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16"/>
  </p:notesMasterIdLst>
  <p:sldIdLst>
    <p:sldId id="276" r:id="rId2"/>
    <p:sldId id="257" r:id="rId3"/>
    <p:sldId id="258" r:id="rId4"/>
    <p:sldId id="262" r:id="rId5"/>
    <p:sldId id="263" r:id="rId6"/>
    <p:sldId id="264" r:id="rId7"/>
    <p:sldId id="270" r:id="rId8"/>
    <p:sldId id="271" r:id="rId9"/>
    <p:sldId id="272" r:id="rId10"/>
    <p:sldId id="265" r:id="rId11"/>
    <p:sldId id="266" r:id="rId12"/>
    <p:sldId id="267" r:id="rId13"/>
    <p:sldId id="269" r:id="rId14"/>
    <p:sldId id="275" r:id="rId15"/>
  </p:sldIdLst>
  <p:sldSz cx="9144000" cy="6858000" type="screen4x3"/>
  <p:notesSz cx="6858000" cy="9144000"/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1932" y="-3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hlavičky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4A35BF9-1264-4359-A141-7E92AAEBEAB8}" type="datetimeFigureOut">
              <a:rPr lang="sk-SK" smtClean="0"/>
              <a:pPr/>
              <a:t>21. 10. 2015</a:t>
            </a:fld>
            <a:endParaRPr lang="sk-SK"/>
          </a:p>
        </p:txBody>
      </p:sp>
      <p:sp>
        <p:nvSpPr>
          <p:cNvPr id="4" name="Zástupný symbol obrazu snímky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k-SK"/>
          </a:p>
        </p:txBody>
      </p:sp>
      <p:sp>
        <p:nvSpPr>
          <p:cNvPr id="5" name="Zástupný symbol poznámo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0A684C-F3B9-4552-8E93-8079D093BAF0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xmlns="" val="3852034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Upravte štýl predlohy podnadpisov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B9903-6BD4-4063-88ED-FA72FD074A87}" type="datetime1">
              <a:rPr lang="sk-SK" smtClean="0"/>
              <a:t>21. 10. 2015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Juraj Čáp | JLF UK | 2015</a:t>
            </a:r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122A0-5EAE-4C6B-8FDC-C919AA62F1D1}" type="slidenum">
              <a:rPr lang="sk-SK" smtClean="0"/>
              <a:pPr/>
              <a:t>‹#›</a:t>
            </a:fld>
            <a:endParaRPr lang="sk-SK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FB1DCC-0517-4E99-B635-6AA1CAB40475}" type="datetime1">
              <a:rPr lang="sk-SK" smtClean="0"/>
              <a:t>21. 10. 2015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Juraj Čáp | JLF UK | 2015</a:t>
            </a:r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122A0-5EAE-4C6B-8FDC-C919AA62F1D1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0C029-C0AB-4D9F-BC40-8CA885C42272}" type="datetime1">
              <a:rPr lang="sk-SK" smtClean="0"/>
              <a:t>21. 10. 2015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Juraj Čáp | JLF UK | 2015</a:t>
            </a:r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122A0-5EAE-4C6B-8FDC-C919AA62F1D1}" type="slidenum">
              <a:rPr lang="sk-SK" smtClean="0"/>
              <a:pPr/>
              <a:t>‹#›</a:t>
            </a:fld>
            <a:endParaRPr lang="sk-SK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0879A-2193-457B-AA98-709AEDAE75DD}" type="datetime1">
              <a:rPr lang="sk-SK" smtClean="0"/>
              <a:t>21. 10. 2015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Juraj Čáp | JLF UK | 2015</a:t>
            </a:r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122A0-5EAE-4C6B-8FDC-C919AA62F1D1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B1A1F-CF73-487F-A8C8-5A15E42BBBD0}" type="datetime1">
              <a:rPr lang="sk-SK" smtClean="0"/>
              <a:t>21. 10. 2015</a:t>
            </a:fld>
            <a:endParaRPr lang="sk-SK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Juraj Čáp | JLF UK | 2015</a:t>
            </a:r>
            <a:endParaRPr lang="sk-SK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122A0-5EAE-4C6B-8FDC-C919AA62F1D1}" type="slidenum">
              <a:rPr lang="sk-SK" smtClean="0"/>
              <a:pPr/>
              <a:t>‹#›</a:t>
            </a:fld>
            <a:endParaRPr lang="sk-SK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96E7D-5979-4E43-B773-E4605E255293}" type="datetime1">
              <a:rPr lang="sk-SK" smtClean="0"/>
              <a:t>21. 10. 2015</a:t>
            </a:fld>
            <a:endParaRPr lang="sk-SK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Juraj Čáp | JLF UK | 2015</a:t>
            </a:r>
            <a:endParaRPr lang="sk-SK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122A0-5EAE-4C6B-8FDC-C919AA62F1D1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5D748-5053-4906-B3A9-AFD9D2E3A6A5}" type="datetime1">
              <a:rPr lang="sk-SK" smtClean="0"/>
              <a:t>21. 10. 2015</a:t>
            </a:fld>
            <a:endParaRPr lang="sk-SK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Juraj Čáp | JLF UK | 2015</a:t>
            </a:r>
            <a:endParaRPr lang="sk-SK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122A0-5EAE-4C6B-8FDC-C919AA62F1D1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A30D19-D530-4E39-8926-BE18B7CCEFFD}" type="datetime1">
              <a:rPr lang="sk-SK" smtClean="0"/>
              <a:t>21. 10. 2015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Juraj Čáp | JLF UK | 2015</a:t>
            </a:r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122A0-5EAE-4C6B-8FDC-C919AA62F1D1}" type="slidenum">
              <a:rPr lang="sk-SK" smtClean="0"/>
              <a:pPr/>
              <a:t>‹#›</a:t>
            </a:fld>
            <a:endParaRPr lang="sk-SK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k-SK" smtClean="0"/>
              <a:t>Ak chcete pridať obrázok, kliknite na ikonu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18990B-16D9-4C89-966A-5DB4F14FC148}" type="datetime1">
              <a:rPr lang="sk-SK" smtClean="0"/>
              <a:t>21. 10. 2015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Juraj Čáp | JLF UK | 2015</a:t>
            </a:r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122A0-5EAE-4C6B-8FDC-C919AA62F1D1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50357F-26B4-46E2-A9A3-AB5522BCC7AA}" type="datetime1">
              <a:rPr lang="sk-SK" smtClean="0"/>
              <a:t>21. 10. 2015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Juraj Čáp | JLF UK | 2015</a:t>
            </a:r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122A0-5EAE-4C6B-8FDC-C919AA62F1D1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D356A1-A7EC-41A4-8645-E13C4EC4BAC6}" type="datetime1">
              <a:rPr lang="sk-SK" smtClean="0"/>
              <a:t>21. 10. 2015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Juraj Čáp | JLF UK | 2015</a:t>
            </a:r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122A0-5EAE-4C6B-8FDC-C919AA62F1D1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378ED740-5282-43D5-A74A-FA72F032E37D}" type="datetime1">
              <a:rPr lang="sk-SK" smtClean="0"/>
              <a:t>21. 10. 2015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r>
              <a:rPr lang="sk-SK" smtClean="0"/>
              <a:t>Juraj Čáp | JLF UK | 2015</a:t>
            </a:r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5DB122A0-5EAE-4C6B-8FDC-C919AA62F1D1}" type="slidenum">
              <a:rPr lang="sk-SK" smtClean="0"/>
              <a:pPr/>
              <a:t>‹#›</a:t>
            </a:fld>
            <a:endParaRPr lang="sk-SK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dt="0"/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e-metodologia.fedu.uniba.sk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4"/>
          <p:cNvSpPr>
            <a:spLocks noGrp="1" noChangeArrowheads="1"/>
          </p:cNvSpPr>
          <p:nvPr>
            <p:ph type="ctrTitle"/>
          </p:nvPr>
        </p:nvSpPr>
        <p:spPr>
          <a:xfrm>
            <a:off x="179388" y="1916113"/>
            <a:ext cx="8785225" cy="1470025"/>
          </a:xfrm>
        </p:spPr>
        <p:txBody>
          <a:bodyPr/>
          <a:lstStyle/>
          <a:p>
            <a:pPr algn="ctr">
              <a:defRPr/>
            </a:pPr>
            <a:r>
              <a:rPr lang="sk-SK" sz="3600" b="1" dirty="0" smtClean="0"/>
              <a:t>Pozorovanie ako výskumná metóda</a:t>
            </a:r>
            <a:endParaRPr lang="sk-SK" altLang="sk-SK" sz="3600" b="1" dirty="0" smtClean="0"/>
          </a:p>
        </p:txBody>
      </p:sp>
      <p:pic>
        <p:nvPicPr>
          <p:cNvPr id="6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332656"/>
            <a:ext cx="9144000" cy="174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Podnadpis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8" name="Rectangle 5"/>
          <p:cNvSpPr>
            <a:spLocks noGrp="1" noChangeArrowheads="1"/>
          </p:cNvSpPr>
          <p:nvPr/>
        </p:nvSpPr>
        <p:spPr bwMode="auto">
          <a:xfrm>
            <a:off x="2123728" y="4725144"/>
            <a:ext cx="6400800" cy="175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 lnSpcReduction="10000"/>
          </a:bodyPr>
          <a:lstStyle>
            <a:lvl1pPr marL="0" indent="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Arial" charset="0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Arial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0000"/>
              <a:buFont typeface="Arial" charset="0"/>
              <a:buNone/>
              <a:defRPr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None/>
              <a:defRPr sz="13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None/>
              <a:defRPr sz="13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None/>
              <a:defRPr sz="13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None/>
              <a:defRPr sz="13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sk-SK" altLang="sk-SK" sz="3200" dirty="0" smtClean="0"/>
              <a:t>Ošetrovateľský výskum </a:t>
            </a:r>
          </a:p>
          <a:p>
            <a:pPr algn="r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sk-SK" altLang="sk-SK" sz="2000" dirty="0" smtClean="0"/>
              <a:t>Mgr. Juraj </a:t>
            </a:r>
            <a:r>
              <a:rPr lang="sk-SK" altLang="sk-SK" sz="2000" dirty="0" err="1" smtClean="0"/>
              <a:t>Čáp</a:t>
            </a:r>
            <a:r>
              <a:rPr lang="sk-SK" altLang="sk-SK" sz="2000" dirty="0" smtClean="0"/>
              <a:t>, PhD.</a:t>
            </a:r>
          </a:p>
          <a:p>
            <a:pPr algn="r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sk-SK" altLang="sk-SK" sz="2000" dirty="0" smtClean="0"/>
          </a:p>
          <a:p>
            <a:pPr algn="r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sk-SK" altLang="sk-SK" sz="2000" dirty="0"/>
          </a:p>
          <a:p>
            <a:pPr algn="r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sk-SK" altLang="sk-SK" sz="1100" dirty="0" smtClean="0"/>
              <a:t>Ústav ošetrovateľstva JLF UK, predmet: </a:t>
            </a:r>
            <a:r>
              <a:rPr lang="sk-SK" altLang="sk-SK" sz="1100" i="1" dirty="0" smtClean="0"/>
              <a:t>Ošetrovateľský výskum I.</a:t>
            </a:r>
            <a:r>
              <a:rPr lang="sk-SK" altLang="sk-SK" sz="1100" dirty="0" smtClean="0"/>
              <a:t>, bakalársky študijný program</a:t>
            </a:r>
          </a:p>
        </p:txBody>
      </p:sp>
    </p:spTree>
    <p:extLst>
      <p:ext uri="{BB962C8B-B14F-4D97-AF65-F5344CB8AC3E}">
        <p14:creationId xmlns:p14="http://schemas.microsoft.com/office/powerpoint/2010/main" xmlns="" val="1424728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3600" b="1" dirty="0"/>
              <a:t>Základné vlastnosti </a:t>
            </a:r>
            <a:r>
              <a:rPr lang="sk-SK" sz="3600" b="1" dirty="0" smtClean="0"/>
              <a:t>pozorovania</a:t>
            </a:r>
            <a:endParaRPr lang="sk-SK" sz="3600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sk-SK" b="1" dirty="0" smtClean="0"/>
              <a:t>Plánovanie </a:t>
            </a:r>
            <a:r>
              <a:rPr lang="sk-SK" dirty="0" smtClean="0"/>
              <a:t>– predmet a čas pozorovania sú stanovené vopred, spôsob pozorovania je presne určený, vyskúšaný a nacvičený</a:t>
            </a:r>
          </a:p>
          <a:p>
            <a:pPr lvl="0"/>
            <a:endParaRPr lang="sk-SK" dirty="0" smtClean="0"/>
          </a:p>
          <a:p>
            <a:pPr lvl="0"/>
            <a:r>
              <a:rPr lang="sk-SK" b="1" dirty="0" smtClean="0"/>
              <a:t>Systematickosť</a:t>
            </a:r>
            <a:r>
              <a:rPr lang="sk-SK" dirty="0" smtClean="0"/>
              <a:t> – pozorovanie sa neuskutočňuje chaoticky, ale organizovane, v určitom čase alebo intervale</a:t>
            </a:r>
          </a:p>
          <a:p>
            <a:pPr lvl="0"/>
            <a:endParaRPr lang="sk-SK" dirty="0" smtClean="0"/>
          </a:p>
          <a:p>
            <a:r>
              <a:rPr lang="sk-SK" b="1" dirty="0" smtClean="0"/>
              <a:t>Objektívnosť</a:t>
            </a:r>
            <a:r>
              <a:rPr lang="sk-SK" dirty="0" smtClean="0"/>
              <a:t> – pozorovanie je čo najmenej ovplyvnené subjektívnymi pocitmi a názormi výskumníka, náhodnosťou a nepresnosťou</a:t>
            </a:r>
            <a:endParaRPr lang="sk-SK" dirty="0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Juraj Čáp | JLF UK | 2015</a:t>
            </a:r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122A0-5EAE-4C6B-8FDC-C919AA62F1D1}" type="slidenum">
              <a:rPr lang="sk-SK" smtClean="0"/>
              <a:pPr/>
              <a:t>2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xmlns="" val="24906767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3600" b="1" dirty="0" smtClean="0"/>
              <a:t>Predmet pozorovania</a:t>
            </a:r>
            <a:endParaRPr lang="sk-SK" sz="3600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b="1" dirty="0" smtClean="0"/>
              <a:t>Činnosti</a:t>
            </a:r>
            <a:r>
              <a:rPr lang="sk-SK" dirty="0"/>
              <a:t> </a:t>
            </a:r>
            <a:r>
              <a:rPr lang="sk-SK" b="1" dirty="0" smtClean="0"/>
              <a:t>/ aktivity </a:t>
            </a:r>
            <a:r>
              <a:rPr lang="sk-SK" dirty="0" smtClean="0"/>
              <a:t>(ošetrovateľské techniky a intervencie)</a:t>
            </a:r>
          </a:p>
          <a:p>
            <a:r>
              <a:rPr lang="sk-SK" b="1" dirty="0" smtClean="0"/>
              <a:t>Sociálne vzťahy </a:t>
            </a:r>
            <a:r>
              <a:rPr lang="sk-SK" dirty="0" smtClean="0"/>
              <a:t>(sestra – pacient; pacient – pacient; ...)</a:t>
            </a:r>
          </a:p>
          <a:p>
            <a:r>
              <a:rPr lang="sk-SK" b="1" dirty="0" smtClean="0"/>
              <a:t>Prejavy verbálnej a neverbálnej komunikácie</a:t>
            </a:r>
          </a:p>
          <a:p>
            <a:r>
              <a:rPr lang="sk-SK" b="1" dirty="0" smtClean="0"/>
              <a:t>Prostredie</a:t>
            </a:r>
            <a:r>
              <a:rPr lang="sk-SK" dirty="0" smtClean="0"/>
              <a:t> a znaky prostredia (oddelenie, domov pacienta...)</a:t>
            </a:r>
          </a:p>
          <a:p>
            <a:r>
              <a:rPr lang="sk-SK" b="1" dirty="0" smtClean="0"/>
              <a:t>Príznaky ochorenia </a:t>
            </a:r>
            <a:r>
              <a:rPr lang="sk-SK" dirty="0" smtClean="0"/>
              <a:t>(ošetrovateľskej diagnózy, </a:t>
            </a:r>
            <a:r>
              <a:rPr lang="sk-SK" dirty="0" err="1" smtClean="0"/>
              <a:t>symptomatológia</a:t>
            </a:r>
            <a:r>
              <a:rPr lang="sk-SK" dirty="0" smtClean="0"/>
              <a:t>)</a:t>
            </a:r>
          </a:p>
          <a:p>
            <a:endParaRPr lang="sk-SK" dirty="0" smtClean="0"/>
          </a:p>
          <a:p>
            <a:endParaRPr lang="sk-SK" dirty="0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Juraj Čáp | JLF UK | 2015</a:t>
            </a:r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122A0-5EAE-4C6B-8FDC-C919AA62F1D1}" type="slidenum">
              <a:rPr lang="sk-SK" smtClean="0"/>
              <a:pPr/>
              <a:t>3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xmlns="" val="42687078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k-SK" b="1" dirty="0" smtClean="0"/>
              <a:t>Typy pozorovaní:</a:t>
            </a:r>
            <a:br>
              <a:rPr lang="sk-SK" b="1" dirty="0" smtClean="0"/>
            </a:br>
            <a:r>
              <a:rPr lang="sk-SK" b="1" dirty="0" smtClean="0"/>
              <a:t>Priame </a:t>
            </a:r>
            <a:r>
              <a:rPr lang="sk-SK" b="1" dirty="0"/>
              <a:t>a nepriame </a:t>
            </a:r>
            <a:r>
              <a:rPr lang="sk-SK" b="1" dirty="0" smtClean="0"/>
              <a:t>pozorovanie</a:t>
            </a:r>
            <a:endParaRPr lang="sk-SK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1"/>
            <a:endParaRPr lang="sk-SK" sz="2400" b="1" dirty="0" smtClean="0"/>
          </a:p>
          <a:p>
            <a:pPr lvl="1"/>
            <a:r>
              <a:rPr lang="sk-SK" sz="2400" b="1" dirty="0" smtClean="0"/>
              <a:t>Priame</a:t>
            </a:r>
            <a:r>
              <a:rPr lang="sk-SK" sz="2400" dirty="0" smtClean="0"/>
              <a:t> – výskumník je priamo v teréne a je súčasťou situácie – </a:t>
            </a:r>
            <a:r>
              <a:rPr lang="sk-SK" sz="2400" b="1" dirty="0" err="1" smtClean="0"/>
              <a:t>participačné</a:t>
            </a:r>
            <a:r>
              <a:rPr lang="sk-SK" sz="2400" b="1" dirty="0" smtClean="0"/>
              <a:t> pozorovanie</a:t>
            </a:r>
          </a:p>
          <a:p>
            <a:pPr lvl="2"/>
            <a:r>
              <a:rPr lang="sk-SK" sz="2000" dirty="0" smtClean="0"/>
              <a:t>Pozorovateľ </a:t>
            </a:r>
            <a:r>
              <a:rPr lang="sk-SK" sz="2000" dirty="0"/>
              <a:t>umiestnený tak, aby čo najmenej rušil pozorované </a:t>
            </a:r>
            <a:r>
              <a:rPr lang="sk-SK" sz="2000" dirty="0" smtClean="0"/>
              <a:t>osoby</a:t>
            </a:r>
          </a:p>
          <a:p>
            <a:pPr lvl="2"/>
            <a:r>
              <a:rPr lang="sk-SK" sz="2000" dirty="0" smtClean="0"/>
              <a:t>Pozorovací hárok, do ktorého zaznamenáva pozorované kategórie</a:t>
            </a:r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Juraj Čáp | JLF UK | 2015</a:t>
            </a:r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122A0-5EAE-4C6B-8FDC-C919AA62F1D1}" type="slidenum">
              <a:rPr lang="sk-SK" smtClean="0"/>
              <a:pPr/>
              <a:t>4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xmlns="" val="27476460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k-SK" b="1" dirty="0"/>
              <a:t>Typy pozorovaní:</a:t>
            </a:r>
            <a:br>
              <a:rPr lang="sk-SK" b="1" dirty="0"/>
            </a:br>
            <a:r>
              <a:rPr lang="sk-SK" b="1" dirty="0"/>
              <a:t>Priame a nepriame pozorovanie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42900" lvl="1" indent="-342900">
              <a:buFont typeface="Arial" panose="020B0604020202020204" pitchFamily="34" charset="0"/>
              <a:buChar char="•"/>
            </a:pPr>
            <a:r>
              <a:rPr lang="sk-SK" sz="2400" b="1" dirty="0" smtClean="0"/>
              <a:t>Nepriame</a:t>
            </a:r>
            <a:r>
              <a:rPr lang="sk-SK" sz="2400" dirty="0" smtClean="0"/>
              <a:t> </a:t>
            </a:r>
            <a:r>
              <a:rPr lang="sk-SK" sz="2400" b="1" dirty="0" smtClean="0"/>
              <a:t>pozorovanie </a:t>
            </a:r>
            <a:r>
              <a:rPr lang="sk-SK" sz="2400" dirty="0" smtClean="0"/>
              <a:t>– výskumník sleduje pozoruje situáciu zo záznamu (videonahrávka)</a:t>
            </a:r>
          </a:p>
          <a:p>
            <a:pPr marL="342900" lvl="1" indent="-342900">
              <a:buFont typeface="Arial" panose="020B0604020202020204" pitchFamily="34" charset="0"/>
              <a:buChar char="•"/>
            </a:pPr>
            <a:r>
              <a:rPr lang="sk-SK" sz="2400" b="1" i="1" dirty="0" smtClean="0"/>
              <a:t>Výhody</a:t>
            </a:r>
            <a:r>
              <a:rPr lang="sk-SK" sz="2400" dirty="0" smtClean="0"/>
              <a:t> </a:t>
            </a:r>
          </a:p>
          <a:p>
            <a:pPr marL="742950" lvl="2" indent="-342900"/>
            <a:r>
              <a:rPr lang="sk-SK" sz="2000" dirty="0" smtClean="0"/>
              <a:t>Nahrávku </a:t>
            </a:r>
            <a:r>
              <a:rPr lang="sk-SK" sz="2000" dirty="0"/>
              <a:t>možno opakovane </a:t>
            </a:r>
            <a:r>
              <a:rPr lang="sk-SK" sz="2000" dirty="0" smtClean="0"/>
              <a:t>prehrávať </a:t>
            </a:r>
          </a:p>
          <a:p>
            <a:pPr marL="742950" lvl="2" indent="-342900"/>
            <a:r>
              <a:rPr lang="sk-SK" sz="2000" dirty="0" smtClean="0"/>
              <a:t>Dej možno zastaviť </a:t>
            </a:r>
          </a:p>
          <a:p>
            <a:pPr marL="742950" lvl="2" indent="-342900"/>
            <a:r>
              <a:rPr lang="sk-SK" sz="2000" dirty="0" smtClean="0"/>
              <a:t>Analyzovať môžu viacerí výskumníci (triangulácia výskumníkov – </a:t>
            </a:r>
            <a:r>
              <a:rPr lang="sk-SK" sz="2000" dirty="0" err="1" smtClean="0"/>
              <a:t>validita</a:t>
            </a:r>
            <a:r>
              <a:rPr lang="sk-SK" sz="2000" dirty="0" smtClean="0"/>
              <a:t>  a </a:t>
            </a:r>
            <a:r>
              <a:rPr lang="sk-SK" sz="2000" dirty="0" err="1" smtClean="0"/>
              <a:t>reliabilita</a:t>
            </a:r>
            <a:r>
              <a:rPr lang="sk-SK" sz="2000" dirty="0" smtClean="0"/>
              <a:t> – dôveryhodnosť výsledkov)</a:t>
            </a:r>
          </a:p>
          <a:p>
            <a:pPr marL="0" indent="-400050"/>
            <a:r>
              <a:rPr lang="sk-SK" b="1" i="1" dirty="0" smtClean="0"/>
              <a:t>Nevýhody</a:t>
            </a:r>
            <a:endParaRPr lang="sk-SK" dirty="0" smtClean="0"/>
          </a:p>
          <a:p>
            <a:pPr marL="800100" lvl="2" indent="-400050"/>
            <a:r>
              <a:rPr lang="sk-SK" sz="2000" dirty="0" smtClean="0"/>
              <a:t>Technické vybavenie</a:t>
            </a:r>
          </a:p>
          <a:p>
            <a:pPr marL="800100" lvl="2" indent="-400050"/>
            <a:r>
              <a:rPr lang="sk-SK" sz="2000" dirty="0" smtClean="0"/>
              <a:t>Kamera ako problém pre pozorovaných </a:t>
            </a:r>
          </a:p>
          <a:p>
            <a:pPr marL="800100" lvl="2" indent="-400050"/>
            <a:r>
              <a:rPr lang="sk-SK" sz="2000" dirty="0" smtClean="0"/>
              <a:t>Etické aspekty (súhlas osôb) – problém tzv. </a:t>
            </a:r>
            <a:r>
              <a:rPr lang="sk-SK" sz="2000" b="1" dirty="0" smtClean="0"/>
              <a:t>skrytého pozorovania</a:t>
            </a:r>
            <a:r>
              <a:rPr lang="sk-SK" sz="2000" dirty="0" smtClean="0"/>
              <a:t>: osoby nevedia, že sú pozorované – morálne ťažko obhájiteľné</a:t>
            </a:r>
          </a:p>
          <a:p>
            <a:pPr marL="800100" lvl="2" indent="-400050"/>
            <a:endParaRPr lang="sk-SK" sz="2000" dirty="0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Juraj Čáp | JLF UK | 2015</a:t>
            </a:r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122A0-5EAE-4C6B-8FDC-C919AA62F1D1}" type="slidenum">
              <a:rPr lang="sk-SK" smtClean="0"/>
              <a:pPr/>
              <a:t>5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xmlns="" val="1564363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/>
              <a:t>(Priame) </a:t>
            </a:r>
            <a:r>
              <a:rPr lang="sk-SK" b="1" dirty="0" err="1" smtClean="0"/>
              <a:t>participačné</a:t>
            </a:r>
            <a:r>
              <a:rPr lang="sk-SK" b="1" dirty="0" smtClean="0"/>
              <a:t> pozorovanie</a:t>
            </a:r>
            <a:endParaRPr lang="sk-SK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sk-SK" b="1" dirty="0" smtClean="0"/>
              <a:t>Vplyv pozorovateľa na pozorované osoby</a:t>
            </a:r>
          </a:p>
          <a:p>
            <a:pPr lvl="1"/>
            <a:r>
              <a:rPr lang="sk-SK" dirty="0" smtClean="0"/>
              <a:t>Výskumník </a:t>
            </a:r>
            <a:r>
              <a:rPr lang="sk-SK" dirty="0"/>
              <a:t>vždy ovplyvňujete pozorovanú </a:t>
            </a:r>
            <a:r>
              <a:rPr lang="sk-SK" dirty="0" smtClean="0"/>
              <a:t>skutočnosť</a:t>
            </a:r>
          </a:p>
          <a:p>
            <a:pPr lvl="1"/>
            <a:r>
              <a:rPr lang="sk-SK" dirty="0"/>
              <a:t>Pozorované osoby si uvedomujú, že sú pozorované a viac alebo menej sa odchyľujú sa prirodzeného </a:t>
            </a:r>
            <a:r>
              <a:rPr lang="sk-SK" dirty="0" smtClean="0"/>
              <a:t>správania</a:t>
            </a:r>
          </a:p>
          <a:p>
            <a:r>
              <a:rPr lang="sk-SK" b="1" dirty="0" smtClean="0"/>
              <a:t>Opatrenia na redukciu skreslenia</a:t>
            </a:r>
          </a:p>
          <a:p>
            <a:pPr lvl="1"/>
            <a:r>
              <a:rPr lang="sk-SK" dirty="0" smtClean="0"/>
              <a:t>Je potrebné skúmané osoby presvedčiť, že nejde o skúškovú situáciu (hodnotenie, inšpekciu a pod.), ale o výskum</a:t>
            </a:r>
          </a:p>
          <a:p>
            <a:pPr lvl="1"/>
            <a:r>
              <a:rPr lang="sk-SK" dirty="0" smtClean="0"/>
              <a:t>Pozorované osoby zostanú v anonymite</a:t>
            </a:r>
          </a:p>
          <a:p>
            <a:pPr lvl="1"/>
            <a:r>
              <a:rPr lang="sk-SK" dirty="0" smtClean="0"/>
              <a:t>Potrebné, aby do pozorovania nevstupovali ďalšie osoby</a:t>
            </a:r>
          </a:p>
          <a:p>
            <a:pPr lvl="1"/>
            <a:r>
              <a:rPr lang="sk-SK" dirty="0" smtClean="0"/>
              <a:t>Keď sa pozorovanie opakuje, ľudia si zvyknú a začnú sa správať viac-menej prirodzene. Je potrebné urobiť viaceré pozorovania, prvé z nich považovať len za </a:t>
            </a:r>
            <a:r>
              <a:rPr lang="sk-SK" b="1" dirty="0" smtClean="0"/>
              <a:t>zácvik</a:t>
            </a:r>
            <a:r>
              <a:rPr lang="sk-SK" dirty="0" smtClean="0"/>
              <a:t> pozorovaných osôb a nezaradiť ich </a:t>
            </a:r>
            <a:r>
              <a:rPr lang="sk-SK" dirty="0"/>
              <a:t>do výskumných dát</a:t>
            </a:r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Juraj Čáp | JLF UK | 2015</a:t>
            </a:r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122A0-5EAE-4C6B-8FDC-C919AA62F1D1}" type="slidenum">
              <a:rPr lang="sk-SK" smtClean="0"/>
              <a:pPr/>
              <a:t>6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xmlns="" val="18137716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3600" b="1" dirty="0" smtClean="0"/>
              <a:t>Štruktúrované pozorovanie</a:t>
            </a:r>
            <a:endParaRPr lang="sk-SK" sz="3600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sk-SK" dirty="0" smtClean="0"/>
              <a:t>Javy sú komplexné – obsahujú viacej rovín, množstvo dejov, prvkov a aktérov</a:t>
            </a:r>
          </a:p>
          <a:p>
            <a:endParaRPr lang="sk-SK" dirty="0" smtClean="0"/>
          </a:p>
          <a:p>
            <a:r>
              <a:rPr lang="sk-SK" dirty="0" smtClean="0"/>
              <a:t>Je problematické pozorovať realitu v celku (sme súčasťou celku ako výskumníci)</a:t>
            </a:r>
          </a:p>
          <a:p>
            <a:endParaRPr lang="sk-SK" dirty="0"/>
          </a:p>
          <a:p>
            <a:r>
              <a:rPr lang="sk-SK" dirty="0" smtClean="0"/>
              <a:t>Je potrebné </a:t>
            </a:r>
          </a:p>
          <a:p>
            <a:pPr lvl="1"/>
            <a:r>
              <a:rPr lang="sk-SK" dirty="0" smtClean="0"/>
              <a:t>Koncentrovať sa na menší výsek z reality, alebo na jej segmenty a tie sledovať hlbšie, podrobnejšie a presnejšie</a:t>
            </a:r>
          </a:p>
          <a:p>
            <a:pPr lvl="1"/>
            <a:r>
              <a:rPr lang="sk-SK" dirty="0" smtClean="0"/>
              <a:t>Vymedziť javy</a:t>
            </a:r>
            <a:r>
              <a:rPr lang="sk-SK" dirty="0"/>
              <a:t>, na ktoré sa pozorovanie sústredí</a:t>
            </a:r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Juraj Čáp | JLF UK | 2015</a:t>
            </a:r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122A0-5EAE-4C6B-8FDC-C919AA62F1D1}" type="slidenum">
              <a:rPr lang="sk-SK" smtClean="0"/>
              <a:pPr/>
              <a:t>7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xmlns="" val="19187225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3600" b="1" dirty="0" smtClean="0"/>
              <a:t>Štruktúrované pozorovanie</a:t>
            </a:r>
            <a:endParaRPr lang="sk-SK" sz="3600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smtClean="0"/>
              <a:t>Skúmaná realita </a:t>
            </a:r>
            <a:r>
              <a:rPr lang="sk-SK" dirty="0"/>
              <a:t>rozdelí (</a:t>
            </a:r>
            <a:r>
              <a:rPr lang="sk-SK" dirty="0" err="1" smtClean="0"/>
              <a:t>štrukturuje</a:t>
            </a:r>
            <a:r>
              <a:rPr lang="sk-SK" dirty="0"/>
              <a:t>) na menšie javy, ktoré sa presne pozorujú, zaznamenávajú a vyhodnocujú</a:t>
            </a:r>
            <a:r>
              <a:rPr lang="sk-SK" dirty="0" smtClean="0"/>
              <a:t>.</a:t>
            </a:r>
          </a:p>
          <a:p>
            <a:endParaRPr lang="sk-SK" dirty="0" smtClean="0"/>
          </a:p>
          <a:p>
            <a:r>
              <a:rPr lang="sk-SK" dirty="0" smtClean="0"/>
              <a:t>Základom </a:t>
            </a:r>
            <a:r>
              <a:rPr lang="sk-SK" dirty="0"/>
              <a:t>štruktúrovaného pozorovania sú </a:t>
            </a:r>
            <a:r>
              <a:rPr lang="sk-SK" b="1" dirty="0"/>
              <a:t>pozorované </a:t>
            </a:r>
            <a:r>
              <a:rPr lang="sk-SK" b="1" dirty="0" smtClean="0"/>
              <a:t>kategórie</a:t>
            </a:r>
            <a:r>
              <a:rPr lang="sk-SK" dirty="0"/>
              <a:t>:</a:t>
            </a:r>
            <a:endParaRPr lang="sk-SK" dirty="0" smtClean="0"/>
          </a:p>
          <a:p>
            <a:pPr lvl="1"/>
            <a:r>
              <a:rPr lang="sk-SK" dirty="0" smtClean="0"/>
              <a:t>Kategória zahŕňa javy </a:t>
            </a:r>
            <a:r>
              <a:rPr lang="sk-SK" dirty="0"/>
              <a:t>rovnakých </a:t>
            </a:r>
            <a:r>
              <a:rPr lang="sk-SK" dirty="0" smtClean="0"/>
              <a:t>vlastností alebo podobný význam</a:t>
            </a:r>
          </a:p>
          <a:p>
            <a:pPr lvl="1"/>
            <a:r>
              <a:rPr lang="sk-SK" dirty="0" smtClean="0"/>
              <a:t>Napr. činnosti sestry pri starostlivosti o pacienta </a:t>
            </a:r>
            <a:endParaRPr lang="sk-SK" dirty="0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Juraj Čáp | JLF UK | 2015</a:t>
            </a:r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122A0-5EAE-4C6B-8FDC-C919AA62F1D1}" type="slidenum">
              <a:rPr lang="sk-SK" smtClean="0"/>
              <a:pPr/>
              <a:t>8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xmlns="" val="29166559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/>
              <a:t>Kategórie v pozorovaní</a:t>
            </a:r>
            <a:endParaRPr lang="sk-SK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smtClean="0"/>
              <a:t>Rôzna náročnosť zaradenia javov do kategórie </a:t>
            </a:r>
          </a:p>
          <a:p>
            <a:endParaRPr lang="sk-SK" dirty="0" smtClean="0"/>
          </a:p>
          <a:p>
            <a:r>
              <a:rPr lang="sk-SK" dirty="0" smtClean="0"/>
              <a:t>Myšlienková </a:t>
            </a:r>
            <a:r>
              <a:rPr lang="sk-SK" dirty="0"/>
              <a:t>aktivita pozorovateľa pri identifikovaní kategórie – najmä usudzovanie o znakoch daného javu, analýza kontextu, v ktorom sa kategória vyskytla a jej odlíšenie od iných </a:t>
            </a:r>
            <a:r>
              <a:rPr lang="sk-SK" dirty="0" smtClean="0"/>
              <a:t>kategórií</a:t>
            </a:r>
          </a:p>
          <a:p>
            <a:endParaRPr lang="sk-SK" dirty="0" smtClean="0"/>
          </a:p>
          <a:p>
            <a:r>
              <a:rPr lang="sk-SK" dirty="0" smtClean="0"/>
              <a:t>Vytvorenie protokolu pozorovania so záznamovým hárkom alebo schémou</a:t>
            </a:r>
            <a:endParaRPr lang="sk-SK" dirty="0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Juraj Čáp | JLF UK | 2015</a:t>
            </a:r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122A0-5EAE-4C6B-8FDC-C919AA62F1D1}" type="slidenum">
              <a:rPr lang="sk-SK" smtClean="0"/>
              <a:pPr/>
              <a:t>9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xmlns="" val="274998444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3600" b="1" dirty="0" smtClean="0"/>
              <a:t>Pozorovacie nástroje</a:t>
            </a:r>
            <a:endParaRPr lang="sk-SK" sz="3600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sk-SK" dirty="0" smtClean="0"/>
              <a:t>Nutnosť robiť systematický záznam – </a:t>
            </a:r>
            <a:r>
              <a:rPr lang="sk-SK" b="1" dirty="0" smtClean="0"/>
              <a:t>protokol pozorovania</a:t>
            </a:r>
          </a:p>
          <a:p>
            <a:r>
              <a:rPr lang="sk-SK" dirty="0" smtClean="0"/>
              <a:t>Záznamový hárok – dopredu pripravený formulár, do ktorého sa zaznamenávajú skúmane javy</a:t>
            </a:r>
          </a:p>
          <a:p>
            <a:pPr lvl="1"/>
            <a:r>
              <a:rPr lang="sk-SK" b="1" dirty="0" smtClean="0"/>
              <a:t>pozorovacie schémy </a:t>
            </a:r>
            <a:r>
              <a:rPr lang="sk-SK" dirty="0" smtClean="0"/>
              <a:t>– vopred pripravené kategórie a zaznamenáva sa frekvencia ich výskumu alebo čas trvania (štatistické spracovania – koľko krát sa niečo vyskytlo)</a:t>
            </a:r>
          </a:p>
          <a:p>
            <a:pPr lvl="1"/>
            <a:r>
              <a:rPr lang="sk-SK" b="1" dirty="0" smtClean="0"/>
              <a:t>posudzovacie stupnice </a:t>
            </a:r>
            <a:r>
              <a:rPr lang="sk-SK" dirty="0" smtClean="0"/>
              <a:t>– </a:t>
            </a:r>
            <a:r>
              <a:rPr lang="sk-SK" dirty="0" err="1" smtClean="0"/>
              <a:t>ratingove</a:t>
            </a:r>
            <a:r>
              <a:rPr lang="sk-SK" dirty="0" smtClean="0"/>
              <a:t> škály – sleduje sa intenzita javu na stupnici napr. (1-10)</a:t>
            </a:r>
          </a:p>
          <a:p>
            <a:pPr lvl="1"/>
            <a:endParaRPr lang="sk-SK" dirty="0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Juraj Čáp | JLF UK | 2015</a:t>
            </a:r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122A0-5EAE-4C6B-8FDC-C919AA62F1D1}" type="slidenum">
              <a:rPr lang="sk-SK" smtClean="0"/>
              <a:pPr/>
              <a:t>10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xmlns="" val="29137343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k-SK" b="1" dirty="0" smtClean="0"/>
              <a:t>Priebeh štruktúrovaného </a:t>
            </a:r>
            <a:r>
              <a:rPr lang="sk-SK" b="1" dirty="0" err="1" smtClean="0"/>
              <a:t>participačného</a:t>
            </a:r>
            <a:r>
              <a:rPr lang="sk-SK" b="1" dirty="0" smtClean="0"/>
              <a:t> pozorovania</a:t>
            </a:r>
            <a:endParaRPr lang="sk-SK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sk-SK" sz="2800" dirty="0" smtClean="0"/>
          </a:p>
          <a:p>
            <a:r>
              <a:rPr lang="sk-SK" sz="2800" dirty="0" smtClean="0"/>
              <a:t>Prípravná fáza pozorovanie</a:t>
            </a:r>
          </a:p>
          <a:p>
            <a:pPr lvl="1"/>
            <a:r>
              <a:rPr lang="sk-SK" sz="2400" dirty="0" smtClean="0"/>
              <a:t>vyber sledovaných javov podľa výskumného problému</a:t>
            </a:r>
          </a:p>
          <a:p>
            <a:pPr lvl="1"/>
            <a:r>
              <a:rPr lang="sk-SK" sz="2400" dirty="0" smtClean="0"/>
              <a:t>výber prostredia a výskumného súboru (osôb)</a:t>
            </a:r>
          </a:p>
          <a:p>
            <a:pPr lvl="1"/>
            <a:r>
              <a:rPr lang="sk-SK" sz="2400" dirty="0" smtClean="0"/>
              <a:t>vytvorenie záznamového hárku a výber spôsobu zaznamenávania (kvalitatívne alebo kvantitatívne zaznamenávanie)</a:t>
            </a:r>
          </a:p>
          <a:p>
            <a:pPr lvl="1"/>
            <a:r>
              <a:rPr lang="sk-SK" sz="2400" dirty="0"/>
              <a:t>z</a:t>
            </a:r>
            <a:r>
              <a:rPr lang="sk-SK" sz="2400" dirty="0" smtClean="0"/>
              <a:t>ácvik pozorovateľa </a:t>
            </a:r>
          </a:p>
          <a:p>
            <a:pPr marL="457200" lvl="1" indent="0">
              <a:buNone/>
            </a:pPr>
            <a:endParaRPr lang="sk-SK" sz="2400" dirty="0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Juraj Čáp | JLF UK | 2015</a:t>
            </a:r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122A0-5EAE-4C6B-8FDC-C919AA62F1D1}" type="slidenum">
              <a:rPr lang="sk-SK" smtClean="0"/>
              <a:pPr/>
              <a:t>11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xmlns="" val="332112017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k-SK" b="1" dirty="0" smtClean="0"/>
              <a:t>Priebeh štruktúrovaného </a:t>
            </a:r>
            <a:r>
              <a:rPr lang="sk-SK" b="1" dirty="0" err="1" smtClean="0"/>
              <a:t>participačného</a:t>
            </a:r>
            <a:r>
              <a:rPr lang="sk-SK" b="1" dirty="0" smtClean="0"/>
              <a:t> pozorovania</a:t>
            </a:r>
            <a:endParaRPr lang="sk-SK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sk-SK" sz="2800" dirty="0" smtClean="0"/>
          </a:p>
          <a:p>
            <a:r>
              <a:rPr lang="sk-SK" sz="2800" dirty="0" smtClean="0"/>
              <a:t>Realizačná fáza pozorovania</a:t>
            </a:r>
          </a:p>
          <a:p>
            <a:pPr lvl="1"/>
            <a:r>
              <a:rPr lang="sk-SK" sz="2400" dirty="0" smtClean="0"/>
              <a:t>„splynutie s prostredím“ – dosiahnutie čo najprirodzenejšej (normálnej situácie), ako by tam pozorovateľ ani nebol.</a:t>
            </a:r>
          </a:p>
          <a:p>
            <a:pPr lvl="2"/>
            <a:r>
              <a:rPr lang="sk-SK" sz="2000" dirty="0" smtClean="0"/>
              <a:t>nutnosť získať si dôveru</a:t>
            </a:r>
          </a:p>
          <a:p>
            <a:pPr lvl="2"/>
            <a:r>
              <a:rPr lang="sk-SK" sz="2000" dirty="0" smtClean="0"/>
              <a:t>poznať prostredie</a:t>
            </a:r>
          </a:p>
          <a:p>
            <a:pPr lvl="2"/>
            <a:r>
              <a:rPr lang="sk-SK" sz="2000" dirty="0" smtClean="0"/>
              <a:t>prvé pozorovania sú zácvikom pre obe strany</a:t>
            </a:r>
          </a:p>
          <a:p>
            <a:pPr lvl="1"/>
            <a:r>
              <a:rPr lang="sk-SK" sz="2400" dirty="0" smtClean="0"/>
              <a:t>Výskumné pozorovanie – zaznamenávanie dát do hárkov</a:t>
            </a:r>
            <a:endParaRPr lang="sk-SK" sz="2400" dirty="0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Juraj Čáp | JLF UK | 2015</a:t>
            </a:r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122A0-5EAE-4C6B-8FDC-C919AA62F1D1}" type="slidenum">
              <a:rPr lang="sk-SK" smtClean="0"/>
              <a:pPr/>
              <a:t>12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xmlns="" val="251922134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k-SK" b="1" dirty="0" smtClean="0"/>
              <a:t>Vyhodnotenie štruktúrovaného </a:t>
            </a:r>
            <a:r>
              <a:rPr lang="sk-SK" b="1" dirty="0" err="1" smtClean="0"/>
              <a:t>participačného</a:t>
            </a:r>
            <a:r>
              <a:rPr lang="sk-SK" b="1" dirty="0" smtClean="0"/>
              <a:t> pozorovania  </a:t>
            </a:r>
            <a:endParaRPr lang="sk-SK" b="1" dirty="0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k-SK" b="1" dirty="0" smtClean="0"/>
              <a:t>Kvantitatívne vyhodnotenie</a:t>
            </a:r>
            <a:endParaRPr lang="sk-SK" b="1" dirty="0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sk-SK" dirty="0" smtClean="0"/>
              <a:t>Frekvencia – počet výskytu</a:t>
            </a:r>
          </a:p>
          <a:p>
            <a:r>
              <a:rPr lang="sk-SK" dirty="0" smtClean="0"/>
              <a:t>Dĺžka trvania</a:t>
            </a:r>
          </a:p>
          <a:p>
            <a:r>
              <a:rPr lang="sk-SK" dirty="0" smtClean="0"/>
              <a:t>Intenzita</a:t>
            </a:r>
            <a:endParaRPr lang="sk-SK" dirty="0"/>
          </a:p>
          <a:p>
            <a:r>
              <a:rPr lang="sk-SK" dirty="0" smtClean="0"/>
              <a:t>Spracovanie opisnou štatistikou</a:t>
            </a:r>
          </a:p>
          <a:p>
            <a:r>
              <a:rPr lang="sk-SK" dirty="0" smtClean="0"/>
              <a:t>Vytvorenie prehľadových tabuliek a grafov</a:t>
            </a:r>
          </a:p>
          <a:p>
            <a:endParaRPr lang="sk-SK" dirty="0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sk-SK" b="1" dirty="0" err="1" smtClean="0"/>
              <a:t>Kvanlitatívne</a:t>
            </a:r>
            <a:r>
              <a:rPr lang="sk-SK" b="1" dirty="0" smtClean="0"/>
              <a:t> vyhodnotenie</a:t>
            </a:r>
            <a:endParaRPr lang="sk-SK" b="1" dirty="0"/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/>
        <p:txBody>
          <a:bodyPr>
            <a:normAutofit lnSpcReduction="10000"/>
          </a:bodyPr>
          <a:lstStyle/>
          <a:p>
            <a:r>
              <a:rPr lang="sk-SK" dirty="0" smtClean="0"/>
              <a:t>Identifikácia kategórií priamo počas pozorovania</a:t>
            </a:r>
          </a:p>
          <a:p>
            <a:r>
              <a:rPr lang="sk-SK" dirty="0" smtClean="0"/>
              <a:t>Otvorené kódovanie</a:t>
            </a:r>
          </a:p>
          <a:p>
            <a:r>
              <a:rPr lang="sk-SK" dirty="0" smtClean="0"/>
              <a:t>Spracovanie kvalitatívnou analýzou dát (obsahová analýza)</a:t>
            </a:r>
          </a:p>
          <a:p>
            <a:r>
              <a:rPr lang="sk-SK" dirty="0" smtClean="0"/>
              <a:t>Nutnosť vytvoriť definície k identifikovaným kategóriám</a:t>
            </a:r>
            <a:endParaRPr lang="sk-SK" dirty="0"/>
          </a:p>
          <a:p>
            <a:endParaRPr lang="sk-SK" dirty="0" smtClean="0"/>
          </a:p>
          <a:p>
            <a:pPr marL="0" indent="0">
              <a:buNone/>
            </a:pPr>
            <a:endParaRPr lang="sk-SK" dirty="0" smtClean="0"/>
          </a:p>
        </p:txBody>
      </p:sp>
      <p:sp>
        <p:nvSpPr>
          <p:cNvPr id="7" name="Zástupný symbol päty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Juraj Čáp | JLF UK | 2015</a:t>
            </a:r>
            <a:endParaRPr lang="sk-SK"/>
          </a:p>
        </p:txBody>
      </p:sp>
      <p:sp>
        <p:nvSpPr>
          <p:cNvPr id="8" name="Zástupný symbol čísla snímky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122A0-5EAE-4C6B-8FDC-C919AA62F1D1}" type="slidenum">
              <a:rPr lang="sk-SK" smtClean="0"/>
              <a:pPr/>
              <a:t>13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xmlns="" val="246708051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3600" b="1" dirty="0" smtClean="0"/>
              <a:t>Použitá literatúra</a:t>
            </a:r>
            <a:endParaRPr lang="sk-SK" sz="3600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/>
              <a:t>GAVORA, P. a kol. Elektronická učebnica pedagogického výskumu [</a:t>
            </a:r>
            <a:r>
              <a:rPr lang="sk-SK" dirty="0" err="1"/>
              <a:t>online</a:t>
            </a:r>
            <a:r>
              <a:rPr lang="sk-SK" dirty="0"/>
              <a:t>]. Bratislava: Univerzita Komenského, 2010. [11-20-2015]. Dostupné na: </a:t>
            </a:r>
            <a:r>
              <a:rPr lang="sk-SK" dirty="0">
                <a:hlinkClick r:id="rId2"/>
              </a:rPr>
              <a:t>http://www.e-metodologia.fedu.uniba.sk/</a:t>
            </a:r>
            <a:r>
              <a:rPr lang="sk-SK" dirty="0"/>
              <a:t>. </a:t>
            </a:r>
          </a:p>
          <a:p>
            <a:r>
              <a:rPr lang="sk-SK" dirty="0" smtClean="0"/>
              <a:t>ŠVEC</a:t>
            </a:r>
            <a:r>
              <a:rPr lang="sk-SK" dirty="0"/>
              <a:t>, Š. </a:t>
            </a:r>
            <a:r>
              <a:rPr lang="sk-SK" dirty="0" err="1"/>
              <a:t>et</a:t>
            </a:r>
            <a:r>
              <a:rPr lang="sk-SK" dirty="0"/>
              <a:t> al. </a:t>
            </a:r>
            <a:r>
              <a:rPr lang="sk-SK" i="1" dirty="0"/>
              <a:t>Metodológia vied o výchove.</a:t>
            </a:r>
            <a:r>
              <a:rPr lang="sk-SK" dirty="0"/>
              <a:t> Bratislava: Iris, 1998. 303 s.  ISBN 80-88778- 73-5.</a:t>
            </a:r>
          </a:p>
          <a:p>
            <a:r>
              <a:rPr lang="sk-SK" dirty="0"/>
              <a:t>ŽIAKOVÁ K. </a:t>
            </a:r>
            <a:r>
              <a:rPr lang="sk-SK" dirty="0" err="1"/>
              <a:t>et</a:t>
            </a:r>
            <a:r>
              <a:rPr lang="sk-SK" dirty="0"/>
              <a:t> al. </a:t>
            </a:r>
            <a:r>
              <a:rPr lang="sk-SK" i="1" dirty="0" smtClean="0"/>
              <a:t>Ošetrovateľstvo: </a:t>
            </a:r>
            <a:r>
              <a:rPr lang="sk-SK" i="1" dirty="0"/>
              <a:t>Teória a vedecký výskum</a:t>
            </a:r>
            <a:r>
              <a:rPr lang="sk-SK" dirty="0"/>
              <a:t>. </a:t>
            </a:r>
            <a:r>
              <a:rPr lang="sk-SK" smtClean="0"/>
              <a:t>Martin: </a:t>
            </a:r>
            <a:r>
              <a:rPr lang="sk-SK" dirty="0"/>
              <a:t>Vydavateľstvo Osveta, 2009. 319 s. ISBN 978-80-8063-304-2.</a:t>
            </a:r>
          </a:p>
          <a:p>
            <a:endParaRPr lang="sk-SK" dirty="0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Juraj Čáp | JLF UK | 2015</a:t>
            </a:r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122A0-5EAE-4C6B-8FDC-C919AA62F1D1}" type="slidenum">
              <a:rPr lang="sk-SK" smtClean="0"/>
              <a:pPr/>
              <a:t>14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xmlns="" val="48273579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asnosť">
  <a:themeElements>
    <a:clrScheme name="Jasnosť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Office, klas. ver.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Jasnosť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Clarity</Template>
  <TotalTime>91</TotalTime>
  <Words>629</Words>
  <Application>Microsoft Office PowerPoint</Application>
  <PresentationFormat>Prezentácia na obrazovke (4:3)</PresentationFormat>
  <Paragraphs>124</Paragraphs>
  <Slides>14</Slides>
  <Notes>0</Notes>
  <HiddenSlides>0</HiddenSlides>
  <MMClips>0</MMClips>
  <ScaleCrop>false</ScaleCrop>
  <HeadingPairs>
    <vt:vector size="4" baseType="variant">
      <vt:variant>
        <vt:lpstr>Motív</vt:lpstr>
      </vt:variant>
      <vt:variant>
        <vt:i4>1</vt:i4>
      </vt:variant>
      <vt:variant>
        <vt:lpstr>Nadpisy snímok</vt:lpstr>
      </vt:variant>
      <vt:variant>
        <vt:i4>14</vt:i4>
      </vt:variant>
    </vt:vector>
  </HeadingPairs>
  <TitlesOfParts>
    <vt:vector size="15" baseType="lpstr">
      <vt:lpstr>Jasnosť</vt:lpstr>
      <vt:lpstr>Pozorovanie ako výskumná metóda</vt:lpstr>
      <vt:lpstr>Základné vlastnosti pozorovania</vt:lpstr>
      <vt:lpstr>Predmet pozorovania</vt:lpstr>
      <vt:lpstr>Typy pozorovaní: Priame a nepriame pozorovanie</vt:lpstr>
      <vt:lpstr>Typy pozorovaní: Priame a nepriame pozorovanie</vt:lpstr>
      <vt:lpstr>(Priame) participačné pozorovanie</vt:lpstr>
      <vt:lpstr>Štruktúrované pozorovanie</vt:lpstr>
      <vt:lpstr>Štruktúrované pozorovanie</vt:lpstr>
      <vt:lpstr>Kategórie v pozorovaní</vt:lpstr>
      <vt:lpstr>Pozorovacie nástroje</vt:lpstr>
      <vt:lpstr>Priebeh štruktúrovaného participačného pozorovania</vt:lpstr>
      <vt:lpstr>Priebeh štruktúrovaného participačného pozorovania</vt:lpstr>
      <vt:lpstr>Vyhodnotenie štruktúrovaného participačného pozorovania  </vt:lpstr>
      <vt:lpstr>Použitá literatúra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Pozorovanie</dc:title>
  <dc:creator>Juraj Cap</dc:creator>
  <cp:lastModifiedBy>ziakova</cp:lastModifiedBy>
  <cp:revision>19</cp:revision>
  <dcterms:created xsi:type="dcterms:W3CDTF">2015-04-18T05:46:08Z</dcterms:created>
  <dcterms:modified xsi:type="dcterms:W3CDTF">2015-10-21T08:37:25Z</dcterms:modified>
</cp:coreProperties>
</file>