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75" r:id="rId4"/>
    <p:sldId id="265" r:id="rId5"/>
    <p:sldId id="270" r:id="rId6"/>
    <p:sldId id="278" r:id="rId7"/>
    <p:sldId id="273" r:id="rId8"/>
    <p:sldId id="279" r:id="rId9"/>
    <p:sldId id="272" r:id="rId10"/>
    <p:sldId id="274" r:id="rId11"/>
    <p:sldId id="280" r:id="rId12"/>
    <p:sldId id="281" r:id="rId13"/>
    <p:sldId id="277" r:id="rId14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8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1A9100-A1A9-41BE-A784-6923198AB456}" type="doc">
      <dgm:prSet loTypeId="urn:microsoft.com/office/officeart/2005/8/layout/vList2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3187E3FC-06DF-4E7A-BD7F-D5D275AEFFC5}">
      <dgm:prSet phldrT="[Text]" custT="1"/>
      <dgm:spPr/>
      <dgm:t>
        <a:bodyPr/>
        <a:lstStyle/>
        <a:p>
          <a:r>
            <a:rPr lang="sk-SK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Proces transformácie vzdelávania sestier od začiatku 90 rokov nie je ukončený</a:t>
          </a:r>
          <a:endParaRPr lang="sk-SK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E00299-14A0-4C78-814C-88BA1356B2F3}" type="parTrans" cxnId="{8CFE7DA4-F76C-4659-B97E-D8DCBEC87A87}">
      <dgm:prSet/>
      <dgm:spPr/>
      <dgm:t>
        <a:bodyPr/>
        <a:lstStyle/>
        <a:p>
          <a:endParaRPr lang="sk-SK" sz="20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679937-EDB6-4885-A9D9-0FB84DF54A05}" type="sibTrans" cxnId="{8CFE7DA4-F76C-4659-B97E-D8DCBEC87A87}">
      <dgm:prSet/>
      <dgm:spPr/>
      <dgm:t>
        <a:bodyPr/>
        <a:lstStyle/>
        <a:p>
          <a:endParaRPr lang="sk-SK" sz="20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6D762D-E414-43CC-B2ED-325056617BD4}">
      <dgm:prSet phldrT="[Text]" custT="1"/>
      <dgm:spPr/>
      <dgm:t>
        <a:bodyPr/>
        <a:lstStyle/>
        <a:p>
          <a:pPr rtl="0"/>
          <a:r>
            <a:rPr lang="sk-SK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Nejednotnosť sestier v postoji ku vzdelávaniu</a:t>
          </a:r>
          <a:endParaRPr lang="sk-SK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F118EA-6166-4660-B640-E25940D03C40}" type="parTrans" cxnId="{8F059319-64D4-4293-AE23-84F8784691FD}">
      <dgm:prSet/>
      <dgm:spPr/>
      <dgm:t>
        <a:bodyPr/>
        <a:lstStyle/>
        <a:p>
          <a:endParaRPr lang="sk-SK" sz="20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66F521-849C-4FE9-870C-3C6BDEDDAF14}" type="sibTrans" cxnId="{8F059319-64D4-4293-AE23-84F8784691FD}">
      <dgm:prSet/>
      <dgm:spPr/>
      <dgm:t>
        <a:bodyPr/>
        <a:lstStyle/>
        <a:p>
          <a:endParaRPr lang="sk-SK" sz="20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F2C26A-F372-4B5C-9131-C947506DF09D}">
      <dgm:prSet phldrT="[Text]" custT="1"/>
      <dgm:spPr/>
      <dgm:t>
        <a:bodyPr/>
        <a:lstStyle/>
        <a:p>
          <a:pPr rtl="0"/>
          <a:r>
            <a:rPr lang="sk-SK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 začiatku transformácie vzdelávania  - sestry  (SZŠ) sa „rekvalifikovali“ na sestry diplomované, bakalárky – opakovanie štúdia</a:t>
          </a:r>
          <a:endParaRPr lang="sk-SK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3F2A472-2A17-4755-8559-74F3D7F33CFA}" type="parTrans" cxnId="{9A6A5CF0-C01E-45D9-BFEC-875817DC873A}">
      <dgm:prSet/>
      <dgm:spPr/>
      <dgm:t>
        <a:bodyPr/>
        <a:lstStyle/>
        <a:p>
          <a:endParaRPr lang="sk-SK" sz="20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66BED9-4827-494A-AE15-A46097E5E7FF}" type="sibTrans" cxnId="{9A6A5CF0-C01E-45D9-BFEC-875817DC873A}">
      <dgm:prSet/>
      <dgm:spPr/>
      <dgm:t>
        <a:bodyPr/>
        <a:lstStyle/>
        <a:p>
          <a:endParaRPr lang="sk-SK" sz="20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C886D2-79BF-438B-8733-BE4A0FB3FDDA}">
      <dgm:prSet phldrT="[Text]" custT="1"/>
      <dgm:spPr/>
      <dgm:t>
        <a:bodyPr/>
        <a:lstStyle/>
        <a:p>
          <a:pPr rtl="0"/>
          <a:r>
            <a:rPr lang="sk-SK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Súčasní uchádzači – v prevažnej miere absolventi gymnázií, absolventi odboru zdravotnícky asistent</a:t>
          </a:r>
          <a:endParaRPr lang="sk-SK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34FF7A-9188-496E-B979-29997A6DD80B}" type="parTrans" cxnId="{B34C675B-D172-4AC0-AF2A-D8568CE7F08C}">
      <dgm:prSet/>
      <dgm:spPr/>
      <dgm:t>
        <a:bodyPr/>
        <a:lstStyle/>
        <a:p>
          <a:endParaRPr lang="sk-SK" sz="20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28CD37-6DC6-44D9-8002-85D767380956}" type="sibTrans" cxnId="{B34C675B-D172-4AC0-AF2A-D8568CE7F08C}">
      <dgm:prSet/>
      <dgm:spPr/>
      <dgm:t>
        <a:bodyPr/>
        <a:lstStyle/>
        <a:p>
          <a:endParaRPr lang="sk-SK" sz="20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BE889B-61BE-4CDD-8D34-E84A948786F7}">
      <dgm:prSet phldrT="[Text]" custT="1"/>
      <dgm:spPr/>
      <dgm:t>
        <a:bodyPr/>
        <a:lstStyle/>
        <a:p>
          <a:pPr rtl="0"/>
          <a:r>
            <a:rPr lang="sk-SK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Snaha o návrat vzdelávania sestier na SZŠ </a:t>
          </a:r>
          <a:endParaRPr lang="sk-SK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1D53DA-E3DF-4862-85F5-379EA8C58D20}" type="parTrans" cxnId="{C0EE419D-54E7-43A6-80F8-4D7DDDC82BB7}">
      <dgm:prSet/>
      <dgm:spPr/>
      <dgm:t>
        <a:bodyPr/>
        <a:lstStyle/>
        <a:p>
          <a:endParaRPr lang="sk-SK" sz="20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DE2027-194E-4E2B-A906-58B0C82DEA77}" type="sibTrans" cxnId="{C0EE419D-54E7-43A6-80F8-4D7DDDC82BB7}">
      <dgm:prSet/>
      <dgm:spPr/>
      <dgm:t>
        <a:bodyPr/>
        <a:lstStyle/>
        <a:p>
          <a:endParaRPr lang="sk-SK" sz="20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9F6B4B-2AAF-4E8F-A269-720CEDE4A670}" type="pres">
      <dgm:prSet presAssocID="{671A9100-A1A9-41BE-A784-6923198AB45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3AFA7742-EC68-4057-952F-6CE099E331F3}" type="pres">
      <dgm:prSet presAssocID="{3187E3FC-06DF-4E7A-BD7F-D5D275AEFFC5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A3A17A60-BB32-44BA-B1CD-4FA9C93301EE}" type="pres">
      <dgm:prSet presAssocID="{E0679937-EDB6-4885-A9D9-0FB84DF54A05}" presName="spacer" presStyleCnt="0"/>
      <dgm:spPr/>
      <dgm:t>
        <a:bodyPr/>
        <a:lstStyle/>
        <a:p>
          <a:endParaRPr lang="sk-SK"/>
        </a:p>
      </dgm:t>
    </dgm:pt>
    <dgm:pt modelId="{E8413FE2-CB23-4FD3-A7AD-772BA841B851}" type="pres">
      <dgm:prSet presAssocID="{D4F2C26A-F372-4B5C-9131-C947506DF09D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88B6B2F-8024-4588-A2FC-9409C7D64729}" type="pres">
      <dgm:prSet presAssocID="{BF66BED9-4827-494A-AE15-A46097E5E7FF}" presName="spacer" presStyleCnt="0"/>
      <dgm:spPr/>
      <dgm:t>
        <a:bodyPr/>
        <a:lstStyle/>
        <a:p>
          <a:endParaRPr lang="sk-SK"/>
        </a:p>
      </dgm:t>
    </dgm:pt>
    <dgm:pt modelId="{6883FF47-4C80-42C7-87E1-883412918521}" type="pres">
      <dgm:prSet presAssocID="{C3C886D2-79BF-438B-8733-BE4A0FB3FDDA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2E460188-6532-45F1-B646-DEE5E7EF3616}" type="pres">
      <dgm:prSet presAssocID="{8B28CD37-6DC6-44D9-8002-85D767380956}" presName="spacer" presStyleCnt="0"/>
      <dgm:spPr/>
      <dgm:t>
        <a:bodyPr/>
        <a:lstStyle/>
        <a:p>
          <a:endParaRPr lang="sk-SK"/>
        </a:p>
      </dgm:t>
    </dgm:pt>
    <dgm:pt modelId="{A77C81DA-ED5B-4475-B375-3BC0121208EF}" type="pres">
      <dgm:prSet presAssocID="{28BE889B-61BE-4CDD-8D34-E84A948786F7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0A20A15A-075E-4F2A-8BF5-76D6FC9E022C}" type="pres">
      <dgm:prSet presAssocID="{2FDE2027-194E-4E2B-A906-58B0C82DEA77}" presName="spacer" presStyleCnt="0"/>
      <dgm:spPr/>
      <dgm:t>
        <a:bodyPr/>
        <a:lstStyle/>
        <a:p>
          <a:endParaRPr lang="sk-SK"/>
        </a:p>
      </dgm:t>
    </dgm:pt>
    <dgm:pt modelId="{4D65895C-355D-4078-A749-53C8CD263418}" type="pres">
      <dgm:prSet presAssocID="{ED6D762D-E414-43CC-B2ED-325056617BD4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0EE419D-54E7-43A6-80F8-4D7DDDC82BB7}" srcId="{671A9100-A1A9-41BE-A784-6923198AB456}" destId="{28BE889B-61BE-4CDD-8D34-E84A948786F7}" srcOrd="3" destOrd="0" parTransId="{9B1D53DA-E3DF-4862-85F5-379EA8C58D20}" sibTransId="{2FDE2027-194E-4E2B-A906-58B0C82DEA77}"/>
    <dgm:cxn modelId="{B34C675B-D172-4AC0-AF2A-D8568CE7F08C}" srcId="{671A9100-A1A9-41BE-A784-6923198AB456}" destId="{C3C886D2-79BF-438B-8733-BE4A0FB3FDDA}" srcOrd="2" destOrd="0" parTransId="{DC34FF7A-9188-496E-B979-29997A6DD80B}" sibTransId="{8B28CD37-6DC6-44D9-8002-85D767380956}"/>
    <dgm:cxn modelId="{15D21C77-BA09-4C44-BFA0-2462EF4F185B}" type="presOf" srcId="{28BE889B-61BE-4CDD-8D34-E84A948786F7}" destId="{A77C81DA-ED5B-4475-B375-3BC0121208EF}" srcOrd="0" destOrd="0" presId="urn:microsoft.com/office/officeart/2005/8/layout/vList2"/>
    <dgm:cxn modelId="{F86631DD-0F15-45CD-89C4-C153876DB2D2}" type="presOf" srcId="{671A9100-A1A9-41BE-A784-6923198AB456}" destId="{C39F6B4B-2AAF-4E8F-A269-720CEDE4A670}" srcOrd="0" destOrd="0" presId="urn:microsoft.com/office/officeart/2005/8/layout/vList2"/>
    <dgm:cxn modelId="{44C74B02-2BEE-4EB0-84E6-C86E81A2551C}" type="presOf" srcId="{ED6D762D-E414-43CC-B2ED-325056617BD4}" destId="{4D65895C-355D-4078-A749-53C8CD263418}" srcOrd="0" destOrd="0" presId="urn:microsoft.com/office/officeart/2005/8/layout/vList2"/>
    <dgm:cxn modelId="{9A6A5CF0-C01E-45D9-BFEC-875817DC873A}" srcId="{671A9100-A1A9-41BE-A784-6923198AB456}" destId="{D4F2C26A-F372-4B5C-9131-C947506DF09D}" srcOrd="1" destOrd="0" parTransId="{D3F2A472-2A17-4755-8559-74F3D7F33CFA}" sibTransId="{BF66BED9-4827-494A-AE15-A46097E5E7FF}"/>
    <dgm:cxn modelId="{8CFE7DA4-F76C-4659-B97E-D8DCBEC87A87}" srcId="{671A9100-A1A9-41BE-A784-6923198AB456}" destId="{3187E3FC-06DF-4E7A-BD7F-D5D275AEFFC5}" srcOrd="0" destOrd="0" parTransId="{2CE00299-14A0-4C78-814C-88BA1356B2F3}" sibTransId="{E0679937-EDB6-4885-A9D9-0FB84DF54A05}"/>
    <dgm:cxn modelId="{8F059319-64D4-4293-AE23-84F8784691FD}" srcId="{671A9100-A1A9-41BE-A784-6923198AB456}" destId="{ED6D762D-E414-43CC-B2ED-325056617BD4}" srcOrd="4" destOrd="0" parTransId="{A8F118EA-6166-4660-B640-E25940D03C40}" sibTransId="{1D66F521-849C-4FE9-870C-3C6BDEDDAF14}"/>
    <dgm:cxn modelId="{8AB5DFAC-5CA5-4814-8BF3-739E28D8F17B}" type="presOf" srcId="{3187E3FC-06DF-4E7A-BD7F-D5D275AEFFC5}" destId="{3AFA7742-EC68-4057-952F-6CE099E331F3}" srcOrd="0" destOrd="0" presId="urn:microsoft.com/office/officeart/2005/8/layout/vList2"/>
    <dgm:cxn modelId="{E50A28E8-7AC6-404A-A5A7-FB6D6300DB9E}" type="presOf" srcId="{C3C886D2-79BF-438B-8733-BE4A0FB3FDDA}" destId="{6883FF47-4C80-42C7-87E1-883412918521}" srcOrd="0" destOrd="0" presId="urn:microsoft.com/office/officeart/2005/8/layout/vList2"/>
    <dgm:cxn modelId="{9D808A74-434E-422E-AA5E-FECCC80A330A}" type="presOf" srcId="{D4F2C26A-F372-4B5C-9131-C947506DF09D}" destId="{E8413FE2-CB23-4FD3-A7AD-772BA841B851}" srcOrd="0" destOrd="0" presId="urn:microsoft.com/office/officeart/2005/8/layout/vList2"/>
    <dgm:cxn modelId="{0AA065EA-07C8-4006-8D69-B171C562CB9C}" type="presParOf" srcId="{C39F6B4B-2AAF-4E8F-A269-720CEDE4A670}" destId="{3AFA7742-EC68-4057-952F-6CE099E331F3}" srcOrd="0" destOrd="0" presId="urn:microsoft.com/office/officeart/2005/8/layout/vList2"/>
    <dgm:cxn modelId="{2A59504B-9DFD-4CDF-B955-466CAAB6E4A3}" type="presParOf" srcId="{C39F6B4B-2AAF-4E8F-A269-720CEDE4A670}" destId="{A3A17A60-BB32-44BA-B1CD-4FA9C93301EE}" srcOrd="1" destOrd="0" presId="urn:microsoft.com/office/officeart/2005/8/layout/vList2"/>
    <dgm:cxn modelId="{C020A361-B11C-45A2-BBEE-C9EAA69774E2}" type="presParOf" srcId="{C39F6B4B-2AAF-4E8F-A269-720CEDE4A670}" destId="{E8413FE2-CB23-4FD3-A7AD-772BA841B851}" srcOrd="2" destOrd="0" presId="urn:microsoft.com/office/officeart/2005/8/layout/vList2"/>
    <dgm:cxn modelId="{E4A93220-4EED-489C-B7AE-108A3A819B27}" type="presParOf" srcId="{C39F6B4B-2AAF-4E8F-A269-720CEDE4A670}" destId="{188B6B2F-8024-4588-A2FC-9409C7D64729}" srcOrd="3" destOrd="0" presId="urn:microsoft.com/office/officeart/2005/8/layout/vList2"/>
    <dgm:cxn modelId="{0B9180CA-AE1E-486F-9E08-DE53C999E9EA}" type="presParOf" srcId="{C39F6B4B-2AAF-4E8F-A269-720CEDE4A670}" destId="{6883FF47-4C80-42C7-87E1-883412918521}" srcOrd="4" destOrd="0" presId="urn:microsoft.com/office/officeart/2005/8/layout/vList2"/>
    <dgm:cxn modelId="{EDF5268F-2703-4F10-B1A0-967D6401EB44}" type="presParOf" srcId="{C39F6B4B-2AAF-4E8F-A269-720CEDE4A670}" destId="{2E460188-6532-45F1-B646-DEE5E7EF3616}" srcOrd="5" destOrd="0" presId="urn:microsoft.com/office/officeart/2005/8/layout/vList2"/>
    <dgm:cxn modelId="{C22D0351-7136-4633-903E-C003B376DBB2}" type="presParOf" srcId="{C39F6B4B-2AAF-4E8F-A269-720CEDE4A670}" destId="{A77C81DA-ED5B-4475-B375-3BC0121208EF}" srcOrd="6" destOrd="0" presId="urn:microsoft.com/office/officeart/2005/8/layout/vList2"/>
    <dgm:cxn modelId="{3F9C43D8-3A92-40B7-9985-13E5DEB32057}" type="presParOf" srcId="{C39F6B4B-2AAF-4E8F-A269-720CEDE4A670}" destId="{0A20A15A-075E-4F2A-8BF5-76D6FC9E022C}" srcOrd="7" destOrd="0" presId="urn:microsoft.com/office/officeart/2005/8/layout/vList2"/>
    <dgm:cxn modelId="{B7F0168D-C044-4690-8840-D65D9453479F}" type="presParOf" srcId="{C39F6B4B-2AAF-4E8F-A269-720CEDE4A670}" destId="{4D65895C-355D-4078-A749-53C8CD263418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Kliknutím upravte štýl predlohy podnadpisov</a:t>
            </a:r>
            <a:endParaRPr kumimoji="0" lang="en-US"/>
          </a:p>
        </p:txBody>
      </p:sp>
      <p:sp>
        <p:nvSpPr>
          <p:cNvPr id="30" name="Zástupný symbol dátumu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C9721-1E36-472B-AD28-F36ED7F1A11E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19" name="Zástupný symbol päty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27" name="Zástupný symbol čísla snímky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2D550-A00B-46C1-8E89-2AEE66711BAF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406719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C9721-1E36-472B-AD28-F36ED7F1A11E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2D550-A00B-46C1-8E89-2AEE66711BAF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95136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C9721-1E36-472B-AD28-F36ED7F1A11E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2D550-A00B-46C1-8E89-2AEE66711BAF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559124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C9721-1E36-472B-AD28-F36ED7F1A11E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2D550-A00B-46C1-8E89-2AEE66711BAF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07462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C9721-1E36-472B-AD28-F36ED7F1A11E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2D550-A00B-46C1-8E89-2AEE66711BAF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07535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C9721-1E36-472B-AD28-F36ED7F1A11E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2D550-A00B-46C1-8E89-2AEE66711BAF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03540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C9721-1E36-472B-AD28-F36ED7F1A11E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2D550-A00B-46C1-8E89-2AEE66711BAF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28350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C9721-1E36-472B-AD28-F36ED7F1A11E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2D550-A00B-46C1-8E89-2AEE66711BAF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8391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ĺžnik s jedným odstrihnutým a zaobleným roho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uhlý trojuho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C9721-1E36-472B-AD28-F36ED7F1A11E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E82D550-A00B-46C1-8E89-2AEE66711BA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10" name="Voľná forma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ľná forma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0581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C9721-1E36-472B-AD28-F36ED7F1A11E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2D550-A00B-46C1-8E89-2AEE66711BAF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65707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C9721-1E36-472B-AD28-F36ED7F1A11E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2D550-A00B-46C1-8E89-2AEE66711BAF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94448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ľná forma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ľná forma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nadpisu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0" name="Zástupný symbol textu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0" name="Zástupný symbol dátumu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72C9721-1E36-472B-AD28-F36ED7F1A11E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22" name="Zástupný symbol päty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18" name="Zástupný symbol čísla snímky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E82D550-A00B-46C1-8E89-2AEE66711BAF}" type="slidenum">
              <a:rPr lang="sk-SK" smtClean="0"/>
              <a:pPr/>
              <a:t>‹#›</a:t>
            </a:fld>
            <a:endParaRPr lang="sk-SK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ľná forma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ľná forma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  <p:extLst>
      <p:ext uri="{BB962C8B-B14F-4D97-AF65-F5344CB8AC3E}">
        <p14:creationId xmlns:p14="http://schemas.microsoft.com/office/powerpoint/2010/main" val="301098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70933" y="982134"/>
            <a:ext cx="8610600" cy="1872384"/>
          </a:xfrm>
        </p:spPr>
        <p:txBody>
          <a:bodyPr>
            <a:noAutofit/>
          </a:bodyPr>
          <a:lstStyle/>
          <a:p>
            <a:pPr algn="ctr"/>
            <a:r>
              <a:rPr lang="sk-SK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k-SK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k-SK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k-SK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k-SK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k-SK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k-SK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k-SK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k-SK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k-SK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k-SK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k-SK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k-SK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k-SK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k-SK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Vzdelávanie sestier</a:t>
            </a:r>
            <a:endParaRPr lang="sk-SK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77" y="3552113"/>
            <a:ext cx="8886111" cy="3163569"/>
          </a:xfrm>
        </p:spPr>
        <p:txBody>
          <a:bodyPr>
            <a:normAutofit/>
          </a:bodyPr>
          <a:lstStyle/>
          <a:p>
            <a:pPr algn="l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Prof. Mgr. Katarína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Žiaková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PhD.</a:t>
            </a:r>
          </a:p>
          <a:p>
            <a:pPr algn="l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Mgr. Dominika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Kalánková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Predmet: Ošetrovateľstvo</a:t>
            </a:r>
          </a:p>
        </p:txBody>
      </p:sp>
    </p:spTree>
    <p:extLst>
      <p:ext uri="{BB962C8B-B14F-4D97-AF65-F5344CB8AC3E}">
        <p14:creationId xmlns:p14="http://schemas.microsoft.com/office/powerpoint/2010/main" val="1309511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5292" y="436233"/>
            <a:ext cx="8229600" cy="1143000"/>
          </a:xfrm>
        </p:spPr>
        <p:txBody>
          <a:bodyPr/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Úvod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Zástupný objekt pre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8478356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19526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4063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Ošetrovateľstvo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2097405"/>
            <a:ext cx="8229600" cy="4389120"/>
          </a:xfrm>
        </p:spPr>
        <p:txBody>
          <a:bodyPr>
            <a:normAutofit/>
          </a:bodyPr>
          <a:lstStyle/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Regulované povolanie</a:t>
            </a: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Vek min. 17 rokov</a:t>
            </a:r>
          </a:p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4 600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hodín, pomer teórie a praxe min 50:50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Predpísané predmety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Vzájomné uznávanie diplomov (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c.,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gr., PhD.)</a:t>
            </a:r>
          </a:p>
          <a:p>
            <a:pPr marL="0" indent="0">
              <a:buNone/>
            </a:pP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Štúdium na SZŠ: diplomovaná sestra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74423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2924" y="532638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Bakalársky študijný program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endParaRPr lang="sk-SK" dirty="0" smtClean="0"/>
          </a:p>
          <a:p>
            <a:pPr lvl="1"/>
            <a:endParaRPr lang="sk-SK" dirty="0"/>
          </a:p>
          <a:p>
            <a:pPr lvl="1"/>
            <a:endParaRPr lang="sk-SK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nízka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motivácia študentov pre povolanie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sestry</a:t>
            </a:r>
          </a:p>
          <a:p>
            <a:pPr lvl="1"/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nižšia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vedomostná úroveň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záujemcov o vysokoškolské štúdium</a:t>
            </a:r>
          </a:p>
          <a:p>
            <a:pPr lvl="1"/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znižovanie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nárokov na záujemcov o štúdium zo strany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vysokých škôl</a:t>
            </a:r>
          </a:p>
          <a:p>
            <a:endParaRPr lang="sk-SK" dirty="0"/>
          </a:p>
        </p:txBody>
      </p:sp>
      <p:sp>
        <p:nvSpPr>
          <p:cNvPr id="4" name="Zaoblený obdĺžnik 3"/>
          <p:cNvSpPr/>
          <p:nvPr/>
        </p:nvSpPr>
        <p:spPr>
          <a:xfrm>
            <a:off x="408648" y="2155600"/>
            <a:ext cx="8278152" cy="74446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Zníženie  záujmu o povolanie sestra</a:t>
            </a:r>
            <a:endParaRPr lang="sk-SK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8172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2181" y="182071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Bakalársky študijný program</a:t>
            </a:r>
            <a:endParaRPr lang="sk-SK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30340" y="1400175"/>
            <a:ext cx="8553282" cy="541922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sk-SK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k-SK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realizácia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ošetrovateľských postupov, metódy ošetrovateľského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procesu, vedenie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ošetrovateľskej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dokumentácie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preberanie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kompetencií medzi jednotlivými kategóriami zdravotníckych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pracovníkov</a:t>
            </a:r>
          </a:p>
          <a:p>
            <a:pPr lvl="1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rovnaké kompetencie sestier,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bez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akceptácie dosiahnutého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vzdelania </a:t>
            </a:r>
          </a:p>
          <a:p>
            <a:pPr lvl="1"/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napĺňanie minimálnych personálnych štandardov / počet pacientov na jednu sestru</a:t>
            </a:r>
          </a:p>
          <a:p>
            <a:pPr lvl="1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napätie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medzi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jednotlivými kategóriami zdravotníckych pracovníkov</a:t>
            </a:r>
          </a:p>
          <a:p>
            <a:pPr lvl="1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negatívne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nastavenie sestier bez vysokoškolského vzdelania voči študentom vysokoškolského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štúdia</a:t>
            </a:r>
          </a:p>
          <a:p>
            <a:pPr lvl="1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problematika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mentorstva</a:t>
            </a:r>
          </a:p>
          <a:p>
            <a:pPr lvl="1"/>
            <a:endParaRPr lang="sk-SK" dirty="0"/>
          </a:p>
          <a:p>
            <a:pPr lvl="1"/>
            <a:endParaRPr lang="sk-SK" dirty="0"/>
          </a:p>
          <a:p>
            <a:pPr marL="274320" lvl="1" indent="0">
              <a:buNone/>
            </a:pPr>
            <a:endParaRPr lang="sk-SK" dirty="0"/>
          </a:p>
        </p:txBody>
      </p:sp>
      <p:sp>
        <p:nvSpPr>
          <p:cNvPr id="4" name="Zaoblený obdĺžnik 3"/>
          <p:cNvSpPr/>
          <p:nvPr/>
        </p:nvSpPr>
        <p:spPr>
          <a:xfrm>
            <a:off x="492181" y="1467946"/>
            <a:ext cx="8213415" cy="72019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Narastajúci  rozpor medzi teóriou a klinickou praxou</a:t>
            </a:r>
            <a:endParaRPr lang="sk-SK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607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70713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Kompetencie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Registrovaná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sestra - sestra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 dosiahnutým vzdelaním: SZŠ, vyššie odborné vzdelanie, I. st.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vysokoškolského vzdelania v odbore ošetrovateľstvo</a:t>
            </a:r>
          </a:p>
          <a:p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dirty="0">
                <a:latin typeface="Times New Roman" panose="02020603050405020304" pitchFamily="18" charset="0"/>
                <a:cs typeface="Times New Roman" panose="02020603050405020304" pitchFamily="18" charset="0"/>
              </a:rPr>
              <a:t>Vyhláška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Ministerstva zdravotníctva Slovenskej republiky </a:t>
            </a:r>
            <a:r>
              <a:rPr lang="pl-PL" dirty="0">
                <a:latin typeface="Times New Roman" panose="02020603050405020304" pitchFamily="18" charset="0"/>
                <a:cs typeface="Times New Roman" panose="02020603050405020304" pitchFamily="18" charset="0"/>
              </a:rPr>
              <a:t>95/2018 </a:t>
            </a:r>
            <a:r>
              <a:rPr lang="pl-P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Z.z</a:t>
            </a:r>
            <a:r>
              <a:rPr lang="pl-PL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 smtClean="0"/>
          </a:p>
          <a:p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176629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0853" y="110039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Magisterský študijný program</a:t>
            </a:r>
            <a:endParaRPr lang="sk-SK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137566" y="1600200"/>
            <a:ext cx="9006434" cy="4876800"/>
          </a:xfrm>
        </p:spPr>
        <p:txBody>
          <a:bodyPr>
            <a:normAutofit fontScale="92500" lnSpcReduction="10000"/>
          </a:bodyPr>
          <a:lstStyle/>
          <a:p>
            <a:endParaRPr lang="sk-SK" dirty="0" smtClean="0"/>
          </a:p>
          <a:p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problematika roku praxe medzi bakalárskym a magisterským 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štúdium (v tomto roku podmienka zrušená)</a:t>
            </a:r>
            <a:endParaRPr lang="sk-SK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dchod študovať najmä v ČR, zotrvanie 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ČR aj po ukončení 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školy</a:t>
            </a:r>
          </a:p>
          <a:p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absencia 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výchovy vedeckých a akademických pracovníkov v odbore</a:t>
            </a:r>
          </a:p>
          <a:p>
            <a:pPr marL="0" indent="0" algn="ctr">
              <a:buNone/>
            </a:pPr>
            <a:endParaRPr lang="sk-SK" b="1" dirty="0" smtClean="0"/>
          </a:p>
          <a:p>
            <a:pPr marL="0" indent="0" algn="ctr">
              <a:buNone/>
            </a:pPr>
            <a:r>
              <a:rPr lang="sk-SK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Zameranie </a:t>
            </a:r>
            <a:r>
              <a:rPr lang="sk-SK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magisterských študijných programov </a:t>
            </a:r>
          </a:p>
          <a:p>
            <a:endParaRPr lang="sk-SK" sz="2000" dirty="0" smtClean="0"/>
          </a:p>
          <a:p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orientácia 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 manažment 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(odporúčanie  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MZ SR)</a:t>
            </a:r>
          </a:p>
          <a:p>
            <a:pPr marL="0" indent="0">
              <a:buNone/>
            </a:pPr>
            <a:endParaRPr lang="sk-SK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1" indent="0" algn="ctr">
              <a:buNone/>
            </a:pPr>
            <a:r>
              <a:rPr lang="sk-SK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Chýbajúce kompetencie pre absolventov </a:t>
            </a:r>
            <a:r>
              <a:rPr lang="sk-SK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magisterského</a:t>
            </a:r>
          </a:p>
          <a:p>
            <a:pPr marL="0" lvl="1" indent="0" algn="ctr">
              <a:buNone/>
            </a:pPr>
            <a:r>
              <a:rPr lang="sk-SK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štúdia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(okrem vedúcich sestier)</a:t>
            </a:r>
          </a:p>
          <a:p>
            <a:endParaRPr lang="sk-SK" dirty="0"/>
          </a:p>
        </p:txBody>
      </p:sp>
      <p:sp>
        <p:nvSpPr>
          <p:cNvPr id="4" name="Zaoblený obdĺžnik 3"/>
          <p:cNvSpPr/>
          <p:nvPr/>
        </p:nvSpPr>
        <p:spPr>
          <a:xfrm>
            <a:off x="250853" y="1424813"/>
            <a:ext cx="8707030" cy="87394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Odchod </a:t>
            </a:r>
            <a:r>
              <a:rPr lang="sk-SK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absolventov bakalárskeho </a:t>
            </a:r>
            <a:r>
              <a:rPr lang="sk-SK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štúdia</a:t>
            </a:r>
          </a:p>
          <a:p>
            <a:pPr algn="ctr"/>
            <a:r>
              <a:rPr lang="sk-SK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ČR</a:t>
            </a:r>
            <a:endParaRPr lang="sk-SK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aoblený obdĺžnik 4"/>
          <p:cNvSpPr/>
          <p:nvPr/>
        </p:nvSpPr>
        <p:spPr>
          <a:xfrm>
            <a:off x="206347" y="3753137"/>
            <a:ext cx="8698938" cy="72332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6" name="Zaoblený obdĺžnik 5"/>
          <p:cNvSpPr/>
          <p:nvPr/>
        </p:nvSpPr>
        <p:spPr>
          <a:xfrm>
            <a:off x="186117" y="5352629"/>
            <a:ext cx="8739398" cy="101959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36041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61188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Kompetencie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66875"/>
            <a:ext cx="8229600" cy="4657725"/>
          </a:xfrm>
        </p:spPr>
        <p:txBody>
          <a:bodyPr/>
          <a:lstStyle/>
          <a:p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Sestra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 pokročilou praxou -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sestra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2. st.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vysokoškolského vzdelania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odbore ošetrovateľstvo, špecializácia v niektorom zo špecializačných odborov +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ročná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prax v danom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odbore</a:t>
            </a:r>
          </a:p>
          <a:p>
            <a:pPr marL="0" indent="0">
              <a:buNone/>
            </a:pP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dirty="0">
                <a:latin typeface="Times New Roman" panose="02020603050405020304" pitchFamily="18" charset="0"/>
                <a:cs typeface="Times New Roman" panose="02020603050405020304" pitchFamily="18" charset="0"/>
              </a:rPr>
              <a:t>Vyhláška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Ministerstva zdravotníctva Slovenskej republiky </a:t>
            </a:r>
            <a:r>
              <a:rPr lang="pl-PL" dirty="0">
                <a:latin typeface="Times New Roman" panose="02020603050405020304" pitchFamily="18" charset="0"/>
                <a:cs typeface="Times New Roman" panose="02020603050405020304" pitchFamily="18" charset="0"/>
              </a:rPr>
              <a:t>95/2018 </a:t>
            </a:r>
            <a:r>
              <a:rPr lang="pl-P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Z.z</a:t>
            </a:r>
            <a:r>
              <a:rPr lang="pl-PL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 smtClean="0"/>
          </a:p>
          <a:p>
            <a:endParaRPr lang="sk-SK" dirty="0" smtClean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6159836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83159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Doktorandský študijný program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2004395"/>
            <a:ext cx="8483600" cy="4389120"/>
          </a:xfrm>
          <a:noFill/>
        </p:spPr>
        <p:txBody>
          <a:bodyPr>
            <a:normAutofit/>
          </a:bodyPr>
          <a:lstStyle/>
          <a:p>
            <a:pPr lvl="1"/>
            <a:endParaRPr lang="sk-SK" dirty="0" smtClean="0"/>
          </a:p>
          <a:p>
            <a:pPr marL="274320" lvl="1" indent="0">
              <a:buNone/>
            </a:pP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absencia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denných doktorandov</a:t>
            </a:r>
          </a:p>
          <a:p>
            <a:pPr lvl="1"/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rozvoj odboru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Ošetrovateľstvo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ako vedného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odboru</a:t>
            </a:r>
          </a:p>
          <a:p>
            <a:pPr lvl="1"/>
            <a:endParaRPr lang="sk-SK" dirty="0"/>
          </a:p>
          <a:p>
            <a:endParaRPr lang="sk-SK" dirty="0" smtClean="0"/>
          </a:p>
          <a:p>
            <a:pPr marL="0" lvl="0" indent="0">
              <a:buNone/>
            </a:pPr>
            <a:endParaRPr lang="sk-SK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komisia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VEGA č. 9 pre lekárske vedy a farmaceutické vedy</a:t>
            </a:r>
          </a:p>
          <a:p>
            <a:pPr lvl="1"/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problematické financovanie výskumných štúdií realizovaných v rámci doktorandského štúdia</a:t>
            </a:r>
          </a:p>
          <a:p>
            <a:endParaRPr lang="sk-SK" dirty="0"/>
          </a:p>
        </p:txBody>
      </p:sp>
      <p:sp>
        <p:nvSpPr>
          <p:cNvPr id="4" name="Zaoblený obdĺžnik 3"/>
          <p:cNvSpPr/>
          <p:nvPr/>
        </p:nvSpPr>
        <p:spPr>
          <a:xfrm>
            <a:off x="500183" y="1867303"/>
            <a:ext cx="8350981" cy="77683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k-SK" sz="2400" b="1" dirty="0" smtClean="0">
              <a:solidFill>
                <a:schemeClr val="tx1"/>
              </a:solidFill>
            </a:endParaRPr>
          </a:p>
          <a:p>
            <a:pPr lvl="0" algn="ctr"/>
            <a:r>
              <a:rPr lang="sk-SK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Nízky </a:t>
            </a:r>
            <a:r>
              <a:rPr lang="sk-SK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záujem o doktorandské štúdium</a:t>
            </a:r>
          </a:p>
          <a:p>
            <a:pPr algn="ctr"/>
            <a:endParaRPr lang="sk-SK" sz="2400" dirty="0">
              <a:solidFill>
                <a:schemeClr val="tx1"/>
              </a:solidFill>
            </a:endParaRPr>
          </a:p>
        </p:txBody>
      </p:sp>
      <p:sp>
        <p:nvSpPr>
          <p:cNvPr id="5" name="Zaoblený obdĺžnik 4"/>
          <p:cNvSpPr/>
          <p:nvPr/>
        </p:nvSpPr>
        <p:spPr>
          <a:xfrm>
            <a:off x="500183" y="3998340"/>
            <a:ext cx="8350981" cy="87393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sk-SK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Problematické zapojenie do výskumných grantových úloh </a:t>
            </a:r>
            <a:r>
              <a:rPr lang="sk-SK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(VEGA</a:t>
            </a:r>
            <a:r>
              <a:rPr lang="sk-SK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APPV, KEGA)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3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4146" y="403589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Špecializačné študijné programy</a:t>
            </a:r>
            <a:endParaRPr lang="sk-SK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288758" y="1600199"/>
            <a:ext cx="8502316" cy="511342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sk-SK" dirty="0" smtClean="0"/>
          </a:p>
          <a:p>
            <a:pPr marL="0" indent="0">
              <a:buNone/>
            </a:pPr>
            <a:endParaRPr lang="sk-SK" dirty="0" smtClean="0"/>
          </a:p>
          <a:p>
            <a:pPr marL="0" indent="0">
              <a:buNone/>
            </a:pPr>
            <a:endParaRPr lang="sk-SK" dirty="0" smtClean="0"/>
          </a:p>
          <a:p>
            <a:pPr lvl="1">
              <a:buClr>
                <a:schemeClr val="accent3"/>
              </a:buClr>
            </a:pP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úzke zameranie špecializačných študijných programov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znížená flexibilita sestier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3"/>
              </a:buClr>
            </a:pP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definovanie potreby počtu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sestier špecialistiek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praxi</a:t>
            </a:r>
          </a:p>
          <a:p>
            <a:pPr lvl="1">
              <a:buClr>
                <a:schemeClr val="accent3"/>
              </a:buClr>
            </a:pP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problematické odlíšenie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špecialistiek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od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sestier bez špecializácie – rovnaké kompetencie 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3"/>
              </a:buClr>
            </a:pP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absencia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vzdelávacích programov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zameraná na nové kompetencie sestier (napr. podávanie venóznej terapie, predpisovanie liekov atď.)</a:t>
            </a:r>
          </a:p>
          <a:p>
            <a:pPr lvl="1">
              <a:buClr>
                <a:schemeClr val="accent3"/>
              </a:buClr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prelínanie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tém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bakalárskym študijným programom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aoblený obdĺžnik 3"/>
          <p:cNvSpPr/>
          <p:nvPr/>
        </p:nvSpPr>
        <p:spPr>
          <a:xfrm>
            <a:off x="494146" y="1892146"/>
            <a:ext cx="8011115" cy="85775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sk-SK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Špecializačné študijné programy nereflektujú súčasné potreby praxe</a:t>
            </a:r>
          </a:p>
        </p:txBody>
      </p:sp>
    </p:spTree>
    <p:extLst>
      <p:ext uri="{BB962C8B-B14F-4D97-AF65-F5344CB8AC3E}">
        <p14:creationId xmlns:p14="http://schemas.microsoft.com/office/powerpoint/2010/main" val="2842290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Kompetencie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Sestra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špecialistka -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sestra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ktorá nadobudla odbornú spôsobilosť na výkon špecializovaných činností absolvovaním vzdelávania v niektorom špecializačnom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odbore</a:t>
            </a:r>
          </a:p>
          <a:p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dirty="0">
                <a:latin typeface="Times New Roman" panose="02020603050405020304" pitchFamily="18" charset="0"/>
                <a:cs typeface="Times New Roman" panose="02020603050405020304" pitchFamily="18" charset="0"/>
              </a:rPr>
              <a:t>Vyhláška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Ministerstva zdravotníctva Slovenskej republiky </a:t>
            </a:r>
            <a:r>
              <a:rPr lang="pl-PL" dirty="0">
                <a:latin typeface="Times New Roman" panose="02020603050405020304" pitchFamily="18" charset="0"/>
                <a:cs typeface="Times New Roman" panose="02020603050405020304" pitchFamily="18" charset="0"/>
              </a:rPr>
              <a:t>95/2018 </a:t>
            </a:r>
            <a:r>
              <a:rPr lang="pl-P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Z.z.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525988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9215"/>
            <a:ext cx="8229600" cy="1143000"/>
          </a:xfrm>
        </p:spPr>
        <p:txBody>
          <a:bodyPr/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Súhrn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457200" y="1588655"/>
            <a:ext cx="8229600" cy="4978400"/>
          </a:xfrm>
        </p:spPr>
        <p:txBody>
          <a:bodyPr>
            <a:noAutofit/>
          </a:bodyPr>
          <a:lstStyle/>
          <a:p>
            <a:pPr marL="0" lvl="0" indent="0">
              <a:spcBef>
                <a:spcPts val="0"/>
              </a:spcBef>
              <a:buClrTx/>
              <a:buSzTx/>
              <a:buNone/>
              <a:defRPr/>
            </a:pPr>
            <a:endParaRPr lang="sk-SK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buSzTx/>
              <a:defRPr/>
            </a:pP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Ukončenie </a:t>
            </a:r>
            <a:r>
              <a:rPr lang="sk-S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politických diskusií na tému vzdelávania sestier, realizovať odbornú 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diskusiu</a:t>
            </a:r>
            <a:r>
              <a:rPr lang="sk-S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sk-SK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buSzTx/>
              <a:defRPr/>
            </a:pPr>
            <a:endParaRPr lang="sk-SK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buSzTx/>
              <a:defRPr/>
            </a:pP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Systém </a:t>
            </a:r>
            <a:r>
              <a:rPr lang="sk-S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stabilita profesionálnej prípravy sestier zabezpečí aj motiváciu pre výber povolania 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sestry.</a:t>
            </a:r>
          </a:p>
          <a:p>
            <a:pPr>
              <a:spcBef>
                <a:spcPts val="0"/>
              </a:spcBef>
              <a:buSzTx/>
              <a:defRPr/>
            </a:pPr>
            <a:endParaRPr lang="sk-SK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buSzTx/>
              <a:defRPr/>
            </a:pP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Komunikácia</a:t>
            </a:r>
            <a:r>
              <a:rPr lang="sk-S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spolupráca aktérov rozhodujúcich o vzdelávaní 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sestier.</a:t>
            </a:r>
          </a:p>
          <a:p>
            <a:pPr>
              <a:spcBef>
                <a:spcPts val="0"/>
              </a:spcBef>
              <a:buSzTx/>
              <a:defRPr/>
            </a:pPr>
            <a:endParaRPr lang="sk-SK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buSzTx/>
              <a:defRPr/>
            </a:pP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Zlepšenie </a:t>
            </a:r>
            <a:r>
              <a:rPr lang="sk-S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pracovných podmienok pre sestry v klinickej praxi – stabilita pracovných síl.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ClrTx/>
              <a:buSzTx/>
              <a:buNone/>
              <a:defRPr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buClrTx/>
              <a:buSzTx/>
              <a:defRPr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buClrTx/>
              <a:buSzTx/>
              <a:defRPr/>
            </a:pPr>
            <a:endParaRPr lang="sk-SK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buClrTx/>
              <a:buSzTx/>
              <a:defRPr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  <a:defRPr/>
            </a:pPr>
            <a:endParaRPr lang="sk-SK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sz="2200" dirty="0"/>
          </a:p>
        </p:txBody>
      </p:sp>
    </p:spTree>
    <p:extLst>
      <p:ext uri="{BB962C8B-B14F-4D97-AF65-F5344CB8AC3E}">
        <p14:creationId xmlns:p14="http://schemas.microsoft.com/office/powerpoint/2010/main" val="33174362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36233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Literatúra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935479"/>
            <a:ext cx="8229600" cy="4744453"/>
          </a:xfrm>
        </p:spPr>
        <p:txBody>
          <a:bodyPr>
            <a:noAutofit/>
          </a:bodyPr>
          <a:lstStyle/>
          <a:p>
            <a:r>
              <a:rPr lang="pl-PL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Vyhláška </a:t>
            </a:r>
            <a:r>
              <a:rPr lang="sk-SK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Ministerstva zdravotníctva Slovenskej </a:t>
            </a:r>
            <a:r>
              <a:rPr lang="sk-SK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republiky </a:t>
            </a:r>
            <a:r>
              <a:rPr lang="pl-PL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95/2018 </a:t>
            </a:r>
            <a:r>
              <a:rPr lang="pl-PL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Z. z</a:t>
            </a:r>
            <a:r>
              <a:rPr lang="pl-PL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sk-SK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ktorou sa určuje rozsah ošetrovateľskej praxe poskytovanej sestrou samostatne a v spolupráci s lekárom a rozsah praxe pôrodnej asistencie poskytovanej pôrodnou asistentkou samostatne a v spolupráci s </a:t>
            </a:r>
            <a:r>
              <a:rPr lang="sk-SK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lekárom.</a:t>
            </a:r>
          </a:p>
          <a:p>
            <a:endParaRPr lang="sk-SK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Hanzlíková, A. </a:t>
            </a:r>
            <a:r>
              <a:rPr lang="pt-BR" sz="1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Profesionálne </a:t>
            </a:r>
            <a:r>
              <a:rPr lang="pt-BR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ošetrovateľstvo a jeho </a:t>
            </a:r>
            <a:r>
              <a:rPr lang="pt-BR" sz="1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regulácia</a:t>
            </a:r>
            <a:r>
              <a:rPr lang="sk-SK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Vydavateľstvo: Osveta, 2011. 156 s. ISBN 97-880806336-0-8.</a:t>
            </a:r>
            <a:endParaRPr lang="pt-BR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k-SK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Nariadenie vlády č. 296/2010 Z. z</a:t>
            </a:r>
            <a:r>
              <a:rPr lang="sk-SK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Nariadenie </a:t>
            </a:r>
            <a:r>
              <a:rPr lang="sk-SK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vlády Slovenskej republiky o odbornej spôsobilosti na výkon zdravotníckeho povolania, spôsobe ďalšieho vzdelávania zdravotníckych pracovníkov, sústave špecializačných odborov a sústave certifikovaných pracovných </a:t>
            </a:r>
            <a:r>
              <a:rPr lang="sk-SK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činností.</a:t>
            </a:r>
          </a:p>
          <a:p>
            <a:endParaRPr lang="sk-SK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Súbor dokumentov SZO pre sestry a pôrodné asistentky </a:t>
            </a:r>
            <a:r>
              <a:rPr lang="sk-SK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1.,2. Bratislava: Slovenská </a:t>
            </a:r>
            <a:r>
              <a:rPr lang="sk-SK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komora sestier </a:t>
            </a:r>
            <a:r>
              <a:rPr lang="sk-SK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pôrodných asistentiek, 2003. 456 s. ISBN 80-967818-5-5.</a:t>
            </a:r>
          </a:p>
        </p:txBody>
      </p:sp>
    </p:spTree>
    <p:extLst>
      <p:ext uri="{BB962C8B-B14F-4D97-AF65-F5344CB8AC3E}">
        <p14:creationId xmlns:p14="http://schemas.microsoft.com/office/powerpoint/2010/main" val="24840902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ív1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ív1" id="{24CAF8EA-F059-45A0-9A4D-0758D9AD3325}" vid="{65D37852-95A7-4344-9D2B-4921F4EB9A6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Motív1</Template>
  <TotalTime>1829</TotalTime>
  <Words>640</Words>
  <Application>Microsoft Office PowerPoint</Application>
  <PresentationFormat>Prezentácia na obrazovke (4:3)</PresentationFormat>
  <Paragraphs>115</Paragraphs>
  <Slides>13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13</vt:i4>
      </vt:variant>
    </vt:vector>
  </HeadingPairs>
  <TitlesOfParts>
    <vt:vector size="18" baseType="lpstr">
      <vt:lpstr>Calibri</vt:lpstr>
      <vt:lpstr>Constantia</vt:lpstr>
      <vt:lpstr>Times New Roman</vt:lpstr>
      <vt:lpstr>Wingdings 2</vt:lpstr>
      <vt:lpstr>Motív1</vt:lpstr>
      <vt:lpstr>       Vzdelávanie sestier</vt:lpstr>
      <vt:lpstr>Úvod</vt:lpstr>
      <vt:lpstr>Ošetrovateľstvo</vt:lpstr>
      <vt:lpstr>Bakalársky študijný program</vt:lpstr>
      <vt:lpstr>Bakalársky študijný program</vt:lpstr>
      <vt:lpstr>Kompetencie</vt:lpstr>
      <vt:lpstr>Magisterský študijný program</vt:lpstr>
      <vt:lpstr>Kompetencie</vt:lpstr>
      <vt:lpstr>Doktorandský študijný program</vt:lpstr>
      <vt:lpstr>Špecializačné študijné programy</vt:lpstr>
      <vt:lpstr>Kompetencie</vt:lpstr>
      <vt:lpstr>Súhrn</vt:lpstr>
      <vt:lpstr>Literatúra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>jlfuk</dc:creator>
  <cp:lastModifiedBy>jlfuk</cp:lastModifiedBy>
  <cp:revision>93</cp:revision>
  <dcterms:created xsi:type="dcterms:W3CDTF">2016-08-29T14:35:17Z</dcterms:created>
  <dcterms:modified xsi:type="dcterms:W3CDTF">2018-12-13T17:25:13Z</dcterms:modified>
</cp:coreProperties>
</file>