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90000"/>
            <a:lum/>
          </a:blip>
          <a:srcRect/>
          <a:stretch>
            <a:fillRect l="-49000" r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4133C-CB36-4345-828C-89C48F4E2EE5}" type="datetimeFigureOut">
              <a:rPr lang="sk-SK" smtClean="0"/>
              <a:pPr/>
              <a:t>13. 3. 2014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5316E-ECE1-46A7-A281-5862F5A8D1D5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k-SK" sz="72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Blackova</a:t>
            </a:r>
            <a:r>
              <a:rPr lang="sk-SK" sz="7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II. , III. a  IV. trieda</a:t>
            </a:r>
            <a:endParaRPr lang="sk-SK" sz="7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3728" y="5949280"/>
            <a:ext cx="7560840" cy="908720"/>
          </a:xfrm>
        </p:spPr>
        <p:txBody>
          <a:bodyPr>
            <a:normAutofit/>
          </a:bodyPr>
          <a:lstStyle/>
          <a:p>
            <a:r>
              <a:rPr lang="sk-SK" sz="3600" b="1" dirty="0" smtClean="0">
                <a:solidFill>
                  <a:schemeClr val="bg1">
                    <a:lumMod val="95000"/>
                  </a:schemeClr>
                </a:solidFill>
              </a:rPr>
              <a:t>MUDr. Adriana Petrášová, PhD.</a:t>
            </a:r>
            <a:endParaRPr lang="sk-SK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2536" y="-315416"/>
            <a:ext cx="9396536" cy="1656184"/>
          </a:xfrm>
        </p:spPr>
        <p:txBody>
          <a:bodyPr>
            <a:normAutofit/>
          </a:bodyPr>
          <a:lstStyle/>
          <a:p>
            <a:r>
              <a:rPr lang="sk-SK" sz="6600" b="1" dirty="0" smtClean="0"/>
              <a:t>II. trieda</a:t>
            </a:r>
            <a:endParaRPr lang="sk-SK" sz="6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 fontScale="92500"/>
          </a:bodyPr>
          <a:lstStyle/>
          <a:p>
            <a:r>
              <a:rPr lang="sk-SK" sz="3600" b="1" dirty="0" smtClean="0">
                <a:solidFill>
                  <a:schemeClr val="bg1">
                    <a:lumMod val="95000"/>
                  </a:schemeClr>
                </a:solidFill>
              </a:rPr>
              <a:t>Kazy na jednej </a:t>
            </a:r>
            <a:r>
              <a:rPr lang="sk-SK" sz="3600" b="1" dirty="0" err="1" smtClean="0">
                <a:solidFill>
                  <a:schemeClr val="bg1">
                    <a:lumMod val="95000"/>
                  </a:schemeClr>
                </a:solidFill>
              </a:rPr>
              <a:t>aproximálnej</a:t>
            </a:r>
            <a:r>
              <a:rPr lang="sk-SK" sz="3600" b="1" dirty="0" smtClean="0">
                <a:solidFill>
                  <a:schemeClr val="bg1">
                    <a:lumMod val="95000"/>
                  </a:schemeClr>
                </a:solidFill>
              </a:rPr>
              <a:t> ploche </a:t>
            </a:r>
            <a:r>
              <a:rPr lang="sk-SK" sz="3600" b="1" dirty="0" err="1" smtClean="0">
                <a:solidFill>
                  <a:schemeClr val="bg1">
                    <a:lumMod val="95000"/>
                  </a:schemeClr>
                </a:solidFill>
              </a:rPr>
              <a:t>premolárov</a:t>
            </a:r>
            <a:r>
              <a:rPr lang="sk-SK" sz="3600" b="1" dirty="0" smtClean="0">
                <a:solidFill>
                  <a:schemeClr val="bg1">
                    <a:lumMod val="95000"/>
                  </a:schemeClr>
                </a:solidFill>
              </a:rPr>
              <a:t> a </a:t>
            </a:r>
            <a:r>
              <a:rPr lang="sk-SK" sz="3600" b="1" dirty="0" err="1" smtClean="0">
                <a:solidFill>
                  <a:schemeClr val="bg1">
                    <a:lumMod val="95000"/>
                  </a:schemeClr>
                </a:solidFill>
              </a:rPr>
              <a:t>molárov</a:t>
            </a:r>
            <a:r>
              <a:rPr lang="sk-SK" sz="3600" b="1" dirty="0" smtClean="0">
                <a:solidFill>
                  <a:schemeClr val="bg1">
                    <a:lumMod val="95000"/>
                  </a:schemeClr>
                </a:solidFill>
              </a:rPr>
              <a:t>:</a:t>
            </a:r>
          </a:p>
          <a:p>
            <a:r>
              <a:rPr lang="sk-SK" sz="2800" b="1" dirty="0"/>
              <a:t>p</a:t>
            </a:r>
            <a:r>
              <a:rPr lang="sk-SK" sz="2800" b="1" dirty="0" smtClean="0"/>
              <a:t>rístup získavame prenikaním cez </a:t>
            </a:r>
            <a:r>
              <a:rPr lang="sk-SK" sz="2800" b="1" dirty="0" err="1" smtClean="0"/>
              <a:t>okluzálny</a:t>
            </a:r>
            <a:r>
              <a:rPr lang="sk-SK" sz="2800" b="1" dirty="0" smtClean="0"/>
              <a:t> val smerom do ložiska najčastejšie </a:t>
            </a:r>
            <a:r>
              <a:rPr lang="sk-SK" sz="2800" b="1" dirty="0" err="1" smtClean="0"/>
              <a:t>guličkovým</a:t>
            </a:r>
            <a:r>
              <a:rPr lang="sk-SK" sz="2800" b="1" dirty="0" smtClean="0"/>
              <a:t> vrtáčikom  strednej veľkosti  vo vysokootáčkovom násadci </a:t>
            </a:r>
          </a:p>
          <a:p>
            <a:r>
              <a:rPr lang="sk-SK" sz="2800" b="1" dirty="0"/>
              <a:t>p</a:t>
            </a:r>
            <a:r>
              <a:rPr lang="sk-SK" sz="2800" b="1" dirty="0" smtClean="0"/>
              <a:t>o získaní prístupu </a:t>
            </a:r>
            <a:r>
              <a:rPr lang="sk-SK" sz="2800" b="1" dirty="0" err="1" smtClean="0"/>
              <a:t>kavitu</a:t>
            </a:r>
            <a:r>
              <a:rPr lang="sk-SK" sz="2800" b="1" dirty="0" smtClean="0"/>
              <a:t> rozširujeme 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 smerom </a:t>
            </a:r>
            <a:r>
              <a:rPr lang="sk-SK" sz="2800" b="1" dirty="0" err="1" smtClean="0"/>
              <a:t>bukoorálnym</a:t>
            </a:r>
            <a:r>
              <a:rPr lang="sk-SK" sz="2800" b="1" dirty="0" smtClean="0"/>
              <a:t> a </a:t>
            </a:r>
            <a:r>
              <a:rPr lang="sk-SK" sz="2800" b="1" dirty="0" err="1" smtClean="0"/>
              <a:t>aproximálnym</a:t>
            </a:r>
            <a:endParaRPr lang="sk-SK" sz="2800" b="1" dirty="0" smtClean="0"/>
          </a:p>
          <a:p>
            <a:r>
              <a:rPr lang="sk-SK" sz="2800" b="1" dirty="0"/>
              <a:t>r</a:t>
            </a:r>
            <a:r>
              <a:rPr lang="sk-SK" sz="2800" b="1" dirty="0" smtClean="0"/>
              <a:t>ozsah </a:t>
            </a:r>
            <a:r>
              <a:rPr lang="sk-SK" sz="2800" b="1" dirty="0" err="1" smtClean="0"/>
              <a:t>kavity</a:t>
            </a:r>
            <a:r>
              <a:rPr lang="sk-SK" sz="2800" b="1" dirty="0" smtClean="0"/>
              <a:t> sa v súčasnosti riadi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 rozsahom </a:t>
            </a:r>
            <a:r>
              <a:rPr lang="sk-SK" sz="2800" b="1" dirty="0" err="1" smtClean="0"/>
              <a:t>kazivého</a:t>
            </a:r>
            <a:r>
              <a:rPr lang="sk-SK" sz="2800" b="1" dirty="0" smtClean="0"/>
              <a:t> ložiska, 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 </a:t>
            </a:r>
            <a:r>
              <a:rPr lang="sk-SK" sz="2800" b="1" dirty="0" smtClean="0"/>
              <a:t>preventívnu </a:t>
            </a:r>
            <a:r>
              <a:rPr lang="sk-SK" sz="2800" b="1" dirty="0" smtClean="0"/>
              <a:t>extenziu  v jej plnom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 rozsahu </a:t>
            </a:r>
            <a:r>
              <a:rPr lang="sk-SK" sz="2800" b="1" dirty="0" smtClean="0"/>
              <a:t>uplatňujeme </a:t>
            </a:r>
            <a:r>
              <a:rPr lang="sk-SK" sz="2800" b="1" dirty="0" smtClean="0"/>
              <a:t>už len vo výnimočných prípadoch</a:t>
            </a:r>
          </a:p>
          <a:p>
            <a:endParaRPr lang="sk-SK" sz="2800" b="1" dirty="0" smtClean="0"/>
          </a:p>
          <a:p>
            <a:endParaRPr lang="sk-SK" sz="2800" b="1" dirty="0" smtClean="0"/>
          </a:p>
          <a:p>
            <a:endParaRPr lang="sk-SK" sz="2800" b="1" dirty="0"/>
          </a:p>
        </p:txBody>
      </p:sp>
      <p:pic>
        <p:nvPicPr>
          <p:cNvPr id="5" name="Obrázok 4" descr="xzcsXln4qu54ckh2gEDgBA_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3356992"/>
            <a:ext cx="2664296" cy="20882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6093296"/>
          </a:xfrm>
        </p:spPr>
        <p:txBody>
          <a:bodyPr>
            <a:normAutofit/>
          </a:bodyPr>
          <a:lstStyle/>
          <a:p>
            <a:r>
              <a:rPr lang="sk-SK" sz="2800" b="1" dirty="0"/>
              <a:t>z</a:t>
            </a:r>
            <a:r>
              <a:rPr lang="sk-SK" sz="2800" b="1" dirty="0" smtClean="0"/>
              <a:t>ákladom </a:t>
            </a:r>
            <a:r>
              <a:rPr lang="sk-SK" sz="2800" b="1" dirty="0" err="1" smtClean="0"/>
              <a:t>retencie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kavít</a:t>
            </a:r>
            <a:r>
              <a:rPr lang="sk-SK" sz="2800" b="1" dirty="0" smtClean="0"/>
              <a:t> II. triedy je pomocná </a:t>
            </a:r>
            <a:r>
              <a:rPr lang="sk-SK" sz="2800" b="1" dirty="0" err="1" smtClean="0"/>
              <a:t>kavita</a:t>
            </a:r>
            <a:r>
              <a:rPr lang="sk-SK" sz="2800" b="1" dirty="0" smtClean="0"/>
              <a:t> na </a:t>
            </a:r>
            <a:r>
              <a:rPr lang="sk-SK" sz="2800" b="1" dirty="0" err="1" smtClean="0"/>
              <a:t>okluzálnej</a:t>
            </a:r>
            <a:r>
              <a:rPr lang="sk-SK" sz="2800" b="1" dirty="0" smtClean="0"/>
              <a:t> ploche v tvare rybiny, aj v prípade že táto plocha je intaktná</a:t>
            </a:r>
          </a:p>
          <a:p>
            <a:endParaRPr lang="sk-SK" sz="2800" b="1" dirty="0" smtClean="0"/>
          </a:p>
          <a:p>
            <a:r>
              <a:rPr lang="sk-SK" sz="2800" b="1" dirty="0" err="1"/>
              <a:t>p</a:t>
            </a:r>
            <a:r>
              <a:rPr lang="sk-SK" sz="2800" b="1" dirty="0" err="1" smtClean="0"/>
              <a:t>ulpálna</a:t>
            </a:r>
            <a:r>
              <a:rPr lang="sk-SK" sz="2800" b="1" dirty="0" smtClean="0"/>
              <a:t> stena je rovná a kolmá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ku axiálnej, má byť rovnobežná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 zo stenou </a:t>
            </a:r>
            <a:r>
              <a:rPr lang="sk-SK" sz="2800" b="1" dirty="0" err="1" smtClean="0"/>
              <a:t>gingiválnou</a:t>
            </a:r>
            <a:r>
              <a:rPr lang="sk-SK" sz="2800" b="1" dirty="0" smtClean="0"/>
              <a:t>, výnimku</a:t>
            </a:r>
          </a:p>
          <a:p>
            <a:pPr>
              <a:buNone/>
            </a:pPr>
            <a:r>
              <a:rPr lang="sk-SK" sz="2800" b="1" dirty="0"/>
              <a:t> </a:t>
            </a:r>
            <a:r>
              <a:rPr lang="sk-SK" sz="2800" b="1" dirty="0" smtClean="0"/>
              <a:t>  robíme len pri prvých dolných </a:t>
            </a:r>
          </a:p>
          <a:p>
            <a:pPr>
              <a:buNone/>
            </a:pPr>
            <a:r>
              <a:rPr lang="sk-SK" sz="2800" b="1" dirty="0" smtClean="0"/>
              <a:t>   </a:t>
            </a:r>
            <a:r>
              <a:rPr lang="sk-SK" sz="2800" b="1" dirty="0" err="1" smtClean="0"/>
              <a:t>premolároch</a:t>
            </a:r>
            <a:r>
              <a:rPr lang="sk-SK" sz="2800" b="1" dirty="0" smtClean="0"/>
              <a:t>, kde je </a:t>
            </a:r>
            <a:r>
              <a:rPr lang="sk-SK" sz="2800" b="1" dirty="0" err="1" smtClean="0"/>
              <a:t>pulpálna</a:t>
            </a:r>
            <a:r>
              <a:rPr lang="sk-SK" sz="2800" b="1" dirty="0" smtClean="0"/>
              <a:t> </a:t>
            </a:r>
          </a:p>
          <a:p>
            <a:pPr>
              <a:buNone/>
            </a:pPr>
            <a:r>
              <a:rPr lang="sk-SK" sz="2800" b="1" dirty="0" smtClean="0"/>
              <a:t>   stena ľahko sklonená smerom </a:t>
            </a:r>
            <a:r>
              <a:rPr lang="sk-SK" sz="2800" b="1" dirty="0" err="1" smtClean="0"/>
              <a:t>linguálnym</a:t>
            </a:r>
            <a:r>
              <a:rPr lang="sk-SK" sz="2800" b="1" dirty="0" smtClean="0"/>
              <a:t>    sleduje tak </a:t>
            </a:r>
            <a:r>
              <a:rPr lang="sk-SK" sz="2800" b="1" dirty="0" smtClean="0"/>
              <a:t>sklon </a:t>
            </a:r>
            <a:r>
              <a:rPr lang="sk-SK" sz="2800" b="1" dirty="0" err="1" smtClean="0"/>
              <a:t>oklúznej</a:t>
            </a:r>
            <a:r>
              <a:rPr lang="sk-SK" sz="2800" b="1" dirty="0" smtClean="0"/>
              <a:t> plochy zuba</a:t>
            </a:r>
            <a:endParaRPr lang="sk-SK" sz="28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988840"/>
            <a:ext cx="331236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sk-SK" sz="2800" b="1" dirty="0"/>
              <a:t>d</a:t>
            </a:r>
            <a:r>
              <a:rPr lang="sk-SK" sz="2800" b="1" dirty="0" smtClean="0"/>
              <a:t>ôležitý je prechod steny </a:t>
            </a:r>
            <a:r>
              <a:rPr lang="sk-SK" sz="2800" b="1" dirty="0" err="1" smtClean="0"/>
              <a:t>pulpálnej</a:t>
            </a:r>
            <a:r>
              <a:rPr lang="sk-SK" sz="2800" b="1" dirty="0" smtClean="0"/>
              <a:t> do steny axiálnej, tzv. </a:t>
            </a:r>
            <a:r>
              <a:rPr lang="sk-SK" sz="2800" b="1" dirty="0" err="1" smtClean="0"/>
              <a:t>pulpoaxiálna</a:t>
            </a:r>
            <a:r>
              <a:rPr lang="sk-SK" sz="2800" b="1" dirty="0" smtClean="0"/>
              <a:t> hrana</a:t>
            </a:r>
          </a:p>
          <a:p>
            <a:endParaRPr lang="sk-SK" sz="2800" b="1" dirty="0" smtClean="0"/>
          </a:p>
          <a:p>
            <a:r>
              <a:rPr lang="sk-SK" sz="2800" b="1" dirty="0"/>
              <a:t>a</a:t>
            </a:r>
            <a:r>
              <a:rPr lang="sk-SK" sz="2800" b="1" dirty="0" smtClean="0"/>
              <a:t>by sme zabezpečili dostatočnú rezistenciu výplne, táto hrana by mala byť ľahko zaoblená</a:t>
            </a:r>
            <a:endParaRPr lang="sk-SK" sz="28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356992"/>
            <a:ext cx="3720455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56992"/>
            <a:ext cx="3744416" cy="3187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/>
          </a:bodyPr>
          <a:lstStyle/>
          <a:p>
            <a:r>
              <a:rPr lang="sk-SK" sz="2800" b="1" dirty="0" err="1" smtClean="0"/>
              <a:t>Gingiválna</a:t>
            </a:r>
            <a:r>
              <a:rPr lang="sk-SK" sz="2800" b="1" dirty="0" smtClean="0"/>
              <a:t> stena uložená až pod voľným okrajom </a:t>
            </a:r>
            <a:r>
              <a:rPr lang="sk-SK" sz="2800" b="1" dirty="0" err="1" smtClean="0"/>
              <a:t>gingívy</a:t>
            </a:r>
            <a:r>
              <a:rPr lang="sk-SK" sz="2800" b="1" dirty="0" smtClean="0"/>
              <a:t>, a taktiež z pohľadu </a:t>
            </a:r>
            <a:r>
              <a:rPr lang="sk-SK" sz="2800" b="1" dirty="0" err="1" smtClean="0"/>
              <a:t>retencie</a:t>
            </a:r>
            <a:r>
              <a:rPr lang="sk-SK" sz="2800" b="1" dirty="0" smtClean="0"/>
              <a:t> a rezistencie výplne musí z axiálnou stenou </a:t>
            </a:r>
            <a:r>
              <a:rPr lang="sk-SK" sz="2800" b="1" dirty="0" err="1" smtClean="0"/>
              <a:t>kavity</a:t>
            </a:r>
            <a:r>
              <a:rPr lang="sk-SK" sz="2800" b="1" dirty="0" smtClean="0"/>
              <a:t> zvierať pravý alebo ostrý uhol </a:t>
            </a:r>
            <a:r>
              <a:rPr lang="sk-SK" sz="2800" b="1" dirty="0" smtClean="0"/>
              <a:t>.</a:t>
            </a:r>
            <a:endParaRPr lang="sk-SK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005064"/>
            <a:ext cx="3384376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645024"/>
            <a:ext cx="4385295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755576" y="404664"/>
            <a:ext cx="7931224" cy="5721499"/>
          </a:xfrm>
        </p:spPr>
        <p:txBody>
          <a:bodyPr>
            <a:normAutofit/>
          </a:bodyPr>
          <a:lstStyle/>
          <a:p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Kaz na oboch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aproximálnych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plochách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molárov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a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premolárov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:</a:t>
            </a:r>
          </a:p>
          <a:p>
            <a:r>
              <a:rPr lang="sk-SK" sz="2800" b="1" dirty="0" smtClean="0"/>
              <a:t>v tomto prípade preparujeme  </a:t>
            </a:r>
            <a:r>
              <a:rPr lang="sk-SK" sz="2800" b="1" dirty="0" err="1" smtClean="0"/>
              <a:t>kavity</a:t>
            </a:r>
            <a:r>
              <a:rPr lang="sk-SK" sz="2800" b="1" dirty="0" smtClean="0"/>
              <a:t> na oboch </a:t>
            </a:r>
            <a:r>
              <a:rPr lang="sk-SK" sz="2800" b="1" dirty="0" err="1" smtClean="0"/>
              <a:t>aproximálnych</a:t>
            </a:r>
            <a:r>
              <a:rPr lang="sk-SK" sz="2800" b="1" dirty="0" smtClean="0"/>
              <a:t> plochách ktoré spojujeme pomocnou </a:t>
            </a:r>
            <a:r>
              <a:rPr lang="sk-SK" sz="2800" b="1" dirty="0" err="1" smtClean="0"/>
              <a:t>kavitou</a:t>
            </a:r>
            <a:r>
              <a:rPr lang="sk-SK" sz="2800" b="1" dirty="0" smtClean="0"/>
              <a:t> na </a:t>
            </a:r>
            <a:r>
              <a:rPr lang="sk-SK" sz="2800" b="1" dirty="0" err="1" smtClean="0"/>
              <a:t>okluzálnej</a:t>
            </a:r>
            <a:r>
              <a:rPr lang="sk-SK" sz="2800" b="1" dirty="0" smtClean="0"/>
              <a:t> ploche idúcej v </a:t>
            </a:r>
            <a:r>
              <a:rPr lang="sk-SK" sz="2800" b="1" dirty="0" err="1" smtClean="0"/>
              <a:t>meziodistálnej</a:t>
            </a:r>
            <a:r>
              <a:rPr lang="sk-SK" sz="2800" b="1" dirty="0" smtClean="0"/>
              <a:t> </a:t>
            </a:r>
            <a:r>
              <a:rPr lang="sk-SK" sz="2800" b="1" dirty="0" err="1" smtClean="0"/>
              <a:t>fisure</a:t>
            </a:r>
            <a:endParaRPr lang="sk-SK" sz="2800" b="1" dirty="0" smtClean="0"/>
          </a:p>
          <a:p>
            <a:r>
              <a:rPr lang="sk-SK" sz="2800" b="1" dirty="0"/>
              <a:t>t</a:t>
            </a:r>
            <a:r>
              <a:rPr lang="sk-SK" sz="2800" b="1" dirty="0" smtClean="0"/>
              <a:t>úto pomocnú </a:t>
            </a:r>
            <a:r>
              <a:rPr lang="sk-SK" sz="2800" b="1" dirty="0" err="1" smtClean="0"/>
              <a:t>kavitu</a:t>
            </a:r>
            <a:r>
              <a:rPr lang="sk-SK" sz="2800" b="1" dirty="0"/>
              <a:t> </a:t>
            </a:r>
            <a:r>
              <a:rPr lang="sk-SK" sz="2800" b="1" dirty="0" smtClean="0"/>
              <a:t>tzv. </a:t>
            </a:r>
            <a:r>
              <a:rPr lang="sk-SK" sz="2800" b="1" dirty="0" err="1" smtClean="0"/>
              <a:t>isthmus</a:t>
            </a:r>
            <a:r>
              <a:rPr lang="sk-SK" sz="2800" b="1" dirty="0" smtClean="0"/>
              <a:t> preparujeme v tvare rybiny</a:t>
            </a:r>
            <a:endParaRPr lang="sk-SK" sz="2800" b="1" dirty="0"/>
          </a:p>
        </p:txBody>
      </p:sp>
      <p:pic>
        <p:nvPicPr>
          <p:cNvPr id="4" name="Obrázok 3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3861048"/>
            <a:ext cx="3528392" cy="27363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ok 4" descr="images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4149080"/>
            <a:ext cx="3614911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sk-SK" sz="6600" b="1" dirty="0" smtClean="0"/>
              <a:t>III. trieda</a:t>
            </a:r>
            <a:endParaRPr lang="sk-SK" sz="6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Kazy na jednej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aproximálnej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ploche rezákov a očných zubov nezasahujúcich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incizálnu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hranu:</a:t>
            </a:r>
          </a:p>
          <a:p>
            <a:r>
              <a:rPr lang="sk-SK" sz="2800" b="1" dirty="0"/>
              <a:t>p</a:t>
            </a:r>
            <a:r>
              <a:rPr lang="sk-SK" sz="2800" b="1" dirty="0" smtClean="0"/>
              <a:t>rístup do týchto </a:t>
            </a:r>
            <a:r>
              <a:rPr lang="sk-SK" sz="2800" b="1" dirty="0" err="1" smtClean="0"/>
              <a:t>kariéznych</a:t>
            </a:r>
            <a:r>
              <a:rPr lang="sk-SK" sz="2800" b="1" dirty="0" smtClean="0"/>
              <a:t> lézií získavame  z </a:t>
            </a:r>
            <a:r>
              <a:rPr lang="sk-SK" sz="2800" b="1" dirty="0" err="1" smtClean="0"/>
              <a:t>vestibulárnej</a:t>
            </a:r>
            <a:r>
              <a:rPr lang="sk-SK" sz="2800" b="1" dirty="0" smtClean="0"/>
              <a:t> alebo orálnej strany, pri chýbaní susedného zuba zo strany </a:t>
            </a:r>
            <a:r>
              <a:rPr lang="sk-SK" sz="2800" b="1" dirty="0" err="1" smtClean="0"/>
              <a:t>aproximálnej</a:t>
            </a:r>
            <a:endParaRPr lang="sk-SK" sz="2800" b="1" dirty="0" smtClean="0"/>
          </a:p>
          <a:p>
            <a:r>
              <a:rPr lang="sk-SK" sz="2800" b="1" dirty="0"/>
              <a:t>n</a:t>
            </a:r>
            <a:r>
              <a:rPr lang="sk-SK" sz="2800" b="1" dirty="0" smtClean="0"/>
              <a:t>a preparáciu používame</a:t>
            </a:r>
          </a:p>
          <a:p>
            <a:pPr>
              <a:buNone/>
            </a:pPr>
            <a:r>
              <a:rPr lang="sk-SK" sz="2800" b="1" dirty="0" smtClean="0"/>
              <a:t>   </a:t>
            </a:r>
            <a:r>
              <a:rPr lang="sk-SK" sz="2800" b="1" dirty="0" err="1" smtClean="0"/>
              <a:t>guličkový</a:t>
            </a:r>
            <a:r>
              <a:rPr lang="sk-SK" sz="2800" b="1" dirty="0" smtClean="0"/>
              <a:t> a </a:t>
            </a:r>
            <a:r>
              <a:rPr lang="sk-SK" sz="2800" b="1" dirty="0" err="1" smtClean="0"/>
              <a:t>fisurový</a:t>
            </a:r>
            <a:endParaRPr lang="sk-SK" sz="2800" b="1" dirty="0" smtClean="0"/>
          </a:p>
          <a:p>
            <a:pPr>
              <a:buNone/>
            </a:pPr>
            <a:r>
              <a:rPr lang="sk-SK" sz="2800" b="1" dirty="0" smtClean="0"/>
              <a:t>   vrtáčik malého priemeru</a:t>
            </a:r>
            <a:r>
              <a:rPr lang="sk-SK" sz="2800" b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endParaRPr lang="sk-SK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" name="Obrázok 3" descr="images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3645024"/>
            <a:ext cx="4248472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332656"/>
            <a:ext cx="8219256" cy="5793507"/>
          </a:xfrm>
        </p:spPr>
        <p:txBody>
          <a:bodyPr/>
          <a:lstStyle/>
          <a:p>
            <a:r>
              <a:rPr lang="sk-SK" b="1" dirty="0" err="1"/>
              <a:t>r</a:t>
            </a:r>
            <a:r>
              <a:rPr lang="sk-SK" b="1" dirty="0" err="1" smtClean="0"/>
              <a:t>etenciu</a:t>
            </a:r>
            <a:r>
              <a:rPr lang="sk-SK" b="1" dirty="0" smtClean="0"/>
              <a:t> </a:t>
            </a:r>
            <a:r>
              <a:rPr lang="sk-SK" b="1" dirty="0" err="1" smtClean="0"/>
              <a:t>kavít</a:t>
            </a:r>
            <a:r>
              <a:rPr lang="sk-SK" b="1" dirty="0" smtClean="0"/>
              <a:t> II. Triedy zabezpečujeme </a:t>
            </a:r>
            <a:r>
              <a:rPr lang="sk-SK" b="1" dirty="0" err="1" smtClean="0"/>
              <a:t>skrinkovitou</a:t>
            </a:r>
            <a:r>
              <a:rPr lang="sk-SK" b="1" dirty="0" smtClean="0"/>
              <a:t> preparáciou a vytvorením pomocnej </a:t>
            </a:r>
            <a:r>
              <a:rPr lang="sk-SK" b="1" dirty="0" err="1" smtClean="0"/>
              <a:t>kavity</a:t>
            </a:r>
            <a:r>
              <a:rPr lang="sk-SK" b="1" dirty="0" smtClean="0"/>
              <a:t>- u horných zubov </a:t>
            </a:r>
            <a:r>
              <a:rPr lang="sk-SK" b="1" dirty="0" err="1" smtClean="0"/>
              <a:t>palatinálne</a:t>
            </a:r>
            <a:r>
              <a:rPr lang="sk-SK" b="1" dirty="0" smtClean="0"/>
              <a:t>, dolných </a:t>
            </a:r>
            <a:r>
              <a:rPr lang="sk-SK" b="1" dirty="0" err="1" smtClean="0"/>
              <a:t>vestibulárne</a:t>
            </a:r>
            <a:endParaRPr lang="sk-SK" b="1" dirty="0"/>
          </a:p>
          <a:p>
            <a:r>
              <a:rPr lang="sk-SK" b="1" dirty="0"/>
              <a:t>t</a:t>
            </a:r>
            <a:r>
              <a:rPr lang="sk-SK" b="1" dirty="0" smtClean="0"/>
              <a:t>áto pomocná </a:t>
            </a:r>
            <a:r>
              <a:rPr lang="sk-SK" b="1" dirty="0" err="1" smtClean="0"/>
              <a:t>kavita</a:t>
            </a:r>
            <a:r>
              <a:rPr lang="sk-SK" b="1" dirty="0" smtClean="0"/>
              <a:t> tvaru rybiny </a:t>
            </a:r>
            <a:r>
              <a:rPr lang="sk-SK" b="1" dirty="0" err="1" smtClean="0"/>
              <a:t>veščinou</a:t>
            </a:r>
            <a:r>
              <a:rPr lang="sk-SK" b="1" dirty="0" smtClean="0"/>
              <a:t> nepresahuje strednú tretinu </a:t>
            </a:r>
            <a:r>
              <a:rPr lang="sk-SK" b="1" dirty="0" err="1" smtClean="0"/>
              <a:t>palatinálnej</a:t>
            </a:r>
            <a:r>
              <a:rPr lang="sk-SK" b="1" dirty="0" smtClean="0"/>
              <a:t> alebo </a:t>
            </a:r>
            <a:r>
              <a:rPr lang="sk-SK" b="1" dirty="0" err="1" smtClean="0"/>
              <a:t>vestibulárnej</a:t>
            </a:r>
            <a:r>
              <a:rPr lang="sk-SK" b="1" dirty="0" smtClean="0"/>
              <a:t> plochy</a:t>
            </a:r>
            <a:endParaRPr lang="sk-SK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833664"/>
            <a:ext cx="237626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933056"/>
            <a:ext cx="2808312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32648"/>
          </a:xfrm>
        </p:spPr>
        <p:txBody>
          <a:bodyPr/>
          <a:lstStyle/>
          <a:p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Kazy na oboch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aproximálnych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plochách rezákov a očných zubov nezasahujúcich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incizálnu</a:t>
            </a:r>
            <a:r>
              <a:rPr lang="sk-SK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hranu:</a:t>
            </a:r>
          </a:p>
          <a:p>
            <a:endParaRPr lang="sk-SK" b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sk-SK" b="1" dirty="0"/>
              <a:t>a</a:t>
            </a:r>
            <a:r>
              <a:rPr lang="sk-SK" b="1" dirty="0" smtClean="0"/>
              <a:t>k sa </a:t>
            </a:r>
            <a:r>
              <a:rPr lang="sk-SK" b="1" dirty="0" err="1" smtClean="0"/>
              <a:t>kazivá</a:t>
            </a:r>
            <a:r>
              <a:rPr lang="sk-SK" b="1" dirty="0" smtClean="0"/>
              <a:t> lézia nachádza na oboch </a:t>
            </a:r>
            <a:r>
              <a:rPr lang="sk-SK" b="1" dirty="0" err="1" smtClean="0"/>
              <a:t>aproximálnych</a:t>
            </a:r>
            <a:r>
              <a:rPr lang="sk-SK" b="1" dirty="0" smtClean="0"/>
              <a:t> plochách, </a:t>
            </a:r>
            <a:r>
              <a:rPr lang="sk-SK" b="1" dirty="0" err="1" smtClean="0"/>
              <a:t>aproximálne</a:t>
            </a:r>
            <a:r>
              <a:rPr lang="sk-SK" b="1" dirty="0" smtClean="0"/>
              <a:t> </a:t>
            </a:r>
            <a:r>
              <a:rPr lang="sk-SK" b="1" dirty="0" err="1" smtClean="0"/>
              <a:t>kavity</a:t>
            </a:r>
            <a:r>
              <a:rPr lang="sk-SK" b="1" dirty="0" smtClean="0"/>
              <a:t> spájame pomocnou </a:t>
            </a:r>
            <a:r>
              <a:rPr lang="sk-SK" b="1" dirty="0" err="1" smtClean="0"/>
              <a:t>kavitou</a:t>
            </a:r>
            <a:r>
              <a:rPr lang="sk-SK" b="1" dirty="0" smtClean="0"/>
              <a:t>, tzv. </a:t>
            </a:r>
            <a:r>
              <a:rPr lang="sk-SK" b="1" dirty="0" err="1" smtClean="0"/>
              <a:t>isthmu</a:t>
            </a:r>
            <a:endParaRPr lang="sk-SK" b="1" dirty="0"/>
          </a:p>
          <a:p>
            <a:r>
              <a:rPr lang="sk-SK" b="1" dirty="0" err="1"/>
              <a:t>i</a:t>
            </a:r>
            <a:r>
              <a:rPr lang="sk-SK" b="1" dirty="0" err="1" smtClean="0"/>
              <a:t>sthmus</a:t>
            </a:r>
            <a:r>
              <a:rPr lang="sk-SK" b="1" dirty="0" smtClean="0"/>
              <a:t> je lokalizovaný </a:t>
            </a:r>
            <a:r>
              <a:rPr lang="sk-SK" b="1" dirty="0" err="1" smtClean="0"/>
              <a:t>palatinálne</a:t>
            </a:r>
            <a:r>
              <a:rPr lang="sk-SK" b="1" dirty="0" smtClean="0"/>
              <a:t> u horných a </a:t>
            </a:r>
            <a:r>
              <a:rPr lang="sk-SK" b="1" dirty="0" err="1" smtClean="0"/>
              <a:t>vestibulárne</a:t>
            </a:r>
            <a:r>
              <a:rPr lang="sk-SK" b="1" dirty="0" smtClean="0"/>
              <a:t> u dolných frontálnych zubov</a:t>
            </a:r>
          </a:p>
          <a:p>
            <a:r>
              <a:rPr lang="sk-SK" b="1" dirty="0" smtClean="0"/>
              <a:t>zachovávame  </a:t>
            </a:r>
            <a:r>
              <a:rPr lang="sk-SK" b="1" dirty="0" err="1" smtClean="0"/>
              <a:t>skrinkovitý</a:t>
            </a:r>
            <a:r>
              <a:rPr lang="sk-SK" b="1" dirty="0" smtClean="0"/>
              <a:t> tvar </a:t>
            </a:r>
            <a:r>
              <a:rPr lang="sk-SK" b="1" dirty="0" err="1" smtClean="0"/>
              <a:t>kavity</a:t>
            </a:r>
            <a:endParaRPr lang="sk-SK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sk-SK" sz="6000" b="1" dirty="0" smtClean="0"/>
              <a:t>IV. trieda</a:t>
            </a:r>
            <a:endParaRPr lang="sk-SK" sz="60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Kaz na jednej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aproximálnej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ploche zasahujúci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incizálnu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hranu:</a:t>
            </a:r>
          </a:p>
          <a:p>
            <a:r>
              <a:rPr lang="sk-SK" b="1" dirty="0" smtClean="0"/>
              <a:t>Prístup ku </a:t>
            </a:r>
            <a:r>
              <a:rPr lang="sk-SK" b="1" dirty="0" err="1" smtClean="0"/>
              <a:t>kariéznemu</a:t>
            </a:r>
            <a:r>
              <a:rPr lang="sk-SK" b="1" dirty="0" smtClean="0"/>
              <a:t> ložisku je v tejto triede najjednoduchší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84984"/>
            <a:ext cx="3528392" cy="3347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284984"/>
            <a:ext cx="3888432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sk-SK" b="1" dirty="0"/>
              <a:t>a</a:t>
            </a:r>
            <a:r>
              <a:rPr lang="sk-SK" b="1" dirty="0" smtClean="0"/>
              <a:t>xiálna a </a:t>
            </a:r>
            <a:r>
              <a:rPr lang="sk-SK" b="1" dirty="0" err="1" smtClean="0"/>
              <a:t>gingiválna</a:t>
            </a:r>
            <a:r>
              <a:rPr lang="sk-SK" b="1" dirty="0" smtClean="0"/>
              <a:t> stena sú na seba kolmé, </a:t>
            </a:r>
            <a:r>
              <a:rPr lang="sk-SK" b="1" dirty="0" err="1" smtClean="0"/>
              <a:t>gingiválna</a:t>
            </a:r>
            <a:r>
              <a:rPr lang="sk-SK" b="1" dirty="0" smtClean="0"/>
              <a:t> stena je uložená pod voľným okrajom </a:t>
            </a:r>
            <a:r>
              <a:rPr lang="sk-SK" b="1" dirty="0" err="1" smtClean="0"/>
              <a:t>gingívy</a:t>
            </a:r>
            <a:endParaRPr lang="sk-SK" b="1" dirty="0" smtClean="0"/>
          </a:p>
          <a:p>
            <a:r>
              <a:rPr lang="sk-SK" b="1" dirty="0"/>
              <a:t>p</a:t>
            </a:r>
            <a:r>
              <a:rPr lang="sk-SK" b="1" dirty="0" smtClean="0"/>
              <a:t>omocná </a:t>
            </a:r>
            <a:r>
              <a:rPr lang="sk-SK" b="1" dirty="0" err="1" smtClean="0"/>
              <a:t>kavita</a:t>
            </a:r>
            <a:r>
              <a:rPr lang="sk-SK" b="1" dirty="0" smtClean="0"/>
              <a:t> v tvare </a:t>
            </a:r>
          </a:p>
          <a:p>
            <a:pPr>
              <a:buNone/>
            </a:pPr>
            <a:r>
              <a:rPr lang="sk-SK" b="1" dirty="0"/>
              <a:t> </a:t>
            </a:r>
            <a:r>
              <a:rPr lang="sk-SK" b="1" dirty="0" smtClean="0"/>
              <a:t>  rybiny je najčastejšie</a:t>
            </a:r>
          </a:p>
          <a:p>
            <a:pPr>
              <a:buNone/>
            </a:pPr>
            <a:r>
              <a:rPr lang="sk-SK" b="1" dirty="0"/>
              <a:t> </a:t>
            </a:r>
            <a:r>
              <a:rPr lang="sk-SK" b="1" dirty="0" smtClean="0"/>
              <a:t> preparovaná </a:t>
            </a:r>
            <a:r>
              <a:rPr lang="sk-SK" b="1" dirty="0" err="1" smtClean="0"/>
              <a:t>palatinálne</a:t>
            </a:r>
            <a:endParaRPr lang="sk-SK" b="1" dirty="0" smtClean="0"/>
          </a:p>
          <a:p>
            <a:pPr>
              <a:buNone/>
            </a:pPr>
            <a:endParaRPr lang="sk-SK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636912"/>
            <a:ext cx="3528392" cy="40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sk-SK" b="1" dirty="0"/>
              <a:t>p</a:t>
            </a:r>
            <a:r>
              <a:rPr lang="sk-SK" b="1" dirty="0" smtClean="0"/>
              <a:t>ri preparácii pomocnej </a:t>
            </a:r>
            <a:r>
              <a:rPr lang="sk-SK" b="1" dirty="0" err="1" smtClean="0"/>
              <a:t>kavity</a:t>
            </a:r>
            <a:r>
              <a:rPr lang="sk-SK" b="1" dirty="0" smtClean="0"/>
              <a:t> nesmieme oslabiť </a:t>
            </a:r>
            <a:r>
              <a:rPr lang="sk-SK" b="1" dirty="0" err="1" smtClean="0"/>
              <a:t>incizálnu</a:t>
            </a:r>
            <a:r>
              <a:rPr lang="sk-SK" b="1" dirty="0" smtClean="0"/>
              <a:t> hranu</a:t>
            </a:r>
          </a:p>
          <a:p>
            <a:r>
              <a:rPr lang="sk-SK" b="1" dirty="0" err="1"/>
              <a:t>i</a:t>
            </a:r>
            <a:r>
              <a:rPr lang="sk-SK" b="1" dirty="0" err="1" smtClean="0"/>
              <a:t>stmus</a:t>
            </a:r>
            <a:r>
              <a:rPr lang="sk-SK" b="1" dirty="0" smtClean="0"/>
              <a:t> musí byť dostatočne široký a </a:t>
            </a:r>
            <a:r>
              <a:rPr lang="sk-SK" b="1" dirty="0" err="1" smtClean="0"/>
              <a:t>kavita</a:t>
            </a:r>
            <a:r>
              <a:rPr lang="sk-SK" b="1" dirty="0" smtClean="0"/>
              <a:t> musí byť dostatočne hlboká </a:t>
            </a:r>
          </a:p>
          <a:p>
            <a:r>
              <a:rPr lang="sk-SK" b="1" dirty="0" err="1"/>
              <a:t>p</a:t>
            </a:r>
            <a:r>
              <a:rPr lang="sk-SK" b="1" dirty="0" err="1" smtClean="0"/>
              <a:t>ulpálna</a:t>
            </a:r>
            <a:r>
              <a:rPr lang="sk-SK" b="1" dirty="0" smtClean="0"/>
              <a:t> stena ( dno rybiny)</a:t>
            </a:r>
          </a:p>
          <a:p>
            <a:pPr>
              <a:buNone/>
            </a:pPr>
            <a:r>
              <a:rPr lang="sk-SK" b="1" dirty="0"/>
              <a:t> </a:t>
            </a:r>
            <a:r>
              <a:rPr lang="sk-SK" b="1" dirty="0" smtClean="0"/>
              <a:t>   sleduje smer dreňovej </a:t>
            </a:r>
          </a:p>
          <a:p>
            <a:pPr>
              <a:buNone/>
            </a:pPr>
            <a:r>
              <a:rPr lang="sk-SK" b="1" dirty="0" smtClean="0"/>
              <a:t>    dutiny a je s ňou</a:t>
            </a:r>
          </a:p>
          <a:p>
            <a:pPr>
              <a:buNone/>
            </a:pPr>
            <a:r>
              <a:rPr lang="sk-SK" b="1" dirty="0"/>
              <a:t> </a:t>
            </a:r>
            <a:r>
              <a:rPr lang="sk-SK" b="1" dirty="0" smtClean="0"/>
              <a:t>   paralelná</a:t>
            </a:r>
            <a:endParaRPr lang="sk-SK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780928"/>
            <a:ext cx="3096343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Kazy na oboch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aproximálnych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plochách frontálnych zubov zasahujúcich </a:t>
            </a:r>
            <a:r>
              <a:rPr lang="sk-SK" b="1" dirty="0" err="1" smtClean="0">
                <a:solidFill>
                  <a:schemeClr val="bg1">
                    <a:lumMod val="85000"/>
                  </a:schemeClr>
                </a:solidFill>
              </a:rPr>
              <a:t>incizálnu</a:t>
            </a:r>
            <a:r>
              <a:rPr lang="sk-SK" b="1" dirty="0" smtClean="0">
                <a:solidFill>
                  <a:schemeClr val="bg1">
                    <a:lumMod val="85000"/>
                  </a:schemeClr>
                </a:solidFill>
              </a:rPr>
              <a:t> hranu:</a:t>
            </a:r>
          </a:p>
          <a:p>
            <a:r>
              <a:rPr lang="sk-SK" b="1" dirty="0" smtClean="0"/>
              <a:t>Pri tejto triede používame recipročný spôsob kotvenia ako v predchádzajúcej triede, vypreparovaním pomocnej </a:t>
            </a:r>
            <a:r>
              <a:rPr lang="sk-SK" b="1" dirty="0" err="1" smtClean="0"/>
              <a:t>kavity-istmu</a:t>
            </a:r>
            <a:r>
              <a:rPr lang="sk-SK" b="1" dirty="0" smtClean="0"/>
              <a:t>  </a:t>
            </a:r>
          </a:p>
          <a:p>
            <a:endParaRPr lang="sk-SK" b="1" dirty="0"/>
          </a:p>
        </p:txBody>
      </p:sp>
      <p:pic>
        <p:nvPicPr>
          <p:cNvPr id="6" name="Obrázok 5" descr="images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3573016"/>
            <a:ext cx="4608512" cy="30963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1475656" y="1600200"/>
            <a:ext cx="721114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k-SK" sz="8800" b="1" dirty="0" smtClean="0">
                <a:solidFill>
                  <a:schemeClr val="bg1">
                    <a:lumMod val="85000"/>
                  </a:schemeClr>
                </a:solidFill>
              </a:rPr>
              <a:t>Ďakujem za                  pozornosť.</a:t>
            </a:r>
            <a:endParaRPr lang="sk-SK" sz="8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4" name="Obrázok 3" descr="images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863762">
            <a:off x="7120628" y="3346551"/>
            <a:ext cx="909911" cy="30750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Obrázok 5" descr="stiahnuť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759042">
            <a:off x="6301942" y="4260402"/>
            <a:ext cx="936104" cy="24688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Obrázok 6" descr="stiahnuť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96182">
            <a:off x="7820405" y="4086052"/>
            <a:ext cx="995164" cy="2718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484</Words>
  <Application>Microsoft Office PowerPoint</Application>
  <PresentationFormat>Prezentácia na obrazovke (4:3)</PresentationFormat>
  <Paragraphs>56</Paragraphs>
  <Slides>14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15" baseType="lpstr">
      <vt:lpstr>Motív Office</vt:lpstr>
      <vt:lpstr>Blackova II. , III. a  IV. trieda</vt:lpstr>
      <vt:lpstr>II. trieda</vt:lpstr>
      <vt:lpstr>Snímka 3</vt:lpstr>
      <vt:lpstr>Snímka 4</vt:lpstr>
      <vt:lpstr>Snímka 5</vt:lpstr>
      <vt:lpstr>Snímka 6</vt:lpstr>
      <vt:lpstr>III. trieda</vt:lpstr>
      <vt:lpstr>Snímka 8</vt:lpstr>
      <vt:lpstr>Snímka 9</vt:lpstr>
      <vt:lpstr>IV. trieda</vt:lpstr>
      <vt:lpstr>Snímka 11</vt:lpstr>
      <vt:lpstr>Snímka 12</vt:lpstr>
      <vt:lpstr>Snímka 13</vt:lpstr>
      <vt:lpstr>Snímka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Snímka 1</dc:title>
  <dc:creator>Spravca</dc:creator>
  <cp:lastModifiedBy>frenky</cp:lastModifiedBy>
  <cp:revision>37</cp:revision>
  <dcterms:created xsi:type="dcterms:W3CDTF">2014-03-13T06:50:55Z</dcterms:created>
  <dcterms:modified xsi:type="dcterms:W3CDTF">2014-03-13T19:39:04Z</dcterms:modified>
</cp:coreProperties>
</file>