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9" r:id="rId13"/>
    <p:sldId id="267" r:id="rId14"/>
    <p:sldId id="268" r:id="rId15"/>
    <p:sldId id="280" r:id="rId16"/>
    <p:sldId id="269" r:id="rId17"/>
    <p:sldId id="278" r:id="rId18"/>
    <p:sldId id="270" r:id="rId19"/>
    <p:sldId id="271" r:id="rId20"/>
    <p:sldId id="281" r:id="rId21"/>
    <p:sldId id="272" r:id="rId22"/>
    <p:sldId id="273" r:id="rId23"/>
    <p:sldId id="275" r:id="rId24"/>
    <p:sldId id="276" r:id="rId25"/>
    <p:sldId id="277" r:id="rId26"/>
    <p:sldId id="274" r:id="rId27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uho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uhlý trojuho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uho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  <p:cxnSp>
        <p:nvCxnSpPr>
          <p:cNvPr id="11" name="Rovná spojnic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Rovná spojnic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uhlý trojuho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Rovná spojnic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Rovná spojnic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BE127CE-81F2-4651-B1BD-470B53DDF444}" type="datetimeFigureOut">
              <a:rPr lang="sk-SK" smtClean="0"/>
              <a:pPr/>
              <a:t>26. 9. 2013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sk-SK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4D05B0E-6292-4D01-9AFF-330AF92A1AD2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b="1" dirty="0" smtClean="0"/>
              <a:t>Podložkové materiály</a:t>
            </a:r>
            <a:endParaRPr lang="sk-SK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b="1" dirty="0" smtClean="0"/>
              <a:t>Úloha, rozdelenie, indikácie</a:t>
            </a:r>
          </a:p>
          <a:p>
            <a:endParaRPr lang="sk-SK" b="1" dirty="0" smtClean="0"/>
          </a:p>
          <a:p>
            <a:r>
              <a:rPr lang="sk-SK" b="1" dirty="0" smtClean="0"/>
              <a:t>MUDr. Adriána Petrášová, PhD.</a:t>
            </a:r>
            <a:endParaRPr lang="sk-SK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smtClean="0"/>
              <a:t>ÚLOHA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70024"/>
          </a:xfrm>
        </p:spPr>
        <p:txBody>
          <a:bodyPr/>
          <a:lstStyle/>
          <a:p>
            <a:r>
              <a:rPr lang="sk-SK" dirty="0" smtClean="0"/>
              <a:t> Ošetrenie </a:t>
            </a:r>
            <a:r>
              <a:rPr lang="sk-SK" dirty="0" err="1" smtClean="0"/>
              <a:t>dentínovej</a:t>
            </a:r>
            <a:r>
              <a:rPr lang="sk-SK" dirty="0" smtClean="0"/>
              <a:t> rany, ktorá vzniká kazom, traumou alebo preparáciou</a:t>
            </a:r>
          </a:p>
          <a:p>
            <a:endParaRPr lang="sk-SK" dirty="0" smtClean="0"/>
          </a:p>
          <a:p>
            <a:r>
              <a:rPr lang="sk-SK" dirty="0" smtClean="0"/>
              <a:t>Izolácia a ochrana zubnej drene pred chemickými,  toxickými  a fyzikálnymi vplyvmi </a:t>
            </a:r>
          </a:p>
          <a:p>
            <a:pPr>
              <a:buNone/>
            </a:pPr>
            <a:r>
              <a:rPr lang="sk-SK" dirty="0" smtClean="0"/>
              <a:t>   </a:t>
            </a:r>
            <a:endParaRPr lang="sk-S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29258"/>
          </a:xfrm>
        </p:spPr>
        <p:txBody>
          <a:bodyPr/>
          <a:lstStyle/>
          <a:p>
            <a:pPr algn="ctr"/>
            <a:r>
              <a:rPr lang="sk-SK" b="1" dirty="0" smtClean="0"/>
              <a:t>Požiadavky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>
            <a:normAutofit lnSpcReduction="10000"/>
          </a:bodyPr>
          <a:lstStyle/>
          <a:p>
            <a:r>
              <a:rPr lang="sk-SK" dirty="0" smtClean="0"/>
              <a:t>Neškodný pre </a:t>
            </a:r>
            <a:r>
              <a:rPr lang="sk-SK" dirty="0" err="1" smtClean="0"/>
              <a:t>dentín</a:t>
            </a:r>
            <a:r>
              <a:rPr lang="sk-SK" dirty="0" smtClean="0"/>
              <a:t> a zubnú dreň</a:t>
            </a:r>
          </a:p>
          <a:p>
            <a:r>
              <a:rPr lang="sk-SK" dirty="0" smtClean="0"/>
              <a:t>Neutrálne, resp. alkalické pH (zápal- vždy kyslý)</a:t>
            </a:r>
          </a:p>
          <a:p>
            <a:r>
              <a:rPr lang="sk-SK" dirty="0" smtClean="0"/>
              <a:t>Dobrá tepelná a elektrická izolácia</a:t>
            </a:r>
          </a:p>
          <a:p>
            <a:r>
              <a:rPr lang="sk-SK" dirty="0" smtClean="0"/>
              <a:t>Nepriechodnosť pre baktérie</a:t>
            </a:r>
          </a:p>
          <a:p>
            <a:r>
              <a:rPr lang="sk-SK" dirty="0" smtClean="0"/>
              <a:t>Antibakteriálne účinky</a:t>
            </a:r>
          </a:p>
          <a:p>
            <a:r>
              <a:rPr lang="sk-SK" dirty="0" smtClean="0"/>
              <a:t>Podpora obranných schopností zubnej drene</a:t>
            </a:r>
          </a:p>
          <a:p>
            <a:r>
              <a:rPr lang="sk-SK" dirty="0" smtClean="0"/>
              <a:t>Dostatočná mechanická pevnosť, </a:t>
            </a:r>
            <a:r>
              <a:rPr lang="sk-SK" dirty="0" err="1" smtClean="0"/>
              <a:t>objemova</a:t>
            </a:r>
            <a:r>
              <a:rPr lang="sk-SK" dirty="0" smtClean="0"/>
              <a:t> stálosť</a:t>
            </a:r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/>
          <a:lstStyle/>
          <a:p>
            <a:pPr algn="ctr"/>
            <a:r>
              <a:rPr lang="sk-SK" b="1" dirty="0" smtClean="0"/>
              <a:t>Požiadavky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8056"/>
          </a:xfrm>
        </p:spPr>
        <p:txBody>
          <a:bodyPr>
            <a:normAutofit/>
          </a:bodyPr>
          <a:lstStyle/>
          <a:p>
            <a:r>
              <a:rPr lang="sk-SK" dirty="0" smtClean="0"/>
              <a:t>Dobrá adhézia</a:t>
            </a:r>
          </a:p>
          <a:p>
            <a:r>
              <a:rPr lang="sk-SK" dirty="0" smtClean="0"/>
              <a:t>Jednoduchá príprava a aplikácia</a:t>
            </a:r>
          </a:p>
          <a:p>
            <a:r>
              <a:rPr lang="sk-SK" dirty="0" smtClean="0"/>
              <a:t>Rýchle tuhnutie</a:t>
            </a:r>
          </a:p>
          <a:p>
            <a:r>
              <a:rPr lang="sk-SK" dirty="0" err="1" smtClean="0"/>
              <a:t>Rtg</a:t>
            </a:r>
            <a:r>
              <a:rPr lang="sk-SK" dirty="0" smtClean="0"/>
              <a:t> kontrastnosť</a:t>
            </a:r>
          </a:p>
          <a:p>
            <a:r>
              <a:rPr lang="sk-SK" dirty="0" smtClean="0"/>
              <a:t>Možnosť použitia aj do plytkých </a:t>
            </a:r>
            <a:r>
              <a:rPr lang="sk-SK" dirty="0" err="1" smtClean="0"/>
              <a:t>kavít</a:t>
            </a:r>
            <a:endParaRPr lang="sk-SK" dirty="0" smtClean="0"/>
          </a:p>
          <a:p>
            <a:r>
              <a:rPr lang="sk-SK" dirty="0" smtClean="0"/>
              <a:t>Nesmie sfarbovať zubné tkanivá- farebná stálosť</a:t>
            </a:r>
          </a:p>
          <a:p>
            <a:r>
              <a:rPr lang="sk-SK" dirty="0" smtClean="0"/>
              <a:t>Chemicky kompatibilný s výplňovým materiálom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/>
          <a:lstStyle/>
          <a:p>
            <a:pPr algn="ctr"/>
            <a:r>
              <a:rPr lang="sk-SK" b="1" dirty="0" smtClean="0"/>
              <a:t>Delenie</a:t>
            </a:r>
            <a:endParaRPr lang="sk-SK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2032"/>
          </a:xfrm>
        </p:spPr>
        <p:txBody>
          <a:bodyPr>
            <a:normAutofit/>
          </a:bodyPr>
          <a:lstStyle/>
          <a:p>
            <a:pPr marL="578358" indent="-514350">
              <a:buNone/>
            </a:pPr>
            <a:r>
              <a:rPr lang="sk-SK" dirty="0" smtClean="0"/>
              <a:t>1. Podľa hrúbky: podložky</a:t>
            </a:r>
          </a:p>
          <a:p>
            <a:pPr marL="578358" indent="-514350">
              <a:buNone/>
            </a:pPr>
            <a:r>
              <a:rPr lang="sk-SK" dirty="0" smtClean="0"/>
              <a:t>                              laky, </a:t>
            </a:r>
            <a:r>
              <a:rPr lang="sk-SK" dirty="0" err="1" smtClean="0"/>
              <a:t>linery</a:t>
            </a:r>
            <a:endParaRPr lang="sk-SK" dirty="0" smtClean="0"/>
          </a:p>
          <a:p>
            <a:pPr marL="578358" indent="-514350">
              <a:buNone/>
            </a:pPr>
            <a:r>
              <a:rPr lang="sk-SK" dirty="0" smtClean="0"/>
              <a:t>2. Podľa tuhnutia: chemicky tuhnúce</a:t>
            </a:r>
          </a:p>
          <a:p>
            <a:pPr marL="578358" indent="-514350">
              <a:buNone/>
            </a:pPr>
            <a:r>
              <a:rPr lang="sk-SK" dirty="0" smtClean="0"/>
              <a:t>                                svetlom tuhnúce</a:t>
            </a:r>
          </a:p>
          <a:p>
            <a:pPr marL="578358" indent="-514350">
              <a:buNone/>
            </a:pPr>
            <a:r>
              <a:rPr lang="sk-SK" dirty="0" smtClean="0"/>
              <a:t>                                duálne </a:t>
            </a:r>
            <a:r>
              <a:rPr lang="sk-SK" dirty="0" err="1" smtClean="0"/>
              <a:t>cem</a:t>
            </a:r>
            <a:r>
              <a:rPr lang="sk-SK" dirty="0" smtClean="0"/>
              <a:t>. ( najprv svetlom, zvyšok </a:t>
            </a:r>
            <a:r>
              <a:rPr lang="sk-SK" dirty="0" err="1" smtClean="0"/>
              <a:t>chem</a:t>
            </a:r>
            <a:r>
              <a:rPr lang="sk-SK" dirty="0" smtClean="0"/>
              <a:t>.)</a:t>
            </a:r>
          </a:p>
          <a:p>
            <a:pPr marL="578358" indent="-514350">
              <a:buNone/>
            </a:pPr>
            <a:r>
              <a:rPr lang="sk-SK" dirty="0" smtClean="0"/>
              <a:t>3. Podľa zloženia: cementy</a:t>
            </a:r>
          </a:p>
          <a:p>
            <a:pPr marL="578358" indent="-514350">
              <a:buNone/>
            </a:pPr>
            <a:r>
              <a:rPr lang="sk-SK" dirty="0" smtClean="0"/>
              <a:t>                               preparáty s </a:t>
            </a:r>
            <a:r>
              <a:rPr lang="sk-SK" dirty="0" err="1" smtClean="0"/>
              <a:t>Ca</a:t>
            </a:r>
            <a:r>
              <a:rPr lang="sk-SK" dirty="0" smtClean="0"/>
              <a:t>(OH)2</a:t>
            </a:r>
          </a:p>
          <a:p>
            <a:pPr marL="578358" indent="-514350">
              <a:buNone/>
            </a:pPr>
            <a:r>
              <a:rPr lang="sk-SK" dirty="0" smtClean="0"/>
              <a:t>         </a:t>
            </a:r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smtClean="0"/>
              <a:t>Delenie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70024"/>
          </a:xfrm>
        </p:spPr>
        <p:txBody>
          <a:bodyPr/>
          <a:lstStyle/>
          <a:p>
            <a:r>
              <a:rPr lang="sk-SK" dirty="0" smtClean="0"/>
              <a:t>Basa         &gt; 0,5 mm, tuhšia konzistencia, tmel, v hlbšej </a:t>
            </a:r>
            <a:r>
              <a:rPr lang="sk-SK" dirty="0" err="1" smtClean="0"/>
              <a:t>kavite</a:t>
            </a:r>
            <a:endParaRPr lang="sk-SK" dirty="0" smtClean="0"/>
          </a:p>
          <a:p>
            <a:r>
              <a:rPr lang="sk-SK" dirty="0" err="1" smtClean="0"/>
              <a:t>Liner</a:t>
            </a:r>
            <a:r>
              <a:rPr lang="sk-SK" dirty="0" smtClean="0"/>
              <a:t>         &lt; 0,5 mm, tenká súvislá vrstva podložky , </a:t>
            </a:r>
            <a:r>
              <a:rPr lang="sk-SK" dirty="0" err="1" smtClean="0"/>
              <a:t>smotanovitá</a:t>
            </a:r>
            <a:r>
              <a:rPr lang="sk-SK" dirty="0" smtClean="0"/>
              <a:t> konzistencia</a:t>
            </a:r>
          </a:p>
          <a:p>
            <a:r>
              <a:rPr lang="sk-SK" dirty="0" err="1" smtClean="0"/>
              <a:t>Subbasa</a:t>
            </a:r>
            <a:r>
              <a:rPr lang="sk-SK" dirty="0" smtClean="0"/>
              <a:t>    umiestnená pod bázu, obsahuje </a:t>
            </a:r>
            <a:r>
              <a:rPr lang="sk-SK" dirty="0" err="1" smtClean="0"/>
              <a:t>Ca</a:t>
            </a:r>
            <a:r>
              <a:rPr lang="sk-SK" dirty="0" smtClean="0"/>
              <a:t>(OH)2, podporuje obranyschopnosť  pulpy </a:t>
            </a:r>
            <a:endParaRPr lang="sk-SK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399032"/>
          </a:xfrm>
        </p:spPr>
        <p:txBody>
          <a:bodyPr>
            <a:normAutofit/>
          </a:bodyPr>
          <a:lstStyle/>
          <a:p>
            <a:r>
              <a:rPr lang="sk-SK" sz="3600" b="1" dirty="0" smtClean="0"/>
              <a:t>Klasifikácia podľa použitého materiálu: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4040"/>
          </a:xfrm>
        </p:spPr>
        <p:txBody>
          <a:bodyPr/>
          <a:lstStyle/>
          <a:p>
            <a:r>
              <a:rPr lang="sk-SK" b="1" u="sng" dirty="0" smtClean="0"/>
              <a:t>Podkladacie laky </a:t>
            </a:r>
            <a:r>
              <a:rPr lang="sk-SK" dirty="0" smtClean="0"/>
              <a:t>(</a:t>
            </a:r>
            <a:r>
              <a:rPr lang="sk-SK" dirty="0" err="1" smtClean="0"/>
              <a:t>varnish</a:t>
            </a:r>
            <a:r>
              <a:rPr lang="sk-SK" dirty="0" smtClean="0"/>
              <a:t>, </a:t>
            </a:r>
            <a:r>
              <a:rPr lang="sk-SK" dirty="0" err="1" smtClean="0"/>
              <a:t>liner</a:t>
            </a:r>
            <a:r>
              <a:rPr lang="sk-SK" dirty="0" smtClean="0"/>
              <a:t>)</a:t>
            </a:r>
          </a:p>
          <a:p>
            <a:pPr>
              <a:buNone/>
            </a:pPr>
            <a:r>
              <a:rPr lang="sk-SK" dirty="0" smtClean="0"/>
              <a:t>    - prírodná syntetická živica rozpustná v rozpúšťadlách</a:t>
            </a:r>
          </a:p>
          <a:p>
            <a:pPr>
              <a:buNone/>
            </a:pPr>
            <a:r>
              <a:rPr lang="sk-SK" dirty="0" smtClean="0"/>
              <a:t>    - bez plniva alebo s obsahom plniva- netvoria </a:t>
            </a:r>
            <a:r>
              <a:rPr lang="sk-SK" dirty="0" err="1" smtClean="0"/>
              <a:t>izol</a:t>
            </a:r>
            <a:r>
              <a:rPr lang="sk-SK" dirty="0" smtClean="0"/>
              <a:t>. vrstvu, preto pre plytké </a:t>
            </a:r>
            <a:r>
              <a:rPr lang="sk-SK" dirty="0" err="1" smtClean="0"/>
              <a:t>kavity</a:t>
            </a:r>
            <a:r>
              <a:rPr lang="sk-SK" dirty="0" smtClean="0"/>
              <a:t> </a:t>
            </a:r>
          </a:p>
          <a:p>
            <a:pPr>
              <a:buNone/>
            </a:pPr>
            <a:r>
              <a:rPr lang="sk-SK" dirty="0" smtClean="0"/>
              <a:t>    - tuhne odparením rozpúšťadla </a:t>
            </a:r>
          </a:p>
          <a:p>
            <a:r>
              <a:rPr lang="sk-SK" b="1" u="sng" dirty="0" smtClean="0"/>
              <a:t>Cementy- </a:t>
            </a:r>
            <a:r>
              <a:rPr lang="sk-SK" dirty="0" smtClean="0"/>
              <a:t>vznikajú reakciou kyseliny a bázy , pri tuhnutí vznikajú soli kyselín alebo </a:t>
            </a:r>
            <a:r>
              <a:rPr lang="sk-SK" dirty="0" err="1" smtClean="0"/>
              <a:t>cheláty</a:t>
            </a:r>
            <a:endParaRPr lang="sk-SK" dirty="0" smtClean="0"/>
          </a:p>
          <a:p>
            <a:pPr>
              <a:buNone/>
            </a:pPr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4400" b="1" dirty="0" smtClean="0"/>
              <a:t>Klasifikácia podľa použitého materiálu: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26008"/>
          </a:xfrm>
        </p:spPr>
        <p:txBody>
          <a:bodyPr/>
          <a:lstStyle/>
          <a:p>
            <a:r>
              <a:rPr lang="sk-SK" b="1" u="sng" dirty="0" smtClean="0"/>
              <a:t>Podložkové živice – </a:t>
            </a:r>
            <a:r>
              <a:rPr lang="sk-SK" dirty="0" smtClean="0"/>
              <a:t>tuhnúce radikálovou polymerizáciou iniciovanou chemicky alebo svetlom.</a:t>
            </a:r>
          </a:p>
          <a:p>
            <a:pPr>
              <a:buNone/>
            </a:pPr>
            <a:endParaRPr lang="sk-SK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Podložkové cementy-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Zinkoxidfosfátový</a:t>
            </a:r>
            <a:endParaRPr lang="sk-SK" dirty="0" smtClean="0"/>
          </a:p>
          <a:p>
            <a:r>
              <a:rPr lang="sk-SK" dirty="0" smtClean="0"/>
              <a:t> </a:t>
            </a:r>
            <a:r>
              <a:rPr lang="sk-SK" dirty="0" err="1" smtClean="0"/>
              <a:t>polykarboxylátový</a:t>
            </a:r>
            <a:endParaRPr lang="sk-SK" dirty="0" smtClean="0"/>
          </a:p>
          <a:p>
            <a:r>
              <a:rPr lang="sk-SK" dirty="0" err="1" smtClean="0"/>
              <a:t>Zinkoxideugenolové</a:t>
            </a:r>
            <a:endParaRPr lang="sk-SK" dirty="0" smtClean="0"/>
          </a:p>
          <a:p>
            <a:r>
              <a:rPr lang="sk-SK" dirty="0" err="1" smtClean="0"/>
              <a:t>skopolyalkenátové</a:t>
            </a:r>
            <a:r>
              <a:rPr lang="sk-SK" dirty="0" smtClean="0"/>
              <a:t>(GIC)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solidFill>
                  <a:srgbClr val="FF0000"/>
                </a:solidFill>
              </a:rPr>
              <a:t>Zinkoxidfosfátový</a:t>
            </a:r>
            <a:r>
              <a:rPr lang="sk-SK" b="1" dirty="0" smtClean="0">
                <a:solidFill>
                  <a:srgbClr val="FF0000"/>
                </a:solidFill>
              </a:rPr>
              <a:t> cement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Zloženie: prášok a tekutina,</a:t>
            </a:r>
          </a:p>
          <a:p>
            <a:pPr>
              <a:buNone/>
            </a:pPr>
            <a:r>
              <a:rPr lang="sk-SK" dirty="0" smtClean="0"/>
              <a:t>prášok- kysličník zinočnatý a kysličník </a:t>
            </a:r>
            <a:r>
              <a:rPr lang="sk-SK" dirty="0" err="1" smtClean="0"/>
              <a:t>horečnatý</a:t>
            </a:r>
            <a:r>
              <a:rPr lang="sk-SK" dirty="0" smtClean="0"/>
              <a:t> 9:1, kysličník kremičitý a hlinitý</a:t>
            </a:r>
          </a:p>
          <a:p>
            <a:pPr>
              <a:buNone/>
            </a:pPr>
            <a:r>
              <a:rPr lang="sk-SK" dirty="0" smtClean="0"/>
              <a:t>Tekutina- vodný roztok kyseliny </a:t>
            </a:r>
            <a:r>
              <a:rPr lang="sk-SK" dirty="0" err="1" smtClean="0"/>
              <a:t>ortofosforečnej</a:t>
            </a:r>
            <a:r>
              <a:rPr lang="sk-SK" dirty="0" smtClean="0"/>
              <a:t> 55-60%, </a:t>
            </a:r>
          </a:p>
          <a:p>
            <a:pPr>
              <a:buNone/>
            </a:pPr>
            <a:r>
              <a:rPr lang="sk-SK" dirty="0" smtClean="0"/>
              <a:t>Zmiešaním-----vznik fosforečnanov</a:t>
            </a:r>
          </a:p>
          <a:p>
            <a:r>
              <a:rPr lang="sk-SK" dirty="0" smtClean="0"/>
              <a:t>Názov: </a:t>
            </a:r>
            <a:r>
              <a:rPr lang="sk-SK" dirty="0" err="1" smtClean="0"/>
              <a:t>Adhesor</a:t>
            </a:r>
            <a:r>
              <a:rPr lang="sk-SK" dirty="0" smtClean="0"/>
              <a:t>  </a:t>
            </a:r>
            <a:r>
              <a:rPr lang="sk-SK" dirty="0" err="1" smtClean="0"/>
              <a:t>cem</a:t>
            </a:r>
            <a:r>
              <a:rPr lang="sk-SK" dirty="0" smtClean="0"/>
              <a:t>.</a:t>
            </a:r>
            <a:endParaRPr lang="sk-SK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/>
          <a:lstStyle/>
          <a:p>
            <a:r>
              <a:rPr lang="sk-SK" b="1" dirty="0" err="1" smtClean="0">
                <a:solidFill>
                  <a:srgbClr val="FF0000"/>
                </a:solidFill>
              </a:rPr>
              <a:t>Zinkoxidfosfátový</a:t>
            </a:r>
            <a:r>
              <a:rPr lang="sk-SK" b="1" dirty="0" smtClean="0">
                <a:solidFill>
                  <a:srgbClr val="FF0000"/>
                </a:solidFill>
              </a:rPr>
              <a:t> cement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/>
          <a:lstStyle/>
          <a:p>
            <a:r>
              <a:rPr lang="sk-SK" u="sng" dirty="0" smtClean="0"/>
              <a:t>Vlastnosti</a:t>
            </a:r>
            <a:r>
              <a:rPr lang="sk-SK" dirty="0" smtClean="0"/>
              <a:t>: dobrá priľnavosť k suchým stenám </a:t>
            </a:r>
            <a:r>
              <a:rPr lang="sk-SK" dirty="0" err="1" smtClean="0"/>
              <a:t>kavity</a:t>
            </a:r>
            <a:r>
              <a:rPr lang="sk-SK" dirty="0" smtClean="0"/>
              <a:t>, nevedie teplo, nedráždi pulpu</a:t>
            </a:r>
          </a:p>
          <a:p>
            <a:r>
              <a:rPr lang="sk-SK" u="sng" dirty="0" smtClean="0"/>
              <a:t>Nevýhody</a:t>
            </a:r>
            <a:r>
              <a:rPr lang="sk-SK" dirty="0" smtClean="0"/>
              <a:t>: nie je odolný voči mechanickým vplyvom, ľahko sa </a:t>
            </a:r>
            <a:r>
              <a:rPr lang="sk-SK" dirty="0" err="1" smtClean="0"/>
              <a:t>vyluhuje</a:t>
            </a:r>
            <a:r>
              <a:rPr lang="sk-SK" dirty="0" smtClean="0"/>
              <a:t>, nemá antiseptické vlastnosti, esteticky nevýhodný</a:t>
            </a:r>
          </a:p>
          <a:p>
            <a:r>
              <a:rPr lang="sk-SK" u="sng" dirty="0" smtClean="0"/>
              <a:t>Miešanie:</a:t>
            </a:r>
            <a:r>
              <a:rPr lang="sk-SK" dirty="0" smtClean="0"/>
              <a:t> na sklenenej doštičke kovovou lopatkou, prášok do tekutiny, krúživými pohybmi do konzistencie tmelu</a:t>
            </a:r>
            <a:endParaRPr lang="sk-SK" u="sng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renky\Desktop\IRM_Mix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348880"/>
            <a:ext cx="2858616" cy="3811488"/>
          </a:xfrm>
          <a:prstGeom prst="rect">
            <a:avLst/>
          </a:prstGeom>
          <a:noFill/>
        </p:spPr>
      </p:pic>
      <p:pic>
        <p:nvPicPr>
          <p:cNvPr id="1027" name="Picture 3" descr="C:\Users\frenky\Desktop\prevziať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356992"/>
            <a:ext cx="2834501" cy="2943771"/>
          </a:xfrm>
          <a:prstGeom prst="rect">
            <a:avLst/>
          </a:prstGeom>
          <a:noFill/>
        </p:spPr>
      </p:pic>
      <p:sp>
        <p:nvSpPr>
          <p:cNvPr id="6" name="Obdĺžnik 5"/>
          <p:cNvSpPr/>
          <p:nvPr/>
        </p:nvSpPr>
        <p:spPr>
          <a:xfrm>
            <a:off x="2195736" y="764704"/>
            <a:ext cx="37741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k-SK" sz="3200" b="1" dirty="0" err="1" smtClean="0">
                <a:solidFill>
                  <a:srgbClr val="FF0000"/>
                </a:solidFill>
              </a:rPr>
              <a:t>Zinkoxidfosfátový</a:t>
            </a:r>
            <a:r>
              <a:rPr lang="sk-SK" sz="3200" b="1" dirty="0" smtClean="0">
                <a:solidFill>
                  <a:srgbClr val="FF0000"/>
                </a:solidFill>
              </a:rPr>
              <a:t> cement</a:t>
            </a:r>
            <a:endParaRPr lang="sk-SK" sz="3200" dirty="0"/>
          </a:p>
        </p:txBody>
      </p:sp>
      <p:pic>
        <p:nvPicPr>
          <p:cNvPr id="1028" name="Picture 4" descr="C:\Users\frenky\Desktop\prevziať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620688"/>
            <a:ext cx="2133600" cy="2143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/>
          <a:lstStyle/>
          <a:p>
            <a:r>
              <a:rPr lang="sk-SK" b="1" dirty="0" err="1" smtClean="0">
                <a:solidFill>
                  <a:srgbClr val="FF0000"/>
                </a:solidFill>
              </a:rPr>
              <a:t>Zinkoxidfosfátový</a:t>
            </a:r>
            <a:r>
              <a:rPr lang="sk-SK" b="1" dirty="0" smtClean="0">
                <a:solidFill>
                  <a:srgbClr val="FF0000"/>
                </a:solidFill>
              </a:rPr>
              <a:t> cement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/>
          <a:lstStyle/>
          <a:p>
            <a:r>
              <a:rPr lang="sk-SK" u="sng" dirty="0" smtClean="0"/>
              <a:t>Indikácie</a:t>
            </a:r>
            <a:r>
              <a:rPr lang="sk-SK" dirty="0" smtClean="0"/>
              <a:t>: podložka pod definitívne výplne, do koreňových kanálikov ako trvalá výplň napr. pred resekciou koreňového hrotu, príp. ako dočasná výplň na prekrytie </a:t>
            </a:r>
            <a:r>
              <a:rPr lang="sk-SK" dirty="0" err="1" smtClean="0"/>
              <a:t>dezinf</a:t>
            </a:r>
            <a:r>
              <a:rPr lang="sk-SK" dirty="0" smtClean="0"/>
              <a:t>. vložky kde je dočasná výplň vystavená veľkému žuvaciemu tlaku, ako tmel na fixáciu protetických náhrad </a:t>
            </a:r>
            <a:endParaRPr lang="sk-SK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/>
          <a:lstStyle/>
          <a:p>
            <a:r>
              <a:rPr lang="sk-SK" b="1" dirty="0" err="1" smtClean="0">
                <a:solidFill>
                  <a:srgbClr val="FF0000"/>
                </a:solidFill>
              </a:rPr>
              <a:t>Polykarboxylátový</a:t>
            </a:r>
            <a:r>
              <a:rPr lang="sk-SK" b="1" dirty="0" smtClean="0">
                <a:solidFill>
                  <a:srgbClr val="FF0000"/>
                </a:solidFill>
              </a:rPr>
              <a:t> cement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>
            <a:normAutofit lnSpcReduction="10000"/>
          </a:bodyPr>
          <a:lstStyle/>
          <a:p>
            <a:r>
              <a:rPr lang="sk-SK" u="sng" dirty="0" smtClean="0"/>
              <a:t>Zloženie</a:t>
            </a:r>
            <a:r>
              <a:rPr lang="sk-SK" dirty="0" smtClean="0"/>
              <a:t>: prášok ako u </a:t>
            </a:r>
            <a:r>
              <a:rPr lang="sk-SK" dirty="0" err="1" smtClean="0"/>
              <a:t>zinkoxydfosfátový</a:t>
            </a:r>
            <a:r>
              <a:rPr lang="sk-SK" dirty="0" smtClean="0"/>
              <a:t> </a:t>
            </a:r>
            <a:r>
              <a:rPr lang="sk-SK" dirty="0" err="1" smtClean="0"/>
              <a:t>cem</a:t>
            </a:r>
            <a:r>
              <a:rPr lang="sk-SK" dirty="0" smtClean="0"/>
              <a:t>., tekutinou je kyselina </a:t>
            </a:r>
            <a:r>
              <a:rPr lang="sk-SK" dirty="0" err="1" smtClean="0"/>
              <a:t>polyakrylová</a:t>
            </a:r>
            <a:endParaRPr lang="sk-SK" dirty="0" smtClean="0"/>
          </a:p>
          <a:p>
            <a:r>
              <a:rPr lang="sk-SK" dirty="0" err="1" smtClean="0"/>
              <a:t>Adhesor</a:t>
            </a:r>
            <a:r>
              <a:rPr lang="sk-SK" dirty="0" smtClean="0"/>
              <a:t> </a:t>
            </a:r>
            <a:r>
              <a:rPr lang="sk-SK" dirty="0" err="1" smtClean="0"/>
              <a:t>Carboxy</a:t>
            </a:r>
            <a:r>
              <a:rPr lang="sk-SK" dirty="0" smtClean="0"/>
              <a:t> (</a:t>
            </a:r>
            <a:r>
              <a:rPr lang="sk-SK" dirty="0" err="1" smtClean="0"/>
              <a:t>Adhesor</a:t>
            </a:r>
            <a:r>
              <a:rPr lang="sk-SK" dirty="0" smtClean="0"/>
              <a:t> </a:t>
            </a:r>
            <a:r>
              <a:rPr lang="sk-SK" dirty="0" err="1" smtClean="0"/>
              <a:t>Carbofine-zinkpolykarboxylátový</a:t>
            </a:r>
            <a:r>
              <a:rPr lang="sk-SK" dirty="0" smtClean="0"/>
              <a:t> </a:t>
            </a:r>
            <a:r>
              <a:rPr lang="sk-SK" dirty="0" err="1" smtClean="0"/>
              <a:t>cem</a:t>
            </a:r>
            <a:r>
              <a:rPr lang="sk-SK" dirty="0" smtClean="0"/>
              <a:t>.)</a:t>
            </a:r>
            <a:endParaRPr lang="sk-SK" dirty="0" smtClean="0"/>
          </a:p>
          <a:p>
            <a:r>
              <a:rPr lang="sk-SK" u="sng" dirty="0" smtClean="0"/>
              <a:t>Vlastnosti</a:t>
            </a:r>
            <a:r>
              <a:rPr lang="sk-SK" dirty="0" smtClean="0"/>
              <a:t>: dobre </a:t>
            </a:r>
            <a:r>
              <a:rPr lang="sk-SK" dirty="0" err="1" smtClean="0"/>
              <a:t>adheruje</a:t>
            </a:r>
            <a:r>
              <a:rPr lang="sk-SK" dirty="0" smtClean="0"/>
              <a:t> k TZT, netoxický k </a:t>
            </a:r>
            <a:r>
              <a:rPr lang="sk-SK" dirty="0" err="1" smtClean="0"/>
              <a:t>pulpe,vysoká</a:t>
            </a:r>
            <a:r>
              <a:rPr lang="sk-SK" dirty="0" smtClean="0"/>
              <a:t> </a:t>
            </a:r>
            <a:r>
              <a:rPr lang="sk-SK" dirty="0" err="1" smtClean="0"/>
              <a:t>rtg</a:t>
            </a:r>
            <a:r>
              <a:rPr lang="sk-SK" dirty="0" smtClean="0"/>
              <a:t> kontrastnosť, </a:t>
            </a:r>
            <a:r>
              <a:rPr lang="sk-SK" dirty="0" smtClean="0"/>
              <a:t>ľahká príprava na </a:t>
            </a:r>
            <a:r>
              <a:rPr lang="sk-SK" dirty="0" err="1" smtClean="0"/>
              <a:t>sklenen</a:t>
            </a:r>
            <a:r>
              <a:rPr lang="sk-SK" dirty="0" smtClean="0"/>
              <a:t>. doštičke.</a:t>
            </a:r>
          </a:p>
          <a:p>
            <a:r>
              <a:rPr lang="sk-SK" u="sng" dirty="0" smtClean="0"/>
              <a:t>Indikácie</a:t>
            </a:r>
            <a:r>
              <a:rPr lang="sk-SK" dirty="0" smtClean="0"/>
              <a:t>: podložka pod definitívne výplne, ako dočasná výplň, </a:t>
            </a:r>
            <a:r>
              <a:rPr lang="sk-SK" dirty="0" err="1" smtClean="0"/>
              <a:t>natmelenie</a:t>
            </a:r>
            <a:r>
              <a:rPr lang="sk-SK" dirty="0" smtClean="0"/>
              <a:t> fixných protetických náhrad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>
                <a:solidFill>
                  <a:srgbClr val="FF0000"/>
                </a:solidFill>
              </a:rPr>
              <a:t>Polykarboxylátový</a:t>
            </a:r>
            <a:r>
              <a:rPr lang="sk-SK" b="1" dirty="0" smtClean="0">
                <a:solidFill>
                  <a:srgbClr val="FF0000"/>
                </a:solidFill>
              </a:rPr>
              <a:t> cement</a:t>
            </a:r>
            <a:endParaRPr lang="sk-SK" dirty="0"/>
          </a:p>
        </p:txBody>
      </p:sp>
      <p:pic>
        <p:nvPicPr>
          <p:cNvPr id="2050" name="Picture 2" descr="C:\Users\frenky\Desktop\2011143_R10_SKL_AdhesorCarbofine_Ref_40gLIQ_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8900" y="2225675"/>
            <a:ext cx="3886200" cy="3886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FF00"/>
                </a:solidFill>
              </a:rPr>
              <a:t>Materiály indikované na zachovanie zubnej drene</a:t>
            </a:r>
            <a:endParaRPr lang="sk-SK" b="1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373216"/>
          </a:xfrm>
        </p:spPr>
        <p:txBody>
          <a:bodyPr>
            <a:normAutofit fontScale="92500" lnSpcReduction="20000"/>
          </a:bodyPr>
          <a:lstStyle/>
          <a:p>
            <a:r>
              <a:rPr lang="sk-SK" dirty="0" smtClean="0"/>
              <a:t>Široké použitie v </a:t>
            </a:r>
            <a:r>
              <a:rPr lang="sk-SK" dirty="0" err="1" smtClean="0"/>
              <a:t>záchovnej</a:t>
            </a:r>
            <a:r>
              <a:rPr lang="sk-SK" dirty="0" smtClean="0"/>
              <a:t> stomatológii</a:t>
            </a:r>
          </a:p>
          <a:p>
            <a:r>
              <a:rPr lang="sk-SK" dirty="0" smtClean="0"/>
              <a:t>Preparáty s hydroxidom vápenatým</a:t>
            </a:r>
          </a:p>
          <a:p>
            <a:pPr>
              <a:buNone/>
            </a:pPr>
            <a:r>
              <a:rPr lang="sk-SK" dirty="0" smtClean="0"/>
              <a:t>    CaOH2( pH=12,3, </a:t>
            </a:r>
            <a:r>
              <a:rPr lang="sk-SK" dirty="0" err="1" smtClean="0"/>
              <a:t>neutraliz</a:t>
            </a:r>
            <a:r>
              <a:rPr lang="sk-SK" dirty="0" smtClean="0"/>
              <a:t>. </a:t>
            </a:r>
            <a:r>
              <a:rPr lang="sk-SK" dirty="0" err="1" smtClean="0"/>
              <a:t>úč</a:t>
            </a:r>
            <a:r>
              <a:rPr lang="sk-SK" dirty="0" smtClean="0"/>
              <a:t>.)</a:t>
            </a:r>
          </a:p>
          <a:p>
            <a:r>
              <a:rPr lang="sk-SK" dirty="0" smtClean="0"/>
              <a:t>Výhodné vlastnosti: baktericídny účinok</a:t>
            </a:r>
          </a:p>
          <a:p>
            <a:pPr>
              <a:buNone/>
            </a:pPr>
            <a:r>
              <a:rPr lang="sk-SK" dirty="0" smtClean="0"/>
              <a:t>                                       dezinfekčný </a:t>
            </a:r>
          </a:p>
          <a:p>
            <a:pPr>
              <a:buNone/>
            </a:pPr>
            <a:r>
              <a:rPr lang="sk-SK" dirty="0" smtClean="0"/>
              <a:t>                                       protizápalový Ca2+</a:t>
            </a:r>
          </a:p>
          <a:p>
            <a:pPr>
              <a:buNone/>
            </a:pPr>
            <a:r>
              <a:rPr lang="sk-SK" dirty="0" smtClean="0"/>
              <a:t>                                       </a:t>
            </a:r>
            <a:r>
              <a:rPr lang="sk-SK" dirty="0" err="1" smtClean="0"/>
              <a:t>hemostatický</a:t>
            </a:r>
            <a:endParaRPr lang="sk-SK" dirty="0" smtClean="0"/>
          </a:p>
          <a:p>
            <a:pPr>
              <a:buNone/>
            </a:pPr>
            <a:r>
              <a:rPr lang="sk-SK" dirty="0" smtClean="0"/>
              <a:t>                                       </a:t>
            </a:r>
            <a:r>
              <a:rPr lang="sk-SK" dirty="0" err="1" smtClean="0"/>
              <a:t>dentinogénny</a:t>
            </a:r>
            <a:r>
              <a:rPr lang="sk-SK" dirty="0" smtClean="0"/>
              <a:t>  </a:t>
            </a:r>
          </a:p>
          <a:p>
            <a:pPr>
              <a:buNone/>
            </a:pPr>
            <a:r>
              <a:rPr lang="sk-SK" dirty="0" smtClean="0"/>
              <a:t>(provokuje </a:t>
            </a:r>
            <a:r>
              <a:rPr lang="sk-SK" dirty="0" err="1" smtClean="0"/>
              <a:t>odontoblasty</a:t>
            </a:r>
            <a:r>
              <a:rPr lang="sk-SK" dirty="0" smtClean="0"/>
              <a:t> k tvorbe terciárneho </a:t>
            </a:r>
            <a:r>
              <a:rPr lang="sk-SK" dirty="0" err="1" smtClean="0"/>
              <a:t>dentínu</a:t>
            </a:r>
            <a:r>
              <a:rPr lang="sk-SK" dirty="0" smtClean="0"/>
              <a:t>, podporuje </a:t>
            </a:r>
            <a:r>
              <a:rPr lang="sk-SK" dirty="0" err="1" smtClean="0"/>
              <a:t>mineralizáciu</a:t>
            </a:r>
            <a:r>
              <a:rPr lang="sk-SK" dirty="0" smtClean="0"/>
              <a:t> tenkej vrstvy zmäknutého </a:t>
            </a:r>
            <a:r>
              <a:rPr lang="sk-SK" dirty="0" err="1" smtClean="0"/>
              <a:t>dentínu</a:t>
            </a:r>
            <a:r>
              <a:rPr lang="sk-SK" dirty="0" smtClean="0"/>
              <a:t> na spodine </a:t>
            </a:r>
            <a:r>
              <a:rPr lang="sk-SK" dirty="0" err="1" smtClean="0"/>
              <a:t>kavity</a:t>
            </a:r>
            <a:r>
              <a:rPr lang="sk-SK" dirty="0" smtClean="0"/>
              <a:t> blízkej k pulpe )   </a:t>
            </a:r>
            <a:endParaRPr lang="sk-SK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CaCO3 → </a:t>
            </a:r>
            <a:r>
              <a:rPr lang="sk-SK" dirty="0" err="1" smtClean="0"/>
              <a:t>CaO</a:t>
            </a:r>
            <a:r>
              <a:rPr lang="sk-SK" dirty="0" smtClean="0"/>
              <a:t> + CO2</a:t>
            </a:r>
          </a:p>
          <a:p>
            <a:r>
              <a:rPr lang="sk-SK" dirty="0" err="1" smtClean="0"/>
              <a:t>CaO</a:t>
            </a:r>
            <a:r>
              <a:rPr lang="sk-SK" dirty="0" smtClean="0"/>
              <a:t>+ H2O → </a:t>
            </a:r>
            <a:r>
              <a:rPr lang="sk-SK" dirty="0" err="1" smtClean="0"/>
              <a:t>Ca</a:t>
            </a:r>
            <a:r>
              <a:rPr lang="sk-SK" dirty="0" smtClean="0"/>
              <a:t>(OH)2</a:t>
            </a:r>
          </a:p>
          <a:p>
            <a:r>
              <a:rPr lang="sk-SK" dirty="0" err="1" smtClean="0"/>
              <a:t>Ca</a:t>
            </a:r>
            <a:r>
              <a:rPr lang="sk-SK" dirty="0" smtClean="0"/>
              <a:t>(OH)2→ </a:t>
            </a:r>
            <a:r>
              <a:rPr lang="sk-SK" smtClean="0"/>
              <a:t>Ca2 + OH-</a:t>
            </a:r>
            <a:endParaRPr lang="sk-SK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29258"/>
          </a:xfrm>
        </p:spPr>
        <p:txBody>
          <a:bodyPr>
            <a:normAutofit/>
          </a:bodyPr>
          <a:lstStyle/>
          <a:p>
            <a:r>
              <a:rPr lang="sk-SK" sz="3200" b="1" dirty="0" smtClean="0"/>
              <a:t>Spôsoby použitia:</a:t>
            </a:r>
            <a:endParaRPr lang="sk-SK" sz="32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8056"/>
          </a:xfrm>
        </p:spPr>
        <p:txBody>
          <a:bodyPr>
            <a:normAutofit fontScale="92500" lnSpcReduction="20000"/>
          </a:bodyPr>
          <a:lstStyle/>
          <a:p>
            <a:r>
              <a:rPr lang="sk-SK" dirty="0" smtClean="0"/>
              <a:t>Priame prekrytie zubnej drene</a:t>
            </a:r>
          </a:p>
          <a:p>
            <a:r>
              <a:rPr lang="sk-SK" dirty="0" smtClean="0"/>
              <a:t>Nepriame prekrytie</a:t>
            </a:r>
          </a:p>
          <a:p>
            <a:r>
              <a:rPr lang="sk-SK" dirty="0" smtClean="0"/>
              <a:t>Do koreňového kanálika ako dočasná výplň</a:t>
            </a:r>
          </a:p>
          <a:p>
            <a:pPr>
              <a:buNone/>
            </a:pPr>
            <a:r>
              <a:rPr lang="sk-SK" dirty="0" smtClean="0"/>
              <a:t>    </a:t>
            </a:r>
            <a:r>
              <a:rPr lang="sk-SK" b="1" dirty="0" smtClean="0">
                <a:solidFill>
                  <a:schemeClr val="accent2"/>
                </a:solidFill>
              </a:rPr>
              <a:t>Formy aplikácie:</a:t>
            </a:r>
          </a:p>
          <a:p>
            <a:r>
              <a:rPr lang="sk-SK" dirty="0" smtClean="0"/>
              <a:t>Vodná suspenzia- </a:t>
            </a:r>
            <a:r>
              <a:rPr lang="sk-SK" dirty="0" err="1" smtClean="0"/>
              <a:t>Calxyd</a:t>
            </a:r>
            <a:r>
              <a:rPr lang="sk-SK" dirty="0" smtClean="0"/>
              <a:t>, </a:t>
            </a:r>
            <a:r>
              <a:rPr lang="sk-SK" dirty="0" err="1" smtClean="0"/>
              <a:t>Calxyl</a:t>
            </a:r>
            <a:r>
              <a:rPr lang="sk-SK" dirty="0" smtClean="0"/>
              <a:t>, </a:t>
            </a:r>
            <a:r>
              <a:rPr lang="sk-SK" dirty="0" err="1" smtClean="0"/>
              <a:t>Hypocal</a:t>
            </a:r>
            <a:r>
              <a:rPr lang="sk-SK" dirty="0" smtClean="0"/>
              <a:t>, </a:t>
            </a:r>
            <a:r>
              <a:rPr lang="sk-SK" dirty="0" err="1" smtClean="0"/>
              <a:t>Pulpdent</a:t>
            </a:r>
            <a:endParaRPr lang="sk-SK" dirty="0" smtClean="0"/>
          </a:p>
          <a:p>
            <a:r>
              <a:rPr lang="sk-SK" dirty="0" err="1" smtClean="0"/>
              <a:t>Kalciumsalicylátové</a:t>
            </a:r>
            <a:r>
              <a:rPr lang="sk-SK" dirty="0" smtClean="0"/>
              <a:t> cementy</a:t>
            </a:r>
          </a:p>
          <a:p>
            <a:r>
              <a:rPr lang="sk-SK" dirty="0" smtClean="0"/>
              <a:t>Laky s CaOH2</a:t>
            </a:r>
          </a:p>
          <a:p>
            <a:r>
              <a:rPr lang="sk-SK" dirty="0" smtClean="0"/>
              <a:t>Podložkové živice</a:t>
            </a:r>
          </a:p>
          <a:p>
            <a:r>
              <a:rPr lang="sk-SK" dirty="0" smtClean="0"/>
              <a:t>Olejové suspenzie</a:t>
            </a:r>
          </a:p>
          <a:p>
            <a:r>
              <a:rPr lang="sk-SK" dirty="0" smtClean="0"/>
              <a:t>Kombinované preparáty </a:t>
            </a:r>
            <a:endParaRPr lang="sk-SK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>
            <a:normAutofit/>
          </a:bodyPr>
          <a:lstStyle/>
          <a:p>
            <a:pPr marL="998982" indent="-514350">
              <a:buFont typeface="+mj-lt"/>
              <a:buAutoNum type="arabicPeriod"/>
            </a:pPr>
            <a:r>
              <a:rPr lang="sk-SK" sz="3200" b="1" u="sng" dirty="0" smtClean="0">
                <a:solidFill>
                  <a:srgbClr val="FFFF00"/>
                </a:solidFill>
              </a:rPr>
              <a:t>Vodné suspenzie</a:t>
            </a:r>
            <a:endParaRPr lang="sk-SK" sz="3200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>
            <a:normAutofit lnSpcReduction="10000"/>
          </a:bodyPr>
          <a:lstStyle/>
          <a:p>
            <a:r>
              <a:rPr lang="sk-SK" dirty="0" err="1" smtClean="0"/>
              <a:t>Calxyd</a:t>
            </a:r>
            <a:endParaRPr lang="sk-SK" dirty="0" smtClean="0"/>
          </a:p>
          <a:p>
            <a:r>
              <a:rPr lang="sk-SK" dirty="0" smtClean="0"/>
              <a:t>Priame a nepriame prekrytie zubnej drene</a:t>
            </a:r>
          </a:p>
          <a:p>
            <a:r>
              <a:rPr lang="sk-SK" dirty="0" smtClean="0"/>
              <a:t>V </a:t>
            </a:r>
            <a:r>
              <a:rPr lang="sk-SK" dirty="0" err="1" smtClean="0"/>
              <a:t>endodoncii</a:t>
            </a:r>
            <a:r>
              <a:rPr lang="sk-SK" dirty="0" smtClean="0"/>
              <a:t> ako liečebná vložka v koreň. Kanáliku, pri ošetrení poranenej alebo zdravej drene po amputácii</a:t>
            </a:r>
          </a:p>
          <a:p>
            <a:pPr marL="578358" indent="-514350">
              <a:buNone/>
            </a:pPr>
            <a:r>
              <a:rPr lang="sk-SK" b="1" dirty="0" smtClean="0">
                <a:solidFill>
                  <a:srgbClr val="FFFF00"/>
                </a:solidFill>
              </a:rPr>
              <a:t>   2.</a:t>
            </a:r>
            <a:r>
              <a:rPr lang="sk-SK" dirty="0" smtClean="0"/>
              <a:t> </a:t>
            </a:r>
            <a:r>
              <a:rPr lang="sk-SK" b="1" u="sng" dirty="0" smtClean="0">
                <a:solidFill>
                  <a:srgbClr val="FFFF00"/>
                </a:solidFill>
              </a:rPr>
              <a:t>Laky s CaOH2</a:t>
            </a:r>
          </a:p>
          <a:p>
            <a:pPr marL="578358" indent="-514350"/>
            <a:r>
              <a:rPr lang="sk-SK" dirty="0" smtClean="0"/>
              <a:t>Na ošetrenie </a:t>
            </a:r>
            <a:r>
              <a:rPr lang="sk-SK" dirty="0" err="1" smtClean="0"/>
              <a:t>citlkivého</a:t>
            </a:r>
            <a:r>
              <a:rPr lang="sk-SK" dirty="0" smtClean="0"/>
              <a:t> </a:t>
            </a:r>
            <a:r>
              <a:rPr lang="sk-SK" dirty="0" err="1" smtClean="0"/>
              <a:t>dentínu</a:t>
            </a:r>
            <a:endParaRPr lang="sk-SK" dirty="0" smtClean="0"/>
          </a:p>
          <a:p>
            <a:pPr marL="578358" indent="-514350"/>
            <a:r>
              <a:rPr lang="sk-SK" dirty="0" smtClean="0"/>
              <a:t>Pri </a:t>
            </a:r>
            <a:r>
              <a:rPr lang="sk-SK" dirty="0" err="1" smtClean="0"/>
              <a:t>taumatickom</a:t>
            </a:r>
            <a:r>
              <a:rPr lang="sk-SK" dirty="0" smtClean="0"/>
              <a:t> poranení </a:t>
            </a:r>
            <a:r>
              <a:rPr lang="sk-SK" dirty="0" err="1" smtClean="0"/>
              <a:t>dentínu</a:t>
            </a:r>
            <a:endParaRPr lang="sk-SK" dirty="0" smtClean="0"/>
          </a:p>
          <a:p>
            <a:pPr marL="578358" indent="-514350"/>
            <a:r>
              <a:rPr lang="sk-SK" dirty="0" smtClean="0"/>
              <a:t>Do suchej </a:t>
            </a:r>
            <a:r>
              <a:rPr lang="sk-SK" dirty="0" err="1" smtClean="0"/>
              <a:t>kavity</a:t>
            </a:r>
            <a:r>
              <a:rPr lang="sk-SK" dirty="0" smtClean="0"/>
              <a:t>, aplikátorom, </a:t>
            </a:r>
            <a:r>
              <a:rPr lang="sk-SK" dirty="0" err="1" smtClean="0"/>
              <a:t>peletkou</a:t>
            </a:r>
            <a:endParaRPr lang="sk-SK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frenky\Desktop\prevziať (3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3960439" cy="3467521"/>
          </a:xfrm>
          <a:prstGeom prst="rect">
            <a:avLst/>
          </a:prstGeom>
          <a:noFill/>
        </p:spPr>
      </p:pic>
      <p:pic>
        <p:nvPicPr>
          <p:cNvPr id="3075" name="Picture 3" descr="C:\Users\frenky\Desktop\life_609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564904"/>
            <a:ext cx="4464496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73274"/>
          </a:xfrm>
        </p:spPr>
        <p:txBody>
          <a:bodyPr>
            <a:normAutofit/>
          </a:bodyPr>
          <a:lstStyle/>
          <a:p>
            <a:r>
              <a:rPr lang="sk-SK" sz="3200" b="1" dirty="0" smtClean="0">
                <a:solidFill>
                  <a:srgbClr val="FFFF00"/>
                </a:solidFill>
              </a:rPr>
              <a:t>3. </a:t>
            </a:r>
            <a:r>
              <a:rPr lang="sk-SK" sz="3200" b="1" u="sng" dirty="0" err="1" smtClean="0">
                <a:solidFill>
                  <a:srgbClr val="FFFF00"/>
                </a:solidFill>
              </a:rPr>
              <a:t>Kalciumsalicylátové</a:t>
            </a:r>
            <a:r>
              <a:rPr lang="sk-SK" sz="3200" b="1" u="sng" dirty="0" smtClean="0">
                <a:solidFill>
                  <a:srgbClr val="FFFF00"/>
                </a:solidFill>
              </a:rPr>
              <a:t> cementy</a:t>
            </a:r>
            <a:br>
              <a:rPr lang="sk-SK" sz="3200" b="1" u="sng" dirty="0" smtClean="0">
                <a:solidFill>
                  <a:srgbClr val="FFFF00"/>
                </a:solidFill>
              </a:rPr>
            </a:br>
            <a:endParaRPr lang="sk-SK" sz="3200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30064"/>
          </a:xfrm>
        </p:spPr>
        <p:txBody>
          <a:bodyPr/>
          <a:lstStyle/>
          <a:p>
            <a:r>
              <a:rPr lang="sk-SK" dirty="0" smtClean="0"/>
              <a:t>Zlučujú výhodné vlastnosti CaOH2 pasty a mechanicky odolného cementu</a:t>
            </a:r>
          </a:p>
          <a:p>
            <a:r>
              <a:rPr lang="sk-SK" dirty="0" smtClean="0"/>
              <a:t>Príprava: zmiešaním  pást plastovou lopatkou</a:t>
            </a:r>
          </a:p>
          <a:p>
            <a:r>
              <a:rPr lang="sk-SK" dirty="0" smtClean="0"/>
              <a:t>Aplikujú sa </a:t>
            </a:r>
            <a:r>
              <a:rPr lang="sk-SK" dirty="0" err="1" smtClean="0"/>
              <a:t>guličkovým</a:t>
            </a:r>
            <a:r>
              <a:rPr lang="sk-SK" dirty="0" smtClean="0"/>
              <a:t> aplikátorom</a:t>
            </a:r>
          </a:p>
          <a:p>
            <a:r>
              <a:rPr lang="sk-SK" dirty="0" smtClean="0"/>
              <a:t>Indikácia: nepriame prekrytie </a:t>
            </a:r>
            <a:r>
              <a:rPr lang="sk-SK" dirty="0" err="1" smtClean="0"/>
              <a:t>z.drene</a:t>
            </a:r>
            <a:endParaRPr lang="sk-SK" dirty="0" smtClean="0"/>
          </a:p>
          <a:p>
            <a:r>
              <a:rPr lang="sk-SK" dirty="0" smtClean="0"/>
              <a:t>Traumatické poškodenie </a:t>
            </a:r>
            <a:endParaRPr lang="sk-SK" dirty="0" smtClean="0"/>
          </a:p>
          <a:p>
            <a:pPr>
              <a:buNone/>
            </a:pPr>
            <a:r>
              <a:rPr lang="sk-SK" dirty="0" smtClean="0"/>
              <a:t> </a:t>
            </a:r>
            <a:r>
              <a:rPr lang="sk-SK" dirty="0" smtClean="0"/>
              <a:t>   </a:t>
            </a:r>
            <a:r>
              <a:rPr lang="sk-SK" dirty="0" err="1" smtClean="0"/>
              <a:t>dentínu</a:t>
            </a:r>
            <a:endParaRPr lang="sk-SK" dirty="0" smtClean="0"/>
          </a:p>
          <a:p>
            <a:r>
              <a:rPr lang="sk-SK" dirty="0" err="1" smtClean="0"/>
              <a:t>Dycal</a:t>
            </a:r>
            <a:endParaRPr lang="sk-SK" dirty="0"/>
          </a:p>
        </p:txBody>
      </p:sp>
      <p:pic>
        <p:nvPicPr>
          <p:cNvPr id="4098" name="Picture 2" descr="C:\Users\frenky\Desktop\dycala2z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84943" y="4365104"/>
            <a:ext cx="3459057" cy="24928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936104"/>
          </a:xfrm>
        </p:spPr>
        <p:txBody>
          <a:bodyPr>
            <a:normAutofit/>
          </a:bodyPr>
          <a:lstStyle/>
          <a:p>
            <a:r>
              <a:rPr lang="sk-SK" sz="3600" b="1" u="sng" dirty="0" smtClean="0">
                <a:solidFill>
                  <a:srgbClr val="FFFF00"/>
                </a:solidFill>
              </a:rPr>
              <a:t>4. Podložkové živice s CaOH2</a:t>
            </a:r>
            <a:endParaRPr lang="sk-SK" sz="3600" b="1" u="sng" dirty="0">
              <a:solidFill>
                <a:srgbClr val="FFFF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6048"/>
          </a:xfrm>
        </p:spPr>
        <p:txBody>
          <a:bodyPr/>
          <a:lstStyle/>
          <a:p>
            <a:r>
              <a:rPr lang="sk-SK" dirty="0" smtClean="0"/>
              <a:t>Svetlom tuhnúce materiály</a:t>
            </a:r>
          </a:p>
          <a:p>
            <a:r>
              <a:rPr lang="sk-SK" dirty="0" smtClean="0"/>
              <a:t>Výhody: jednoduchá aplikácia</a:t>
            </a:r>
          </a:p>
          <a:p>
            <a:r>
              <a:rPr lang="sk-SK" dirty="0" smtClean="0"/>
              <a:t>Tuhá konzistencia po osvetlení </a:t>
            </a:r>
          </a:p>
          <a:p>
            <a:r>
              <a:rPr lang="sk-SK" dirty="0" smtClean="0"/>
              <a:t>Použitie: nepriame prekrytie podložka i pod amalgám i kompozitné výplne</a:t>
            </a:r>
          </a:p>
          <a:p>
            <a:r>
              <a:rPr lang="sk-SK" dirty="0" err="1" smtClean="0"/>
              <a:t>Calcimol</a:t>
            </a:r>
            <a:r>
              <a:rPr lang="sk-SK" dirty="0" smtClean="0"/>
              <a:t>  </a:t>
            </a:r>
            <a:endParaRPr lang="sk-SK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z="4400" b="1" dirty="0" smtClean="0">
                <a:solidFill>
                  <a:srgbClr val="FF0066"/>
                </a:solidFill>
              </a:rPr>
              <a:t>Aplikácia </a:t>
            </a:r>
            <a:r>
              <a:rPr lang="sk-SK" sz="4400" b="1" dirty="0" err="1" smtClean="0">
                <a:solidFill>
                  <a:srgbClr val="FF0066"/>
                </a:solidFill>
              </a:rPr>
              <a:t>lineru</a:t>
            </a:r>
            <a:endParaRPr lang="sk-SK" dirty="0"/>
          </a:p>
        </p:txBody>
      </p:sp>
      <p:pic>
        <p:nvPicPr>
          <p:cNvPr id="4" name="Picture 4" descr="angl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882775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chemeClr val="accent2"/>
                </a:solidFill>
              </a:rPr>
              <a:t>Aplikácia </a:t>
            </a:r>
            <a:r>
              <a:rPr lang="sk-SK" b="1" dirty="0" err="1" smtClean="0">
                <a:solidFill>
                  <a:schemeClr val="accent2"/>
                </a:solidFill>
              </a:rPr>
              <a:t>varnishu</a:t>
            </a:r>
            <a:endParaRPr lang="sk-SK" b="1" dirty="0">
              <a:solidFill>
                <a:schemeClr val="accent2"/>
              </a:solidFill>
            </a:endParaRPr>
          </a:p>
        </p:txBody>
      </p:sp>
      <p:pic>
        <p:nvPicPr>
          <p:cNvPr id="4" name="Picture 4" descr="angl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882775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Aplikácia </a:t>
            </a:r>
            <a:r>
              <a:rPr lang="sk-SK" b="1" dirty="0" err="1" smtClean="0"/>
              <a:t>lineru</a:t>
            </a:r>
            <a:r>
              <a:rPr lang="sk-SK" b="1" dirty="0" smtClean="0"/>
              <a:t> a cementu</a:t>
            </a:r>
            <a:endParaRPr lang="sk-SK" b="1" dirty="0"/>
          </a:p>
        </p:txBody>
      </p:sp>
      <p:pic>
        <p:nvPicPr>
          <p:cNvPr id="4" name="Picture 5" descr="angl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882775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sk-SK" sz="4800" b="1" dirty="0" smtClean="0">
                <a:solidFill>
                  <a:srgbClr val="FF0000"/>
                </a:solidFill>
              </a:rPr>
              <a:t>Ďakujem za pozornosť!</a:t>
            </a:r>
            <a:endParaRPr lang="sk-SK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adšenie">
  <a:themeElements>
    <a:clrScheme name="Nadšeni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Nadšeni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Nadšeni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329</TotalTime>
  <Words>698</Words>
  <Application>Microsoft Office PowerPoint</Application>
  <PresentationFormat>Prezentácia na obrazovke (4:3)</PresentationFormat>
  <Paragraphs>120</Paragraphs>
  <Slides>26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26</vt:i4>
      </vt:variant>
    </vt:vector>
  </HeadingPairs>
  <TitlesOfParts>
    <vt:vector size="27" baseType="lpstr">
      <vt:lpstr>Nadšenie</vt:lpstr>
      <vt:lpstr>Podložkové materiály</vt:lpstr>
      <vt:lpstr>ÚLOHA</vt:lpstr>
      <vt:lpstr>Požiadavky</vt:lpstr>
      <vt:lpstr>Požiadavky</vt:lpstr>
      <vt:lpstr>Delenie</vt:lpstr>
      <vt:lpstr>Delenie</vt:lpstr>
      <vt:lpstr>Klasifikácia podľa použitého materiálu:</vt:lpstr>
      <vt:lpstr>Klasifikácia podľa použitého materiálu:</vt:lpstr>
      <vt:lpstr>Podložkové cementy-</vt:lpstr>
      <vt:lpstr>Zinkoxidfosfátový cement</vt:lpstr>
      <vt:lpstr>Zinkoxidfosfátový cement</vt:lpstr>
      <vt:lpstr>Snímka 12</vt:lpstr>
      <vt:lpstr>Zinkoxidfosfátový cement</vt:lpstr>
      <vt:lpstr>Polykarboxylátový cement</vt:lpstr>
      <vt:lpstr>Polykarboxylátový cement</vt:lpstr>
      <vt:lpstr>Materiály indikované na zachovanie zubnej drene</vt:lpstr>
      <vt:lpstr>Snímka 17</vt:lpstr>
      <vt:lpstr>Spôsoby použitia:</vt:lpstr>
      <vt:lpstr>Vodné suspenzie</vt:lpstr>
      <vt:lpstr>Snímka 20</vt:lpstr>
      <vt:lpstr>3. Kalciumsalicylátové cementy </vt:lpstr>
      <vt:lpstr>4. Podložkové živice s CaOH2</vt:lpstr>
      <vt:lpstr>Aplikácia lineru</vt:lpstr>
      <vt:lpstr>Aplikácia varnishu</vt:lpstr>
      <vt:lpstr>Aplikácia lineru a cementu</vt:lpstr>
      <vt:lpstr>Snímka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Podložkové materiály</dc:title>
  <dc:creator>frenky</dc:creator>
  <cp:lastModifiedBy>frenky</cp:lastModifiedBy>
  <cp:revision>36</cp:revision>
  <dcterms:created xsi:type="dcterms:W3CDTF">2013-09-23T19:50:42Z</dcterms:created>
  <dcterms:modified xsi:type="dcterms:W3CDTF">2013-09-26T16:35:39Z</dcterms:modified>
</cp:coreProperties>
</file>