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490" r:id="rId3"/>
    <p:sldId id="442" r:id="rId4"/>
    <p:sldId id="444" r:id="rId5"/>
    <p:sldId id="446" r:id="rId6"/>
    <p:sldId id="447" r:id="rId7"/>
    <p:sldId id="448" r:id="rId8"/>
    <p:sldId id="445" r:id="rId9"/>
    <p:sldId id="491" r:id="rId10"/>
    <p:sldId id="492" r:id="rId11"/>
    <p:sldId id="257" r:id="rId12"/>
    <p:sldId id="449" r:id="rId13"/>
    <p:sldId id="450" r:id="rId14"/>
    <p:sldId id="451" r:id="rId15"/>
    <p:sldId id="457" r:id="rId16"/>
    <p:sldId id="520" r:id="rId17"/>
    <p:sldId id="493" r:id="rId18"/>
    <p:sldId id="494" r:id="rId19"/>
    <p:sldId id="495" r:id="rId20"/>
    <p:sldId id="496" r:id="rId21"/>
    <p:sldId id="454" r:id="rId22"/>
    <p:sldId id="455" r:id="rId23"/>
    <p:sldId id="485" r:id="rId24"/>
    <p:sldId id="502" r:id="rId25"/>
    <p:sldId id="498" r:id="rId26"/>
    <p:sldId id="500" r:id="rId27"/>
    <p:sldId id="501" r:id="rId28"/>
    <p:sldId id="460" r:id="rId29"/>
    <p:sldId id="461" r:id="rId30"/>
    <p:sldId id="503" r:id="rId31"/>
    <p:sldId id="504" r:id="rId32"/>
    <p:sldId id="505" r:id="rId33"/>
    <p:sldId id="506" r:id="rId34"/>
    <p:sldId id="507" r:id="rId35"/>
    <p:sldId id="508" r:id="rId36"/>
    <p:sldId id="464" r:id="rId37"/>
    <p:sldId id="510" r:id="rId38"/>
    <p:sldId id="430" r:id="rId39"/>
    <p:sldId id="488" r:id="rId40"/>
    <p:sldId id="521" r:id="rId41"/>
    <p:sldId id="433" r:id="rId42"/>
    <p:sldId id="513" r:id="rId43"/>
    <p:sldId id="514" r:id="rId44"/>
    <p:sldId id="515" r:id="rId45"/>
  </p:sldIdLst>
  <p:sldSz cx="12192000" cy="6858000"/>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8213" autoAdjust="0"/>
    <p:restoredTop sz="96395" autoAdjust="0"/>
  </p:normalViewPr>
  <p:slideViewPr>
    <p:cSldViewPr snapToGrid="0">
      <p:cViewPr varScale="1">
        <p:scale>
          <a:sx n="80" d="100"/>
          <a:sy n="80" d="100"/>
        </p:scale>
        <p:origin x="178" y="67"/>
      </p:cViewPr>
      <p:guideLst/>
    </p:cSldViewPr>
  </p:slideViewPr>
  <p:notesTextViewPr>
    <p:cViewPr>
      <p:scale>
        <a:sx n="1" d="1"/>
        <a:sy n="1" d="1"/>
      </p:scale>
      <p:origin x="0" y="0"/>
    </p:cViewPr>
  </p:notesTextViewPr>
  <p:sorterViewPr>
    <p:cViewPr varScale="1">
      <p:scale>
        <a:sx n="100" d="100"/>
        <a:sy n="100" d="100"/>
      </p:scale>
      <p:origin x="0" y="-1163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57FE43-22D5-4979-9F79-A976E1E451E7}" type="datetimeFigureOut">
              <a:rPr lang="sk-SK" smtClean="0"/>
              <a:t>8. 5. 2023</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167F10-263F-4820-9126-9225AA496875}" type="slidenum">
              <a:rPr lang="sk-SK" smtClean="0"/>
              <a:t>‹#›</a:t>
            </a:fld>
            <a:endParaRPr lang="sk-SK"/>
          </a:p>
        </p:txBody>
      </p:sp>
    </p:spTree>
    <p:extLst>
      <p:ext uri="{BB962C8B-B14F-4D97-AF65-F5344CB8AC3E}">
        <p14:creationId xmlns:p14="http://schemas.microsoft.com/office/powerpoint/2010/main" val="2357230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0BABEF7-D41F-4165-A992-1FBED162C90E}"/>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C9C79ACC-59D4-4E71-936C-41EA7B3983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95DFA665-6494-4924-9739-FE5E0C7AA94D}"/>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5" name="Zástupný objekt pre pätu 4">
            <a:extLst>
              <a:ext uri="{FF2B5EF4-FFF2-40B4-BE49-F238E27FC236}">
                <a16:creationId xmlns:a16="http://schemas.microsoft.com/office/drawing/2014/main" id="{26BBC600-5958-4A05-8C12-44A175D8CF6B}"/>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18FBA06C-552E-4B70-AC98-A97FCB801314}"/>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336016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F3F3F9F-C84D-4D3B-9429-7C84391BA1AF}"/>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85899D15-1DB9-4A7D-AE8C-5038C768A015}"/>
              </a:ext>
            </a:extLst>
          </p:cNvPr>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85EAF3B-B537-4F29-A3C3-9F9B3D0B7CE8}"/>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5" name="Zástupný objekt pre pätu 4">
            <a:extLst>
              <a:ext uri="{FF2B5EF4-FFF2-40B4-BE49-F238E27FC236}">
                <a16:creationId xmlns:a16="http://schemas.microsoft.com/office/drawing/2014/main" id="{323961AA-720F-4D1A-8B87-7D7F487E1962}"/>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1B133C4-70AE-45CA-AC56-BF94F0590B9C}"/>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1403435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FFBC5DC-3C3A-4171-ABC3-1EAB96B02D49}"/>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323CB409-BE3B-4A04-B0D4-5376D88AA6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6AB92672-8B80-4F0D-93A4-0EC9AAF6EF34}"/>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5" name="Zástupný objekt pre pätu 4">
            <a:extLst>
              <a:ext uri="{FF2B5EF4-FFF2-40B4-BE49-F238E27FC236}">
                <a16:creationId xmlns:a16="http://schemas.microsoft.com/office/drawing/2014/main" id="{2F0BA1EF-B0ED-4BE6-B12F-66C0F0CD08D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6EA3CEC-DEA4-4FF7-BF7C-4FEF2550741C}"/>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1630483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3E3E0B1-EB16-4D96-B19F-B5F04D1D6B3C}"/>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330E220F-E457-4829-9CF0-CB5F027020D2}"/>
              </a:ext>
            </a:extLst>
          </p:cNvPr>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AF33D9F1-DE5F-45BF-8120-DDE187B83B0A}"/>
              </a:ext>
            </a:extLst>
          </p:cNvPr>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0C493E34-B12A-4422-BE6B-CF833C7C5A7A}"/>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6" name="Zástupný objekt pre pätu 5">
            <a:extLst>
              <a:ext uri="{FF2B5EF4-FFF2-40B4-BE49-F238E27FC236}">
                <a16:creationId xmlns:a16="http://schemas.microsoft.com/office/drawing/2014/main" id="{7190F258-A0FE-4945-97B8-4E5D72DE6CC2}"/>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321844F-B065-4813-A3AB-D77DEDC41017}"/>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255408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3E8C59-0B50-49C4-ACDC-53D336703316}"/>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DE5F57C0-E214-4DCC-943B-83E1C495DA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a:extLst>
              <a:ext uri="{FF2B5EF4-FFF2-40B4-BE49-F238E27FC236}">
                <a16:creationId xmlns:a16="http://schemas.microsoft.com/office/drawing/2014/main" id="{762869D7-FC02-484F-BC0A-F36792C74142}"/>
              </a:ext>
            </a:extLst>
          </p:cNvPr>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84358315-6156-45F6-9FF8-984DEC5F24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a:extLst>
              <a:ext uri="{FF2B5EF4-FFF2-40B4-BE49-F238E27FC236}">
                <a16:creationId xmlns:a16="http://schemas.microsoft.com/office/drawing/2014/main" id="{526EFFE1-4A0F-4682-8604-804BC7B1C622}"/>
              </a:ext>
            </a:extLst>
          </p:cNvPr>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BD3BDD4A-69FE-4E86-8F05-169294F1FB49}"/>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8" name="Zástupný objekt pre pätu 7">
            <a:extLst>
              <a:ext uri="{FF2B5EF4-FFF2-40B4-BE49-F238E27FC236}">
                <a16:creationId xmlns:a16="http://schemas.microsoft.com/office/drawing/2014/main" id="{2EE4FBDA-F737-49EB-8686-14A340F238B5}"/>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661B02A5-58D3-4DFE-AFBA-7F1E84729D89}"/>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2210797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F68526-820F-44ED-97D3-A37EA92A00DF}"/>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927FF8DA-235C-4936-A708-046A0001A82F}"/>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4" name="Zástupný objekt pre pätu 3">
            <a:extLst>
              <a:ext uri="{FF2B5EF4-FFF2-40B4-BE49-F238E27FC236}">
                <a16:creationId xmlns:a16="http://schemas.microsoft.com/office/drawing/2014/main" id="{2C06902E-22D5-4891-83C1-783EA9A4B48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EF2A9EAD-4F0E-4EC5-A137-1B99F56DF4B0}"/>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1242231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B1D13959-4473-463F-8A2D-F157CA071703}"/>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3" name="Zástupný objekt pre pätu 2">
            <a:extLst>
              <a:ext uri="{FF2B5EF4-FFF2-40B4-BE49-F238E27FC236}">
                <a16:creationId xmlns:a16="http://schemas.microsoft.com/office/drawing/2014/main" id="{11FAEB36-CC77-487D-99EB-922719BF82AF}"/>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CF6BBA59-FE24-460E-B772-77AF8CBA3F94}"/>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86838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12EC92-D8CC-4B0D-B535-60FDE0C63A35}"/>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B3CCFA27-A05B-4CAF-8234-3D32C08BA2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0AA98D76-4BC9-4F76-A0FA-ECB35EF11B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E5588F03-CDD4-46E4-85C7-59607175D84B}"/>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6" name="Zástupný objekt pre pätu 5">
            <a:extLst>
              <a:ext uri="{FF2B5EF4-FFF2-40B4-BE49-F238E27FC236}">
                <a16:creationId xmlns:a16="http://schemas.microsoft.com/office/drawing/2014/main" id="{20B3A706-B701-492E-8464-F0702A7AFAAA}"/>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DC1AB5FE-7C49-4A73-9A0F-764A601B8ABD}"/>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891150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2C81719-96A9-4CED-89AB-B6BC2D3202D4}"/>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342AAB2E-B1B4-4D89-A7F6-D5D0B5DAD1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AD18EBB0-0265-403C-A80C-CE46B964E0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DD9F7782-C573-408F-A687-E1846B5A3933}"/>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6" name="Zástupný objekt pre pätu 5">
            <a:extLst>
              <a:ext uri="{FF2B5EF4-FFF2-40B4-BE49-F238E27FC236}">
                <a16:creationId xmlns:a16="http://schemas.microsoft.com/office/drawing/2014/main" id="{FE7EB69D-F74B-4383-8CEB-EC7B9265C73D}"/>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3535E0C5-BEDE-43B4-97D4-BC9ACC4A598F}"/>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3006550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8028FC-C191-4B1B-9D3B-9CADF0CF222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BA31DE07-198A-47EB-8DA3-A871A92127DC}"/>
              </a:ext>
            </a:extLst>
          </p:cNvPr>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85F46025-363C-4E73-AB45-3EE9EAE952A7}"/>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5" name="Zástupný objekt pre pätu 4">
            <a:extLst>
              <a:ext uri="{FF2B5EF4-FFF2-40B4-BE49-F238E27FC236}">
                <a16:creationId xmlns:a16="http://schemas.microsoft.com/office/drawing/2014/main" id="{927B29E1-B8D4-460C-BF73-2D981E644242}"/>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E0884158-2040-4139-A31A-C193C246021F}"/>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1992143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F03DC32D-62A8-41F1-8F0B-E0636017EAF7}"/>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78DEC409-C86A-4B31-9800-E8D69B6A61B5}"/>
              </a:ext>
            </a:extLst>
          </p:cNvPr>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684DE49-1832-426D-BC8B-3AB992EEF9D8}"/>
              </a:ext>
            </a:extLst>
          </p:cNvPr>
          <p:cNvSpPr>
            <a:spLocks noGrp="1"/>
          </p:cNvSpPr>
          <p:nvPr>
            <p:ph type="dt" sz="half" idx="10"/>
          </p:nvPr>
        </p:nvSpPr>
        <p:spPr/>
        <p:txBody>
          <a:bodyPr/>
          <a:lstStyle/>
          <a:p>
            <a:fld id="{C15377B6-60A4-43CD-8A25-FCCB3ED38E32}" type="datetimeFigureOut">
              <a:rPr lang="sk-SK" smtClean="0"/>
              <a:t>8. 5. 2023</a:t>
            </a:fld>
            <a:endParaRPr lang="sk-SK"/>
          </a:p>
        </p:txBody>
      </p:sp>
      <p:sp>
        <p:nvSpPr>
          <p:cNvPr id="5" name="Zástupný objekt pre pätu 4">
            <a:extLst>
              <a:ext uri="{FF2B5EF4-FFF2-40B4-BE49-F238E27FC236}">
                <a16:creationId xmlns:a16="http://schemas.microsoft.com/office/drawing/2014/main" id="{558B6E72-E8AB-4985-BC69-01E46318E484}"/>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364DE5-7A2F-4E70-B6A6-86E2D8001D25}"/>
              </a:ext>
            </a:extLst>
          </p:cNvPr>
          <p:cNvSpPr>
            <a:spLocks noGrp="1"/>
          </p:cNvSpPr>
          <p:nvPr>
            <p:ph type="sldNum" sz="quarter" idx="12"/>
          </p:nvPr>
        </p:nvSpPr>
        <p:spPr/>
        <p:txBody>
          <a:bodyPr/>
          <a:lstStyle/>
          <a:p>
            <a:fld id="{B0C99FEC-821C-44FB-84EF-B84C14221F65}" type="slidenum">
              <a:rPr lang="sk-SK" smtClean="0"/>
              <a:t>‹#›</a:t>
            </a:fld>
            <a:endParaRPr lang="sk-SK"/>
          </a:p>
        </p:txBody>
      </p:sp>
    </p:spTree>
    <p:extLst>
      <p:ext uri="{BB962C8B-B14F-4D97-AF65-F5344CB8AC3E}">
        <p14:creationId xmlns:p14="http://schemas.microsoft.com/office/powerpoint/2010/main" val="3378527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sk-SK"/>
              <a:t>Kliknite sem a upravte štýl predlohy nadpisov.</a:t>
            </a:r>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Kliknite sem a upravte štýl predlohy podnadpisov.</a:t>
            </a:r>
          </a:p>
        </p:txBody>
      </p:sp>
      <p:sp>
        <p:nvSpPr>
          <p:cNvPr id="4" name="Zástupný symbol dátumu 3"/>
          <p:cNvSpPr>
            <a:spLocks noGrp="1"/>
          </p:cNvSpPr>
          <p:nvPr>
            <p:ph type="dt" sz="half" idx="10"/>
          </p:nvPr>
        </p:nvSpPr>
        <p:spPr/>
        <p:txBody>
          <a:bodyPr/>
          <a:lstStyle>
            <a:lvl1pPr>
              <a:defRPr/>
            </a:lvl1pPr>
          </a:lstStyle>
          <a:p>
            <a:pPr>
              <a:defRPr/>
            </a:pPr>
            <a:fld id="{BB5B7551-F587-407B-9E95-00E9D8FC8F33}" type="datetimeFigureOut">
              <a:rPr lang="sk-SK"/>
              <a:pPr>
                <a:defRPr/>
              </a:pPr>
              <a:t>8. 5. 2023</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C1A8FD51-D80B-411E-99B5-6E9956817300}" type="slidenum">
              <a:rPr lang="sk-SK" altLang="sk-SK"/>
              <a:pPr>
                <a:defRPr/>
              </a:pPr>
              <a:t>‹#›</a:t>
            </a:fld>
            <a:endParaRPr lang="sk-SK" altLang="sk-SK"/>
          </a:p>
        </p:txBody>
      </p:sp>
    </p:spTree>
    <p:extLst>
      <p:ext uri="{BB962C8B-B14F-4D97-AF65-F5344CB8AC3E}">
        <p14:creationId xmlns:p14="http://schemas.microsoft.com/office/powerpoint/2010/main" val="2841634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p>
        </p:txBody>
      </p:sp>
      <p:sp>
        <p:nvSpPr>
          <p:cNvPr id="3" name="Zástupný symbol obsahu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5B2FA834-78A6-4C18-BD8B-9E10E6EE0D61}" type="datetimeFigureOut">
              <a:rPr lang="sk-SK"/>
              <a:pPr>
                <a:defRPr/>
              </a:pPr>
              <a:t>8. 5. 2023</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217FA185-D633-41C3-B043-C053FB278D12}" type="slidenum">
              <a:rPr lang="sk-SK" altLang="sk-SK"/>
              <a:pPr>
                <a:defRPr/>
              </a:pPr>
              <a:t>‹#›</a:t>
            </a:fld>
            <a:endParaRPr lang="sk-SK" altLang="sk-SK"/>
          </a:p>
        </p:txBody>
      </p:sp>
    </p:spTree>
    <p:extLst>
      <p:ext uri="{BB962C8B-B14F-4D97-AF65-F5344CB8AC3E}">
        <p14:creationId xmlns:p14="http://schemas.microsoft.com/office/powerpoint/2010/main" val="13130466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sk-SK"/>
              <a:t>Kliknite sem a upravte štýl predlohy nadpisov.</a:t>
            </a:r>
          </a:p>
        </p:txBody>
      </p:sp>
      <p:sp>
        <p:nvSpPr>
          <p:cNvPr id="3" name="Zástupný symbol textu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Kliknite sem a upravte štýly predlohy textu.</a:t>
            </a:r>
          </a:p>
        </p:txBody>
      </p:sp>
      <p:sp>
        <p:nvSpPr>
          <p:cNvPr id="4" name="Zástupný symbol dátumu 3"/>
          <p:cNvSpPr>
            <a:spLocks noGrp="1"/>
          </p:cNvSpPr>
          <p:nvPr>
            <p:ph type="dt" sz="half" idx="10"/>
          </p:nvPr>
        </p:nvSpPr>
        <p:spPr/>
        <p:txBody>
          <a:bodyPr/>
          <a:lstStyle>
            <a:lvl1pPr>
              <a:defRPr/>
            </a:lvl1pPr>
          </a:lstStyle>
          <a:p>
            <a:pPr>
              <a:defRPr/>
            </a:pPr>
            <a:fld id="{49DEB9B1-E4FB-4EA3-A45B-C4821BDC52EC}" type="datetimeFigureOut">
              <a:rPr lang="sk-SK"/>
              <a:pPr>
                <a:defRPr/>
              </a:pPr>
              <a:t>8. 5. 2023</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4D61AC66-AAFD-4A20-9DA5-AB0F7B8BFCC3}" type="slidenum">
              <a:rPr lang="sk-SK" altLang="sk-SK"/>
              <a:pPr>
                <a:defRPr/>
              </a:pPr>
              <a:t>‹#›</a:t>
            </a:fld>
            <a:endParaRPr lang="sk-SK" altLang="sk-SK"/>
          </a:p>
        </p:txBody>
      </p:sp>
    </p:spTree>
    <p:extLst>
      <p:ext uri="{BB962C8B-B14F-4D97-AF65-F5344CB8AC3E}">
        <p14:creationId xmlns:p14="http://schemas.microsoft.com/office/powerpoint/2010/main" val="26804880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p>
        </p:txBody>
      </p:sp>
      <p:sp>
        <p:nvSpPr>
          <p:cNvPr id="3" name="Zástupný symbol obsah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3"/>
          <p:cNvSpPr>
            <a:spLocks noGrp="1"/>
          </p:cNvSpPr>
          <p:nvPr>
            <p:ph type="dt" sz="half" idx="10"/>
          </p:nvPr>
        </p:nvSpPr>
        <p:spPr/>
        <p:txBody>
          <a:bodyPr/>
          <a:lstStyle>
            <a:lvl1pPr>
              <a:defRPr/>
            </a:lvl1pPr>
          </a:lstStyle>
          <a:p>
            <a:pPr>
              <a:defRPr/>
            </a:pPr>
            <a:fld id="{4433B383-9242-4263-95CC-FD2A27730207}" type="datetimeFigureOut">
              <a:rPr lang="sk-SK"/>
              <a:pPr>
                <a:defRPr/>
              </a:pPr>
              <a:t>8. 5. 2023</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B39E651B-5A6F-4BA9-8A24-98D3DE39914C}" type="slidenum">
              <a:rPr lang="sk-SK" altLang="sk-SK"/>
              <a:pPr>
                <a:defRPr/>
              </a:pPr>
              <a:t>‹#›</a:t>
            </a:fld>
            <a:endParaRPr lang="sk-SK" altLang="sk-SK"/>
          </a:p>
        </p:txBody>
      </p:sp>
    </p:spTree>
    <p:extLst>
      <p:ext uri="{BB962C8B-B14F-4D97-AF65-F5344CB8AC3E}">
        <p14:creationId xmlns:p14="http://schemas.microsoft.com/office/powerpoint/2010/main" val="7120225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Kliknite sem a upravte štýl predlohy nadpisov.</a:t>
            </a:r>
          </a:p>
        </p:txBody>
      </p:sp>
      <p:sp>
        <p:nvSpPr>
          <p:cNvPr id="3" name="Zástupný symbol textu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symbol obsah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symbol obsah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3"/>
          <p:cNvSpPr>
            <a:spLocks noGrp="1"/>
          </p:cNvSpPr>
          <p:nvPr>
            <p:ph type="dt" sz="half" idx="10"/>
          </p:nvPr>
        </p:nvSpPr>
        <p:spPr/>
        <p:txBody>
          <a:bodyPr/>
          <a:lstStyle>
            <a:lvl1pPr>
              <a:defRPr/>
            </a:lvl1pPr>
          </a:lstStyle>
          <a:p>
            <a:pPr>
              <a:defRPr/>
            </a:pPr>
            <a:fld id="{9CCFDB93-BF51-4BA8-860B-8C9ABECC84EF}" type="datetimeFigureOut">
              <a:rPr lang="sk-SK"/>
              <a:pPr>
                <a:defRPr/>
              </a:pPr>
              <a:t>8. 5. 2023</a:t>
            </a:fld>
            <a:endParaRPr lang="sk-SK"/>
          </a:p>
        </p:txBody>
      </p:sp>
      <p:sp>
        <p:nvSpPr>
          <p:cNvPr id="8" name="Zástupný symbol päty 4"/>
          <p:cNvSpPr>
            <a:spLocks noGrp="1"/>
          </p:cNvSpPr>
          <p:nvPr>
            <p:ph type="ftr" sz="quarter" idx="11"/>
          </p:nvPr>
        </p:nvSpPr>
        <p:spPr/>
        <p:txBody>
          <a:bodyPr/>
          <a:lstStyle>
            <a:lvl1pPr>
              <a:defRPr/>
            </a:lvl1pPr>
          </a:lstStyle>
          <a:p>
            <a:pPr>
              <a:defRPr/>
            </a:pPr>
            <a:endParaRPr lang="sk-SK"/>
          </a:p>
        </p:txBody>
      </p:sp>
      <p:sp>
        <p:nvSpPr>
          <p:cNvPr id="9" name="Zástupný symbol čísla snímky 5"/>
          <p:cNvSpPr>
            <a:spLocks noGrp="1"/>
          </p:cNvSpPr>
          <p:nvPr>
            <p:ph type="sldNum" sz="quarter" idx="12"/>
          </p:nvPr>
        </p:nvSpPr>
        <p:spPr/>
        <p:txBody>
          <a:bodyPr/>
          <a:lstStyle>
            <a:lvl1pPr>
              <a:defRPr/>
            </a:lvl1pPr>
          </a:lstStyle>
          <a:p>
            <a:pPr>
              <a:defRPr/>
            </a:pPr>
            <a:fld id="{771253DF-ACDB-4810-B567-C4864048CAEF}" type="slidenum">
              <a:rPr lang="sk-SK" altLang="sk-SK"/>
              <a:pPr>
                <a:defRPr/>
              </a:pPr>
              <a:t>‹#›</a:t>
            </a:fld>
            <a:endParaRPr lang="sk-SK" altLang="sk-SK"/>
          </a:p>
        </p:txBody>
      </p:sp>
    </p:spTree>
    <p:extLst>
      <p:ext uri="{BB962C8B-B14F-4D97-AF65-F5344CB8AC3E}">
        <p14:creationId xmlns:p14="http://schemas.microsoft.com/office/powerpoint/2010/main" val="2315138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p>
        </p:txBody>
      </p:sp>
      <p:sp>
        <p:nvSpPr>
          <p:cNvPr id="3" name="Zástupný symbol dátumu 3"/>
          <p:cNvSpPr>
            <a:spLocks noGrp="1"/>
          </p:cNvSpPr>
          <p:nvPr>
            <p:ph type="dt" sz="half" idx="10"/>
          </p:nvPr>
        </p:nvSpPr>
        <p:spPr/>
        <p:txBody>
          <a:bodyPr/>
          <a:lstStyle>
            <a:lvl1pPr>
              <a:defRPr/>
            </a:lvl1pPr>
          </a:lstStyle>
          <a:p>
            <a:pPr>
              <a:defRPr/>
            </a:pPr>
            <a:fld id="{624230AE-E21D-41BD-BD4B-12ACE087F3DE}" type="datetimeFigureOut">
              <a:rPr lang="sk-SK"/>
              <a:pPr>
                <a:defRPr/>
              </a:pPr>
              <a:t>8. 5. 2023</a:t>
            </a:fld>
            <a:endParaRPr lang="sk-SK"/>
          </a:p>
        </p:txBody>
      </p:sp>
      <p:sp>
        <p:nvSpPr>
          <p:cNvPr id="4" name="Zástupný symbol päty 4"/>
          <p:cNvSpPr>
            <a:spLocks noGrp="1"/>
          </p:cNvSpPr>
          <p:nvPr>
            <p:ph type="ftr" sz="quarter" idx="11"/>
          </p:nvPr>
        </p:nvSpPr>
        <p:spPr/>
        <p:txBody>
          <a:bodyPr/>
          <a:lstStyle>
            <a:lvl1pPr>
              <a:defRPr/>
            </a:lvl1pPr>
          </a:lstStyle>
          <a:p>
            <a:pPr>
              <a:defRPr/>
            </a:pPr>
            <a:endParaRPr lang="sk-SK"/>
          </a:p>
        </p:txBody>
      </p:sp>
      <p:sp>
        <p:nvSpPr>
          <p:cNvPr id="5" name="Zástupný symbol čísla snímky 5"/>
          <p:cNvSpPr>
            <a:spLocks noGrp="1"/>
          </p:cNvSpPr>
          <p:nvPr>
            <p:ph type="sldNum" sz="quarter" idx="12"/>
          </p:nvPr>
        </p:nvSpPr>
        <p:spPr/>
        <p:txBody>
          <a:bodyPr/>
          <a:lstStyle>
            <a:lvl1pPr>
              <a:defRPr/>
            </a:lvl1pPr>
          </a:lstStyle>
          <a:p>
            <a:pPr>
              <a:defRPr/>
            </a:pPr>
            <a:fld id="{656D457B-2131-4D0F-9A9A-EC27094BD642}" type="slidenum">
              <a:rPr lang="sk-SK" altLang="sk-SK"/>
              <a:pPr>
                <a:defRPr/>
              </a:pPr>
              <a:t>‹#›</a:t>
            </a:fld>
            <a:endParaRPr lang="sk-SK" altLang="sk-SK"/>
          </a:p>
        </p:txBody>
      </p:sp>
    </p:spTree>
    <p:extLst>
      <p:ext uri="{BB962C8B-B14F-4D97-AF65-F5344CB8AC3E}">
        <p14:creationId xmlns:p14="http://schemas.microsoft.com/office/powerpoint/2010/main" val="42276034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DE2D38E6-333E-4204-BBC0-2DCB03CB0BFE}" type="datetimeFigureOut">
              <a:rPr lang="sk-SK"/>
              <a:pPr>
                <a:defRPr/>
              </a:pPr>
              <a:t>8. 5. 2023</a:t>
            </a:fld>
            <a:endParaRPr lang="sk-SK"/>
          </a:p>
        </p:txBody>
      </p:sp>
      <p:sp>
        <p:nvSpPr>
          <p:cNvPr id="3" name="Zástupný symbol päty 4"/>
          <p:cNvSpPr>
            <a:spLocks noGrp="1"/>
          </p:cNvSpPr>
          <p:nvPr>
            <p:ph type="ftr" sz="quarter" idx="11"/>
          </p:nvPr>
        </p:nvSpPr>
        <p:spPr/>
        <p:txBody>
          <a:bodyPr/>
          <a:lstStyle>
            <a:lvl1pPr>
              <a:defRPr/>
            </a:lvl1pPr>
          </a:lstStyle>
          <a:p>
            <a:pPr>
              <a:defRPr/>
            </a:pPr>
            <a:endParaRPr lang="sk-SK"/>
          </a:p>
        </p:txBody>
      </p:sp>
      <p:sp>
        <p:nvSpPr>
          <p:cNvPr id="4" name="Zástupný symbol čísla snímky 5"/>
          <p:cNvSpPr>
            <a:spLocks noGrp="1"/>
          </p:cNvSpPr>
          <p:nvPr>
            <p:ph type="sldNum" sz="quarter" idx="12"/>
          </p:nvPr>
        </p:nvSpPr>
        <p:spPr/>
        <p:txBody>
          <a:bodyPr/>
          <a:lstStyle>
            <a:lvl1pPr>
              <a:defRPr/>
            </a:lvl1pPr>
          </a:lstStyle>
          <a:p>
            <a:pPr>
              <a:defRPr/>
            </a:pPr>
            <a:fld id="{03463205-32E8-4521-ACFB-16E0C77775DD}" type="slidenum">
              <a:rPr lang="sk-SK" altLang="sk-SK"/>
              <a:pPr>
                <a:defRPr/>
              </a:pPr>
              <a:t>‹#›</a:t>
            </a:fld>
            <a:endParaRPr lang="sk-SK" altLang="sk-SK"/>
          </a:p>
        </p:txBody>
      </p:sp>
    </p:spTree>
    <p:extLst>
      <p:ext uri="{BB962C8B-B14F-4D97-AF65-F5344CB8AC3E}">
        <p14:creationId xmlns:p14="http://schemas.microsoft.com/office/powerpoint/2010/main" val="109463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sk-SK"/>
              <a:t>Kliknite sem a upravte štýl predlohy nadpisov.</a:t>
            </a:r>
          </a:p>
        </p:txBody>
      </p:sp>
      <p:sp>
        <p:nvSpPr>
          <p:cNvPr id="3" name="Zástupný symbol obsah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Kliknite sem a upravte štýly predlohy textu.</a:t>
            </a:r>
          </a:p>
        </p:txBody>
      </p:sp>
      <p:sp>
        <p:nvSpPr>
          <p:cNvPr id="5" name="Zástupný symbol dátumu 3"/>
          <p:cNvSpPr>
            <a:spLocks noGrp="1"/>
          </p:cNvSpPr>
          <p:nvPr>
            <p:ph type="dt" sz="half" idx="10"/>
          </p:nvPr>
        </p:nvSpPr>
        <p:spPr/>
        <p:txBody>
          <a:bodyPr/>
          <a:lstStyle>
            <a:lvl1pPr>
              <a:defRPr/>
            </a:lvl1pPr>
          </a:lstStyle>
          <a:p>
            <a:pPr>
              <a:defRPr/>
            </a:pPr>
            <a:fld id="{A0487A9A-E03F-4E04-88E6-1B8273312413}" type="datetimeFigureOut">
              <a:rPr lang="sk-SK"/>
              <a:pPr>
                <a:defRPr/>
              </a:pPr>
              <a:t>8. 5. 2023</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354803CE-6DB7-45E6-B942-8AE682F32A54}" type="slidenum">
              <a:rPr lang="sk-SK" altLang="sk-SK"/>
              <a:pPr>
                <a:defRPr/>
              </a:pPr>
              <a:t>‹#›</a:t>
            </a:fld>
            <a:endParaRPr lang="sk-SK" altLang="sk-SK"/>
          </a:p>
        </p:txBody>
      </p:sp>
    </p:spTree>
    <p:extLst>
      <p:ext uri="{BB962C8B-B14F-4D97-AF65-F5344CB8AC3E}">
        <p14:creationId xmlns:p14="http://schemas.microsoft.com/office/powerpoint/2010/main" val="5976548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sk-SK"/>
              <a:t>Kliknite sem a upravte štýl predlohy nadpisov.</a:t>
            </a:r>
          </a:p>
        </p:txBody>
      </p:sp>
      <p:sp>
        <p:nvSpPr>
          <p:cNvPr id="3" name="Zástupný symbol obrázka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symbol textu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Kliknite sem a upravte štýly predlohy textu.</a:t>
            </a:r>
          </a:p>
        </p:txBody>
      </p:sp>
      <p:sp>
        <p:nvSpPr>
          <p:cNvPr id="5" name="Zástupný symbol dátumu 3"/>
          <p:cNvSpPr>
            <a:spLocks noGrp="1"/>
          </p:cNvSpPr>
          <p:nvPr>
            <p:ph type="dt" sz="half" idx="10"/>
          </p:nvPr>
        </p:nvSpPr>
        <p:spPr/>
        <p:txBody>
          <a:bodyPr/>
          <a:lstStyle>
            <a:lvl1pPr>
              <a:defRPr/>
            </a:lvl1pPr>
          </a:lstStyle>
          <a:p>
            <a:pPr>
              <a:defRPr/>
            </a:pPr>
            <a:fld id="{A900AE5D-AB49-4C1F-AC4F-8A08868462DD}" type="datetimeFigureOut">
              <a:rPr lang="sk-SK"/>
              <a:pPr>
                <a:defRPr/>
              </a:pPr>
              <a:t>8. 5. 2023</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7BC42D35-31FB-4B42-9765-BEAC6B326717}" type="slidenum">
              <a:rPr lang="sk-SK" altLang="sk-SK"/>
              <a:pPr>
                <a:defRPr/>
              </a:pPr>
              <a:t>‹#›</a:t>
            </a:fld>
            <a:endParaRPr lang="sk-SK" altLang="sk-SK"/>
          </a:p>
        </p:txBody>
      </p:sp>
    </p:spTree>
    <p:extLst>
      <p:ext uri="{BB962C8B-B14F-4D97-AF65-F5344CB8AC3E}">
        <p14:creationId xmlns:p14="http://schemas.microsoft.com/office/powerpoint/2010/main" val="15321745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p>
        </p:txBody>
      </p:sp>
      <p:sp>
        <p:nvSpPr>
          <p:cNvPr id="3" name="Zástupný symbol zvislého textu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DAD449FB-4489-494D-B19C-FE02181EAB2C}" type="datetimeFigureOut">
              <a:rPr lang="sk-SK"/>
              <a:pPr>
                <a:defRPr/>
              </a:pPr>
              <a:t>8. 5. 2023</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849B8BC0-BBB9-406F-850C-4D39E356A97B}" type="slidenum">
              <a:rPr lang="sk-SK" altLang="sk-SK"/>
              <a:pPr>
                <a:defRPr/>
              </a:pPr>
              <a:t>‹#›</a:t>
            </a:fld>
            <a:endParaRPr lang="sk-SK" altLang="sk-SK"/>
          </a:p>
        </p:txBody>
      </p:sp>
    </p:spTree>
    <p:extLst>
      <p:ext uri="{BB962C8B-B14F-4D97-AF65-F5344CB8AC3E}">
        <p14:creationId xmlns:p14="http://schemas.microsoft.com/office/powerpoint/2010/main" val="11020858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39"/>
            <a:ext cx="2743200" cy="5851525"/>
          </a:xfrm>
        </p:spPr>
        <p:txBody>
          <a:bodyPr vert="eaVert"/>
          <a:lstStyle/>
          <a:p>
            <a:r>
              <a:rPr lang="sk-SK"/>
              <a:t>Kliknite sem a upravte štýl predlohy nadpisov.</a:t>
            </a:r>
          </a:p>
        </p:txBody>
      </p:sp>
      <p:sp>
        <p:nvSpPr>
          <p:cNvPr id="3" name="Zástupný symbol zvislého textu 2"/>
          <p:cNvSpPr>
            <a:spLocks noGrp="1"/>
          </p:cNvSpPr>
          <p:nvPr>
            <p:ph type="body" orient="vert" idx="1"/>
          </p:nvPr>
        </p:nvSpPr>
        <p:spPr>
          <a:xfrm>
            <a:off x="609600" y="274639"/>
            <a:ext cx="8026400" cy="585152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F1472116-7FBD-48F0-A162-8FEE54C8D9AF}" type="datetimeFigureOut">
              <a:rPr lang="sk-SK"/>
              <a:pPr>
                <a:defRPr/>
              </a:pPr>
              <a:t>8. 5. 2023</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E3EFE420-8A35-49D4-8EA5-96F2C79BB2DE}" type="slidenum">
              <a:rPr lang="sk-SK" altLang="sk-SK"/>
              <a:pPr>
                <a:defRPr/>
              </a:pPr>
              <a:t>‹#›</a:t>
            </a:fld>
            <a:endParaRPr lang="sk-SK" altLang="sk-SK"/>
          </a:p>
        </p:txBody>
      </p:sp>
    </p:spTree>
    <p:extLst>
      <p:ext uri="{BB962C8B-B14F-4D97-AF65-F5344CB8AC3E}">
        <p14:creationId xmlns:p14="http://schemas.microsoft.com/office/powerpoint/2010/main" val="3408837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3573FD80-815A-4613-B60D-2785C23AFE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86AFC81F-774D-4B7F-BD59-7852481B87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8CA93FC1-D96E-4500-BCE2-48C7896859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5377B6-60A4-43CD-8A25-FCCB3ED38E32}" type="datetimeFigureOut">
              <a:rPr lang="sk-SK" smtClean="0"/>
              <a:t>8. 5. 2023</a:t>
            </a:fld>
            <a:endParaRPr lang="sk-SK"/>
          </a:p>
        </p:txBody>
      </p:sp>
      <p:sp>
        <p:nvSpPr>
          <p:cNvPr id="5" name="Zástupný objekt pre pätu 4">
            <a:extLst>
              <a:ext uri="{FF2B5EF4-FFF2-40B4-BE49-F238E27FC236}">
                <a16:creationId xmlns:a16="http://schemas.microsoft.com/office/drawing/2014/main" id="{76EA1FB3-D575-49E2-8F80-9F8ABD94D6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F8A4CF2A-F2AF-454D-A10B-EC408F7DC2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C99FEC-821C-44FB-84EF-B84C14221F65}" type="slidenum">
              <a:rPr lang="sk-SK" smtClean="0"/>
              <a:t>‹#›</a:t>
            </a:fld>
            <a:endParaRPr lang="sk-SK"/>
          </a:p>
        </p:txBody>
      </p:sp>
    </p:spTree>
    <p:extLst>
      <p:ext uri="{BB962C8B-B14F-4D97-AF65-F5344CB8AC3E}">
        <p14:creationId xmlns:p14="http://schemas.microsoft.com/office/powerpoint/2010/main" val="1410034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Kliknite sem a upravte štýl predlohy nadpisov.</a:t>
            </a:r>
          </a:p>
        </p:txBody>
      </p:sp>
      <p:sp>
        <p:nvSpPr>
          <p:cNvPr id="1027" name="Zástupný symbol textu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Kliknite sem a upravte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symbol dátumu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B2396C5B-33D7-4ED2-A707-05DB671EAE6C}" type="datetimeFigureOut">
              <a:rPr lang="sk-SK"/>
              <a:pPr>
                <a:defRPr/>
              </a:pPr>
              <a:t>8. 5. 2023</a:t>
            </a:fld>
            <a:endParaRPr lang="sk-SK"/>
          </a:p>
        </p:txBody>
      </p:sp>
      <p:sp>
        <p:nvSpPr>
          <p:cNvPr id="5" name="Zástupný symbol päty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a:defRPr/>
            </a:pPr>
            <a:endParaRPr lang="sk-SK"/>
          </a:p>
        </p:txBody>
      </p:sp>
      <p:sp>
        <p:nvSpPr>
          <p:cNvPr id="6" name="Zástupný symbol čísla snímky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1FE97ADC-A4E4-49B4-9CEB-B0664FC4932B}" type="slidenum">
              <a:rPr lang="sk-SK" altLang="sk-SK"/>
              <a:pPr>
                <a:defRPr/>
              </a:pPr>
              <a:t>‹#›</a:t>
            </a:fld>
            <a:endParaRPr lang="sk-SK" altLang="sk-SK"/>
          </a:p>
        </p:txBody>
      </p:sp>
    </p:spTree>
    <p:extLst>
      <p:ext uri="{BB962C8B-B14F-4D97-AF65-F5344CB8AC3E}">
        <p14:creationId xmlns:p14="http://schemas.microsoft.com/office/powerpoint/2010/main" val="38903441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hyperlink" Target="http://www.chiromatrix.com/Chiropractic_Website_Spine_Simulator/nerve_chart/"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4.jpeg"/><Relationship Id="rId7" Type="http://schemas.openxmlformats.org/officeDocument/2006/relationships/hyperlink" Target="http://www.google.sk/url?sa=i&amp;rct=j&amp;q=&amp;esrc=s&amp;frm=1&amp;source=images&amp;cd=&amp;cad=rja&amp;docid=_CP1aur4V2O10M&amp;tbnid=QIRNcXrOFBBiKM:&amp;ved=0CAUQjRw&amp;url=http%3A%2F%2Fdownload.hellshare.sk%2F22%2Fbol-raz-jeden-zivot-10-neurony-avi%2F3864588%2F%3FfileDownloadButton-creditCharge-country%3Dpl%26fileDownloadButton-creditCharge-country_id%3D9%26do%3DfileDownloadButton-showDownloadWindow&amp;ei=cLrSUYe7IInZswalyIDQDw&amp;psig=AFQjCNE0fZPgc3EA02jmj7P7qzWw258O9Q&amp;ust=1372851164134087" TargetMode="External"/><Relationship Id="rId2" Type="http://schemas.openxmlformats.org/officeDocument/2006/relationships/hyperlink" Target="http://www.google.sk/url?sa=i&amp;rct=j&amp;q=byl+raz+jednou+%C5%BEivot+mozog&amp;source=images&amp;cd=&amp;docid=fbR9EqeU7d5L7M&amp;tbnid=NEd5ri2sz-uurM:&amp;ved=0CAUQjRw&amp;url=http://mediceye.blogspot.com/2013/03/bol-raz-jeden-zivot.html&amp;ei=9uzLUaSNO4fqswbpw4GQCA&amp;bvm=bv.48340889,d.Yms&amp;psig=AFQjCNGBTjSnNMApVxnFhsEAbuVGMFrWhg&amp;ust=1372405353511460" TargetMode="External"/><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hyperlink" Target="http://www.google.sk/url?sa=i&amp;rct=j&amp;q=&amp;esrc=s&amp;frm=1&amp;source=images&amp;cd=&amp;cad=rja&amp;docid=olrEx8oLNRmYjM&amp;tbnid=yxtcWYX_dANnvM:&amp;ved=0CAUQjRw&amp;url=http%3A%2F%2Fwww.jimellishomes.com%2F&amp;ei=SLnSUZnEF4nOtQaauoDoAQ&amp;bvm=bv.48705608,d.Yms&amp;psig=AFQjCNHeFLWnR-8jv01ur0xEslgDFWvWGg&amp;ust=1372850832146443" TargetMode="External"/><Relationship Id="rId9"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hyperlink" Target="http://www.google.sk/url?sa=i&amp;rct=j&amp;q=byl+raz+jednou+%C5%BEivot+mozog&amp;source=images&amp;cd=&amp;docid=fbR9EqeU7d5L7M&amp;tbnid=NEd5ri2sz-uurM:&amp;ved=0CAUQjRw&amp;url=http://mediceye.blogspot.com/2013/03/bol-raz-jeden-zivot.html&amp;ei=9uzLUaSNO4fqswbpw4GQCA&amp;bvm=bv.48340889,d.Yms&amp;psig=AFQjCNGBTjSnNMApVxnFhsEAbuVGMFrWhg&amp;ust=1372405353511460" TargetMode="Externa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png"/><Relationship Id="rId7" Type="http://schemas.openxmlformats.org/officeDocument/2006/relationships/hyperlink" Target="http://www.google.sk/url?sa=i&amp;rct=j&amp;q=EEG&amp;source=images&amp;cd=&amp;cad=rja&amp;docid=ze--ji9QUPsNyM&amp;tbnid=4qlLP3kCmEVJ0M:&amp;ved=0CAUQjRw&amp;url=http%3A%2F%2Fkb4brainfunction.com%2Fwhat-is-electroencephalography-eeg%2F&amp;ei=GLfTUd_6E87MsgakkYHgCw&amp;bvm=bv.48705608,d.Yms&amp;psig=AFQjCNHi7iZzDx6zsnnNc-ShI8BjiSljEw&amp;ust=1372915815033895" TargetMode="External"/><Relationship Id="rId2" Type="http://schemas.openxmlformats.org/officeDocument/2006/relationships/hyperlink" Target="http://www.google.sk/url?sa=i&amp;rct=j&amp;q=sleep+stages+EEG&amp;source=images&amp;cd=&amp;cad=rja&amp;docid=esdrmp_RYPvvdM&amp;tbnid=INKVZhtH0sJ9MM:&amp;ved=0CAUQjRw&amp;url=http%3A%2F%2Fsubtleyoga.com%2F5-yogic-tips-to-make-your-new-years-resolutions-stickand-6-good-habits-to-cultivate%2F&amp;ei=HkXRUf_tFM3FswaY9oE4&amp;bvm=bv.48572450,d.Yms&amp;psig=AFQjCNF9C7P-j8dUOAqTU_6XetaTLGbSlg&amp;ust=1372755576432878" TargetMode="Externa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hyperlink" Target="http://www.google.sk/url?sa=i&amp;rct=j&amp;q=eeg&amp;source=images&amp;cd=&amp;cad=rja&amp;docid=MpjvwdK0jNKCPM&amp;tbnid=jrJWq3b2ln05kM:&amp;ved=0CAUQjRw&amp;url=http%3A%2F%2Fpages.uoregon.edu%2Fcfc%2Fprojects-bbl.htm&amp;ei=nbbTUcXMJ4_csgak1IDYBQ&amp;bvm=bv.48705608,d.Yms&amp;psig=AFQjCNHD-gwachzUIvTn0A7wZ5lq423tzw&amp;ust=1372915685881080" TargetMode="Externa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hyperlink" Target="http://www.google.sk/url?sa=i&amp;rct=j&amp;q=&amp;esrc=s&amp;frm=1&amp;source=images&amp;cd=&amp;cad=rja&amp;docid=1CxHQ3G_3YE-UM&amp;tbnid=amBzOTmv097yKM:&amp;ved=0CAUQjRw&amp;url=http%3A%2F%2Fwww.youtube.com%2Fwatch%3Fv%3DKFeEschnwuU&amp;ei=-ArUUdqLDorSsgbP7IGwDA&amp;psig=AFQjCNGoKiur6aWVkSKw0ZH5LLkXrz79Xw&amp;ust=1372937283495960" TargetMode="External"/><Relationship Id="rId7" Type="http://schemas.openxmlformats.org/officeDocument/2006/relationships/hyperlink" Target="http://www.google.sk/url?sa=i&amp;rct=j&amp;q=&amp;esrc=s&amp;frm=1&amp;source=images&amp;cd=&amp;cad=rja&amp;docid=o4xuKKH0DHVhJM&amp;tbnid=oOytjf1QlVFkYM:&amp;ved=0CAUQjRw&amp;url=http%3A%2F%2Fwww.hellspy.sk%2Fbol-raz-jeden-zivot-10-neurony-sk-cz-multidub-mnb-avi%2F10655927%3F_ds%3D6&amp;ei=bQvUUYf6LcaLOM6ugcgL&amp;psig=AFQjCNGoKiur6aWVkSKw0ZH5LLkXrz79Xw&amp;ust=1372937283495960" TargetMode="Externa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www.google.sk/url?sa=i&amp;rct=j&amp;q=&amp;esrc=s&amp;frm=1&amp;source=images&amp;cd=&amp;cad=rja&amp;docid=_CP1aur4V2O10M&amp;tbnid=QIRNcXrOFBBiKM:&amp;ved=0CAUQjRw&amp;url=http%3A%2F%2Fdownload.hellshare.sk%2F22%2Fbol-raz-jeden-zivot-10-neurony-avi%2F3864588%2F%3FfileDownloadButton-creditCharge-country%3Dpl%26fileDownloadButton-creditCharge-country_id%3D9%26do%3DfileDownloadButton-showDownloadWindow&amp;ei=DwvUUdbgI8zOsgbjsYDgAw&amp;psig=AFQjCNGoKiur6aWVkSKw0ZH5LLkXrz79Xw&amp;ust=1372937283495960" TargetMode="External"/><Relationship Id="rId10" Type="http://schemas.openxmlformats.org/officeDocument/2006/relationships/image" Target="../media/image23.jpeg"/><Relationship Id="rId4" Type="http://schemas.openxmlformats.org/officeDocument/2006/relationships/image" Target="../media/image21.jpeg"/><Relationship Id="rId9" Type="http://schemas.openxmlformats.org/officeDocument/2006/relationships/hyperlink" Target="http://www.google.sk/url?sa=i&amp;rct=j&amp;q=&amp;esrc=s&amp;frm=1&amp;source=images&amp;cd=&amp;cad=rja&amp;docid=cfzelVZ7Rke-VM&amp;tbnid=zEBi38sTqnTO-M:&amp;ved=0CAUQjRw&amp;url=http%3A%2F%2Fwww.hellspy.sk%2Fsearch%2F%3Fq%3Dbol%2Braz%2Bjeden%2Bzivot%26_ds%3D1%26do%3DloginBox-loginpopup&amp;ei=qwvUUbrXMciCOP_3gfAD&amp;psig=AFQjCNGoKiur6aWVkSKw0ZH5LLkXrz79Xw&amp;ust=137293728349596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7.jpeg"/><Relationship Id="rId2" Type="http://schemas.openxmlformats.org/officeDocument/2006/relationships/image" Target="../media/image24.gif"/><Relationship Id="rId1" Type="http://schemas.openxmlformats.org/officeDocument/2006/relationships/slideLayout" Target="../slideLayouts/slideLayout6.xml"/><Relationship Id="rId6" Type="http://schemas.openxmlformats.org/officeDocument/2006/relationships/hyperlink" Target="http://www.google.sk/url?sa=i&amp;rct=j&amp;q=&amp;esrc=s&amp;frm=1&amp;source=images&amp;cd=&amp;cad=rja&amp;docid=fbR9EqeU7d5L7M&amp;tbnid=NEd5ri2sz-uurM:&amp;ved=0CAUQjRw&amp;url=http%3A%2F%2Fdetska.tv%2F&amp;ei=8ATUUaH8F4SatQbvkYHoBg&amp;psig=AFQjCNFQy8Lj1RtRKwDNAY3DxCiw2KY0ZA&amp;ust=1372935749789012" TargetMode="External"/><Relationship Id="rId5" Type="http://schemas.openxmlformats.org/officeDocument/2006/relationships/image" Target="../media/image26.jpeg"/><Relationship Id="rId4" Type="http://schemas.openxmlformats.org/officeDocument/2006/relationships/hyperlink" Target="http://www.google.sk/url?sa=i&amp;rct=j&amp;q=&amp;esrc=s&amp;frm=1&amp;source=images&amp;cd=&amp;cad=rja&amp;docid=olrEx8oLNRmYjM&amp;tbnid=yxtcWYX_dANnvM:&amp;ved=0CAUQjRw&amp;url=http%3A%2F%2Fwww.hyperlinked.com%2F&amp;ei=KbnSUYr1E8_asgaNgIGYBw&amp;bvm=bv.48705608,d.Yms&amp;psig=AFQjCNHeFLWnR-8jv01ur0xEslgDFWvWGg&amp;ust=1372850832146443"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upload.wikimedia.org/wikipedia/commons/2/2a/Ivan_Pavlov_nobel.jpg" TargetMode="External"/><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hyperlink" Target="http://www.google.sk/url?sa=i&amp;rct=j&amp;q=&amp;esrc=s&amp;frm=1&amp;source=images&amp;cd=&amp;cad=rja&amp;docid=5oP9_L1k8AhXEM&amp;tbnid=EvloQUWPvs6A-M:&amp;ved=0CAUQjRw&amp;url=http%3A%2F%2Fwww.barkbusters.com.au%2Fdog-training-tips%2F1&amp;ei=irzSUZutF8GEtAbLwYDIAQ&amp;psig=AFQjCNFe2clJ9uiEbdnVMpJIOq4v6reSUw&amp;ust=1372851686075408"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www.google.sk/url?sa=i&amp;rct=j&amp;q=&amp;esrc=s&amp;frm=1&amp;source=images&amp;cd=&amp;cad=rja&amp;docid=43GO9bGNDkHTSM&amp;tbnid=neRenK76qwjHiM:&amp;ved=0CAUQjRw&amp;url=http%3A%2F%2Fwww.studyblue.com%2Fnotes%2Fnote%2Fn%2Ftest-2-study-guide%2Fdeck%2F5404313&amp;ei=BOLTUbrZPMmZtQbW_4H4DA&amp;psig=AFQjCNFZZ4q_PJ61M-1xTnQM6qzlucMqmw&amp;ust=1372926807738763" TargetMode="External"/><Relationship Id="rId3" Type="http://schemas.openxmlformats.org/officeDocument/2006/relationships/image" Target="../media/image31.png"/><Relationship Id="rId7" Type="http://schemas.openxmlformats.org/officeDocument/2006/relationships/image" Target="../media/image33.jpeg"/><Relationship Id="rId2" Type="http://schemas.openxmlformats.org/officeDocument/2006/relationships/hyperlink" Target="http://www.google.sk/url?sa=i&amp;rct=j&amp;q=&amp;esrc=s&amp;frm=1&amp;source=images&amp;cd=&amp;cad=rja&amp;docid=5oP9_L1k8AhXEM&amp;tbnid=EvloQUWPvs6A-M:&amp;ved=0CAUQjRw&amp;url=http%3A%2F%2Fwww.barkbusters.com.au%2Fdog-training-tips%2F1&amp;ei=irzSUZutF8GEtAbLwYDIAQ&amp;psig=AFQjCNFe2clJ9uiEbdnVMpJIOq4v6reSUw&amp;ust=1372851686075408" TargetMode="External"/><Relationship Id="rId1" Type="http://schemas.openxmlformats.org/officeDocument/2006/relationships/slideLayout" Target="../slideLayouts/slideLayout7.xml"/><Relationship Id="rId6" Type="http://schemas.openxmlformats.org/officeDocument/2006/relationships/hyperlink" Target="http://www.google.sk/url?sa=i&amp;rct=j&amp;q=&amp;esrc=s&amp;frm=1&amp;source=images&amp;cd=&amp;cad=rja&amp;docid=s8xNolI2V0D6GM&amp;tbnid=QUI2Z-UQax74KM:&amp;ved=0CAUQjRw&amp;url=http%3A%2F%2Fwww.perdue.com%2Frecipes%2Fdetails.asp%3Fid%3D81%26title%3DEasy%2520Sunday%2520Dinner%2520Roast%2520Chicken&amp;ei=UeHTUZbHMsLWswbK0YDYDg&amp;bvm=bv.48705608,d.Yms&amp;psig=AFQjCNG27misDQEHohV2SOVpYhFeUpdtjw&amp;ust=1372926663801265" TargetMode="External"/><Relationship Id="rId5" Type="http://schemas.openxmlformats.org/officeDocument/2006/relationships/image" Target="../media/image32.jpeg"/><Relationship Id="rId10" Type="http://schemas.openxmlformats.org/officeDocument/2006/relationships/image" Target="../media/image35.jpg"/><Relationship Id="rId4" Type="http://schemas.openxmlformats.org/officeDocument/2006/relationships/hyperlink" Target="http://www.google.sk/url?sa=i&amp;rct=j&amp;q=&amp;esrc=s&amp;frm=1&amp;source=images&amp;cd=&amp;cad=rja&amp;docid=uRyogfk0Fb38FM&amp;tbnid=Unhlhup11moK4M:&amp;ved=0CAUQjRw&amp;url=http%3A%2F%2Fwww.123rf.com%2Fphoto_8570667_bell--colored-cartoon-illustration.html&amp;ei=4-DTUYQYiZi1BsWKgegO&amp;bvm=bv.48705608,d.Yms&amp;psig=AFQjCNHT-GncOoCTcmjczBp-TDVy233N7A&amp;ust=1372926555974441" TargetMode="External"/><Relationship Id="rId9" Type="http://schemas.openxmlformats.org/officeDocument/2006/relationships/image" Target="../media/image34.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sk/url?sa=i&amp;rct=j&amp;q=&amp;esrc=s&amp;frm=1&amp;source=images&amp;cd=&amp;cad=rja&amp;docid=fhfR8EGEx50o_M&amp;tbnid=adSeOL1aBClPnM:&amp;ved=0CAUQjRw&amp;url=http%3A%2F%2Fwww.deskovehry.com%2Fs-pribehem%2F34%2Frecenze-byl-jednou-jeden-zivot&amp;ei=tj3RUfalL834sgaK8YHABg&amp;bvm=bv.48572450,d.Yms&amp;psig=AFQjCNFf-io4zGf04HG6EefhZ0FLcoEBmw&amp;ust=1372753691864281" TargetMode="Externa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google.sk/url?sa=i&amp;rct=j&amp;q=sleeping%2Bpuppy%2Banimation&amp;source=images&amp;cd=&amp;cad=rja&amp;docid=ZdG33EfFSive4M&amp;tbnid=XIY360jsEFMy0M:&amp;ved=0CAUQjRw&amp;url=http%3A%2F%2Fdisney-clipart.com%2F101-Dalmations%2F101-Dalmation-sleeping-pillow.php&amp;ei=SkTRUdenOYjJtAb46IGYCg&amp;bvm=bv.48572450,d.Yms&amp;psig=AFQjCNHC_0wSXrDeAUHi70fBGhseMqbSAQ&amp;ust=1372755388976676" TargetMode="External"/><Relationship Id="rId1" Type="http://schemas.openxmlformats.org/officeDocument/2006/relationships/slideLayout" Target="../slideLayouts/slideLayout18.xml"/><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google.sk/url?sa=i&amp;rct=j&amp;q=sleep+stages+EEG&amp;source=images&amp;cd=&amp;cad=rja&amp;docid=esdrmp_RYPvvdM&amp;tbnid=INKVZhtH0sJ9MM:&amp;ved=0CAUQjRw&amp;url=http%3A%2F%2Fwww.nature.com%2Fnri%2Fjournal%2Fv4%2Fn6%2Ffig_tab%2Fnri1369_F1.html&amp;ei=YkXRUfq9L4rctAb8uoDgBw&amp;bvm=bv.48572450,d.Yms&amp;psig=AFQjCNF9C7P-j8dUOAqTU_6XetaTLGbSlg&amp;ust=1372755576432878" TargetMode="Externa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jpg"/></Relationships>
</file>

<file path=ppt/slides/_rels/slide2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lokTextu 1"/>
          <p:cNvSpPr txBox="1"/>
          <p:nvPr/>
        </p:nvSpPr>
        <p:spPr>
          <a:xfrm>
            <a:off x="979054" y="3011054"/>
            <a:ext cx="10181313" cy="769441"/>
          </a:xfrm>
          <a:prstGeom prst="rect">
            <a:avLst/>
          </a:prstGeom>
          <a:noFill/>
        </p:spPr>
        <p:txBody>
          <a:bodyPr wrap="none" rtlCol="0">
            <a:spAutoFit/>
          </a:bodyPr>
          <a:lstStyle/>
          <a:p>
            <a:r>
              <a:rPr lang="sk-SK" sz="4400" b="1" cap="all" dirty="0">
                <a:solidFill>
                  <a:srgbClr val="FF0000"/>
                </a:solidFill>
                <a:latin typeface="Arial" panose="020B0604020202020204" pitchFamily="34" charset="0"/>
                <a:cs typeface="Arial" panose="020B0604020202020204" pitchFamily="34" charset="0"/>
              </a:rPr>
              <a:t>Fyziológia nervového systému</a:t>
            </a:r>
          </a:p>
        </p:txBody>
      </p:sp>
    </p:spTree>
    <p:extLst>
      <p:ext uri="{BB962C8B-B14F-4D97-AF65-F5344CB8AC3E}">
        <p14:creationId xmlns:p14="http://schemas.microsoft.com/office/powerpoint/2010/main" val="2493719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lokTextu 1"/>
          <p:cNvSpPr txBox="1"/>
          <p:nvPr/>
        </p:nvSpPr>
        <p:spPr>
          <a:xfrm>
            <a:off x="3217025" y="416872"/>
            <a:ext cx="5563574" cy="461665"/>
          </a:xfrm>
          <a:prstGeom prst="rect">
            <a:avLst/>
          </a:prstGeom>
          <a:noFill/>
          <a:ln>
            <a:solidFill>
              <a:schemeClr val="tx1"/>
            </a:solidFill>
          </a:ln>
        </p:spPr>
        <p:txBody>
          <a:bodyPr wrap="none" rtlCol="0">
            <a:spAutoFit/>
          </a:bodyPr>
          <a:lstStyle/>
          <a:p>
            <a:pPr algn="ctr"/>
            <a:r>
              <a:rPr lang="sk-SK" sz="2400" dirty="0">
                <a:solidFill>
                  <a:srgbClr val="FF0000"/>
                </a:solidFill>
                <a:latin typeface="Arial" panose="020B0604020202020204" pitchFamily="34" charset="0"/>
                <a:cs typeface="Arial" panose="020B0604020202020204" pitchFamily="34" charset="0"/>
              </a:rPr>
              <a:t>AKO FUNGUJE NERVOVÝ SYSTÉM? </a:t>
            </a:r>
          </a:p>
        </p:txBody>
      </p:sp>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343" y="1270393"/>
            <a:ext cx="4090524" cy="3168604"/>
          </a:xfrm>
          <a:prstGeom prst="rect">
            <a:avLst/>
          </a:prstGeom>
        </p:spPr>
      </p:pic>
      <p:pic>
        <p:nvPicPr>
          <p:cNvPr id="10" name="Obrázok 9"/>
          <p:cNvPicPr>
            <a:picLocks noChangeAspect="1"/>
          </p:cNvPicPr>
          <p:nvPr/>
        </p:nvPicPr>
        <p:blipFill rotWithShape="1">
          <a:blip r:embed="rId3" cstate="hqprint">
            <a:extLst>
              <a:ext uri="{28A0092B-C50C-407E-A947-70E740481C1C}">
                <a14:useLocalDpi xmlns:a14="http://schemas.microsoft.com/office/drawing/2010/main" val="0"/>
              </a:ext>
            </a:extLst>
          </a:blip>
          <a:srcRect t="17262" r="15504" b="24989"/>
          <a:stretch/>
        </p:blipFill>
        <p:spPr>
          <a:xfrm>
            <a:off x="216131" y="1372951"/>
            <a:ext cx="3441469" cy="2780607"/>
          </a:xfrm>
          <a:prstGeom prst="rect">
            <a:avLst/>
          </a:prstGeom>
        </p:spPr>
      </p:pic>
      <p:pic>
        <p:nvPicPr>
          <p:cNvPr id="11" name="Picture 9" descr="auto-motor-sensory-gif">
            <a:hlinkClick r:id="rId4"/>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044141" y="1521229"/>
            <a:ext cx="3566160" cy="395685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11"/>
          <p:cNvSpPr txBox="1">
            <a:spLocks noChangeArrowheads="1"/>
          </p:cNvSpPr>
          <p:nvPr/>
        </p:nvSpPr>
        <p:spPr bwMode="auto">
          <a:xfrm>
            <a:off x="2696953" y="5724381"/>
            <a:ext cx="5759450" cy="92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1800" b="1" i="1">
                <a:solidFill>
                  <a:srgbClr val="FF0000"/>
                </a:solidFill>
                <a:latin typeface="Arial" panose="020B0604020202020204" pitchFamily="34" charset="0"/>
              </a:rPr>
              <a:t>informácie prúdia do mozgu a z mozgu</a:t>
            </a:r>
          </a:p>
          <a:p>
            <a:pPr algn="ctr" eaLnBrk="1" hangingPunct="1">
              <a:spcBef>
                <a:spcPct val="0"/>
              </a:spcBef>
              <a:buFontTx/>
              <a:buNone/>
            </a:pPr>
            <a:r>
              <a:rPr lang="sk-SK" altLang="sk-SK" sz="1800" b="1" i="1">
                <a:solidFill>
                  <a:srgbClr val="FF0000"/>
                </a:solidFill>
                <a:latin typeface="Arial" panose="020B0604020202020204" pitchFamily="34" charset="0"/>
              </a:rPr>
              <a:t>v podobe elektrických impulzov </a:t>
            </a:r>
          </a:p>
          <a:p>
            <a:pPr algn="ctr" eaLnBrk="1" hangingPunct="1">
              <a:spcBef>
                <a:spcPct val="0"/>
              </a:spcBef>
              <a:buFontTx/>
              <a:buNone/>
            </a:pPr>
            <a:r>
              <a:rPr lang="sk-SK" altLang="sk-SK" sz="1800" b="1" i="1">
                <a:solidFill>
                  <a:srgbClr val="FF0000"/>
                </a:solidFill>
                <a:latin typeface="Arial" panose="020B0604020202020204" pitchFamily="34" charset="0"/>
              </a:rPr>
              <a:t>rýchlosťou až 480 km/hod.</a:t>
            </a:r>
          </a:p>
        </p:txBody>
      </p:sp>
    </p:spTree>
    <p:extLst>
      <p:ext uri="{BB962C8B-B14F-4D97-AF65-F5344CB8AC3E}">
        <p14:creationId xmlns:p14="http://schemas.microsoft.com/office/powerpoint/2010/main" val="5635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1.bp.blogspot.com/-pz5WWbyfqBA/USpoIKIt7-I/AAAAAAAABj0/UxspQUiPl04/s1600/byl-jednou-jeden-zivot-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178" y="914400"/>
            <a:ext cx="2303463" cy="2290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BlokTextu 2"/>
          <p:cNvSpPr txBox="1">
            <a:spLocks noChangeArrowheads="1"/>
          </p:cNvSpPr>
          <p:nvPr/>
        </p:nvSpPr>
        <p:spPr bwMode="auto">
          <a:xfrm>
            <a:off x="3971132" y="85725"/>
            <a:ext cx="3168650" cy="461962"/>
          </a:xfrm>
          <a:prstGeom prst="rect">
            <a:avLst/>
          </a:prstGeom>
          <a:noFill/>
          <a:ln w="9525">
            <a:solidFill>
              <a:srgbClr val="FF434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2400" b="1" i="1">
                <a:solidFill>
                  <a:srgbClr val="FF0000"/>
                </a:solidFill>
              </a:rPr>
              <a:t>Ako funguje mozog?</a:t>
            </a:r>
          </a:p>
        </p:txBody>
      </p:sp>
      <p:sp>
        <p:nvSpPr>
          <p:cNvPr id="10246" name="Text Box 9"/>
          <p:cNvSpPr txBox="1">
            <a:spLocks noChangeArrowheads="1"/>
          </p:cNvSpPr>
          <p:nvPr/>
        </p:nvSpPr>
        <p:spPr bwMode="auto">
          <a:xfrm>
            <a:off x="2369344" y="3710170"/>
            <a:ext cx="6372225" cy="461962"/>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k-SK" altLang="sk-SK" sz="2400" b="1" i="1">
                <a:solidFill>
                  <a:srgbClr val="002060"/>
                </a:solidFill>
                <a:latin typeface="Arial" panose="020B0604020202020204" pitchFamily="34" charset="0"/>
              </a:rPr>
              <a:t>malí neúnavní pracovníci – nervové bunky</a:t>
            </a:r>
          </a:p>
        </p:txBody>
      </p:sp>
      <p:pic>
        <p:nvPicPr>
          <p:cNvPr id="10247" name="Picture 11" descr="http://jimellishomes.typepad.com/.a/6a00e54eef0a8f883401676414d63a970b-800wi">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5322" y="4547079"/>
            <a:ext cx="2846388" cy="2140671"/>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9" name="Šípka dolu 8"/>
          <p:cNvSpPr/>
          <p:nvPr/>
        </p:nvSpPr>
        <p:spPr>
          <a:xfrm>
            <a:off x="1253547" y="3321021"/>
            <a:ext cx="360363" cy="1066858"/>
          </a:xfrm>
          <a:prstGeom prst="downArrow">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sp>
        <p:nvSpPr>
          <p:cNvPr id="10" name="Šípka doprava 9"/>
          <p:cNvSpPr/>
          <p:nvPr/>
        </p:nvSpPr>
        <p:spPr>
          <a:xfrm>
            <a:off x="4310383" y="5549022"/>
            <a:ext cx="2688933" cy="431800"/>
          </a:xfrm>
          <a:prstGeom prst="rightArrow">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pic>
        <p:nvPicPr>
          <p:cNvPr id="7178" name="Picture 11" descr="C:\Users\NB toshiba\Desktop\DU\beh s mozgom.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893878" y="4297808"/>
            <a:ext cx="1125537"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http://static15.helldata.com/thumbs/1988813/3">
            <a:hlinkClick r:id="rId7"/>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6516"/>
          <a:stretch/>
        </p:blipFill>
        <p:spPr bwMode="auto">
          <a:xfrm>
            <a:off x="440572" y="4547079"/>
            <a:ext cx="2414187"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lokTextu 1"/>
          <p:cNvSpPr txBox="1"/>
          <p:nvPr/>
        </p:nvSpPr>
        <p:spPr>
          <a:xfrm>
            <a:off x="2980488" y="1108969"/>
            <a:ext cx="4674834" cy="1938992"/>
          </a:xfrm>
          <a:prstGeom prst="rect">
            <a:avLst/>
          </a:prstGeom>
          <a:noFill/>
          <a:ln>
            <a:solidFill>
              <a:schemeClr val="tx1"/>
            </a:solidFill>
          </a:ln>
        </p:spPr>
        <p:txBody>
          <a:bodyPr wrap="square" rtlCol="0">
            <a:spAutoFit/>
          </a:bodyPr>
          <a:lstStyle/>
          <a:p>
            <a:pPr algn="ctr"/>
            <a:r>
              <a:rPr lang="sk-SK" sz="2000" dirty="0">
                <a:latin typeface="Arial" panose="020B0604020202020204" pitchFamily="34" charset="0"/>
                <a:cs typeface="Arial" panose="020B0604020202020204" pitchFamily="34" charset="0"/>
              </a:rPr>
              <a:t>- miliardy neurónov</a:t>
            </a:r>
          </a:p>
          <a:p>
            <a:pPr algn="ctr"/>
            <a:r>
              <a:rPr lang="sk-SK" sz="2000" dirty="0">
                <a:latin typeface="Arial" panose="020B0604020202020204" pitchFamily="34" charset="0"/>
                <a:cs typeface="Arial" panose="020B0604020202020204" pitchFamily="34" charset="0"/>
              </a:rPr>
              <a:t>- je plastický</a:t>
            </a:r>
          </a:p>
          <a:p>
            <a:pPr algn="ctr"/>
            <a:r>
              <a:rPr lang="sk-SK" sz="2000" dirty="0">
                <a:latin typeface="Arial" panose="020B0604020202020204" pitchFamily="34" charset="0"/>
                <a:cs typeface="Arial" panose="020B0604020202020204" pitchFamily="34" charset="0"/>
              </a:rPr>
              <a:t>- princíp neurónovej siete</a:t>
            </a:r>
          </a:p>
          <a:p>
            <a:pPr marL="342900" indent="-342900" algn="ctr">
              <a:buFontTx/>
              <a:buChar char="-"/>
            </a:pPr>
            <a:r>
              <a:rPr lang="sk-SK" sz="2000" dirty="0">
                <a:latin typeface="Arial" panose="020B0604020202020204" pitchFamily="34" charset="0"/>
                <a:cs typeface="Arial" panose="020B0604020202020204" pitchFamily="34" charset="0"/>
              </a:rPr>
              <a:t>potrebuje kyslík a glukózu </a:t>
            </a:r>
          </a:p>
          <a:p>
            <a:pPr algn="ctr"/>
            <a:r>
              <a:rPr lang="sk-SK" sz="2000" dirty="0">
                <a:latin typeface="Arial" panose="020B0604020202020204" pitchFamily="34" charset="0"/>
                <a:cs typeface="Arial" panose="020B0604020202020204" pitchFamily="34" charset="0"/>
              </a:rPr>
              <a:t>(krvný cukor)</a:t>
            </a:r>
          </a:p>
          <a:p>
            <a:pPr algn="ctr"/>
            <a:r>
              <a:rPr lang="sk-SK" sz="2000" dirty="0">
                <a:latin typeface="Arial" panose="020B0604020202020204" pitchFamily="34" charset="0"/>
                <a:cs typeface="Arial" panose="020B0604020202020204" pitchFamily="34" charset="0"/>
              </a:rPr>
              <a:t>- necíti bolesť</a:t>
            </a:r>
          </a:p>
        </p:txBody>
      </p:sp>
      <p:sp>
        <p:nvSpPr>
          <p:cNvPr id="3" name="Šípka nadol 2"/>
          <p:cNvSpPr/>
          <p:nvPr/>
        </p:nvSpPr>
        <p:spPr>
          <a:xfrm>
            <a:off x="5237018" y="683656"/>
            <a:ext cx="151055" cy="305559"/>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4" name="Obrázok 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59450" y="775128"/>
            <a:ext cx="3006135" cy="2298897"/>
          </a:xfrm>
          <a:prstGeom prst="rect">
            <a:avLst/>
          </a:prstGeom>
        </p:spPr>
      </p:pic>
    </p:spTree>
    <p:extLst>
      <p:ext uri="{BB962C8B-B14F-4D97-AF65-F5344CB8AC3E}">
        <p14:creationId xmlns:p14="http://schemas.microsoft.com/office/powerpoint/2010/main" val="3982128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187143" y="-194469"/>
            <a:ext cx="8229600" cy="1143001"/>
          </a:xfrm>
        </p:spPr>
        <p:txBody>
          <a:bodyPr/>
          <a:lstStyle/>
          <a:p>
            <a:pPr algn="ctr" eaLnBrk="1" hangingPunct="1"/>
            <a:r>
              <a:rPr lang="sk-SK" altLang="sk-SK" sz="3200" b="1" dirty="0">
                <a:solidFill>
                  <a:srgbClr val="FF0000"/>
                </a:solidFill>
                <a:latin typeface="Arial" panose="020B0604020202020204" pitchFamily="34" charset="0"/>
                <a:cs typeface="Arial" panose="020B0604020202020204" pitchFamily="34" charset="0"/>
              </a:rPr>
              <a:t>Neurón</a:t>
            </a:r>
          </a:p>
        </p:txBody>
      </p:sp>
      <p:pic>
        <p:nvPicPr>
          <p:cNvPr id="11267" name="Picture 3" descr="17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095" y="1535907"/>
            <a:ext cx="3422650" cy="32273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196" name="Text Box 4"/>
          <p:cNvSpPr txBox="1">
            <a:spLocks noChangeArrowheads="1"/>
          </p:cNvSpPr>
          <p:nvPr/>
        </p:nvSpPr>
        <p:spPr bwMode="auto">
          <a:xfrm>
            <a:off x="1524000" y="692151"/>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sk-SK" altLang="sk-SK" sz="1800"/>
          </a:p>
        </p:txBody>
      </p:sp>
      <p:sp>
        <p:nvSpPr>
          <p:cNvPr id="11269" name="Text Box 5"/>
          <p:cNvSpPr txBox="1">
            <a:spLocks noChangeArrowheads="1"/>
          </p:cNvSpPr>
          <p:nvPr/>
        </p:nvSpPr>
        <p:spPr bwMode="auto">
          <a:xfrm>
            <a:off x="3478647" y="683023"/>
            <a:ext cx="5440363" cy="711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Wingdings" panose="05000000000000000000" pitchFamily="2" charset="2"/>
              <a:buChar char="q"/>
            </a:pPr>
            <a:r>
              <a:rPr lang="sk-SK" altLang="sk-SK" sz="1800"/>
              <a:t> </a:t>
            </a:r>
            <a:r>
              <a:rPr lang="sk-SK" altLang="sk-SK" sz="2000"/>
              <a:t>základná  jednotka nervovej sústavy</a:t>
            </a:r>
          </a:p>
          <a:p>
            <a:pPr algn="ctr" eaLnBrk="1" hangingPunct="1">
              <a:spcBef>
                <a:spcPct val="0"/>
              </a:spcBef>
              <a:buFont typeface="Wingdings" panose="05000000000000000000" pitchFamily="2" charset="2"/>
              <a:buChar char="q"/>
            </a:pPr>
            <a:r>
              <a:rPr lang="sk-SK" altLang="sk-SK" sz="2000"/>
              <a:t> telo a nervové vlákna</a:t>
            </a:r>
          </a:p>
        </p:txBody>
      </p:sp>
      <p:pic>
        <p:nvPicPr>
          <p:cNvPr id="11270" name="Picture 2" descr="http://www.uic.edu/classes/bios/bios100/f05pm/anim_nerve.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841640" y="1664494"/>
            <a:ext cx="714375" cy="309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7" descr="neuricon"/>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980459" y="5185964"/>
            <a:ext cx="6515100"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2" descr="http://1.bp.blogspot.com/-pz5WWbyfqBA/USpoIKIt7-I/AAAAAAAABj0/UxspQUiPl04/s1600/byl-jednou-jeden-zivot-1.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19319" y="1816893"/>
            <a:ext cx="2303462" cy="2819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022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miamihypnosiscenter.com/wp-content/uploads/2015/07/eye-brain-photo-neuropsych-workshop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bdĺžnik 1"/>
          <p:cNvSpPr/>
          <p:nvPr/>
        </p:nvSpPr>
        <p:spPr>
          <a:xfrm>
            <a:off x="1363287" y="0"/>
            <a:ext cx="945157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393" y="58189"/>
            <a:ext cx="10997738" cy="6799811"/>
          </a:xfrm>
          <a:prstGeom prst="rect">
            <a:avLst/>
          </a:prstGeom>
        </p:spPr>
      </p:pic>
    </p:spTree>
    <p:extLst>
      <p:ext uri="{BB962C8B-B14F-4D97-AF65-F5344CB8AC3E}">
        <p14:creationId xmlns:p14="http://schemas.microsoft.com/office/powerpoint/2010/main" val="190904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thrivacious.com/blog/wp-content/uploads/2010/03/BrainWaves-copy.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2263" y="1268414"/>
            <a:ext cx="3744912" cy="540067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35844" name="Text Box 4"/>
          <p:cNvSpPr txBox="1">
            <a:spLocks noChangeArrowheads="1"/>
          </p:cNvSpPr>
          <p:nvPr/>
        </p:nvSpPr>
        <p:spPr bwMode="auto">
          <a:xfrm>
            <a:off x="3503614" y="188913"/>
            <a:ext cx="5614987" cy="646112"/>
          </a:xfrm>
          <a:prstGeom prst="rect">
            <a:avLst/>
          </a:prstGeom>
          <a:blipFill>
            <a:blip r:embed="rId4" cstate="print"/>
            <a:tile tx="0" ty="0" sx="100000" sy="100000" flip="none" algn="tl"/>
          </a:blipFill>
          <a:ln w="9525">
            <a:noFill/>
            <a:miter lim="800000"/>
            <a:headEnd/>
            <a:tailEnd/>
          </a:ln>
          <a:effectLst/>
        </p:spPr>
        <p:txBody>
          <a:bodyPr>
            <a:spAutoFit/>
          </a:bodyPr>
          <a:lstStyle/>
          <a:p>
            <a:pPr algn="ctr" eaLnBrk="1" hangingPunct="1">
              <a:defRPr/>
            </a:pPr>
            <a:r>
              <a:rPr lang="sk-SK" b="1" dirty="0">
                <a:solidFill>
                  <a:schemeClr val="tx2">
                    <a:lumMod val="60000"/>
                    <a:lumOff val="40000"/>
                  </a:schemeClr>
                </a:solidFill>
                <a:latin typeface="Arial" charset="0"/>
                <a:cs typeface="Arial" charset="0"/>
              </a:rPr>
              <a:t>Signál mozgu - elektrická aktivita mozgu (EEG):</a:t>
            </a:r>
          </a:p>
          <a:p>
            <a:pPr algn="ctr" eaLnBrk="1" hangingPunct="1">
              <a:defRPr/>
            </a:pPr>
            <a:r>
              <a:rPr lang="sk-SK" b="1" dirty="0">
                <a:latin typeface="Arial" charset="0"/>
                <a:cs typeface="Arial" charset="0"/>
              </a:rPr>
              <a:t>vlny: alfa, beta, </a:t>
            </a:r>
            <a:r>
              <a:rPr lang="sk-SK" b="1" dirty="0" err="1">
                <a:latin typeface="Arial" charset="0"/>
                <a:cs typeface="Arial" charset="0"/>
              </a:rPr>
              <a:t>theta</a:t>
            </a:r>
            <a:r>
              <a:rPr lang="sk-SK" b="1" dirty="0">
                <a:latin typeface="Arial" charset="0"/>
                <a:cs typeface="Arial" charset="0"/>
              </a:rPr>
              <a:t>, delta</a:t>
            </a:r>
          </a:p>
        </p:txBody>
      </p:sp>
      <p:pic>
        <p:nvPicPr>
          <p:cNvPr id="14340" name="Picture 7" descr="http://pages.uoregon.edu/cfc/images/brainlab/boy-eeg.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9651" y="1125539"/>
            <a:ext cx="2016125" cy="201612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pic>
        <p:nvPicPr>
          <p:cNvPr id="14341" name="Picture 11" descr="http://kb4brainfunction.com/wp-content/uploads/2013/01/eeg_5.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74826" y="3789363"/>
            <a:ext cx="3197225" cy="2952750"/>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8" name="Zahnutá šípka doľava 7"/>
          <p:cNvSpPr/>
          <p:nvPr/>
        </p:nvSpPr>
        <p:spPr>
          <a:xfrm>
            <a:off x="4583114" y="2781301"/>
            <a:ext cx="288925" cy="792163"/>
          </a:xfrm>
          <a:prstGeom prst="curvedLeftArrow">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solidFill>
                <a:schemeClr val="tx1"/>
              </a:solidFill>
            </a:endParaRPr>
          </a:p>
        </p:txBody>
      </p:sp>
      <p:sp>
        <p:nvSpPr>
          <p:cNvPr id="12" name="Výložka 11"/>
          <p:cNvSpPr/>
          <p:nvPr/>
        </p:nvSpPr>
        <p:spPr>
          <a:xfrm>
            <a:off x="5448300" y="5013326"/>
            <a:ext cx="863600" cy="360363"/>
          </a:xfrm>
          <a:prstGeom prst="chevron">
            <a:avLst/>
          </a:prstGeom>
          <a:blipFill>
            <a:blip r:embed="rId4"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solidFill>
                <a:schemeClr val="tx1"/>
              </a:solidFill>
            </a:endParaRPr>
          </a:p>
        </p:txBody>
      </p:sp>
    </p:spTree>
    <p:extLst>
      <p:ext uri="{BB962C8B-B14F-4D97-AF65-F5344CB8AC3E}">
        <p14:creationId xmlns:p14="http://schemas.microsoft.com/office/powerpoint/2010/main" val="2029024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n55511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673" y="2124007"/>
            <a:ext cx="6218988" cy="4274562"/>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6147" name="Text Box 6"/>
          <p:cNvSpPr txBox="1">
            <a:spLocks noChangeArrowheads="1"/>
          </p:cNvSpPr>
          <p:nvPr/>
        </p:nvSpPr>
        <p:spPr bwMode="auto">
          <a:xfrm>
            <a:off x="1199139" y="3734028"/>
            <a:ext cx="1971675" cy="923330"/>
          </a:xfrm>
          <a:prstGeom prst="rect">
            <a:avLst/>
          </a:prstGeom>
          <a:solidFill>
            <a:srgbClr val="FF4343"/>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1800" b="1" dirty="0"/>
              <a:t>Inteligencia, správanie,</a:t>
            </a:r>
          </a:p>
          <a:p>
            <a:pPr algn="ctr" eaLnBrk="1" hangingPunct="1">
              <a:spcBef>
                <a:spcPct val="0"/>
              </a:spcBef>
              <a:buFontTx/>
              <a:buNone/>
            </a:pPr>
            <a:r>
              <a:rPr lang="sk-SK" altLang="sk-SK" sz="1800" b="1" dirty="0"/>
              <a:t>úsudok</a:t>
            </a:r>
          </a:p>
        </p:txBody>
      </p:sp>
      <p:sp>
        <p:nvSpPr>
          <p:cNvPr id="6149" name="Text Box 8"/>
          <p:cNvSpPr txBox="1">
            <a:spLocks noChangeArrowheads="1"/>
          </p:cNvSpPr>
          <p:nvPr/>
        </p:nvSpPr>
        <p:spPr bwMode="auto">
          <a:xfrm>
            <a:off x="4449242" y="5375050"/>
            <a:ext cx="781050" cy="369888"/>
          </a:xfrm>
          <a:prstGeom prst="rect">
            <a:avLst/>
          </a:prstGeom>
          <a:solidFill>
            <a:srgbClr val="FFFF00"/>
          </a:solidFill>
          <a:ln w="9525">
            <a:solidFill>
              <a:schemeClr val="tx1"/>
            </a:solidFill>
            <a:miter lim="800000"/>
            <a:headEnd/>
            <a:tailEnd/>
          </a:ln>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1800"/>
              <a:t>Pamäť</a:t>
            </a:r>
          </a:p>
        </p:txBody>
      </p:sp>
      <p:sp>
        <p:nvSpPr>
          <p:cNvPr id="6150" name="Text Box 9"/>
          <p:cNvSpPr txBox="1">
            <a:spLocks noChangeArrowheads="1"/>
          </p:cNvSpPr>
          <p:nvPr/>
        </p:nvSpPr>
        <p:spPr bwMode="auto">
          <a:xfrm>
            <a:off x="8298999" y="5163711"/>
            <a:ext cx="1117600" cy="369887"/>
          </a:xfrm>
          <a:prstGeom prst="rect">
            <a:avLst/>
          </a:prstGeom>
          <a:solidFill>
            <a:srgbClr val="0070C0"/>
          </a:solidFill>
          <a:ln w="9525">
            <a:solidFill>
              <a:schemeClr val="tx1"/>
            </a:solidFill>
            <a:miter lim="800000"/>
            <a:headEnd/>
            <a:tailEnd/>
          </a:ln>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1800" b="1" dirty="0">
                <a:solidFill>
                  <a:schemeClr val="bg1"/>
                </a:solidFill>
              </a:rPr>
              <a:t>Reč, jazyk</a:t>
            </a:r>
          </a:p>
        </p:txBody>
      </p:sp>
      <p:sp>
        <p:nvSpPr>
          <p:cNvPr id="6151" name="Rectangle 10"/>
          <p:cNvSpPr>
            <a:spLocks noChangeArrowheads="1"/>
          </p:cNvSpPr>
          <p:nvPr/>
        </p:nvSpPr>
        <p:spPr bwMode="auto">
          <a:xfrm>
            <a:off x="3170814" y="3266"/>
            <a:ext cx="5711825" cy="15696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2400" cap="all" dirty="0">
                <a:latin typeface="Arial" panose="020B0604020202020204" pitchFamily="34" charset="0"/>
                <a:cs typeface="Arial" panose="020B0604020202020204" pitchFamily="34" charset="0"/>
              </a:rPr>
              <a:t>Aké sú funkcie mozgu?</a:t>
            </a:r>
          </a:p>
          <a:p>
            <a:pPr algn="ctr" eaLnBrk="1" hangingPunct="1">
              <a:spcBef>
                <a:spcPct val="0"/>
              </a:spcBef>
              <a:buFontTx/>
              <a:buNone/>
            </a:pPr>
            <a:endParaRPr lang="sk-SK" altLang="sk-SK" sz="2400" dirty="0"/>
          </a:p>
          <a:p>
            <a:pPr algn="ctr" eaLnBrk="1" hangingPunct="1">
              <a:spcBef>
                <a:spcPct val="0"/>
              </a:spcBef>
              <a:buFontTx/>
              <a:buNone/>
            </a:pPr>
            <a:endParaRPr lang="sk-SK" altLang="sk-SK" sz="2400" dirty="0"/>
          </a:p>
          <a:p>
            <a:pPr algn="ctr" eaLnBrk="1" hangingPunct="1">
              <a:spcBef>
                <a:spcPct val="0"/>
              </a:spcBef>
              <a:buFontTx/>
              <a:buNone/>
            </a:pPr>
            <a:endParaRPr lang="sk-SK" altLang="sk-SK" sz="2400" dirty="0"/>
          </a:p>
        </p:txBody>
      </p:sp>
      <p:pic>
        <p:nvPicPr>
          <p:cNvPr id="6152" name="Picture 11" descr="brain_Animation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839767" y="554347"/>
            <a:ext cx="2082800" cy="1407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BlokTextu 6"/>
          <p:cNvSpPr txBox="1"/>
          <p:nvPr/>
        </p:nvSpPr>
        <p:spPr>
          <a:xfrm>
            <a:off x="8135709" y="2792481"/>
            <a:ext cx="1067921" cy="400110"/>
          </a:xfrm>
          <a:prstGeom prst="rect">
            <a:avLst/>
          </a:prstGeom>
          <a:noFill/>
          <a:ln>
            <a:solidFill>
              <a:schemeClr val="tx1"/>
            </a:solidFill>
          </a:ln>
        </p:spPr>
        <p:txBody>
          <a:bodyPr wrap="none" rtlCol="0">
            <a:spAutoFit/>
          </a:bodyPr>
          <a:lstStyle/>
          <a:p>
            <a:r>
              <a:rPr lang="sk-SK" sz="2000" b="1" dirty="0">
                <a:latin typeface="Arial" panose="020B0604020202020204" pitchFamily="34" charset="0"/>
                <a:cs typeface="Arial" panose="020B0604020202020204" pitchFamily="34" charset="0"/>
              </a:rPr>
              <a:t>emócie</a:t>
            </a:r>
          </a:p>
        </p:txBody>
      </p:sp>
      <p:cxnSp>
        <p:nvCxnSpPr>
          <p:cNvPr id="9" name="Rovná spojnica 8"/>
          <p:cNvCxnSpPr/>
          <p:nvPr/>
        </p:nvCxnSpPr>
        <p:spPr>
          <a:xfrm flipH="1">
            <a:off x="6824749" y="3192591"/>
            <a:ext cx="1205346" cy="6146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Obdĺžnik 11"/>
          <p:cNvSpPr/>
          <p:nvPr/>
        </p:nvSpPr>
        <p:spPr>
          <a:xfrm>
            <a:off x="2884516" y="4896196"/>
            <a:ext cx="1371600" cy="12635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3" name="Obdĺžnik 12"/>
          <p:cNvSpPr/>
          <p:nvPr/>
        </p:nvSpPr>
        <p:spPr>
          <a:xfrm>
            <a:off x="4463935" y="5877098"/>
            <a:ext cx="1620981" cy="6151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4" name="Obdĺžnik 13"/>
          <p:cNvSpPr/>
          <p:nvPr/>
        </p:nvSpPr>
        <p:spPr>
          <a:xfrm>
            <a:off x="7622771" y="5614700"/>
            <a:ext cx="1454727" cy="78386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2551934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1412875"/>
            <a:ext cx="4500563" cy="515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AutoShape 5" descr="data:image/jpeg;base64,/9j/4AAQSkZJRgABAQAAAQABAAD/2wCEAAkGBhASDw8QDxQUEBUPDxAPEBAQDxAQFQ8PFBAVFBQQFBQXHCYeFxkjGhQUHy8gIycpLCwsFR4xNTAqNSYrLCkBCQoKDgwOFQ8PGikcHBwpKSkpKSkpKSkpKSkpKSkpLCkpKSkpKTUpKSkpKSkpKSwpLCk1KSkpNikpNSkpLDUpKf/AABEIAMABAAMBIgACEQEDEQH/xAAcAAABBQEBAQAAAAAAAAAAAAABAAIDBQYEBwj/xABBEAABAwICBwMJBgQGAwAAAAABAAIDBBESIQUGEzFBUWEicZEUMkJSU3KBkqEHFWKxwfAjM4LhQ2NzstHxFiRE/8QAGgEAAwEBAQEAAAAAAAAAAAAAAAECAwQFBv/EACMRAAICAgIDAQEAAwAAAAAAAAABAhEDEiExBBNRQSIUMmH/2gAMAwEAAhEDEQA/AKdrQnAIBicyLE4MabuecIAOZK9k+O5fCDZDCEK2shacLS1rmkskO1MgDmmzgA1t73FrE2HVV7tKi5DRct33BFxzF1l/kQqzsj4OaUlCKtssEiVztrmHmnidp4rW0zkcJLtEl0EMSSYqDdAlK6ZJIBvNu9Sx1Y+6BPPguN+kRuaL9dwUuhYXVNTFGT2c5HgbixtuzfqSPqs5TSR1YsEptIudH6vyysD7iJp3YgXOI4Gw3Lg01ouogzdYs9owX8RwW9Nv3kmyMBBa4Ag5EHcQuX2Oz2f8PHrSXJ5m2ncd+XV2ZUraVo35nqrTS+jDA8AZsfcsJ4fhXCuiDTR5OaMoSpiSTHShQvmPBaGFE7nhRmcqMAnepWsQFDA0lSNYnBqKYmxAJ10ELpkMKRSQKBBukm3SumAbogppcozIgdEjpEkxoT8SYHEc973v6DK6ttVIx5bTkMsMTu0439By5wRwT45i1wc0lpBuHDeDzWcoWmjaGXWSddDNERObMx0uDDidixgH1syeBvxVXLS4YA8uLjss7/6dyrSqe9+ZfY3N3BjLuvzyXG+hxZPe94O9vZAPgLrCeOUouNdo7sHkQx5IzcundJcv/h0CjjsOzhyv2cs+Kb5GODiFJiQxrpSo81ylbYBG4cQfommR43jwN0/EhjQCZDLVOtYdnqQuaSK5ycDzJ4fBd5emOa07wCoaNYyr8Ioqdg39o/RanUyEF08u4ANibwta7nH6jwWWfC3u7itVo87HRLnDe9rnC+8mRxssMrpUd3iq5bfCordIGaR0lza9owHWwsG4i3FaLVrS5laYpDd8eYPrs4HvC8/ELwLA7hZTUNdNBKyYAnAcwPSafOaolH+TTFkayW3wz0zSFCJonRu4+afVdwK8+ma5rnMcLFhId3r0Wnna9rZGm7XgOaeYKzWuVCGltS3cbMkHI+i5KEqZ0+Vi3ja7M4Gp4Ch8qantlHAhdVo8aUGvwkRxJl0rpmbQ/EiHKLEjiTsnUkxJXUeJLEiwokxIAqPEkXp2Go/EmulAUD5OSY1hO9FlKKJnSE7k+NqAFkcSYMlxIF6iMigdWjcO0eQRaFo2duJK6h2iBlRYaExKF1CZkw1ARY1AnuliXM6VNxFTZWh0lyaZQocJRwIHqiTaoYygAjZIqiOc2Y4/hNh1Wt1t/h01JCN2V7cmMH6rN0tNtJIo/XlYD7uIE/QFXuu096iNnsoz4vdf8gufJ/skd2HjHJmfRupqGhlmdhhbitvO5re8rT0OpUYAM7jIfVb2WjpzKuU0jPH4858nDqhpcNcadxyd24s9zvSZ+RWnrqMSxSRO3PaR3HgmCnp4LANjjt0F+8cVLDVscey5pPK+fguZu2evCDjGnyeYyaMcMi17bZXwu3hc/k+eTl7ATkuCu0fTO7UzGe8QAVSlRhLxr6Z5dgkG7P4pCeQbwVsK7VqBxvTyYDwZIDh+BKoK2lkifglGE8OII5grSMkzjyYZQ7RwCv5qRtY1Pc0d6jdTtPBacnN/JIKhvNODwuR1C3gSozROG5yLYtY/Tvc5MuuLBKN2aPlUg3i6Nw9fxnaEQuH7yHFvgofvAvyHZCPYgWGTLOScN3kBcxrC7zBfqVHDBHvJxnqutrU1JsNVEiZTE+efgMl0saALAW7k3EljWiozk2xpaUNn1UiV1KYxgYEcCckmFjbFEXRuhiQAUk3EliSsKHXSum3SxJWVRc6qQY6yMndGx8h7wLD8yrV+r5qaqWZ5tDdobbfLhFjbk3r1VbqZTOkmntcMaxjZHc7knZjvtn0st2AAABkBkAOAXLJ3Kz1/Hx/wrGU8DWNDGANaNwAshUNebBlgSbFx9EdBzUqfTUzppWwsOG4xyPtcsjGWXU7gok6R2JHFBTRsJa0Y37zZpe8nmbJ0kcbnBr22cMwHsLT8LrdUNBHC3DE3COJ4nqTxKGkdHsnjMbx7rhvY7g4Fc/sKMcVBHSNxF7u0ebs8I5DkpYw4F0cnnxOMb7cSPSHQjNduiNEGokJflFEbEDfNJ6vuj6rVz4sEitNTGeyXNPCxIKbVaOilj2b2gt4Di08weC3raGK2ERsw2tbA2yz+n9EtiAliFmZNe3g2+546KVkE0meRaa0M+mkwOOJrs43+sOR6rguvTNLaMbUROiORObHeq+2RXl0lO5pLX3BaS1w6hdUJnleRg1dokLwmOqGjio9m3vSNlpscuqCascASmuqHHcPFBEJWFJETmE77IChad6nuljTpD2f4MFIzkl5OODiE7EliTFyNwvHG/eEtq8b237inYksSYHRdG6ixpY07I1JLpXURkQMiWwakl0rqAzjmmGqCWxSg2dJKS5fKuQKG3dyClyLWM67pYrXPIX8Fx43c1HVE7N/PA78lLkWsfJ6vqvRbKkhBydI3au95+f5WVqoKJwMURbuMbLd2EKa6yR6yVKgq61Sj7NRJxdOWf0sAA+pKpQrrVKUYJo+LJi4j8MmYP5+Cyy9GiL9AlIqh1i10pKKSGKocQ6YgDC3EGgkAF3IXK5boCu1g7FVUO/yIpT3hrh+i0eg4MFNC3jsw5x5ucMRP1WT1mmxS1pGeGIRDqWxkn/ctPHpenZ5NE6RrXzxt2UbiA54DRuCrbhIv8LNR1NOJI3xnc9rm+I/6T7oOkDQXHc0Fx7gEiDBxE4Gk7yM+8LE690eCdko3TNs7322/Qra03mNv6Qv45/qqHXyO9K0+pM23xBBXYuEjHLG4mAJSTC5DGtbPN1H4kC5RlyGJOyXElxobRR4kMSNg1JcaGJR4kMSLHqS40sSjuldPYTiPM3IFLG7u+KbjQuix0Me54/sgJQd9/ipcSYQDvUspBAHK6coDCPRNk3E4dUrKo6cSV1A2oHHJSYkWKh91JFFjcyMZmSRkfzOAP0JUF1d6mUu0r4OIjD5fi0YR/uUt8FwVs9D0UMLDDxpzsz7trtPgu1YFutOy0nUyO/lSPET/AMODIPHdc3W7Y8EBzTcHMEbiDxURfB3xkn0PTqerdDKJmguywSsG+SO97943j4rhZt2lxJZKCbhoGBzRyz3p8ekWE2N2O9V4wn+6JU+GaJm7pKtkrA+NwcHcQb/9LDfaPqpBUTQ1DpbPYANg0YjNhcC33R1TzEBmLtJ3lji2/fZKKJrc2jM7zvJ7ysPTYwQMIbZ5xFwJe71nHMquj1UfVaQpZXShoo9n2SO3JGw3bgN/gV0mGVoLGYcLiSHk5sB3i3HougxCzd4wea4GxB53Vyx2qKs3pOapdZdJhrPJ2ntyjtW/w4uJPU7gqT70qtwmdb3GYvmXA6pYwnMve43IBLnuPMlQsbvkR1nh0WX+0CrAp4o+Mkt/g0b/AKrQU8jzcvbgz7Ivc25nqvPNctKiaps3NsI2YPN3pH6BbmGV0ikcUwlIlNuqPPCSghdJFgw3SumoosQro3TUrp2IddJNuldFhRLZKyKSokFkLJybdAwEIWRKCQwFo45phg5ZKS6F1LZVjAXDqtn9nzAyOurHZBrBEz+kFzj4uA+Cxz5AASdwBJ+C2ulB5LoiCA9l9Tm8e92nn62Wcn+G0OrMdtCbk73EuPeTdaXVTWzYfwZzeI+Y72R5Hm38lk8HJIPI3i6AjJxfB7ZHIHAOaQ4HcQbg/FF7ARZwDhyIuF5LobWWamP8I3aTcxO809RyK3mitdaaYAPOxefReciejuKd/TqjNMtxQhv8suZ0BuPA7kn7UbsD/euz6i6nab5tII5g3uknwzSzmFTNxht3SNKWOc7msZ7zi/6ALqAUVRVMYLyPaz3nAIY7IfJXHz5CfwsGzH/JU0ULWCzQGjjb9Ss9pLXmljuI7zOHBuTb9XFY/S2tVTUZOOzb7NhIHxPFTZnLIkaXWfXBrQYaY4nEYXyjcwcm8ysOotoBxCY6qaizllJyJyUlz+UHgChjed2SdmWp0IXUGB3rJbAcSSlYUiUyDmmmobwzTRA3kngAbgnYcDDUHgChtHncPFS3QL0WMjwvO8o7DmSiZU0yIsfJ1YkcSjuliT2MqJLoXTMSBcjYeo8uQxKPEhiRsNRJCUMSYXJt1LZSiWur+jDU1UEHAuxv/wBNhBOXXIfFWWvmlRNWFrTdkA2beWL0j++Sm1XeKSiqa9/nzf8Ar0w6Nvdw7yfosi6e5JJuSbnqeai+TWqVE2JG6gEvIIGQjM2FufBUJImNuK0uhdQ5527SR2wYRduJpc5w52vkFaamam2AqasXJsYYSPNHrv68gtuTdVRtGFdnnk2rtVRSwPie6SMzRtcWXGRcAcTb7rL0EpxTC4cclSVGy4MvrZTV8ksYpMWDZ9rC7CMV+JXn2k6OeOQtqAQ/f2yXZdCV7SDcZbuizWv+i9pTCYedARfqw7/BTKJEkeY4TxP0RMY4pEppKzOdocGNTrhRoEpWKiXGljUGJIyIsNSbaIbRcxmQLyiw1OkyppmXOAUcCdhqS7cppJKACclYUBoUl0yyKLEdN0MS5gTxKIA5qrDUnMoTDOEywSDgiwocZeiGN3cliQxIHQrHmnQULpXsiZm+V4jZ3k7+4Zn4Jt1eapVIifU1Tv8A5oLR33bWUloPeA0+KluhpHTrjWNxxUkP8qjYIm/icPOcs+E10tySTck3PegHJofZIFtdRdVcZbVzjsD+TGRfG71z0HAKk1P1e8rnIcDsorOmPO+6P4r1sNAs1oAAAAA3NFtwVxRrCIHniU17gASSABxOVlWT14fOGDtNiGLC3fJJw7gM12MpC6zpbEjcwea3/kq7NRrJXSZs7DT6RGZ6gIigj9IF3VxxLqKamM5n0lhePsEcB5ruhCDrTwyMtYua6N4PoutuUJq3idwJ/hhzI7ci5tw7xyUtSDG8TNFxkJWji0bn/BLsGjxiRmElp3tJae8FROer7XGiEdZNh815EjbZizs96oixYNHM0Ql5QuVNs0MCBEWEpbNS4UrICyMNRsnYUrIFY0BGyKSCQJBGyVkAJJIBGyBDcNt6c2ymsmGJOh2NwJYEbEJzSmAzAlgUhCCAGYFbyt2ejoW2samommd+JrLMZ++qrFbaZ/kaPb6tI13xcbn8lEil0UwYp6enxPjZcN2kkcQcdwL3hoJ6XKaAtBqXooT1bQfNjY6U94yb9VRUVbPS9CaqTUNO2Ex7SxJkliNxI4+kW7wmVs5d/Cj7Dnec54Iwt42vvK2+i6raQxP9Zgv32sVPNC14s9od7wBUqdcHTRiKSiZGCGDeM3by+25NbMby3/w3Ze7hBWnl1apz5rTH7jy36LP6R0dsJZ2hznB0TZO1a4OFzbZdy0jkvgZzmo/gmS3+GX2/pUGjAWtdG43LAHAni1wv/ZKVp8lDRvdGxovzdYLsrdFywyxukwWfG6MFpOZbY7iqcqYUcMkIdNLGchNCwg8nNJBI7rhGLSGABs/YcBYuIOF/4gf0U8lPI6ogETQ5zmzCxdh7PZN7qxboes3bJlv9Uf8ACTaQzyvXyFm3jfG0tbJHa5FgS05kDlmsxZezayagVVY2IXiiMZdm5xdcHhl3Knh+w6ov/EqYm+7G4/qockYSg7PMMKa4L1+L7DI/8SqcfciA/MqzpPsd0czOUyS4QScTsIsBfgpckT62eFlNKstM7Izyugbs4y92zZcmzAbBV5Cd2Q0MSKSSCQJJJIFQroXSSQMN0kgkgR02Ssn4RzSwjgtdGRshllG6NTYULI0Y1JEOIjenApxQ2HJGjHshrzYE8gT9FaacaQ+Jp9GmhAH9N1UzXwPGfmu4HkrjWF16g9I4gO4RhS4OytlRWrWfZxWsjqpQ8hplia1hJsLtcSW/G/0WVA/dintjPI+BRqwjNLk+idWJRgljGezkNugf2grpeRfYxpBzaiqp3XtNGyVt7+ewkO3/AIS3wXrl1zvh8nYmpJNBWZ1rjs8P9enkZfq3O3gStMuDTWiRURGMnCd7X2vhJFt3JNOmMybGdiBvN8A+GIFX+tQypz/mP/2Km0ZTybaCBw7cMjdpkbYWA9ruOS0GsFK98bCwYiyTEWjeQQRkrk+UWiq0My9ZER6EMrj8S0fotXdU2gdHOZjlkGF0lmtbxawXIB7yVc3UydsQ4IpoKIUiEVnNf9LeT6PncPOkGxZ7zv7XWiJXmH2wVrnup6aNpfgDppMIvYusGg/AFFW6Ik1FWzyd6hcrE6Lm9m/5SmnQ03s3/KulY2cbyx+lZZBWH3RN7N/ylL7mn9m/5U9GJ5YfSuSViNCVHsn+CI0FUezd4J+tk+2H0rrIK1/8eqPZu+iX/j1R7M/RHqkHth9KpBWw1dqPZnxCR1eqPZnxCXrkHth9N2HD1WfIEcdvRZ8jUgUrr11FHzDnL6ET/hZ8gSM34WfIEChdVqid39AZvws+QJheD6DflCcUCEtUVu/oDJ+FvyhOFSTvDe/CFGQgikG7OgVPRvyhI1pHqj+kLnBUb62SMHC0PaeTQXMPMDiFnJJI1hJt0WGj9KmOeGU2syRpdYW7B7J/O/wXrTTxHH8l4LUaVryDsWxTtcCLsjzHQi+RXqOq2tDXUdP5ReKURtbIxzTk4CxzXleRTdpH0fg/zBqTNWkq8acg9cI/fUHtG+K5aPQtHcldcX3xB67fFI6Wh9dvijkdr6dt0rrhGmIPaN8UPvmD2jfFAWWF0bqvGmoPaN8UfvuD2jfFMVo77ryHTFeZaqolDjZ8pDbH0Gdkfl9V6BpzWKJlNO6N2N4jdgazMlxBAsvGYtMaRbhb5NcCwuYnZjmujx3UraOLzE5w1iy5LnesfmQLncz4ow1BflJG6Fx44ThQlu02K9eLTPm5xcXyNz5nxKWfM+KGNLErpGNgseZ8ShgPM+KdiQxIoLBs+p8UjF+7o40cSYJsbsP3dA04/ZT8SRckO2f/2Q=="/>
          <p:cNvSpPr>
            <a:spLocks noChangeAspect="1" noChangeArrowheads="1"/>
          </p:cNvSpPr>
          <p:nvPr/>
        </p:nvSpPr>
        <p:spPr bwMode="auto">
          <a:xfrm>
            <a:off x="1587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sk-SK" altLang="sk-SK" sz="1800">
              <a:latin typeface="Arial" panose="020B0604020202020204" pitchFamily="34" charset="0"/>
            </a:endParaRPr>
          </a:p>
        </p:txBody>
      </p:sp>
      <p:sp>
        <p:nvSpPr>
          <p:cNvPr id="13316" name="AutoShape 7" descr="data:image/jpeg;base64,/9j/4AAQSkZJRgABAQAAAQABAAD/2wCEAAkGBhASDw8QDxQUEBUPDxAPEBAQDxAQFQ8PFBAVFBQQFBQXHCYeFxkjGhQUHy8gIycpLCwsFR4xNTAqNSYrLCkBCQoKDgwOFQ8PGikcHBwpKSkpKSkpKSkpKSkpKSkpLCkpKSkpKTUpKSkpKSkpKSwpLCk1KSkpNikpNSkpLDUpKf/AABEIAMABAAMBIgACEQEDEQH/xAAcAAABBQEBAQAAAAAAAAAAAAABAAIDBQYEBwj/xABBEAABAwICBwMJBgQGAwAAAAABAAIDBBESIQUGEzFBUWEicZEUMkJSU3KBkqEHFWKxwfAjM4LhQ2NzstHxFiRE/8QAGgEAAwEBAQEAAAAAAAAAAAAAAAECAwQFBv/EACMRAAICAgIDAQEAAwAAAAAAAAABAhEDEiExBBNRQSIUMmH/2gAMAwEAAhEDEQA/AKdrQnAIBicyLE4MabuecIAOZK9k+O5fCDZDCEK2shacLS1rmkskO1MgDmmzgA1t73FrE2HVV7tKi5DRct33BFxzF1l/kQqzsj4OaUlCKtssEiVztrmHmnidp4rW0zkcJLtEl0EMSSYqDdAlK6ZJIBvNu9Sx1Y+6BPPguN+kRuaL9dwUuhYXVNTFGT2c5HgbixtuzfqSPqs5TSR1YsEptIudH6vyysD7iJp3YgXOI4Gw3Lg01ouogzdYs9owX8RwW9Nv3kmyMBBa4Ag5EHcQuX2Oz2f8PHrSXJ5m2ncd+XV2ZUraVo35nqrTS+jDA8AZsfcsJ4fhXCuiDTR5OaMoSpiSTHShQvmPBaGFE7nhRmcqMAnepWsQFDA0lSNYnBqKYmxAJ10ELpkMKRSQKBBukm3SumAbogppcozIgdEjpEkxoT8SYHEc973v6DK6ttVIx5bTkMsMTu0439By5wRwT45i1wc0lpBuHDeDzWcoWmjaGXWSddDNERObMx0uDDidixgH1syeBvxVXLS4YA8uLjss7/6dyrSqe9+ZfY3N3BjLuvzyXG+hxZPe94O9vZAPgLrCeOUouNdo7sHkQx5IzcundJcv/h0CjjsOzhyv2cs+Kb5GODiFJiQxrpSo81ylbYBG4cQfommR43jwN0/EhjQCZDLVOtYdnqQuaSK5ycDzJ4fBd5emOa07wCoaNYyr8Ioqdg39o/RanUyEF08u4ANibwta7nH6jwWWfC3u7itVo87HRLnDe9rnC+8mRxssMrpUd3iq5bfCordIGaR0lza9owHWwsG4i3FaLVrS5laYpDd8eYPrs4HvC8/ELwLA7hZTUNdNBKyYAnAcwPSafOaolH+TTFkayW3wz0zSFCJonRu4+afVdwK8+ma5rnMcLFhId3r0Wnna9rZGm7XgOaeYKzWuVCGltS3cbMkHI+i5KEqZ0+Vi3ja7M4Gp4Ch8qantlHAhdVo8aUGvwkRxJl0rpmbQ/EiHKLEjiTsnUkxJXUeJLEiwokxIAqPEkXp2Go/EmulAUD5OSY1hO9FlKKJnSE7k+NqAFkcSYMlxIF6iMigdWjcO0eQRaFo2duJK6h2iBlRYaExKF1CZkw1ARY1AnuliXM6VNxFTZWh0lyaZQocJRwIHqiTaoYygAjZIqiOc2Y4/hNh1Wt1t/h01JCN2V7cmMH6rN0tNtJIo/XlYD7uIE/QFXuu096iNnsoz4vdf8gufJ/skd2HjHJmfRupqGhlmdhhbitvO5re8rT0OpUYAM7jIfVb2WjpzKuU0jPH4858nDqhpcNcadxyd24s9zvSZ+RWnrqMSxSRO3PaR3HgmCnp4LANjjt0F+8cVLDVscey5pPK+fguZu2evCDjGnyeYyaMcMi17bZXwu3hc/k+eTl7ATkuCu0fTO7UzGe8QAVSlRhLxr6Z5dgkG7P4pCeQbwVsK7VqBxvTyYDwZIDh+BKoK2lkifglGE8OII5grSMkzjyYZQ7RwCv5qRtY1Pc0d6jdTtPBacnN/JIKhvNODwuR1C3gSozROG5yLYtY/Tvc5MuuLBKN2aPlUg3i6Nw9fxnaEQuH7yHFvgofvAvyHZCPYgWGTLOScN3kBcxrC7zBfqVHDBHvJxnqutrU1JsNVEiZTE+efgMl0saALAW7k3EljWiozk2xpaUNn1UiV1KYxgYEcCckmFjbFEXRuhiQAUk3EliSsKHXSum3SxJWVRc6qQY6yMndGx8h7wLD8yrV+r5qaqWZ5tDdobbfLhFjbk3r1VbqZTOkmntcMaxjZHc7knZjvtn0st2AAABkBkAOAXLJ3Kz1/Hx/wrGU8DWNDGANaNwAshUNebBlgSbFx9EdBzUqfTUzppWwsOG4xyPtcsjGWXU7gok6R2JHFBTRsJa0Y37zZpe8nmbJ0kcbnBr22cMwHsLT8LrdUNBHC3DE3COJ4nqTxKGkdHsnjMbx7rhvY7g4Fc/sKMcVBHSNxF7u0ebs8I5DkpYw4F0cnnxOMb7cSPSHQjNduiNEGokJflFEbEDfNJ6vuj6rVz4sEitNTGeyXNPCxIKbVaOilj2b2gt4Di08weC3raGK2ERsw2tbA2yz+n9EtiAliFmZNe3g2+546KVkE0meRaa0M+mkwOOJrs43+sOR6rguvTNLaMbUROiORObHeq+2RXl0lO5pLX3BaS1w6hdUJnleRg1dokLwmOqGjio9m3vSNlpscuqCascASmuqHHcPFBEJWFJETmE77IChad6nuljTpD2f4MFIzkl5OODiE7EliTFyNwvHG/eEtq8b237inYksSYHRdG6ixpY07I1JLpXURkQMiWwakl0rqAzjmmGqCWxSg2dJKS5fKuQKG3dyClyLWM67pYrXPIX8Fx43c1HVE7N/PA78lLkWsfJ6vqvRbKkhBydI3au95+f5WVqoKJwMURbuMbLd2EKa6yR6yVKgq61Sj7NRJxdOWf0sAA+pKpQrrVKUYJo+LJi4j8MmYP5+Cyy9GiL9AlIqh1i10pKKSGKocQ6YgDC3EGgkAF3IXK5boCu1g7FVUO/yIpT3hrh+i0eg4MFNC3jsw5x5ucMRP1WT1mmxS1pGeGIRDqWxkn/ctPHpenZ5NE6RrXzxt2UbiA54DRuCrbhIv8LNR1NOJI3xnc9rm+I/6T7oOkDQXHc0Fx7gEiDBxE4Gk7yM+8LE690eCdko3TNs7322/Qra03mNv6Qv45/qqHXyO9K0+pM23xBBXYuEjHLG4mAJSTC5DGtbPN1H4kC5RlyGJOyXElxobRR4kMSNg1JcaGJR4kMSLHqS40sSjuldPYTiPM3IFLG7u+KbjQuix0Me54/sgJQd9/ipcSYQDvUspBAHK6coDCPRNk3E4dUrKo6cSV1A2oHHJSYkWKh91JFFjcyMZmSRkfzOAP0JUF1d6mUu0r4OIjD5fi0YR/uUt8FwVs9D0UMLDDxpzsz7trtPgu1YFutOy0nUyO/lSPET/AMODIPHdc3W7Y8EBzTcHMEbiDxURfB3xkn0PTqerdDKJmguywSsG+SO97943j4rhZt2lxJZKCbhoGBzRyz3p8ekWE2N2O9V4wn+6JU+GaJm7pKtkrA+NwcHcQb/9LDfaPqpBUTQ1DpbPYANg0YjNhcC33R1TzEBmLtJ3lji2/fZKKJrc2jM7zvJ7ysPTYwQMIbZ5xFwJe71nHMquj1UfVaQpZXShoo9n2SO3JGw3bgN/gV0mGVoLGYcLiSHk5sB3i3HougxCzd4wea4GxB53Vyx2qKs3pOapdZdJhrPJ2ntyjtW/w4uJPU7gqT70qtwmdb3GYvmXA6pYwnMve43IBLnuPMlQsbvkR1nh0WX+0CrAp4o+Mkt/g0b/AKrQU8jzcvbgz7Ivc25nqvPNctKiaps3NsI2YPN3pH6BbmGV0ikcUwlIlNuqPPCSghdJFgw3SumoosQro3TUrp2IddJNuldFhRLZKyKSokFkLJybdAwEIWRKCQwFo45phg5ZKS6F1LZVjAXDqtn9nzAyOurHZBrBEz+kFzj4uA+Cxz5AASdwBJ+C2ulB5LoiCA9l9Tm8e92nn62Wcn+G0OrMdtCbk73EuPeTdaXVTWzYfwZzeI+Y72R5Hm38lk8HJIPI3i6AjJxfB7ZHIHAOaQ4HcQbg/FF7ARZwDhyIuF5LobWWamP8I3aTcxO809RyK3mitdaaYAPOxefReciejuKd/TqjNMtxQhv8suZ0BuPA7kn7UbsD/euz6i6nab5tII5g3uknwzSzmFTNxht3SNKWOc7msZ7zi/6ALqAUVRVMYLyPaz3nAIY7IfJXHz5CfwsGzH/JU0ULWCzQGjjb9Ss9pLXmljuI7zOHBuTb9XFY/S2tVTUZOOzb7NhIHxPFTZnLIkaXWfXBrQYaY4nEYXyjcwcm8ysOotoBxCY6qaizllJyJyUlz+UHgChjed2SdmWp0IXUGB3rJbAcSSlYUiUyDmmmobwzTRA3kngAbgnYcDDUHgChtHncPFS3QL0WMjwvO8o7DmSiZU0yIsfJ1YkcSjuliT2MqJLoXTMSBcjYeo8uQxKPEhiRsNRJCUMSYXJt1LZSiWur+jDU1UEHAuxv/wBNhBOXXIfFWWvmlRNWFrTdkA2beWL0j++Sm1XeKSiqa9/nzf8Ar0w6Nvdw7yfosi6e5JJuSbnqeai+TWqVE2JG6gEvIIGQjM2FufBUJImNuK0uhdQ5527SR2wYRduJpc5w52vkFaamam2AqasXJsYYSPNHrv68gtuTdVRtGFdnnk2rtVRSwPie6SMzRtcWXGRcAcTb7rL0EpxTC4cclSVGy4MvrZTV8ksYpMWDZ9rC7CMV+JXn2k6OeOQtqAQ/f2yXZdCV7SDcZbuizWv+i9pTCYedARfqw7/BTKJEkeY4TxP0RMY4pEppKzOdocGNTrhRoEpWKiXGljUGJIyIsNSbaIbRcxmQLyiw1OkyppmXOAUcCdhqS7cppJKACclYUBoUl0yyKLEdN0MS5gTxKIA5qrDUnMoTDOEywSDgiwocZeiGN3cliQxIHQrHmnQULpXsiZm+V4jZ3k7+4Zn4Jt1eapVIifU1Tv8A5oLR33bWUloPeA0+KluhpHTrjWNxxUkP8qjYIm/icPOcs+E10tySTck3PegHJofZIFtdRdVcZbVzjsD+TGRfG71z0HAKk1P1e8rnIcDsorOmPO+6P4r1sNAs1oAAAAA3NFtwVxRrCIHniU17gASSABxOVlWT14fOGDtNiGLC3fJJw7gM12MpC6zpbEjcwea3/kq7NRrJXSZs7DT6RGZ6gIigj9IF3VxxLqKamM5n0lhePsEcB5ruhCDrTwyMtYua6N4PoutuUJq3idwJ/hhzI7ci5tw7xyUtSDG8TNFxkJWji0bn/BLsGjxiRmElp3tJae8FROer7XGiEdZNh815EjbZizs96oixYNHM0Ql5QuVNs0MCBEWEpbNS4UrICyMNRsnYUrIFY0BGyKSCQJBGyVkAJJIBGyBDcNt6c2ymsmGJOh2NwJYEbEJzSmAzAlgUhCCAGYFbyt2ejoW2samommd+JrLMZ++qrFbaZ/kaPb6tI13xcbn8lEil0UwYp6enxPjZcN2kkcQcdwL3hoJ6XKaAtBqXooT1bQfNjY6U94yb9VRUVbPS9CaqTUNO2Ex7SxJkliNxI4+kW7wmVs5d/Cj7Dnec54Iwt42vvK2+i6raQxP9Zgv32sVPNC14s9od7wBUqdcHTRiKSiZGCGDeM3by+25NbMby3/w3Ze7hBWnl1apz5rTH7jy36LP6R0dsJZ2hznB0TZO1a4OFzbZdy0jkvgZzmo/gmS3+GX2/pUGjAWtdG43LAHAni1wv/ZKVp8lDRvdGxovzdYLsrdFywyxukwWfG6MFpOZbY7iqcqYUcMkIdNLGchNCwg8nNJBI7rhGLSGABs/YcBYuIOF/4gf0U8lPI6ogETQ5zmzCxdh7PZN7qxboes3bJlv9Uf8ACTaQzyvXyFm3jfG0tbJHa5FgS05kDlmsxZezayagVVY2IXiiMZdm5xdcHhl3Knh+w6ov/EqYm+7G4/qockYSg7PMMKa4L1+L7DI/8SqcfciA/MqzpPsd0czOUyS4QScTsIsBfgpckT62eFlNKstM7Izyugbs4y92zZcmzAbBV5Cd2Q0MSKSSCQJJJIFQroXSSQMN0kgkgR02Ssn4RzSwjgtdGRshllG6NTYULI0Y1JEOIjenApxQ2HJGjHshrzYE8gT9FaacaQ+Jp9GmhAH9N1UzXwPGfmu4HkrjWF16g9I4gO4RhS4OytlRWrWfZxWsjqpQ8hplia1hJsLtcSW/G/0WVA/dintjPI+BRqwjNLk+idWJRgljGezkNugf2grpeRfYxpBzaiqp3XtNGyVt7+ewkO3/AIS3wXrl1zvh8nYmpJNBWZ1rjs8P9enkZfq3O3gStMuDTWiRURGMnCd7X2vhJFt3JNOmMybGdiBvN8A+GIFX+tQypz/mP/2Km0ZTybaCBw7cMjdpkbYWA9ruOS0GsFK98bCwYiyTEWjeQQRkrk+UWiq0My9ZER6EMrj8S0fotXdU2gdHOZjlkGF0lmtbxawXIB7yVc3UydsQ4IpoKIUiEVnNf9LeT6PncPOkGxZ7zv7XWiJXmH2wVrnup6aNpfgDppMIvYusGg/AFFW6Ik1FWzyd6hcrE6Lm9m/5SmnQ03s3/KulY2cbyx+lZZBWH3RN7N/ylL7mn9m/5U9GJ5YfSuSViNCVHsn+CI0FUezd4J+tk+2H0rrIK1/8eqPZu+iX/j1R7M/RHqkHth9KpBWw1dqPZnxCR1eqPZnxCXrkHth9N2HD1WfIEcdvRZ8jUgUrr11FHzDnL6ET/hZ8gSM34WfIEChdVqid39AZvws+QJheD6DflCcUCEtUVu/oDJ+FvyhOFSTvDe/CFGQgikG7OgVPRvyhI1pHqj+kLnBUb62SMHC0PaeTQXMPMDiFnJJI1hJt0WGj9KmOeGU2syRpdYW7B7J/O/wXrTTxHH8l4LUaVryDsWxTtcCLsjzHQi+RXqOq2tDXUdP5ReKURtbIxzTk4CxzXleRTdpH0fg/zBqTNWkq8acg9cI/fUHtG+K5aPQtHcldcX3xB67fFI6Wh9dvijkdr6dt0rrhGmIPaN8UPvmD2jfFAWWF0bqvGmoPaN8UfvuD2jfFMVo77ryHTFeZaqolDjZ8pDbH0Gdkfl9V6BpzWKJlNO6N2N4jdgazMlxBAsvGYtMaRbhb5NcCwuYnZjmujx3UraOLzE5w1iy5LnesfmQLncz4ow1BflJG6Fx44ThQlu02K9eLTPm5xcXyNz5nxKWfM+KGNLErpGNgseZ8ShgPM+KdiQxIoLBs+p8UjF+7o40cSYJsbsP3dA04/ZT8SRckO2f/2Q=="/>
          <p:cNvSpPr>
            <a:spLocks noChangeAspect="1" noChangeArrowheads="1"/>
          </p:cNvSpPr>
          <p:nvPr/>
        </p:nvSpPr>
        <p:spPr bwMode="auto">
          <a:xfrm>
            <a:off x="1587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sk-SK" altLang="sk-SK" sz="1800">
              <a:latin typeface="Arial" panose="020B0604020202020204" pitchFamily="34" charset="0"/>
            </a:endParaRPr>
          </a:p>
        </p:txBody>
      </p:sp>
      <p:pic>
        <p:nvPicPr>
          <p:cNvPr id="13317" name="Picture 9" descr="http://i1.ytimg.com/vi/KFeEschnwuU/hqdefault.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0689" y="2708275"/>
            <a:ext cx="2376487"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1" descr="http://static15.helldata.com/thumbs/1988813/3">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7664" y="115888"/>
            <a:ext cx="2365375" cy="201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15" descr="http://static27.helldata.com/thumbs/5948014/2">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3388" y="115888"/>
            <a:ext cx="2952750" cy="157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7" descr="http://static15.helldata.com/thumbs/5948094/2">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12125" y="5157788"/>
            <a:ext cx="2160588"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2998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Nadpis 1"/>
          <p:cNvSpPr>
            <a:spLocks noGrp="1"/>
          </p:cNvSpPr>
          <p:nvPr>
            <p:ph type="title"/>
          </p:nvPr>
        </p:nvSpPr>
        <p:spPr>
          <a:xfrm>
            <a:off x="1055688" y="-171450"/>
            <a:ext cx="8229601" cy="1143000"/>
          </a:xfrm>
        </p:spPr>
        <p:txBody>
          <a:bodyPr/>
          <a:lstStyle/>
          <a:p>
            <a:pPr eaLnBrk="1" hangingPunct="1"/>
            <a:r>
              <a:rPr lang="sk-SK" altLang="sk-SK" sz="2800"/>
              <a:t>Reflex – zákonitá odpoveď organizmu  </a:t>
            </a:r>
          </a:p>
        </p:txBody>
      </p:sp>
      <p:pic>
        <p:nvPicPr>
          <p:cNvPr id="16387" name="Picture 10" descr="C:\Users\Lubo\Desktop\image029[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35188" y="2349501"/>
            <a:ext cx="3586162" cy="358457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15364" name="BlokTextu 3"/>
          <p:cNvSpPr txBox="1">
            <a:spLocks noChangeArrowheads="1"/>
          </p:cNvSpPr>
          <p:nvPr/>
        </p:nvSpPr>
        <p:spPr bwMode="auto">
          <a:xfrm>
            <a:off x="2152908" y="1124744"/>
            <a:ext cx="3530325" cy="369332"/>
          </a:xfrm>
          <a:prstGeom prst="rect">
            <a:avLst/>
          </a:prstGeom>
          <a:solidFill>
            <a:srgbClr val="FF0000"/>
          </a:solidFill>
          <a:ln w="9525">
            <a:solidFill>
              <a:schemeClr val="tx1"/>
            </a:solidFill>
            <a:miter lim="800000"/>
            <a:headEnd/>
            <a:tailEnd/>
          </a:ln>
          <a:effectLst>
            <a:glow rad="101600">
              <a:schemeClr val="accent2">
                <a:satMod val="175000"/>
                <a:alpha val="40000"/>
              </a:schemeClr>
            </a:glow>
          </a:effectLst>
        </p:spPr>
        <p:txBody>
          <a:bodyPr wrap="none">
            <a:spAutoFit/>
          </a:bodyPr>
          <a:lstStyle/>
          <a:p>
            <a:pPr eaLnBrk="1" hangingPunct="1">
              <a:defRPr/>
            </a:pPr>
            <a:r>
              <a:rPr lang="sk-SK" b="1" dirty="0">
                <a:solidFill>
                  <a:srgbClr val="FFFF66"/>
                </a:solidFill>
                <a:latin typeface="Calibri" pitchFamily="34" charset="0"/>
                <a:cs typeface="Arial" charset="0"/>
              </a:rPr>
              <a:t>Jednoduché nepodmienené reflexy</a:t>
            </a:r>
          </a:p>
        </p:txBody>
      </p:sp>
      <p:grpSp>
        <p:nvGrpSpPr>
          <p:cNvPr id="14343" name="BlokTextu 4"/>
          <p:cNvGrpSpPr>
            <a:grpSpLocks/>
          </p:cNvGrpSpPr>
          <p:nvPr/>
        </p:nvGrpSpPr>
        <p:grpSpPr bwMode="auto">
          <a:xfrm>
            <a:off x="7150100" y="1096964"/>
            <a:ext cx="3194050" cy="414337"/>
            <a:chOff x="3544" y="691"/>
            <a:chExt cx="1774" cy="261"/>
          </a:xfrm>
        </p:grpSpPr>
        <p:pic>
          <p:nvPicPr>
            <p:cNvPr id="14349" name="BlokTextu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4" y="691"/>
              <a:ext cx="1774"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0" name="Text Box 8"/>
            <p:cNvSpPr txBox="1">
              <a:spLocks noChangeArrowheads="1"/>
            </p:cNvSpPr>
            <p:nvPr/>
          </p:nvSpPr>
          <p:spPr bwMode="auto">
            <a:xfrm>
              <a:off x="3560" y="709"/>
              <a:ext cx="1748"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k-SK" altLang="sk-SK" sz="1800" b="1">
                  <a:solidFill>
                    <a:srgbClr val="FFFF66"/>
                  </a:solidFill>
                </a:rPr>
                <a:t>Zložité podmienené reflexy</a:t>
              </a:r>
            </a:p>
          </p:txBody>
        </p:sp>
      </p:grpSp>
      <p:sp>
        <p:nvSpPr>
          <p:cNvPr id="16394" name="BlokTextu 5"/>
          <p:cNvSpPr txBox="1">
            <a:spLocks noChangeArrowheads="1"/>
          </p:cNvSpPr>
          <p:nvPr/>
        </p:nvSpPr>
        <p:spPr bwMode="auto">
          <a:xfrm>
            <a:off x="6959600" y="2133600"/>
            <a:ext cx="3092450" cy="92333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1800" b="1"/>
              <a:t>základ vyššej nervovej činnosti</a:t>
            </a:r>
          </a:p>
          <a:p>
            <a:pPr algn="ctr" eaLnBrk="1" hangingPunct="1">
              <a:spcBef>
                <a:spcPct val="0"/>
              </a:spcBef>
              <a:buFontTx/>
              <a:buNone/>
            </a:pPr>
            <a:endParaRPr lang="sk-SK" altLang="sk-SK" sz="1800" b="1"/>
          </a:p>
          <a:p>
            <a:pPr algn="ctr" eaLnBrk="1" hangingPunct="1">
              <a:spcBef>
                <a:spcPct val="0"/>
              </a:spcBef>
              <a:buFontTx/>
              <a:buNone/>
            </a:pPr>
            <a:r>
              <a:rPr lang="sk-SK" altLang="sk-SK" sz="1800" b="1"/>
              <a:t>učenie, pamäť, správanie ....</a:t>
            </a:r>
          </a:p>
        </p:txBody>
      </p:sp>
      <p:pic>
        <p:nvPicPr>
          <p:cNvPr id="14345" name="Picture 9" descr="http://www.hyperlinked.com/images/connected_people_left.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61426" y="0"/>
            <a:ext cx="1806575" cy="908050"/>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8" name="Šípka dolu 7"/>
          <p:cNvSpPr/>
          <p:nvPr/>
        </p:nvSpPr>
        <p:spPr>
          <a:xfrm>
            <a:off x="3719513" y="1700214"/>
            <a:ext cx="360362" cy="4333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pic>
        <p:nvPicPr>
          <p:cNvPr id="16397" name="Picture 9" descr="http://detska.tv/wp-content/uploads/2012/12/byl-jednou-jeden-zivot1.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88164" y="3716338"/>
            <a:ext cx="3024187"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Šípka dolu 10"/>
          <p:cNvSpPr/>
          <p:nvPr/>
        </p:nvSpPr>
        <p:spPr>
          <a:xfrm>
            <a:off x="8543926" y="1628775"/>
            <a:ext cx="360363"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spTree>
    <p:extLst>
      <p:ext uri="{BB962C8B-B14F-4D97-AF65-F5344CB8AC3E}">
        <p14:creationId xmlns:p14="http://schemas.microsoft.com/office/powerpoint/2010/main" val="15276306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1000" fill="hold"/>
                                        <p:tgtEl>
                                          <p:spTgt spid="16387"/>
                                        </p:tgtEl>
                                        <p:attrNameLst>
                                          <p:attrName>ppt_x</p:attrName>
                                        </p:attrNameLst>
                                      </p:cBhvr>
                                      <p:tavLst>
                                        <p:tav tm="0">
                                          <p:val>
                                            <p:strVal val="#ppt_x-.2"/>
                                          </p:val>
                                        </p:tav>
                                        <p:tav tm="100000">
                                          <p:val>
                                            <p:strVal val="#ppt_x"/>
                                          </p:val>
                                        </p:tav>
                                      </p:tavLst>
                                    </p:anim>
                                    <p:anim calcmode="lin" valueType="num">
                                      <p:cBhvr>
                                        <p:cTn id="8" dur="1000" fill="hold"/>
                                        <p:tgtEl>
                                          <p:spTgt spid="163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387"/>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16394"/>
                                        </p:tgtEl>
                                        <p:attrNameLst>
                                          <p:attrName>style.visibility</p:attrName>
                                        </p:attrNameLst>
                                      </p:cBhvr>
                                      <p:to>
                                        <p:strVal val="visible"/>
                                      </p:to>
                                    </p:set>
                                    <p:anim calcmode="lin" valueType="num">
                                      <p:cBhvr>
                                        <p:cTn id="12" dur="1000" fill="hold"/>
                                        <p:tgtEl>
                                          <p:spTgt spid="16394"/>
                                        </p:tgtEl>
                                        <p:attrNameLst>
                                          <p:attrName>ppt_x</p:attrName>
                                        </p:attrNameLst>
                                      </p:cBhvr>
                                      <p:tavLst>
                                        <p:tav tm="0">
                                          <p:val>
                                            <p:strVal val="#ppt_x-.2"/>
                                          </p:val>
                                        </p:tav>
                                        <p:tav tm="100000">
                                          <p:val>
                                            <p:strVal val="#ppt_x"/>
                                          </p:val>
                                        </p:tav>
                                      </p:tavLst>
                                    </p:anim>
                                    <p:anim calcmode="lin" valueType="num">
                                      <p:cBhvr>
                                        <p:cTn id="13" dur="1000" fill="hold"/>
                                        <p:tgtEl>
                                          <p:spTgt spid="1639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6394"/>
                                        </p:tgtEl>
                                      </p:cBhvr>
                                    </p:animEffect>
                                  </p:childTnLst>
                                </p:cTn>
                              </p:par>
                              <p:par>
                                <p:cTn id="15" presetID="29" presetClass="entr" presetSubtype="0" fill="hold" nodeType="withEffect">
                                  <p:stCondLst>
                                    <p:cond delay="0"/>
                                  </p:stCondLst>
                                  <p:childTnLst>
                                    <p:set>
                                      <p:cBhvr>
                                        <p:cTn id="16" dur="1" fill="hold">
                                          <p:stCondLst>
                                            <p:cond delay="0"/>
                                          </p:stCondLst>
                                        </p:cTn>
                                        <p:tgtEl>
                                          <p:spTgt spid="16397"/>
                                        </p:tgtEl>
                                        <p:attrNameLst>
                                          <p:attrName>style.visibility</p:attrName>
                                        </p:attrNameLst>
                                      </p:cBhvr>
                                      <p:to>
                                        <p:strVal val="visible"/>
                                      </p:to>
                                    </p:set>
                                    <p:anim calcmode="lin" valueType="num">
                                      <p:cBhvr>
                                        <p:cTn id="17" dur="1000" fill="hold"/>
                                        <p:tgtEl>
                                          <p:spTgt spid="16397"/>
                                        </p:tgtEl>
                                        <p:attrNameLst>
                                          <p:attrName>ppt_x</p:attrName>
                                        </p:attrNameLst>
                                      </p:cBhvr>
                                      <p:tavLst>
                                        <p:tav tm="0">
                                          <p:val>
                                            <p:strVal val="#ppt_x-.2"/>
                                          </p:val>
                                        </p:tav>
                                        <p:tav tm="100000">
                                          <p:val>
                                            <p:strVal val="#ppt_x"/>
                                          </p:val>
                                        </p:tav>
                                      </p:tavLst>
                                    </p:anim>
                                    <p:anim calcmode="lin" valueType="num">
                                      <p:cBhvr>
                                        <p:cTn id="18" dur="1000" fill="hold"/>
                                        <p:tgtEl>
                                          <p:spTgt spid="16397"/>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6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BlokTextu 1">
            <a:extLst>
              <a:ext uri="{FF2B5EF4-FFF2-40B4-BE49-F238E27FC236}">
                <a16:creationId xmlns:a16="http://schemas.microsoft.com/office/drawing/2014/main" id="{5FD44018-4FCD-4A1D-8797-2BE5BF2359FC}"/>
              </a:ext>
            </a:extLst>
          </p:cNvPr>
          <p:cNvSpPr txBox="1"/>
          <p:nvPr/>
        </p:nvSpPr>
        <p:spPr>
          <a:xfrm>
            <a:off x="2352502" y="2234637"/>
            <a:ext cx="7448204" cy="2062103"/>
          </a:xfrm>
          <a:prstGeom prst="rect">
            <a:avLst/>
          </a:prstGeom>
          <a:solidFill>
            <a:srgbClr val="002060"/>
          </a:solidFill>
        </p:spPr>
        <p:txBody>
          <a:bodyPr wrap="square" rtlCol="0">
            <a:spAutoFit/>
          </a:bodyPr>
          <a:lstStyle/>
          <a:p>
            <a:pPr algn="ctr"/>
            <a:endParaRPr lang="sk-SK" sz="3600" dirty="0">
              <a:solidFill>
                <a:srgbClr val="FF0000"/>
              </a:solidFill>
              <a:latin typeface="Arial" panose="020B0604020202020204" pitchFamily="34" charset="0"/>
              <a:cs typeface="Arial" panose="020B0604020202020204" pitchFamily="34" charset="0"/>
            </a:endParaRPr>
          </a:p>
          <a:p>
            <a:pPr algn="ctr"/>
            <a:r>
              <a:rPr lang="sk-SK" sz="3600" b="1" dirty="0">
                <a:solidFill>
                  <a:srgbClr val="FF0000"/>
                </a:solidFill>
                <a:latin typeface="Arial" panose="020B0604020202020204" pitchFamily="34" charset="0"/>
                <a:cs typeface="Arial" panose="020B0604020202020204" pitchFamily="34" charset="0"/>
              </a:rPr>
              <a:t>P</a:t>
            </a:r>
            <a:r>
              <a:rPr lang="sk-SK" sz="3600" dirty="0">
                <a:solidFill>
                  <a:schemeClr val="bg1"/>
                </a:solidFill>
                <a:latin typeface="Arial" panose="020B0604020202020204" pitchFamily="34" charset="0"/>
                <a:cs typeface="Arial" panose="020B0604020202020204" pitchFamily="34" charset="0"/>
              </a:rPr>
              <a:t>syché</a:t>
            </a:r>
            <a:r>
              <a:rPr lang="sk-SK" sz="3600" dirty="0">
                <a:latin typeface="Arial" panose="020B0604020202020204" pitchFamily="34" charset="0"/>
                <a:cs typeface="Arial" panose="020B0604020202020204" pitchFamily="34" charset="0"/>
              </a:rPr>
              <a:t> – </a:t>
            </a:r>
            <a:r>
              <a:rPr lang="sk-SK" sz="3600" b="1" dirty="0">
                <a:solidFill>
                  <a:srgbClr val="FF0000"/>
                </a:solidFill>
                <a:latin typeface="Arial" panose="020B0604020202020204" pitchFamily="34" charset="0"/>
                <a:cs typeface="Arial" panose="020B0604020202020204" pitchFamily="34" charset="0"/>
              </a:rPr>
              <a:t>E</a:t>
            </a:r>
            <a:r>
              <a:rPr lang="sk-SK" sz="3600" dirty="0">
                <a:solidFill>
                  <a:schemeClr val="bg1"/>
                </a:solidFill>
                <a:latin typeface="Arial" panose="020B0604020202020204" pitchFamily="34" charset="0"/>
                <a:cs typeface="Arial" panose="020B0604020202020204" pitchFamily="34" charset="0"/>
              </a:rPr>
              <a:t>go</a:t>
            </a:r>
            <a:r>
              <a:rPr lang="sk-SK" sz="3600" dirty="0">
                <a:latin typeface="Arial" panose="020B0604020202020204" pitchFamily="34" charset="0"/>
                <a:cs typeface="Arial" panose="020B0604020202020204" pitchFamily="34" charset="0"/>
              </a:rPr>
              <a:t> – </a:t>
            </a:r>
            <a:r>
              <a:rPr lang="sk-SK" sz="3600" b="1" dirty="0" err="1">
                <a:solidFill>
                  <a:srgbClr val="FF0000"/>
                </a:solidFill>
                <a:latin typeface="Arial" panose="020B0604020202020204" pitchFamily="34" charset="0"/>
                <a:cs typeface="Arial" panose="020B0604020202020204" pitchFamily="34" charset="0"/>
              </a:rPr>
              <a:t>S</a:t>
            </a:r>
            <a:r>
              <a:rPr lang="sk-SK" sz="3600" dirty="0" err="1">
                <a:solidFill>
                  <a:schemeClr val="bg1"/>
                </a:solidFill>
                <a:latin typeface="Arial" panose="020B0604020202020204" pitchFamily="34" charset="0"/>
                <a:cs typeface="Arial" panose="020B0604020202020204" pitchFamily="34" charset="0"/>
              </a:rPr>
              <a:t>oma</a:t>
            </a:r>
            <a:r>
              <a:rPr lang="sk-SK" sz="3600" dirty="0">
                <a:latin typeface="Arial" panose="020B0604020202020204" pitchFamily="34" charset="0"/>
                <a:cs typeface="Arial" panose="020B0604020202020204" pitchFamily="34" charset="0"/>
              </a:rPr>
              <a:t>: </a:t>
            </a:r>
          </a:p>
          <a:p>
            <a:pPr algn="ctr"/>
            <a:r>
              <a:rPr lang="sk-SK" sz="2800" i="1" dirty="0">
                <a:solidFill>
                  <a:schemeClr val="bg1"/>
                </a:solidFill>
                <a:latin typeface="Arial" panose="020B0604020202020204" pitchFamily="34" charset="0"/>
                <a:cs typeface="Arial" panose="020B0604020202020204" pitchFamily="34" charset="0"/>
              </a:rPr>
              <a:t>myseľ – telo – vieme, čo to znamená?</a:t>
            </a:r>
          </a:p>
          <a:p>
            <a:pPr algn="ctr"/>
            <a:endParaRPr lang="sk-SK" sz="2800"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2174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102763" y="1436141"/>
            <a:ext cx="3833091" cy="1362075"/>
          </a:xfrm>
        </p:spPr>
        <p:txBody>
          <a:bodyPr/>
          <a:lstStyle/>
          <a:p>
            <a:pPr algn="ctr">
              <a:defRPr/>
            </a:pPr>
            <a:r>
              <a:rPr lang="sk-SK" b="1" dirty="0">
                <a:latin typeface="Arial" panose="020B0604020202020204" pitchFamily="34" charset="0"/>
                <a:cs typeface="Arial" panose="020B0604020202020204" pitchFamily="34" charset="0"/>
              </a:rPr>
              <a:t>UČENIE</a:t>
            </a:r>
          </a:p>
        </p:txBody>
      </p:sp>
      <p:sp>
        <p:nvSpPr>
          <p:cNvPr id="4" name="BlokTextu 3">
            <a:extLst>
              <a:ext uri="{FF2B5EF4-FFF2-40B4-BE49-F238E27FC236}">
                <a16:creationId xmlns:a16="http://schemas.microsoft.com/office/drawing/2014/main" id="{D9E2FE14-566F-4822-A7E3-70236886ED44}"/>
              </a:ext>
            </a:extLst>
          </p:cNvPr>
          <p:cNvSpPr txBox="1"/>
          <p:nvPr/>
        </p:nvSpPr>
        <p:spPr>
          <a:xfrm rot="19031903">
            <a:off x="-238859" y="2705725"/>
            <a:ext cx="8214846" cy="1446550"/>
          </a:xfrm>
          <a:prstGeom prst="rect">
            <a:avLst/>
          </a:prstGeom>
          <a:solidFill>
            <a:srgbClr val="FF0000"/>
          </a:solidFill>
        </p:spPr>
        <p:txBody>
          <a:bodyPr wrap="square" rtlCol="0">
            <a:spAutoFit/>
          </a:bodyPr>
          <a:lstStyle/>
          <a:p>
            <a:pPr algn="ctr"/>
            <a:r>
              <a:rPr lang="sk-SK" sz="8800" dirty="0">
                <a:solidFill>
                  <a:schemeClr val="bg1"/>
                </a:solidFill>
                <a:latin typeface="Arial" panose="020B0604020202020204" pitchFamily="34" charset="0"/>
                <a:cs typeface="Arial" panose="020B0604020202020204" pitchFamily="34" charset="0"/>
              </a:rPr>
              <a:t>PSYCHÉ</a:t>
            </a:r>
          </a:p>
        </p:txBody>
      </p:sp>
      <p:pic>
        <p:nvPicPr>
          <p:cNvPr id="1026" name="Picture 2" descr="Učíme sa doma: Otestujte sa z gramatiky">
            <a:extLst>
              <a:ext uri="{FF2B5EF4-FFF2-40B4-BE49-F238E27FC236}">
                <a16:creationId xmlns:a16="http://schemas.microsoft.com/office/drawing/2014/main" id="{9D6D3501-D260-4F91-BF4E-1208DCF293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0109" y="3139961"/>
            <a:ext cx="4472132" cy="3268807"/>
          </a:xfrm>
          <a:prstGeom prst="rect">
            <a:avLst/>
          </a:prstGeom>
          <a:noFill/>
          <a:extLst>
            <a:ext uri="{909E8E84-426E-40DD-AFC4-6F175D3DCCD1}">
              <a14:hiddenFill xmlns:a14="http://schemas.microsoft.com/office/drawing/2010/main">
                <a:solidFill>
                  <a:srgbClr val="FFFFFF"/>
                </a:solidFill>
              </a14:hiddenFill>
            </a:ext>
          </a:extLst>
        </p:spPr>
      </p:pic>
      <p:sp>
        <p:nvSpPr>
          <p:cNvPr id="5" name="Obdĺžnik 4">
            <a:extLst>
              <a:ext uri="{FF2B5EF4-FFF2-40B4-BE49-F238E27FC236}">
                <a16:creationId xmlns:a16="http://schemas.microsoft.com/office/drawing/2014/main" id="{9E38C06D-CF22-4BEC-BAFB-63AA709D25E4}"/>
              </a:ext>
            </a:extLst>
          </p:cNvPr>
          <p:cNvSpPr/>
          <p:nvPr/>
        </p:nvSpPr>
        <p:spPr>
          <a:xfrm>
            <a:off x="6096000" y="2798216"/>
            <a:ext cx="5107709" cy="37780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28" name="Picture 4" descr="7 rád, ako vychovať šťastného psa podľa profi cvičiteľa | LepšíDeň.sk">
            <a:extLst>
              <a:ext uri="{FF2B5EF4-FFF2-40B4-BE49-F238E27FC236}">
                <a16:creationId xmlns:a16="http://schemas.microsoft.com/office/drawing/2014/main" id="{5303514B-2D86-42CF-89D1-8BA8013FBF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7302" y="2881746"/>
            <a:ext cx="5845103" cy="3868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860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adpis 1"/>
          <p:cNvSpPr>
            <a:spLocks noGrp="1"/>
          </p:cNvSpPr>
          <p:nvPr>
            <p:ph type="title"/>
          </p:nvPr>
        </p:nvSpPr>
        <p:spPr>
          <a:xfrm>
            <a:off x="1981200" y="274638"/>
            <a:ext cx="4978400" cy="1143000"/>
          </a:xfrm>
        </p:spPr>
        <p:txBody>
          <a:bodyPr/>
          <a:lstStyle/>
          <a:p>
            <a:pPr eaLnBrk="1" hangingPunct="1"/>
            <a:r>
              <a:rPr lang="sk-SK" altLang="sk-SK" b="1">
                <a:solidFill>
                  <a:srgbClr val="002060"/>
                </a:solidFill>
              </a:rPr>
              <a:t>Podmienený reflex </a:t>
            </a:r>
          </a:p>
        </p:txBody>
      </p:sp>
      <p:sp>
        <p:nvSpPr>
          <p:cNvPr id="26627" name="BlokTextu 2"/>
          <p:cNvSpPr txBox="1">
            <a:spLocks noChangeArrowheads="1"/>
          </p:cNvSpPr>
          <p:nvPr/>
        </p:nvSpPr>
        <p:spPr bwMode="auto">
          <a:xfrm>
            <a:off x="2208214" y="2133600"/>
            <a:ext cx="312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k-SK" altLang="sk-SK" sz="1800">
                <a:latin typeface="Arial" panose="020B0604020202020204" pitchFamily="34" charset="0"/>
              </a:rPr>
              <a:t>  </a:t>
            </a:r>
          </a:p>
        </p:txBody>
      </p:sp>
      <p:sp>
        <p:nvSpPr>
          <p:cNvPr id="26628" name="BlokTextu 3"/>
          <p:cNvSpPr txBox="1">
            <a:spLocks noChangeArrowheads="1"/>
          </p:cNvSpPr>
          <p:nvPr/>
        </p:nvSpPr>
        <p:spPr bwMode="auto">
          <a:xfrm>
            <a:off x="1919288" y="1700214"/>
            <a:ext cx="54483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sk-SK" altLang="sk-SK" sz="1800">
                <a:latin typeface="Arial" panose="020B0604020202020204" pitchFamily="34" charset="0"/>
              </a:rPr>
              <a:t>  </a:t>
            </a:r>
            <a:r>
              <a:rPr lang="sk-SK" altLang="sk-SK" sz="2000">
                <a:latin typeface="Arial" panose="020B0604020202020204" pitchFamily="34" charset="0"/>
              </a:rPr>
              <a:t>I.P. Pavlov  (1849 – 1936)</a:t>
            </a:r>
          </a:p>
          <a:p>
            <a:pPr eaLnBrk="1" hangingPunct="1">
              <a:spcBef>
                <a:spcPct val="0"/>
              </a:spcBef>
              <a:buFontTx/>
              <a:buChar char="-"/>
            </a:pPr>
            <a:r>
              <a:rPr lang="sk-SK" altLang="sk-SK" sz="2000">
                <a:latin typeface="Arial" panose="020B0604020202020204" pitchFamily="34" charset="0"/>
              </a:rPr>
              <a:t>  ruský vedec, fyziológ</a:t>
            </a:r>
          </a:p>
          <a:p>
            <a:pPr eaLnBrk="1" hangingPunct="1">
              <a:spcBef>
                <a:spcPct val="0"/>
              </a:spcBef>
              <a:buFontTx/>
              <a:buChar char="-"/>
            </a:pPr>
            <a:r>
              <a:rPr lang="sk-SK" altLang="sk-SK" sz="2000">
                <a:latin typeface="Arial" panose="020B0604020202020204" pitchFamily="34" charset="0"/>
              </a:rPr>
              <a:t> 1904 – Nobelova cena za fyziológiu/medicínu</a:t>
            </a:r>
          </a:p>
          <a:p>
            <a:pPr eaLnBrk="1" hangingPunct="1">
              <a:spcBef>
                <a:spcPct val="0"/>
              </a:spcBef>
              <a:buFontTx/>
              <a:buChar char="-"/>
            </a:pPr>
            <a:endParaRPr lang="sk-SK" altLang="sk-SK" sz="2000">
              <a:latin typeface="Arial" panose="020B0604020202020204" pitchFamily="34" charset="0"/>
            </a:endParaRPr>
          </a:p>
          <a:p>
            <a:pPr eaLnBrk="1" hangingPunct="1">
              <a:spcBef>
                <a:spcPct val="0"/>
              </a:spcBef>
              <a:buFontTx/>
              <a:buChar char="-"/>
            </a:pPr>
            <a:endParaRPr lang="sk-SK" altLang="sk-SK" sz="2000">
              <a:latin typeface="Arial" panose="020B0604020202020204" pitchFamily="34" charset="0"/>
            </a:endParaRPr>
          </a:p>
        </p:txBody>
      </p:sp>
      <p:pic>
        <p:nvPicPr>
          <p:cNvPr id="26629" name="Picture 2" descr="Súbor:Ivan Pavlov nobel.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6589" y="1"/>
            <a:ext cx="2160587"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4" descr="http://www.barkbusters.com.au/images/dog-training-tips.gif">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3613" y="3573463"/>
            <a:ext cx="5040312"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4297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http://www.barkbusters.com.au/images/dog-training-tips.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129540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BlokTextu 3"/>
          <p:cNvSpPr txBox="1"/>
          <p:nvPr/>
        </p:nvSpPr>
        <p:spPr>
          <a:xfrm>
            <a:off x="4295800" y="404665"/>
            <a:ext cx="4536504" cy="461665"/>
          </a:xfrm>
          <a:prstGeom prst="rect">
            <a:avLst/>
          </a:prstGeom>
          <a:noFill/>
          <a:ln w="38100">
            <a:solidFill>
              <a:srgbClr val="002060"/>
            </a:solidFill>
            <a:prstDash val="dash"/>
          </a:ln>
          <a:scene3d>
            <a:camera prst="orthographicFront"/>
            <a:lightRig rig="threePt" dir="t"/>
          </a:scene3d>
          <a:sp3d>
            <a:bevelT prst="relaxedInset"/>
          </a:sp3d>
        </p:spPr>
        <p:txBody>
          <a:bodyPr>
            <a:spAutoFit/>
          </a:bodyPr>
          <a:lstStyle/>
          <a:p>
            <a:pPr algn="ctr" eaLnBrk="1" hangingPunct="1">
              <a:defRPr/>
            </a:pPr>
            <a:r>
              <a:rPr lang="sk-SK" sz="2400" b="1" i="1" dirty="0">
                <a:solidFill>
                  <a:srgbClr val="FF4343"/>
                </a:solidFill>
                <a:latin typeface="Arial" charset="0"/>
                <a:cs typeface="Arial" charset="0"/>
              </a:rPr>
              <a:t>Vznik podmieneného reflexu</a:t>
            </a:r>
          </a:p>
        </p:txBody>
      </p:sp>
      <p:sp>
        <p:nvSpPr>
          <p:cNvPr id="18438" name="BlokTextu 4"/>
          <p:cNvSpPr txBox="1">
            <a:spLocks noChangeArrowheads="1"/>
          </p:cNvSpPr>
          <p:nvPr/>
        </p:nvSpPr>
        <p:spPr bwMode="auto">
          <a:xfrm>
            <a:off x="1992314" y="1412875"/>
            <a:ext cx="2663825" cy="954088"/>
          </a:xfrm>
          <a:prstGeom prst="rect">
            <a:avLst/>
          </a:prstGeom>
          <a:noFill/>
          <a:ln w="3810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2000" b="1" i="1">
                <a:solidFill>
                  <a:srgbClr val="002060"/>
                </a:solidFill>
                <a:latin typeface="Arial" panose="020B0604020202020204" pitchFamily="34" charset="0"/>
              </a:rPr>
              <a:t>Nezaujímavý</a:t>
            </a:r>
            <a:r>
              <a:rPr lang="sk-SK" altLang="sk-SK" sz="2000" i="1">
                <a:latin typeface="Arial" panose="020B0604020202020204" pitchFamily="34" charset="0"/>
              </a:rPr>
              <a:t> </a:t>
            </a:r>
            <a:r>
              <a:rPr lang="sk-SK" altLang="sk-SK" sz="1800">
                <a:latin typeface="Arial" panose="020B0604020202020204" pitchFamily="34" charset="0"/>
              </a:rPr>
              <a:t>podmienený podnet</a:t>
            </a:r>
          </a:p>
          <a:p>
            <a:pPr algn="ctr" eaLnBrk="1" hangingPunct="1">
              <a:spcBef>
                <a:spcPct val="0"/>
              </a:spcBef>
              <a:buFontTx/>
              <a:buNone/>
            </a:pPr>
            <a:r>
              <a:rPr lang="sk-SK" altLang="sk-SK" sz="1800">
                <a:latin typeface="Arial" panose="020B0604020202020204" pitchFamily="34" charset="0"/>
              </a:rPr>
              <a:t>(zvonček)</a:t>
            </a:r>
          </a:p>
        </p:txBody>
      </p:sp>
      <p:sp>
        <p:nvSpPr>
          <p:cNvPr id="18439" name="BlokTextu 5"/>
          <p:cNvSpPr txBox="1">
            <a:spLocks noChangeArrowheads="1"/>
          </p:cNvSpPr>
          <p:nvPr/>
        </p:nvSpPr>
        <p:spPr bwMode="auto">
          <a:xfrm>
            <a:off x="7931150" y="1412875"/>
            <a:ext cx="2736850" cy="954088"/>
          </a:xfrm>
          <a:prstGeom prst="rect">
            <a:avLst/>
          </a:prstGeom>
          <a:noFill/>
          <a:ln w="38100">
            <a:solidFill>
              <a:srgbClr val="FF434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2000" b="1" i="1">
                <a:solidFill>
                  <a:srgbClr val="FF0000"/>
                </a:solidFill>
                <a:latin typeface="Arial" panose="020B0604020202020204" pitchFamily="34" charset="0"/>
              </a:rPr>
              <a:t>zaujímavý a dôležitý</a:t>
            </a:r>
            <a:r>
              <a:rPr lang="sk-SK" altLang="sk-SK" sz="1800">
                <a:latin typeface="Arial" panose="020B0604020202020204" pitchFamily="34" charset="0"/>
              </a:rPr>
              <a:t> </a:t>
            </a:r>
          </a:p>
          <a:p>
            <a:pPr algn="ctr" eaLnBrk="1" hangingPunct="1">
              <a:spcBef>
                <a:spcPct val="0"/>
              </a:spcBef>
              <a:buFontTx/>
              <a:buNone/>
            </a:pPr>
            <a:r>
              <a:rPr lang="sk-SK" altLang="sk-SK" sz="1800">
                <a:latin typeface="Arial" panose="020B0604020202020204" pitchFamily="34" charset="0"/>
              </a:rPr>
              <a:t>nepodmienený podnet</a:t>
            </a:r>
          </a:p>
          <a:p>
            <a:pPr algn="ctr" eaLnBrk="1" hangingPunct="1">
              <a:spcBef>
                <a:spcPct val="0"/>
              </a:spcBef>
              <a:buFontTx/>
              <a:buNone/>
            </a:pPr>
            <a:r>
              <a:rPr lang="sk-SK" altLang="sk-SK" sz="1800">
                <a:latin typeface="Arial" panose="020B0604020202020204" pitchFamily="34" charset="0"/>
              </a:rPr>
              <a:t>(potrava)</a:t>
            </a:r>
          </a:p>
        </p:txBody>
      </p:sp>
      <p:sp>
        <p:nvSpPr>
          <p:cNvPr id="9" name="BlokTextu 8"/>
          <p:cNvSpPr txBox="1"/>
          <p:nvPr/>
        </p:nvSpPr>
        <p:spPr>
          <a:xfrm>
            <a:off x="4440239" y="2997200"/>
            <a:ext cx="3959225" cy="368300"/>
          </a:xfrm>
          <a:prstGeom prst="rect">
            <a:avLst/>
          </a:prstGeom>
          <a:solidFill>
            <a:srgbClr val="FFC000"/>
          </a:solidFill>
          <a:ln>
            <a:solidFill>
              <a:schemeClr val="tx2"/>
            </a:solidFill>
          </a:ln>
          <a:effectLst>
            <a:outerShdw blurRad="50800" dist="38100" dir="8100000" algn="tr" rotWithShape="0">
              <a:prstClr val="black">
                <a:alpha val="40000"/>
              </a:prstClr>
            </a:outerShdw>
          </a:effectLst>
        </p:spPr>
        <p:txBody>
          <a:bodyPr>
            <a:spAutoFit/>
          </a:bodyPr>
          <a:lstStyle/>
          <a:p>
            <a:pPr algn="ctr" eaLnBrk="1" hangingPunct="1">
              <a:defRPr/>
            </a:pPr>
            <a:r>
              <a:rPr lang="sk-SK" b="1" dirty="0">
                <a:latin typeface="Arial" charset="0"/>
                <a:cs typeface="Arial" charset="0"/>
              </a:rPr>
              <a:t>dočasné spojenie centier v mozgu</a:t>
            </a:r>
          </a:p>
        </p:txBody>
      </p:sp>
      <p:sp>
        <p:nvSpPr>
          <p:cNvPr id="10" name="BlokTextu 9"/>
          <p:cNvSpPr txBox="1"/>
          <p:nvPr/>
        </p:nvSpPr>
        <p:spPr>
          <a:xfrm>
            <a:off x="2855914" y="3933825"/>
            <a:ext cx="6696075" cy="376238"/>
          </a:xfrm>
          <a:prstGeom prst="rect">
            <a:avLst/>
          </a:prstGeom>
          <a:solidFill>
            <a:srgbClr val="00B0F0"/>
          </a:solidFill>
          <a:ln>
            <a:solidFill>
              <a:srgbClr val="00B0F0"/>
            </a:solidFill>
          </a:ln>
          <a:effectLst>
            <a:outerShdw blurRad="50800" dist="38100" dir="8100000" algn="tr" rotWithShape="0">
              <a:prstClr val="black">
                <a:alpha val="40000"/>
              </a:prstClr>
            </a:outerShdw>
          </a:effectLst>
        </p:spPr>
        <p:txBody>
          <a:bodyPr>
            <a:spAutoFit/>
          </a:bodyPr>
          <a:lstStyle/>
          <a:p>
            <a:pPr algn="ctr" eaLnBrk="1" hangingPunct="1">
              <a:defRPr/>
            </a:pPr>
            <a:r>
              <a:rPr lang="sk-SK" b="1">
                <a:solidFill>
                  <a:schemeClr val="bg1"/>
                </a:solidFill>
                <a:latin typeface="Arial" charset="0"/>
                <a:cs typeface="Arial" charset="0"/>
              </a:rPr>
              <a:t>vznik podmieneného reflexu – reakcia na zvonček - slinenie</a:t>
            </a:r>
          </a:p>
        </p:txBody>
      </p:sp>
      <p:sp>
        <p:nvSpPr>
          <p:cNvPr id="18442" name="BlokTextu 10"/>
          <p:cNvSpPr txBox="1">
            <a:spLocks noChangeArrowheads="1"/>
          </p:cNvSpPr>
          <p:nvPr/>
        </p:nvSpPr>
        <p:spPr bwMode="auto">
          <a:xfrm>
            <a:off x="5232401" y="6381750"/>
            <a:ext cx="2555875" cy="368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k-SK" altLang="sk-SK" sz="1800" b="1">
                <a:solidFill>
                  <a:srgbClr val="FF0000"/>
                </a:solidFill>
                <a:latin typeface="Arial" panose="020B0604020202020204" pitchFamily="34" charset="0"/>
              </a:rPr>
              <a:t>základ učenia, pamäti</a:t>
            </a:r>
          </a:p>
        </p:txBody>
      </p:sp>
      <p:cxnSp>
        <p:nvCxnSpPr>
          <p:cNvPr id="13" name="Rovná spojovacia šípka 12"/>
          <p:cNvCxnSpPr/>
          <p:nvPr/>
        </p:nvCxnSpPr>
        <p:spPr>
          <a:xfrm flipH="1">
            <a:off x="4800600" y="981076"/>
            <a:ext cx="1295400" cy="3603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Rovná spojovacia šípka 14"/>
          <p:cNvCxnSpPr/>
          <p:nvPr/>
        </p:nvCxnSpPr>
        <p:spPr>
          <a:xfrm>
            <a:off x="6311901" y="981075"/>
            <a:ext cx="1439863" cy="431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Šípka doprava 15"/>
          <p:cNvSpPr/>
          <p:nvPr/>
        </p:nvSpPr>
        <p:spPr>
          <a:xfrm>
            <a:off x="5591175" y="1773238"/>
            <a:ext cx="1728788" cy="360362"/>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sp>
        <p:nvSpPr>
          <p:cNvPr id="17" name="Šípka dolu 16"/>
          <p:cNvSpPr/>
          <p:nvPr/>
        </p:nvSpPr>
        <p:spPr>
          <a:xfrm>
            <a:off x="6167438" y="3500439"/>
            <a:ext cx="360362" cy="2889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sp>
        <p:nvSpPr>
          <p:cNvPr id="18" name="Šípka dolu 17"/>
          <p:cNvSpPr/>
          <p:nvPr/>
        </p:nvSpPr>
        <p:spPr>
          <a:xfrm>
            <a:off x="6240463" y="6021389"/>
            <a:ext cx="360362" cy="2873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sk-SK"/>
          </a:p>
        </p:txBody>
      </p:sp>
      <p:pic>
        <p:nvPicPr>
          <p:cNvPr id="18449" name="Picture 6" descr="http://us.123rf.com/400wm/400/400/derocz/derocz1101/derocz110100027/8570667-bell--colored-cartoon-illustration.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1450" y="2492376"/>
            <a:ext cx="1081088"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0" name="Picture 8" descr="http://www.perdue.com/recipes/recipeimages/Easy%20Sunder%20Dinner%20Roast%20Chicken.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75725" y="2636838"/>
            <a:ext cx="1157288"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1" name="Picture 12" descr="http://classconnection.s3.amazonaws.com/297/flashcards/2613297/jpg/associative_learning1358814529166.jp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00600" y="4437064"/>
            <a:ext cx="3536950"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aoblený obdĺžnik 2"/>
          <p:cNvSpPr/>
          <p:nvPr/>
        </p:nvSpPr>
        <p:spPr>
          <a:xfrm>
            <a:off x="564427" y="0"/>
            <a:ext cx="10349345" cy="68580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0" name="Obrázok 1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02936" y="0"/>
            <a:ext cx="8672328" cy="6525605"/>
          </a:xfrm>
          <a:prstGeom prst="rect">
            <a:avLst/>
          </a:prstGeom>
        </p:spPr>
      </p:pic>
    </p:spTree>
    <p:extLst>
      <p:ext uri="{BB962C8B-B14F-4D97-AF65-F5344CB8AC3E}">
        <p14:creationId xmlns:p14="http://schemas.microsoft.com/office/powerpoint/2010/main" val="870576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900" decel="100000" fill="hold"/>
                                        <p:tgtEl>
                                          <p:spTgt spid="1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18438"/>
                                        </p:tgtEl>
                                        <p:attrNameLst>
                                          <p:attrName>style.visibility</p:attrName>
                                        </p:attrNameLst>
                                      </p:cBhvr>
                                      <p:to>
                                        <p:strVal val="visible"/>
                                      </p:to>
                                    </p:set>
                                    <p:animEffect transition="in" filter="fade">
                                      <p:cBhvr>
                                        <p:cTn id="13" dur="1000"/>
                                        <p:tgtEl>
                                          <p:spTgt spid="18438"/>
                                        </p:tgtEl>
                                      </p:cBhvr>
                                    </p:animEffect>
                                    <p:anim calcmode="lin" valueType="num">
                                      <p:cBhvr>
                                        <p:cTn id="14" dur="1000" fill="hold"/>
                                        <p:tgtEl>
                                          <p:spTgt spid="18438"/>
                                        </p:tgtEl>
                                        <p:attrNameLst>
                                          <p:attrName>ppt_x</p:attrName>
                                        </p:attrNameLst>
                                      </p:cBhvr>
                                      <p:tavLst>
                                        <p:tav tm="0">
                                          <p:val>
                                            <p:strVal val="#ppt_x"/>
                                          </p:val>
                                        </p:tav>
                                        <p:tav tm="100000">
                                          <p:val>
                                            <p:strVal val="#ppt_x"/>
                                          </p:val>
                                        </p:tav>
                                      </p:tavLst>
                                    </p:anim>
                                    <p:anim calcmode="lin" valueType="num">
                                      <p:cBhvr>
                                        <p:cTn id="15" dur="900" decel="100000" fill="hold"/>
                                        <p:tgtEl>
                                          <p:spTgt spid="18438"/>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8438"/>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900" decel="100000" fill="hold"/>
                                        <p:tgtEl>
                                          <p:spTgt spid="1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18439"/>
                                        </p:tgtEl>
                                        <p:attrNameLst>
                                          <p:attrName>style.visibility</p:attrName>
                                        </p:attrNameLst>
                                      </p:cBhvr>
                                      <p:to>
                                        <p:strVal val="visible"/>
                                      </p:to>
                                    </p:set>
                                    <p:animEffect transition="in" filter="fade">
                                      <p:cBhvr>
                                        <p:cTn id="25" dur="1000"/>
                                        <p:tgtEl>
                                          <p:spTgt spid="18439"/>
                                        </p:tgtEl>
                                      </p:cBhvr>
                                    </p:animEffect>
                                    <p:anim calcmode="lin" valueType="num">
                                      <p:cBhvr>
                                        <p:cTn id="26" dur="1000" fill="hold"/>
                                        <p:tgtEl>
                                          <p:spTgt spid="18439"/>
                                        </p:tgtEl>
                                        <p:attrNameLst>
                                          <p:attrName>ppt_x</p:attrName>
                                        </p:attrNameLst>
                                      </p:cBhvr>
                                      <p:tavLst>
                                        <p:tav tm="0">
                                          <p:val>
                                            <p:strVal val="#ppt_x"/>
                                          </p:val>
                                        </p:tav>
                                        <p:tav tm="100000">
                                          <p:val>
                                            <p:strVal val="#ppt_x"/>
                                          </p:val>
                                        </p:tav>
                                      </p:tavLst>
                                    </p:anim>
                                    <p:anim calcmode="lin" valueType="num">
                                      <p:cBhvr>
                                        <p:cTn id="27" dur="900" decel="100000" fill="hold"/>
                                        <p:tgtEl>
                                          <p:spTgt spid="18439"/>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8439"/>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900" decel="100000" fill="hold"/>
                                        <p:tgtEl>
                                          <p:spTgt spid="16"/>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6"/>
                                        </p:tgtEl>
                                        <p:attrNameLst>
                                          <p:attrName>ppt_y</p:attrName>
                                        </p:attrNameLst>
                                      </p:cBhvr>
                                      <p:tavLst>
                                        <p:tav tm="0">
                                          <p:val>
                                            <p:strVal val="#ppt_y-.03"/>
                                          </p:val>
                                        </p:tav>
                                        <p:tav tm="100000">
                                          <p:val>
                                            <p:strVal val="#ppt_y"/>
                                          </p:val>
                                        </p:tav>
                                      </p:tavLst>
                                    </p:anim>
                                  </p:childTnLst>
                                </p:cTn>
                              </p:par>
                              <p:par>
                                <p:cTn id="35" presetID="34" presetClass="entr" presetSubtype="0" fill="hold" nodeType="withEffect">
                                  <p:stCondLst>
                                    <p:cond delay="0"/>
                                  </p:stCondLst>
                                  <p:childTnLst>
                                    <p:set>
                                      <p:cBhvr>
                                        <p:cTn id="36" dur="1" fill="hold">
                                          <p:stCondLst>
                                            <p:cond delay="0"/>
                                          </p:stCondLst>
                                        </p:cTn>
                                        <p:tgtEl>
                                          <p:spTgt spid="18449"/>
                                        </p:tgtEl>
                                        <p:attrNameLst>
                                          <p:attrName>style.visibility</p:attrName>
                                        </p:attrNameLst>
                                      </p:cBhvr>
                                      <p:to>
                                        <p:strVal val="visible"/>
                                      </p:to>
                                    </p:set>
                                    <p:anim from="(-#ppt_w/2)" to="(#ppt_x)" calcmode="lin" valueType="num">
                                      <p:cBhvr>
                                        <p:cTn id="37" dur="600" fill="hold">
                                          <p:stCondLst>
                                            <p:cond delay="0"/>
                                          </p:stCondLst>
                                        </p:cTn>
                                        <p:tgtEl>
                                          <p:spTgt spid="18449"/>
                                        </p:tgtEl>
                                        <p:attrNameLst>
                                          <p:attrName>ppt_x</p:attrName>
                                        </p:attrNameLst>
                                      </p:cBhvr>
                                    </p:anim>
                                    <p:anim from="0" to="-1.0" calcmode="lin" valueType="num">
                                      <p:cBhvr>
                                        <p:cTn id="38" dur="200" decel="50000" autoRev="1" fill="hold">
                                          <p:stCondLst>
                                            <p:cond delay="600"/>
                                          </p:stCondLst>
                                        </p:cTn>
                                        <p:tgtEl>
                                          <p:spTgt spid="18449"/>
                                        </p:tgtEl>
                                        <p:attrNameLst>
                                          <p:attrName>xshear</p:attrName>
                                        </p:attrNameLst>
                                      </p:cBhvr>
                                    </p:anim>
                                    <p:animScale>
                                      <p:cBhvr>
                                        <p:cTn id="39" dur="200" decel="100000" autoRev="1" fill="hold">
                                          <p:stCondLst>
                                            <p:cond delay="600"/>
                                          </p:stCondLst>
                                        </p:cTn>
                                        <p:tgtEl>
                                          <p:spTgt spid="18449"/>
                                        </p:tgtEl>
                                      </p:cBhvr>
                                      <p:from x="100000" y="100000"/>
                                      <p:to x="80000" y="100000"/>
                                    </p:animScale>
                                    <p:anim by="(#ppt_h/3+#ppt_w*0.1)" calcmode="lin" valueType="num">
                                      <p:cBhvr additive="sum">
                                        <p:cTn id="40" dur="200" decel="100000" autoRev="1" fill="hold">
                                          <p:stCondLst>
                                            <p:cond delay="600"/>
                                          </p:stCondLst>
                                        </p:cTn>
                                        <p:tgtEl>
                                          <p:spTgt spid="18449"/>
                                        </p:tgtEl>
                                        <p:attrNameLst>
                                          <p:attrName>ppt_x</p:attrName>
                                        </p:attrNameLst>
                                      </p:cBhvr>
                                    </p:anim>
                                  </p:childTnLst>
                                </p:cTn>
                              </p:par>
                              <p:par>
                                <p:cTn id="41" presetID="34" presetClass="entr" presetSubtype="0" fill="hold" nodeType="withEffect">
                                  <p:stCondLst>
                                    <p:cond delay="0"/>
                                  </p:stCondLst>
                                  <p:childTnLst>
                                    <p:set>
                                      <p:cBhvr>
                                        <p:cTn id="42" dur="1" fill="hold">
                                          <p:stCondLst>
                                            <p:cond delay="0"/>
                                          </p:stCondLst>
                                        </p:cTn>
                                        <p:tgtEl>
                                          <p:spTgt spid="18450"/>
                                        </p:tgtEl>
                                        <p:attrNameLst>
                                          <p:attrName>style.visibility</p:attrName>
                                        </p:attrNameLst>
                                      </p:cBhvr>
                                      <p:to>
                                        <p:strVal val="visible"/>
                                      </p:to>
                                    </p:set>
                                    <p:anim from="(-#ppt_w/2)" to="(#ppt_x)" calcmode="lin" valueType="num">
                                      <p:cBhvr>
                                        <p:cTn id="43" dur="600" fill="hold">
                                          <p:stCondLst>
                                            <p:cond delay="0"/>
                                          </p:stCondLst>
                                        </p:cTn>
                                        <p:tgtEl>
                                          <p:spTgt spid="18450"/>
                                        </p:tgtEl>
                                        <p:attrNameLst>
                                          <p:attrName>ppt_x</p:attrName>
                                        </p:attrNameLst>
                                      </p:cBhvr>
                                    </p:anim>
                                    <p:anim from="0" to="-1.0" calcmode="lin" valueType="num">
                                      <p:cBhvr>
                                        <p:cTn id="44" dur="200" decel="50000" autoRev="1" fill="hold">
                                          <p:stCondLst>
                                            <p:cond delay="600"/>
                                          </p:stCondLst>
                                        </p:cTn>
                                        <p:tgtEl>
                                          <p:spTgt spid="18450"/>
                                        </p:tgtEl>
                                        <p:attrNameLst>
                                          <p:attrName>xshear</p:attrName>
                                        </p:attrNameLst>
                                      </p:cBhvr>
                                    </p:anim>
                                    <p:animScale>
                                      <p:cBhvr>
                                        <p:cTn id="45" dur="200" decel="100000" autoRev="1" fill="hold">
                                          <p:stCondLst>
                                            <p:cond delay="600"/>
                                          </p:stCondLst>
                                        </p:cTn>
                                        <p:tgtEl>
                                          <p:spTgt spid="18450"/>
                                        </p:tgtEl>
                                      </p:cBhvr>
                                      <p:from x="100000" y="100000"/>
                                      <p:to x="80000" y="100000"/>
                                    </p:animScale>
                                    <p:anim by="(#ppt_h/3+#ppt_w*0.1)" calcmode="lin" valueType="num">
                                      <p:cBhvr additive="sum">
                                        <p:cTn id="46" dur="200" decel="100000" autoRev="1" fill="hold">
                                          <p:stCondLst>
                                            <p:cond delay="600"/>
                                          </p:stCondLst>
                                        </p:cTn>
                                        <p:tgtEl>
                                          <p:spTgt spid="18450"/>
                                        </p:tgtEl>
                                        <p:attrNameLst>
                                          <p:attrName>ppt_x</p:attrName>
                                        </p:attrNameLst>
                                      </p:cBhvr>
                                    </p:anim>
                                  </p:childTnLst>
                                </p:cTn>
                              </p:par>
                              <p:par>
                                <p:cTn id="47" presetID="39" presetClass="entr" presetSubtype="0" accel="10000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50"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51"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39" presetClass="entr" presetSubtype="0" accel="10000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ppt_h</p:attrName>
                                        </p:attrNameLst>
                                      </p:cBhvr>
                                      <p:tavLst>
                                        <p:tav tm="0">
                                          <p:val>
                                            <p:strVal val="#ppt_h/20"/>
                                          </p:val>
                                        </p:tav>
                                        <p:tav tm="50000">
                                          <p:val>
                                            <p:strVal val="#ppt_h/20"/>
                                          </p:val>
                                        </p:tav>
                                        <p:tav tm="100000">
                                          <p:val>
                                            <p:strVal val="#ppt_h"/>
                                          </p:val>
                                        </p:tav>
                                      </p:tavLst>
                                    </p:anim>
                                    <p:anim calcmode="lin" valueType="num">
                                      <p:cBhvr>
                                        <p:cTn id="58" dur="500" fill="hold"/>
                                        <p:tgtEl>
                                          <p:spTgt spid="17"/>
                                        </p:tgtEl>
                                        <p:attrNameLst>
                                          <p:attrName>ppt_w</p:attrName>
                                        </p:attrNameLst>
                                      </p:cBhvr>
                                      <p:tavLst>
                                        <p:tav tm="0">
                                          <p:val>
                                            <p:strVal val="#ppt_w+.3"/>
                                          </p:val>
                                        </p:tav>
                                        <p:tav tm="50000">
                                          <p:val>
                                            <p:strVal val="#ppt_w+.3"/>
                                          </p:val>
                                        </p:tav>
                                        <p:tav tm="100000">
                                          <p:val>
                                            <p:strVal val="#ppt_w"/>
                                          </p:val>
                                        </p:tav>
                                      </p:tavLst>
                                    </p:anim>
                                    <p:anim calcmode="lin" valueType="num">
                                      <p:cBhvr>
                                        <p:cTn id="59" dur="500" fill="hold"/>
                                        <p:tgtEl>
                                          <p:spTgt spid="17"/>
                                        </p:tgtEl>
                                        <p:attrNameLst>
                                          <p:attrName>ppt_x</p:attrName>
                                        </p:attrNameLst>
                                      </p:cBhvr>
                                      <p:tavLst>
                                        <p:tav tm="0">
                                          <p:val>
                                            <p:strVal val="#ppt_x-.3"/>
                                          </p:val>
                                        </p:tav>
                                        <p:tav tm="50000">
                                          <p:val>
                                            <p:strVal val="#ppt_x"/>
                                          </p:val>
                                        </p:tav>
                                        <p:tav tm="100000">
                                          <p:val>
                                            <p:strVal val="#ppt_x"/>
                                          </p:val>
                                        </p:tav>
                                      </p:tavLst>
                                    </p:anim>
                                    <p:anim calcmode="lin" valueType="num">
                                      <p:cBhvr>
                                        <p:cTn id="60" dur="500" fill="hold"/>
                                        <p:tgtEl>
                                          <p:spTgt spid="17"/>
                                        </p:tgtEl>
                                        <p:attrNameLst>
                                          <p:attrName>ppt_y</p:attrName>
                                        </p:attrNameLst>
                                      </p:cBhvr>
                                      <p:tavLst>
                                        <p:tav tm="0">
                                          <p:val>
                                            <p:strVal val="#ppt_y"/>
                                          </p:val>
                                        </p:tav>
                                        <p:tav tm="100000">
                                          <p:val>
                                            <p:strVal val="#ppt_y"/>
                                          </p:val>
                                        </p:tav>
                                      </p:tavLst>
                                    </p:anim>
                                  </p:childTnLst>
                                </p:cTn>
                              </p:par>
                              <p:par>
                                <p:cTn id="61" presetID="39" presetClass="entr" presetSubtype="0" accel="100000"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64" dur="5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65" dur="5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6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5" presetClass="entr" presetSubtype="10" fill="hold" nodeType="clickEffect">
                                  <p:stCondLst>
                                    <p:cond delay="0"/>
                                  </p:stCondLst>
                                  <p:childTnLst>
                                    <p:set>
                                      <p:cBhvr>
                                        <p:cTn id="70" dur="1" fill="hold">
                                          <p:stCondLst>
                                            <p:cond delay="0"/>
                                          </p:stCondLst>
                                        </p:cTn>
                                        <p:tgtEl>
                                          <p:spTgt spid="18451"/>
                                        </p:tgtEl>
                                        <p:attrNameLst>
                                          <p:attrName>style.visibility</p:attrName>
                                        </p:attrNameLst>
                                      </p:cBhvr>
                                      <p:to>
                                        <p:strVal val="visible"/>
                                      </p:to>
                                    </p:set>
                                    <p:animEffect transition="in" filter="checkerboard(across)">
                                      <p:cBhvr>
                                        <p:cTn id="71" dur="500"/>
                                        <p:tgtEl>
                                          <p:spTgt spid="18451"/>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5" presetClass="entr" presetSubtype="10" fill="hold" grpId="0" nodeType="click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checkerboard(across)">
                                      <p:cBhvr>
                                        <p:cTn id="76" dur="500"/>
                                        <p:tgtEl>
                                          <p:spTgt spid="18"/>
                                        </p:tgtEl>
                                      </p:cBhvr>
                                    </p:animEffect>
                                  </p:childTnLst>
                                </p:cTn>
                              </p:par>
                              <p:par>
                                <p:cTn id="77" presetID="5" presetClass="entr" presetSubtype="10" fill="hold" grpId="0" nodeType="withEffect">
                                  <p:stCondLst>
                                    <p:cond delay="0"/>
                                  </p:stCondLst>
                                  <p:childTnLst>
                                    <p:set>
                                      <p:cBhvr>
                                        <p:cTn id="78" dur="1" fill="hold">
                                          <p:stCondLst>
                                            <p:cond delay="0"/>
                                          </p:stCondLst>
                                        </p:cTn>
                                        <p:tgtEl>
                                          <p:spTgt spid="18442"/>
                                        </p:tgtEl>
                                        <p:attrNameLst>
                                          <p:attrName>style.visibility</p:attrName>
                                        </p:attrNameLst>
                                      </p:cBhvr>
                                      <p:to>
                                        <p:strVal val="visible"/>
                                      </p:to>
                                    </p:set>
                                    <p:animEffect transition="in" filter="checkerboard(across)">
                                      <p:cBhvr>
                                        <p:cTn id="79" dur="500"/>
                                        <p:tgtEl>
                                          <p:spTgt spid="18442"/>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3"/>
                                        </p:tgtEl>
                                        <p:attrNameLst>
                                          <p:attrName>style.visibility</p:attrName>
                                        </p:attrNameLst>
                                      </p:cBhvr>
                                      <p:to>
                                        <p:strVal val="visible"/>
                                      </p:to>
                                    </p:set>
                                    <p:anim calcmode="lin" valueType="num">
                                      <p:cBhvr additive="base">
                                        <p:cTn id="84" dur="500" fill="hold"/>
                                        <p:tgtEl>
                                          <p:spTgt spid="3"/>
                                        </p:tgtEl>
                                        <p:attrNameLst>
                                          <p:attrName>ppt_x</p:attrName>
                                        </p:attrNameLst>
                                      </p:cBhvr>
                                      <p:tavLst>
                                        <p:tav tm="0">
                                          <p:val>
                                            <p:strVal val="#ppt_x"/>
                                          </p:val>
                                        </p:tav>
                                        <p:tav tm="100000">
                                          <p:val>
                                            <p:strVal val="#ppt_x"/>
                                          </p:val>
                                        </p:tav>
                                      </p:tavLst>
                                    </p:anim>
                                    <p:anim calcmode="lin" valueType="num">
                                      <p:cBhvr additive="base">
                                        <p:cTn id="85" dur="500" fill="hold"/>
                                        <p:tgtEl>
                                          <p:spTgt spid="3"/>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fill="hold"/>
                                        <p:tgtEl>
                                          <p:spTgt spid="20"/>
                                        </p:tgtEl>
                                        <p:attrNameLst>
                                          <p:attrName>ppt_x</p:attrName>
                                        </p:attrNameLst>
                                      </p:cBhvr>
                                      <p:tavLst>
                                        <p:tav tm="0">
                                          <p:val>
                                            <p:strVal val="#ppt_x"/>
                                          </p:val>
                                        </p:tav>
                                        <p:tav tm="100000">
                                          <p:val>
                                            <p:strVal val="#ppt_x"/>
                                          </p:val>
                                        </p:tav>
                                      </p:tavLst>
                                    </p:anim>
                                    <p:anim calcmode="lin" valueType="num">
                                      <p:cBhvr additive="base">
                                        <p:cTn id="8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animBg="1"/>
      <p:bldP spid="18439" grpId="0" animBg="1"/>
      <p:bldP spid="9" grpId="0" animBg="1"/>
      <p:bldP spid="10" grpId="0" animBg="1"/>
      <p:bldP spid="18442" grpId="0" animBg="1"/>
      <p:bldP spid="16" grpId="0" animBg="1"/>
      <p:bldP spid="17" grpId="0" animBg="1"/>
      <p:bldP spid="1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2055" y="1005840"/>
            <a:ext cx="9337618" cy="5577840"/>
          </a:xfrm>
          <a:prstGeom prst="rect">
            <a:avLst/>
          </a:prstGeom>
        </p:spPr>
      </p:pic>
      <p:sp>
        <p:nvSpPr>
          <p:cNvPr id="4" name="BlokTextu 3"/>
          <p:cNvSpPr txBox="1"/>
          <p:nvPr/>
        </p:nvSpPr>
        <p:spPr>
          <a:xfrm>
            <a:off x="5145579" y="166255"/>
            <a:ext cx="1348446" cy="461665"/>
          </a:xfrm>
          <a:prstGeom prst="rect">
            <a:avLst/>
          </a:prstGeom>
          <a:noFill/>
        </p:spPr>
        <p:txBody>
          <a:bodyPr wrap="none" rtlCol="0">
            <a:spAutoFit/>
          </a:bodyPr>
          <a:lstStyle/>
          <a:p>
            <a:r>
              <a:rPr lang="sk-SK" sz="2400" b="1" dirty="0">
                <a:latin typeface="Arial" panose="020B0604020202020204" pitchFamily="34" charset="0"/>
                <a:cs typeface="Arial" panose="020B0604020202020204" pitchFamily="34" charset="0"/>
              </a:rPr>
              <a:t>UČENIE</a:t>
            </a:r>
          </a:p>
        </p:txBody>
      </p:sp>
      <p:sp>
        <p:nvSpPr>
          <p:cNvPr id="5" name="Zaoblený obdĺžnik 4"/>
          <p:cNvSpPr/>
          <p:nvPr/>
        </p:nvSpPr>
        <p:spPr>
          <a:xfrm>
            <a:off x="1062643" y="667022"/>
            <a:ext cx="10066713" cy="621792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516" y="835429"/>
            <a:ext cx="10806545" cy="5918661"/>
          </a:xfrm>
          <a:prstGeom prst="rect">
            <a:avLst/>
          </a:prstGeom>
        </p:spPr>
      </p:pic>
      <p:sp>
        <p:nvSpPr>
          <p:cNvPr id="2" name="Obdĺžnik 1">
            <a:extLst>
              <a:ext uri="{FF2B5EF4-FFF2-40B4-BE49-F238E27FC236}">
                <a16:creationId xmlns:a16="http://schemas.microsoft.com/office/drawing/2014/main" id="{7C24E5C9-436F-4FF5-B987-7F1D6865D98E}"/>
              </a:ext>
            </a:extLst>
          </p:cNvPr>
          <p:cNvSpPr/>
          <p:nvPr/>
        </p:nvSpPr>
        <p:spPr>
          <a:xfrm>
            <a:off x="5145579" y="166255"/>
            <a:ext cx="1458421" cy="461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 name="BlokTextu 5">
            <a:extLst>
              <a:ext uri="{FF2B5EF4-FFF2-40B4-BE49-F238E27FC236}">
                <a16:creationId xmlns:a16="http://schemas.microsoft.com/office/drawing/2014/main" id="{4BAD01B0-AA87-4E81-859D-850B4F1AB264}"/>
              </a:ext>
            </a:extLst>
          </p:cNvPr>
          <p:cNvSpPr txBox="1"/>
          <p:nvPr/>
        </p:nvSpPr>
        <p:spPr>
          <a:xfrm>
            <a:off x="4991691" y="127153"/>
            <a:ext cx="1502334" cy="461665"/>
          </a:xfrm>
          <a:prstGeom prst="rect">
            <a:avLst/>
          </a:prstGeom>
          <a:noFill/>
          <a:ln>
            <a:solidFill>
              <a:schemeClr val="tx1"/>
            </a:solidFill>
          </a:ln>
        </p:spPr>
        <p:txBody>
          <a:bodyPr wrap="none" rtlCol="0">
            <a:spAutoFit/>
          </a:bodyPr>
          <a:lstStyle/>
          <a:p>
            <a:r>
              <a:rPr lang="sk-SK" sz="2400" b="1" dirty="0">
                <a:latin typeface="Arial" panose="020B0604020202020204" pitchFamily="34" charset="0"/>
                <a:cs typeface="Arial" panose="020B0604020202020204" pitchFamily="34" charset="0"/>
              </a:rPr>
              <a:t>SPÁNOK</a:t>
            </a:r>
          </a:p>
        </p:txBody>
      </p:sp>
    </p:spTree>
    <p:extLst>
      <p:ext uri="{BB962C8B-B14F-4D97-AF65-F5344CB8AC3E}">
        <p14:creationId xmlns:p14="http://schemas.microsoft.com/office/powerpoint/2010/main" val="420276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reticular activating system is composed of a network of nuclei in... |  Download Scientific Diagram">
            <a:extLst>
              <a:ext uri="{FF2B5EF4-FFF2-40B4-BE49-F238E27FC236}">
                <a16:creationId xmlns:a16="http://schemas.microsoft.com/office/drawing/2014/main" id="{DAF2C7A7-4621-4028-BAC7-D87C9BCB21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2238" y="904875"/>
            <a:ext cx="7310437" cy="5876925"/>
          </a:xfrm>
          <a:prstGeom prst="rect">
            <a:avLst/>
          </a:prstGeom>
          <a:noFill/>
          <a:extLst>
            <a:ext uri="{909E8E84-426E-40DD-AFC4-6F175D3DCCD1}">
              <a14:hiddenFill xmlns:a14="http://schemas.microsoft.com/office/drawing/2010/main">
                <a:solidFill>
                  <a:srgbClr val="FFFFFF"/>
                </a:solidFill>
              </a14:hiddenFill>
            </a:ext>
          </a:extLst>
        </p:spPr>
      </p:pic>
      <p:sp>
        <p:nvSpPr>
          <p:cNvPr id="2" name="BlokTextu 1">
            <a:extLst>
              <a:ext uri="{FF2B5EF4-FFF2-40B4-BE49-F238E27FC236}">
                <a16:creationId xmlns:a16="http://schemas.microsoft.com/office/drawing/2014/main" id="{D53ED896-DF35-4C81-9660-2BA5EA769F17}"/>
              </a:ext>
            </a:extLst>
          </p:cNvPr>
          <p:cNvSpPr txBox="1"/>
          <p:nvPr/>
        </p:nvSpPr>
        <p:spPr>
          <a:xfrm>
            <a:off x="3219450" y="76200"/>
            <a:ext cx="5583836" cy="461665"/>
          </a:xfrm>
          <a:prstGeom prst="rect">
            <a:avLst/>
          </a:prstGeom>
          <a:noFill/>
          <a:ln>
            <a:solidFill>
              <a:schemeClr val="accent1"/>
            </a:solidFill>
          </a:ln>
        </p:spPr>
        <p:txBody>
          <a:bodyPr wrap="none" rtlCol="0">
            <a:spAutoFit/>
          </a:bodyPr>
          <a:lstStyle/>
          <a:p>
            <a:r>
              <a:rPr lang="sk-SK" sz="2400" b="1" cap="all" dirty="0" err="1">
                <a:latin typeface="Arial" panose="020B0604020202020204" pitchFamily="34" charset="0"/>
                <a:cs typeface="Arial" panose="020B0604020202020204" pitchFamily="34" charset="0"/>
              </a:rPr>
              <a:t>Retikulárny</a:t>
            </a:r>
            <a:r>
              <a:rPr lang="sk-SK" sz="2400" b="1" cap="all" dirty="0">
                <a:latin typeface="Arial" panose="020B0604020202020204" pitchFamily="34" charset="0"/>
                <a:cs typeface="Arial" panose="020B0604020202020204" pitchFamily="34" charset="0"/>
              </a:rPr>
              <a:t> aktivačný systém</a:t>
            </a:r>
          </a:p>
        </p:txBody>
      </p:sp>
    </p:spTree>
    <p:extLst>
      <p:ext uri="{BB962C8B-B14F-4D97-AF65-F5344CB8AC3E}">
        <p14:creationId xmlns:p14="http://schemas.microsoft.com/office/powerpoint/2010/main" val="359724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Nadpis 1"/>
          <p:cNvSpPr>
            <a:spLocks noGrp="1"/>
          </p:cNvSpPr>
          <p:nvPr>
            <p:ph type="title"/>
          </p:nvPr>
        </p:nvSpPr>
        <p:spPr>
          <a:xfrm>
            <a:off x="3719513" y="115888"/>
            <a:ext cx="4392612" cy="1143000"/>
          </a:xfrm>
        </p:spPr>
        <p:txBody>
          <a:bodyPr/>
          <a:lstStyle/>
          <a:p>
            <a:pPr eaLnBrk="1" hangingPunct="1"/>
            <a:r>
              <a:rPr lang="sk-SK" altLang="sk-SK"/>
              <a:t>Bdenie a spánok </a:t>
            </a:r>
          </a:p>
        </p:txBody>
      </p:sp>
      <p:pic>
        <p:nvPicPr>
          <p:cNvPr id="24579" name="Picture 2" descr="http://www.deskovehry.com/fotky/byljednoujedenzivot/byl-jednou-jeden-zivot-07.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13" y="1258888"/>
            <a:ext cx="2016125"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BlokTextu 3"/>
          <p:cNvSpPr txBox="1">
            <a:spLocks noChangeArrowheads="1"/>
          </p:cNvSpPr>
          <p:nvPr/>
        </p:nvSpPr>
        <p:spPr bwMode="auto">
          <a:xfrm>
            <a:off x="4047067" y="1625601"/>
            <a:ext cx="4966231" cy="156966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None/>
            </a:pPr>
            <a:r>
              <a:rPr lang="sk-SK" altLang="sk-SK" sz="2400" b="1" dirty="0">
                <a:solidFill>
                  <a:srgbClr val="FF0000"/>
                </a:solidFill>
                <a:cs typeface="Arial" panose="020B0604020202020204" pitchFamily="34" charset="0"/>
              </a:rPr>
              <a:t>Stav bdenia</a:t>
            </a:r>
            <a:endParaRPr lang="sk-SK" altLang="sk-SK" sz="2400" dirty="0">
              <a:solidFill>
                <a:prstClr val="black"/>
              </a:solidFill>
              <a:cs typeface="Arial" panose="020B0604020202020204" pitchFamily="34" charset="0"/>
            </a:endParaRPr>
          </a:p>
          <a:p>
            <a:pPr algn="ctr" fontAlgn="base">
              <a:spcBef>
                <a:spcPct val="0"/>
              </a:spcBef>
              <a:spcAft>
                <a:spcPct val="0"/>
              </a:spcAft>
              <a:buFont typeface="Wingdings" panose="05000000000000000000" pitchFamily="2" charset="2"/>
              <a:buChar char="Ø"/>
            </a:pPr>
            <a:r>
              <a:rPr lang="sk-SK" altLang="sk-SK" sz="2400" dirty="0">
                <a:solidFill>
                  <a:prstClr val="black"/>
                </a:solidFill>
                <a:cs typeface="Arial" panose="020B0604020202020204" pitchFamily="34" charset="0"/>
              </a:rPr>
              <a:t> </a:t>
            </a:r>
            <a:r>
              <a:rPr lang="sk-SK" altLang="sk-SK" sz="2400" dirty="0">
                <a:solidFill>
                  <a:prstClr val="black"/>
                </a:solidFill>
                <a:latin typeface="Arial" panose="020B0604020202020204" pitchFamily="34" charset="0"/>
                <a:cs typeface="Arial" panose="020B0604020202020204" pitchFamily="34" charset="0"/>
              </a:rPr>
              <a:t> </a:t>
            </a:r>
            <a:r>
              <a:rPr lang="sk-SK" altLang="sk-SK" sz="2400" dirty="0">
                <a:solidFill>
                  <a:prstClr val="black"/>
                </a:solidFill>
                <a:cs typeface="Arial" panose="020B0604020202020204" pitchFamily="34" charset="0"/>
              </a:rPr>
              <a:t>mozgové bunky sú neustále</a:t>
            </a:r>
          </a:p>
          <a:p>
            <a:pPr algn="ctr" fontAlgn="base">
              <a:spcBef>
                <a:spcPct val="0"/>
              </a:spcBef>
              <a:spcAft>
                <a:spcPct val="0"/>
              </a:spcAft>
              <a:buNone/>
            </a:pPr>
            <a:r>
              <a:rPr lang="sk-SK" altLang="sk-SK" sz="2400" dirty="0">
                <a:solidFill>
                  <a:prstClr val="black"/>
                </a:solidFill>
                <a:cs typeface="Arial" panose="020B0604020202020204" pitchFamily="34" charset="0"/>
              </a:rPr>
              <a:t>aktivované prísunom informácií,</a:t>
            </a:r>
          </a:p>
          <a:p>
            <a:pPr algn="ctr" fontAlgn="base">
              <a:spcBef>
                <a:spcPct val="0"/>
              </a:spcBef>
              <a:spcAft>
                <a:spcPct val="0"/>
              </a:spcAft>
              <a:buNone/>
            </a:pPr>
            <a:r>
              <a:rPr lang="sk-SK" altLang="sk-SK" sz="2400" dirty="0">
                <a:solidFill>
                  <a:prstClr val="black"/>
                </a:solidFill>
                <a:cs typeface="Arial" panose="020B0604020202020204" pitchFamily="34" charset="0"/>
              </a:rPr>
              <a:t>na ktoré musia reagovať a </a:t>
            </a:r>
            <a:r>
              <a:rPr lang="sk-SK" altLang="sk-SK" sz="2400" dirty="0" err="1">
                <a:solidFill>
                  <a:prstClr val="black"/>
                </a:solidFill>
                <a:cs typeface="Arial" panose="020B0604020202020204" pitchFamily="34" charset="0"/>
              </a:rPr>
              <a:t>spracúvavať</a:t>
            </a:r>
            <a:endParaRPr lang="sk-SK" altLang="sk-SK" sz="2400" dirty="0">
              <a:solidFill>
                <a:prstClr val="black"/>
              </a:solidFill>
              <a:cs typeface="Arial" panose="020B0604020202020204" pitchFamily="34" charset="0"/>
            </a:endParaRPr>
          </a:p>
        </p:txBody>
      </p:sp>
      <p:sp>
        <p:nvSpPr>
          <p:cNvPr id="24581" name="BlokTextu 5"/>
          <p:cNvSpPr txBox="1">
            <a:spLocks noChangeArrowheads="1"/>
          </p:cNvSpPr>
          <p:nvPr/>
        </p:nvSpPr>
        <p:spPr bwMode="auto">
          <a:xfrm>
            <a:off x="4549775" y="3968751"/>
            <a:ext cx="3960813" cy="2677656"/>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None/>
            </a:pPr>
            <a:r>
              <a:rPr lang="sk-SK" altLang="sk-SK" sz="2400" b="1" dirty="0">
                <a:solidFill>
                  <a:srgbClr val="0000FF"/>
                </a:solidFill>
                <a:latin typeface="Arial" panose="020B0604020202020204" pitchFamily="34" charset="0"/>
                <a:cs typeface="Arial" panose="020B0604020202020204" pitchFamily="34" charset="0"/>
              </a:rPr>
              <a:t>Stav spánku</a:t>
            </a:r>
          </a:p>
          <a:p>
            <a:pPr algn="ctr" fontAlgn="base">
              <a:spcBef>
                <a:spcPct val="0"/>
              </a:spcBef>
              <a:spcAft>
                <a:spcPct val="0"/>
              </a:spcAft>
              <a:buFont typeface="Wingdings" panose="05000000000000000000" pitchFamily="2" charset="2"/>
              <a:buChar char="Ø"/>
            </a:pPr>
            <a:r>
              <a:rPr lang="sk-SK" altLang="sk-SK" sz="2400" dirty="0">
                <a:solidFill>
                  <a:prstClr val="black"/>
                </a:solidFill>
                <a:latin typeface="Arial" panose="020B0604020202020204" pitchFamily="34" charset="0"/>
                <a:cs typeface="Arial" panose="020B0604020202020204" pitchFamily="34" charset="0"/>
              </a:rPr>
              <a:t> mozgové bunky oddychujú</a:t>
            </a:r>
          </a:p>
          <a:p>
            <a:pPr algn="ctr" fontAlgn="base">
              <a:spcBef>
                <a:spcPct val="0"/>
              </a:spcBef>
              <a:spcAft>
                <a:spcPct val="0"/>
              </a:spcAft>
              <a:buFont typeface="Wingdings" panose="05000000000000000000" pitchFamily="2" charset="2"/>
              <a:buChar char="Ø"/>
            </a:pPr>
            <a:r>
              <a:rPr lang="sk-SK" altLang="sk-SK" sz="2400" dirty="0">
                <a:solidFill>
                  <a:prstClr val="black"/>
                </a:solidFill>
                <a:latin typeface="Arial" panose="020B0604020202020204" pitchFamily="34" charset="0"/>
                <a:cs typeface="Arial" panose="020B0604020202020204" pitchFamily="34" charset="0"/>
              </a:rPr>
              <a:t> </a:t>
            </a:r>
            <a:r>
              <a:rPr lang="sk-SK" altLang="sk-SK" sz="2400" dirty="0">
                <a:solidFill>
                  <a:prstClr val="black"/>
                </a:solidFill>
                <a:cs typeface="Arial" panose="020B0604020202020204" pitchFamily="34" charset="0"/>
              </a:rPr>
              <a:t>útlm, vyradenie podnetov:</a:t>
            </a:r>
          </a:p>
          <a:p>
            <a:pPr algn="ctr" fontAlgn="base">
              <a:spcBef>
                <a:spcPct val="0"/>
              </a:spcBef>
              <a:spcAft>
                <a:spcPct val="0"/>
              </a:spcAft>
              <a:buNone/>
            </a:pPr>
            <a:r>
              <a:rPr lang="sk-SK" altLang="sk-SK" sz="2400" dirty="0">
                <a:solidFill>
                  <a:prstClr val="black"/>
                </a:solidFill>
                <a:latin typeface="Arial" panose="020B0604020202020204" pitchFamily="34" charset="0"/>
                <a:cs typeface="Arial" panose="020B0604020202020204" pitchFamily="34" charset="0"/>
              </a:rPr>
              <a:t>....t</a:t>
            </a:r>
            <a:r>
              <a:rPr lang="sk-SK" altLang="sk-SK" sz="2400" dirty="0">
                <a:solidFill>
                  <a:prstClr val="black"/>
                </a:solidFill>
                <a:cs typeface="Arial" panose="020B0604020202020204" pitchFamily="34" charset="0"/>
              </a:rPr>
              <a:t>ma (nevidíme)</a:t>
            </a:r>
          </a:p>
          <a:p>
            <a:pPr algn="ctr" fontAlgn="base">
              <a:spcBef>
                <a:spcPct val="0"/>
              </a:spcBef>
              <a:spcAft>
                <a:spcPct val="0"/>
              </a:spcAft>
              <a:buNone/>
            </a:pPr>
            <a:r>
              <a:rPr lang="sk-SK" altLang="sk-SK" sz="2400" dirty="0">
                <a:solidFill>
                  <a:prstClr val="black"/>
                </a:solidFill>
                <a:latin typeface="Arial" panose="020B0604020202020204" pitchFamily="34" charset="0"/>
                <a:cs typeface="Arial" panose="020B0604020202020204" pitchFamily="34" charset="0"/>
              </a:rPr>
              <a:t>....t</a:t>
            </a:r>
            <a:r>
              <a:rPr lang="sk-SK" altLang="sk-SK" sz="2400" dirty="0">
                <a:solidFill>
                  <a:prstClr val="black"/>
                </a:solidFill>
                <a:cs typeface="Arial" panose="020B0604020202020204" pitchFamily="34" charset="0"/>
              </a:rPr>
              <a:t>icho (nepočujeme)</a:t>
            </a:r>
          </a:p>
          <a:p>
            <a:pPr algn="ctr" fontAlgn="base">
              <a:spcBef>
                <a:spcPct val="0"/>
              </a:spcBef>
              <a:spcAft>
                <a:spcPct val="0"/>
              </a:spcAft>
              <a:buNone/>
            </a:pPr>
            <a:r>
              <a:rPr lang="sk-SK" altLang="sk-SK" sz="2400" dirty="0">
                <a:solidFill>
                  <a:prstClr val="black"/>
                </a:solidFill>
                <a:latin typeface="Arial" panose="020B0604020202020204" pitchFamily="34" charset="0"/>
                <a:cs typeface="Arial" panose="020B0604020202020204" pitchFamily="34" charset="0"/>
              </a:rPr>
              <a:t>....p</a:t>
            </a:r>
            <a:r>
              <a:rPr lang="sk-SK" altLang="sk-SK" sz="2400" dirty="0">
                <a:solidFill>
                  <a:prstClr val="black"/>
                </a:solidFill>
                <a:cs typeface="Arial" panose="020B0604020202020204" pitchFamily="34" charset="0"/>
              </a:rPr>
              <a:t>osteľ (ležíme)</a:t>
            </a:r>
          </a:p>
        </p:txBody>
      </p:sp>
    </p:spTree>
    <p:extLst>
      <p:ext uri="{BB962C8B-B14F-4D97-AF65-F5344CB8AC3E}">
        <p14:creationId xmlns:p14="http://schemas.microsoft.com/office/powerpoint/2010/main" val="3083510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adpis 1"/>
          <p:cNvSpPr>
            <a:spLocks noGrp="1"/>
          </p:cNvSpPr>
          <p:nvPr>
            <p:ph type="title"/>
          </p:nvPr>
        </p:nvSpPr>
        <p:spPr>
          <a:xfrm>
            <a:off x="3792539" y="188913"/>
            <a:ext cx="4319587" cy="1143000"/>
          </a:xfrm>
        </p:spPr>
        <p:txBody>
          <a:bodyPr/>
          <a:lstStyle/>
          <a:p>
            <a:pPr eaLnBrk="1" hangingPunct="1"/>
            <a:r>
              <a:rPr lang="sk-SK" altLang="sk-SK" sz="3600" b="1">
                <a:solidFill>
                  <a:srgbClr val="FF4343"/>
                </a:solidFill>
              </a:rPr>
              <a:t>Druhy spánku</a:t>
            </a:r>
          </a:p>
        </p:txBody>
      </p:sp>
      <p:sp>
        <p:nvSpPr>
          <p:cNvPr id="25603" name="Zástupný symbol obsahu 2"/>
          <p:cNvSpPr>
            <a:spLocks noGrp="1"/>
          </p:cNvSpPr>
          <p:nvPr>
            <p:ph sz="half" idx="1"/>
          </p:nvPr>
        </p:nvSpPr>
        <p:spPr>
          <a:xfrm>
            <a:off x="1703388" y="2060576"/>
            <a:ext cx="4038600" cy="3889375"/>
          </a:xfrm>
          <a:ln>
            <a:solidFill>
              <a:schemeClr val="tx1"/>
            </a:solidFill>
            <a:miter lim="800000"/>
            <a:headEnd/>
            <a:tailEnd/>
          </a:ln>
        </p:spPr>
        <p:txBody>
          <a:bodyPr/>
          <a:lstStyle/>
          <a:p>
            <a:pPr algn="ctr" eaLnBrk="1" hangingPunct="1">
              <a:lnSpc>
                <a:spcPct val="90000"/>
              </a:lnSpc>
            </a:pPr>
            <a:r>
              <a:rPr lang="sk-SK" altLang="sk-SK" sz="2400" b="1">
                <a:solidFill>
                  <a:srgbClr val="FF4343"/>
                </a:solidFill>
              </a:rPr>
              <a:t>Ortodoxný (nonREM</a:t>
            </a:r>
            <a:r>
              <a:rPr lang="sk-SK" altLang="sk-SK"/>
              <a:t>)</a:t>
            </a:r>
            <a:endParaRPr lang="sk-SK" altLang="sk-SK">
              <a:latin typeface="Arial" panose="020B0604020202020204" pitchFamily="34" charset="0"/>
            </a:endParaRPr>
          </a:p>
          <a:p>
            <a:pPr algn="ctr" eaLnBrk="1" hangingPunct="1">
              <a:lnSpc>
                <a:spcPct val="90000"/>
              </a:lnSpc>
            </a:pPr>
            <a:r>
              <a:rPr lang="sk-SK" altLang="sk-SK" sz="2400">
                <a:latin typeface="Arial" panose="020B0604020202020204" pitchFamily="34" charset="0"/>
              </a:rPr>
              <a:t>b</a:t>
            </a:r>
            <a:r>
              <a:rPr lang="sk-SK" altLang="sk-SK" sz="2400"/>
              <a:t>ez rýchlych očných pohybov</a:t>
            </a:r>
            <a:endParaRPr lang="sk-SK" altLang="sk-SK" sz="2400">
              <a:latin typeface="Arial" panose="020B0604020202020204" pitchFamily="34" charset="0"/>
            </a:endParaRPr>
          </a:p>
          <a:p>
            <a:pPr algn="ctr" eaLnBrk="1" hangingPunct="1">
              <a:lnSpc>
                <a:spcPct val="90000"/>
              </a:lnSpc>
            </a:pPr>
            <a:endParaRPr lang="sk-SK" altLang="sk-SK" sz="2400">
              <a:latin typeface="Arial" panose="020B0604020202020204" pitchFamily="34" charset="0"/>
            </a:endParaRPr>
          </a:p>
          <a:p>
            <a:pPr algn="ctr" eaLnBrk="1" hangingPunct="1">
              <a:lnSpc>
                <a:spcPct val="90000"/>
              </a:lnSpc>
              <a:buFont typeface="Wingdings" panose="05000000000000000000" pitchFamily="2" charset="2"/>
              <a:buChar char="Ø"/>
            </a:pPr>
            <a:r>
              <a:rPr lang="sk-SK" altLang="sk-SK" b="1" i="1">
                <a:solidFill>
                  <a:schemeClr val="hlink"/>
                </a:solidFill>
                <a:latin typeface="Arial" panose="020B0604020202020204" pitchFamily="34" charset="0"/>
              </a:rPr>
              <a:t>f</a:t>
            </a:r>
            <a:r>
              <a:rPr lang="sk-SK" altLang="sk-SK" b="1" i="1">
                <a:solidFill>
                  <a:schemeClr val="hlink"/>
                </a:solidFill>
              </a:rPr>
              <a:t>yzické zdravie</a:t>
            </a:r>
          </a:p>
          <a:p>
            <a:pPr algn="ctr" eaLnBrk="1" hangingPunct="1">
              <a:lnSpc>
                <a:spcPct val="90000"/>
              </a:lnSpc>
            </a:pPr>
            <a:r>
              <a:rPr lang="sk-SK" altLang="sk-SK" sz="2400">
                <a:solidFill>
                  <a:schemeClr val="hlink"/>
                </a:solidFill>
                <a:sym typeface="Symbol" panose="05050102010706020507" pitchFamily="18" charset="2"/>
              </a:rPr>
              <a:t> činnosť srdca</a:t>
            </a:r>
          </a:p>
          <a:p>
            <a:pPr algn="ctr" eaLnBrk="1" hangingPunct="1">
              <a:lnSpc>
                <a:spcPct val="90000"/>
              </a:lnSpc>
            </a:pPr>
            <a:r>
              <a:rPr lang="sk-SK" altLang="sk-SK" sz="2400">
                <a:solidFill>
                  <a:schemeClr val="hlink"/>
                </a:solidFill>
                <a:sym typeface="Symbol" panose="05050102010706020507" pitchFamily="18" charset="2"/>
              </a:rPr>
              <a:t> dýchanie</a:t>
            </a:r>
          </a:p>
          <a:p>
            <a:pPr algn="ctr" eaLnBrk="1" hangingPunct="1">
              <a:lnSpc>
                <a:spcPct val="90000"/>
              </a:lnSpc>
            </a:pPr>
            <a:r>
              <a:rPr lang="sk-SK" altLang="sk-SK" sz="2400">
                <a:solidFill>
                  <a:schemeClr val="hlink"/>
                </a:solidFill>
                <a:sym typeface="Symbol" panose="05050102010706020507" pitchFamily="18" charset="2"/>
              </a:rPr>
              <a:t>vylučovanie hormónov</a:t>
            </a:r>
          </a:p>
          <a:p>
            <a:pPr algn="ctr" eaLnBrk="1" hangingPunct="1">
              <a:lnSpc>
                <a:spcPct val="90000"/>
              </a:lnSpc>
            </a:pPr>
            <a:r>
              <a:rPr lang="sk-SK" altLang="sk-SK">
                <a:solidFill>
                  <a:schemeClr val="hlink"/>
                </a:solidFill>
                <a:sym typeface="Symbol" panose="05050102010706020507" pitchFamily="18" charset="2"/>
              </a:rPr>
              <a:t>...</a:t>
            </a:r>
            <a:endParaRPr lang="sk-SK" altLang="sk-SK">
              <a:solidFill>
                <a:schemeClr val="hlink"/>
              </a:solidFill>
            </a:endParaRPr>
          </a:p>
        </p:txBody>
      </p:sp>
      <p:sp>
        <p:nvSpPr>
          <p:cNvPr id="25604" name="Zástupný symbol obsahu 3"/>
          <p:cNvSpPr>
            <a:spLocks noGrp="1"/>
          </p:cNvSpPr>
          <p:nvPr>
            <p:ph sz="half" idx="2"/>
          </p:nvPr>
        </p:nvSpPr>
        <p:spPr>
          <a:xfrm>
            <a:off x="6096001" y="2133600"/>
            <a:ext cx="4244975" cy="3816350"/>
          </a:xfrm>
          <a:ln>
            <a:solidFill>
              <a:schemeClr val="tx1"/>
            </a:solidFill>
            <a:miter lim="800000"/>
            <a:headEnd/>
            <a:tailEnd/>
          </a:ln>
        </p:spPr>
        <p:txBody>
          <a:bodyPr/>
          <a:lstStyle/>
          <a:p>
            <a:pPr eaLnBrk="1" hangingPunct="1">
              <a:lnSpc>
                <a:spcPct val="90000"/>
              </a:lnSpc>
            </a:pPr>
            <a:r>
              <a:rPr lang="sk-SK" altLang="sk-SK" sz="2400" b="1">
                <a:solidFill>
                  <a:srgbClr val="FF4343"/>
                </a:solidFill>
                <a:latin typeface="Arial" panose="020B0604020202020204" pitchFamily="34" charset="0"/>
              </a:rPr>
              <a:t>p</a:t>
            </a:r>
            <a:r>
              <a:rPr lang="sk-SK" altLang="sk-SK" sz="2400" b="1">
                <a:solidFill>
                  <a:srgbClr val="FF4343"/>
                </a:solidFill>
              </a:rPr>
              <a:t>aradoxný (REM spánok)</a:t>
            </a:r>
          </a:p>
          <a:p>
            <a:pPr eaLnBrk="1" hangingPunct="1">
              <a:lnSpc>
                <a:spcPct val="90000"/>
              </a:lnSpc>
            </a:pPr>
            <a:r>
              <a:rPr lang="sk-SK" altLang="sk-SK" sz="2400">
                <a:latin typeface="Arial" panose="020B0604020202020204" pitchFamily="34" charset="0"/>
              </a:rPr>
              <a:t>s r</a:t>
            </a:r>
            <a:r>
              <a:rPr lang="sk-SK" altLang="sk-SK" sz="2400"/>
              <a:t>ýchl</a:t>
            </a:r>
            <a:r>
              <a:rPr lang="sk-SK" altLang="sk-SK" sz="2400">
                <a:latin typeface="Arial" panose="020B0604020202020204" pitchFamily="34" charset="0"/>
              </a:rPr>
              <a:t>ymi</a:t>
            </a:r>
            <a:r>
              <a:rPr lang="sk-SK" altLang="sk-SK" sz="2400"/>
              <a:t> </a:t>
            </a:r>
            <a:r>
              <a:rPr lang="sk-SK" altLang="sk-SK" sz="2400">
                <a:latin typeface="Arial" panose="020B0604020202020204" pitchFamily="34" charset="0"/>
              </a:rPr>
              <a:t>očnými </a:t>
            </a:r>
            <a:r>
              <a:rPr lang="sk-SK" altLang="sk-SK" sz="2400"/>
              <a:t>pohyb</a:t>
            </a:r>
            <a:r>
              <a:rPr lang="sk-SK" altLang="sk-SK" sz="2400">
                <a:latin typeface="Arial" panose="020B0604020202020204" pitchFamily="34" charset="0"/>
              </a:rPr>
              <a:t>mi</a:t>
            </a:r>
            <a:r>
              <a:rPr lang="sk-SK" altLang="sk-SK" sz="2400"/>
              <a:t> </a:t>
            </a:r>
            <a:endParaRPr lang="sk-SK" altLang="sk-SK" sz="2400">
              <a:latin typeface="Arial" panose="020B0604020202020204" pitchFamily="34" charset="0"/>
            </a:endParaRPr>
          </a:p>
          <a:p>
            <a:pPr eaLnBrk="1" hangingPunct="1">
              <a:lnSpc>
                <a:spcPct val="90000"/>
              </a:lnSpc>
            </a:pPr>
            <a:endParaRPr lang="sk-SK" altLang="sk-SK" sz="2400">
              <a:latin typeface="Arial" panose="020B0604020202020204" pitchFamily="34" charset="0"/>
            </a:endParaRPr>
          </a:p>
          <a:p>
            <a:pPr eaLnBrk="1" hangingPunct="1">
              <a:lnSpc>
                <a:spcPct val="90000"/>
              </a:lnSpc>
              <a:buFont typeface="Wingdings" panose="05000000000000000000" pitchFamily="2" charset="2"/>
              <a:buChar char="Ø"/>
            </a:pPr>
            <a:r>
              <a:rPr lang="sk-SK" altLang="sk-SK" b="1" i="1">
                <a:solidFill>
                  <a:schemeClr val="hlink"/>
                </a:solidFill>
                <a:latin typeface="Arial" panose="020B0604020202020204" pitchFamily="34" charset="0"/>
              </a:rPr>
              <a:t>p</a:t>
            </a:r>
            <a:r>
              <a:rPr lang="sk-SK" altLang="sk-SK" b="1" i="1">
                <a:solidFill>
                  <a:schemeClr val="hlink"/>
                </a:solidFill>
              </a:rPr>
              <a:t>sychické zdravie</a:t>
            </a:r>
            <a:r>
              <a:rPr lang="sk-SK" altLang="sk-SK" sz="2400">
                <a:solidFill>
                  <a:schemeClr val="hlink"/>
                </a:solidFill>
              </a:rPr>
              <a:t>:</a:t>
            </a:r>
          </a:p>
          <a:p>
            <a:pPr eaLnBrk="1" hangingPunct="1">
              <a:lnSpc>
                <a:spcPct val="90000"/>
              </a:lnSpc>
            </a:pPr>
            <a:r>
              <a:rPr lang="sk-SK" altLang="sk-SK" sz="2400">
                <a:solidFill>
                  <a:schemeClr val="hlink"/>
                </a:solidFill>
                <a:latin typeface="Arial" panose="020B0604020202020204" pitchFamily="34" charset="0"/>
              </a:rPr>
              <a:t>s</a:t>
            </a:r>
            <a:r>
              <a:rPr lang="sk-SK" altLang="sk-SK" sz="2400">
                <a:solidFill>
                  <a:schemeClr val="hlink"/>
                </a:solidFill>
              </a:rPr>
              <a:t>trážca organizmu</a:t>
            </a:r>
          </a:p>
          <a:p>
            <a:pPr eaLnBrk="1" hangingPunct="1">
              <a:lnSpc>
                <a:spcPct val="90000"/>
              </a:lnSpc>
            </a:pPr>
            <a:r>
              <a:rPr lang="sk-SK" altLang="sk-SK" sz="2400">
                <a:solidFill>
                  <a:schemeClr val="hlink"/>
                </a:solidFill>
                <a:latin typeface="Arial" panose="020B0604020202020204" pitchFamily="34" charset="0"/>
              </a:rPr>
              <a:t>d</a:t>
            </a:r>
            <a:r>
              <a:rPr lang="sk-SK" altLang="sk-SK" sz="2400">
                <a:solidFill>
                  <a:schemeClr val="hlink"/>
                </a:solidFill>
              </a:rPr>
              <a:t>ôležitý pre pamäť,</a:t>
            </a:r>
            <a:r>
              <a:rPr lang="sk-SK" altLang="sk-SK" sz="2400">
                <a:solidFill>
                  <a:schemeClr val="hlink"/>
                </a:solidFill>
                <a:latin typeface="Arial" panose="020B0604020202020204" pitchFamily="34" charset="0"/>
              </a:rPr>
              <a:t> p</a:t>
            </a:r>
            <a:r>
              <a:rPr lang="sk-SK" altLang="sk-SK" sz="2400">
                <a:solidFill>
                  <a:schemeClr val="hlink"/>
                </a:solidFill>
              </a:rPr>
              <a:t>sychické funkcie...</a:t>
            </a:r>
            <a:endParaRPr lang="sk-SK" altLang="sk-SK" sz="2400">
              <a:solidFill>
                <a:schemeClr val="hlink"/>
              </a:solidFill>
              <a:latin typeface="Arial" panose="020B0604020202020204" pitchFamily="34" charset="0"/>
            </a:endParaRPr>
          </a:p>
          <a:p>
            <a:pPr eaLnBrk="1" hangingPunct="1">
              <a:lnSpc>
                <a:spcPct val="90000"/>
              </a:lnSpc>
            </a:pPr>
            <a:r>
              <a:rPr lang="sk-SK" altLang="sk-SK" sz="2400">
                <a:solidFill>
                  <a:schemeClr val="hlink"/>
                </a:solidFill>
              </a:rPr>
              <a:t>vznik snov</a:t>
            </a:r>
            <a:endParaRPr lang="sk-SK" altLang="sk-SK" sz="2400">
              <a:solidFill>
                <a:schemeClr val="hlink"/>
              </a:solidFill>
              <a:latin typeface="Arial" panose="020B0604020202020204" pitchFamily="34" charset="0"/>
            </a:endParaRPr>
          </a:p>
          <a:p>
            <a:pPr eaLnBrk="1" hangingPunct="1">
              <a:lnSpc>
                <a:spcPct val="90000"/>
              </a:lnSpc>
            </a:pPr>
            <a:r>
              <a:rPr lang="sk-SK" altLang="sk-SK" sz="2400">
                <a:solidFill>
                  <a:schemeClr val="hlink"/>
                </a:solidFill>
                <a:latin typeface="Arial" panose="020B0604020202020204" pitchFamily="34" charset="0"/>
              </a:rPr>
              <a:t>....</a:t>
            </a:r>
          </a:p>
        </p:txBody>
      </p:sp>
      <p:pic>
        <p:nvPicPr>
          <p:cNvPr id="25605" name="Picture 4" descr="puppysleep Puppy Sleeping Wallpa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376" y="0"/>
            <a:ext cx="25876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8" descr="C:\Users\NB toshiba\Desktop\DU\sleep.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1379538"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7429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disney-clipart.com/101-Dalmations/clipart/Disney-101-Dalmation-sleeping-pillow-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2539" y="188913"/>
            <a:ext cx="4319587"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6" descr="sleep_cyc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8213" y="3101976"/>
            <a:ext cx="7416800" cy="375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7330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nature.com/nri/journal/v4/n6/images/nri1369-f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b="11650"/>
          <a:stretch>
            <a:fillRect/>
          </a:stretch>
        </p:blipFill>
        <p:spPr bwMode="auto">
          <a:xfrm>
            <a:off x="2351088" y="476250"/>
            <a:ext cx="72009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AutoShape 4"/>
          <p:cNvSpPr>
            <a:spLocks noChangeArrowheads="1"/>
          </p:cNvSpPr>
          <p:nvPr/>
        </p:nvSpPr>
        <p:spPr bwMode="auto">
          <a:xfrm>
            <a:off x="8401051" y="3573463"/>
            <a:ext cx="936625" cy="2233612"/>
          </a:xfrm>
          <a:prstGeom prst="downArrow">
            <a:avLst>
              <a:gd name="adj1" fmla="val 50000"/>
              <a:gd name="adj2" fmla="val 59619"/>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None/>
            </a:pPr>
            <a:endParaRPr lang="sk-SK" altLang="sk-SK" sz="1800">
              <a:solidFill>
                <a:prstClr val="black"/>
              </a:solidFill>
              <a:latin typeface="Arial" panose="020B0604020202020204" pitchFamily="34" charset="0"/>
              <a:cs typeface="Arial" panose="020B0604020202020204" pitchFamily="34" charset="0"/>
            </a:endParaRPr>
          </a:p>
        </p:txBody>
      </p:sp>
      <p:sp>
        <p:nvSpPr>
          <p:cNvPr id="27652" name="Text Box 5"/>
          <p:cNvSpPr txBox="1">
            <a:spLocks noChangeArrowheads="1"/>
          </p:cNvSpPr>
          <p:nvPr/>
        </p:nvSpPr>
        <p:spPr bwMode="auto">
          <a:xfrm>
            <a:off x="7751763" y="6021389"/>
            <a:ext cx="1892300" cy="5286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None/>
            </a:pPr>
            <a:r>
              <a:rPr lang="sk-SK" altLang="sk-SK" sz="2800" b="1">
                <a:solidFill>
                  <a:prstClr val="black"/>
                </a:solidFill>
                <a:latin typeface="Arial" panose="020B0604020202020204" pitchFamily="34" charset="0"/>
                <a:cs typeface="Arial" panose="020B0604020202020204" pitchFamily="34" charset="0"/>
              </a:rPr>
              <a:t>SNY</a:t>
            </a:r>
          </a:p>
        </p:txBody>
      </p:sp>
    </p:spTree>
    <p:extLst>
      <p:ext uri="{BB962C8B-B14F-4D97-AF65-F5344CB8AC3E}">
        <p14:creationId xmlns:p14="http://schemas.microsoft.com/office/powerpoint/2010/main" val="25621089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wheel(4)">
                                      <p:cBhvr>
                                        <p:cTn id="7" dur="20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lokTextu 1"/>
          <p:cNvSpPr txBox="1"/>
          <p:nvPr/>
        </p:nvSpPr>
        <p:spPr>
          <a:xfrm>
            <a:off x="4231178" y="473826"/>
            <a:ext cx="3275256" cy="369332"/>
          </a:xfrm>
          <a:prstGeom prst="rect">
            <a:avLst/>
          </a:prstGeom>
          <a:noFill/>
        </p:spPr>
        <p:txBody>
          <a:bodyPr wrap="none" rtlCol="0">
            <a:spAutoFit/>
          </a:bodyPr>
          <a:lstStyle/>
          <a:p>
            <a:r>
              <a:rPr lang="sk-SK" b="1" dirty="0">
                <a:latin typeface="Arial" panose="020B0604020202020204" pitchFamily="34" charset="0"/>
                <a:cs typeface="Arial" panose="020B0604020202020204" pitchFamily="34" charset="0"/>
              </a:rPr>
              <a:t>Otázky na kritické myslenie:</a:t>
            </a:r>
          </a:p>
        </p:txBody>
      </p:sp>
      <p:sp>
        <p:nvSpPr>
          <p:cNvPr id="3" name="BlokTextu 2"/>
          <p:cNvSpPr txBox="1"/>
          <p:nvPr/>
        </p:nvSpPr>
        <p:spPr>
          <a:xfrm>
            <a:off x="2176929" y="1596044"/>
            <a:ext cx="7383753" cy="1569660"/>
          </a:xfrm>
          <a:prstGeom prst="rect">
            <a:avLst/>
          </a:prstGeom>
          <a:noFill/>
        </p:spPr>
        <p:txBody>
          <a:bodyPr wrap="none" rtlCol="0">
            <a:spAutoFit/>
          </a:bodyPr>
          <a:lstStyle/>
          <a:p>
            <a:pPr algn="ctr"/>
            <a:r>
              <a:rPr lang="sk-SK" sz="2400" b="1" dirty="0">
                <a:latin typeface="Arial" panose="020B0604020202020204" pitchFamily="34" charset="0"/>
                <a:cs typeface="Arial" panose="020B0604020202020204" pitchFamily="34" charset="0"/>
              </a:rPr>
              <a:t>„Bolí“ mozog? </a:t>
            </a:r>
          </a:p>
          <a:p>
            <a:pPr algn="ctr"/>
            <a:r>
              <a:rPr lang="sk-SK" sz="2400" dirty="0">
                <a:latin typeface="Arial" panose="020B0604020202020204" pitchFamily="34" charset="0"/>
                <a:cs typeface="Arial" panose="020B0604020202020204" pitchFamily="34" charset="0"/>
              </a:rPr>
              <a:t>Ak je pravda, že mozog „necíti bolesť“, prečo vieme, </a:t>
            </a:r>
          </a:p>
          <a:p>
            <a:pPr algn="ctr"/>
            <a:r>
              <a:rPr lang="sk-SK" sz="2400" dirty="0">
                <a:latin typeface="Arial" panose="020B0604020202020204" pitchFamily="34" charset="0"/>
                <a:cs typeface="Arial" panose="020B0604020202020204" pitchFamily="34" charset="0"/>
              </a:rPr>
              <a:t>že niekedy sa už  nedokážeme učiť,</a:t>
            </a:r>
          </a:p>
          <a:p>
            <a:pPr algn="ctr"/>
            <a:r>
              <a:rPr lang="sk-SK" sz="2400" dirty="0">
                <a:latin typeface="Arial" panose="020B0604020202020204" pitchFamily="34" charset="0"/>
                <a:cs typeface="Arial" panose="020B0604020202020204" pitchFamily="34" charset="0"/>
              </a:rPr>
              <a:t>sústrediť,  lebo „nás bolí mozog“ ? </a:t>
            </a:r>
          </a:p>
        </p:txBody>
      </p:sp>
      <p:sp>
        <p:nvSpPr>
          <p:cNvPr id="4" name="BlokTextu 3"/>
          <p:cNvSpPr txBox="1"/>
          <p:nvPr/>
        </p:nvSpPr>
        <p:spPr>
          <a:xfrm>
            <a:off x="161954" y="3825457"/>
            <a:ext cx="11413702" cy="1569660"/>
          </a:xfrm>
          <a:prstGeom prst="rect">
            <a:avLst/>
          </a:prstGeom>
          <a:noFill/>
          <a:ln>
            <a:solidFill>
              <a:srgbClr val="FF0000"/>
            </a:solidFill>
          </a:ln>
        </p:spPr>
        <p:txBody>
          <a:bodyPr wrap="none" rtlCol="0">
            <a:spAutoFit/>
          </a:bodyPr>
          <a:lstStyle/>
          <a:p>
            <a:pPr algn="ctr"/>
            <a:r>
              <a:rPr lang="sk-SK" sz="2400" b="1" dirty="0">
                <a:solidFill>
                  <a:srgbClr val="FF0000"/>
                </a:solidFill>
                <a:latin typeface="Arial" panose="020B0604020202020204" pitchFamily="34" charset="0"/>
                <a:cs typeface="Arial" panose="020B0604020202020204" pitchFamily="34" charset="0"/>
              </a:rPr>
              <a:t>„Baví“ nás učenie?</a:t>
            </a:r>
          </a:p>
          <a:p>
            <a:pPr algn="ctr"/>
            <a:r>
              <a:rPr lang="sk-SK" sz="2400" b="1" dirty="0">
                <a:solidFill>
                  <a:srgbClr val="FF0000"/>
                </a:solidFill>
                <a:latin typeface="Arial" panose="020B0604020202020204" pitchFamily="34" charset="0"/>
                <a:cs typeface="Arial" panose="020B0604020202020204" pitchFamily="34" charset="0"/>
              </a:rPr>
              <a:t>Prečo sa na niektoré predmety tešíme a ľahšie sa dokážeme na </a:t>
            </a:r>
            <a:r>
              <a:rPr lang="sk-SK" sz="2400" b="1" dirty="0" err="1">
                <a:solidFill>
                  <a:srgbClr val="FF0000"/>
                </a:solidFill>
                <a:latin typeface="Arial" panose="020B0604020202020204" pitchFamily="34" charset="0"/>
                <a:cs typeface="Arial" panose="020B0604020202020204" pitchFamily="34" charset="0"/>
              </a:rPr>
              <a:t>ne</a:t>
            </a:r>
            <a:r>
              <a:rPr lang="sk-SK" sz="2400" b="1" dirty="0">
                <a:solidFill>
                  <a:srgbClr val="FF0000"/>
                </a:solidFill>
                <a:latin typeface="Arial" panose="020B0604020202020204" pitchFamily="34" charset="0"/>
                <a:cs typeface="Arial" panose="020B0604020202020204" pitchFamily="34" charset="0"/>
              </a:rPr>
              <a:t> pripraviť?</a:t>
            </a:r>
          </a:p>
          <a:p>
            <a:pPr algn="ctr"/>
            <a:r>
              <a:rPr lang="sk-SK" sz="2400" b="1" dirty="0">
                <a:solidFill>
                  <a:srgbClr val="FF0000"/>
                </a:solidFill>
                <a:latin typeface="Arial" panose="020B0604020202020204" pitchFamily="34" charset="0"/>
                <a:cs typeface="Arial" panose="020B0604020202020204" pitchFamily="34" charset="0"/>
              </a:rPr>
              <a:t>Sú dôležité známky?</a:t>
            </a:r>
          </a:p>
          <a:p>
            <a:pPr algn="ctr"/>
            <a:endParaRPr lang="sk-SK" sz="2400" dirty="0">
              <a:latin typeface="Arial" panose="020B0604020202020204" pitchFamily="34" charset="0"/>
              <a:cs typeface="Arial" panose="020B0604020202020204" pitchFamily="34" charset="0"/>
            </a:endParaRPr>
          </a:p>
        </p:txBody>
      </p:sp>
      <p:sp>
        <p:nvSpPr>
          <p:cNvPr id="5" name="BlokTextu 4"/>
          <p:cNvSpPr txBox="1"/>
          <p:nvPr/>
        </p:nvSpPr>
        <p:spPr>
          <a:xfrm rot="19995128">
            <a:off x="1547639" y="1810101"/>
            <a:ext cx="8790109" cy="3139321"/>
          </a:xfrm>
          <a:prstGeom prst="rect">
            <a:avLst/>
          </a:prstGeom>
          <a:solidFill>
            <a:srgbClr val="FF0000"/>
          </a:solidFill>
          <a:ln>
            <a:solidFill>
              <a:srgbClr val="FF0000"/>
            </a:solidFill>
          </a:ln>
        </p:spPr>
        <p:txBody>
          <a:bodyPr wrap="square" rtlCol="0">
            <a:spAutoFit/>
          </a:bodyPr>
          <a:lstStyle/>
          <a:p>
            <a:pPr algn="ctr"/>
            <a:r>
              <a:rPr lang="sk-SK" sz="6600" dirty="0"/>
              <a:t>EMÓCIE</a:t>
            </a:r>
          </a:p>
          <a:p>
            <a:pPr algn="ctr"/>
            <a:r>
              <a:rPr lang="sk-SK" sz="6600" dirty="0"/>
              <a:t>A</a:t>
            </a:r>
          </a:p>
          <a:p>
            <a:pPr algn="ctr"/>
            <a:r>
              <a:rPr lang="sk-SK" sz="6600" dirty="0"/>
              <a:t>MOTIVÁCIA</a:t>
            </a:r>
          </a:p>
        </p:txBody>
      </p:sp>
    </p:spTree>
    <p:extLst>
      <p:ext uri="{BB962C8B-B14F-4D97-AF65-F5344CB8AC3E}">
        <p14:creationId xmlns:p14="http://schemas.microsoft.com/office/powerpoint/2010/main" val="203696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lokTextu 2"/>
          <p:cNvSpPr txBox="1"/>
          <p:nvPr/>
        </p:nvSpPr>
        <p:spPr>
          <a:xfrm>
            <a:off x="2518756" y="149630"/>
            <a:ext cx="7631084" cy="461665"/>
          </a:xfrm>
          <a:prstGeom prst="rect">
            <a:avLst/>
          </a:prstGeom>
          <a:noFill/>
        </p:spPr>
        <p:txBody>
          <a:bodyPr wrap="square" rtlCol="0">
            <a:spAutoFit/>
          </a:bodyPr>
          <a:lstStyle/>
          <a:p>
            <a:pPr algn="ctr"/>
            <a:r>
              <a:rPr lang="sk-SK" sz="2400" i="1" dirty="0">
                <a:solidFill>
                  <a:srgbClr val="FF0000"/>
                </a:solidFill>
                <a:latin typeface="Arial" panose="020B0604020202020204" pitchFamily="34" charset="0"/>
                <a:cs typeface="Arial" panose="020B0604020202020204" pitchFamily="34" charset="0"/>
              </a:rPr>
              <a:t>Prečo cítime? Prečo sú dôležité emócie?</a:t>
            </a:r>
          </a:p>
        </p:txBody>
      </p:sp>
      <p:pic>
        <p:nvPicPr>
          <p:cNvPr id="4" name="Picture 4" descr="Nálepky Emhotoons Emoji Smiley Veľké 5cm 49ks | KúpSiTo.sk - Tovar z Poľska">
            <a:extLst>
              <a:ext uri="{FF2B5EF4-FFF2-40B4-BE49-F238E27FC236}">
                <a16:creationId xmlns:a16="http://schemas.microsoft.com/office/drawing/2014/main" id="{9F50FA50-954D-4E94-94FD-983EAA19A33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90" t="2673"/>
          <a:stretch/>
        </p:blipFill>
        <p:spPr bwMode="auto">
          <a:xfrm>
            <a:off x="2443941" y="1039090"/>
            <a:ext cx="7564583" cy="5685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595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mócie – Viem povedať ako sa cítim a ako sa cítia druhí ľudia">
            <a:extLst>
              <a:ext uri="{FF2B5EF4-FFF2-40B4-BE49-F238E27FC236}">
                <a16:creationId xmlns:a16="http://schemas.microsoft.com/office/drawing/2014/main" id="{D334145E-8C05-4335-B645-F7E3228D60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6763" y="2495837"/>
            <a:ext cx="4488873" cy="3129107"/>
          </a:xfrm>
          <a:prstGeom prst="rect">
            <a:avLst/>
          </a:prstGeom>
          <a:noFill/>
          <a:extLst>
            <a:ext uri="{909E8E84-426E-40DD-AFC4-6F175D3DCCD1}">
              <a14:hiddenFill xmlns:a14="http://schemas.microsoft.com/office/drawing/2010/main">
                <a:solidFill>
                  <a:srgbClr val="FFFFFF"/>
                </a:solidFill>
              </a14:hiddenFill>
            </a:ext>
          </a:extLst>
        </p:spPr>
      </p:pic>
      <p:sp>
        <p:nvSpPr>
          <p:cNvPr id="2" name="BlokTextu 1">
            <a:extLst>
              <a:ext uri="{FF2B5EF4-FFF2-40B4-BE49-F238E27FC236}">
                <a16:creationId xmlns:a16="http://schemas.microsoft.com/office/drawing/2014/main" id="{9CF8A022-43AF-4547-BD17-F0D1B1C2D348}"/>
              </a:ext>
            </a:extLst>
          </p:cNvPr>
          <p:cNvSpPr txBox="1"/>
          <p:nvPr/>
        </p:nvSpPr>
        <p:spPr>
          <a:xfrm>
            <a:off x="2535251" y="480291"/>
            <a:ext cx="6936771" cy="1200329"/>
          </a:xfrm>
          <a:prstGeom prst="rect">
            <a:avLst/>
          </a:prstGeom>
          <a:noFill/>
          <a:ln>
            <a:solidFill>
              <a:schemeClr val="tx1"/>
            </a:solidFill>
          </a:ln>
        </p:spPr>
        <p:txBody>
          <a:bodyPr wrap="none" rtlCol="0">
            <a:spAutoFit/>
          </a:bodyPr>
          <a:lstStyle/>
          <a:p>
            <a:pPr algn="ctr"/>
            <a:r>
              <a:rPr lang="sk-SK" sz="2400" cap="all" dirty="0">
                <a:latin typeface="Arial" panose="020B0604020202020204" pitchFamily="34" charset="0"/>
                <a:cs typeface="Arial" panose="020B0604020202020204" pitchFamily="34" charset="0"/>
              </a:rPr>
              <a:t>6 základných emócií:</a:t>
            </a:r>
          </a:p>
          <a:p>
            <a:pPr algn="ctr"/>
            <a:endParaRPr lang="sk-SK" sz="2400" dirty="0">
              <a:latin typeface="Arial" panose="020B0604020202020204" pitchFamily="34" charset="0"/>
              <a:cs typeface="Arial" panose="020B0604020202020204" pitchFamily="34" charset="0"/>
            </a:endParaRPr>
          </a:p>
          <a:p>
            <a:pPr algn="ctr"/>
            <a:r>
              <a:rPr lang="sk-SK" sz="2400" dirty="0">
                <a:latin typeface="Arial" panose="020B0604020202020204" pitchFamily="34" charset="0"/>
                <a:cs typeface="Arial" panose="020B0604020202020204" pitchFamily="34" charset="0"/>
              </a:rPr>
              <a:t>hnev, odpor, strach, smútok, prekvapenie, </a:t>
            </a:r>
            <a:r>
              <a:rPr lang="sk-SK" sz="2400" dirty="0" err="1">
                <a:latin typeface="Arial" panose="020B0604020202020204" pitchFamily="34" charset="0"/>
                <a:cs typeface="Arial" panose="020B0604020202020204" pitchFamily="34" charset="0"/>
              </a:rPr>
              <a:t>štastie</a:t>
            </a:r>
            <a:r>
              <a:rPr lang="sk-SK"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354213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836844" y="0"/>
            <a:ext cx="8229600" cy="1143000"/>
          </a:xfrm>
        </p:spPr>
        <p:txBody>
          <a:bodyPr/>
          <a:lstStyle/>
          <a:p>
            <a:pPr eaLnBrk="1" hangingPunct="1"/>
            <a:r>
              <a:rPr lang="sk-SK" altLang="sk-SK" dirty="0"/>
              <a:t>Regulácia emócií</a:t>
            </a:r>
          </a:p>
        </p:txBody>
      </p:sp>
      <p:sp>
        <p:nvSpPr>
          <p:cNvPr id="17411" name="Rectangle 3"/>
          <p:cNvSpPr>
            <a:spLocks noGrp="1" noChangeArrowheads="1"/>
          </p:cNvSpPr>
          <p:nvPr>
            <p:ph type="body" idx="1"/>
          </p:nvPr>
        </p:nvSpPr>
        <p:spPr>
          <a:xfrm>
            <a:off x="102176" y="1302904"/>
            <a:ext cx="11581823" cy="4525963"/>
          </a:xfrm>
        </p:spPr>
        <p:txBody>
          <a:bodyPr>
            <a:normAutofit fontScale="85000" lnSpcReduction="10000"/>
          </a:bodyPr>
          <a:lstStyle/>
          <a:p>
            <a:pPr eaLnBrk="1" hangingPunct="1"/>
            <a:r>
              <a:rPr lang="sk-SK" altLang="sk-SK" sz="2400" b="1" dirty="0" err="1">
                <a:solidFill>
                  <a:schemeClr val="hlink"/>
                </a:solidFill>
              </a:rPr>
              <a:t>limbický</a:t>
            </a:r>
            <a:r>
              <a:rPr lang="sk-SK" altLang="sk-SK" sz="2400" b="1" dirty="0">
                <a:solidFill>
                  <a:schemeClr val="hlink"/>
                </a:solidFill>
              </a:rPr>
              <a:t> systém</a:t>
            </a:r>
            <a:r>
              <a:rPr lang="sk-SK" altLang="sk-SK" sz="2400" dirty="0"/>
              <a:t> (</a:t>
            </a:r>
            <a:r>
              <a:rPr lang="sk-SK" altLang="sk-SK" sz="2400" dirty="0" err="1"/>
              <a:t>amygdala</a:t>
            </a:r>
            <a:r>
              <a:rPr lang="sk-SK" altLang="sk-SK" sz="2400" dirty="0"/>
              <a:t>) –málo spojení s mozgovou kôrou </a:t>
            </a:r>
            <a:r>
              <a:rPr lang="sk-SK" altLang="sk-SK" sz="2400" dirty="0">
                <a:sym typeface="Symbol" panose="05050102010706020507" pitchFamily="18" charset="2"/>
              </a:rPr>
              <a:t> malý vplyv kôry na emócie</a:t>
            </a:r>
          </a:p>
          <a:p>
            <a:pPr eaLnBrk="1" hangingPunct="1"/>
            <a:endParaRPr lang="sk-SK" altLang="sk-SK" sz="2400" dirty="0">
              <a:sym typeface="Symbol" panose="05050102010706020507" pitchFamily="18" charset="2"/>
            </a:endParaRPr>
          </a:p>
          <a:p>
            <a:pPr eaLnBrk="1" hangingPunct="1"/>
            <a:r>
              <a:rPr lang="sk-SK" altLang="sk-SK" sz="2400" dirty="0">
                <a:solidFill>
                  <a:srgbClr val="FF0000"/>
                </a:solidFill>
                <a:sym typeface="Symbol" panose="05050102010706020507" pitchFamily="18" charset="2"/>
              </a:rPr>
              <a:t>emócie sa lepšie dajú predstierať ako maskovať</a:t>
            </a:r>
          </a:p>
          <a:p>
            <a:pPr eaLnBrk="1" hangingPunct="1"/>
            <a:r>
              <a:rPr lang="sk-SK" altLang="sk-SK" sz="2400" dirty="0">
                <a:sym typeface="Symbol" panose="05050102010706020507" pitchFamily="18" charset="2"/>
              </a:rPr>
              <a:t>výboje z neurónov </a:t>
            </a:r>
            <a:r>
              <a:rPr lang="sk-SK" altLang="sk-SK" sz="2400" dirty="0" err="1">
                <a:sym typeface="Symbol" panose="05050102010706020507" pitchFamily="18" charset="2"/>
              </a:rPr>
              <a:t>limbického</a:t>
            </a:r>
            <a:r>
              <a:rPr lang="sk-SK" altLang="sk-SK" sz="2400" dirty="0">
                <a:sym typeface="Symbol" panose="05050102010706020507" pitchFamily="18" charset="2"/>
              </a:rPr>
              <a:t> systému po stimulácii pretrvávajú (emócie existujú dlhšie ako podnety) </a:t>
            </a:r>
          </a:p>
          <a:p>
            <a:pPr eaLnBrk="1" hangingPunct="1"/>
            <a:endParaRPr lang="sk-SK" altLang="sk-SK" sz="2400" dirty="0">
              <a:sym typeface="Symbol" panose="05050102010706020507" pitchFamily="18" charset="2"/>
            </a:endParaRPr>
          </a:p>
          <a:p>
            <a:r>
              <a:rPr lang="sk-SK" altLang="sk-SK" sz="2400" b="1" dirty="0" err="1">
                <a:solidFill>
                  <a:schemeClr val="hlink"/>
                </a:solidFill>
              </a:rPr>
              <a:t>Prefrontálna</a:t>
            </a:r>
            <a:r>
              <a:rPr lang="sk-SK" altLang="sk-SK" sz="2400" b="1" dirty="0">
                <a:solidFill>
                  <a:schemeClr val="hlink"/>
                </a:solidFill>
              </a:rPr>
              <a:t> kôra, frontálne laloky </a:t>
            </a:r>
            <a:r>
              <a:rPr lang="sk-SK" altLang="sk-SK" sz="2400" b="1" dirty="0"/>
              <a:t>– kognitívne ovplyvnenie emócií </a:t>
            </a:r>
          </a:p>
          <a:p>
            <a:pPr eaLnBrk="1" hangingPunct="1"/>
            <a:endParaRPr lang="sk-SK" altLang="sk-SK" sz="2400" dirty="0">
              <a:sym typeface="Symbol" panose="05050102010706020507" pitchFamily="18" charset="2"/>
            </a:endParaRPr>
          </a:p>
          <a:p>
            <a:pPr eaLnBrk="1" hangingPunct="1"/>
            <a:endParaRPr lang="sk-SK" altLang="sk-SK" sz="2400" dirty="0">
              <a:sym typeface="Symbol" panose="05050102010706020507" pitchFamily="18" charset="2"/>
            </a:endParaRPr>
          </a:p>
          <a:p>
            <a:pPr marL="0" indent="0" eaLnBrk="1" hangingPunct="1">
              <a:buNone/>
            </a:pPr>
            <a:endParaRPr lang="sk-SK" altLang="sk-SK" sz="2400" b="1" dirty="0"/>
          </a:p>
          <a:p>
            <a:pPr eaLnBrk="1" hangingPunct="1"/>
            <a:r>
              <a:rPr lang="sk-SK" altLang="sk-SK" sz="2400" b="1" dirty="0" err="1">
                <a:solidFill>
                  <a:schemeClr val="hlink"/>
                </a:solidFill>
              </a:rPr>
              <a:t>Gyrus</a:t>
            </a:r>
            <a:r>
              <a:rPr lang="sk-SK" altLang="sk-SK" sz="2400" b="1" dirty="0">
                <a:solidFill>
                  <a:schemeClr val="hlink"/>
                </a:solidFill>
              </a:rPr>
              <a:t> </a:t>
            </a:r>
            <a:r>
              <a:rPr lang="sk-SK" altLang="sk-SK" sz="2400" b="1" dirty="0" err="1">
                <a:solidFill>
                  <a:schemeClr val="hlink"/>
                </a:solidFill>
              </a:rPr>
              <a:t>cinguli</a:t>
            </a:r>
            <a:r>
              <a:rPr lang="sk-SK" altLang="sk-SK" sz="2400" b="1" dirty="0">
                <a:solidFill>
                  <a:schemeClr val="hlink"/>
                </a:solidFill>
              </a:rPr>
              <a:t> </a:t>
            </a:r>
            <a:r>
              <a:rPr lang="sk-SK" altLang="sk-SK" sz="2400" b="1" dirty="0"/>
              <a:t>– prežívanie emócií</a:t>
            </a:r>
          </a:p>
          <a:p>
            <a:pPr eaLnBrk="1" hangingPunct="1"/>
            <a:endParaRPr lang="sk-SK" altLang="sk-SK" sz="2400" b="1" dirty="0"/>
          </a:p>
          <a:p>
            <a:r>
              <a:rPr lang="sk-SK" altLang="sk-SK" sz="2400" b="1" dirty="0">
                <a:solidFill>
                  <a:schemeClr val="hlink"/>
                </a:solidFill>
              </a:rPr>
              <a:t>Hypotalamus </a:t>
            </a:r>
            <a:r>
              <a:rPr lang="sk-SK" altLang="sk-SK" sz="2400" b="1" dirty="0"/>
              <a:t>– prejavy emócií</a:t>
            </a:r>
          </a:p>
          <a:p>
            <a:pPr eaLnBrk="1" hangingPunct="1"/>
            <a:endParaRPr lang="sk-SK" altLang="sk-SK" sz="2400" b="1" dirty="0"/>
          </a:p>
        </p:txBody>
      </p:sp>
      <p:pic>
        <p:nvPicPr>
          <p:cNvPr id="2" name="Obrázok 1"/>
          <p:cNvPicPr>
            <a:picLocks noChangeAspect="1"/>
          </p:cNvPicPr>
          <p:nvPr/>
        </p:nvPicPr>
        <p:blipFill>
          <a:blip r:embed="rId2"/>
          <a:stretch>
            <a:fillRect/>
          </a:stretch>
        </p:blipFill>
        <p:spPr>
          <a:xfrm>
            <a:off x="8109526" y="3168072"/>
            <a:ext cx="3574473" cy="3523673"/>
          </a:xfrm>
          <a:prstGeom prst="rect">
            <a:avLst/>
          </a:prstGeom>
        </p:spPr>
      </p:pic>
    </p:spTree>
    <p:extLst>
      <p:ext uri="{BB962C8B-B14F-4D97-AF65-F5344CB8AC3E}">
        <p14:creationId xmlns:p14="http://schemas.microsoft.com/office/powerpoint/2010/main" val="2357867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sk-SK" altLang="sk-SK"/>
              <a:t>Zložky emócií</a:t>
            </a:r>
          </a:p>
        </p:txBody>
      </p:sp>
      <p:sp>
        <p:nvSpPr>
          <p:cNvPr id="21507" name="Rectangle 3"/>
          <p:cNvSpPr>
            <a:spLocks noGrp="1" noChangeArrowheads="1"/>
          </p:cNvSpPr>
          <p:nvPr>
            <p:ph type="body" sz="half" idx="1"/>
          </p:nvPr>
        </p:nvSpPr>
        <p:spPr>
          <a:xfrm>
            <a:off x="1703389" y="1782763"/>
            <a:ext cx="5699125" cy="4525962"/>
          </a:xfrm>
        </p:spPr>
        <p:txBody>
          <a:bodyPr/>
          <a:lstStyle/>
          <a:p>
            <a:pPr eaLnBrk="1" hangingPunct="1"/>
            <a:endParaRPr lang="sk-SK" altLang="sk-SK"/>
          </a:p>
          <a:p>
            <a:pPr eaLnBrk="1" hangingPunct="1"/>
            <a:r>
              <a:rPr lang="sk-SK" altLang="sk-SK">
                <a:solidFill>
                  <a:srgbClr val="FF0000"/>
                </a:solidFill>
              </a:rPr>
              <a:t>psychická</a:t>
            </a:r>
            <a:r>
              <a:rPr lang="sk-SK" altLang="sk-SK"/>
              <a:t> </a:t>
            </a:r>
          </a:p>
          <a:p>
            <a:pPr eaLnBrk="1" hangingPunct="1">
              <a:buFontTx/>
              <a:buNone/>
            </a:pPr>
            <a:r>
              <a:rPr lang="sk-SK" altLang="sk-SK"/>
              <a:t>(strach, hnev, smútok)</a:t>
            </a:r>
          </a:p>
          <a:p>
            <a:pPr eaLnBrk="1" hangingPunct="1"/>
            <a:r>
              <a:rPr lang="sk-SK" altLang="sk-SK">
                <a:solidFill>
                  <a:srgbClr val="FF0000"/>
                </a:solidFill>
              </a:rPr>
              <a:t>vegetatívna</a:t>
            </a:r>
            <a:r>
              <a:rPr lang="sk-SK" altLang="sk-SK"/>
              <a:t> </a:t>
            </a:r>
          </a:p>
          <a:p>
            <a:pPr eaLnBrk="1" hangingPunct="1">
              <a:buFontTx/>
              <a:buNone/>
            </a:pPr>
            <a:r>
              <a:rPr lang="sk-SK" altLang="sk-SK"/>
              <a:t>(potenie, KVS, červenanie)</a:t>
            </a:r>
          </a:p>
          <a:p>
            <a:pPr eaLnBrk="1" hangingPunct="1"/>
            <a:r>
              <a:rPr lang="sk-SK" altLang="sk-SK">
                <a:solidFill>
                  <a:srgbClr val="FF0000"/>
                </a:solidFill>
              </a:rPr>
              <a:t>somatická</a:t>
            </a:r>
            <a:r>
              <a:rPr lang="sk-SK" altLang="sk-SK"/>
              <a:t> </a:t>
            </a:r>
          </a:p>
          <a:p>
            <a:pPr eaLnBrk="1" hangingPunct="1">
              <a:buFontTx/>
              <a:buNone/>
            </a:pPr>
            <a:r>
              <a:rPr lang="sk-SK" altLang="sk-SK"/>
              <a:t>(pokles sval.tonusu, pohyby,...)</a:t>
            </a:r>
          </a:p>
        </p:txBody>
      </p:sp>
      <p:pic>
        <p:nvPicPr>
          <p:cNvPr id="21508" name="Picture 6" descr="an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6225" y="1125538"/>
            <a:ext cx="2400300"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88261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p:txBody>
          <a:bodyPr/>
          <a:lstStyle/>
          <a:p>
            <a:pPr eaLnBrk="1" hangingPunct="1"/>
            <a:r>
              <a:rPr lang="sk-SK" altLang="sk-SK" sz="2800"/>
              <a:t>Guillaume Duchenne (1806-1875) a jeho výskum (stimulácia príslušných mimických svalov)</a:t>
            </a:r>
          </a:p>
        </p:txBody>
      </p:sp>
      <p:sp>
        <p:nvSpPr>
          <p:cNvPr id="23555" name="Rectangle 5"/>
          <p:cNvSpPr>
            <a:spLocks noGrp="1" noChangeArrowheads="1"/>
          </p:cNvSpPr>
          <p:nvPr>
            <p:ph type="body" sz="half" idx="1"/>
          </p:nvPr>
        </p:nvSpPr>
        <p:spPr/>
        <p:txBody>
          <a:bodyPr/>
          <a:lstStyle/>
          <a:p>
            <a:pPr eaLnBrk="1" hangingPunct="1"/>
            <a:endParaRPr lang="sk-SK" altLang="sk-SK"/>
          </a:p>
        </p:txBody>
      </p:sp>
      <p:sp>
        <p:nvSpPr>
          <p:cNvPr id="23556" name="Rectangle 6"/>
          <p:cNvSpPr>
            <a:spLocks noGrp="1" noChangeArrowheads="1"/>
          </p:cNvSpPr>
          <p:nvPr>
            <p:ph type="body" sz="half" idx="2"/>
          </p:nvPr>
        </p:nvSpPr>
        <p:spPr/>
        <p:txBody>
          <a:bodyPr/>
          <a:lstStyle/>
          <a:p>
            <a:pPr eaLnBrk="1" hangingPunct="1"/>
            <a:endParaRPr lang="sk-SK" altLang="sk-SK"/>
          </a:p>
        </p:txBody>
      </p:sp>
      <p:pic>
        <p:nvPicPr>
          <p:cNvPr id="23557" name="Picture 8" descr="fe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214" y="1916113"/>
            <a:ext cx="3273425" cy="396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0" descr="hdc_0000_0001_0_img004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364" y="1916114"/>
            <a:ext cx="340042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66121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sk-SK" altLang="sk-SK"/>
          </a:p>
        </p:txBody>
      </p:sp>
      <p:sp>
        <p:nvSpPr>
          <p:cNvPr id="24579" name="Rectangle 3"/>
          <p:cNvSpPr>
            <a:spLocks noGrp="1" noChangeArrowheads="1"/>
          </p:cNvSpPr>
          <p:nvPr>
            <p:ph type="body" idx="1"/>
          </p:nvPr>
        </p:nvSpPr>
        <p:spPr/>
        <p:txBody>
          <a:bodyPr/>
          <a:lstStyle/>
          <a:p>
            <a:pPr eaLnBrk="1" hangingPunct="1"/>
            <a:endParaRPr lang="sk-SK" altLang="sk-SK"/>
          </a:p>
        </p:txBody>
      </p:sp>
      <p:pic>
        <p:nvPicPr>
          <p:cNvPr id="24580" name="Picture 5" descr="The facial muscles involved in emotional expression are governed by nerves following a complex system of direct and indirect pathways to and from the motor cortex (voluntary smile circuit under conscious control) and the limbic system and brain stem (spontaneous smile circuit not under conscious control). This may explain why people&amp;#x0027;s faces can express emotions like happiness, fear, and disgust without their being aware of 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151" y="2060575"/>
            <a:ext cx="5832475"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5993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val="2050790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797" y="1945178"/>
            <a:ext cx="4617027" cy="3383280"/>
          </a:xfrm>
          <a:prstGeom prst="rect">
            <a:avLst/>
          </a:prstGeom>
          <a:ln>
            <a:solidFill>
              <a:schemeClr val="tx1"/>
            </a:solidFill>
          </a:ln>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1541" y="1746682"/>
            <a:ext cx="5382029" cy="3736109"/>
          </a:xfrm>
          <a:prstGeom prst="rect">
            <a:avLst/>
          </a:prstGeom>
          <a:ln>
            <a:solidFill>
              <a:schemeClr val="tx1"/>
            </a:solidFill>
          </a:ln>
        </p:spPr>
      </p:pic>
      <p:sp>
        <p:nvSpPr>
          <p:cNvPr id="4" name="BlokTextu 3"/>
          <p:cNvSpPr txBox="1"/>
          <p:nvPr/>
        </p:nvSpPr>
        <p:spPr>
          <a:xfrm>
            <a:off x="4397432" y="565265"/>
            <a:ext cx="3103350" cy="461665"/>
          </a:xfrm>
          <a:prstGeom prst="rect">
            <a:avLst/>
          </a:prstGeom>
          <a:noFill/>
        </p:spPr>
        <p:txBody>
          <a:bodyPr wrap="none" rtlCol="0">
            <a:spAutoFit/>
          </a:bodyPr>
          <a:lstStyle/>
          <a:p>
            <a:r>
              <a:rPr lang="sk-SK" sz="2400" b="1" dirty="0">
                <a:latin typeface="Arial" panose="020B0604020202020204" pitchFamily="34" charset="0"/>
                <a:cs typeface="Arial" panose="020B0604020202020204" pitchFamily="34" charset="0"/>
              </a:rPr>
              <a:t>Vonkajšia motivácia</a:t>
            </a:r>
          </a:p>
        </p:txBody>
      </p:sp>
      <p:pic>
        <p:nvPicPr>
          <p:cNvPr id="6" name="Obrázok 5"/>
          <p:cNvPicPr>
            <a:picLocks noChangeAspect="1"/>
          </p:cNvPicPr>
          <p:nvPr/>
        </p:nvPicPr>
        <p:blipFill rotWithShape="1">
          <a:blip r:embed="rId4">
            <a:extLst>
              <a:ext uri="{28A0092B-C50C-407E-A947-70E740481C1C}">
                <a14:useLocalDpi xmlns:a14="http://schemas.microsoft.com/office/drawing/2010/main" val="0"/>
              </a:ext>
            </a:extLst>
          </a:blip>
          <a:srcRect l="9288" t="6015" r="11740" b="8585"/>
          <a:stretch/>
        </p:blipFill>
        <p:spPr>
          <a:xfrm>
            <a:off x="372339" y="1617373"/>
            <a:ext cx="4729942" cy="3865418"/>
          </a:xfrm>
          <a:prstGeom prst="rect">
            <a:avLst/>
          </a:prstGeom>
        </p:spPr>
      </p:pic>
      <p:pic>
        <p:nvPicPr>
          <p:cNvPr id="7" name="Obrázok 6"/>
          <p:cNvPicPr>
            <a:picLocks noChangeAspect="1"/>
          </p:cNvPicPr>
          <p:nvPr/>
        </p:nvPicPr>
        <p:blipFill rotWithShape="1">
          <a:blip r:embed="rId5">
            <a:extLst>
              <a:ext uri="{28A0092B-C50C-407E-A947-70E740481C1C}">
                <a14:useLocalDpi xmlns:a14="http://schemas.microsoft.com/office/drawing/2010/main" val="0"/>
              </a:ext>
            </a:extLst>
          </a:blip>
          <a:srcRect t="7515" b="23273"/>
          <a:stretch/>
        </p:blipFill>
        <p:spPr>
          <a:xfrm>
            <a:off x="6045084" y="1454726"/>
            <a:ext cx="5576109" cy="4746567"/>
          </a:xfrm>
          <a:prstGeom prst="rect">
            <a:avLst/>
          </a:prstGeom>
        </p:spPr>
      </p:pic>
      <p:sp>
        <p:nvSpPr>
          <p:cNvPr id="8" name="BlokTextu 7"/>
          <p:cNvSpPr txBox="1"/>
          <p:nvPr/>
        </p:nvSpPr>
        <p:spPr>
          <a:xfrm>
            <a:off x="4461167" y="565264"/>
            <a:ext cx="3039615" cy="461665"/>
          </a:xfrm>
          <a:prstGeom prst="rect">
            <a:avLst/>
          </a:prstGeom>
          <a:noFill/>
        </p:spPr>
        <p:txBody>
          <a:bodyPr wrap="none" rtlCol="0">
            <a:spAutoFit/>
          </a:bodyPr>
          <a:lstStyle/>
          <a:p>
            <a:r>
              <a:rPr lang="sk-SK" sz="2400" b="1" dirty="0">
                <a:latin typeface="Arial" panose="020B0604020202020204" pitchFamily="34" charset="0"/>
                <a:cs typeface="Arial" panose="020B0604020202020204" pitchFamily="34" charset="0"/>
              </a:rPr>
              <a:t>Vnútorná motivácia</a:t>
            </a:r>
          </a:p>
        </p:txBody>
      </p:sp>
      <p:sp>
        <p:nvSpPr>
          <p:cNvPr id="5" name="BlokTextu 4">
            <a:extLst>
              <a:ext uri="{FF2B5EF4-FFF2-40B4-BE49-F238E27FC236}">
                <a16:creationId xmlns:a16="http://schemas.microsoft.com/office/drawing/2014/main" id="{51639B2C-0448-42F1-BB57-AE8CCDBBDB56}"/>
              </a:ext>
            </a:extLst>
          </p:cNvPr>
          <p:cNvSpPr txBox="1"/>
          <p:nvPr/>
        </p:nvSpPr>
        <p:spPr>
          <a:xfrm>
            <a:off x="818310" y="6073234"/>
            <a:ext cx="3642857" cy="369332"/>
          </a:xfrm>
          <a:prstGeom prst="rect">
            <a:avLst/>
          </a:prstGeom>
          <a:noFill/>
        </p:spPr>
        <p:txBody>
          <a:bodyPr wrap="none" rtlCol="0">
            <a:spAutoFit/>
          </a:bodyPr>
          <a:lstStyle/>
          <a:p>
            <a:r>
              <a:rPr lang="sk-SK" b="1" dirty="0">
                <a:latin typeface="Arial" panose="020B0604020202020204" pitchFamily="34" charset="0"/>
                <a:cs typeface="Arial" panose="020B0604020202020204" pitchFamily="34" charset="0"/>
              </a:rPr>
              <a:t>MOTIVAĆNÝ SYSTÉM ODMENY</a:t>
            </a:r>
          </a:p>
        </p:txBody>
      </p:sp>
      <p:pic>
        <p:nvPicPr>
          <p:cNvPr id="2050" name="Picture 2" descr="Motivačný vankúš - Ja chcem, ja môžem, ja dokážem / TheUniqueShop -  SAShE.sk - Handmade Úžitkový textil">
            <a:extLst>
              <a:ext uri="{FF2B5EF4-FFF2-40B4-BE49-F238E27FC236}">
                <a16:creationId xmlns:a16="http://schemas.microsoft.com/office/drawing/2014/main" id="{AB32F1EE-E718-4D3B-A11E-80982AD91A5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3279" t="15163" r="11365" b="15238"/>
          <a:stretch/>
        </p:blipFill>
        <p:spPr bwMode="auto">
          <a:xfrm rot="18950361">
            <a:off x="717712" y="2467676"/>
            <a:ext cx="4411188" cy="1631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95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2"/>
                                        </p:tgtEl>
                                        <p:attrNameLst>
                                          <p:attrName>ppt_w</p:attrName>
                                        </p:attrNameLst>
                                      </p:cBhvr>
                                      <p:tavLst>
                                        <p:tav tm="0">
                                          <p:val>
                                            <p:strVal val="ppt_w"/>
                                          </p:val>
                                        </p:tav>
                                        <p:tav tm="100000">
                                          <p:val>
                                            <p:fltVal val="0"/>
                                          </p:val>
                                        </p:tav>
                                      </p:tavLst>
                                    </p:anim>
                                    <p:anim calcmode="lin" valueType="num">
                                      <p:cBhvr>
                                        <p:cTn id="7" dur="1000"/>
                                        <p:tgtEl>
                                          <p:spTgt spid="2"/>
                                        </p:tgtEl>
                                        <p:attrNameLst>
                                          <p:attrName>ppt_h</p:attrName>
                                        </p:attrNameLst>
                                      </p:cBhvr>
                                      <p:tavLst>
                                        <p:tav tm="0">
                                          <p:val>
                                            <p:strVal val="ppt_h"/>
                                          </p:val>
                                        </p:tav>
                                        <p:tav tm="100000">
                                          <p:val>
                                            <p:fltVal val="0"/>
                                          </p:val>
                                        </p:tav>
                                      </p:tavLst>
                                    </p:anim>
                                    <p:anim calcmode="lin" valueType="num">
                                      <p:cBhvr>
                                        <p:cTn id="8" dur="1000"/>
                                        <p:tgtEl>
                                          <p:spTgt spid="2"/>
                                        </p:tgtEl>
                                        <p:attrNameLst>
                                          <p:attrName>style.rotation</p:attrName>
                                        </p:attrNameLst>
                                      </p:cBhvr>
                                      <p:tavLst>
                                        <p:tav tm="0">
                                          <p:val>
                                            <p:fltVal val="0"/>
                                          </p:val>
                                        </p:tav>
                                        <p:tav tm="100000">
                                          <p:val>
                                            <p:fltVal val="90"/>
                                          </p:val>
                                        </p:tav>
                                      </p:tavLst>
                                    </p:anim>
                                    <p:animEffect transition="out" filter="fade">
                                      <p:cBhvr>
                                        <p:cTn id="9" dur="1000"/>
                                        <p:tgtEl>
                                          <p:spTgt spid="2"/>
                                        </p:tgtEl>
                                      </p:cBhvr>
                                    </p:animEffect>
                                    <p:set>
                                      <p:cBhvr>
                                        <p:cTn id="10" dur="1" fill="hold">
                                          <p:stCondLst>
                                            <p:cond delay="999"/>
                                          </p:stCondLst>
                                        </p:cTn>
                                        <p:tgtEl>
                                          <p:spTgt spid="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1" presetClass="exit" presetSubtype="0" fill="hold" nodeType="clickEffect">
                                  <p:stCondLst>
                                    <p:cond delay="0"/>
                                  </p:stCondLst>
                                  <p:childTnLst>
                                    <p:anim calcmode="lin" valueType="num">
                                      <p:cBhvr>
                                        <p:cTn id="14" dur="1000"/>
                                        <p:tgtEl>
                                          <p:spTgt spid="3"/>
                                        </p:tgtEl>
                                        <p:attrNameLst>
                                          <p:attrName>ppt_w</p:attrName>
                                        </p:attrNameLst>
                                      </p:cBhvr>
                                      <p:tavLst>
                                        <p:tav tm="0">
                                          <p:val>
                                            <p:strVal val="ppt_w"/>
                                          </p:val>
                                        </p:tav>
                                        <p:tav tm="100000">
                                          <p:val>
                                            <p:fltVal val="0"/>
                                          </p:val>
                                        </p:tav>
                                      </p:tavLst>
                                    </p:anim>
                                    <p:anim calcmode="lin" valueType="num">
                                      <p:cBhvr>
                                        <p:cTn id="15" dur="1000"/>
                                        <p:tgtEl>
                                          <p:spTgt spid="3"/>
                                        </p:tgtEl>
                                        <p:attrNameLst>
                                          <p:attrName>ppt_h</p:attrName>
                                        </p:attrNameLst>
                                      </p:cBhvr>
                                      <p:tavLst>
                                        <p:tav tm="0">
                                          <p:val>
                                            <p:strVal val="ppt_h"/>
                                          </p:val>
                                        </p:tav>
                                        <p:tav tm="100000">
                                          <p:val>
                                            <p:fltVal val="0"/>
                                          </p:val>
                                        </p:tav>
                                      </p:tavLst>
                                    </p:anim>
                                    <p:anim calcmode="lin" valueType="num">
                                      <p:cBhvr>
                                        <p:cTn id="16" dur="1000"/>
                                        <p:tgtEl>
                                          <p:spTgt spid="3"/>
                                        </p:tgtEl>
                                        <p:attrNameLst>
                                          <p:attrName>style.rotation</p:attrName>
                                        </p:attrNameLst>
                                      </p:cBhvr>
                                      <p:tavLst>
                                        <p:tav tm="0">
                                          <p:val>
                                            <p:fltVal val="0"/>
                                          </p:val>
                                        </p:tav>
                                        <p:tav tm="100000">
                                          <p:val>
                                            <p:fltVal val="90"/>
                                          </p:val>
                                        </p:tav>
                                      </p:tavLst>
                                    </p:anim>
                                    <p:animEffect transition="out" filter="fade">
                                      <p:cBhvr>
                                        <p:cTn id="17" dur="1000"/>
                                        <p:tgtEl>
                                          <p:spTgt spid="3"/>
                                        </p:tgtEl>
                                      </p:cBhvr>
                                    </p:animEffect>
                                    <p:set>
                                      <p:cBhvr>
                                        <p:cTn id="18" dur="1" fill="hold">
                                          <p:stCondLst>
                                            <p:cond delay="999"/>
                                          </p:stCondLst>
                                        </p:cTn>
                                        <p:tgtEl>
                                          <p:spTgt spid="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31" presetClass="exit" presetSubtype="0" fill="hold" grpId="0" nodeType="clickEffect">
                                  <p:stCondLst>
                                    <p:cond delay="0"/>
                                  </p:stCondLst>
                                  <p:childTnLst>
                                    <p:anim calcmode="lin" valueType="num">
                                      <p:cBhvr>
                                        <p:cTn id="22" dur="1000"/>
                                        <p:tgtEl>
                                          <p:spTgt spid="4"/>
                                        </p:tgtEl>
                                        <p:attrNameLst>
                                          <p:attrName>ppt_w</p:attrName>
                                        </p:attrNameLst>
                                      </p:cBhvr>
                                      <p:tavLst>
                                        <p:tav tm="0">
                                          <p:val>
                                            <p:strVal val="ppt_w"/>
                                          </p:val>
                                        </p:tav>
                                        <p:tav tm="100000">
                                          <p:val>
                                            <p:fltVal val="0"/>
                                          </p:val>
                                        </p:tav>
                                      </p:tavLst>
                                    </p:anim>
                                    <p:anim calcmode="lin" valueType="num">
                                      <p:cBhvr>
                                        <p:cTn id="23" dur="1000"/>
                                        <p:tgtEl>
                                          <p:spTgt spid="4"/>
                                        </p:tgtEl>
                                        <p:attrNameLst>
                                          <p:attrName>ppt_h</p:attrName>
                                        </p:attrNameLst>
                                      </p:cBhvr>
                                      <p:tavLst>
                                        <p:tav tm="0">
                                          <p:val>
                                            <p:strVal val="ppt_h"/>
                                          </p:val>
                                        </p:tav>
                                        <p:tav tm="100000">
                                          <p:val>
                                            <p:fltVal val="0"/>
                                          </p:val>
                                        </p:tav>
                                      </p:tavLst>
                                    </p:anim>
                                    <p:anim calcmode="lin" valueType="num">
                                      <p:cBhvr>
                                        <p:cTn id="24" dur="1000"/>
                                        <p:tgtEl>
                                          <p:spTgt spid="4"/>
                                        </p:tgtEl>
                                        <p:attrNameLst>
                                          <p:attrName>style.rotation</p:attrName>
                                        </p:attrNameLst>
                                      </p:cBhvr>
                                      <p:tavLst>
                                        <p:tav tm="0">
                                          <p:val>
                                            <p:fltVal val="0"/>
                                          </p:val>
                                        </p:tav>
                                        <p:tav tm="100000">
                                          <p:val>
                                            <p:fltVal val="90"/>
                                          </p:val>
                                        </p:tav>
                                      </p:tavLst>
                                    </p:anim>
                                    <p:animEffect transition="out" filter="fade">
                                      <p:cBhvr>
                                        <p:cTn id="25" dur="1000"/>
                                        <p:tgtEl>
                                          <p:spTgt spid="4"/>
                                        </p:tgtEl>
                                      </p:cBhvr>
                                    </p:animEffect>
                                    <p:set>
                                      <p:cBhvr>
                                        <p:cTn id="26" dur="1" fill="hold">
                                          <p:stCondLst>
                                            <p:cond delay="999"/>
                                          </p:stCondLst>
                                        </p:cTn>
                                        <p:tgtEl>
                                          <p:spTgt spid="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par>
                                <p:cTn id="38" presetID="1" presetClass="entr" presetSubtype="0"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2050"/>
                                        </p:tgtEl>
                                        <p:attrNameLst>
                                          <p:attrName>style.visibility</p:attrName>
                                        </p:attrNameLst>
                                      </p:cBhvr>
                                      <p:to>
                                        <p:strVal val="visible"/>
                                      </p:to>
                                    </p:set>
                                    <p:anim calcmode="lin" valueType="num">
                                      <p:cBhvr additive="base">
                                        <p:cTn id="44" dur="500" fill="hold"/>
                                        <p:tgtEl>
                                          <p:spTgt spid="2050"/>
                                        </p:tgtEl>
                                        <p:attrNameLst>
                                          <p:attrName>ppt_x</p:attrName>
                                        </p:attrNameLst>
                                      </p:cBhvr>
                                      <p:tavLst>
                                        <p:tav tm="0">
                                          <p:val>
                                            <p:strVal val="#ppt_x"/>
                                          </p:val>
                                        </p:tav>
                                        <p:tav tm="100000">
                                          <p:val>
                                            <p:strVal val="#ppt_x"/>
                                          </p:val>
                                        </p:tav>
                                      </p:tavLst>
                                    </p:anim>
                                    <p:anim calcmode="lin" valueType="num">
                                      <p:cBhvr additive="base">
                                        <p:cTn id="45"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ctrTitle"/>
          </p:nvPr>
        </p:nvSpPr>
        <p:spPr>
          <a:xfrm>
            <a:off x="2279650" y="1773239"/>
            <a:ext cx="7772400" cy="1470025"/>
          </a:xfrm>
        </p:spPr>
        <p:txBody>
          <a:bodyPr/>
          <a:lstStyle/>
          <a:p>
            <a:pPr eaLnBrk="1" hangingPunct="1"/>
            <a:r>
              <a:rPr lang="sk-SK" altLang="sk-SK" b="1"/>
              <a:t>MOTIVÁCIA             </a:t>
            </a:r>
          </a:p>
        </p:txBody>
      </p:sp>
      <p:pic>
        <p:nvPicPr>
          <p:cNvPr id="34819" name="Picture 5" descr="22598843_b2f002d5c3_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7639" y="3344863"/>
            <a:ext cx="1876425"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96447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body" idx="1"/>
          </p:nvPr>
        </p:nvSpPr>
        <p:spPr>
          <a:xfrm>
            <a:off x="1847850" y="1484313"/>
            <a:ext cx="8229600" cy="4525962"/>
          </a:xfrm>
        </p:spPr>
        <p:txBody>
          <a:bodyPr/>
          <a:lstStyle/>
          <a:p>
            <a:pPr algn="ctr" eaLnBrk="1" hangingPunct="1"/>
            <a:r>
              <a:rPr lang="sk-SK" altLang="sk-SK">
                <a:solidFill>
                  <a:srgbClr val="FF0000"/>
                </a:solidFill>
              </a:rPr>
              <a:t>súbor pohnútok, vrodených aj osvojených, ktoré určujé správanie jedinca</a:t>
            </a:r>
            <a:r>
              <a:rPr lang="sk-SK" altLang="sk-SK"/>
              <a:t> </a:t>
            </a:r>
          </a:p>
          <a:p>
            <a:pPr algn="ctr" eaLnBrk="1" hangingPunct="1">
              <a:buFontTx/>
              <a:buNone/>
            </a:pPr>
            <a:r>
              <a:rPr lang="sk-SK" altLang="sk-SK" sz="2400"/>
              <a:t>(odpoveď na „prečo to robí?“)</a:t>
            </a:r>
          </a:p>
          <a:p>
            <a:pPr algn="ctr" eaLnBrk="1" hangingPunct="1">
              <a:buFontTx/>
              <a:buNone/>
            </a:pPr>
            <a:endParaRPr lang="sk-SK" altLang="sk-SK" sz="2400"/>
          </a:p>
          <a:p>
            <a:pPr algn="ctr" eaLnBrk="1" hangingPunct="1"/>
            <a:r>
              <a:rPr lang="sk-SK" altLang="sk-SK"/>
              <a:t>inak: </a:t>
            </a:r>
            <a:r>
              <a:rPr lang="sk-SK" altLang="sk-SK" i="1">
                <a:solidFill>
                  <a:schemeClr val="hlink"/>
                </a:solidFill>
              </a:rPr>
              <a:t>kombinácia túžob a energie vynaloženej na dosiahnutie cieľa </a:t>
            </a:r>
          </a:p>
          <a:p>
            <a:pPr algn="ctr" eaLnBrk="1" hangingPunct="1">
              <a:buFontTx/>
              <a:buNone/>
            </a:pPr>
            <a:endParaRPr lang="sk-SK" altLang="sk-SK" i="1">
              <a:solidFill>
                <a:schemeClr val="hlink"/>
              </a:solidFill>
            </a:endParaRPr>
          </a:p>
          <a:p>
            <a:pPr algn="ctr" eaLnBrk="1" hangingPunct="1"/>
            <a:r>
              <a:rPr lang="sk-SK" altLang="sk-SK" b="1">
                <a:solidFill>
                  <a:srgbClr val="FF0000"/>
                </a:solidFill>
              </a:rPr>
              <a:t>odmena/trest</a:t>
            </a:r>
            <a:r>
              <a:rPr lang="sk-SK" altLang="sk-SK" b="1"/>
              <a:t> </a:t>
            </a:r>
          </a:p>
          <a:p>
            <a:pPr algn="ctr" eaLnBrk="1" hangingPunct="1">
              <a:buFontTx/>
              <a:buNone/>
            </a:pPr>
            <a:r>
              <a:rPr lang="sk-SK" altLang="sk-SK" sz="2400"/>
              <a:t>(vyhne sa trestu, + získa odmenu – t.j.uspokojenie potrieb-zaženie hlad, má dobrý pocit po vykonanej skúške, ...)</a:t>
            </a:r>
          </a:p>
        </p:txBody>
      </p:sp>
    </p:spTree>
    <p:extLst>
      <p:ext uri="{BB962C8B-B14F-4D97-AF65-F5344CB8AC3E}">
        <p14:creationId xmlns:p14="http://schemas.microsoft.com/office/powerpoint/2010/main" val="1119057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sk-SK" altLang="sk-SK" b="1"/>
              <a:t>Možnosť predpokladania motivácie</a:t>
            </a:r>
          </a:p>
        </p:txBody>
      </p:sp>
      <p:sp>
        <p:nvSpPr>
          <p:cNvPr id="36867" name="Rectangle 3"/>
          <p:cNvSpPr>
            <a:spLocks noGrp="1" noChangeArrowheads="1"/>
          </p:cNvSpPr>
          <p:nvPr>
            <p:ph type="body" idx="1"/>
          </p:nvPr>
        </p:nvSpPr>
        <p:spPr>
          <a:xfrm>
            <a:off x="2063750" y="2565401"/>
            <a:ext cx="8229600" cy="2620963"/>
          </a:xfrm>
        </p:spPr>
        <p:txBody>
          <a:bodyPr/>
          <a:lstStyle/>
          <a:p>
            <a:pPr eaLnBrk="1" hangingPunct="1"/>
            <a:r>
              <a:rPr lang="sk-SK" altLang="sk-SK"/>
              <a:t>existencia cieľa</a:t>
            </a:r>
          </a:p>
          <a:p>
            <a:pPr eaLnBrk="1" hangingPunct="1"/>
            <a:r>
              <a:rPr lang="sk-SK" altLang="sk-SK"/>
              <a:t>snaha o jeho dosiahnutie</a:t>
            </a:r>
          </a:p>
          <a:p>
            <a:pPr eaLnBrk="1" hangingPunct="1"/>
            <a:r>
              <a:rPr lang="sk-SK" altLang="sk-SK"/>
              <a:t>existujú znaky vynakladania </a:t>
            </a:r>
          </a:p>
          <a:p>
            <a:pPr eaLnBrk="1" hangingPunct="1">
              <a:buFont typeface="Wingdings" panose="05000000000000000000" pitchFamily="2" charset="2"/>
              <a:buNone/>
            </a:pPr>
            <a:r>
              <a:rPr lang="sk-SK" altLang="sk-SK"/>
              <a:t>     úsilia</a:t>
            </a:r>
          </a:p>
        </p:txBody>
      </p:sp>
    </p:spTree>
    <p:extLst>
      <p:ext uri="{BB962C8B-B14F-4D97-AF65-F5344CB8AC3E}">
        <p14:creationId xmlns:p14="http://schemas.microsoft.com/office/powerpoint/2010/main" val="2847340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Nadpis 1"/>
          <p:cNvSpPr>
            <a:spLocks noGrp="1" noChangeArrowheads="1"/>
          </p:cNvSpPr>
          <p:nvPr>
            <p:ph type="title"/>
          </p:nvPr>
        </p:nvSpPr>
        <p:spPr/>
        <p:txBody>
          <a:bodyPr/>
          <a:lstStyle/>
          <a:p>
            <a:r>
              <a:rPr lang="sk-SK" altLang="sk-SK"/>
              <a:t>Motivačný systém</a:t>
            </a:r>
          </a:p>
        </p:txBody>
      </p:sp>
      <p:sp>
        <p:nvSpPr>
          <p:cNvPr id="37891" name="BlokTextu 2"/>
          <p:cNvSpPr txBox="1">
            <a:spLocks noChangeArrowheads="1"/>
          </p:cNvSpPr>
          <p:nvPr/>
        </p:nvSpPr>
        <p:spPr bwMode="auto">
          <a:xfrm>
            <a:off x="1524001" y="1989139"/>
            <a:ext cx="8793163" cy="4117975"/>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sk-SK" altLang="sk-SK" sz="2400" i="1">
                <a:solidFill>
                  <a:srgbClr val="FF0000"/>
                </a:solidFill>
              </a:rPr>
              <a:t>Systémy motivačných stavov, z ktorých je každý charakterizovaný</a:t>
            </a:r>
            <a:r>
              <a:rPr lang="sk-SK" altLang="sk-SK" sz="2400"/>
              <a:t>:</a:t>
            </a:r>
          </a:p>
          <a:p>
            <a:pPr algn="ctr" eaLnBrk="1" hangingPunct="1">
              <a:spcBef>
                <a:spcPct val="0"/>
              </a:spcBef>
              <a:buFontTx/>
              <a:buNone/>
            </a:pPr>
            <a:endParaRPr lang="sk-SK" altLang="sk-SK" sz="2400"/>
          </a:p>
          <a:p>
            <a:pPr algn="ctr" eaLnBrk="1" hangingPunct="1">
              <a:spcBef>
                <a:spcPct val="0"/>
              </a:spcBef>
              <a:buFontTx/>
              <a:buAutoNum type="arabicPeriod"/>
            </a:pPr>
            <a:r>
              <a:rPr lang="sk-SK" altLang="sk-SK" sz="2400" b="1">
                <a:solidFill>
                  <a:schemeClr val="hlink"/>
                </a:solidFill>
              </a:rPr>
              <a:t>Zvýšená pohotovosť</a:t>
            </a:r>
            <a:r>
              <a:rPr lang="sk-SK" altLang="sk-SK" sz="2400"/>
              <a:t> k realizácii určitého špecifického vzorca správania</a:t>
            </a:r>
          </a:p>
          <a:p>
            <a:pPr algn="ctr" eaLnBrk="1" hangingPunct="1">
              <a:spcBef>
                <a:spcPct val="0"/>
              </a:spcBef>
              <a:buFontTx/>
              <a:buNone/>
            </a:pPr>
            <a:endParaRPr lang="sk-SK" altLang="sk-SK" sz="2400"/>
          </a:p>
          <a:p>
            <a:pPr algn="ctr" eaLnBrk="1" hangingPunct="1">
              <a:spcBef>
                <a:spcPct val="0"/>
              </a:spcBef>
              <a:buFontTx/>
              <a:buNone/>
            </a:pPr>
            <a:r>
              <a:rPr lang="sk-SK" altLang="sk-SK" sz="2400">
                <a:solidFill>
                  <a:schemeClr val="hlink"/>
                </a:solidFill>
              </a:rPr>
              <a:t>2. </a:t>
            </a:r>
            <a:r>
              <a:rPr lang="sk-SK" altLang="sk-SK" sz="2400" b="1">
                <a:solidFill>
                  <a:schemeClr val="hlink"/>
                </a:solidFill>
              </a:rPr>
              <a:t>Potlačenie</a:t>
            </a:r>
            <a:r>
              <a:rPr lang="sk-SK" altLang="sk-SK" sz="2400" b="1"/>
              <a:t> </a:t>
            </a:r>
            <a:r>
              <a:rPr lang="sk-SK" altLang="sk-SK" sz="2400"/>
              <a:t>iných špecifických pohotovostných stavov</a:t>
            </a:r>
          </a:p>
          <a:p>
            <a:pPr algn="ctr" eaLnBrk="1" hangingPunct="1">
              <a:spcBef>
                <a:spcPct val="0"/>
              </a:spcBef>
              <a:buFontTx/>
              <a:buAutoNum type="arabicPeriod"/>
            </a:pPr>
            <a:endParaRPr lang="sk-SK" altLang="sk-SK" sz="2400"/>
          </a:p>
          <a:p>
            <a:pPr algn="ctr" eaLnBrk="1" hangingPunct="1">
              <a:spcBef>
                <a:spcPct val="0"/>
              </a:spcBef>
              <a:buFontTx/>
              <a:buNone/>
            </a:pPr>
            <a:r>
              <a:rPr lang="sk-SK" altLang="sk-SK" sz="2400">
                <a:solidFill>
                  <a:schemeClr val="hlink"/>
                </a:solidFill>
              </a:rPr>
              <a:t>3. </a:t>
            </a:r>
            <a:r>
              <a:rPr lang="sk-SK" altLang="sk-SK" sz="2400" b="1">
                <a:solidFill>
                  <a:schemeClr val="hlink"/>
                </a:solidFill>
              </a:rPr>
              <a:t>Dominantný motivačný systém</a:t>
            </a:r>
            <a:r>
              <a:rPr lang="sk-SK" altLang="sk-SK" sz="2400"/>
              <a:t> – dominancia, submisia</a:t>
            </a:r>
          </a:p>
          <a:p>
            <a:pPr algn="ctr" eaLnBrk="1" hangingPunct="1">
              <a:spcBef>
                <a:spcPct val="0"/>
              </a:spcBef>
              <a:buFontTx/>
              <a:buAutoNum type="arabicPeriod"/>
            </a:pPr>
            <a:endParaRPr lang="sk-SK" altLang="sk-SK" sz="2400"/>
          </a:p>
          <a:p>
            <a:pPr algn="ctr" eaLnBrk="1" hangingPunct="1">
              <a:spcBef>
                <a:spcPct val="0"/>
              </a:spcBef>
              <a:buFontTx/>
              <a:buNone/>
            </a:pPr>
            <a:r>
              <a:rPr lang="sk-SK" altLang="sk-SK" sz="2400">
                <a:solidFill>
                  <a:schemeClr val="hlink"/>
                </a:solidFill>
              </a:rPr>
              <a:t>4. </a:t>
            </a:r>
            <a:r>
              <a:rPr lang="sk-SK" altLang="sk-SK" sz="2400" b="1">
                <a:solidFill>
                  <a:schemeClr val="hlink"/>
                </a:solidFill>
              </a:rPr>
              <a:t>Motivačné správanie</a:t>
            </a:r>
            <a:r>
              <a:rPr lang="sk-SK" altLang="sk-SK" sz="2400"/>
              <a:t> –adaptívne správanie</a:t>
            </a:r>
          </a:p>
        </p:txBody>
      </p:sp>
    </p:spTree>
    <p:extLst>
      <p:ext uri="{BB962C8B-B14F-4D97-AF65-F5344CB8AC3E}">
        <p14:creationId xmlns:p14="http://schemas.microsoft.com/office/powerpoint/2010/main" val="3449297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151313" y="188913"/>
            <a:ext cx="3611562" cy="576262"/>
          </a:xfrm>
          <a:ln>
            <a:solidFill>
              <a:schemeClr val="tx1"/>
            </a:solidFill>
            <a:miter lim="800000"/>
            <a:headEnd/>
            <a:tailEnd/>
          </a:ln>
        </p:spPr>
        <p:txBody>
          <a:bodyPr/>
          <a:lstStyle/>
          <a:p>
            <a:pPr eaLnBrk="1" hangingPunct="1"/>
            <a:r>
              <a:rPr lang="sk-SK" altLang="sk-SK" sz="2800"/>
              <a:t>Hierachia motívov</a:t>
            </a:r>
          </a:p>
        </p:txBody>
      </p:sp>
      <p:sp>
        <p:nvSpPr>
          <p:cNvPr id="33795" name="Rectangle 3">
            <a:extLst>
              <a:ext uri="{FF2B5EF4-FFF2-40B4-BE49-F238E27FC236}">
                <a16:creationId xmlns:a16="http://schemas.microsoft.com/office/drawing/2014/main" id="{722523E9-B5E7-469D-BFA7-FC1FE0A0DF4D}"/>
              </a:ext>
            </a:extLst>
          </p:cNvPr>
          <p:cNvSpPr>
            <a:spLocks noGrp="1" noChangeArrowheads="1"/>
          </p:cNvSpPr>
          <p:nvPr>
            <p:ph type="body" idx="1"/>
          </p:nvPr>
        </p:nvSpPr>
        <p:spPr>
          <a:xfrm>
            <a:off x="1992313" y="1196975"/>
            <a:ext cx="8229600" cy="4895850"/>
          </a:xfrm>
        </p:spPr>
        <p:txBody>
          <a:bodyPr/>
          <a:lstStyle/>
          <a:p>
            <a:pPr marL="0" indent="0" algn="ctr">
              <a:buNone/>
              <a:defRPr/>
            </a:pPr>
            <a:r>
              <a:rPr lang="sk-SK" altLang="sk-SK" dirty="0" err="1">
                <a:solidFill>
                  <a:srgbClr val="FF0000"/>
                </a:solidFill>
              </a:rPr>
              <a:t>Maslowova</a:t>
            </a:r>
            <a:r>
              <a:rPr lang="sk-SK" altLang="sk-SK" dirty="0">
                <a:solidFill>
                  <a:srgbClr val="FF0000"/>
                </a:solidFill>
              </a:rPr>
              <a:t> hierarchia potrieb:</a:t>
            </a:r>
          </a:p>
          <a:p>
            <a:pPr eaLnBrk="1" hangingPunct="1">
              <a:defRPr/>
            </a:pPr>
            <a:endParaRPr lang="sk-SK" altLang="sk-SK" dirty="0"/>
          </a:p>
          <a:p>
            <a:pPr marL="0" indent="0" algn="ctr">
              <a:buNone/>
              <a:defRPr/>
            </a:pPr>
            <a:r>
              <a:rPr lang="sk-SK" altLang="sk-SK" dirty="0">
                <a:solidFill>
                  <a:srgbClr val="0000FF"/>
                </a:solidFill>
              </a:rPr>
              <a:t>1. fyziologické</a:t>
            </a:r>
          </a:p>
          <a:p>
            <a:pPr marL="0" indent="0" algn="ctr">
              <a:buNone/>
              <a:defRPr/>
            </a:pPr>
            <a:r>
              <a:rPr lang="sk-SK" altLang="sk-SK" dirty="0">
                <a:solidFill>
                  <a:srgbClr val="0000FF"/>
                </a:solidFill>
              </a:rPr>
              <a:t>2. psychologické</a:t>
            </a:r>
          </a:p>
          <a:p>
            <a:pPr algn="ctr" eaLnBrk="1" hangingPunct="1">
              <a:buFontTx/>
              <a:buChar char="-"/>
              <a:defRPr/>
            </a:pPr>
            <a:r>
              <a:rPr lang="sk-SK" altLang="sk-SK" dirty="0"/>
              <a:t>bezpečie a istota</a:t>
            </a:r>
          </a:p>
          <a:p>
            <a:pPr algn="ctr" eaLnBrk="1" hangingPunct="1">
              <a:buFontTx/>
              <a:buChar char="-"/>
              <a:defRPr/>
            </a:pPr>
            <a:r>
              <a:rPr lang="sk-SK" altLang="sk-SK" dirty="0"/>
              <a:t>spolupatričnosť a láska</a:t>
            </a:r>
          </a:p>
          <a:p>
            <a:pPr algn="ctr" eaLnBrk="1" hangingPunct="1">
              <a:buFontTx/>
              <a:buChar char="-"/>
              <a:defRPr/>
            </a:pPr>
            <a:r>
              <a:rPr lang="sk-SK" altLang="sk-SK" dirty="0"/>
              <a:t>uznanie a sebaúcta</a:t>
            </a:r>
          </a:p>
          <a:p>
            <a:pPr algn="ctr" eaLnBrk="1" hangingPunct="1">
              <a:buFontTx/>
              <a:buChar char="-"/>
              <a:defRPr/>
            </a:pPr>
            <a:r>
              <a:rPr lang="sk-SK" altLang="sk-SK" dirty="0"/>
              <a:t>sebarealizácia</a:t>
            </a:r>
          </a:p>
          <a:p>
            <a:pPr marL="0" indent="0" algn="ctr">
              <a:buNone/>
              <a:defRPr/>
            </a:pPr>
            <a:endParaRPr lang="sk-SK" altLang="sk-SK" dirty="0"/>
          </a:p>
        </p:txBody>
      </p:sp>
    </p:spTree>
    <p:extLst>
      <p:ext uri="{BB962C8B-B14F-4D97-AF65-F5344CB8AC3E}">
        <p14:creationId xmlns:p14="http://schemas.microsoft.com/office/powerpoint/2010/main" val="27892354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sk-SK" altLang="sk-SK" sz="4000"/>
              <a:t>Výskum motivácie z hľadiska fyziológie</a:t>
            </a:r>
          </a:p>
        </p:txBody>
      </p:sp>
      <p:sp>
        <p:nvSpPr>
          <p:cNvPr id="39939" name="Rectangle 3"/>
          <p:cNvSpPr>
            <a:spLocks noGrp="1" noChangeArrowheads="1"/>
          </p:cNvSpPr>
          <p:nvPr>
            <p:ph type="body" idx="1"/>
          </p:nvPr>
        </p:nvSpPr>
        <p:spPr/>
        <p:txBody>
          <a:bodyPr/>
          <a:lstStyle/>
          <a:p>
            <a:pPr algn="ctr" eaLnBrk="1" hangingPunct="1"/>
            <a:r>
              <a:rPr lang="sk-SK" altLang="sk-SK" b="1">
                <a:solidFill>
                  <a:srgbClr val="FF0000"/>
                </a:solidFill>
              </a:rPr>
              <a:t>autostimulačné testy</a:t>
            </a:r>
          </a:p>
          <a:p>
            <a:pPr algn="ctr" eaLnBrk="1" hangingPunct="1"/>
            <a:r>
              <a:rPr lang="sk-SK" altLang="sk-SK"/>
              <a:t>dráždenie rozličných miest v mozgu </a:t>
            </a:r>
            <a:r>
              <a:rPr lang="sk-SK" altLang="sk-SK">
                <a:sym typeface="Symbol" panose="05050102010706020507" pitchFamily="18" charset="2"/>
              </a:rPr>
              <a:t> </a:t>
            </a:r>
          </a:p>
          <a:p>
            <a:pPr algn="ctr" eaLnBrk="1" hangingPunct="1">
              <a:buFontTx/>
              <a:buNone/>
            </a:pPr>
            <a:r>
              <a:rPr lang="sk-SK" altLang="sk-SK">
                <a:sym typeface="Symbol" panose="05050102010706020507" pitchFamily="18" charset="2"/>
              </a:rPr>
              <a:t>    3 typy behaviorálnych odpovedí: </a:t>
            </a:r>
            <a:r>
              <a:rPr lang="sk-SK" altLang="sk-SK" i="1">
                <a:solidFill>
                  <a:schemeClr val="hlink"/>
                </a:solidFill>
                <a:sym typeface="Symbol" panose="05050102010706020507" pitchFamily="18" charset="2"/>
              </a:rPr>
              <a:t>indiferentné (60%), odmietavé (5%) a opakované (35%)</a:t>
            </a:r>
          </a:p>
          <a:p>
            <a:pPr algn="ctr" eaLnBrk="1" hangingPunct="1"/>
            <a:r>
              <a:rPr lang="sk-SK" altLang="sk-SK">
                <a:solidFill>
                  <a:srgbClr val="FF0000"/>
                </a:solidFill>
                <a:sym typeface="Symbol" panose="05050102010706020507" pitchFamily="18" charset="2"/>
              </a:rPr>
              <a:t>mozgový systém trestu </a:t>
            </a:r>
          </a:p>
          <a:p>
            <a:pPr algn="ctr" eaLnBrk="1" hangingPunct="1">
              <a:buFontTx/>
              <a:buNone/>
            </a:pPr>
            <a:r>
              <a:rPr lang="sk-SK" altLang="sk-SK" sz="2400">
                <a:sym typeface="Symbol" panose="05050102010706020507" pitchFamily="18" charset="2"/>
              </a:rPr>
              <a:t>(určité oblasti hypotalamu, dorz.časť stredného mozgu, ...)</a:t>
            </a:r>
          </a:p>
          <a:p>
            <a:pPr algn="ctr" eaLnBrk="1" hangingPunct="1"/>
            <a:r>
              <a:rPr lang="sk-SK" altLang="sk-SK">
                <a:solidFill>
                  <a:srgbClr val="FF0000"/>
                </a:solidFill>
                <a:sym typeface="Symbol" panose="05050102010706020507" pitchFamily="18" charset="2"/>
              </a:rPr>
              <a:t>mozgový systém odmeny </a:t>
            </a:r>
          </a:p>
          <a:p>
            <a:pPr algn="ctr" eaLnBrk="1" hangingPunct="1">
              <a:buFontTx/>
              <a:buNone/>
            </a:pPr>
            <a:r>
              <a:rPr lang="sk-SK" altLang="sk-SK" sz="2400">
                <a:sym typeface="Symbol" panose="05050102010706020507" pitchFamily="18" charset="2"/>
              </a:rPr>
              <a:t>(nc. accumbens, prefrontálna kôra...)</a:t>
            </a:r>
          </a:p>
        </p:txBody>
      </p:sp>
    </p:spTree>
    <p:extLst>
      <p:ext uri="{BB962C8B-B14F-4D97-AF65-F5344CB8AC3E}">
        <p14:creationId xmlns:p14="http://schemas.microsoft.com/office/powerpoint/2010/main" val="27547999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lokTextu 1"/>
          <p:cNvSpPr txBox="1"/>
          <p:nvPr/>
        </p:nvSpPr>
        <p:spPr>
          <a:xfrm>
            <a:off x="3956858" y="465513"/>
            <a:ext cx="4204997" cy="461665"/>
          </a:xfrm>
          <a:prstGeom prst="rect">
            <a:avLst/>
          </a:prstGeom>
          <a:noFill/>
        </p:spPr>
        <p:txBody>
          <a:bodyPr wrap="none" rtlCol="0">
            <a:spAutoFit/>
          </a:bodyPr>
          <a:lstStyle/>
          <a:p>
            <a:r>
              <a:rPr lang="sk-SK" sz="2400" b="1" dirty="0">
                <a:latin typeface="Arial" panose="020B0604020202020204" pitchFamily="34" charset="0"/>
                <a:cs typeface="Arial" panose="020B0604020202020204" pitchFamily="34" charset="0"/>
              </a:rPr>
              <a:t>Otázky na kritické myslenie</a:t>
            </a:r>
          </a:p>
        </p:txBody>
      </p:sp>
      <p:sp>
        <p:nvSpPr>
          <p:cNvPr id="3" name="BlokTextu 2"/>
          <p:cNvSpPr txBox="1"/>
          <p:nvPr/>
        </p:nvSpPr>
        <p:spPr>
          <a:xfrm>
            <a:off x="553116" y="2194316"/>
            <a:ext cx="10677923" cy="2308324"/>
          </a:xfrm>
          <a:prstGeom prst="rect">
            <a:avLst/>
          </a:prstGeom>
          <a:noFill/>
          <a:ln>
            <a:solidFill>
              <a:schemeClr val="tx1"/>
            </a:solidFill>
          </a:ln>
        </p:spPr>
        <p:txBody>
          <a:bodyPr wrap="none" rtlCol="0">
            <a:spAutoFit/>
          </a:bodyPr>
          <a:lstStyle/>
          <a:p>
            <a:pPr algn="ctr"/>
            <a:r>
              <a:rPr lang="sk-SK" sz="2400" b="1" dirty="0">
                <a:solidFill>
                  <a:srgbClr val="FF0000"/>
                </a:solidFill>
                <a:latin typeface="Arial" panose="020B0604020202020204" pitchFamily="34" charset="0"/>
                <a:cs typeface="Arial" panose="020B0604020202020204" pitchFamily="34" charset="0"/>
              </a:rPr>
              <a:t>Už vieme,</a:t>
            </a:r>
          </a:p>
          <a:p>
            <a:pPr algn="ctr"/>
            <a:endParaRPr lang="sk-SK" sz="2400" b="1" dirty="0">
              <a:latin typeface="Arial" panose="020B0604020202020204" pitchFamily="34" charset="0"/>
              <a:cs typeface="Arial" panose="020B0604020202020204" pitchFamily="34" charset="0"/>
            </a:endParaRPr>
          </a:p>
          <a:p>
            <a:pPr algn="ctr"/>
            <a:r>
              <a:rPr lang="sk-SK" sz="2400" dirty="0">
                <a:latin typeface="Arial" panose="020B0604020202020204" pitchFamily="34" charset="0"/>
                <a:cs typeface="Arial" panose="020B0604020202020204" pitchFamily="34" charset="0"/>
              </a:rPr>
              <a:t>prečo sa na niektoré predmety tešíme a ľahšie sa dokážeme na </a:t>
            </a:r>
            <a:r>
              <a:rPr lang="sk-SK" sz="2400" dirty="0" err="1">
                <a:latin typeface="Arial" panose="020B0604020202020204" pitchFamily="34" charset="0"/>
                <a:cs typeface="Arial" panose="020B0604020202020204" pitchFamily="34" charset="0"/>
              </a:rPr>
              <a:t>ne</a:t>
            </a:r>
            <a:r>
              <a:rPr lang="sk-SK" sz="2400" dirty="0">
                <a:latin typeface="Arial" panose="020B0604020202020204" pitchFamily="34" charset="0"/>
                <a:cs typeface="Arial" panose="020B0604020202020204" pitchFamily="34" charset="0"/>
              </a:rPr>
              <a:t> pripraviť?</a:t>
            </a:r>
          </a:p>
          <a:p>
            <a:pPr algn="ctr"/>
            <a:endParaRPr lang="sk-SK" sz="2400" dirty="0">
              <a:latin typeface="Arial" panose="020B0604020202020204" pitchFamily="34" charset="0"/>
              <a:cs typeface="Arial" panose="020B0604020202020204" pitchFamily="34" charset="0"/>
            </a:endParaRPr>
          </a:p>
          <a:p>
            <a:pPr algn="ctr"/>
            <a:r>
              <a:rPr lang="sk-SK" sz="2400" dirty="0">
                <a:latin typeface="Arial" panose="020B0604020202020204" pitchFamily="34" charset="0"/>
                <a:cs typeface="Arial" panose="020B0604020202020204" pitchFamily="34" charset="0"/>
              </a:rPr>
              <a:t>A či sú dôležité známky?</a:t>
            </a:r>
          </a:p>
          <a:p>
            <a:pPr algn="ctr"/>
            <a:endParaRPr lang="sk-SK" sz="2400" dirty="0">
              <a:latin typeface="Arial" panose="020B0604020202020204" pitchFamily="34" charset="0"/>
              <a:cs typeface="Arial" panose="020B0604020202020204" pitchFamily="34" charset="0"/>
            </a:endParaRPr>
          </a:p>
        </p:txBody>
      </p:sp>
      <p:sp>
        <p:nvSpPr>
          <p:cNvPr id="5" name="BlokTextu 4"/>
          <p:cNvSpPr txBox="1"/>
          <p:nvPr/>
        </p:nvSpPr>
        <p:spPr>
          <a:xfrm>
            <a:off x="2822732" y="6076030"/>
            <a:ext cx="6473247" cy="584775"/>
          </a:xfrm>
          <a:prstGeom prst="rect">
            <a:avLst/>
          </a:prstGeom>
          <a:noFill/>
        </p:spPr>
        <p:txBody>
          <a:bodyPr wrap="none" rtlCol="0">
            <a:spAutoFit/>
          </a:bodyPr>
          <a:lstStyle/>
          <a:p>
            <a:r>
              <a:rPr lang="sk-SK" sz="3200" b="1" i="1" dirty="0">
                <a:solidFill>
                  <a:srgbClr val="FF0000"/>
                </a:solidFill>
                <a:latin typeface="Arial" panose="020B0604020202020204" pitchFamily="34" charset="0"/>
                <a:cs typeface="Arial" panose="020B0604020202020204" pitchFamily="34" charset="0"/>
              </a:rPr>
              <a:t>Prečo bolí telo, keď duša plače?</a:t>
            </a:r>
          </a:p>
        </p:txBody>
      </p:sp>
      <p:sp>
        <p:nvSpPr>
          <p:cNvPr id="6" name="Obdĺžnik 5">
            <a:extLst>
              <a:ext uri="{FF2B5EF4-FFF2-40B4-BE49-F238E27FC236}">
                <a16:creationId xmlns:a16="http://schemas.microsoft.com/office/drawing/2014/main" id="{7D229F78-626C-467C-94CA-3F86D4877197}"/>
              </a:ext>
            </a:extLst>
          </p:cNvPr>
          <p:cNvSpPr/>
          <p:nvPr/>
        </p:nvSpPr>
        <p:spPr>
          <a:xfrm>
            <a:off x="441415" y="2032000"/>
            <a:ext cx="11510440" cy="26251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7" name="BlokTextu 6">
            <a:extLst>
              <a:ext uri="{FF2B5EF4-FFF2-40B4-BE49-F238E27FC236}">
                <a16:creationId xmlns:a16="http://schemas.microsoft.com/office/drawing/2014/main" id="{C17C8515-6BE9-429F-BA16-E2B92B2608A7}"/>
              </a:ext>
            </a:extLst>
          </p:cNvPr>
          <p:cNvSpPr txBox="1"/>
          <p:nvPr/>
        </p:nvSpPr>
        <p:spPr>
          <a:xfrm rot="19541212">
            <a:off x="-104910" y="3202717"/>
            <a:ext cx="6944713" cy="1323439"/>
          </a:xfrm>
          <a:prstGeom prst="rect">
            <a:avLst/>
          </a:prstGeom>
          <a:solidFill>
            <a:srgbClr val="FF0000"/>
          </a:solidFill>
          <a:ln>
            <a:solidFill>
              <a:srgbClr val="FF0000"/>
            </a:solidFill>
          </a:ln>
        </p:spPr>
        <p:txBody>
          <a:bodyPr wrap="square" rtlCol="0">
            <a:spAutoFit/>
          </a:bodyPr>
          <a:lstStyle/>
          <a:p>
            <a:pPr algn="ctr"/>
            <a:r>
              <a:rPr lang="sk-SK" sz="8000" dirty="0">
                <a:solidFill>
                  <a:schemeClr val="bg1"/>
                </a:solidFill>
                <a:latin typeface="Arial" panose="020B0604020202020204" pitchFamily="34" charset="0"/>
                <a:cs typeface="Arial" panose="020B0604020202020204" pitchFamily="34" charset="0"/>
              </a:rPr>
              <a:t>SOMA</a:t>
            </a:r>
          </a:p>
        </p:txBody>
      </p:sp>
      <p:pic>
        <p:nvPicPr>
          <p:cNvPr id="3074" name="Picture 2" descr="Tandulik: Smútok z lásky je to strašná bolesť človek si to ani neuvedomí  ale to ma najviac bolí :( - BIRDZ">
            <a:extLst>
              <a:ext uri="{FF2B5EF4-FFF2-40B4-BE49-F238E27FC236}">
                <a16:creationId xmlns:a16="http://schemas.microsoft.com/office/drawing/2014/main" id="{BA48D8DC-83F2-4894-B170-698466A707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8085" y="1090911"/>
            <a:ext cx="4622511" cy="483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316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074"/>
                                        </p:tgtEl>
                                        <p:attrNameLst>
                                          <p:attrName>style.visibility</p:attrName>
                                        </p:attrNameLst>
                                      </p:cBhvr>
                                      <p:to>
                                        <p:strVal val="visible"/>
                                      </p:to>
                                    </p:set>
                                    <p:anim calcmode="lin" valueType="num">
                                      <p:cBhvr additive="base">
                                        <p:cTn id="17" dur="500" fill="hold"/>
                                        <p:tgtEl>
                                          <p:spTgt spid="3074"/>
                                        </p:tgtEl>
                                        <p:attrNameLst>
                                          <p:attrName>ppt_x</p:attrName>
                                        </p:attrNameLst>
                                      </p:cBhvr>
                                      <p:tavLst>
                                        <p:tav tm="0">
                                          <p:val>
                                            <p:strVal val="#ppt_x"/>
                                          </p:val>
                                        </p:tav>
                                        <p:tav tm="100000">
                                          <p:val>
                                            <p:strVal val="#ppt_x"/>
                                          </p:val>
                                        </p:tav>
                                      </p:tavLst>
                                    </p:anim>
                                    <p:anim calcmode="lin" valueType="num">
                                      <p:cBhvr additive="base">
                                        <p:cTn id="1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sk-SK" altLang="sk-SK">
                <a:solidFill>
                  <a:srgbClr val="FF0000"/>
                </a:solidFill>
              </a:rPr>
              <a:t>Psychosomatické vzťahy</a:t>
            </a:r>
          </a:p>
        </p:txBody>
      </p:sp>
      <p:sp>
        <p:nvSpPr>
          <p:cNvPr id="43011" name="Rectangle 3"/>
          <p:cNvSpPr>
            <a:spLocks noGrp="1" noChangeArrowheads="1"/>
          </p:cNvSpPr>
          <p:nvPr>
            <p:ph type="body" idx="1"/>
          </p:nvPr>
        </p:nvSpPr>
        <p:spPr/>
        <p:txBody>
          <a:bodyPr/>
          <a:lstStyle/>
          <a:p>
            <a:pPr eaLnBrk="1" hangingPunct="1"/>
            <a:r>
              <a:rPr lang="cs-CZ" altLang="sk-SK" u="sng" dirty="0">
                <a:solidFill>
                  <a:srgbClr val="FF0000"/>
                </a:solidFill>
              </a:rPr>
              <a:t>somatická </a:t>
            </a:r>
            <a:r>
              <a:rPr lang="cs-CZ" altLang="sk-SK" u="sng" dirty="0" err="1">
                <a:solidFill>
                  <a:srgbClr val="FF0000"/>
                </a:solidFill>
              </a:rPr>
              <a:t>zložka</a:t>
            </a:r>
            <a:r>
              <a:rPr lang="cs-CZ" altLang="sk-SK" u="sng" dirty="0"/>
              <a:t> </a:t>
            </a:r>
            <a:r>
              <a:rPr lang="cs-CZ" altLang="sk-SK" dirty="0"/>
              <a:t>– </a:t>
            </a:r>
            <a:r>
              <a:rPr lang="cs-CZ" altLang="sk-SK" dirty="0" err="1"/>
              <a:t>telesný</a:t>
            </a:r>
            <a:r>
              <a:rPr lang="cs-CZ" altLang="sk-SK" dirty="0"/>
              <a:t> stav </a:t>
            </a:r>
            <a:r>
              <a:rPr lang="cs-CZ" altLang="sk-SK" dirty="0" err="1"/>
              <a:t>človeka</a:t>
            </a:r>
            <a:r>
              <a:rPr lang="cs-CZ" altLang="sk-SK" dirty="0"/>
              <a:t> (daný geneticky, </a:t>
            </a:r>
            <a:r>
              <a:rPr lang="cs-CZ" altLang="sk-SK" dirty="0" err="1"/>
              <a:t>môže</a:t>
            </a:r>
            <a:r>
              <a:rPr lang="cs-CZ" altLang="sk-SK" dirty="0"/>
              <a:t> </a:t>
            </a:r>
            <a:r>
              <a:rPr lang="cs-CZ" altLang="sk-SK" dirty="0" err="1"/>
              <a:t>sa</a:t>
            </a:r>
            <a:r>
              <a:rPr lang="cs-CZ" altLang="sk-SK" dirty="0"/>
              <a:t> </a:t>
            </a:r>
            <a:r>
              <a:rPr lang="cs-CZ" altLang="sk-SK" dirty="0" err="1"/>
              <a:t>meniť</a:t>
            </a:r>
            <a:r>
              <a:rPr lang="cs-CZ" altLang="sk-SK" dirty="0"/>
              <a:t>, </a:t>
            </a:r>
            <a:r>
              <a:rPr lang="cs-CZ" altLang="sk-SK" dirty="0" err="1"/>
              <a:t>napr</a:t>
            </a:r>
            <a:r>
              <a:rPr lang="cs-CZ" altLang="sk-SK" dirty="0"/>
              <a:t>. životosprávou)</a:t>
            </a:r>
            <a:endParaRPr lang="cs-CZ" altLang="sk-SK" u="sng" dirty="0"/>
          </a:p>
          <a:p>
            <a:pPr eaLnBrk="1" hangingPunct="1"/>
            <a:r>
              <a:rPr lang="cs-CZ" altLang="sk-SK" u="sng" dirty="0">
                <a:solidFill>
                  <a:srgbClr val="FF0000"/>
                </a:solidFill>
              </a:rPr>
              <a:t>psychická </a:t>
            </a:r>
            <a:r>
              <a:rPr lang="cs-CZ" altLang="sk-SK" u="sng" dirty="0" err="1">
                <a:solidFill>
                  <a:srgbClr val="FF0000"/>
                </a:solidFill>
              </a:rPr>
              <a:t>zložka</a:t>
            </a:r>
            <a:r>
              <a:rPr lang="cs-CZ" altLang="sk-SK" dirty="0"/>
              <a:t> – </a:t>
            </a:r>
            <a:r>
              <a:rPr lang="cs-CZ" altLang="sk-SK" dirty="0" err="1"/>
              <a:t>osobnosť</a:t>
            </a:r>
            <a:r>
              <a:rPr lang="cs-CZ" altLang="sk-SK" dirty="0"/>
              <a:t> </a:t>
            </a:r>
            <a:r>
              <a:rPr lang="cs-CZ" altLang="sk-SK" dirty="0" err="1"/>
              <a:t>človeka</a:t>
            </a:r>
            <a:r>
              <a:rPr lang="cs-CZ" altLang="sk-SK" dirty="0"/>
              <a:t>, typ temperamentu, sklon k </a:t>
            </a:r>
            <a:r>
              <a:rPr lang="cs-CZ" altLang="sk-SK" dirty="0" err="1"/>
              <a:t>určitej</a:t>
            </a:r>
            <a:r>
              <a:rPr lang="cs-CZ" altLang="sk-SK" dirty="0"/>
              <a:t> </a:t>
            </a:r>
            <a:r>
              <a:rPr lang="cs-CZ" altLang="sk-SK" dirty="0" err="1"/>
              <a:t>emočnej</a:t>
            </a:r>
            <a:r>
              <a:rPr lang="cs-CZ" altLang="sk-SK" dirty="0"/>
              <a:t> </a:t>
            </a:r>
            <a:r>
              <a:rPr lang="cs-CZ" altLang="sk-SK" dirty="0" err="1"/>
              <a:t>reaktivite</a:t>
            </a:r>
            <a:r>
              <a:rPr lang="cs-CZ" altLang="sk-SK" dirty="0"/>
              <a:t>….</a:t>
            </a:r>
          </a:p>
          <a:p>
            <a:pPr eaLnBrk="1" hangingPunct="1"/>
            <a:r>
              <a:rPr lang="cs-CZ" altLang="sk-SK" dirty="0" err="1"/>
              <a:t>dôležitá</a:t>
            </a:r>
            <a:r>
              <a:rPr lang="cs-CZ" altLang="sk-SK" dirty="0"/>
              <a:t> úloha </a:t>
            </a:r>
            <a:r>
              <a:rPr lang="cs-CZ" altLang="sk-SK" b="1" dirty="0" err="1">
                <a:solidFill>
                  <a:schemeClr val="hlink"/>
                </a:solidFill>
              </a:rPr>
              <a:t>emócií</a:t>
            </a:r>
            <a:r>
              <a:rPr lang="cs-CZ" altLang="sk-SK" b="1" dirty="0">
                <a:solidFill>
                  <a:schemeClr val="hlink"/>
                </a:solidFill>
              </a:rPr>
              <a:t> a </a:t>
            </a:r>
            <a:r>
              <a:rPr lang="cs-CZ" altLang="sk-SK" b="1" dirty="0" err="1">
                <a:solidFill>
                  <a:schemeClr val="hlink"/>
                </a:solidFill>
              </a:rPr>
              <a:t>ich</a:t>
            </a:r>
            <a:r>
              <a:rPr lang="cs-CZ" altLang="sk-SK" b="1" dirty="0">
                <a:solidFill>
                  <a:schemeClr val="hlink"/>
                </a:solidFill>
              </a:rPr>
              <a:t> </a:t>
            </a:r>
            <a:r>
              <a:rPr lang="cs-CZ" altLang="sk-SK" b="1" dirty="0" err="1">
                <a:solidFill>
                  <a:schemeClr val="hlink"/>
                </a:solidFill>
              </a:rPr>
              <a:t>spracovania</a:t>
            </a:r>
            <a:endParaRPr lang="sk-SK" altLang="sk-SK" b="1" dirty="0">
              <a:solidFill>
                <a:schemeClr val="hlink"/>
              </a:solidFill>
            </a:endParaRPr>
          </a:p>
        </p:txBody>
      </p:sp>
      <p:sp>
        <p:nvSpPr>
          <p:cNvPr id="4" name="Šípka dolu 3">
            <a:extLst>
              <a:ext uri="{FF2B5EF4-FFF2-40B4-BE49-F238E27FC236}">
                <a16:creationId xmlns:a16="http://schemas.microsoft.com/office/drawing/2014/main" id="{87A24355-CDFB-44D2-A964-9C0010BA7E68}"/>
              </a:ext>
            </a:extLst>
          </p:cNvPr>
          <p:cNvSpPr/>
          <p:nvPr/>
        </p:nvSpPr>
        <p:spPr>
          <a:xfrm>
            <a:off x="5232401" y="5300664"/>
            <a:ext cx="1008063" cy="8651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Tree>
    <p:extLst>
      <p:ext uri="{BB962C8B-B14F-4D97-AF65-F5344CB8AC3E}">
        <p14:creationId xmlns:p14="http://schemas.microsoft.com/office/powerpoint/2010/main" val="32687404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Emocionálna inteligencia: jej význam dnes - psychológie - 2022">
            <a:extLst>
              <a:ext uri="{FF2B5EF4-FFF2-40B4-BE49-F238E27FC236}">
                <a16:creationId xmlns:a16="http://schemas.microsoft.com/office/drawing/2014/main" id="{F8AF5873-DC0F-4897-9C65-07FE9983AF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721" b="10706"/>
          <a:stretch/>
        </p:blipFill>
        <p:spPr bwMode="auto">
          <a:xfrm>
            <a:off x="565266" y="2177935"/>
            <a:ext cx="5153891" cy="379475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48" name="Picture 8" descr="الذكاء العاطفي وبناء الإنسان – وزارة الإعلام اللبنانية">
            <a:extLst>
              <a:ext uri="{FF2B5EF4-FFF2-40B4-BE49-F238E27FC236}">
                <a16:creationId xmlns:a16="http://schemas.microsoft.com/office/drawing/2014/main" id="{3D42C0E0-16B7-4791-A55F-71E18FF51B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209" y="2243051"/>
            <a:ext cx="5586153" cy="372964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BlokTextu 2"/>
          <p:cNvSpPr txBox="1"/>
          <p:nvPr/>
        </p:nvSpPr>
        <p:spPr>
          <a:xfrm>
            <a:off x="4036292" y="424873"/>
            <a:ext cx="4608954" cy="584775"/>
          </a:xfrm>
          <a:prstGeom prst="rect">
            <a:avLst/>
          </a:prstGeom>
          <a:noFill/>
          <a:ln>
            <a:solidFill>
              <a:schemeClr val="tx1"/>
            </a:solidFill>
          </a:ln>
        </p:spPr>
        <p:txBody>
          <a:bodyPr wrap="none" rtlCol="0">
            <a:spAutoFit/>
          </a:bodyPr>
          <a:lstStyle/>
          <a:p>
            <a:r>
              <a:rPr lang="sk-SK" sz="3200" b="1" cap="all" dirty="0">
                <a:latin typeface="Arial" panose="020B0604020202020204" pitchFamily="34" charset="0"/>
                <a:cs typeface="Arial" panose="020B0604020202020204" pitchFamily="34" charset="0"/>
              </a:rPr>
              <a:t>„pokazené“ emócie</a:t>
            </a:r>
          </a:p>
        </p:txBody>
      </p:sp>
    </p:spTree>
    <p:extLst>
      <p:ext uri="{BB962C8B-B14F-4D97-AF65-F5344CB8AC3E}">
        <p14:creationId xmlns:p14="http://schemas.microsoft.com/office/powerpoint/2010/main" val="129431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ear and Trembling in the Amygdala">
            <a:extLst>
              <a:ext uri="{FF2B5EF4-FFF2-40B4-BE49-F238E27FC236}">
                <a16:creationId xmlns:a16="http://schemas.microsoft.com/office/drawing/2014/main" id="{CAB8BFF1-ACA0-450E-AF6C-4DD1ADB7E7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45572"/>
            <a:ext cx="6113948" cy="6012427"/>
          </a:xfrm>
          <a:prstGeom prst="rect">
            <a:avLst/>
          </a:prstGeom>
          <a:noFill/>
          <a:extLst>
            <a:ext uri="{909E8E84-426E-40DD-AFC4-6F175D3DCCD1}">
              <a14:hiddenFill xmlns:a14="http://schemas.microsoft.com/office/drawing/2010/main">
                <a:solidFill>
                  <a:srgbClr val="FFFFFF"/>
                </a:solidFill>
              </a14:hiddenFill>
            </a:ext>
          </a:extLst>
        </p:spPr>
      </p:pic>
      <p:sp>
        <p:nvSpPr>
          <p:cNvPr id="3" name="BlokTextu 2">
            <a:extLst>
              <a:ext uri="{FF2B5EF4-FFF2-40B4-BE49-F238E27FC236}">
                <a16:creationId xmlns:a16="http://schemas.microsoft.com/office/drawing/2014/main" id="{D08647B3-6218-430F-9949-C8B2AA7FFCB5}"/>
              </a:ext>
            </a:extLst>
          </p:cNvPr>
          <p:cNvSpPr txBox="1"/>
          <p:nvPr/>
        </p:nvSpPr>
        <p:spPr>
          <a:xfrm>
            <a:off x="7287936" y="3013501"/>
            <a:ext cx="4172168" cy="461665"/>
          </a:xfrm>
          <a:prstGeom prst="rect">
            <a:avLst/>
          </a:prstGeom>
          <a:noFill/>
        </p:spPr>
        <p:txBody>
          <a:bodyPr wrap="none" rtlCol="0">
            <a:spAutoFit/>
          </a:bodyPr>
          <a:lstStyle/>
          <a:p>
            <a:pPr algn="ctr"/>
            <a:r>
              <a:rPr lang="sk-SK" sz="2400" b="1" cap="all" dirty="0">
                <a:solidFill>
                  <a:srgbClr val="FF0000"/>
                </a:solidFill>
                <a:latin typeface="Arial" panose="020B0604020202020204" pitchFamily="34" charset="0"/>
                <a:cs typeface="Arial" panose="020B0604020202020204" pitchFamily="34" charset="0"/>
              </a:rPr>
              <a:t>Stav ohrozenia, stres </a:t>
            </a:r>
          </a:p>
        </p:txBody>
      </p:sp>
      <p:sp>
        <p:nvSpPr>
          <p:cNvPr id="5" name="Obdĺžnik 4">
            <a:extLst>
              <a:ext uri="{FF2B5EF4-FFF2-40B4-BE49-F238E27FC236}">
                <a16:creationId xmlns:a16="http://schemas.microsoft.com/office/drawing/2014/main" id="{04958660-35E6-4099-9487-9AB51CDCA9F8}"/>
              </a:ext>
            </a:extLst>
          </p:cNvPr>
          <p:cNvSpPr/>
          <p:nvPr/>
        </p:nvSpPr>
        <p:spPr>
          <a:xfrm>
            <a:off x="-167151" y="429491"/>
            <a:ext cx="12088641" cy="64285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6" name="Picture 2" descr="Študentov môže potrápiť syndróm vyhorenia - Vzdelávanie - Užitočná pravda -  Pravda">
            <a:extLst>
              <a:ext uri="{FF2B5EF4-FFF2-40B4-BE49-F238E27FC236}">
                <a16:creationId xmlns:a16="http://schemas.microsoft.com/office/drawing/2014/main" id="{74BC049D-A8EF-4F70-9AF2-D7219D1477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630" y="1274839"/>
            <a:ext cx="8986982" cy="5153891"/>
          </a:xfrm>
          <a:prstGeom prst="rect">
            <a:avLst/>
          </a:prstGeom>
          <a:noFill/>
          <a:extLst>
            <a:ext uri="{909E8E84-426E-40DD-AFC4-6F175D3DCCD1}">
              <a14:hiddenFill xmlns:a14="http://schemas.microsoft.com/office/drawing/2010/main">
                <a:solidFill>
                  <a:srgbClr val="FFFFFF"/>
                </a:solidFill>
              </a14:hiddenFill>
            </a:ext>
          </a:extLst>
        </p:spPr>
      </p:pic>
      <p:sp>
        <p:nvSpPr>
          <p:cNvPr id="7" name="Obdĺžnik 6">
            <a:extLst>
              <a:ext uri="{FF2B5EF4-FFF2-40B4-BE49-F238E27FC236}">
                <a16:creationId xmlns:a16="http://schemas.microsoft.com/office/drawing/2014/main" id="{DE3EFFE0-CAE3-4B38-8019-AA782CD34A3F}"/>
              </a:ext>
            </a:extLst>
          </p:cNvPr>
          <p:cNvSpPr/>
          <p:nvPr/>
        </p:nvSpPr>
        <p:spPr>
          <a:xfrm>
            <a:off x="3805864" y="287054"/>
            <a:ext cx="4247765" cy="523220"/>
          </a:xfrm>
          <a:prstGeom prst="rect">
            <a:avLst/>
          </a:prstGeom>
          <a:ln>
            <a:solidFill>
              <a:schemeClr val="tx1"/>
            </a:solidFill>
          </a:ln>
        </p:spPr>
        <p:txBody>
          <a:bodyPr wrap="none">
            <a:spAutoFit/>
          </a:bodyPr>
          <a:lstStyle/>
          <a:p>
            <a:pPr algn="ctr"/>
            <a:r>
              <a:rPr lang="sk-SK" sz="2800" b="1" i="1" dirty="0">
                <a:latin typeface="Arial" panose="020B0604020202020204" pitchFamily="34" charset="0"/>
                <a:cs typeface="Arial" panose="020B0604020202020204" pitchFamily="34" charset="0"/>
              </a:rPr>
              <a:t>A čo ak stres dlho trvá?</a:t>
            </a:r>
          </a:p>
        </p:txBody>
      </p:sp>
    </p:spTree>
    <p:extLst>
      <p:ext uri="{BB962C8B-B14F-4D97-AF65-F5344CB8AC3E}">
        <p14:creationId xmlns:p14="http://schemas.microsoft.com/office/powerpoint/2010/main" val="134713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a:extLst>
              <a:ext uri="{FF2B5EF4-FFF2-40B4-BE49-F238E27FC236}">
                <a16:creationId xmlns:a16="http://schemas.microsoft.com/office/drawing/2014/main" id="{46555EF2-0763-4A6A-A280-70083D4B86CE}"/>
              </a:ext>
            </a:extLst>
          </p:cNvPr>
          <p:cNvPicPr>
            <a:picLocks noChangeAspect="1"/>
          </p:cNvPicPr>
          <p:nvPr/>
        </p:nvPicPr>
        <p:blipFill>
          <a:blip r:embed="rId2"/>
          <a:stretch>
            <a:fillRect/>
          </a:stretch>
        </p:blipFill>
        <p:spPr>
          <a:xfrm>
            <a:off x="494950" y="489528"/>
            <a:ext cx="5397849" cy="5680364"/>
          </a:xfrm>
          <a:prstGeom prst="rect">
            <a:avLst/>
          </a:prstGeom>
        </p:spPr>
      </p:pic>
      <p:sp>
        <p:nvSpPr>
          <p:cNvPr id="3" name="BlokTextu 2"/>
          <p:cNvSpPr txBox="1"/>
          <p:nvPr/>
        </p:nvSpPr>
        <p:spPr>
          <a:xfrm>
            <a:off x="7555346" y="1126837"/>
            <a:ext cx="2885726" cy="461665"/>
          </a:xfrm>
          <a:prstGeom prst="rect">
            <a:avLst/>
          </a:prstGeom>
          <a:noFill/>
          <a:ln>
            <a:solidFill>
              <a:schemeClr val="tx1"/>
            </a:solidFill>
          </a:ln>
        </p:spPr>
        <p:txBody>
          <a:bodyPr wrap="none" rtlCol="0">
            <a:spAutoFit/>
          </a:bodyPr>
          <a:lstStyle/>
          <a:p>
            <a:r>
              <a:rPr lang="sk-SK" sz="2400" dirty="0" err="1">
                <a:latin typeface="Arial" panose="020B0604020202020204" pitchFamily="34" charset="0"/>
                <a:cs typeface="Arial" panose="020B0604020202020204" pitchFamily="34" charset="0"/>
              </a:rPr>
              <a:t>Prefrontálna</a:t>
            </a:r>
            <a:r>
              <a:rPr lang="sk-SK" sz="2400" dirty="0">
                <a:latin typeface="Arial" panose="020B0604020202020204" pitchFamily="34" charset="0"/>
                <a:cs typeface="Arial" panose="020B0604020202020204" pitchFamily="34" charset="0"/>
              </a:rPr>
              <a:t> oblasť </a:t>
            </a:r>
          </a:p>
        </p:txBody>
      </p:sp>
      <p:sp>
        <p:nvSpPr>
          <p:cNvPr id="4" name="BlokTextu 3"/>
          <p:cNvSpPr txBox="1"/>
          <p:nvPr/>
        </p:nvSpPr>
        <p:spPr>
          <a:xfrm>
            <a:off x="7789624" y="3329710"/>
            <a:ext cx="1963999" cy="461665"/>
          </a:xfrm>
          <a:prstGeom prst="rect">
            <a:avLst/>
          </a:prstGeom>
          <a:noFill/>
          <a:ln>
            <a:solidFill>
              <a:srgbClr val="FF0000"/>
            </a:solidFill>
          </a:ln>
        </p:spPr>
        <p:txBody>
          <a:bodyPr wrap="none" rtlCol="0">
            <a:spAutoFit/>
          </a:bodyPr>
          <a:lstStyle/>
          <a:p>
            <a:r>
              <a:rPr lang="sk-SK" sz="2400" b="1" dirty="0">
                <a:solidFill>
                  <a:srgbClr val="FF0000"/>
                </a:solidFill>
                <a:latin typeface="Arial" panose="020B0604020202020204" pitchFamily="34" charset="0"/>
                <a:cs typeface="Arial" panose="020B0604020202020204" pitchFamily="34" charset="0"/>
              </a:rPr>
              <a:t>AMYGDALA</a:t>
            </a:r>
          </a:p>
        </p:txBody>
      </p:sp>
      <p:sp>
        <p:nvSpPr>
          <p:cNvPr id="5" name="Šípka nadol 4"/>
          <p:cNvSpPr/>
          <p:nvPr/>
        </p:nvSpPr>
        <p:spPr>
          <a:xfrm>
            <a:off x="8386618" y="1819564"/>
            <a:ext cx="452582" cy="1228436"/>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 name="BlokTextu 5"/>
          <p:cNvSpPr txBox="1"/>
          <p:nvPr/>
        </p:nvSpPr>
        <p:spPr>
          <a:xfrm>
            <a:off x="9153237" y="2274440"/>
            <a:ext cx="966931" cy="369332"/>
          </a:xfrm>
          <a:prstGeom prst="rect">
            <a:avLst/>
          </a:prstGeom>
          <a:noFill/>
        </p:spPr>
        <p:txBody>
          <a:bodyPr wrap="none" rtlCol="0">
            <a:spAutoFit/>
          </a:bodyPr>
          <a:lstStyle/>
          <a:p>
            <a:r>
              <a:rPr lang="sk-SK" i="1" dirty="0"/>
              <a:t>inhibícia</a:t>
            </a:r>
          </a:p>
        </p:txBody>
      </p:sp>
    </p:spTree>
    <p:extLst>
      <p:ext uri="{BB962C8B-B14F-4D97-AF65-F5344CB8AC3E}">
        <p14:creationId xmlns:p14="http://schemas.microsoft.com/office/powerpoint/2010/main" val="1956991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A Busy Mind - Points of View">
            <a:extLst>
              <a:ext uri="{FF2B5EF4-FFF2-40B4-BE49-F238E27FC236}">
                <a16:creationId xmlns:a16="http://schemas.microsoft.com/office/drawing/2014/main" id="{F9D1DD9A-F28D-470A-BDCC-0D2B7C2AE9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1898" y="2004292"/>
            <a:ext cx="6500554" cy="4674524"/>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7">
            <a:extLst>
              <a:ext uri="{FF2B5EF4-FFF2-40B4-BE49-F238E27FC236}">
                <a16:creationId xmlns:a16="http://schemas.microsoft.com/office/drawing/2014/main" id="{F0C41362-AA36-4F4A-8192-C5A0141DC712}"/>
              </a:ext>
            </a:extLst>
          </p:cNvPr>
          <p:cNvSpPr txBox="1">
            <a:spLocks noChangeArrowheads="1"/>
          </p:cNvSpPr>
          <p:nvPr/>
        </p:nvSpPr>
        <p:spPr bwMode="auto">
          <a:xfrm>
            <a:off x="1746294" y="472697"/>
            <a:ext cx="7751762" cy="1015663"/>
          </a:xfrm>
          <a:prstGeom prst="rect">
            <a:avLst/>
          </a:prstGeom>
          <a:noFill/>
          <a:ln w="9525">
            <a:solidFill>
              <a:schemeClr val="tx1"/>
            </a:solidFill>
            <a:miter lim="800000"/>
            <a:headEnd/>
            <a:tailEnd/>
          </a:ln>
          <a:effectLst>
            <a:prstShdw prst="shdw13" dist="53882" dir="13500000">
              <a:schemeClr val="bg2">
                <a:alpha val="50000"/>
              </a:schemeClr>
            </a:prstShdw>
          </a:effectLst>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sk-SK" altLang="sk-SK" sz="2000" i="1" dirty="0">
              <a:solidFill>
                <a:srgbClr val="FF0000"/>
              </a:solidFill>
            </a:endParaRPr>
          </a:p>
          <a:p>
            <a:pPr algn="ctr" eaLnBrk="1" hangingPunct="1">
              <a:spcBef>
                <a:spcPct val="0"/>
              </a:spcBef>
              <a:buFontTx/>
              <a:buNone/>
            </a:pPr>
            <a:r>
              <a:rPr lang="sk-SK" altLang="sk-SK" sz="2000" b="1" i="1" dirty="0">
                <a:solidFill>
                  <a:srgbClr val="0070C0"/>
                </a:solidFill>
              </a:rPr>
              <a:t>TELO TRPÍ A DUŠA PLAĆE</a:t>
            </a:r>
          </a:p>
          <a:p>
            <a:pPr algn="ctr" eaLnBrk="1" hangingPunct="1">
              <a:spcBef>
                <a:spcPct val="0"/>
              </a:spcBef>
              <a:buFontTx/>
              <a:buNone/>
            </a:pPr>
            <a:endParaRPr lang="sk-SK" altLang="sk-SK" sz="2000" dirty="0"/>
          </a:p>
        </p:txBody>
      </p:sp>
    </p:spTree>
    <p:extLst>
      <p:ext uri="{BB962C8B-B14F-4D97-AF65-F5344CB8AC3E}">
        <p14:creationId xmlns:p14="http://schemas.microsoft.com/office/powerpoint/2010/main" val="5252989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Nadpis 1"/>
          <p:cNvSpPr>
            <a:spLocks noGrp="1" noChangeArrowheads="1"/>
          </p:cNvSpPr>
          <p:nvPr>
            <p:ph type="title"/>
          </p:nvPr>
        </p:nvSpPr>
        <p:spPr>
          <a:xfrm>
            <a:off x="1992313" y="-387350"/>
            <a:ext cx="8229600" cy="1143000"/>
          </a:xfrm>
        </p:spPr>
        <p:txBody>
          <a:bodyPr/>
          <a:lstStyle/>
          <a:p>
            <a:pPr eaLnBrk="1" hangingPunct="1"/>
            <a:r>
              <a:rPr lang="sk-SK" altLang="sk-SK" sz="2000" b="1" i="1" u="sng">
                <a:solidFill>
                  <a:srgbClr val="FF0000"/>
                </a:solidFill>
              </a:rPr>
              <a:t>Najdôležitejšie psychosomatické poruchy</a:t>
            </a:r>
          </a:p>
        </p:txBody>
      </p:sp>
      <p:sp>
        <p:nvSpPr>
          <p:cNvPr id="55299" name="BlokTextu 2"/>
          <p:cNvSpPr txBox="1">
            <a:spLocks noChangeArrowheads="1"/>
          </p:cNvSpPr>
          <p:nvPr/>
        </p:nvSpPr>
        <p:spPr bwMode="auto">
          <a:xfrm>
            <a:off x="2200276" y="365125"/>
            <a:ext cx="790892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AutoNum type="arabicPeriod"/>
            </a:pPr>
            <a:r>
              <a:rPr lang="sk-SK" altLang="sk-SK" sz="2000">
                <a:solidFill>
                  <a:srgbClr val="FF0000"/>
                </a:solidFill>
                <a:latin typeface="Calibri" panose="020F0502020204030204" pitchFamily="34" charset="0"/>
              </a:rPr>
              <a:t>KVS</a:t>
            </a:r>
            <a:r>
              <a:rPr lang="sk-SK" altLang="sk-SK" sz="2000">
                <a:latin typeface="Calibri" panose="020F0502020204030204" pitchFamily="34" charset="0"/>
              </a:rPr>
              <a:t>: </a:t>
            </a:r>
            <a:r>
              <a:rPr lang="sk-SK" altLang="sk-SK" sz="2000">
                <a:solidFill>
                  <a:schemeClr val="hlink"/>
                </a:solidFill>
                <a:latin typeface="Calibri" panose="020F0502020204030204" pitchFamily="34" charset="0"/>
              </a:rPr>
              <a:t>esenciálna hypertenzia</a:t>
            </a:r>
            <a:r>
              <a:rPr lang="sk-SK" altLang="sk-SK" sz="2000">
                <a:latin typeface="Calibri" panose="020F0502020204030204" pitchFamily="34" charset="0"/>
              </a:rPr>
              <a:t>, funkčné poruchy KVS, </a:t>
            </a:r>
            <a:r>
              <a:rPr lang="sk-SK" altLang="sk-SK" sz="2000">
                <a:solidFill>
                  <a:schemeClr val="hlink"/>
                </a:solidFill>
              </a:rPr>
              <a:t>kolapsy</a:t>
            </a:r>
          </a:p>
          <a:p>
            <a:pPr algn="ctr" eaLnBrk="1" hangingPunct="1">
              <a:spcBef>
                <a:spcPct val="0"/>
              </a:spcBef>
              <a:buFontTx/>
              <a:buNone/>
            </a:pPr>
            <a:r>
              <a:rPr lang="sk-SK" altLang="sk-SK" sz="2000"/>
              <a:t>               </a:t>
            </a:r>
            <a:endParaRPr lang="sk-SK" altLang="sk-SK" sz="2000">
              <a:latin typeface="Calibri" panose="020F0502020204030204" pitchFamily="34" charset="0"/>
            </a:endParaRPr>
          </a:p>
          <a:p>
            <a:pPr algn="ctr" eaLnBrk="1" hangingPunct="1">
              <a:spcBef>
                <a:spcPct val="0"/>
              </a:spcBef>
              <a:buFontTx/>
              <a:buNone/>
            </a:pPr>
            <a:r>
              <a:rPr lang="sk-SK" altLang="sk-SK" sz="2000">
                <a:solidFill>
                  <a:srgbClr val="FF0000"/>
                </a:solidFill>
                <a:latin typeface="Calibri" panose="020F0502020204030204" pitchFamily="34" charset="0"/>
              </a:rPr>
              <a:t>2. DS</a:t>
            </a:r>
            <a:r>
              <a:rPr lang="sk-SK" altLang="sk-SK" sz="2000">
                <a:latin typeface="Calibri" panose="020F0502020204030204" pitchFamily="34" charset="0"/>
              </a:rPr>
              <a:t>: </a:t>
            </a:r>
            <a:r>
              <a:rPr lang="sk-SK" altLang="sk-SK" sz="2000">
                <a:solidFill>
                  <a:schemeClr val="hlink"/>
                </a:solidFill>
                <a:latin typeface="Calibri" panose="020F0502020204030204" pitchFamily="34" charset="0"/>
              </a:rPr>
              <a:t>asthma bronchiale</a:t>
            </a:r>
            <a:r>
              <a:rPr lang="sk-SK" altLang="sk-SK" sz="2000"/>
              <a:t>, </a:t>
            </a:r>
            <a:r>
              <a:rPr lang="sk-SK" altLang="sk-SK" sz="2000">
                <a:solidFill>
                  <a:schemeClr val="hlink"/>
                </a:solidFill>
              </a:rPr>
              <a:t>psychogénny kašeľ</a:t>
            </a:r>
          </a:p>
          <a:p>
            <a:pPr algn="ctr" eaLnBrk="1" hangingPunct="1">
              <a:spcBef>
                <a:spcPct val="0"/>
              </a:spcBef>
              <a:buFontTx/>
              <a:buNone/>
            </a:pPr>
            <a:endParaRPr lang="sk-SK" altLang="sk-SK" sz="2000">
              <a:latin typeface="Calibri" panose="020F0502020204030204" pitchFamily="34" charset="0"/>
            </a:endParaRPr>
          </a:p>
          <a:p>
            <a:pPr algn="ctr" eaLnBrk="1" hangingPunct="1">
              <a:spcBef>
                <a:spcPct val="0"/>
              </a:spcBef>
              <a:buFontTx/>
              <a:buNone/>
            </a:pPr>
            <a:r>
              <a:rPr lang="sk-SK" altLang="sk-SK" sz="2000">
                <a:solidFill>
                  <a:srgbClr val="FF0000"/>
                </a:solidFill>
                <a:latin typeface="Calibri" panose="020F0502020204030204" pitchFamily="34" charset="0"/>
              </a:rPr>
              <a:t>3. GIT</a:t>
            </a:r>
            <a:r>
              <a:rPr lang="sk-SK" altLang="sk-SK" sz="2000">
                <a:latin typeface="Calibri" panose="020F0502020204030204" pitchFamily="34" charset="0"/>
              </a:rPr>
              <a:t>: </a:t>
            </a:r>
            <a:r>
              <a:rPr lang="sk-SK" altLang="sk-SK" sz="2000"/>
              <a:t> </a:t>
            </a:r>
            <a:r>
              <a:rPr lang="sk-SK" altLang="sk-SK" sz="2000">
                <a:latin typeface="Calibri" panose="020F0502020204030204" pitchFamily="34" charset="0"/>
              </a:rPr>
              <a:t>reflux, </a:t>
            </a:r>
            <a:r>
              <a:rPr lang="sk-SK" altLang="sk-SK" sz="2000">
                <a:solidFill>
                  <a:schemeClr val="hlink"/>
                </a:solidFill>
                <a:latin typeface="Calibri" panose="020F0502020204030204" pitchFamily="34" charset="0"/>
              </a:rPr>
              <a:t>psychogénna nauzena a zvracanie</a:t>
            </a:r>
            <a:r>
              <a:rPr lang="sk-SK" altLang="sk-SK" sz="2000">
                <a:latin typeface="Calibri" panose="020F0502020204030204" pitchFamily="34" charset="0"/>
              </a:rPr>
              <a:t>, funkčné črevné poruchy, </a:t>
            </a:r>
          </a:p>
          <a:p>
            <a:pPr algn="ctr" eaLnBrk="1" hangingPunct="1">
              <a:spcBef>
                <a:spcPct val="0"/>
              </a:spcBef>
              <a:buFontTx/>
              <a:buNone/>
            </a:pPr>
            <a:r>
              <a:rPr lang="sk-SK" altLang="sk-SK" sz="2000">
                <a:solidFill>
                  <a:schemeClr val="hlink"/>
                </a:solidFill>
              </a:rPr>
              <a:t>bolesti brucha</a:t>
            </a:r>
          </a:p>
          <a:p>
            <a:pPr algn="ctr" eaLnBrk="1" hangingPunct="1">
              <a:spcBef>
                <a:spcPct val="0"/>
              </a:spcBef>
              <a:buFontTx/>
              <a:buNone/>
            </a:pPr>
            <a:r>
              <a:rPr lang="sk-SK" altLang="sk-SK" sz="2000"/>
              <a:t>             </a:t>
            </a:r>
            <a:r>
              <a:rPr lang="sk-SK" altLang="sk-SK" sz="2000">
                <a:latin typeface="Calibri" panose="020F0502020204030204" pitchFamily="34" charset="0"/>
              </a:rPr>
              <a:t>peptický gastroduodenálny vred, syndróm dráždivého čreva....</a:t>
            </a:r>
          </a:p>
          <a:p>
            <a:pPr algn="ctr" eaLnBrk="1" hangingPunct="1">
              <a:spcBef>
                <a:spcPct val="0"/>
              </a:spcBef>
              <a:buFontTx/>
              <a:buNone/>
            </a:pPr>
            <a:endParaRPr lang="sk-SK" altLang="sk-SK" sz="2000">
              <a:latin typeface="Calibri" panose="020F0502020204030204" pitchFamily="34" charset="0"/>
            </a:endParaRPr>
          </a:p>
          <a:p>
            <a:pPr algn="ctr" eaLnBrk="1" hangingPunct="1">
              <a:spcBef>
                <a:spcPct val="0"/>
              </a:spcBef>
              <a:buFontTx/>
              <a:buNone/>
            </a:pPr>
            <a:r>
              <a:rPr lang="sk-SK" altLang="sk-SK" sz="2000">
                <a:solidFill>
                  <a:srgbClr val="FF0000"/>
                </a:solidFill>
                <a:latin typeface="Calibri" panose="020F0502020204030204" pitchFamily="34" charset="0"/>
              </a:rPr>
              <a:t>4.</a:t>
            </a:r>
            <a:r>
              <a:rPr lang="sk-SK" altLang="sk-SK" sz="2000">
                <a:latin typeface="Calibri" panose="020F0502020204030204" pitchFamily="34" charset="0"/>
              </a:rPr>
              <a:t> </a:t>
            </a:r>
            <a:r>
              <a:rPr lang="sk-SK" altLang="sk-SK" sz="2000">
                <a:solidFill>
                  <a:srgbClr val="FF0000"/>
                </a:solidFill>
                <a:latin typeface="Calibri" panose="020F0502020204030204" pitchFamily="34" charset="0"/>
              </a:rPr>
              <a:t>endokrinológia: </a:t>
            </a:r>
            <a:r>
              <a:rPr lang="sk-SK" altLang="sk-SK" sz="2000">
                <a:latin typeface="Calibri" panose="020F0502020204030204" pitchFamily="34" charset="0"/>
              </a:rPr>
              <a:t>funkčné poruchy</a:t>
            </a:r>
          </a:p>
          <a:p>
            <a:pPr algn="ctr" eaLnBrk="1" hangingPunct="1">
              <a:spcBef>
                <a:spcPct val="0"/>
              </a:spcBef>
              <a:buFontTx/>
              <a:buNone/>
            </a:pPr>
            <a:endParaRPr lang="sk-SK" altLang="sk-SK" sz="2000">
              <a:latin typeface="Calibri" panose="020F0502020204030204" pitchFamily="34" charset="0"/>
            </a:endParaRPr>
          </a:p>
          <a:p>
            <a:pPr algn="ctr" eaLnBrk="1" hangingPunct="1">
              <a:spcBef>
                <a:spcPct val="0"/>
              </a:spcBef>
              <a:buFontTx/>
              <a:buNone/>
            </a:pPr>
            <a:r>
              <a:rPr lang="sk-SK" altLang="sk-SK" sz="2000">
                <a:solidFill>
                  <a:srgbClr val="FF0000"/>
                </a:solidFill>
                <a:latin typeface="Calibri" panose="020F0502020204030204" pitchFamily="34" charset="0"/>
              </a:rPr>
              <a:t>5.</a:t>
            </a:r>
            <a:r>
              <a:rPr lang="sk-SK" altLang="sk-SK" sz="2000">
                <a:latin typeface="Calibri" panose="020F0502020204030204" pitchFamily="34" charset="0"/>
              </a:rPr>
              <a:t> </a:t>
            </a:r>
            <a:r>
              <a:rPr lang="sk-SK" altLang="sk-SK" sz="2000">
                <a:solidFill>
                  <a:srgbClr val="FF0000"/>
                </a:solidFill>
                <a:latin typeface="Calibri" panose="020F0502020204030204" pitchFamily="34" charset="0"/>
              </a:rPr>
              <a:t>Poruchy príjmu potravy </a:t>
            </a:r>
          </a:p>
          <a:p>
            <a:pPr algn="ctr" eaLnBrk="1" hangingPunct="1">
              <a:spcBef>
                <a:spcPct val="0"/>
              </a:spcBef>
              <a:buFontTx/>
              <a:buNone/>
            </a:pPr>
            <a:endParaRPr lang="sk-SK" altLang="sk-SK" sz="2000">
              <a:latin typeface="Calibri" panose="020F0502020204030204" pitchFamily="34" charset="0"/>
            </a:endParaRPr>
          </a:p>
          <a:p>
            <a:pPr algn="ctr" eaLnBrk="1" hangingPunct="1">
              <a:spcBef>
                <a:spcPct val="0"/>
              </a:spcBef>
              <a:buFontTx/>
              <a:buNone/>
            </a:pPr>
            <a:r>
              <a:rPr lang="sk-SK" altLang="sk-SK" sz="2000">
                <a:solidFill>
                  <a:srgbClr val="FF0000"/>
                </a:solidFill>
                <a:latin typeface="Calibri" panose="020F0502020204030204" pitchFamily="34" charset="0"/>
              </a:rPr>
              <a:t>6. Reprodukčný systém</a:t>
            </a:r>
            <a:r>
              <a:rPr lang="sk-SK" altLang="sk-SK" sz="2000">
                <a:latin typeface="Calibri" panose="020F0502020204030204" pitchFamily="34" charset="0"/>
              </a:rPr>
              <a:t>: poruchy menštruačného cyklu, pohlavné dysf</a:t>
            </a:r>
            <a:r>
              <a:rPr lang="sk-SK" altLang="sk-SK" sz="2000"/>
              <a:t>f.</a:t>
            </a:r>
          </a:p>
          <a:p>
            <a:pPr algn="ctr" eaLnBrk="1" hangingPunct="1">
              <a:spcBef>
                <a:spcPct val="0"/>
              </a:spcBef>
              <a:buFontTx/>
              <a:buNone/>
            </a:pPr>
            <a:endParaRPr lang="sk-SK" altLang="sk-SK" sz="2000">
              <a:latin typeface="Calibri" panose="020F0502020204030204" pitchFamily="34" charset="0"/>
            </a:endParaRPr>
          </a:p>
          <a:p>
            <a:pPr algn="ctr" eaLnBrk="1" hangingPunct="1">
              <a:spcBef>
                <a:spcPct val="0"/>
              </a:spcBef>
              <a:buFontTx/>
              <a:buNone/>
            </a:pPr>
            <a:endParaRPr lang="sk-SK" altLang="sk-SK" sz="2000">
              <a:latin typeface="Calibri" panose="020F0502020204030204" pitchFamily="34" charset="0"/>
            </a:endParaRPr>
          </a:p>
          <a:p>
            <a:pPr algn="ctr" eaLnBrk="1" hangingPunct="1">
              <a:spcBef>
                <a:spcPct val="0"/>
              </a:spcBef>
              <a:buFontTx/>
              <a:buNone/>
            </a:pPr>
            <a:r>
              <a:rPr lang="sk-SK" altLang="sk-SK" sz="2000">
                <a:solidFill>
                  <a:srgbClr val="FF0000"/>
                </a:solidFill>
                <a:latin typeface="Calibri" panose="020F0502020204030204" pitchFamily="34" charset="0"/>
              </a:rPr>
              <a:t>7. dermatológia</a:t>
            </a:r>
            <a:r>
              <a:rPr lang="sk-SK" altLang="sk-SK" sz="2000">
                <a:latin typeface="Calibri" panose="020F0502020204030204" pitchFamily="34" charset="0"/>
              </a:rPr>
              <a:t>: atopický ekzém,...</a:t>
            </a:r>
            <a:endParaRPr lang="sk-SK" altLang="sk-SK" sz="2000"/>
          </a:p>
          <a:p>
            <a:pPr algn="ctr" eaLnBrk="1" hangingPunct="1">
              <a:spcBef>
                <a:spcPct val="0"/>
              </a:spcBef>
              <a:buFontTx/>
              <a:buNone/>
            </a:pPr>
            <a:endParaRPr lang="sk-SK" altLang="sk-SK" sz="2000"/>
          </a:p>
          <a:p>
            <a:pPr algn="ctr" eaLnBrk="1" hangingPunct="1">
              <a:spcBef>
                <a:spcPct val="0"/>
              </a:spcBef>
              <a:buFontTx/>
              <a:buNone/>
            </a:pPr>
            <a:r>
              <a:rPr lang="sk-SK" altLang="sk-SK" sz="2000">
                <a:solidFill>
                  <a:srgbClr val="FF0000"/>
                </a:solidFill>
              </a:rPr>
              <a:t>8. Iné:</a:t>
            </a:r>
            <a:r>
              <a:rPr lang="sk-SK" altLang="sk-SK" sz="2000"/>
              <a:t> </a:t>
            </a:r>
            <a:r>
              <a:rPr lang="sk-SK" altLang="sk-SK" sz="2000">
                <a:solidFill>
                  <a:schemeClr val="hlink"/>
                </a:solidFill>
              </a:rPr>
              <a:t>bolesti hlavy, migréna, </a:t>
            </a:r>
          </a:p>
          <a:p>
            <a:pPr algn="ctr" eaLnBrk="1" hangingPunct="1">
              <a:spcBef>
                <a:spcPct val="0"/>
              </a:spcBef>
              <a:buFontTx/>
              <a:buNone/>
            </a:pPr>
            <a:r>
              <a:rPr lang="sk-SK" altLang="sk-SK" sz="2000">
                <a:solidFill>
                  <a:schemeClr val="hlink"/>
                </a:solidFill>
              </a:rPr>
              <a:t>psychogénne febrílie, subfebrílie</a:t>
            </a:r>
            <a:endParaRPr lang="sk-SK" altLang="sk-SK" sz="2000">
              <a:solidFill>
                <a:schemeClr val="hlink"/>
              </a:solidFill>
              <a:latin typeface="Calibri" panose="020F0502020204030204" pitchFamily="34" charset="0"/>
            </a:endParaRPr>
          </a:p>
          <a:p>
            <a:pPr algn="ctr" eaLnBrk="1" hangingPunct="1">
              <a:spcBef>
                <a:spcPct val="0"/>
              </a:spcBef>
              <a:buFontTx/>
              <a:buAutoNum type="arabicPeriod"/>
            </a:pPr>
            <a:endParaRPr lang="sk-SK" altLang="sk-SK" sz="2000">
              <a:solidFill>
                <a:schemeClr val="hlink"/>
              </a:solidFill>
              <a:latin typeface="Calibri" panose="020F0502020204030204" pitchFamily="34" charset="0"/>
            </a:endParaRPr>
          </a:p>
        </p:txBody>
      </p:sp>
    </p:spTree>
    <p:extLst>
      <p:ext uri="{BB962C8B-B14F-4D97-AF65-F5344CB8AC3E}">
        <p14:creationId xmlns:p14="http://schemas.microsoft.com/office/powerpoint/2010/main" val="26566411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Nadpis 1"/>
          <p:cNvSpPr>
            <a:spLocks noGrp="1" noChangeArrowheads="1"/>
          </p:cNvSpPr>
          <p:nvPr>
            <p:ph type="title"/>
          </p:nvPr>
        </p:nvSpPr>
        <p:spPr/>
        <p:txBody>
          <a:bodyPr/>
          <a:lstStyle/>
          <a:p>
            <a:pPr eaLnBrk="1" hangingPunct="1"/>
            <a:r>
              <a:rPr lang="sk-SK" altLang="sk-SK"/>
              <a:t>Liečba</a:t>
            </a:r>
          </a:p>
        </p:txBody>
      </p:sp>
      <p:sp>
        <p:nvSpPr>
          <p:cNvPr id="56323" name="BlokTextu 2"/>
          <p:cNvSpPr txBox="1">
            <a:spLocks noChangeArrowheads="1"/>
          </p:cNvSpPr>
          <p:nvPr/>
        </p:nvSpPr>
        <p:spPr bwMode="auto">
          <a:xfrm>
            <a:off x="1992314" y="1844676"/>
            <a:ext cx="8351837" cy="28622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AutoNum type="arabicPeriod"/>
            </a:pPr>
            <a:r>
              <a:rPr lang="sk-SK" altLang="sk-SK" sz="2000" b="1">
                <a:solidFill>
                  <a:srgbClr val="FF0000"/>
                </a:solidFill>
                <a:latin typeface="Calibri" panose="020F0502020204030204" pitchFamily="34" charset="0"/>
              </a:rPr>
              <a:t>Psychoterapeutické a behaviorálne liečebné postupy:</a:t>
            </a:r>
          </a:p>
          <a:p>
            <a:pPr algn="ctr" eaLnBrk="1" hangingPunct="1">
              <a:spcBef>
                <a:spcPct val="0"/>
              </a:spcBef>
              <a:buFontTx/>
              <a:buChar char="-"/>
            </a:pPr>
            <a:endParaRPr lang="sk-SK" altLang="sk-SK" sz="2000" b="1">
              <a:latin typeface="Calibri" panose="020F0502020204030204" pitchFamily="34" charset="0"/>
            </a:endParaRPr>
          </a:p>
          <a:p>
            <a:pPr algn="ctr" eaLnBrk="1" hangingPunct="1">
              <a:spcBef>
                <a:spcPct val="0"/>
              </a:spcBef>
              <a:buFontTx/>
              <a:buNone/>
            </a:pPr>
            <a:r>
              <a:rPr lang="sk-SK" altLang="sk-SK" sz="2000" b="1">
                <a:latin typeface="Calibri" panose="020F0502020204030204" pitchFamily="34" charset="0"/>
              </a:rPr>
              <a:t>Relaxačné metódy</a:t>
            </a:r>
          </a:p>
          <a:p>
            <a:pPr algn="ctr" eaLnBrk="1" hangingPunct="1">
              <a:spcBef>
                <a:spcPct val="0"/>
              </a:spcBef>
              <a:buFontTx/>
              <a:buNone/>
            </a:pPr>
            <a:r>
              <a:rPr lang="sk-SK" altLang="sk-SK" sz="2000" b="1">
                <a:latin typeface="Calibri" panose="020F0502020204030204" pitchFamily="34" charset="0"/>
              </a:rPr>
              <a:t>Hypnosugestivné techniky  </a:t>
            </a:r>
          </a:p>
          <a:p>
            <a:pPr algn="ctr" eaLnBrk="1" hangingPunct="1">
              <a:spcBef>
                <a:spcPct val="0"/>
              </a:spcBef>
              <a:buFontTx/>
              <a:buNone/>
            </a:pPr>
            <a:r>
              <a:rPr lang="sk-SK" altLang="sk-SK" sz="2000" b="1">
                <a:latin typeface="Calibri" panose="020F0502020204030204" pitchFamily="34" charset="0"/>
              </a:rPr>
              <a:t>Psychoterapia....</a:t>
            </a:r>
          </a:p>
          <a:p>
            <a:pPr algn="ctr" eaLnBrk="1" hangingPunct="1">
              <a:spcBef>
                <a:spcPct val="0"/>
              </a:spcBef>
              <a:buFontTx/>
              <a:buNone/>
            </a:pPr>
            <a:endParaRPr lang="sk-SK" altLang="sk-SK" sz="2000" b="1">
              <a:latin typeface="Calibri" panose="020F0502020204030204" pitchFamily="34" charset="0"/>
            </a:endParaRPr>
          </a:p>
          <a:p>
            <a:pPr algn="ctr" eaLnBrk="1" hangingPunct="1">
              <a:spcBef>
                <a:spcPct val="0"/>
              </a:spcBef>
              <a:buFontTx/>
              <a:buNone/>
            </a:pPr>
            <a:r>
              <a:rPr lang="sk-SK" altLang="sk-SK" sz="2000" b="1">
                <a:solidFill>
                  <a:srgbClr val="FF0000"/>
                </a:solidFill>
                <a:latin typeface="Calibri" panose="020F0502020204030204" pitchFamily="34" charset="0"/>
              </a:rPr>
              <a:t>2. Psychofarmakoterapia</a:t>
            </a:r>
          </a:p>
          <a:p>
            <a:pPr algn="ctr" eaLnBrk="1" hangingPunct="1">
              <a:spcBef>
                <a:spcPct val="0"/>
              </a:spcBef>
              <a:buFontTx/>
              <a:buNone/>
            </a:pPr>
            <a:endParaRPr lang="sk-SK" altLang="sk-SK" sz="2000" b="1">
              <a:latin typeface="Calibri" panose="020F0502020204030204" pitchFamily="34" charset="0"/>
            </a:endParaRPr>
          </a:p>
          <a:p>
            <a:pPr algn="ctr" eaLnBrk="1" hangingPunct="1">
              <a:spcBef>
                <a:spcPct val="0"/>
              </a:spcBef>
              <a:buFontTx/>
              <a:buNone/>
            </a:pPr>
            <a:r>
              <a:rPr lang="sk-SK" altLang="sk-SK" sz="2000" b="1">
                <a:solidFill>
                  <a:srgbClr val="FF0000"/>
                </a:solidFill>
                <a:latin typeface="Calibri" panose="020F0502020204030204" pitchFamily="34" charset="0"/>
              </a:rPr>
              <a:t>3. Prevencia – životný štýl!</a:t>
            </a:r>
          </a:p>
        </p:txBody>
      </p:sp>
    </p:spTree>
    <p:extLst>
      <p:ext uri="{BB962C8B-B14F-4D97-AF65-F5344CB8AC3E}">
        <p14:creationId xmlns:p14="http://schemas.microsoft.com/office/powerpoint/2010/main" val="39359452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2"/>
          <p:cNvSpPr txBox="1">
            <a:spLocks noChangeArrowheads="1"/>
          </p:cNvSpPr>
          <p:nvPr/>
        </p:nvSpPr>
        <p:spPr bwMode="auto">
          <a:xfrm>
            <a:off x="2166939" y="371476"/>
            <a:ext cx="5392695" cy="46166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sk-SK" altLang="sk-SK" sz="2400" b="1">
                <a:solidFill>
                  <a:srgbClr val="FF0000"/>
                </a:solidFill>
                <a:latin typeface="Calibri" panose="020F0502020204030204" pitchFamily="34" charset="0"/>
              </a:rPr>
              <a:t>Fyziologické prejavy relaxačných techník:</a:t>
            </a:r>
          </a:p>
        </p:txBody>
      </p:sp>
      <p:sp>
        <p:nvSpPr>
          <p:cNvPr id="57347" name="Text Box 3"/>
          <p:cNvSpPr txBox="1">
            <a:spLocks noChangeArrowheads="1"/>
          </p:cNvSpPr>
          <p:nvPr/>
        </p:nvSpPr>
        <p:spPr bwMode="auto">
          <a:xfrm>
            <a:off x="1917700" y="1989139"/>
            <a:ext cx="8313738"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Char char="Ø"/>
            </a:pPr>
            <a:r>
              <a:rPr lang="sk-SK" altLang="sk-SK" sz="1800">
                <a:latin typeface="Calibri" panose="020F0502020204030204" pitchFamily="34" charset="0"/>
              </a:rPr>
              <a:t> </a:t>
            </a:r>
            <a:r>
              <a:rPr lang="sk-SK" altLang="sk-SK" sz="2400">
                <a:solidFill>
                  <a:srgbClr val="FF0000"/>
                </a:solidFill>
                <a:latin typeface="Calibri" panose="020F0502020204030204" pitchFamily="34" charset="0"/>
              </a:rPr>
              <a:t>KVS</a:t>
            </a:r>
            <a:r>
              <a:rPr lang="sk-SK" altLang="sk-SK" sz="2400">
                <a:latin typeface="Calibri" panose="020F0502020204030204" pitchFamily="34" charset="0"/>
              </a:rPr>
              <a:t>:  zníženie frekvencie srdca a tlaku krvi</a:t>
            </a:r>
          </a:p>
          <a:p>
            <a:pPr algn="ctr" eaLnBrk="1" hangingPunct="1">
              <a:spcBef>
                <a:spcPct val="0"/>
              </a:spcBef>
              <a:buFontTx/>
              <a:buNone/>
            </a:pPr>
            <a:endParaRPr lang="sk-SK" altLang="sk-SK" sz="2400">
              <a:latin typeface="Calibri" panose="020F0502020204030204" pitchFamily="34" charset="0"/>
            </a:endParaRPr>
          </a:p>
          <a:p>
            <a:pPr algn="ctr" eaLnBrk="1" hangingPunct="1">
              <a:spcBef>
                <a:spcPct val="0"/>
              </a:spcBef>
              <a:buFont typeface="Wingdings" panose="05000000000000000000" pitchFamily="2" charset="2"/>
              <a:buChar char="Ø"/>
            </a:pPr>
            <a:r>
              <a:rPr lang="sk-SK" altLang="sk-SK" sz="2400">
                <a:latin typeface="Calibri" panose="020F0502020204030204" pitchFamily="34" charset="0"/>
              </a:rPr>
              <a:t> </a:t>
            </a:r>
            <a:r>
              <a:rPr lang="sk-SK" altLang="sk-SK" sz="2400">
                <a:solidFill>
                  <a:srgbClr val="FF0000"/>
                </a:solidFill>
                <a:latin typeface="Calibri" panose="020F0502020204030204" pitchFamily="34" charset="0"/>
              </a:rPr>
              <a:t>dýchací systém</a:t>
            </a:r>
            <a:r>
              <a:rPr lang="sk-SK" altLang="sk-SK" sz="2400">
                <a:latin typeface="Calibri" panose="020F0502020204030204" pitchFamily="34" charset="0"/>
              </a:rPr>
              <a:t>: zníženie frekvencie dýchania, prehĺbenie </a:t>
            </a:r>
          </a:p>
          <a:p>
            <a:pPr algn="ctr" eaLnBrk="1" hangingPunct="1">
              <a:spcBef>
                <a:spcPct val="0"/>
              </a:spcBef>
              <a:buFont typeface="Wingdings" panose="05000000000000000000" pitchFamily="2" charset="2"/>
              <a:buNone/>
            </a:pPr>
            <a:r>
              <a:rPr lang="sk-SK" altLang="sk-SK" sz="2400">
                <a:latin typeface="Calibri" panose="020F0502020204030204" pitchFamily="34" charset="0"/>
              </a:rPr>
              <a:t>                               dýchania</a:t>
            </a:r>
          </a:p>
          <a:p>
            <a:pPr algn="ctr" eaLnBrk="1" hangingPunct="1">
              <a:spcBef>
                <a:spcPct val="0"/>
              </a:spcBef>
              <a:buFont typeface="Wingdings" panose="05000000000000000000" pitchFamily="2" charset="2"/>
              <a:buNone/>
            </a:pPr>
            <a:endParaRPr lang="sk-SK" altLang="sk-SK" sz="2400">
              <a:latin typeface="Calibri" panose="020F0502020204030204" pitchFamily="34" charset="0"/>
            </a:endParaRPr>
          </a:p>
          <a:p>
            <a:pPr algn="ctr" eaLnBrk="1" hangingPunct="1">
              <a:spcBef>
                <a:spcPct val="0"/>
              </a:spcBef>
              <a:buFont typeface="Wingdings" panose="05000000000000000000" pitchFamily="2" charset="2"/>
              <a:buChar char="Ø"/>
            </a:pPr>
            <a:r>
              <a:rPr lang="sk-SK" altLang="sk-SK" sz="2400">
                <a:latin typeface="Calibri" panose="020F0502020204030204" pitchFamily="34" charset="0"/>
              </a:rPr>
              <a:t> </a:t>
            </a:r>
            <a:r>
              <a:rPr lang="sk-SK" altLang="sk-SK" sz="2400">
                <a:solidFill>
                  <a:srgbClr val="FF0000"/>
                </a:solidFill>
                <a:latin typeface="Calibri" panose="020F0502020204030204" pitchFamily="34" charset="0"/>
              </a:rPr>
              <a:t>mozgová aktivita</a:t>
            </a:r>
            <a:r>
              <a:rPr lang="sk-SK" altLang="sk-SK" sz="2400">
                <a:latin typeface="Calibri" panose="020F0502020204030204" pitchFamily="34" charset="0"/>
              </a:rPr>
              <a:t>: alfa rytmus</a:t>
            </a:r>
          </a:p>
          <a:p>
            <a:pPr algn="ctr" eaLnBrk="1" hangingPunct="1">
              <a:spcBef>
                <a:spcPct val="0"/>
              </a:spcBef>
              <a:buFontTx/>
              <a:buNone/>
            </a:pPr>
            <a:endParaRPr lang="sk-SK" altLang="sk-SK" sz="2400">
              <a:latin typeface="Calibri" panose="020F0502020204030204" pitchFamily="34" charset="0"/>
            </a:endParaRPr>
          </a:p>
          <a:p>
            <a:pPr algn="ctr" eaLnBrk="1" hangingPunct="1">
              <a:spcBef>
                <a:spcPct val="0"/>
              </a:spcBef>
              <a:buFont typeface="Wingdings" panose="05000000000000000000" pitchFamily="2" charset="2"/>
              <a:buChar char="Ø"/>
            </a:pPr>
            <a:r>
              <a:rPr lang="sk-SK" altLang="sk-SK" sz="2400">
                <a:latin typeface="Calibri" panose="020F0502020204030204" pitchFamily="34" charset="0"/>
              </a:rPr>
              <a:t> </a:t>
            </a:r>
            <a:r>
              <a:rPr lang="sk-SK" altLang="sk-SK" sz="2400">
                <a:solidFill>
                  <a:srgbClr val="FF0000"/>
                </a:solidFill>
                <a:latin typeface="Calibri" panose="020F0502020204030204" pitchFamily="34" charset="0"/>
              </a:rPr>
              <a:t>svalová aktivita</a:t>
            </a:r>
            <a:r>
              <a:rPr lang="sk-SK" altLang="sk-SK" sz="2400">
                <a:latin typeface="Calibri" panose="020F0502020204030204" pitchFamily="34" charset="0"/>
              </a:rPr>
              <a:t>: pokles aktivity a svalového tonusu</a:t>
            </a:r>
          </a:p>
          <a:p>
            <a:pPr algn="ctr" eaLnBrk="1" hangingPunct="1">
              <a:spcBef>
                <a:spcPct val="0"/>
              </a:spcBef>
              <a:buFont typeface="Wingdings" panose="05000000000000000000" pitchFamily="2" charset="2"/>
              <a:buChar char="Ø"/>
            </a:pPr>
            <a:endParaRPr lang="sk-SK" altLang="sk-SK" sz="2400">
              <a:latin typeface="Calibri" panose="020F0502020204030204" pitchFamily="34" charset="0"/>
            </a:endParaRPr>
          </a:p>
          <a:p>
            <a:pPr algn="ctr" eaLnBrk="1" hangingPunct="1">
              <a:spcBef>
                <a:spcPct val="0"/>
              </a:spcBef>
              <a:buFont typeface="Wingdings" panose="05000000000000000000" pitchFamily="2" charset="2"/>
              <a:buChar char="Ø"/>
            </a:pPr>
            <a:r>
              <a:rPr lang="sk-SK" altLang="sk-SK" sz="2400">
                <a:latin typeface="Calibri" panose="020F0502020204030204" pitchFamily="34" charset="0"/>
              </a:rPr>
              <a:t> zníženie spotreby kyslíka</a:t>
            </a:r>
          </a:p>
          <a:p>
            <a:pPr algn="ctr" eaLnBrk="1" hangingPunct="1">
              <a:spcBef>
                <a:spcPct val="0"/>
              </a:spcBef>
              <a:buFont typeface="Wingdings" panose="05000000000000000000" pitchFamily="2" charset="2"/>
              <a:buChar char="Ø"/>
            </a:pPr>
            <a:r>
              <a:rPr lang="sk-SK" altLang="sk-SK" sz="2400">
                <a:latin typeface="Calibri" panose="020F0502020204030204" pitchFamily="34" charset="0"/>
                <a:sym typeface="Symbol" panose="05050102010706020507" pitchFamily="18" charset="2"/>
              </a:rPr>
              <a:t> zlepšenie sebahodnotenia, sebaovládania, sebavedomia...</a:t>
            </a:r>
          </a:p>
        </p:txBody>
      </p:sp>
      <p:sp>
        <p:nvSpPr>
          <p:cNvPr id="57348" name="Text Box 4"/>
          <p:cNvSpPr txBox="1">
            <a:spLocks noChangeArrowheads="1"/>
          </p:cNvSpPr>
          <p:nvPr/>
        </p:nvSpPr>
        <p:spPr bwMode="auto">
          <a:xfrm>
            <a:off x="1982788" y="993776"/>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k-SK" altLang="sk-SK" sz="1800">
              <a:latin typeface="Calibri" panose="020F0502020204030204" pitchFamily="34" charset="0"/>
            </a:endParaRPr>
          </a:p>
        </p:txBody>
      </p:sp>
      <p:sp>
        <p:nvSpPr>
          <p:cNvPr id="57349" name="Text Box 5"/>
          <p:cNvSpPr txBox="1">
            <a:spLocks noChangeArrowheads="1"/>
          </p:cNvSpPr>
          <p:nvPr/>
        </p:nvSpPr>
        <p:spPr bwMode="auto">
          <a:xfrm>
            <a:off x="2166939" y="1069976"/>
            <a:ext cx="46307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Ø"/>
            </a:pPr>
            <a:r>
              <a:rPr lang="sk-SK" altLang="sk-SK" sz="2000">
                <a:latin typeface="Calibri" panose="020F0502020204030204" pitchFamily="34" charset="0"/>
              </a:rPr>
              <a:t> </a:t>
            </a:r>
            <a:r>
              <a:rPr lang="sk-SK" altLang="sk-SK" sz="2400" b="1">
                <a:solidFill>
                  <a:schemeClr val="accent2"/>
                </a:solidFill>
                <a:latin typeface="Calibri" panose="020F0502020204030204" pitchFamily="34" charset="0"/>
              </a:rPr>
              <a:t>cieľ: rovnováha medzi SY a PASY</a:t>
            </a:r>
          </a:p>
        </p:txBody>
      </p:sp>
      <p:pic>
        <p:nvPicPr>
          <p:cNvPr id="57350" name="Obrázo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43926" y="369889"/>
            <a:ext cx="2017713" cy="161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595526"/>
      </p:ext>
    </p:extLst>
  </p:cSld>
  <p:clrMapOvr>
    <a:masterClrMapping/>
  </p:clrMapOvr>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805</TotalTime>
  <Words>967</Words>
  <Application>Microsoft Office PowerPoint</Application>
  <PresentationFormat>Širokouhlá</PresentationFormat>
  <Paragraphs>225</Paragraphs>
  <Slides>43</Slides>
  <Notes>0</Notes>
  <HiddenSlides>0</HiddenSlides>
  <MMClips>0</MMClips>
  <ScaleCrop>false</ScaleCrop>
  <HeadingPairs>
    <vt:vector size="6" baseType="variant">
      <vt:variant>
        <vt:lpstr>Použité písma</vt:lpstr>
      </vt:variant>
      <vt:variant>
        <vt:i4>4</vt:i4>
      </vt:variant>
      <vt:variant>
        <vt:lpstr>Motív</vt:lpstr>
      </vt:variant>
      <vt:variant>
        <vt:i4>2</vt:i4>
      </vt:variant>
      <vt:variant>
        <vt:lpstr>Nadpisy snímok</vt:lpstr>
      </vt:variant>
      <vt:variant>
        <vt:i4>43</vt:i4>
      </vt:variant>
    </vt:vector>
  </HeadingPairs>
  <TitlesOfParts>
    <vt:vector size="49" baseType="lpstr">
      <vt:lpstr>Arial</vt:lpstr>
      <vt:lpstr>Calibri</vt:lpstr>
      <vt:lpstr>Calibri Light</vt:lpstr>
      <vt:lpstr>Wingdings</vt:lpstr>
      <vt:lpstr>Motív balíka Office</vt:lpstr>
      <vt:lpstr>Motív Office</vt:lpstr>
      <vt:lpstr>Prezentácia programu PowerPoint</vt:lpstr>
      <vt:lpstr>Prezentácia programu PowerPoint</vt:lpstr>
      <vt:lpstr>Prezentácia programu PowerPoint</vt:lpstr>
      <vt:lpstr>Neurón</vt:lpstr>
      <vt:lpstr>Prezentácia programu PowerPoint</vt:lpstr>
      <vt:lpstr>Prezentácia programu PowerPoint</vt:lpstr>
      <vt:lpstr>Prezentácia programu PowerPoint</vt:lpstr>
      <vt:lpstr>Prezentácia programu PowerPoint</vt:lpstr>
      <vt:lpstr>Reflex – zákonitá odpoveď organizmu  </vt:lpstr>
      <vt:lpstr>Prezentácia programu PowerPoint</vt:lpstr>
      <vt:lpstr>UČENIE</vt:lpstr>
      <vt:lpstr>Podmienený reflex </vt:lpstr>
      <vt:lpstr>Prezentácia programu PowerPoint</vt:lpstr>
      <vt:lpstr>Prezentácia programu PowerPoint</vt:lpstr>
      <vt:lpstr>Prezentácia programu PowerPoint</vt:lpstr>
      <vt:lpstr>Bdenie a spánok </vt:lpstr>
      <vt:lpstr>Druhy spánku</vt:lpstr>
      <vt:lpstr>Prezentácia programu PowerPoint</vt:lpstr>
      <vt:lpstr>Prezentácia programu PowerPoint</vt:lpstr>
      <vt:lpstr>Prezentácia programu PowerPoint</vt:lpstr>
      <vt:lpstr>Prezentácia programu PowerPoint</vt:lpstr>
      <vt:lpstr>Prezentácia programu PowerPoint</vt:lpstr>
      <vt:lpstr>Regulácia emócií</vt:lpstr>
      <vt:lpstr>Zložky emócií</vt:lpstr>
      <vt:lpstr>Guillaume Duchenne (1806-1875) a jeho výskum (stimulácia príslušných mimických svalov)</vt:lpstr>
      <vt:lpstr>Prezentácia programu PowerPoint</vt:lpstr>
      <vt:lpstr>Prezentácia programu PowerPoint</vt:lpstr>
      <vt:lpstr>Prezentácia programu PowerPoint</vt:lpstr>
      <vt:lpstr>MOTIVÁCIA             </vt:lpstr>
      <vt:lpstr>Prezentácia programu PowerPoint</vt:lpstr>
      <vt:lpstr>Možnosť predpokladania motivácie</vt:lpstr>
      <vt:lpstr>Motivačný systém</vt:lpstr>
      <vt:lpstr>Hierachia motívov</vt:lpstr>
      <vt:lpstr>Výskum motivácie z hľadiska fyziológie</vt:lpstr>
      <vt:lpstr>Prezentácia programu PowerPoint</vt:lpstr>
      <vt:lpstr>Psychosomatické vzťahy</vt:lpstr>
      <vt:lpstr>Prezentácia programu PowerPoint</vt:lpstr>
      <vt:lpstr>Prezentácia programu PowerPoint</vt:lpstr>
      <vt:lpstr>Prezentácia programu PowerPoint</vt:lpstr>
      <vt:lpstr>Prezentácia programu PowerPoint</vt:lpstr>
      <vt:lpstr>Najdôležitejšie psychosomatické poruchy</vt:lpstr>
      <vt:lpstr>Liečba</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Tonhajzerová Ingrid</dc:creator>
  <cp:lastModifiedBy>jlfuk</cp:lastModifiedBy>
  <cp:revision>135</cp:revision>
  <dcterms:created xsi:type="dcterms:W3CDTF">2022-07-04T06:08:23Z</dcterms:created>
  <dcterms:modified xsi:type="dcterms:W3CDTF">2023-05-08T17:04:53Z</dcterms:modified>
</cp:coreProperties>
</file>