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6"/>
  </p:notesMasterIdLst>
  <p:sldIdLst>
    <p:sldId id="256" r:id="rId2"/>
    <p:sldId id="269" r:id="rId3"/>
    <p:sldId id="370" r:id="rId4"/>
    <p:sldId id="257" r:id="rId5"/>
    <p:sldId id="260" r:id="rId6"/>
    <p:sldId id="266" r:id="rId7"/>
    <p:sldId id="267" r:id="rId8"/>
    <p:sldId id="258" r:id="rId9"/>
    <p:sldId id="268" r:id="rId10"/>
    <p:sldId id="271" r:id="rId11"/>
    <p:sldId id="272" r:id="rId12"/>
    <p:sldId id="273" r:id="rId13"/>
    <p:sldId id="277" r:id="rId14"/>
    <p:sldId id="299" r:id="rId15"/>
    <p:sldId id="297" r:id="rId16"/>
    <p:sldId id="298" r:id="rId17"/>
    <p:sldId id="302" r:id="rId18"/>
    <p:sldId id="276" r:id="rId19"/>
    <p:sldId id="285" r:id="rId20"/>
    <p:sldId id="286" r:id="rId21"/>
    <p:sldId id="303" r:id="rId22"/>
    <p:sldId id="270" r:id="rId23"/>
    <p:sldId id="278" r:id="rId24"/>
    <p:sldId id="308" r:id="rId25"/>
    <p:sldId id="279" r:id="rId26"/>
    <p:sldId id="280" r:id="rId27"/>
    <p:sldId id="304" r:id="rId28"/>
    <p:sldId id="305" r:id="rId29"/>
    <p:sldId id="306" r:id="rId30"/>
    <p:sldId id="307" r:id="rId31"/>
    <p:sldId id="281" r:id="rId32"/>
    <p:sldId id="282" r:id="rId33"/>
    <p:sldId id="283" r:id="rId34"/>
    <p:sldId id="284" r:id="rId35"/>
    <p:sldId id="296" r:id="rId36"/>
    <p:sldId id="288" r:id="rId37"/>
    <p:sldId id="287" r:id="rId38"/>
    <p:sldId id="290" r:id="rId39"/>
    <p:sldId id="293" r:id="rId40"/>
    <p:sldId id="291" r:id="rId41"/>
    <p:sldId id="292" r:id="rId42"/>
    <p:sldId id="295" r:id="rId43"/>
    <p:sldId id="536" r:id="rId44"/>
    <p:sldId id="309" r:id="rId45"/>
    <p:sldId id="310" r:id="rId46"/>
    <p:sldId id="313" r:id="rId47"/>
    <p:sldId id="318" r:id="rId48"/>
    <p:sldId id="311" r:id="rId49"/>
    <p:sldId id="537" r:id="rId50"/>
    <p:sldId id="314" r:id="rId51"/>
    <p:sldId id="315" r:id="rId52"/>
    <p:sldId id="319" r:id="rId53"/>
    <p:sldId id="320" r:id="rId54"/>
    <p:sldId id="321" r:id="rId55"/>
    <p:sldId id="322" r:id="rId56"/>
    <p:sldId id="323" r:id="rId57"/>
    <p:sldId id="324" r:id="rId58"/>
    <p:sldId id="325" r:id="rId59"/>
    <p:sldId id="326" r:id="rId60"/>
    <p:sldId id="328" r:id="rId61"/>
    <p:sldId id="330" r:id="rId62"/>
    <p:sldId id="332" r:id="rId63"/>
    <p:sldId id="333" r:id="rId64"/>
    <p:sldId id="334" r:id="rId65"/>
    <p:sldId id="336" r:id="rId66"/>
    <p:sldId id="337" r:id="rId67"/>
    <p:sldId id="338" r:id="rId68"/>
    <p:sldId id="339" r:id="rId69"/>
    <p:sldId id="340" r:id="rId70"/>
    <p:sldId id="341" r:id="rId71"/>
    <p:sldId id="342" r:id="rId72"/>
    <p:sldId id="343" r:id="rId73"/>
    <p:sldId id="345" r:id="rId74"/>
    <p:sldId id="347" r:id="rId75"/>
    <p:sldId id="349" r:id="rId76"/>
    <p:sldId id="350" r:id="rId77"/>
    <p:sldId id="344" r:id="rId78"/>
    <p:sldId id="351" r:id="rId79"/>
    <p:sldId id="352" r:id="rId80"/>
    <p:sldId id="353" r:id="rId81"/>
    <p:sldId id="355" r:id="rId82"/>
    <p:sldId id="357" r:id="rId83"/>
    <p:sldId id="358" r:id="rId84"/>
    <p:sldId id="359" r:id="rId85"/>
    <p:sldId id="360" r:id="rId86"/>
    <p:sldId id="361" r:id="rId87"/>
    <p:sldId id="362" r:id="rId88"/>
    <p:sldId id="365" r:id="rId89"/>
    <p:sldId id="366" r:id="rId90"/>
    <p:sldId id="367" r:id="rId91"/>
    <p:sldId id="368" r:id="rId92"/>
    <p:sldId id="369" r:id="rId93"/>
    <p:sldId id="371" r:id="rId94"/>
    <p:sldId id="372" r:id="rId95"/>
    <p:sldId id="373" r:id="rId96"/>
    <p:sldId id="374" r:id="rId97"/>
    <p:sldId id="375" r:id="rId98"/>
    <p:sldId id="474" r:id="rId99"/>
    <p:sldId id="538" r:id="rId100"/>
    <p:sldId id="505" r:id="rId101"/>
    <p:sldId id="506" r:id="rId102"/>
    <p:sldId id="504" r:id="rId103"/>
    <p:sldId id="507" r:id="rId104"/>
    <p:sldId id="508" r:id="rId105"/>
    <p:sldId id="509" r:id="rId106"/>
    <p:sldId id="510" r:id="rId107"/>
    <p:sldId id="511" r:id="rId108"/>
    <p:sldId id="512" r:id="rId109"/>
    <p:sldId id="461" r:id="rId110"/>
    <p:sldId id="514" r:id="rId111"/>
    <p:sldId id="513" r:id="rId112"/>
    <p:sldId id="515" r:id="rId113"/>
    <p:sldId id="516" r:id="rId114"/>
    <p:sldId id="300" r:id="rId115"/>
    <p:sldId id="520" r:id="rId116"/>
    <p:sldId id="517" r:id="rId117"/>
    <p:sldId id="519" r:id="rId118"/>
    <p:sldId id="518" r:id="rId119"/>
    <p:sldId id="521" r:id="rId120"/>
    <p:sldId id="523" r:id="rId121"/>
    <p:sldId id="348" r:id="rId122"/>
    <p:sldId id="524" r:id="rId123"/>
    <p:sldId id="526" r:id="rId124"/>
    <p:sldId id="525" r:id="rId125"/>
    <p:sldId id="527" r:id="rId126"/>
    <p:sldId id="528" r:id="rId127"/>
    <p:sldId id="529" r:id="rId128"/>
    <p:sldId id="530" r:id="rId129"/>
    <p:sldId id="531" r:id="rId130"/>
    <p:sldId id="532" r:id="rId131"/>
    <p:sldId id="533" r:id="rId132"/>
    <p:sldId id="535" r:id="rId133"/>
    <p:sldId id="534" r:id="rId134"/>
    <p:sldId id="539" r:id="rId135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redný štý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Stredný štýl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EC20E35-A176-4012-BC5E-935CFFF8708E}" styleName="Stredný štýl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Stredný štýl 4 - zvýrazneni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17"/>
    <p:restoredTop sz="94701"/>
  </p:normalViewPr>
  <p:slideViewPr>
    <p:cSldViewPr snapToGrid="0">
      <p:cViewPr varScale="1">
        <p:scale>
          <a:sx n="121" d="100"/>
          <a:sy n="121" d="100"/>
        </p:scale>
        <p:origin x="80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viewProps" Target="view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theme" Target="theme/theme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notesMaster" Target="notesMasters/notesMaster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EF62B0-962C-A34C-8F6A-C6C2A6C728A7}" type="datetimeFigureOut">
              <a:rPr lang="sk-SK" smtClean="0"/>
              <a:t>4. 3. 2026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76F7DE-F609-C743-9FD1-549E7F6072B0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61401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76F7DE-F609-C743-9FD1-549E7F6072B0}" type="slidenum">
              <a:rPr lang="sk-SK" smtClean="0"/>
              <a:t>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791338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76F7DE-F609-C743-9FD1-549E7F6072B0}" type="slidenum">
              <a:rPr lang="sk-SK" smtClean="0"/>
              <a:t>35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146128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76F7DE-F609-C743-9FD1-549E7F6072B0}" type="slidenum">
              <a:rPr lang="sk-SK" smtClean="0"/>
              <a:t>67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5215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A1C147-FEB7-22BA-4A93-CF0E7DA1E9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BE8CBCD-EF45-CFE4-82A4-9636961D3C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5800B5C8-F978-DC6B-83AB-6AF856D70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48A91-3981-0245-92AB-48691AF567BD}" type="datetimeFigureOut">
              <a:rPr lang="sk-SK" smtClean="0"/>
              <a:t>4. 3. 2026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BA46819-DAD3-1F33-D974-EB2A02986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D1287158-2CFC-5CB1-93F3-5F1B314193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75976-19D9-B047-89DF-19B74D257F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07380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377987-792C-F5AE-CFDB-E09287EBF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CE0AFBC-B463-324D-CB83-BBFF0ECAE2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9D0DC03-3988-D680-9716-1D3B4BE1F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48A91-3981-0245-92AB-48691AF567BD}" type="datetimeFigureOut">
              <a:rPr lang="sk-SK" smtClean="0"/>
              <a:t>4. 3. 2026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79358F6-0A11-33AE-DC59-A5EDFD6B4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276D8E2-12E2-8ED9-75E6-B03E221C7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75976-19D9-B047-89DF-19B74D257F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4891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4D28A3-E784-D37C-8C05-5C91CD974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294A59D-C117-CF94-251D-5C3E48065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0DD86A4E-36B7-E009-7E81-AB51B5E61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48A91-3981-0245-92AB-48691AF567BD}" type="datetimeFigureOut">
              <a:rPr lang="sk-SK" smtClean="0"/>
              <a:t>4. 3. 2026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A7A0CD3-DC79-4D1F-8462-43E20F310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E5282B1-B737-96EB-CB51-7C7163F0C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75976-19D9-B047-89DF-19B74D257F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6370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1D2AB6-B575-8B46-7F40-63529C6C8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5D4F8AF8-3EC9-6F4F-A699-E6BA22E525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9A6C45A3-F7DE-12DB-C7BE-1E76E8CF21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7E6A2F8D-B472-8E6F-A2D5-320A050D4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48A91-3981-0245-92AB-48691AF567BD}" type="datetimeFigureOut">
              <a:rPr lang="sk-SK" smtClean="0"/>
              <a:t>4. 3. 2026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E842810C-5DD8-C318-1E61-EF1E56FEA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64060594-2B34-3949-57AB-BB28EF3E1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75976-19D9-B047-89DF-19B74D257F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89155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06928F-57E4-D967-A029-F4E890E6A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8DD92F4-8C04-ABEA-7C34-F9621F945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3353BF59-FB9C-ABC3-7EDB-9731C6E14A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A33CF0DD-7997-9F60-BC90-A2C2843106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9B961782-06C7-373B-CCFE-2B0643EE86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B67179A4-77E7-E0AB-2C1F-414359B8F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48A91-3981-0245-92AB-48691AF567BD}" type="datetimeFigureOut">
              <a:rPr lang="sk-SK" smtClean="0"/>
              <a:t>4. 3. 2026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B69C2107-CE70-5F90-382D-6B879D568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ED827B1E-8314-00B5-31D6-F4FFD6A31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75976-19D9-B047-89DF-19B74D257F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260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EA63B5-47AA-9006-8579-BB2195CF8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45FC2F93-F06B-A2D4-2AC3-7325C1CE8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48A91-3981-0245-92AB-48691AF567BD}" type="datetimeFigureOut">
              <a:rPr lang="sk-SK" smtClean="0"/>
              <a:t>4. 3. 2026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FDC4BC44-F6CA-5AB9-D199-926C03065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14B40C5E-0E3B-59DE-9A57-F7FECF5C0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75976-19D9-B047-89DF-19B74D257F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71275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CEADB69B-A426-79CB-ADD0-29AF78D71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48A91-3981-0245-92AB-48691AF567BD}" type="datetimeFigureOut">
              <a:rPr lang="sk-SK" smtClean="0"/>
              <a:t>4. 3. 2026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AD5DDA68-6F9F-5CDF-07AA-6063F94FC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E05D5242-1B70-3F11-5334-D9E5D9E23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75976-19D9-B047-89DF-19B74D257F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95067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50E5F54-3EB0-7CEF-F2B0-34E62F51F7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5E458DFF-B6AC-EBEB-0EAC-CEFFC2755F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E500B5D-3C47-23D3-08D0-8BBE1BD68D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FB15364F-C483-D1B9-A378-80CB11DCF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48A91-3981-0245-92AB-48691AF567BD}" type="datetimeFigureOut">
              <a:rPr lang="sk-SK" smtClean="0"/>
              <a:t>4. 3. 2026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03FD6D09-3F19-C6AA-18DA-952525CF0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D6901DE2-A3E3-3F70-D6DA-CD82AF647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75976-19D9-B047-89DF-19B74D257F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84260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2F4461-76BA-E21F-D7CB-B97C93528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A31A722-4AF6-8818-4E19-A3DA18DDF1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A69B6B0-5334-CFA3-E295-2709132CF1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7F45EE07-3AEA-5EC0-BC40-8D77B2056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48A91-3981-0245-92AB-48691AF567BD}" type="datetimeFigureOut">
              <a:rPr lang="sk-SK" smtClean="0"/>
              <a:t>4. 3. 2026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6AA33C8F-3521-BD67-6CAD-762307FFD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983CD28-C95C-225E-43CF-9C4BA113A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75976-19D9-B047-89DF-19B74D257F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59288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133085-207C-1AE3-2537-7104A22C5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4F3C433E-4F49-15DF-666C-A5E9195EC9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774C22F-7C9E-6105-6B54-0CBC6D5AF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48A91-3981-0245-92AB-48691AF567BD}" type="datetimeFigureOut">
              <a:rPr lang="sk-SK" smtClean="0"/>
              <a:t>4. 3. 2026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05052C77-A0F2-3817-C980-7E7F20FD7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EE49A323-5D90-E930-655C-2C1790CCC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75976-19D9-B047-89DF-19B74D257F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03738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E5BF8CE7-9831-76A0-5D0B-1D3D4A9BFB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803307E4-E4A9-906A-2ABC-778E62B426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E514018-43AD-1895-061C-87867880D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48A91-3981-0245-92AB-48691AF567BD}" type="datetimeFigureOut">
              <a:rPr lang="sk-SK" smtClean="0"/>
              <a:t>4. 3. 2026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5D65C275-1764-8207-F1C5-A2128AE4D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1377649D-44CB-7A68-3D7A-925CE7224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75976-19D9-B047-89DF-19B74D257F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24021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F3D00053-19EF-D24B-F10C-A45412C74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98F671E-88AF-31FD-97AC-838C5D99CC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8CE1294-B164-C239-E601-920443E85B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648A91-3981-0245-92AB-48691AF567BD}" type="datetimeFigureOut">
              <a:rPr lang="sk-SK" smtClean="0"/>
              <a:t>4. 3. 2026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15C714D-6DA5-23A2-F720-807DE4E858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5F674DD-D902-AD6A-35DB-994402781F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975976-19D9-B047-89DF-19B74D257F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7010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gif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0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jpeg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5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9.png"/><Relationship Id="rId4" Type="http://schemas.openxmlformats.org/officeDocument/2006/relationships/image" Target="../media/image108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png"/><Relationship Id="rId5" Type="http://schemas.openxmlformats.org/officeDocument/2006/relationships/image" Target="../media/image116.png"/><Relationship Id="rId4" Type="http://schemas.openxmlformats.org/officeDocument/2006/relationships/image" Target="../media/image115.png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3" Type="http://schemas.openxmlformats.org/officeDocument/2006/relationships/image" Target="../media/image128.png"/><Relationship Id="rId7" Type="http://schemas.openxmlformats.org/officeDocument/2006/relationships/image" Target="../media/image132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1.png"/><Relationship Id="rId5" Type="http://schemas.openxmlformats.org/officeDocument/2006/relationships/image" Target="../media/image130.png"/><Relationship Id="rId4" Type="http://schemas.openxmlformats.org/officeDocument/2006/relationships/image" Target="../media/image129.png"/><Relationship Id="rId9" Type="http://schemas.openxmlformats.org/officeDocument/2006/relationships/image" Target="../media/image134.png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9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png"/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3.png"/><Relationship Id="rId5" Type="http://schemas.openxmlformats.org/officeDocument/2006/relationships/image" Target="../media/image152.png"/><Relationship Id="rId4" Type="http://schemas.openxmlformats.org/officeDocument/2006/relationships/image" Target="../media/image151.png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png"/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9.png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1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png"/><Relationship Id="rId2" Type="http://schemas.openxmlformats.org/officeDocument/2006/relationships/image" Target="../media/image166.png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png"/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png"/><Relationship Id="rId2" Type="http://schemas.openxmlformats.org/officeDocument/2006/relationships/image" Target="../media/image173.pn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7.png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png"/><Relationship Id="rId2" Type="http://schemas.openxmlformats.org/officeDocument/2006/relationships/image" Target="../media/image1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0.jpeg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png"/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4.png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A150EB-7919-197E-A9FD-7A9EDCE379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91729"/>
            <a:ext cx="9144000" cy="2113005"/>
          </a:xfrm>
        </p:spPr>
        <p:txBody>
          <a:bodyPr/>
          <a:lstStyle/>
          <a:p>
            <a:r>
              <a:rPr lang="sk-SK" b="1" dirty="0"/>
              <a:t>Gynekologické problémy žien vyššieho veku</a:t>
            </a:r>
          </a:p>
        </p:txBody>
      </p:sp>
    </p:spTree>
    <p:extLst>
      <p:ext uri="{BB962C8B-B14F-4D97-AF65-F5344CB8AC3E}">
        <p14:creationId xmlns:p14="http://schemas.microsoft.com/office/powerpoint/2010/main" val="2640190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979EF85-5042-5C7B-4D3A-FB0034D91E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0225" y="2147887"/>
            <a:ext cx="8591550" cy="2562225"/>
          </a:xfrm>
        </p:spPr>
        <p:txBody>
          <a:bodyPr/>
          <a:lstStyle/>
          <a:p>
            <a:pPr algn="ctr"/>
            <a:r>
              <a:rPr lang="sk-SK" b="1" dirty="0"/>
              <a:t>Prechod do menopauzy a deficit estrogénu</a:t>
            </a:r>
          </a:p>
          <a:p>
            <a:pPr algn="ctr"/>
            <a:r>
              <a:rPr lang="sk-SK" b="1" dirty="0"/>
              <a:t>Močová inkontinencia</a:t>
            </a:r>
          </a:p>
          <a:p>
            <a:pPr algn="ctr"/>
            <a:r>
              <a:rPr lang="sk-SK" b="1" dirty="0" err="1"/>
              <a:t>Prolaps</a:t>
            </a:r>
            <a:r>
              <a:rPr lang="sk-SK" b="1" dirty="0"/>
              <a:t> panvových orgánov</a:t>
            </a:r>
          </a:p>
          <a:p>
            <a:pPr algn="ctr"/>
            <a:r>
              <a:rPr lang="sk-SK" b="1" dirty="0"/>
              <a:t>Zhubné ochorenia</a:t>
            </a:r>
          </a:p>
        </p:txBody>
      </p:sp>
    </p:spTree>
    <p:extLst>
      <p:ext uri="{BB962C8B-B14F-4D97-AF65-F5344CB8AC3E}">
        <p14:creationId xmlns:p14="http://schemas.microsoft.com/office/powerpoint/2010/main" val="4030739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4D7569-743D-EA96-FC35-3A09266AA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6907"/>
            <a:ext cx="10515600" cy="1325563"/>
          </a:xfrm>
        </p:spPr>
        <p:txBody>
          <a:bodyPr/>
          <a:lstStyle/>
          <a:p>
            <a:pPr algn="ctr"/>
            <a:r>
              <a:rPr lang="sk-SK" b="1" dirty="0"/>
              <a:t>Prechod do menopauzy </a:t>
            </a:r>
          </a:p>
        </p:txBody>
      </p:sp>
      <p:pic>
        <p:nvPicPr>
          <p:cNvPr id="4" name="Obrázok 3" descr="Obrázok, na ktorom je osoba, hodinky, ľudská tvár, hodiny&#10;&#10;Automaticky generovaný popis">
            <a:extLst>
              <a:ext uri="{FF2B5EF4-FFF2-40B4-BE49-F238E27FC236}">
                <a16:creationId xmlns:a16="http://schemas.microsoft.com/office/drawing/2014/main" id="{891A47B2-0047-305D-8EB9-278151F275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2252470"/>
            <a:ext cx="7772400" cy="3513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821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D01985-BB2A-E86E-80F8-DBD8A04DF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Hormonálne zmeny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7F294AC-F215-42D2-7602-EC1B5035AB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3702269" cy="3124747"/>
          </a:xfrm>
        </p:spPr>
        <p:txBody>
          <a:bodyPr/>
          <a:lstStyle/>
          <a:p>
            <a:r>
              <a:rPr lang="sk-SK" dirty="0"/>
              <a:t>Vaječníky produkujú 3 skupiny steroidných hormónov</a:t>
            </a:r>
          </a:p>
          <a:p>
            <a:pPr lvl="1"/>
            <a:r>
              <a:rPr lang="sk-SK" b="1" dirty="0"/>
              <a:t>ESTROGÉNY</a:t>
            </a:r>
          </a:p>
          <a:p>
            <a:pPr lvl="1"/>
            <a:r>
              <a:rPr lang="sk-SK" b="1" dirty="0"/>
              <a:t>GESTAGÉNY</a:t>
            </a:r>
          </a:p>
          <a:p>
            <a:pPr lvl="1"/>
            <a:r>
              <a:rPr lang="sk-SK" b="1" dirty="0"/>
              <a:t>ANDROGÉNY</a:t>
            </a: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26BBCBDB-4EC5-225B-B936-AFCEC2293E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2159" y="1690688"/>
            <a:ext cx="6693765" cy="4733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9187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99A71B-4FCD-602A-BBAC-6814F4F2AF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Účinky estrogénov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2A91CC2-17C4-7B7C-1677-E8966EAB41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/>
              <a:t>Rast výstelky maternice</a:t>
            </a:r>
          </a:p>
          <a:p>
            <a:r>
              <a:rPr lang="sk-SK" dirty="0"/>
              <a:t>Rast prsníkov</a:t>
            </a:r>
          </a:p>
          <a:p>
            <a:r>
              <a:rPr lang="sk-SK" dirty="0"/>
              <a:t>Rastový špurt </a:t>
            </a:r>
          </a:p>
          <a:p>
            <a:r>
              <a:rPr lang="sk-SK" dirty="0"/>
              <a:t>Rozdelenie tuku</a:t>
            </a:r>
          </a:p>
          <a:p>
            <a:r>
              <a:rPr lang="sk-SK" dirty="0"/>
              <a:t>Ženské ochlpenie</a:t>
            </a:r>
          </a:p>
          <a:p>
            <a:r>
              <a:rPr lang="sk-SK" b="1" dirty="0"/>
              <a:t>Kyslé prostredie pošvy a jej osídlenie </a:t>
            </a:r>
            <a:r>
              <a:rPr lang="sk-SK" b="1" dirty="0" err="1"/>
              <a:t>laktobacilmi</a:t>
            </a:r>
            <a:endParaRPr lang="sk-SK" b="1" dirty="0"/>
          </a:p>
          <a:p>
            <a:r>
              <a:rPr lang="sk-SK" b="1" dirty="0"/>
              <a:t>Zachováva hustotu kostí</a:t>
            </a:r>
          </a:p>
          <a:p>
            <a:r>
              <a:rPr lang="sk-SK" b="1" dirty="0"/>
              <a:t>Znižuje hladinu cholesterolu a LDL v krvi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105289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5E144D2-9ED7-45FB-8AA7-F4D079276B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8070" y="500481"/>
            <a:ext cx="10974860" cy="3591747"/>
          </a:xfrm>
        </p:spPr>
        <p:txBody>
          <a:bodyPr>
            <a:normAutofit/>
          </a:bodyPr>
          <a:lstStyle/>
          <a:p>
            <a:r>
              <a:rPr lang="sk-SK" b="1" dirty="0"/>
              <a:t>pohlavné bunky </a:t>
            </a:r>
            <a:r>
              <a:rPr lang="sk-SK" dirty="0"/>
              <a:t>sa objavujú už v 3. týždni tehotenstva</a:t>
            </a:r>
          </a:p>
          <a:p>
            <a:r>
              <a:rPr lang="sk-SK" b="1" dirty="0"/>
              <a:t>Najviac 6-7 miliónov je ich v 20 týždni </a:t>
            </a:r>
            <a:r>
              <a:rPr lang="sk-SK" b="1" dirty="0" err="1"/>
              <a:t>tehotnoti</a:t>
            </a:r>
            <a:r>
              <a:rPr lang="sk-SK" b="1" dirty="0"/>
              <a:t>,</a:t>
            </a:r>
            <a:r>
              <a:rPr lang="sk-SK" dirty="0"/>
              <a:t> následne ich počet klesá</a:t>
            </a:r>
            <a:endParaRPr lang="sk-SK" b="1" dirty="0"/>
          </a:p>
          <a:p>
            <a:r>
              <a:rPr lang="sk-SK" dirty="0"/>
              <a:t>V čase pôrodu – 2 mil. </a:t>
            </a:r>
          </a:p>
          <a:p>
            <a:pPr lvl="0"/>
            <a:r>
              <a:rPr lang="sk-SK" dirty="0"/>
              <a:t>V čase puberty – 400 000 </a:t>
            </a:r>
          </a:p>
          <a:p>
            <a:pPr lvl="0"/>
            <a:r>
              <a:rPr lang="sk-SK" b="1" dirty="0"/>
              <a:t>Pod 1000 </a:t>
            </a:r>
            <a:r>
              <a:rPr lang="sk-SK" dirty="0" err="1"/>
              <a:t>primordiálnych</a:t>
            </a:r>
            <a:r>
              <a:rPr lang="sk-SK" dirty="0"/>
              <a:t> folikulov – nastáva menopauza</a:t>
            </a:r>
          </a:p>
          <a:p>
            <a:pPr marL="0" indent="0">
              <a:buNone/>
            </a:pPr>
            <a:endParaRPr lang="sk-SK" dirty="0"/>
          </a:p>
          <a:p>
            <a:endParaRPr lang="sk-SK" dirty="0"/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id="{6E5500B7-6304-9F9E-5561-D2D7CF540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2" y="3815256"/>
            <a:ext cx="7728778" cy="2724644"/>
          </a:xfrm>
          <a:prstGeom prst="rect">
            <a:avLst/>
          </a:prstGeom>
        </p:spPr>
      </p:pic>
      <p:pic>
        <p:nvPicPr>
          <p:cNvPr id="8" name="Obrázok 7">
            <a:extLst>
              <a:ext uri="{FF2B5EF4-FFF2-40B4-BE49-F238E27FC236}">
                <a16:creationId xmlns:a16="http://schemas.microsoft.com/office/drawing/2014/main" id="{4BC46841-AB36-83B0-B7F6-3DDB00C933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2397" y="4531958"/>
            <a:ext cx="4131533" cy="1825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96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88472D-37CC-EB5A-026D-A355CA238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Menopauza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544573F-CC51-A282-870D-8F98FF7CC9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6382407" cy="4678581"/>
          </a:xfrm>
        </p:spPr>
        <p:txBody>
          <a:bodyPr>
            <a:normAutofit/>
          </a:bodyPr>
          <a:lstStyle/>
          <a:p>
            <a:r>
              <a:rPr lang="sk-SK" dirty="0"/>
              <a:t>približne </a:t>
            </a:r>
            <a:r>
              <a:rPr lang="sk-SK" b="1" dirty="0"/>
              <a:t>okolo 50 rokov </a:t>
            </a:r>
            <a:r>
              <a:rPr lang="sk-SK" dirty="0"/>
              <a:t>– zostalo nemenné aj keď sa zdvojnásobila dĺžka života ženy</a:t>
            </a:r>
          </a:p>
          <a:p>
            <a:r>
              <a:rPr lang="sk-SK" dirty="0"/>
              <a:t>termín poslednej menštruácie, po ktorej nasleduje 1 rok bez vaginálneho krvácania</a:t>
            </a:r>
          </a:p>
          <a:p>
            <a:r>
              <a:rPr lang="sk-SK" dirty="0"/>
              <a:t>1 deň</a:t>
            </a:r>
          </a:p>
          <a:p>
            <a:r>
              <a:rPr lang="sk-SK" dirty="0"/>
              <a:t>určuje sa spätne</a:t>
            </a:r>
          </a:p>
          <a:p>
            <a:endParaRPr lang="sk-SK" dirty="0"/>
          </a:p>
        </p:txBody>
      </p:sp>
      <p:pic>
        <p:nvPicPr>
          <p:cNvPr id="5" name="Obrázok 4" descr="Obrázok, na ktorom je obrysy, náčrt, kresba, biely&#10;&#10;Automaticky generovaný popis">
            <a:extLst>
              <a:ext uri="{FF2B5EF4-FFF2-40B4-BE49-F238E27FC236}">
                <a16:creationId xmlns:a16="http://schemas.microsoft.com/office/drawing/2014/main" id="{E85D1DCC-D3C2-AB36-E196-D278FD4046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500" y="590769"/>
            <a:ext cx="3797300" cy="577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3218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1BDA8B-F297-25F6-A701-60179EFB8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Terminológia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143E83A-E52F-4769-6E4A-B82F311EBE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690688"/>
            <a:ext cx="6971270" cy="4802187"/>
          </a:xfrm>
        </p:spPr>
        <p:txBody>
          <a:bodyPr>
            <a:normAutofit/>
          </a:bodyPr>
          <a:lstStyle/>
          <a:p>
            <a:r>
              <a:rPr lang="sk-SK" b="1" dirty="0"/>
              <a:t>Klimaktérium</a:t>
            </a:r>
            <a:r>
              <a:rPr lang="sk-SK" dirty="0"/>
              <a:t> = obdobie charakterizované hormonálnymi zmenami reprodukčného systému</a:t>
            </a:r>
          </a:p>
          <a:p>
            <a:r>
              <a:rPr lang="sk-SK" b="1" dirty="0" err="1"/>
              <a:t>Premenopauza</a:t>
            </a:r>
            <a:r>
              <a:rPr lang="sk-SK" b="1" dirty="0"/>
              <a:t> =</a:t>
            </a:r>
            <a:r>
              <a:rPr lang="sk-SK" dirty="0"/>
              <a:t> od začiatku klinickej symptomatológie po menopauzu</a:t>
            </a:r>
          </a:p>
          <a:p>
            <a:r>
              <a:rPr lang="sk-SK" b="1" dirty="0" err="1"/>
              <a:t>Perimenopauza</a:t>
            </a:r>
            <a:r>
              <a:rPr lang="sk-SK" b="1" dirty="0"/>
              <a:t> </a:t>
            </a:r>
            <a:r>
              <a:rPr lang="sk-SK" dirty="0"/>
              <a:t>= obdobie 1 rok pred a 1 rok po menopauze</a:t>
            </a:r>
          </a:p>
          <a:p>
            <a:r>
              <a:rPr lang="sk-SK" b="1" dirty="0" err="1"/>
              <a:t>Postmenopauza</a:t>
            </a:r>
            <a:r>
              <a:rPr lang="sk-SK" dirty="0"/>
              <a:t> = od menopauzy do 65. roku života</a:t>
            </a:r>
          </a:p>
          <a:p>
            <a:r>
              <a:rPr lang="sk-SK" b="1" dirty="0" err="1"/>
              <a:t>Sénium</a:t>
            </a:r>
            <a:r>
              <a:rPr lang="sk-SK" dirty="0"/>
              <a:t> = po 65.roku života</a:t>
            </a:r>
          </a:p>
          <a:p>
            <a:endParaRPr lang="sk-SK" dirty="0"/>
          </a:p>
        </p:txBody>
      </p:sp>
      <p:pic>
        <p:nvPicPr>
          <p:cNvPr id="5" name="Obrázok 4" descr="Obrázok, na ktorom je ľudská tvár, osoba, ošatenie, úsmev&#10;&#10;Automaticky generovaný popis">
            <a:extLst>
              <a:ext uri="{FF2B5EF4-FFF2-40B4-BE49-F238E27FC236}">
                <a16:creationId xmlns:a16="http://schemas.microsoft.com/office/drawing/2014/main" id="{E553CB4B-0403-C2AC-7DA2-5B41DFB690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9470" y="872544"/>
            <a:ext cx="2236572" cy="2837442"/>
          </a:xfrm>
          <a:prstGeom prst="rect">
            <a:avLst/>
          </a:prstGeom>
        </p:spPr>
      </p:pic>
      <p:pic>
        <p:nvPicPr>
          <p:cNvPr id="7" name="Obrázok 6" descr="Obrázok, na ktorom je ľudská tvár, osoba, ošatenie, úsmev&#10;&#10;Automaticky generovaný popis">
            <a:extLst>
              <a:ext uri="{FF2B5EF4-FFF2-40B4-BE49-F238E27FC236}">
                <a16:creationId xmlns:a16="http://schemas.microsoft.com/office/drawing/2014/main" id="{9A7A0E04-D885-0DC0-6BDC-2420A267F8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9471" y="3709986"/>
            <a:ext cx="3506456" cy="2914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088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416A2F-AC8B-0580-87C1-F07ACE2A0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Klimaktérium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85AE203-4A90-9476-C75D-BB9F4C2EE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993524" cy="4491092"/>
          </a:xfrm>
        </p:spPr>
        <p:txBody>
          <a:bodyPr>
            <a:normAutofit/>
          </a:bodyPr>
          <a:lstStyle/>
          <a:p>
            <a:r>
              <a:rPr lang="sk-SK" dirty="0"/>
              <a:t>Hormóny </a:t>
            </a:r>
            <a:r>
              <a:rPr lang="sk-SK" dirty="0" err="1"/>
              <a:t>kolísajú</a:t>
            </a:r>
            <a:endParaRPr lang="sk-SK" dirty="0"/>
          </a:p>
          <a:p>
            <a:r>
              <a:rPr lang="sk-SK" dirty="0"/>
              <a:t>Poruchy menštruačného cyklu</a:t>
            </a:r>
          </a:p>
          <a:p>
            <a:r>
              <a:rPr lang="sk-SK" dirty="0"/>
              <a:t>Klimakterický syndróm</a:t>
            </a:r>
          </a:p>
          <a:p>
            <a:r>
              <a:rPr lang="sk-SK" dirty="0"/>
              <a:t>Začína medzi 42. a 44. rokom života</a:t>
            </a:r>
          </a:p>
          <a:p>
            <a:r>
              <a:rPr lang="sk-SK" dirty="0"/>
              <a:t>Trvá 7 – 8 rokov</a:t>
            </a: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6A9C3ED7-C60E-86C8-B10A-EE81607A25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8211" r="6711"/>
          <a:stretch/>
        </p:blipFill>
        <p:spPr>
          <a:xfrm>
            <a:off x="7306577" y="1471447"/>
            <a:ext cx="4517561" cy="484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0241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F6C7941-45BD-D26F-6433-750D4D132F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1460"/>
            <a:ext cx="10515600" cy="1325563"/>
          </a:xfrm>
        </p:spPr>
        <p:txBody>
          <a:bodyPr/>
          <a:lstStyle/>
          <a:p>
            <a:r>
              <a:rPr lang="sk-SK" b="1" dirty="0"/>
              <a:t>Poruchy menštruačného cyklu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7A6DDCA-7C8C-4DE8-AF1E-13C54C7BB1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34207"/>
            <a:ext cx="10641227" cy="3909848"/>
          </a:xfrm>
        </p:spPr>
        <p:txBody>
          <a:bodyPr>
            <a:normAutofit/>
          </a:bodyPr>
          <a:lstStyle/>
          <a:p>
            <a:r>
              <a:rPr lang="sk-SK" sz="2600" dirty="0"/>
              <a:t>Nepravidelný MC približne u ½ žien</a:t>
            </a:r>
          </a:p>
          <a:p>
            <a:r>
              <a:rPr lang="sk-SK" sz="2600" dirty="0"/>
              <a:t>Často dochádza iba k rastu folikulu, nie však k uvoľneniu vajíčka a nevzniká žlté teliesko - vysoké hodnoty estrogénu a nízka produkcia </a:t>
            </a:r>
            <a:r>
              <a:rPr lang="sk-SK" sz="2600" dirty="0" err="1"/>
              <a:t>progesterónu</a:t>
            </a:r>
            <a:endParaRPr lang="sk-SK" sz="2600" dirty="0"/>
          </a:p>
          <a:p>
            <a:r>
              <a:rPr lang="sk-SK" sz="2600" dirty="0"/>
              <a:t>Sliznica maternice nadmerne rastie a následne sa odlupuje a krváca</a:t>
            </a:r>
          </a:p>
          <a:p>
            <a:r>
              <a:rPr lang="sk-SK" sz="2600" b="1" dirty="0"/>
              <a:t>Predĺžená perióda, keď žena nekrváca nasledovaná nadmerným krvácaním</a:t>
            </a:r>
          </a:p>
          <a:p>
            <a:r>
              <a:rPr lang="sk-SK" sz="2600" dirty="0"/>
              <a:t>Prirodzené tehotenstvo po 55 rokoch života nebolo zdokumentované</a:t>
            </a:r>
          </a:p>
        </p:txBody>
      </p:sp>
    </p:spTree>
    <p:extLst>
      <p:ext uri="{BB962C8B-B14F-4D97-AF65-F5344CB8AC3E}">
        <p14:creationId xmlns:p14="http://schemas.microsoft.com/office/powerpoint/2010/main" val="2348698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997F9C6-E46B-2A82-EECE-91D236C89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Klimakterický syndróm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E3BFAE5-C406-DBFF-5387-8BABF044F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051175"/>
          </a:xfrm>
        </p:spPr>
        <p:txBody>
          <a:bodyPr>
            <a:normAutofit/>
          </a:bodyPr>
          <a:lstStyle/>
          <a:p>
            <a:r>
              <a:rPr lang="sk-SK" dirty="0"/>
              <a:t>Neohrozuje zdravie ale zhoršuje kvalitu života</a:t>
            </a:r>
          </a:p>
          <a:p>
            <a:r>
              <a:rPr lang="sk-SK" b="1" dirty="0"/>
              <a:t>Akútny nedostatok estrogénu </a:t>
            </a:r>
            <a:r>
              <a:rPr lang="sk-SK" dirty="0"/>
              <a:t>– náhly pokles pri kolísavých hladinách estrogénu</a:t>
            </a:r>
          </a:p>
          <a:p>
            <a:r>
              <a:rPr lang="sk-SK" dirty="0"/>
              <a:t>Chronicky stabilne nízke hladiny estrogénu ho nespôsobujú</a:t>
            </a:r>
          </a:p>
          <a:p>
            <a:r>
              <a:rPr lang="sk-SK" dirty="0"/>
              <a:t>Začína v neskorej </a:t>
            </a:r>
            <a:r>
              <a:rPr lang="sk-SK" dirty="0" err="1"/>
              <a:t>premenopauze</a:t>
            </a:r>
            <a:endParaRPr lang="sk-SK" dirty="0"/>
          </a:p>
          <a:p>
            <a:r>
              <a:rPr lang="sk-SK" b="1" dirty="0"/>
              <a:t>Návaly tepla a psychické zmeny</a:t>
            </a:r>
          </a:p>
        </p:txBody>
      </p:sp>
    </p:spTree>
    <p:extLst>
      <p:ext uri="{BB962C8B-B14F-4D97-AF65-F5344CB8AC3E}">
        <p14:creationId xmlns:p14="http://schemas.microsoft.com/office/powerpoint/2010/main" val="22398636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504223-647F-EF37-321F-DF679D32E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Návaly tepla</a:t>
            </a:r>
          </a:p>
        </p:txBody>
      </p:sp>
      <p:pic>
        <p:nvPicPr>
          <p:cNvPr id="5" name="Obrázok 4" descr="Obrázok, na ktorom je kresba, náčrt, ilustrácia, ľudská tvár&#10;&#10;Automaticky generovaný popis">
            <a:extLst>
              <a:ext uri="{FF2B5EF4-FFF2-40B4-BE49-F238E27FC236}">
                <a16:creationId xmlns:a16="http://schemas.microsoft.com/office/drawing/2014/main" id="{89354AA0-A9EE-3178-BF74-A41D351F8E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9672" y="1690688"/>
            <a:ext cx="4340773" cy="3750995"/>
          </a:xfrm>
          <a:prstGeom prst="rect">
            <a:avLst/>
          </a:prstGeom>
        </p:spPr>
      </p:pic>
      <p:sp>
        <p:nvSpPr>
          <p:cNvPr id="10" name="Zástupný objekt pre obsah 2">
            <a:extLst>
              <a:ext uri="{FF2B5EF4-FFF2-40B4-BE49-F238E27FC236}">
                <a16:creationId xmlns:a16="http://schemas.microsoft.com/office/drawing/2014/main" id="{A97DE146-1372-8D8F-8B37-E228BF5F2E1A}"/>
              </a:ext>
            </a:extLst>
          </p:cNvPr>
          <p:cNvSpPr txBox="1">
            <a:spLocks/>
          </p:cNvSpPr>
          <p:nvPr/>
        </p:nvSpPr>
        <p:spPr>
          <a:xfrm>
            <a:off x="838200" y="1490992"/>
            <a:ext cx="6088117" cy="48980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400" dirty="0"/>
              <a:t>Hlavne na tvári a trupe</a:t>
            </a:r>
          </a:p>
          <a:p>
            <a:r>
              <a:rPr lang="sk-SK" sz="2400" dirty="0"/>
              <a:t> V 90% spojené </a:t>
            </a:r>
            <a:r>
              <a:rPr lang="sk-SK" sz="2400" b="1" dirty="0"/>
              <a:t>s potením</a:t>
            </a:r>
          </a:p>
          <a:p>
            <a:r>
              <a:rPr lang="sk-SK" sz="2400" dirty="0"/>
              <a:t>Teplota kože stúpa z dôvodu rozšírenia ciev</a:t>
            </a:r>
          </a:p>
          <a:p>
            <a:r>
              <a:rPr lang="sk-SK" sz="2400" dirty="0"/>
              <a:t>Pocit tepla trvá 1 – 5 minút</a:t>
            </a:r>
          </a:p>
          <a:p>
            <a:r>
              <a:rPr lang="sk-SK" sz="2400" dirty="0"/>
              <a:t>Cca 60% žien</a:t>
            </a:r>
          </a:p>
          <a:p>
            <a:r>
              <a:rPr lang="sk-SK" sz="2400" dirty="0"/>
              <a:t>Začínajú približne 2 roky pred menopauzou</a:t>
            </a:r>
          </a:p>
          <a:p>
            <a:r>
              <a:rPr lang="sk-SK" sz="2400" dirty="0"/>
              <a:t>Môžu trvať 3 – 15 rokov, priemerne 5 rokov</a:t>
            </a:r>
          </a:p>
          <a:p>
            <a:r>
              <a:rPr lang="sk-SK" sz="2400" dirty="0"/>
              <a:t>Mierne sa zvyšuje systolický tlak a pulz</a:t>
            </a:r>
          </a:p>
          <a:p>
            <a:r>
              <a:rPr lang="sk-SK" sz="2400" dirty="0"/>
              <a:t>môžu byť spojená </a:t>
            </a:r>
            <a:r>
              <a:rPr lang="sk-SK" sz="2400" b="1" dirty="0"/>
              <a:t>s pocitom búšenia srdca, úzkosťou, panikou, či podráždenosťou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3590411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FDC4B6-05A9-DCDB-1138-98689E5F9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Návaly tepla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29A06EA-AE02-D1BA-9912-77F84F8E8B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107325"/>
          </a:xfrm>
        </p:spPr>
        <p:txBody>
          <a:bodyPr/>
          <a:lstStyle/>
          <a:p>
            <a:r>
              <a:rPr lang="sk-SK" sz="2800" dirty="0"/>
              <a:t>Rozšírenie kožných ciev a potenie sú regulované </a:t>
            </a:r>
            <a:r>
              <a:rPr lang="sk-SK" sz="2800" b="1" dirty="0"/>
              <a:t>hypotalamom</a:t>
            </a:r>
          </a:p>
          <a:p>
            <a:r>
              <a:rPr lang="sk-SK" sz="2800" dirty="0"/>
              <a:t>↓</a:t>
            </a:r>
            <a:r>
              <a:rPr lang="sk-SK" dirty="0"/>
              <a:t> hladiny estrogénov </a:t>
            </a:r>
            <a:r>
              <a:rPr lang="sk-SK" sz="2800" dirty="0"/>
              <a:t>- ↑ noradrenalín v plazme pred návalom tepl</a:t>
            </a:r>
            <a:r>
              <a:rPr lang="sk-SK" dirty="0"/>
              <a:t>a a </a:t>
            </a:r>
            <a:r>
              <a:rPr lang="sk-SK" sz="2800" dirty="0"/>
              <a:t>aktivujú </a:t>
            </a:r>
            <a:r>
              <a:rPr lang="sk-SK" sz="2800" dirty="0" err="1"/>
              <a:t>serotonínové</a:t>
            </a:r>
            <a:r>
              <a:rPr lang="sk-SK" sz="2800" dirty="0"/>
              <a:t> receptory v hypotalame – strata tepla</a:t>
            </a:r>
          </a:p>
        </p:txBody>
      </p:sp>
      <p:sp>
        <p:nvSpPr>
          <p:cNvPr id="4" name="Zástupný objekt pre obsah 2">
            <a:extLst>
              <a:ext uri="{FF2B5EF4-FFF2-40B4-BE49-F238E27FC236}">
                <a16:creationId xmlns:a16="http://schemas.microsoft.com/office/drawing/2014/main" id="{E370FC01-98A0-1C84-7A9C-D722A96D5ED9}"/>
              </a:ext>
            </a:extLst>
          </p:cNvPr>
          <p:cNvSpPr txBox="1">
            <a:spLocks/>
          </p:cNvSpPr>
          <p:nvPr/>
        </p:nvSpPr>
        <p:spPr>
          <a:xfrm>
            <a:off x="838200" y="3230763"/>
            <a:ext cx="7312573" cy="29650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b="1" dirty="0"/>
              <a:t>Rizikové faktory:</a:t>
            </a:r>
          </a:p>
          <a:p>
            <a:pPr lvl="1"/>
            <a:r>
              <a:rPr lang="sk-SK" dirty="0"/>
              <a:t>Fajčenie</a:t>
            </a:r>
          </a:p>
          <a:p>
            <a:pPr lvl="1"/>
            <a:r>
              <a:rPr lang="sk-SK" dirty="0"/>
              <a:t>Nízka pohybová aktivita</a:t>
            </a:r>
          </a:p>
          <a:p>
            <a:pPr lvl="1"/>
            <a:r>
              <a:rPr lang="sk-SK" dirty="0"/>
              <a:t>↑ BMI</a:t>
            </a:r>
          </a:p>
          <a:p>
            <a:pPr lvl="1"/>
            <a:r>
              <a:rPr lang="sk-SK" dirty="0"/>
              <a:t>Skorá menopauza alebo chirurgická menopauza</a:t>
            </a:r>
          </a:p>
          <a:p>
            <a:pPr lvl="1"/>
            <a:r>
              <a:rPr lang="sk-SK" b="1" dirty="0"/>
              <a:t>Teplé prostredie provokuje symptomatológiu</a:t>
            </a:r>
          </a:p>
        </p:txBody>
      </p:sp>
      <p:pic>
        <p:nvPicPr>
          <p:cNvPr id="5" name="Obrázok 4" descr="Obrázok, na ktorom je kresba, kreslený obrázok, mozog, náčrt&#10;&#10;Automaticky generovaný popis">
            <a:extLst>
              <a:ext uri="{FF2B5EF4-FFF2-40B4-BE49-F238E27FC236}">
                <a16:creationId xmlns:a16="http://schemas.microsoft.com/office/drawing/2014/main" id="{F862DD53-A116-5437-9AC9-93E3FA9C1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8099" y="3365700"/>
            <a:ext cx="3528375" cy="2830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5833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D627AE-F78F-6A5A-EECC-56C1586862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CAE242BB-8276-8829-5F96-A0E45A1AD3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4916"/>
            <a:ext cx="4837386" cy="623285"/>
          </a:xfrm>
        </p:spPr>
        <p:txBody>
          <a:bodyPr/>
          <a:lstStyle/>
          <a:p>
            <a:r>
              <a:rPr lang="sk-SK" dirty="0"/>
              <a:t>Najúčinnejšie sú </a:t>
            </a:r>
            <a:r>
              <a:rPr lang="sk-SK" b="1" dirty="0"/>
              <a:t>estrogény</a:t>
            </a:r>
          </a:p>
        </p:txBody>
      </p:sp>
      <p:pic>
        <p:nvPicPr>
          <p:cNvPr id="5" name="Obrázok 4" descr="Obrázok, na ktorom je jedlo&#10;&#10;Automaticky generovaný popis">
            <a:extLst>
              <a:ext uri="{FF2B5EF4-FFF2-40B4-BE49-F238E27FC236}">
                <a16:creationId xmlns:a16="http://schemas.microsoft.com/office/drawing/2014/main" id="{7DBC9325-A4C7-E79E-BD76-018F28E382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030" y="2269679"/>
            <a:ext cx="2946620" cy="1801890"/>
          </a:xfrm>
          <a:prstGeom prst="rect">
            <a:avLst/>
          </a:prstGeom>
        </p:spPr>
      </p:pic>
      <p:pic>
        <p:nvPicPr>
          <p:cNvPr id="7" name="Obrázok 6" descr="Obrázok, na ktorom je kruh, červená, vrchnák fľaše&#10;&#10;Automaticky generovaný popis">
            <a:extLst>
              <a:ext uri="{FF2B5EF4-FFF2-40B4-BE49-F238E27FC236}">
                <a16:creationId xmlns:a16="http://schemas.microsoft.com/office/drawing/2014/main" id="{560EFCF1-D39F-FB2B-D261-F66A94598E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0353" y="4071569"/>
            <a:ext cx="2351021" cy="2290597"/>
          </a:xfrm>
          <a:prstGeom prst="rect">
            <a:avLst/>
          </a:prstGeom>
        </p:spPr>
      </p:pic>
      <p:pic>
        <p:nvPicPr>
          <p:cNvPr id="9" name="Obrázok 8" descr="Obrázok, na ktorom je plast&#10;&#10;Automaticky generovaný popis">
            <a:extLst>
              <a:ext uri="{FF2B5EF4-FFF2-40B4-BE49-F238E27FC236}">
                <a16:creationId xmlns:a16="http://schemas.microsoft.com/office/drawing/2014/main" id="{EDA41EA5-E1EE-568E-805C-3CA5A46178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3600" y="654570"/>
            <a:ext cx="1913512" cy="2072236"/>
          </a:xfrm>
          <a:prstGeom prst="rect">
            <a:avLst/>
          </a:prstGeom>
        </p:spPr>
      </p:pic>
      <p:pic>
        <p:nvPicPr>
          <p:cNvPr id="11" name="Obrázok 10" descr="Obrázok, na ktorom je necht, osoba, náplasť&#10;&#10;Automaticky generovaný popis">
            <a:extLst>
              <a:ext uri="{FF2B5EF4-FFF2-40B4-BE49-F238E27FC236}">
                <a16:creationId xmlns:a16="http://schemas.microsoft.com/office/drawing/2014/main" id="{74D02CB1-E972-B65C-7B09-0D6C2C605E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9116" y="819834"/>
            <a:ext cx="2267436" cy="1906972"/>
          </a:xfrm>
          <a:prstGeom prst="rect">
            <a:avLst/>
          </a:prstGeom>
        </p:spPr>
      </p:pic>
      <p:sp>
        <p:nvSpPr>
          <p:cNvPr id="12" name="Zástupný objekt pre obsah 2">
            <a:extLst>
              <a:ext uri="{FF2B5EF4-FFF2-40B4-BE49-F238E27FC236}">
                <a16:creationId xmlns:a16="http://schemas.microsoft.com/office/drawing/2014/main" id="{FDDF723E-C977-9494-BE6C-511F3EDB75F4}"/>
              </a:ext>
            </a:extLst>
          </p:cNvPr>
          <p:cNvSpPr txBox="1">
            <a:spLocks/>
          </p:cNvSpPr>
          <p:nvPr/>
        </p:nvSpPr>
        <p:spPr>
          <a:xfrm>
            <a:off x="9427988" y="3016850"/>
            <a:ext cx="2239124" cy="7405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000" dirty="0"/>
              <a:t>Kožné spreje</a:t>
            </a:r>
          </a:p>
        </p:txBody>
      </p:sp>
      <p:sp>
        <p:nvSpPr>
          <p:cNvPr id="13" name="Zástupný objekt pre obsah 2">
            <a:extLst>
              <a:ext uri="{FF2B5EF4-FFF2-40B4-BE49-F238E27FC236}">
                <a16:creationId xmlns:a16="http://schemas.microsoft.com/office/drawing/2014/main" id="{69803C21-632D-26AE-C81E-12B1F6C55C3A}"/>
              </a:ext>
            </a:extLst>
          </p:cNvPr>
          <p:cNvSpPr txBox="1">
            <a:spLocks/>
          </p:cNvSpPr>
          <p:nvPr/>
        </p:nvSpPr>
        <p:spPr>
          <a:xfrm>
            <a:off x="6729116" y="3080130"/>
            <a:ext cx="2121495" cy="899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000" dirty="0"/>
              <a:t>Kožné </a:t>
            </a:r>
            <a:r>
              <a:rPr lang="sk-SK" sz="2000" dirty="0" err="1"/>
              <a:t>náplaste</a:t>
            </a:r>
            <a:endParaRPr lang="sk-SK" sz="2000" dirty="0"/>
          </a:p>
        </p:txBody>
      </p:sp>
      <p:sp>
        <p:nvSpPr>
          <p:cNvPr id="14" name="Zástupný objekt pre obsah 2">
            <a:extLst>
              <a:ext uri="{FF2B5EF4-FFF2-40B4-BE49-F238E27FC236}">
                <a16:creationId xmlns:a16="http://schemas.microsoft.com/office/drawing/2014/main" id="{A9E26777-2F34-F955-D848-A52B059905EF}"/>
              </a:ext>
            </a:extLst>
          </p:cNvPr>
          <p:cNvSpPr txBox="1">
            <a:spLocks/>
          </p:cNvSpPr>
          <p:nvPr/>
        </p:nvSpPr>
        <p:spPr>
          <a:xfrm>
            <a:off x="3256893" y="5833378"/>
            <a:ext cx="1507098" cy="6232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000" dirty="0"/>
              <a:t>tabletky</a:t>
            </a:r>
          </a:p>
        </p:txBody>
      </p:sp>
      <p:pic>
        <p:nvPicPr>
          <p:cNvPr id="16" name="Obrázok 15" descr="Obrázok, na ktorom je obrysy, náčrt, ilustrácia, kresba&#10;&#10;Automaticky generovaný popis">
            <a:extLst>
              <a:ext uri="{FF2B5EF4-FFF2-40B4-BE49-F238E27FC236}">
                <a16:creationId xmlns:a16="http://schemas.microsoft.com/office/drawing/2014/main" id="{A31628E3-18F0-25BA-6457-257B033B6A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29116" y="3979945"/>
            <a:ext cx="4088962" cy="1350653"/>
          </a:xfrm>
          <a:prstGeom prst="rect">
            <a:avLst/>
          </a:prstGeom>
        </p:spPr>
      </p:pic>
      <p:sp>
        <p:nvSpPr>
          <p:cNvPr id="17" name="Zástupný objekt pre obsah 2">
            <a:extLst>
              <a:ext uri="{FF2B5EF4-FFF2-40B4-BE49-F238E27FC236}">
                <a16:creationId xmlns:a16="http://schemas.microsoft.com/office/drawing/2014/main" id="{443E45D9-D14C-2C97-DCD3-8AFA1E585C73}"/>
              </a:ext>
            </a:extLst>
          </p:cNvPr>
          <p:cNvSpPr txBox="1">
            <a:spLocks/>
          </p:cNvSpPr>
          <p:nvPr/>
        </p:nvSpPr>
        <p:spPr>
          <a:xfrm>
            <a:off x="6729115" y="5553121"/>
            <a:ext cx="3602554" cy="4850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000" dirty="0"/>
              <a:t>Kožné gély</a:t>
            </a:r>
          </a:p>
        </p:txBody>
      </p:sp>
      <p:pic>
        <p:nvPicPr>
          <p:cNvPr id="19" name="Obrázok 18" descr="Obrázok, na ktorom je náčrt, kresba, obrysy, umenie&#10;&#10;Automaticky generovaný popis">
            <a:extLst>
              <a:ext uri="{FF2B5EF4-FFF2-40B4-BE49-F238E27FC236}">
                <a16:creationId xmlns:a16="http://schemas.microsoft.com/office/drawing/2014/main" id="{377FBED3-C526-83EF-B8F6-057EDF3CFDD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8392" y="2396536"/>
            <a:ext cx="2362200" cy="1981200"/>
          </a:xfrm>
          <a:prstGeom prst="rect">
            <a:avLst/>
          </a:prstGeom>
        </p:spPr>
      </p:pic>
      <p:sp>
        <p:nvSpPr>
          <p:cNvPr id="20" name="Zástupný objekt pre obsah 2">
            <a:extLst>
              <a:ext uri="{FF2B5EF4-FFF2-40B4-BE49-F238E27FC236}">
                <a16:creationId xmlns:a16="http://schemas.microsoft.com/office/drawing/2014/main" id="{F848D0C2-8569-AC0C-A2D7-FA7AE9422B85}"/>
              </a:ext>
            </a:extLst>
          </p:cNvPr>
          <p:cNvSpPr txBox="1">
            <a:spLocks/>
          </p:cNvSpPr>
          <p:nvPr/>
        </p:nvSpPr>
        <p:spPr>
          <a:xfrm>
            <a:off x="3791474" y="4664185"/>
            <a:ext cx="3602554" cy="4850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000" dirty="0"/>
              <a:t>Pošvové krémy</a:t>
            </a:r>
          </a:p>
        </p:txBody>
      </p:sp>
    </p:spTree>
    <p:extLst>
      <p:ext uri="{BB962C8B-B14F-4D97-AF65-F5344CB8AC3E}">
        <p14:creationId xmlns:p14="http://schemas.microsoft.com/office/powerpoint/2010/main" val="1745333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DCE9EC-6AD7-0191-450A-7CC68EEFD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8330"/>
            <a:ext cx="10515600" cy="1325563"/>
          </a:xfrm>
        </p:spPr>
        <p:txBody>
          <a:bodyPr/>
          <a:lstStyle/>
          <a:p>
            <a:r>
              <a:rPr lang="sk-SK" b="1" dirty="0"/>
              <a:t>Estrogény/hormón substitučná terapia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8E53573-C80E-9527-5A80-DA2C6A49AB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29655" y="3731173"/>
            <a:ext cx="7304690" cy="2921875"/>
          </a:xfrm>
        </p:spPr>
        <p:txBody>
          <a:bodyPr>
            <a:normAutofit fontScale="77500" lnSpcReduction="20000"/>
          </a:bodyPr>
          <a:lstStyle/>
          <a:p>
            <a:r>
              <a:rPr lang="sk-SK" dirty="0"/>
              <a:t>↑ riziko zhoršenia aterosklerózy, IM, NCMP u starších žien (10 rokov po menopauze)</a:t>
            </a:r>
          </a:p>
          <a:p>
            <a:r>
              <a:rPr lang="sk-SK" dirty="0"/>
              <a:t>↑ riziko trombózy ciev DK</a:t>
            </a:r>
          </a:p>
          <a:p>
            <a:r>
              <a:rPr lang="sk-SK" dirty="0"/>
              <a:t>↑ riziko zápalu žlčníka</a:t>
            </a:r>
          </a:p>
          <a:p>
            <a:r>
              <a:rPr lang="sk-SK" dirty="0"/>
              <a:t>↑ riziko zhubného ochorenia prsníka</a:t>
            </a:r>
          </a:p>
          <a:p>
            <a:r>
              <a:rPr lang="sk-SK" dirty="0"/>
              <a:t>↑ riziko zhubného ochorenia </a:t>
            </a:r>
            <a:r>
              <a:rPr lang="sk-SK" dirty="0" err="1"/>
              <a:t>endometria</a:t>
            </a:r>
            <a:r>
              <a:rPr lang="sk-SK" dirty="0"/>
              <a:t> (výstelky maternice)</a:t>
            </a:r>
          </a:p>
          <a:p>
            <a:r>
              <a:rPr lang="sk-SK" dirty="0"/>
              <a:t>↑ riziko zhubného ochorenia vaječníka pri 10 a viacročnom užívaní</a:t>
            </a:r>
          </a:p>
        </p:txBody>
      </p:sp>
      <p:sp>
        <p:nvSpPr>
          <p:cNvPr id="4" name="Zástupný objekt pre obsah 2">
            <a:extLst>
              <a:ext uri="{FF2B5EF4-FFF2-40B4-BE49-F238E27FC236}">
                <a16:creationId xmlns:a16="http://schemas.microsoft.com/office/drawing/2014/main" id="{20D86E02-1F77-3CC8-7CE4-9CF5EF976BE9}"/>
              </a:ext>
            </a:extLst>
          </p:cNvPr>
          <p:cNvSpPr txBox="1">
            <a:spLocks/>
          </p:cNvSpPr>
          <p:nvPr/>
        </p:nvSpPr>
        <p:spPr>
          <a:xfrm>
            <a:off x="478221" y="3731172"/>
            <a:ext cx="4251434" cy="27537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200" dirty="0"/>
              <a:t>Zlepšuje kvalitu života v </a:t>
            </a:r>
            <a:r>
              <a:rPr lang="sk-SK" sz="2200" dirty="0" err="1"/>
              <a:t>postmenopauze</a:t>
            </a:r>
            <a:endParaRPr lang="sk-SK" sz="2200" dirty="0"/>
          </a:p>
          <a:p>
            <a:r>
              <a:rPr lang="sk-SK" sz="2200" dirty="0"/>
              <a:t>↑ kostnú hmotu a ↓ riziko zlomenín</a:t>
            </a:r>
          </a:p>
          <a:p>
            <a:r>
              <a:rPr lang="sk-SK" sz="2200" dirty="0"/>
              <a:t>↓ riziko zhubného ochorenia hrubého čreva a konečníka</a:t>
            </a:r>
          </a:p>
        </p:txBody>
      </p:sp>
      <p:pic>
        <p:nvPicPr>
          <p:cNvPr id="8" name="Obrázok 7" descr="Obrázok, na ktorom je zariadenie, váha&#10;&#10;Automaticky generovaný popis">
            <a:extLst>
              <a:ext uri="{FF2B5EF4-FFF2-40B4-BE49-F238E27FC236}">
                <a16:creationId xmlns:a16="http://schemas.microsoft.com/office/drawing/2014/main" id="{08D9D7DB-E1DA-6660-5FB6-BC3E990582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062" y="1367364"/>
            <a:ext cx="5728138" cy="2363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6099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5392096-82BF-E79B-7BC3-62B8DEC4CE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45627"/>
            <a:ext cx="10515600" cy="3854177"/>
          </a:xfrm>
        </p:spPr>
        <p:txBody>
          <a:bodyPr/>
          <a:lstStyle/>
          <a:p>
            <a:endParaRPr lang="sk-SK" b="1" dirty="0"/>
          </a:p>
          <a:p>
            <a:r>
              <a:rPr lang="sk-SK" b="1" dirty="0"/>
              <a:t>Najnižšie možné dávky</a:t>
            </a:r>
          </a:p>
          <a:p>
            <a:r>
              <a:rPr lang="sk-SK" b="1" dirty="0"/>
              <a:t>Najkratší možný čas</a:t>
            </a:r>
          </a:p>
          <a:p>
            <a:r>
              <a:rPr lang="sk-SK" b="1" dirty="0"/>
              <a:t>U žien, ktoré majú maternicu a nemajú zavedené vnútromaternicové teliesko sa podávajú estrogén spolu s </a:t>
            </a:r>
            <a:r>
              <a:rPr lang="sk-SK" b="1" dirty="0" err="1"/>
              <a:t>progestínom</a:t>
            </a:r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val="24384334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E49B3E-DE21-B2E9-82C9-DB73E8F37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Liečba estrogénmi nie je možná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38C7393-15CF-C7F7-07E8-7BF8250FE8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Zhubné ochorenie prsníka</a:t>
            </a:r>
          </a:p>
          <a:p>
            <a:r>
              <a:rPr lang="sk-SK" dirty="0"/>
              <a:t>Zhubné ochorenie výstelky maternice</a:t>
            </a:r>
          </a:p>
          <a:p>
            <a:r>
              <a:rPr lang="sk-SK" dirty="0" err="1"/>
              <a:t>Tromboembolická</a:t>
            </a:r>
            <a:r>
              <a:rPr lang="sk-SK" dirty="0"/>
              <a:t> choroba</a:t>
            </a:r>
          </a:p>
          <a:p>
            <a:r>
              <a:rPr lang="sk-SK" dirty="0"/>
              <a:t>IM, NCMP v anamnéze</a:t>
            </a:r>
          </a:p>
          <a:p>
            <a:r>
              <a:rPr lang="sk-SK" dirty="0"/>
              <a:t>Ochorenie pečene</a:t>
            </a:r>
          </a:p>
          <a:p>
            <a:pPr marL="0" indent="0">
              <a:buNone/>
            </a:pPr>
            <a:endParaRPr lang="sk-SK" dirty="0"/>
          </a:p>
          <a:p>
            <a:r>
              <a:rPr lang="sk-SK" dirty="0"/>
              <a:t>Alternatíva </a:t>
            </a:r>
            <a:r>
              <a:rPr lang="sk-SK" b="1" dirty="0" err="1"/>
              <a:t>progestíny</a:t>
            </a:r>
            <a:endParaRPr lang="sk-SK" b="1" dirty="0"/>
          </a:p>
          <a:p>
            <a:pPr lvl="1"/>
            <a:r>
              <a:rPr lang="sk-SK" dirty="0"/>
              <a:t>NÚ: nepravidelné vaginálne krvácanie, prírastok na hmotnosti</a:t>
            </a:r>
          </a:p>
          <a:p>
            <a:pPr lvl="1"/>
            <a:r>
              <a:rPr lang="sk-SK" dirty="0"/>
              <a:t>Na rozdiel od estrogénov nezmierňujú ďalšie príznaky menopauzy</a:t>
            </a:r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4131397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EA95B3-F422-31F9-C47C-A36193C2B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Psychické zmeny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9446471-C212-C835-5CBD-F55DBFAA12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27890"/>
            <a:ext cx="4376095" cy="2774731"/>
          </a:xfrm>
        </p:spPr>
        <p:txBody>
          <a:bodyPr/>
          <a:lstStyle/>
          <a:p>
            <a:r>
              <a:rPr lang="sk-SK" dirty="0"/>
              <a:t>Nespavosť</a:t>
            </a:r>
          </a:p>
          <a:p>
            <a:r>
              <a:rPr lang="sk-SK" dirty="0"/>
              <a:t>Zmeny nálady, depresia</a:t>
            </a:r>
          </a:p>
          <a:p>
            <a:r>
              <a:rPr lang="sk-SK" dirty="0"/>
              <a:t>Poruchy koncentrácie</a:t>
            </a:r>
          </a:p>
          <a:p>
            <a:r>
              <a:rPr lang="sk-SK" dirty="0"/>
              <a:t>Problémy s pamäťou</a:t>
            </a:r>
          </a:p>
        </p:txBody>
      </p:sp>
      <p:pic>
        <p:nvPicPr>
          <p:cNvPr id="5" name="Obrázok 4" descr="Obrázok, na ktorom je ľudská tvár, kreslený obrázok, ilustrácia, animák&#10;&#10;Automaticky generovaný popis">
            <a:extLst>
              <a:ext uri="{FF2B5EF4-FFF2-40B4-BE49-F238E27FC236}">
                <a16:creationId xmlns:a16="http://schemas.microsoft.com/office/drawing/2014/main" id="{A8BB4D2F-B51B-257E-D200-16541B6C98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9371" y="1027906"/>
            <a:ext cx="2044700" cy="2146300"/>
          </a:xfrm>
          <a:prstGeom prst="rect">
            <a:avLst/>
          </a:prstGeom>
        </p:spPr>
      </p:pic>
      <p:pic>
        <p:nvPicPr>
          <p:cNvPr id="7" name="Obrázok 6" descr="Obrázok, na ktorom je ľudská tvár, kreslený obrázok, ilustrácia, animák&#10;&#10;Automaticky generovaný popis">
            <a:extLst>
              <a:ext uri="{FF2B5EF4-FFF2-40B4-BE49-F238E27FC236}">
                <a16:creationId xmlns:a16="http://schemas.microsoft.com/office/drawing/2014/main" id="{DB9AB17F-4B52-4D91-79A6-D2283BA6F8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4024" y="1079113"/>
            <a:ext cx="1993900" cy="2044700"/>
          </a:xfrm>
          <a:prstGeom prst="rect">
            <a:avLst/>
          </a:prstGeom>
        </p:spPr>
      </p:pic>
      <p:pic>
        <p:nvPicPr>
          <p:cNvPr id="9" name="Obrázok 8" descr="Obrázok, na ktorom je ľudská tvár, animák, kreslený obrázok, ilustrácia&#10;&#10;Automaticky generovaný popis">
            <a:extLst>
              <a:ext uri="{FF2B5EF4-FFF2-40B4-BE49-F238E27FC236}">
                <a16:creationId xmlns:a16="http://schemas.microsoft.com/office/drawing/2014/main" id="{2A048954-D1B6-7068-747D-A13989E397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8624" y="3577238"/>
            <a:ext cx="2044700" cy="2146300"/>
          </a:xfrm>
          <a:prstGeom prst="rect">
            <a:avLst/>
          </a:prstGeom>
        </p:spPr>
      </p:pic>
      <p:pic>
        <p:nvPicPr>
          <p:cNvPr id="11" name="Obrázok 10" descr="Obrázok, na ktorom je ľudská tvár, kreslený obrázok, animák, ilustrácia&#10;&#10;Automaticky generovaný popis">
            <a:extLst>
              <a:ext uri="{FF2B5EF4-FFF2-40B4-BE49-F238E27FC236}">
                <a16:creationId xmlns:a16="http://schemas.microsoft.com/office/drawing/2014/main" id="{4533A3A9-6C76-0762-D487-79D6BAD4A1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65721" y="3570888"/>
            <a:ext cx="2032000" cy="215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1353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F1B87D-4DFC-B868-6AEE-9FE4BF26D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Nespavosť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BE08C1A-8EAC-7397-FE2A-6EC5D0DC07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Horšie zaspávanie a opätovné prebúdzanie sa počas noci </a:t>
            </a:r>
          </a:p>
          <a:p>
            <a:r>
              <a:rPr lang="sk-SK" dirty="0"/>
              <a:t>Spôsobená priamo návalmi tepla a potením počas noci</a:t>
            </a:r>
          </a:p>
          <a:p>
            <a:r>
              <a:rPr lang="sk-SK" dirty="0"/>
              <a:t>Iné príčiny nespavosti vo vyššom veku: chronické ochorenie pľúc, reuma, pálenie záhy, chrápanie, potreba močenia</a:t>
            </a:r>
          </a:p>
          <a:p>
            <a:r>
              <a:rPr lang="sk-SK" dirty="0"/>
              <a:t>Nespavosť vedie k únave, podráždenosti, depresii, poruchám koncentrácie</a:t>
            </a:r>
          </a:p>
        </p:txBody>
      </p:sp>
    </p:spTree>
    <p:extLst>
      <p:ext uri="{BB962C8B-B14F-4D97-AF65-F5344CB8AC3E}">
        <p14:creationId xmlns:p14="http://schemas.microsoft.com/office/powerpoint/2010/main" val="10234949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5B40F6-412E-7FBC-A1A7-E1B53EF4E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Depresia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DFF0B99-B7D1-64F9-1622-AA8D8E9707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5531"/>
            <a:ext cx="10515600" cy="2364829"/>
          </a:xfrm>
        </p:spPr>
        <p:txBody>
          <a:bodyPr>
            <a:normAutofit/>
          </a:bodyPr>
          <a:lstStyle/>
          <a:p>
            <a:r>
              <a:rPr lang="sk-SK" dirty="0"/>
              <a:t>Vo všeobecnosti je ↑ riziko </a:t>
            </a:r>
            <a:r>
              <a:rPr lang="sk-SK" dirty="0" err="1"/>
              <a:t>depresieu</a:t>
            </a:r>
            <a:r>
              <a:rPr lang="sk-SK" dirty="0"/>
              <a:t> žien ako u mužov</a:t>
            </a:r>
          </a:p>
          <a:p>
            <a:r>
              <a:rPr lang="sk-SK" dirty="0"/>
              <a:t>↑ riziko depresie je u žien klimaktériu ako v </a:t>
            </a:r>
            <a:r>
              <a:rPr lang="sk-SK" dirty="0" err="1"/>
              <a:t>reprodukčom</a:t>
            </a:r>
            <a:r>
              <a:rPr lang="sk-SK" dirty="0"/>
              <a:t> veku</a:t>
            </a:r>
          </a:p>
          <a:p>
            <a:r>
              <a:rPr lang="sk-SK" sz="2800" dirty="0"/>
              <a:t>Prudké ↓</a:t>
            </a:r>
            <a:r>
              <a:rPr lang="sk-SK" dirty="0"/>
              <a:t> hladiny estrogénov </a:t>
            </a:r>
            <a:r>
              <a:rPr lang="sk-SK" sz="2800" dirty="0"/>
              <a:t>– </a:t>
            </a:r>
            <a:r>
              <a:rPr lang="sk-SK" sz="2800" b="1" dirty="0"/>
              <a:t>aktivácia </a:t>
            </a:r>
            <a:r>
              <a:rPr lang="sk-SK" sz="2800" b="1" dirty="0" err="1"/>
              <a:t>serotonínových</a:t>
            </a:r>
            <a:r>
              <a:rPr lang="sk-SK" sz="2800" b="1" dirty="0"/>
              <a:t> receptorov</a:t>
            </a:r>
            <a:r>
              <a:rPr lang="sk-SK" sz="2800" dirty="0"/>
              <a:t> v hypotalame</a:t>
            </a:r>
            <a:endParaRPr lang="sk-SK" dirty="0"/>
          </a:p>
        </p:txBody>
      </p:sp>
      <p:pic>
        <p:nvPicPr>
          <p:cNvPr id="5" name="Obrázok 4" descr="Obrázok, na ktorom je mozog&#10;&#10;Automaticky generovaný popis">
            <a:extLst>
              <a:ext uri="{FF2B5EF4-FFF2-40B4-BE49-F238E27FC236}">
                <a16:creationId xmlns:a16="http://schemas.microsoft.com/office/drawing/2014/main" id="{96C1F276-DCA2-2F6D-9788-4B34BF58E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2669" y="3584246"/>
            <a:ext cx="7772400" cy="2823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0159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2D78D4-DD3F-65F7-C469-6473F49C9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3D59848-B64B-0A36-D1A4-8D06B68B1F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/>
              <a:t>Hypnotiká (</a:t>
            </a:r>
            <a:r>
              <a:rPr lang="sk-SK" b="1" dirty="0" err="1"/>
              <a:t>agonisti</a:t>
            </a:r>
            <a:r>
              <a:rPr lang="sk-SK" b="1" dirty="0"/>
              <a:t> </a:t>
            </a:r>
            <a:r>
              <a:rPr lang="sk-SK" b="1" dirty="0" err="1"/>
              <a:t>benzodiazepínových</a:t>
            </a:r>
            <a:r>
              <a:rPr lang="sk-SK" b="1" dirty="0"/>
              <a:t> receptorov)</a:t>
            </a:r>
          </a:p>
          <a:p>
            <a:pPr lvl="1"/>
            <a:r>
              <a:rPr lang="sk-SK" dirty="0" err="1"/>
              <a:t>zolpidem</a:t>
            </a:r>
            <a:endParaRPr lang="sk-SK" dirty="0"/>
          </a:p>
          <a:p>
            <a:r>
              <a:rPr lang="sk-SK" b="1" dirty="0" err="1"/>
              <a:t>Agonisti</a:t>
            </a:r>
            <a:r>
              <a:rPr lang="sk-SK" b="1" dirty="0"/>
              <a:t> </a:t>
            </a:r>
            <a:r>
              <a:rPr lang="sk-SK" b="1" dirty="0" err="1"/>
              <a:t>melatonínových</a:t>
            </a:r>
            <a:r>
              <a:rPr lang="sk-SK" b="1" dirty="0"/>
              <a:t> receptorov</a:t>
            </a:r>
          </a:p>
          <a:p>
            <a:r>
              <a:rPr lang="sk-SK" b="1" dirty="0"/>
              <a:t>SSRI a SNRI antidepresíva (</a:t>
            </a:r>
            <a:r>
              <a:rPr lang="sk-SK" b="1" i="0" u="none" strike="noStrike" dirty="0">
                <a:solidFill>
                  <a:srgbClr val="0A0A0A"/>
                </a:solidFill>
                <a:effectLst/>
                <a:latin typeface="Google Sans"/>
              </a:rPr>
              <a:t>selektívne inhibítory spätného vychytávania </a:t>
            </a:r>
            <a:r>
              <a:rPr lang="sk-SK" b="1" i="0" u="none" strike="noStrike" dirty="0" err="1">
                <a:solidFill>
                  <a:srgbClr val="0A0A0A"/>
                </a:solidFill>
                <a:effectLst/>
                <a:latin typeface="Google Sans"/>
              </a:rPr>
              <a:t>serotonínu</a:t>
            </a:r>
            <a:r>
              <a:rPr lang="sk-SK" b="1" dirty="0">
                <a:solidFill>
                  <a:srgbClr val="0A0A0A"/>
                </a:solidFill>
                <a:latin typeface="Google Sans"/>
              </a:rPr>
              <a:t>/</a:t>
            </a:r>
            <a:r>
              <a:rPr lang="sk-SK" b="1" i="0" u="none" strike="noStrike" dirty="0" err="1">
                <a:solidFill>
                  <a:srgbClr val="0A0A0A"/>
                </a:solidFill>
                <a:effectLst/>
                <a:latin typeface="Google Sans"/>
              </a:rPr>
              <a:t>norepinefrínu</a:t>
            </a:r>
            <a:r>
              <a:rPr lang="sk-SK" b="1" i="0" u="none" strike="noStrike" dirty="0">
                <a:solidFill>
                  <a:srgbClr val="0A0A0A"/>
                </a:solidFill>
                <a:effectLst/>
                <a:latin typeface="Google Sans"/>
              </a:rPr>
              <a:t>)</a:t>
            </a:r>
            <a:endParaRPr lang="sk-SK" b="1" dirty="0"/>
          </a:p>
          <a:p>
            <a:pPr lvl="1"/>
            <a:r>
              <a:rPr lang="sk-SK" sz="2800" dirty="0"/>
              <a:t>Štúdie popísali aj ↓ návalov tepla, nedosahujú však efekt estrogénov </a:t>
            </a:r>
          </a:p>
        </p:txBody>
      </p:sp>
    </p:spTree>
    <p:extLst>
      <p:ext uri="{BB962C8B-B14F-4D97-AF65-F5344CB8AC3E}">
        <p14:creationId xmlns:p14="http://schemas.microsoft.com/office/powerpoint/2010/main" val="42677078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3DDAA0-F70D-55DC-16DB-AA1AD3F8A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Postmenopauza</a:t>
            </a:r>
            <a:endParaRPr lang="sk-SK" b="1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D33E4A5-0976-507C-14F5-F2EC9CC47D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245772" cy="4848444"/>
          </a:xfrm>
        </p:spPr>
        <p:txBody>
          <a:bodyPr>
            <a:normAutofit/>
          </a:bodyPr>
          <a:lstStyle/>
          <a:p>
            <a:r>
              <a:rPr lang="sk-SK" dirty="0" err="1"/>
              <a:t>Menopauzálny</a:t>
            </a:r>
            <a:r>
              <a:rPr lang="sk-SK" dirty="0"/>
              <a:t> hormonálny profil – stabilný, estrogénu je málo</a:t>
            </a:r>
          </a:p>
          <a:p>
            <a:r>
              <a:rPr lang="sk-SK" dirty="0"/>
              <a:t>Hlavný zdroj estrogénu je tukové tkanivo </a:t>
            </a:r>
          </a:p>
          <a:p>
            <a:r>
              <a:rPr lang="sk-SK" dirty="0"/>
              <a:t>Trvalý nedostatok estrogénu nielen zhoršuje kvalitu života ženy ale ju aj ohrozuje na živote</a:t>
            </a:r>
            <a:endParaRPr lang="sk-SK" b="1" dirty="0"/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39101769-CC01-4686-5B21-49B7EBCA36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17486" r="1" b="1"/>
          <a:stretch/>
        </p:blipFill>
        <p:spPr>
          <a:xfrm>
            <a:off x="7296855" y="1608083"/>
            <a:ext cx="4894839" cy="5249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1819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977706-5320-83A0-A53B-B157C7291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Osteoporóza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4E03F7B-6A29-37F3-A1BA-782DF98DEF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7573"/>
            <a:ext cx="10515600" cy="1639614"/>
          </a:xfrm>
        </p:spPr>
        <p:txBody>
          <a:bodyPr>
            <a:normAutofit/>
          </a:bodyPr>
          <a:lstStyle/>
          <a:p>
            <a:r>
              <a:rPr lang="sk-SK" sz="2400" dirty="0"/>
              <a:t>Kostná hmota sa zakladá do 25 – 35 rokov</a:t>
            </a:r>
          </a:p>
          <a:p>
            <a:r>
              <a:rPr lang="sk-SK" sz="2400" dirty="0"/>
              <a:t>↑ kostnej hmoty – </a:t>
            </a:r>
            <a:r>
              <a:rPr lang="sk-SK" sz="2400" b="1" dirty="0"/>
              <a:t>silové cvičenia, dostatok vitamínu D a vápnika</a:t>
            </a:r>
          </a:p>
          <a:p>
            <a:r>
              <a:rPr lang="sk-SK" sz="2400" dirty="0"/>
              <a:t>Po 35 rokov kostná hmota ubúda o 0,4% každý rok</a:t>
            </a:r>
          </a:p>
          <a:p>
            <a:endParaRPr lang="sk-SK" dirty="0"/>
          </a:p>
        </p:txBody>
      </p:sp>
      <p:sp>
        <p:nvSpPr>
          <p:cNvPr id="6" name="Zástupný objekt pre obsah 2">
            <a:extLst>
              <a:ext uri="{FF2B5EF4-FFF2-40B4-BE49-F238E27FC236}">
                <a16:creationId xmlns:a16="http://schemas.microsoft.com/office/drawing/2014/main" id="{B97E02E1-97CA-F016-2CD4-BBE867590CDF}"/>
              </a:ext>
            </a:extLst>
          </p:cNvPr>
          <p:cNvSpPr txBox="1">
            <a:spLocks/>
          </p:cNvSpPr>
          <p:nvPr/>
        </p:nvSpPr>
        <p:spPr>
          <a:xfrm>
            <a:off x="838200" y="3108545"/>
            <a:ext cx="4800600" cy="31367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400" b="1" dirty="0"/>
              <a:t>Po menopauze – ubúda kostná hmota o 2-5% ročne prvých 5 – 10 rokov</a:t>
            </a:r>
            <a:r>
              <a:rPr lang="sk-SK" sz="2400" dirty="0"/>
              <a:t>, následne strata spomalí na 1% ročne (primárna osteoporóza)</a:t>
            </a:r>
          </a:p>
          <a:p>
            <a:endParaRPr lang="sk-SK" sz="2400" dirty="0"/>
          </a:p>
          <a:p>
            <a:endParaRPr lang="sk-SK" dirty="0"/>
          </a:p>
        </p:txBody>
      </p:sp>
      <p:pic>
        <p:nvPicPr>
          <p:cNvPr id="5" name="Obrázok 4" descr="Obrázok, na ktorom je kôň, umenie&#10;&#10;Automaticky generovaný popis">
            <a:extLst>
              <a:ext uri="{FF2B5EF4-FFF2-40B4-BE49-F238E27FC236}">
                <a16:creationId xmlns:a16="http://schemas.microsoft.com/office/drawing/2014/main" id="{CD25EEFD-73D6-757E-6AB7-7F1CA83B7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1343" y="3287826"/>
            <a:ext cx="5289913" cy="313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6437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F41AD4-F1D7-BCD3-BB2E-73465F6B8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Osteoporóza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1BB11B4-B96F-9EBB-BDDF-D208F08568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325563"/>
          </a:xfrm>
        </p:spPr>
        <p:txBody>
          <a:bodyPr/>
          <a:lstStyle/>
          <a:p>
            <a:r>
              <a:rPr lang="sk-SK" sz="2800" dirty="0"/>
              <a:t>Estrogény bránia stimulácii </a:t>
            </a:r>
            <a:r>
              <a:rPr lang="sk-SK" sz="2800" dirty="0" err="1"/>
              <a:t>osteoklastov</a:t>
            </a:r>
            <a:r>
              <a:rPr lang="sk-SK" sz="2800" dirty="0"/>
              <a:t> </a:t>
            </a:r>
          </a:p>
          <a:p>
            <a:r>
              <a:rPr lang="sk-SK" sz="2800" dirty="0" err="1"/>
              <a:t>Deficiencia</a:t>
            </a:r>
            <a:r>
              <a:rPr lang="sk-SK" sz="2800" dirty="0"/>
              <a:t> estrogénov – </a:t>
            </a:r>
            <a:r>
              <a:rPr lang="sk-SK" sz="2800" b="1" dirty="0"/>
              <a:t>prevláda </a:t>
            </a:r>
            <a:r>
              <a:rPr lang="sk-SK" sz="2800" b="1" dirty="0" err="1"/>
              <a:t>rezorbcia</a:t>
            </a:r>
            <a:r>
              <a:rPr lang="sk-SK" sz="2800" b="1" dirty="0"/>
              <a:t> kosti</a:t>
            </a:r>
          </a:p>
          <a:p>
            <a:endParaRPr lang="sk-SK" dirty="0"/>
          </a:p>
        </p:txBody>
      </p:sp>
      <p:pic>
        <p:nvPicPr>
          <p:cNvPr id="4" name="Obrázok 3" descr="Obrázok, na ktorom je text, snímka obrazovky, mapa, diagram&#10;&#10;Automaticky generovaný popis">
            <a:extLst>
              <a:ext uri="{FF2B5EF4-FFF2-40B4-BE49-F238E27FC236}">
                <a16:creationId xmlns:a16="http://schemas.microsoft.com/office/drawing/2014/main" id="{E8492E4B-FC34-721D-4120-0D85414DA8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7282" y="3151188"/>
            <a:ext cx="5825359" cy="313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0431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B740CE-64A8-FE4D-4FE8-11D214E1D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Osteoporóza</a:t>
            </a:r>
            <a:endParaRPr lang="sk-SK" dirty="0"/>
          </a:p>
        </p:txBody>
      </p:sp>
      <p:sp>
        <p:nvSpPr>
          <p:cNvPr id="7" name="Zástupný objekt pre obsah 6">
            <a:extLst>
              <a:ext uri="{FF2B5EF4-FFF2-40B4-BE49-F238E27FC236}">
                <a16:creationId xmlns:a16="http://schemas.microsoft.com/office/drawing/2014/main" id="{608F665D-CDF8-BCD9-6687-CC4B868610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8083"/>
            <a:ext cx="10515600" cy="2596055"/>
          </a:xfrm>
        </p:spPr>
        <p:txBody>
          <a:bodyPr>
            <a:normAutofit/>
          </a:bodyPr>
          <a:lstStyle/>
          <a:p>
            <a:r>
              <a:rPr lang="sk-SK" b="1" dirty="0"/>
              <a:t>Riziko zlomenín</a:t>
            </a:r>
          </a:p>
          <a:p>
            <a:r>
              <a:rPr lang="sk-SK" sz="2400" dirty="0"/>
              <a:t>Najčastejšie stavce, </a:t>
            </a:r>
            <a:r>
              <a:rPr lang="sk-SK" sz="2400" dirty="0" err="1"/>
              <a:t>krčok</a:t>
            </a:r>
            <a:r>
              <a:rPr lang="sk-SK" sz="2400" dirty="0"/>
              <a:t> stehennej kosti a zápästie</a:t>
            </a:r>
          </a:p>
          <a:p>
            <a:r>
              <a:rPr lang="sk-SK" sz="2400" dirty="0"/>
              <a:t>Riziko úmrtia po zlomenine stehennej kosti je 30%</a:t>
            </a:r>
          </a:p>
          <a:p>
            <a:r>
              <a:rPr lang="sk-SK" sz="2400" dirty="0"/>
              <a:t>Riziko, že človek nedosiahne mieru nezávislosti spred zlomeniny je 40% </a:t>
            </a:r>
          </a:p>
          <a:p>
            <a:r>
              <a:rPr lang="sk-SK" sz="2400" dirty="0"/>
              <a:t>Osteoporóza stavcov – zníženie výšky</a:t>
            </a:r>
          </a:p>
        </p:txBody>
      </p:sp>
      <p:pic>
        <p:nvPicPr>
          <p:cNvPr id="9" name="Obrázok 8" descr="Obrázok, na ktorom je animák&#10;&#10;Automaticky generovaný popis">
            <a:extLst>
              <a:ext uri="{FF2B5EF4-FFF2-40B4-BE49-F238E27FC236}">
                <a16:creationId xmlns:a16="http://schemas.microsoft.com/office/drawing/2014/main" id="{25056031-6BFB-1DA5-A243-3A07F28629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7614" y="4258020"/>
            <a:ext cx="1943301" cy="2312282"/>
          </a:xfrm>
          <a:prstGeom prst="rect">
            <a:avLst/>
          </a:prstGeom>
        </p:spPr>
      </p:pic>
      <p:pic>
        <p:nvPicPr>
          <p:cNvPr id="11" name="Obrázok 10" descr="Obrázok, na ktorom je umenie&#10;&#10;Automaticky generovaný popis">
            <a:extLst>
              <a:ext uri="{FF2B5EF4-FFF2-40B4-BE49-F238E27FC236}">
                <a16:creationId xmlns:a16="http://schemas.microsoft.com/office/drawing/2014/main" id="{D7ECEAC4-5794-9156-D427-51C9C88357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9007" y="4475830"/>
            <a:ext cx="1522828" cy="1964227"/>
          </a:xfrm>
          <a:prstGeom prst="rect">
            <a:avLst/>
          </a:prstGeom>
        </p:spPr>
      </p:pic>
      <p:pic>
        <p:nvPicPr>
          <p:cNvPr id="13" name="Obrázok 12" descr="Obrázok, na ktorom je kĺb, žila, prst, holá koža&#10;&#10;Automaticky generovaný popis">
            <a:extLst>
              <a:ext uri="{FF2B5EF4-FFF2-40B4-BE49-F238E27FC236}">
                <a16:creationId xmlns:a16="http://schemas.microsoft.com/office/drawing/2014/main" id="{C50E4E7B-56FC-4457-1216-69FA0E05F1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9076" y="4420314"/>
            <a:ext cx="2410408" cy="2149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787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C04627A8-B502-2AD0-C2D4-BBB7F383E7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048" y="1690688"/>
            <a:ext cx="6426353" cy="4541945"/>
          </a:xfrm>
        </p:spPr>
        <p:txBody>
          <a:bodyPr/>
          <a:lstStyle/>
          <a:p>
            <a:r>
              <a:rPr lang="sk-SK" b="1" dirty="0"/>
              <a:t>RTG</a:t>
            </a:r>
          </a:p>
          <a:p>
            <a:r>
              <a:rPr lang="sk-SK" dirty="0"/>
              <a:t>kostná hmota je porovnávaná s normou kostnej hmoty u 25-30 ročnej ženy</a:t>
            </a:r>
          </a:p>
          <a:p>
            <a:pPr lvl="1"/>
            <a:r>
              <a:rPr lang="sk-SK" sz="2800" dirty="0"/>
              <a:t>Úbytok kostnej hmoty pod 2,5 SD = primárna osteoporóza</a:t>
            </a:r>
          </a:p>
          <a:p>
            <a:pPr marL="0" indent="0">
              <a:buNone/>
            </a:pPr>
            <a:endParaRPr lang="sk-SK" dirty="0"/>
          </a:p>
          <a:p>
            <a:pPr lvl="1"/>
            <a:endParaRPr lang="sk-SK" dirty="0"/>
          </a:p>
        </p:txBody>
      </p:sp>
      <p:pic>
        <p:nvPicPr>
          <p:cNvPr id="8" name="Obrázok 7" descr="Obrázok, na ktorom je snímka obrazovky, zdravotnícke snímkovanie, röntgenová snímka, text&#10;&#10;Automaticky generovaný popis">
            <a:extLst>
              <a:ext uri="{FF2B5EF4-FFF2-40B4-BE49-F238E27FC236}">
                <a16:creationId xmlns:a16="http://schemas.microsoft.com/office/drawing/2014/main" id="{4ECA1219-6256-8BF8-485F-67898D5595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3401" y="2036404"/>
            <a:ext cx="4873305" cy="3850513"/>
          </a:xfrm>
          <a:prstGeom prst="rect">
            <a:avLst/>
          </a:prstGeom>
        </p:spPr>
      </p:pic>
      <p:sp>
        <p:nvSpPr>
          <p:cNvPr id="5" name="Nadpis 4">
            <a:extLst>
              <a:ext uri="{FF2B5EF4-FFF2-40B4-BE49-F238E27FC236}">
                <a16:creationId xmlns:a16="http://schemas.microsoft.com/office/drawing/2014/main" id="{7242E801-E936-A313-4449-A4E3EA027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Diagnostika</a:t>
            </a:r>
          </a:p>
        </p:txBody>
      </p:sp>
    </p:spTree>
    <p:extLst>
      <p:ext uri="{BB962C8B-B14F-4D97-AF65-F5344CB8AC3E}">
        <p14:creationId xmlns:p14="http://schemas.microsoft.com/office/powerpoint/2010/main" val="41043666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4C32CB-4F33-1FCC-BBAD-3D93C57C3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4953"/>
            <a:ext cx="10515600" cy="1382109"/>
          </a:xfrm>
        </p:spPr>
        <p:txBody>
          <a:bodyPr/>
          <a:lstStyle/>
          <a:p>
            <a:r>
              <a:rPr lang="sk-SK" b="1" dirty="0"/>
              <a:t>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39A313A-3A16-55F2-98A5-077356F119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6855"/>
            <a:ext cx="8736724" cy="5276193"/>
          </a:xfrm>
        </p:spPr>
        <p:txBody>
          <a:bodyPr>
            <a:normAutofit/>
          </a:bodyPr>
          <a:lstStyle/>
          <a:p>
            <a:r>
              <a:rPr lang="sk-SK" dirty="0"/>
              <a:t>Cieľom je prevencia zlomenín</a:t>
            </a:r>
          </a:p>
          <a:p>
            <a:r>
              <a:rPr lang="sk-SK" b="1" dirty="0"/>
              <a:t>Hormón substitučná terapia</a:t>
            </a:r>
          </a:p>
          <a:p>
            <a:pPr lvl="1"/>
            <a:r>
              <a:rPr lang="sk-SK" dirty="0"/>
              <a:t>Redukuje odbúravanie kostnej hmoty</a:t>
            </a:r>
          </a:p>
          <a:p>
            <a:pPr lvl="1"/>
            <a:r>
              <a:rPr lang="sk-SK" dirty="0"/>
              <a:t>↓ riziko zlomeniny súvisiacej s osteoporózou o 50%</a:t>
            </a:r>
          </a:p>
          <a:p>
            <a:pPr lvl="1"/>
            <a:r>
              <a:rPr lang="sk-SK" dirty="0"/>
              <a:t>Liečbu je nutné začať </a:t>
            </a:r>
            <a:r>
              <a:rPr lang="sk-SK" b="1" dirty="0"/>
              <a:t>skoro po menopauze</a:t>
            </a:r>
          </a:p>
          <a:p>
            <a:pPr lvl="1"/>
            <a:r>
              <a:rPr lang="sk-SK" dirty="0"/>
              <a:t>Po vysadení liečby rýchla strata efektu – často dlhodobá liečba 10 – 15 rokov</a:t>
            </a:r>
          </a:p>
          <a:p>
            <a:r>
              <a:rPr lang="sk-SK" b="1" dirty="0" err="1"/>
              <a:t>Raloxifén</a:t>
            </a:r>
            <a:endParaRPr lang="sk-SK" b="1" dirty="0"/>
          </a:p>
          <a:p>
            <a:pPr lvl="1"/>
            <a:r>
              <a:rPr lang="sk-SK" b="0" i="0" u="none" strike="noStrike" dirty="0">
                <a:solidFill>
                  <a:srgbClr val="0A0A0A"/>
                </a:solidFill>
                <a:effectLst/>
              </a:rPr>
              <a:t>selektívny modulátor </a:t>
            </a:r>
            <a:r>
              <a:rPr lang="sk-SK" b="0" i="0" u="none" strike="noStrike" dirty="0" err="1">
                <a:solidFill>
                  <a:srgbClr val="0A0A0A"/>
                </a:solidFill>
                <a:effectLst/>
              </a:rPr>
              <a:t>estrogénových</a:t>
            </a:r>
            <a:r>
              <a:rPr lang="sk-SK" b="0" i="0" u="none" strike="noStrike" dirty="0">
                <a:solidFill>
                  <a:srgbClr val="0A0A0A"/>
                </a:solidFill>
                <a:effectLst/>
              </a:rPr>
              <a:t> receptorov</a:t>
            </a:r>
          </a:p>
          <a:p>
            <a:pPr lvl="1"/>
            <a:r>
              <a:rPr lang="sk-SK" b="0" i="0" u="none" strike="noStrike" dirty="0">
                <a:solidFill>
                  <a:srgbClr val="0A0A0A"/>
                </a:solidFill>
                <a:effectLst/>
              </a:rPr>
              <a:t>na kosti pôsobí ako estrogén, na prsníky a maternicu nie, čím nezvyšuje riziko ich zhubného ochorenia</a:t>
            </a:r>
          </a:p>
        </p:txBody>
      </p:sp>
      <p:pic>
        <p:nvPicPr>
          <p:cNvPr id="5" name="Obrázok 4" descr="Obrázok, na ktorom je text, snímka obrazovky&#10;&#10;Automaticky generovaný popis">
            <a:extLst>
              <a:ext uri="{FF2B5EF4-FFF2-40B4-BE49-F238E27FC236}">
                <a16:creationId xmlns:a16="http://schemas.microsoft.com/office/drawing/2014/main" id="{4FBF27E9-9FCA-DE49-FB06-AC673EFFCF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9138" y="3175164"/>
            <a:ext cx="1984274" cy="3559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0962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22FEE7-7CBD-E274-5042-170FE0F8B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548" y="302063"/>
            <a:ext cx="10957252" cy="1325563"/>
          </a:xfrm>
        </p:spPr>
        <p:txBody>
          <a:bodyPr/>
          <a:lstStyle/>
          <a:p>
            <a:r>
              <a:rPr lang="sk-SK" b="1" dirty="0"/>
              <a:t>Liečba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38D0242-8BA6-3B14-9B23-10B93C92D7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548" y="1471448"/>
            <a:ext cx="7801521" cy="4950373"/>
          </a:xfrm>
        </p:spPr>
        <p:txBody>
          <a:bodyPr>
            <a:normAutofit/>
          </a:bodyPr>
          <a:lstStyle/>
          <a:p>
            <a:r>
              <a:rPr lang="sk-SK" b="1" dirty="0" err="1"/>
              <a:t>Bifosfonáty</a:t>
            </a:r>
            <a:endParaRPr lang="sk-SK" b="1" dirty="0"/>
          </a:p>
          <a:p>
            <a:pPr lvl="1"/>
            <a:r>
              <a:rPr lang="sk-SK" dirty="0"/>
              <a:t>Blokujú funkciu </a:t>
            </a:r>
            <a:r>
              <a:rPr lang="sk-SK" dirty="0" err="1"/>
              <a:t>osteoklastov</a:t>
            </a:r>
            <a:r>
              <a:rPr lang="sk-SK" dirty="0"/>
              <a:t> – znižujú odbúravanie kostí </a:t>
            </a:r>
          </a:p>
          <a:p>
            <a:pPr lvl="1"/>
            <a:r>
              <a:rPr lang="sk-SK" dirty="0">
                <a:solidFill>
                  <a:srgbClr val="0A0A0A"/>
                </a:solidFill>
                <a:latin typeface="Google Sans"/>
              </a:rPr>
              <a:t>Horšie vstrebávanie lieku -  v </a:t>
            </a:r>
            <a:r>
              <a:rPr lang="sk-SK" b="0" i="0" u="none" strike="noStrike" dirty="0">
                <a:solidFill>
                  <a:srgbClr val="0A0A0A"/>
                </a:solidFill>
                <a:effectLst/>
                <a:latin typeface="Google Sans"/>
              </a:rPr>
              <a:t>týždenných/mesačných intervaloch nalačno</a:t>
            </a:r>
            <a:r>
              <a:rPr lang="sk-SK" dirty="0">
                <a:solidFill>
                  <a:srgbClr val="0A0A0A"/>
                </a:solidFill>
                <a:latin typeface="Google Sans"/>
              </a:rPr>
              <a:t>, </a:t>
            </a:r>
            <a:r>
              <a:rPr lang="sk-SK" b="0" i="0" u="none" strike="noStrike" dirty="0">
                <a:solidFill>
                  <a:srgbClr val="0A0A0A"/>
                </a:solidFill>
                <a:effectLst/>
                <a:latin typeface="Google Sans"/>
              </a:rPr>
              <a:t>vzpriamená poloha 30 minút </a:t>
            </a:r>
            <a:endParaRPr lang="sk-SK" dirty="0">
              <a:solidFill>
                <a:srgbClr val="0A0A0A"/>
              </a:solidFill>
              <a:latin typeface="Google Sans"/>
            </a:endParaRPr>
          </a:p>
          <a:p>
            <a:pPr lvl="1"/>
            <a:r>
              <a:rPr lang="sk-SK" dirty="0"/>
              <a:t>NÚ: zápal žalúdka, žalúdočné vredy, pri dlhodobom užívaní </a:t>
            </a:r>
            <a:r>
              <a:rPr lang="sk-SK" dirty="0" err="1"/>
              <a:t>osteonekróza</a:t>
            </a:r>
            <a:r>
              <a:rPr lang="sk-SK" dirty="0"/>
              <a:t> </a:t>
            </a:r>
            <a:r>
              <a:rPr lang="sk-SK" dirty="0" err="1"/>
              <a:t>čeluste</a:t>
            </a:r>
            <a:r>
              <a:rPr lang="sk-SK" dirty="0"/>
              <a:t> a atypické zlomeniny stehennej kosti</a:t>
            </a:r>
          </a:p>
          <a:p>
            <a:pPr lvl="1"/>
            <a:r>
              <a:rPr lang="sk-SK" dirty="0"/>
              <a:t>Liečba maximálne 3-5 rokov, následne vhodná niekoľkoročná prestávka</a:t>
            </a:r>
          </a:p>
          <a:p>
            <a:pPr lvl="1"/>
            <a:r>
              <a:rPr lang="sk-SK" dirty="0"/>
              <a:t>Injekčné preparáty štvrťročne/ročne – pre pacientov s </a:t>
            </a:r>
            <a:r>
              <a:rPr lang="sk-SK" dirty="0" err="1"/>
              <a:t>tráviacími</a:t>
            </a:r>
            <a:r>
              <a:rPr lang="sk-SK" dirty="0"/>
              <a:t> ťažkosťami</a:t>
            </a:r>
          </a:p>
        </p:txBody>
      </p:sp>
      <p:pic>
        <p:nvPicPr>
          <p:cNvPr id="5" name="Obrázok 4" descr="Obrázok, na ktorom je snímka obrazovky, animák, zub&#10;&#10;Automaticky generovaný popis">
            <a:extLst>
              <a:ext uri="{FF2B5EF4-FFF2-40B4-BE49-F238E27FC236}">
                <a16:creationId xmlns:a16="http://schemas.microsoft.com/office/drawing/2014/main" id="{27252E92-9DEA-36BF-5358-4B427A932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8069" y="436179"/>
            <a:ext cx="3523812" cy="2455688"/>
          </a:xfrm>
          <a:prstGeom prst="rect">
            <a:avLst/>
          </a:prstGeom>
        </p:spPr>
      </p:pic>
      <p:pic>
        <p:nvPicPr>
          <p:cNvPr id="7" name="Obrázok 6" descr="Obrázok, na ktorom je röntgenová snímka, zdravotnícke snímkovanie, rádiológia, röntgen&#10;&#10;Automaticky generovaný popis">
            <a:extLst>
              <a:ext uri="{FF2B5EF4-FFF2-40B4-BE49-F238E27FC236}">
                <a16:creationId xmlns:a16="http://schemas.microsoft.com/office/drawing/2014/main" id="{EFE39AE6-EAAB-C14E-39E9-E1BF7FFDC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3390" y="2948335"/>
            <a:ext cx="1910693" cy="3607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187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6B3A6D-ECDD-4E07-296D-AEF75FE59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Liečba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453FFCC-655F-4C96-4419-7198C36159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0939"/>
            <a:ext cx="7633138" cy="4574188"/>
          </a:xfrm>
        </p:spPr>
        <p:txBody>
          <a:bodyPr>
            <a:normAutofit/>
          </a:bodyPr>
          <a:lstStyle/>
          <a:p>
            <a:r>
              <a:rPr lang="sk-SK" b="1" dirty="0"/>
              <a:t>Biologická liečba</a:t>
            </a:r>
          </a:p>
          <a:p>
            <a:pPr lvl="1"/>
            <a:r>
              <a:rPr lang="sk-SK" dirty="0"/>
              <a:t>Pri zlyhaní predchádzajúcej liečby</a:t>
            </a:r>
          </a:p>
          <a:p>
            <a:r>
              <a:rPr lang="sk-SK" b="1" dirty="0"/>
              <a:t>Parathormón</a:t>
            </a:r>
          </a:p>
          <a:p>
            <a:pPr lvl="1"/>
            <a:r>
              <a:rPr lang="sk-SK" dirty="0"/>
              <a:t>Oproti ostatným </a:t>
            </a:r>
            <a:r>
              <a:rPr lang="sk-SK" b="1" dirty="0"/>
              <a:t>stimuluje osteoblasty a tvorbu novej kostnej hmoty</a:t>
            </a:r>
          </a:p>
          <a:p>
            <a:pPr lvl="1"/>
            <a:r>
              <a:rPr lang="sk-SK" b="1" dirty="0"/>
              <a:t>Denné nízke dávky - </a:t>
            </a:r>
            <a:r>
              <a:rPr lang="sk-SK" dirty="0">
                <a:solidFill>
                  <a:srgbClr val="0A0A0A"/>
                </a:solidFill>
                <a:latin typeface="Google Sans"/>
              </a:rPr>
              <a:t>podkožné injekcie</a:t>
            </a:r>
            <a:endParaRPr lang="sk-SK" b="1" dirty="0"/>
          </a:p>
          <a:p>
            <a:pPr lvl="1"/>
            <a:r>
              <a:rPr lang="sk-SK" dirty="0"/>
              <a:t>Pacienti s </a:t>
            </a:r>
            <a:r>
              <a:rPr lang="sk-SK" b="0" i="0" u="none" strike="noStrike" dirty="0">
                <a:solidFill>
                  <a:srgbClr val="0A0A0A"/>
                </a:solidFill>
                <a:effectLst/>
                <a:latin typeface="Google Sans"/>
              </a:rPr>
              <a:t>viacnásobnými </a:t>
            </a:r>
            <a:r>
              <a:rPr lang="sk-SK" b="0" i="0" u="none" strike="noStrike" dirty="0" err="1">
                <a:solidFill>
                  <a:srgbClr val="0A0A0A"/>
                </a:solidFill>
                <a:effectLst/>
                <a:latin typeface="Google Sans"/>
              </a:rPr>
              <a:t>osteoporotickými</a:t>
            </a:r>
            <a:r>
              <a:rPr lang="sk-SK" b="0" i="0" u="none" strike="noStrike" dirty="0">
                <a:solidFill>
                  <a:srgbClr val="0A0A0A"/>
                </a:solidFill>
                <a:effectLst/>
                <a:latin typeface="Google Sans"/>
              </a:rPr>
              <a:t> zlomeninami</a:t>
            </a:r>
          </a:p>
        </p:txBody>
      </p:sp>
      <p:pic>
        <p:nvPicPr>
          <p:cNvPr id="7" name="Obrázok 6" descr="Obrázok, na ktorom je text, písmo, žltý, dizajn&#10;&#10;Automaticky generovaný popis">
            <a:extLst>
              <a:ext uri="{FF2B5EF4-FFF2-40B4-BE49-F238E27FC236}">
                <a16:creationId xmlns:a16="http://schemas.microsoft.com/office/drawing/2014/main" id="{3C1C9A15-C4A1-2A0C-EE3B-E194FB3D6C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4745" y="4753741"/>
            <a:ext cx="2997200" cy="1092200"/>
          </a:xfrm>
          <a:prstGeom prst="rect">
            <a:avLst/>
          </a:prstGeom>
        </p:spPr>
      </p:pic>
      <p:pic>
        <p:nvPicPr>
          <p:cNvPr id="9" name="Obrázok 8" descr="Obrázok, na ktorom je text, snímka obrazovky, srdce&#10;&#10;Automaticky generovaný popis">
            <a:extLst>
              <a:ext uri="{FF2B5EF4-FFF2-40B4-BE49-F238E27FC236}">
                <a16:creationId xmlns:a16="http://schemas.microsoft.com/office/drawing/2014/main" id="{6B42F4B8-D5F9-6961-8F3B-8E1184ACF2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1338" y="1460939"/>
            <a:ext cx="3310820" cy="4071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8606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B0E751-C7DA-90C5-4604-71AB55D467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Prevencia zlomenín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F806C75-8F76-32C9-183B-2FFFE14ECB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b="1" dirty="0">
                <a:solidFill>
                  <a:srgbClr val="0A0A0A"/>
                </a:solidFill>
                <a:latin typeface="Google Sans"/>
              </a:rPr>
              <a:t>Kalcium (vápnik) - </a:t>
            </a:r>
            <a:r>
              <a:rPr lang="sk-SK" dirty="0">
                <a:solidFill>
                  <a:srgbClr val="0A0A0A"/>
                </a:solidFill>
                <a:latin typeface="Google Sans"/>
              </a:rPr>
              <a:t>1000-1200mg denne</a:t>
            </a:r>
          </a:p>
          <a:p>
            <a:r>
              <a:rPr lang="sk-SK" b="1" dirty="0">
                <a:solidFill>
                  <a:srgbClr val="0A0A0A"/>
                </a:solidFill>
                <a:latin typeface="Google Sans"/>
              </a:rPr>
              <a:t>Vitamín D - </a:t>
            </a:r>
            <a:r>
              <a:rPr lang="sk-SK" dirty="0">
                <a:solidFill>
                  <a:srgbClr val="0A0A0A"/>
                </a:solidFill>
                <a:latin typeface="Google Sans"/>
              </a:rPr>
              <a:t>1000-1200mg denne</a:t>
            </a:r>
          </a:p>
          <a:p>
            <a:r>
              <a:rPr lang="sk-SK" b="1" dirty="0">
                <a:solidFill>
                  <a:srgbClr val="0A0A0A"/>
                </a:solidFill>
                <a:latin typeface="Google Sans"/>
              </a:rPr>
              <a:t>Fyzická aktivita - </a:t>
            </a:r>
            <a:r>
              <a:rPr lang="sk-SK" dirty="0">
                <a:solidFill>
                  <a:srgbClr val="0A0A0A"/>
                </a:solidFill>
                <a:latin typeface="Google Sans"/>
              </a:rPr>
              <a:t>prechádzky, aeróbne cvičenie, silový tréning</a:t>
            </a:r>
          </a:p>
          <a:p>
            <a:r>
              <a:rPr lang="sk-SK" dirty="0">
                <a:solidFill>
                  <a:srgbClr val="0A0A0A"/>
                </a:solidFill>
                <a:latin typeface="Google Sans"/>
              </a:rPr>
              <a:t>Podmienky bývania - zníženie neporiadku, </a:t>
            </a:r>
            <a:r>
              <a:rPr lang="sk-SK" b="1" dirty="0">
                <a:solidFill>
                  <a:srgbClr val="0A0A0A"/>
                </a:solidFill>
                <a:latin typeface="Google Sans"/>
              </a:rPr>
              <a:t>protišmykové podlahy, koberce, nočné lampy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9381887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E932DC-BE1E-E0B0-8D9E-D58A52768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KVS zmeny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CCBB0F01-C803-18FF-CF96-155EFAC3DE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142186" cy="4351338"/>
          </a:xfrm>
        </p:spPr>
        <p:txBody>
          <a:bodyPr/>
          <a:lstStyle/>
          <a:p>
            <a:r>
              <a:rPr lang="sk-SK" b="1" dirty="0"/>
              <a:t>Estrogén: ↑HDL, ↓LDL, ↓ celkový cholesterol </a:t>
            </a:r>
            <a:r>
              <a:rPr lang="sk-SK" dirty="0"/>
              <a:t>– </a:t>
            </a:r>
            <a:r>
              <a:rPr lang="sk-SK" b="1" dirty="0"/>
              <a:t>chráni pred srdcovocievnymi ochoreniami</a:t>
            </a:r>
          </a:p>
          <a:p>
            <a:r>
              <a:rPr lang="sk-SK" dirty="0"/>
              <a:t> riziko aterosklerózy je 2 – 6x vyššie u </a:t>
            </a:r>
            <a:r>
              <a:rPr lang="sk-SK" dirty="0" err="1"/>
              <a:t>postmenopauzálnej</a:t>
            </a:r>
            <a:r>
              <a:rPr lang="sk-SK" dirty="0"/>
              <a:t> ako u </a:t>
            </a:r>
            <a:r>
              <a:rPr lang="sk-SK" dirty="0" err="1"/>
              <a:t>premenopauzálnej</a:t>
            </a:r>
            <a:r>
              <a:rPr lang="sk-SK" dirty="0"/>
              <a:t> ženy</a:t>
            </a:r>
          </a:p>
          <a:p>
            <a:r>
              <a:rPr lang="sk-SK" dirty="0"/>
              <a:t>Najčastejšia príčina úmrtia ženy po 50 rokoch – IM, NCMP</a:t>
            </a:r>
          </a:p>
        </p:txBody>
      </p:sp>
      <p:pic>
        <p:nvPicPr>
          <p:cNvPr id="5" name="Obrázok 4" descr="Obrázok, na ktorom je animák, umenie&#10;&#10;Automaticky generovaný popis">
            <a:extLst>
              <a:ext uri="{FF2B5EF4-FFF2-40B4-BE49-F238E27FC236}">
                <a16:creationId xmlns:a16="http://schemas.microsoft.com/office/drawing/2014/main" id="{5B8ADFAA-57F4-E77C-7B22-BC19579471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5515" y="1204119"/>
            <a:ext cx="4908285" cy="4449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2534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563C1E-5E78-AFB1-91A0-898D7D41F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Rizikové faktory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60062B5-DE7F-5B8C-52D7-DBC5D3230E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Vysoký tlak</a:t>
            </a:r>
          </a:p>
          <a:p>
            <a:r>
              <a:rPr lang="sk-SK" dirty="0"/>
              <a:t>Vysoký cholesterol</a:t>
            </a:r>
          </a:p>
          <a:p>
            <a:r>
              <a:rPr lang="sk-SK" dirty="0"/>
              <a:t>Cukrovka</a:t>
            </a:r>
          </a:p>
          <a:p>
            <a:r>
              <a:rPr lang="sk-SK" dirty="0"/>
              <a:t>Fajčenie</a:t>
            </a:r>
          </a:p>
          <a:p>
            <a:r>
              <a:rPr lang="sk-SK" dirty="0"/>
              <a:t>Nedostatok pohybu</a:t>
            </a:r>
          </a:p>
          <a:p>
            <a:r>
              <a:rPr lang="sk-SK" dirty="0"/>
              <a:t>Obezita</a:t>
            </a:r>
          </a:p>
        </p:txBody>
      </p:sp>
      <p:pic>
        <p:nvPicPr>
          <p:cNvPr id="5" name="Obrázok 4" descr="Obrázok, na ktorom je text, snímka obrazovky, diagram&#10;&#10;Automaticky generovaný popis">
            <a:extLst>
              <a:ext uri="{FF2B5EF4-FFF2-40B4-BE49-F238E27FC236}">
                <a16:creationId xmlns:a16="http://schemas.microsoft.com/office/drawing/2014/main" id="{A5A77AC5-77EE-FA52-6101-FF449C207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4484" y="1558944"/>
            <a:ext cx="5882075" cy="4618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7301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D0CC8E-C498-51A0-D0BC-0AB901723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Prevencia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54962EEA-66A0-4413-B0F8-B00E9501A7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Pohybová aktivita – prechádzky, cvičenia</a:t>
            </a:r>
          </a:p>
          <a:p>
            <a:r>
              <a:rPr lang="sk-SK" dirty="0"/>
              <a:t>Diétne opatrenia</a:t>
            </a:r>
          </a:p>
          <a:p>
            <a:r>
              <a:rPr lang="sk-SK" dirty="0" err="1"/>
              <a:t>Anopyrín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2924352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0E5545-FA42-2388-208D-E58B6F897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Priberanie na hmotnosti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D56274F-77F5-4EBD-0F67-980FC4E7AB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6759"/>
            <a:ext cx="10515600" cy="1765738"/>
          </a:xfrm>
        </p:spPr>
        <p:txBody>
          <a:bodyPr/>
          <a:lstStyle/>
          <a:p>
            <a:r>
              <a:rPr lang="sk-SK" dirty="0"/>
              <a:t>↑ vek - ↓ metabolizmus – potreba ↓ príjmu kalórií</a:t>
            </a:r>
          </a:p>
          <a:p>
            <a:r>
              <a:rPr lang="sk-SK" dirty="0"/>
              <a:t>Hormonálne sa znižuje energetický výdaj a oxidácia tukov</a:t>
            </a:r>
          </a:p>
          <a:p>
            <a:r>
              <a:rPr lang="sk-SK" dirty="0"/>
              <a:t>Nameranie tuku v okolí brucha a brušných orgánov</a:t>
            </a: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B2A2EA6C-6328-6FAF-9B01-F9B70B81C2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5345" y="3552744"/>
            <a:ext cx="4721310" cy="2690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8438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3710008-B033-8407-11A6-C4CC8CB345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Prsníky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D5D2D05-2A44-3B98-1DF1-87255ED651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83317" cy="4351338"/>
          </a:xfrm>
        </p:spPr>
        <p:txBody>
          <a:bodyPr/>
          <a:lstStyle/>
          <a:p>
            <a:r>
              <a:rPr lang="sk-SK" dirty="0"/>
              <a:t>↓ </a:t>
            </a:r>
            <a:r>
              <a:rPr lang="sk-SK" dirty="0" err="1"/>
              <a:t>etrogénu</a:t>
            </a:r>
            <a:r>
              <a:rPr lang="sk-SK" dirty="0"/>
              <a:t> a ↓ </a:t>
            </a:r>
            <a:r>
              <a:rPr lang="sk-SK" dirty="0" err="1"/>
              <a:t>progesterónu</a:t>
            </a:r>
            <a:r>
              <a:rPr lang="sk-SK" dirty="0"/>
              <a:t> - ↓ žľazového tkaniva prsníka (mliečnych lalôčikov a </a:t>
            </a:r>
            <a:r>
              <a:rPr lang="sk-SK" dirty="0" err="1"/>
              <a:t>mliekovodov</a:t>
            </a:r>
            <a:r>
              <a:rPr lang="sk-SK" dirty="0"/>
              <a:t>)</a:t>
            </a:r>
          </a:p>
          <a:p>
            <a:r>
              <a:rPr lang="sk-SK" dirty="0"/>
              <a:t>Žľazové tkanivo nahrádza väzivo</a:t>
            </a:r>
          </a:p>
          <a:p>
            <a:r>
              <a:rPr lang="sk-SK" dirty="0"/>
              <a:t>Zmenšenie veľkosti prsníka</a:t>
            </a:r>
          </a:p>
          <a:p>
            <a:r>
              <a:rPr lang="sk-SK" dirty="0"/>
              <a:t>Tvorba cýst</a:t>
            </a:r>
          </a:p>
          <a:p>
            <a:r>
              <a:rPr lang="sk-SK" dirty="0"/>
              <a:t>Prechodná bolestivosť a citlivosť</a:t>
            </a: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CD49290A-A225-94E8-FFEE-7FD674E75B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5374" y="1923392"/>
            <a:ext cx="5156079" cy="35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4160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BEF9D9-63DB-F252-233E-FF837D733E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Stenšovanie</a:t>
            </a:r>
            <a:r>
              <a:rPr lang="sk-SK" b="1" dirty="0"/>
              <a:t> kože a slizníc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3B4FF914-829F-871F-4741-B54991548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2863"/>
            <a:ext cx="10515600" cy="4620012"/>
          </a:xfrm>
        </p:spPr>
        <p:txBody>
          <a:bodyPr>
            <a:normAutofit/>
          </a:bodyPr>
          <a:lstStyle/>
          <a:p>
            <a:r>
              <a:rPr lang="sk-SK" dirty="0"/>
              <a:t>Norma hrúbky </a:t>
            </a:r>
            <a:r>
              <a:rPr lang="sk-SK" dirty="0" err="1"/>
              <a:t>endometria</a:t>
            </a:r>
            <a:r>
              <a:rPr lang="sk-SK" dirty="0"/>
              <a:t> po menopauze je 5mm</a:t>
            </a:r>
          </a:p>
          <a:p>
            <a:r>
              <a:rPr lang="sk-SK" b="1" dirty="0" err="1"/>
              <a:t>Estrogénové</a:t>
            </a:r>
            <a:r>
              <a:rPr lang="sk-SK" b="1" dirty="0"/>
              <a:t> receptory </a:t>
            </a:r>
            <a:r>
              <a:rPr lang="sk-SK" dirty="0"/>
              <a:t>sa nachádzajú aj koži v iných slizniciach</a:t>
            </a:r>
          </a:p>
          <a:p>
            <a:r>
              <a:rPr lang="sk-SK" b="1" dirty="0"/>
              <a:t>↓ kolagénu, ↓ tukového tkaniva, ↓ vylučovania žliaz, ↓ vody</a:t>
            </a:r>
          </a:p>
          <a:p>
            <a:r>
              <a:rPr lang="sk-SK" b="1" dirty="0"/>
              <a:t>Náchylnosť k zápalom slizníc</a:t>
            </a:r>
          </a:p>
          <a:p>
            <a:r>
              <a:rPr lang="sk-SK" dirty="0"/>
              <a:t>Ústna dutina</a:t>
            </a:r>
          </a:p>
          <a:p>
            <a:r>
              <a:rPr lang="sk-SK" dirty="0" err="1"/>
              <a:t>Vulva</a:t>
            </a:r>
            <a:r>
              <a:rPr lang="sk-SK" dirty="0"/>
              <a:t>, pošva</a:t>
            </a:r>
          </a:p>
          <a:p>
            <a:r>
              <a:rPr lang="sk-SK" dirty="0"/>
              <a:t>Močový mechúr a močová rúra</a:t>
            </a:r>
          </a:p>
          <a:p>
            <a:endParaRPr lang="sk-SK" dirty="0"/>
          </a:p>
        </p:txBody>
      </p:sp>
      <p:pic>
        <p:nvPicPr>
          <p:cNvPr id="5" name="Obrázok 4" descr="Obrázok, na ktorom je zdravotnícke snímkovanie, pôrodnícka ultrasonografia, rádiológia, zdravotnícka rádiológia&#10;&#10;Automaticky generovaný popis">
            <a:extLst>
              <a:ext uri="{FF2B5EF4-FFF2-40B4-BE49-F238E27FC236}">
                <a16:creationId xmlns:a16="http://schemas.microsoft.com/office/drawing/2014/main" id="{0037C7B3-A55D-5DA0-CD8F-CF5C333981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1438" y="3429000"/>
            <a:ext cx="4792362" cy="291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7984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93033F-9C37-3180-79D4-1064CE4E5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Kožné zmeny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8B9F745-BA03-6E4D-2243-18DC7A1627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6439929" cy="4351338"/>
          </a:xfrm>
        </p:spPr>
        <p:txBody>
          <a:bodyPr/>
          <a:lstStyle/>
          <a:p>
            <a:r>
              <a:rPr lang="sk-SK" dirty="0"/>
              <a:t>Tenšia koža, strata elasticity, ↑ lámavosť nechtov, vypadávanie vlasov</a:t>
            </a:r>
          </a:p>
          <a:p>
            <a:r>
              <a:rPr lang="sk-SK" dirty="0"/>
              <a:t>↑ pigmentácia (starecké škvrny), vrásky, svrbenie – skôr spôsobené starnutím a slnečným žiarením</a:t>
            </a:r>
          </a:p>
        </p:txBody>
      </p:sp>
      <p:pic>
        <p:nvPicPr>
          <p:cNvPr id="5" name="Obrázok 4" descr="Obrázok, na ktorom je text, snímka obrazovky, diagram, dizajn&#10;&#10;Automaticky generovaný popis">
            <a:extLst>
              <a:ext uri="{FF2B5EF4-FFF2-40B4-BE49-F238E27FC236}">
                <a16:creationId xmlns:a16="http://schemas.microsoft.com/office/drawing/2014/main" id="{A6578BA3-6C77-9900-BC4C-27D7307113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8129" y="1820651"/>
            <a:ext cx="4424015" cy="373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6293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7C7F3BE-A508-1612-0713-18C7E307E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Ústna dutina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3D858A22-BFAB-69CD-B3C5-92E2129370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Suchosť v ústach</a:t>
            </a:r>
          </a:p>
          <a:p>
            <a:r>
              <a:rPr lang="sk-SK" dirty="0"/>
              <a:t>↓ slín</a:t>
            </a:r>
          </a:p>
          <a:p>
            <a:r>
              <a:rPr lang="sk-SK" dirty="0"/>
              <a:t>Zmeny chuti</a:t>
            </a:r>
          </a:p>
          <a:p>
            <a:r>
              <a:rPr lang="sk-SK" dirty="0"/>
              <a:t>Chronický zápal ďasien, paradontóza</a:t>
            </a:r>
          </a:p>
          <a:p>
            <a:r>
              <a:rPr lang="sk-SK" dirty="0"/>
              <a:t>Vypadávanie zubov – vypadávaniu zubov napomáha aj osteoporóza </a:t>
            </a:r>
          </a:p>
        </p:txBody>
      </p:sp>
    </p:spTree>
    <p:extLst>
      <p:ext uri="{BB962C8B-B14F-4D97-AF65-F5344CB8AC3E}">
        <p14:creationId xmlns:p14="http://schemas.microsoft.com/office/powerpoint/2010/main" val="1122715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7370BA-DDEC-13FD-EB3E-9C1AA7558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Vulva</a:t>
            </a:r>
            <a:endParaRPr lang="sk-SK" b="1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5BFB749D-3A9B-95D2-1E8C-7EB477C22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6041"/>
            <a:ext cx="5793828" cy="4950605"/>
          </a:xfrm>
        </p:spPr>
        <p:txBody>
          <a:bodyPr>
            <a:normAutofit fontScale="92500"/>
          </a:bodyPr>
          <a:lstStyle/>
          <a:p>
            <a:r>
              <a:rPr lang="sk-SK" dirty="0"/>
              <a:t>Osvetlenie ochlpenia</a:t>
            </a:r>
          </a:p>
          <a:p>
            <a:r>
              <a:rPr lang="sk-SK" dirty="0"/>
              <a:t>Zúženie močovej rúry a vstupu do pošvy</a:t>
            </a:r>
          </a:p>
          <a:p>
            <a:r>
              <a:rPr lang="sk-SK" dirty="0"/>
              <a:t>Riziko </a:t>
            </a:r>
            <a:r>
              <a:rPr lang="sk-SK" b="1" dirty="0" err="1"/>
              <a:t>lichen</a:t>
            </a:r>
            <a:r>
              <a:rPr lang="sk-SK" b="1" dirty="0"/>
              <a:t> </a:t>
            </a:r>
            <a:r>
              <a:rPr lang="sk-SK" b="1" dirty="0" err="1"/>
              <a:t>sclerosus</a:t>
            </a:r>
            <a:endParaRPr lang="sk-SK" b="1" dirty="0"/>
          </a:p>
          <a:p>
            <a:pPr lvl="1"/>
            <a:r>
              <a:rPr lang="sk-SK" dirty="0"/>
              <a:t>Úporné svrbenie a bolesti pri pohlavnom styku</a:t>
            </a:r>
          </a:p>
          <a:p>
            <a:pPr lvl="1"/>
            <a:r>
              <a:rPr lang="sk-SK" b="1" dirty="0"/>
              <a:t>tenké biele povlaky s jazvením, niekedy vredmi</a:t>
            </a:r>
          </a:p>
          <a:p>
            <a:pPr lvl="1"/>
            <a:r>
              <a:rPr lang="sk-SK" dirty="0"/>
              <a:t>Možné splynutie malých pyskov</a:t>
            </a:r>
          </a:p>
          <a:p>
            <a:pPr lvl="1"/>
            <a:r>
              <a:rPr lang="sk-SK" dirty="0"/>
              <a:t>3 – 5% riziko vzniku zhubného ochorenia </a:t>
            </a:r>
            <a:r>
              <a:rPr lang="sk-SK" dirty="0" err="1"/>
              <a:t>vulvy</a:t>
            </a:r>
            <a:endParaRPr lang="sk-SK" dirty="0"/>
          </a:p>
          <a:p>
            <a:pPr lvl="1"/>
            <a:r>
              <a:rPr lang="sk-SK" b="1" dirty="0"/>
              <a:t>Silné </a:t>
            </a:r>
            <a:r>
              <a:rPr lang="sk-SK" b="1" dirty="0" err="1"/>
              <a:t>kortikosteroidné</a:t>
            </a:r>
            <a:r>
              <a:rPr lang="sk-SK" b="1" dirty="0"/>
              <a:t> krémy</a:t>
            </a:r>
            <a:endParaRPr lang="sk-SK" dirty="0"/>
          </a:p>
          <a:p>
            <a:pPr lvl="1"/>
            <a:r>
              <a:rPr lang="sk-SK" b="1" dirty="0"/>
              <a:t>Pred zahájením liečby nutná biopsia!</a:t>
            </a:r>
            <a:endParaRPr lang="sk-SK" dirty="0"/>
          </a:p>
          <a:p>
            <a:endParaRPr lang="sk-SK" b="1" dirty="0"/>
          </a:p>
          <a:p>
            <a:pPr lvl="1"/>
            <a:endParaRPr lang="sk-SK" b="1" dirty="0"/>
          </a:p>
          <a:p>
            <a:pPr lvl="1"/>
            <a:endParaRPr lang="sk-SK" dirty="0"/>
          </a:p>
        </p:txBody>
      </p:sp>
      <p:pic>
        <p:nvPicPr>
          <p:cNvPr id="7" name="Obrázok 6" descr="Obrázok, na ktorom je holá koža, pokožka, osoba, žila&#10;&#10;Automaticky generovaný popis">
            <a:extLst>
              <a:ext uri="{FF2B5EF4-FFF2-40B4-BE49-F238E27FC236}">
                <a16:creationId xmlns:a16="http://schemas.microsoft.com/office/drawing/2014/main" id="{DAD631BB-A10A-35B8-026C-5F8681E4D5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4690" y="4042649"/>
            <a:ext cx="4049110" cy="2473997"/>
          </a:xfrm>
          <a:prstGeom prst="rect">
            <a:avLst/>
          </a:prstGeom>
        </p:spPr>
      </p:pic>
      <p:pic>
        <p:nvPicPr>
          <p:cNvPr id="9" name="Obrázok 8" descr="Obrázok, na ktorom je text, kresba&#10;&#10;Automaticky generovaný popis">
            <a:extLst>
              <a:ext uri="{FF2B5EF4-FFF2-40B4-BE49-F238E27FC236}">
                <a16:creationId xmlns:a16="http://schemas.microsoft.com/office/drawing/2014/main" id="{CD2798E9-439F-618B-38FB-E6A4906C89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4690" y="458109"/>
            <a:ext cx="3695924" cy="3584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5084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FF0746-EFAB-A6F3-C5C3-BCAD7D9BA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Pošva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6130C36-C338-50F5-475C-13F0AEA0A1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Suchosť, strata </a:t>
            </a:r>
            <a:r>
              <a:rPr lang="sk-SK" dirty="0" err="1"/>
              <a:t>lubrikácie</a:t>
            </a:r>
            <a:endParaRPr lang="sk-SK" dirty="0"/>
          </a:p>
          <a:p>
            <a:r>
              <a:rPr lang="sk-SK" dirty="0" err="1"/>
              <a:t>Stenšenie</a:t>
            </a:r>
            <a:r>
              <a:rPr lang="sk-SK" dirty="0"/>
              <a:t> a vyhladenie steny pošvy – náchylná na drobné krvácanie pri minimálnej traume</a:t>
            </a:r>
          </a:p>
          <a:p>
            <a:r>
              <a:rPr lang="sk-SK" dirty="0"/>
              <a:t>pH nad 4,5 – nevýhodné prostredie pre </a:t>
            </a:r>
            <a:r>
              <a:rPr lang="sk-SK" dirty="0" err="1"/>
              <a:t>laktobacily</a:t>
            </a:r>
            <a:r>
              <a:rPr lang="sk-SK" dirty="0"/>
              <a:t> – vyššie riziko osídlenia baktériami z čreva a vzniku infekcie - pálenie, svrbenie</a:t>
            </a:r>
          </a:p>
          <a:p>
            <a:r>
              <a:rPr lang="sk-SK" dirty="0"/>
              <a:t>Mykózy sú zriedkavé</a:t>
            </a:r>
          </a:p>
          <a:p>
            <a:r>
              <a:rPr lang="sk-SK" dirty="0"/>
              <a:t>Bolestivosť pri pohlavnom styku, ↓ sexuálnej túžby</a:t>
            </a:r>
          </a:p>
          <a:p>
            <a:pPr marL="0" indent="0">
              <a:buNone/>
            </a:pPr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32851828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141BB7-F5E8-EEF4-9DD2-3F317D882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D039F29-9E5B-27F7-4A19-75614CAE64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258207"/>
            <a:ext cx="10515600" cy="2918756"/>
          </a:xfrm>
        </p:spPr>
        <p:txBody>
          <a:bodyPr>
            <a:normAutofit/>
          </a:bodyPr>
          <a:lstStyle/>
          <a:p>
            <a:r>
              <a:rPr lang="sk-SK" dirty="0"/>
              <a:t>Laser</a:t>
            </a:r>
          </a:p>
          <a:p>
            <a:r>
              <a:rPr lang="sk-SK" dirty="0"/>
              <a:t>Čapíky, gély s obsahom kyseliny </a:t>
            </a:r>
            <a:r>
              <a:rPr lang="sk-SK" dirty="0" err="1"/>
              <a:t>hyalurónovej</a:t>
            </a:r>
            <a:endParaRPr lang="sk-SK" dirty="0"/>
          </a:p>
          <a:p>
            <a:r>
              <a:rPr lang="sk-SK" dirty="0"/>
              <a:t>Hydratačné krémy</a:t>
            </a:r>
          </a:p>
          <a:p>
            <a:r>
              <a:rPr lang="sk-SK" dirty="0" err="1"/>
              <a:t>Lubrikanty</a:t>
            </a:r>
            <a:endParaRPr lang="sk-SK" dirty="0"/>
          </a:p>
          <a:p>
            <a:r>
              <a:rPr lang="sk-SK" dirty="0"/>
              <a:t>Pri zápale lokálne </a:t>
            </a:r>
            <a:r>
              <a:rPr lang="sk-SK" b="1" dirty="0"/>
              <a:t>ATB: </a:t>
            </a:r>
            <a:r>
              <a:rPr lang="sk-SK" dirty="0" err="1"/>
              <a:t>Macmiror</a:t>
            </a:r>
            <a:r>
              <a:rPr lang="sk-SK" dirty="0"/>
              <a:t>, </a:t>
            </a:r>
            <a:r>
              <a:rPr lang="sk-SK" dirty="0" err="1"/>
              <a:t>Polygynax</a:t>
            </a:r>
            <a:endParaRPr lang="sk-SK" dirty="0"/>
          </a:p>
        </p:txBody>
      </p:sp>
      <p:sp>
        <p:nvSpPr>
          <p:cNvPr id="4" name="Zástupný objekt pre obsah 2">
            <a:extLst>
              <a:ext uri="{FF2B5EF4-FFF2-40B4-BE49-F238E27FC236}">
                <a16:creationId xmlns:a16="http://schemas.microsoft.com/office/drawing/2014/main" id="{B5E402DE-765B-3556-B5B0-48E663EBB1DE}"/>
              </a:ext>
            </a:extLst>
          </p:cNvPr>
          <p:cNvSpPr txBox="1">
            <a:spLocks/>
          </p:cNvSpPr>
          <p:nvPr/>
        </p:nvSpPr>
        <p:spPr>
          <a:xfrm>
            <a:off x="838200" y="1690688"/>
            <a:ext cx="3639207" cy="15675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b="1" dirty="0"/>
              <a:t>Lokálne estrogény</a:t>
            </a:r>
          </a:p>
          <a:p>
            <a:pPr lvl="1"/>
            <a:r>
              <a:rPr lang="sk-SK" b="1" dirty="0"/>
              <a:t>Krémy</a:t>
            </a:r>
          </a:p>
          <a:p>
            <a:pPr lvl="1"/>
            <a:r>
              <a:rPr lang="sk-SK" b="1" dirty="0"/>
              <a:t>Tablety</a:t>
            </a:r>
          </a:p>
          <a:p>
            <a:pPr lvl="1"/>
            <a:r>
              <a:rPr lang="sk-SK" b="1" dirty="0"/>
              <a:t>Krúžok</a:t>
            </a:r>
          </a:p>
        </p:txBody>
      </p:sp>
      <p:pic>
        <p:nvPicPr>
          <p:cNvPr id="6" name="Obrázok 5" descr="Obrázok, na ktorom je zubná kefka, ihla&#10;&#10;Automaticky generovaný popis">
            <a:extLst>
              <a:ext uri="{FF2B5EF4-FFF2-40B4-BE49-F238E27FC236}">
                <a16:creationId xmlns:a16="http://schemas.microsoft.com/office/drawing/2014/main" id="{75BE677C-ADB2-5793-892D-07F9920C63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9752" y="1794555"/>
            <a:ext cx="2826176" cy="1463651"/>
          </a:xfrm>
          <a:prstGeom prst="rect">
            <a:avLst/>
          </a:prstGeom>
        </p:spPr>
      </p:pic>
      <p:pic>
        <p:nvPicPr>
          <p:cNvPr id="8" name="Obrázok 7">
            <a:extLst>
              <a:ext uri="{FF2B5EF4-FFF2-40B4-BE49-F238E27FC236}">
                <a16:creationId xmlns:a16="http://schemas.microsoft.com/office/drawing/2014/main" id="{C5691E18-B155-7AA2-324B-190243E831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2427" y="1609134"/>
            <a:ext cx="2325117" cy="1730627"/>
          </a:xfrm>
          <a:prstGeom prst="rect">
            <a:avLst/>
          </a:prstGeom>
        </p:spPr>
      </p:pic>
      <p:pic>
        <p:nvPicPr>
          <p:cNvPr id="10" name="Obrázok 9" descr="Obrázok, na ktorom je lampa, žiarivka&#10;&#10;Automaticky generovaný popis">
            <a:extLst>
              <a:ext uri="{FF2B5EF4-FFF2-40B4-BE49-F238E27FC236}">
                <a16:creationId xmlns:a16="http://schemas.microsoft.com/office/drawing/2014/main" id="{FEED87A4-F241-0333-16D8-306E993B30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4043" y="1741744"/>
            <a:ext cx="1511300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3525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44C844-3EC5-10DB-E5C6-299C81B8C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Močový systém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5C37420D-5E9B-E1B5-A878-6E4EA76159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err="1"/>
              <a:t>Stenšenie</a:t>
            </a:r>
            <a:r>
              <a:rPr lang="sk-SK" dirty="0"/>
              <a:t> steny močového mechúra a močovej rúry</a:t>
            </a:r>
          </a:p>
          <a:p>
            <a:r>
              <a:rPr lang="sk-SK" dirty="0"/>
              <a:t>Pálenie pri močení</a:t>
            </a:r>
          </a:p>
          <a:p>
            <a:r>
              <a:rPr lang="sk-SK" dirty="0"/>
              <a:t>Nutkanie na močenie</a:t>
            </a:r>
          </a:p>
          <a:p>
            <a:r>
              <a:rPr lang="sk-SK" dirty="0"/>
              <a:t>Častejšie močenie</a:t>
            </a:r>
          </a:p>
          <a:p>
            <a:r>
              <a:rPr lang="sk-SK" dirty="0"/>
              <a:t>Častejšie infekcie močových ciest</a:t>
            </a:r>
          </a:p>
          <a:p>
            <a:r>
              <a:rPr lang="sk-SK" dirty="0"/>
              <a:t>Únik moču</a:t>
            </a:r>
          </a:p>
          <a:p>
            <a:endParaRPr lang="sk-SK" dirty="0"/>
          </a:p>
          <a:p>
            <a:r>
              <a:rPr lang="sk-SK" dirty="0"/>
              <a:t>Vaginálne estrogény môžu zlepšovať prejavy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7892012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88D3351-9A75-3DF3-DA50-86B435232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Krvácanie po menopauze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7439D8F-9D6C-9D28-5123-5681CE3C42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/>
              <a:t>Značí ochorenia</a:t>
            </a:r>
          </a:p>
          <a:p>
            <a:r>
              <a:rPr lang="sk-SK" dirty="0"/>
              <a:t>Je dôvodom pre gynekologické vyšetrenie</a:t>
            </a:r>
          </a:p>
          <a:p>
            <a:r>
              <a:rPr lang="sk-SK" b="1" dirty="0"/>
              <a:t>Bakteriálny zápal pošvy</a:t>
            </a:r>
          </a:p>
          <a:p>
            <a:r>
              <a:rPr lang="sk-SK" b="1" dirty="0"/>
              <a:t>Poranenia pošvy – pád, pohlavný styk</a:t>
            </a:r>
          </a:p>
          <a:p>
            <a:r>
              <a:rPr lang="sk-SK" b="1" dirty="0"/>
              <a:t>Užívanie </a:t>
            </a:r>
            <a:r>
              <a:rPr lang="sk-SK" b="1" dirty="0" err="1"/>
              <a:t>warfarínu</a:t>
            </a:r>
            <a:r>
              <a:rPr lang="sk-SK" b="1" dirty="0"/>
              <a:t>, hormón substitučnej liečby, </a:t>
            </a:r>
            <a:r>
              <a:rPr lang="sk-SK" b="1" dirty="0" err="1"/>
              <a:t>tamoxifénu</a:t>
            </a:r>
            <a:endParaRPr lang="sk-SK" b="1" dirty="0"/>
          </a:p>
          <a:p>
            <a:r>
              <a:rPr lang="sk-SK" b="1" dirty="0"/>
              <a:t>1% zhubné ochorenie maternice</a:t>
            </a:r>
          </a:p>
          <a:p>
            <a:r>
              <a:rPr lang="sk-SK" b="1" dirty="0"/>
              <a:t>Polyp výstelky maternice</a:t>
            </a:r>
            <a:endParaRPr lang="sk-SK" dirty="0"/>
          </a:p>
          <a:p>
            <a:r>
              <a:rPr lang="sk-SK" dirty="0"/>
              <a:t>Krvácanie z konečníka – hemoroidy, zhubné ochorenie</a:t>
            </a:r>
          </a:p>
          <a:p>
            <a:r>
              <a:rPr lang="sk-SK" dirty="0"/>
              <a:t>Krvavý moč – IMC, </a:t>
            </a:r>
            <a:r>
              <a:rPr lang="sk-SK" dirty="0" err="1"/>
              <a:t>warfarín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8814688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4D7569-743D-EA96-FC35-3A09266AA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6907"/>
            <a:ext cx="10515600" cy="1325563"/>
          </a:xfrm>
        </p:spPr>
        <p:txBody>
          <a:bodyPr/>
          <a:lstStyle/>
          <a:p>
            <a:pPr algn="ctr"/>
            <a:r>
              <a:rPr lang="sk-SK" b="1" dirty="0"/>
              <a:t>Močová inkontinencia</a:t>
            </a:r>
          </a:p>
        </p:txBody>
      </p:sp>
      <p:pic>
        <p:nvPicPr>
          <p:cNvPr id="5" name="Obrázok 4" descr="Obrázok, na ktorom je kresba, kreslený obrázok, animák, ilustrácia&#10;&#10;Automaticky generovaný popis">
            <a:extLst>
              <a:ext uri="{FF2B5EF4-FFF2-40B4-BE49-F238E27FC236}">
                <a16:creationId xmlns:a16="http://schemas.microsoft.com/office/drawing/2014/main" id="{9C7D13EC-9EF0-CA33-228E-4EAC957CD9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3230" y="2252470"/>
            <a:ext cx="2865540" cy="375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6091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D46FA7-1552-9BB3-0A08-4FFAA461F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Močová inkontinencia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CBFD311-E6F2-98EC-28E4-77C563A88F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b="1" dirty="0"/>
              <a:t>= vôľou neovládateľný únik moču</a:t>
            </a:r>
          </a:p>
          <a:p>
            <a:r>
              <a:rPr lang="sk-SK" sz="2600" dirty="0"/>
              <a:t>Porucha v dolnej časti močového traktu – močový mechúr, močová rúra</a:t>
            </a:r>
          </a:p>
          <a:p>
            <a:r>
              <a:rPr lang="sk-SK" sz="2600" dirty="0"/>
              <a:t>Od odkvapkávania niekoľkých kvapiek až po stály odtok moču</a:t>
            </a:r>
          </a:p>
          <a:p>
            <a:r>
              <a:rPr lang="sk-SK" sz="2600" dirty="0" err="1"/>
              <a:t>Sociány</a:t>
            </a:r>
            <a:r>
              <a:rPr lang="sk-SK" sz="2600" dirty="0"/>
              <a:t> a hygienický problém</a:t>
            </a:r>
          </a:p>
          <a:p>
            <a:r>
              <a:rPr lang="sk-SK" sz="2600" dirty="0"/>
              <a:t>↓ kvalitu života – poškodenie kože, narúša sociálne vzťahy, pocity hanby, frustrácie, dôvod pre umiestnenie do sanatória</a:t>
            </a:r>
          </a:p>
          <a:p>
            <a:r>
              <a:rPr lang="sk-SK" sz="2600" dirty="0"/>
              <a:t>Iba 1 zo 4 žien vyhľadá lekára, u 50% žien občasná, u 10% závažná</a:t>
            </a:r>
          </a:p>
        </p:txBody>
      </p:sp>
    </p:spTree>
    <p:extLst>
      <p:ext uri="{BB962C8B-B14F-4D97-AF65-F5344CB8AC3E}">
        <p14:creationId xmlns:p14="http://schemas.microsoft.com/office/powerpoint/2010/main" val="132988016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41745B-39A3-1D4B-8E5A-4B2505744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Kontinencia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9EF9B79-7B90-1532-3769-77D4A70079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/>
          </a:bodyPr>
          <a:lstStyle/>
          <a:p>
            <a:r>
              <a:rPr lang="sk-SK" dirty="0"/>
              <a:t>= schopnosť udržať moč</a:t>
            </a:r>
          </a:p>
          <a:p>
            <a:r>
              <a:rPr lang="sk-SK" dirty="0"/>
              <a:t>schopnosť močového mechúra prispôsobiť sa náhlemu zväčšeniu objemu s minimálnym alebo žiadnym zvýšením tlaku</a:t>
            </a:r>
          </a:p>
          <a:p>
            <a:r>
              <a:rPr lang="sk-SK" dirty="0"/>
              <a:t>je výsledok koordinácie: </a:t>
            </a:r>
            <a:r>
              <a:rPr lang="sk-SK" dirty="0">
                <a:solidFill>
                  <a:srgbClr val="FF0000"/>
                </a:solidFill>
              </a:rPr>
              <a:t>svalov močového mechúra, zvierača močovej rúry, dostatočnej podpory väziva panvy, správnej inervácie a správnej koordinácie centier močenia</a:t>
            </a:r>
            <a:endParaRPr lang="sk-SK" altLang="sk-SK" dirty="0">
              <a:solidFill>
                <a:srgbClr val="FF0000"/>
              </a:solidFill>
            </a:endParaRPr>
          </a:p>
          <a:p>
            <a:r>
              <a:rPr lang="sk-SK" altLang="sk-SK" b="1" dirty="0"/>
              <a:t>Netlmenie sťahov svaloviny močového mechúra, zvýšenie </a:t>
            </a:r>
            <a:r>
              <a:rPr lang="sk-SK" altLang="sk-SK" b="1" dirty="0" err="1"/>
              <a:t>vnútrobrušného</a:t>
            </a:r>
            <a:r>
              <a:rPr lang="sk-SK" altLang="sk-SK" b="1" dirty="0"/>
              <a:t> tlaku, nefunkčnosť väzivovej podpory, či zmeny inervácie </a:t>
            </a:r>
            <a:r>
              <a:rPr lang="sk-SK" altLang="sk-SK" dirty="0"/>
              <a:t>spôsobujú únik moču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58057641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7BFFA7E-42C5-2ECC-F1EE-1F193BBF9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Rizikové faktory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93CB859-983E-74AE-7D13-0F14FE657A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6"/>
            <a:ext cx="10281745" cy="1190844"/>
          </a:xfrm>
        </p:spPr>
        <p:txBody>
          <a:bodyPr/>
          <a:lstStyle/>
          <a:p>
            <a:r>
              <a:rPr lang="sk-SK" b="1" dirty="0"/>
              <a:t>↑ vek </a:t>
            </a:r>
            <a:r>
              <a:rPr lang="sk-SK" dirty="0"/>
              <a:t>– únik moču sa však nepovažuje za prirodzenú súčasť starnutia</a:t>
            </a:r>
          </a:p>
          <a:p>
            <a:endParaRPr lang="sk-SK" dirty="0"/>
          </a:p>
        </p:txBody>
      </p:sp>
      <p:graphicFrame>
        <p:nvGraphicFramePr>
          <p:cNvPr id="6" name="Tabuľka 4">
            <a:extLst>
              <a:ext uri="{FF2B5EF4-FFF2-40B4-BE49-F238E27FC236}">
                <a16:creationId xmlns:a16="http://schemas.microsoft.com/office/drawing/2014/main" id="{A8867384-D3F4-78C2-6252-73E27EAD18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559206"/>
              </p:ext>
            </p:extLst>
          </p:nvPr>
        </p:nvGraphicFramePr>
        <p:xfrm>
          <a:off x="1796083" y="3151408"/>
          <a:ext cx="8128000" cy="18542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013724153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6915347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/>
                        <a:t>Vek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Výskyt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15924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/>
                        <a:t>20-40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1244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/>
                        <a:t>40-60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17%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71653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/>
                        <a:t>60-80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23%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9531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/>
                        <a:t>&gt;80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32%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07253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191934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E12E89-93D7-8074-63F9-306112CB9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Rizikové faktory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5A504288-0F51-A8A8-1C72-55FC81C94A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690688"/>
            <a:ext cx="7475482" cy="4699601"/>
          </a:xfrm>
        </p:spPr>
        <p:txBody>
          <a:bodyPr>
            <a:normAutofit/>
          </a:bodyPr>
          <a:lstStyle/>
          <a:p>
            <a:r>
              <a:rPr lang="sk-SK" sz="2600" b="1" dirty="0"/>
              <a:t>Obezita</a:t>
            </a:r>
          </a:p>
          <a:p>
            <a:r>
              <a:rPr lang="sk-SK" sz="2600" b="1" dirty="0"/>
              <a:t>↑ počet vaginálnych pôrodov, novorodenci nad 4kg, pôrod pomocou kliešte, </a:t>
            </a:r>
            <a:r>
              <a:rPr lang="sk-SK" sz="2600" b="1" dirty="0" err="1"/>
              <a:t>vákuumextrakcie</a:t>
            </a:r>
            <a:r>
              <a:rPr lang="sk-SK" sz="2600" b="1" dirty="0"/>
              <a:t> </a:t>
            </a:r>
            <a:r>
              <a:rPr lang="sk-SK" sz="2600" dirty="0"/>
              <a:t>– poškodenie svalov, väziva a nervov panvy</a:t>
            </a:r>
          </a:p>
          <a:p>
            <a:r>
              <a:rPr lang="sk-SK" sz="2600" b="1" dirty="0"/>
              <a:t>Zvýšenie </a:t>
            </a:r>
            <a:r>
              <a:rPr lang="sk-SK" sz="2600" b="1" dirty="0" err="1"/>
              <a:t>vnútrobrušného</a:t>
            </a:r>
            <a:r>
              <a:rPr lang="sk-SK" sz="2600" b="1" dirty="0"/>
              <a:t> tlaku </a:t>
            </a:r>
            <a:r>
              <a:rPr lang="sk-SK" sz="2600" dirty="0"/>
              <a:t>– CHOCHP, chronický kašeľ, zápcha, dvíhanie ťažkých bremien</a:t>
            </a:r>
          </a:p>
          <a:p>
            <a:r>
              <a:rPr lang="sk-SK" sz="2600" b="1" dirty="0"/>
              <a:t>Fajčenie</a:t>
            </a:r>
            <a:r>
              <a:rPr lang="sk-SK" sz="2600" dirty="0"/>
              <a:t> – chronický kašeľ + </a:t>
            </a:r>
            <a:r>
              <a:rPr lang="sk-SK" sz="2600" dirty="0" err="1"/>
              <a:t>antiestrogénny</a:t>
            </a:r>
            <a:r>
              <a:rPr lang="sk-SK" sz="2600" dirty="0"/>
              <a:t> efekt - ↓ kolagén</a:t>
            </a:r>
          </a:p>
          <a:p>
            <a:r>
              <a:rPr lang="sk-SK" sz="2600" dirty="0"/>
              <a:t>Genetika</a:t>
            </a:r>
          </a:p>
        </p:txBody>
      </p:sp>
      <p:pic>
        <p:nvPicPr>
          <p:cNvPr id="5" name="Obrázok 4" descr="Obrázok, na ktorom je kreslený obrázok, logo, grafika, silueta&#10;&#10;Automaticky generovaný popis">
            <a:extLst>
              <a:ext uri="{FF2B5EF4-FFF2-40B4-BE49-F238E27FC236}">
                <a16:creationId xmlns:a16="http://schemas.microsoft.com/office/drawing/2014/main" id="{EF998FBD-E2A4-C052-C2F7-0299D6739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8122" y="214867"/>
            <a:ext cx="2028496" cy="2028496"/>
          </a:xfrm>
          <a:prstGeom prst="rect">
            <a:avLst/>
          </a:prstGeom>
        </p:spPr>
      </p:pic>
      <p:pic>
        <p:nvPicPr>
          <p:cNvPr id="7" name="Obrázok 6" descr="Obrázok, na ktorom je kreslený obrázok, animák, ilustrácia, dizajn&#10;&#10;Automaticky generovaný popis">
            <a:extLst>
              <a:ext uri="{FF2B5EF4-FFF2-40B4-BE49-F238E27FC236}">
                <a16:creationId xmlns:a16="http://schemas.microsoft.com/office/drawing/2014/main" id="{9505CDCC-5922-2C95-3F74-C7DD84BFFC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0027" y="214867"/>
            <a:ext cx="1788004" cy="2028496"/>
          </a:xfrm>
          <a:prstGeom prst="rect">
            <a:avLst/>
          </a:prstGeom>
        </p:spPr>
      </p:pic>
      <p:pic>
        <p:nvPicPr>
          <p:cNvPr id="9" name="Obrázok 8" descr="Obrázok, na ktorom je text, písmo, logo, symbol&#10;&#10;Automaticky generovaný popis">
            <a:extLst>
              <a:ext uri="{FF2B5EF4-FFF2-40B4-BE49-F238E27FC236}">
                <a16:creationId xmlns:a16="http://schemas.microsoft.com/office/drawing/2014/main" id="{E0963741-E282-FFE7-4A5F-0643123038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3683" y="2398110"/>
            <a:ext cx="1789705" cy="2072290"/>
          </a:xfrm>
          <a:prstGeom prst="rect">
            <a:avLst/>
          </a:prstGeom>
        </p:spPr>
      </p:pic>
      <p:pic>
        <p:nvPicPr>
          <p:cNvPr id="11" name="Obrázok 10" descr="Obrázok, na ktorom je písmo, logo, text, grafika&#10;&#10;Automaticky generovaný popis">
            <a:extLst>
              <a:ext uri="{FF2B5EF4-FFF2-40B4-BE49-F238E27FC236}">
                <a16:creationId xmlns:a16="http://schemas.microsoft.com/office/drawing/2014/main" id="{6C5BFBB6-A881-DC66-CF49-7D9D8BA9AB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80027" y="2384819"/>
            <a:ext cx="1663700" cy="2082800"/>
          </a:xfrm>
          <a:prstGeom prst="rect">
            <a:avLst/>
          </a:prstGeom>
        </p:spPr>
      </p:pic>
      <p:pic>
        <p:nvPicPr>
          <p:cNvPr id="15" name="Obrázok 14" descr="Obrázok, na ktorom je kresba, náčrt, ľudská tvár, animák&#10;&#10;Automaticky generovaný popis">
            <a:extLst>
              <a:ext uri="{FF2B5EF4-FFF2-40B4-BE49-F238E27FC236}">
                <a16:creationId xmlns:a16="http://schemas.microsoft.com/office/drawing/2014/main" id="{E092E03B-011A-384C-014F-EAEE19E9CC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13683" y="4588991"/>
            <a:ext cx="1837373" cy="1903884"/>
          </a:xfrm>
          <a:prstGeom prst="rect">
            <a:avLst/>
          </a:prstGeom>
        </p:spPr>
      </p:pic>
      <p:pic>
        <p:nvPicPr>
          <p:cNvPr id="17" name="Obrázok 16" descr="Obrázok, na ktorom je kresba, náčrt, obrysy, ilustrácia&#10;&#10;Automaticky generovaný popis">
            <a:extLst>
              <a:ext uri="{FF2B5EF4-FFF2-40B4-BE49-F238E27FC236}">
                <a16:creationId xmlns:a16="http://schemas.microsoft.com/office/drawing/2014/main" id="{A7E227ED-E3CF-9C57-0EE7-B13087BD75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57793" y="4609075"/>
            <a:ext cx="1460938" cy="2115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2561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7EDF4A-6CB1-DF5B-9108-7651B2160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Typy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F190A73-92BF-E1A2-8ED1-A517EB93C3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294430"/>
          </a:xfrm>
          <a:solidFill>
            <a:schemeClr val="tx1"/>
          </a:solidFill>
        </p:spPr>
        <p:txBody>
          <a:bodyPr/>
          <a:lstStyle/>
          <a:p>
            <a:r>
              <a:rPr lang="sk-SK" sz="2600" b="1" dirty="0">
                <a:solidFill>
                  <a:srgbClr val="FF0000"/>
                </a:solidFill>
              </a:rPr>
              <a:t>Stresová</a:t>
            </a:r>
            <a:r>
              <a:rPr lang="sk-SK" sz="2600" b="1" dirty="0">
                <a:solidFill>
                  <a:schemeClr val="bg1"/>
                </a:solidFill>
              </a:rPr>
              <a:t> – súvisí so zvýšením </a:t>
            </a:r>
            <a:r>
              <a:rPr lang="sk-SK" sz="2600" b="1" dirty="0" err="1">
                <a:solidFill>
                  <a:schemeClr val="bg1"/>
                </a:solidFill>
              </a:rPr>
              <a:t>vnútrobrušného</a:t>
            </a:r>
            <a:r>
              <a:rPr lang="sk-SK" sz="2600" b="1" dirty="0">
                <a:solidFill>
                  <a:schemeClr val="bg1"/>
                </a:solidFill>
              </a:rPr>
              <a:t> tlaku = pri námahe, cvičení, kýchnutí, zakašľaní</a:t>
            </a:r>
          </a:p>
          <a:p>
            <a:r>
              <a:rPr lang="sk-SK" sz="2600" b="1" dirty="0">
                <a:solidFill>
                  <a:srgbClr val="FF0000"/>
                </a:solidFill>
              </a:rPr>
              <a:t>Urgentná </a:t>
            </a:r>
            <a:r>
              <a:rPr lang="sk-SK" sz="2600" b="1" dirty="0">
                <a:solidFill>
                  <a:schemeClr val="bg1"/>
                </a:solidFill>
              </a:rPr>
              <a:t>- sprevádzaná náhlym silným nutkaním na močenie s nemožnosťou odložiť močenie</a:t>
            </a:r>
          </a:p>
          <a:p>
            <a:r>
              <a:rPr lang="sk-SK" sz="2600" b="1" dirty="0">
                <a:solidFill>
                  <a:srgbClr val="FF0000"/>
                </a:solidFill>
              </a:rPr>
              <a:t>Zmiešaná</a:t>
            </a:r>
          </a:p>
          <a:p>
            <a:pPr marL="0" indent="0">
              <a:buNone/>
            </a:pPr>
            <a:endParaRPr lang="sk-SK" sz="2800" b="1" dirty="0"/>
          </a:p>
          <a:p>
            <a:endParaRPr lang="sk-SK" dirty="0"/>
          </a:p>
        </p:txBody>
      </p:sp>
      <p:sp>
        <p:nvSpPr>
          <p:cNvPr id="4" name="Zástupný objekt pre obsah 2">
            <a:extLst>
              <a:ext uri="{FF2B5EF4-FFF2-40B4-BE49-F238E27FC236}">
                <a16:creationId xmlns:a16="http://schemas.microsoft.com/office/drawing/2014/main" id="{3804BC24-AE64-90A9-DC4A-D2329B25A452}"/>
              </a:ext>
            </a:extLst>
          </p:cNvPr>
          <p:cNvSpPr txBox="1">
            <a:spLocks/>
          </p:cNvSpPr>
          <p:nvPr/>
        </p:nvSpPr>
        <p:spPr>
          <a:xfrm>
            <a:off x="838200" y="4276013"/>
            <a:ext cx="10515600" cy="20569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400" b="1" dirty="0"/>
              <a:t>Iné: </a:t>
            </a:r>
            <a:r>
              <a:rPr lang="sk-SK" sz="2400" dirty="0"/>
              <a:t>neovládateľný únik moču pri preplnenom močovom mechúre, pri prekážke odtoku moču v močovej rúre, porucha CNS, vrodené chyby dolného močového systému, demencia, skleróza </a:t>
            </a:r>
            <a:r>
              <a:rPr lang="sk-SK" sz="2400" dirty="0" err="1"/>
              <a:t>multiplex</a:t>
            </a:r>
            <a:endParaRPr lang="sk-SK" sz="2400" b="1" dirty="0"/>
          </a:p>
        </p:txBody>
      </p:sp>
    </p:spTree>
    <p:extLst>
      <p:ext uri="{BB962C8B-B14F-4D97-AF65-F5344CB8AC3E}">
        <p14:creationId xmlns:p14="http://schemas.microsoft.com/office/powerpoint/2010/main" val="311481010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D06E49-F148-EB73-37C5-519278541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Stresová inkontinencia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C48BEDB-C3AF-C3C7-0335-14EA5FCEFA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8875"/>
            <a:ext cx="10681138" cy="1447802"/>
          </a:xfrm>
        </p:spPr>
        <p:txBody>
          <a:bodyPr>
            <a:normAutofit fontScale="92500"/>
          </a:bodyPr>
          <a:lstStyle/>
          <a:p>
            <a:r>
              <a:rPr lang="sk-SK" dirty="0"/>
              <a:t>Tlak v močovom </a:t>
            </a:r>
            <a:r>
              <a:rPr lang="sk-SK" dirty="0" err="1"/>
              <a:t>mechúri</a:t>
            </a:r>
            <a:r>
              <a:rPr lang="sk-SK" dirty="0"/>
              <a:t> prevýši uzáverový tlak zvierača močovej rúry</a:t>
            </a:r>
          </a:p>
          <a:p>
            <a:r>
              <a:rPr lang="sk-SK" altLang="sk-SK" b="1" dirty="0"/>
              <a:t>85% zoslabenie svalov panvového dna</a:t>
            </a:r>
            <a:endParaRPr lang="sk-SK" altLang="sk-SK" b="1" dirty="0">
              <a:solidFill>
                <a:srgbClr val="FF0000"/>
              </a:solidFill>
            </a:endParaRPr>
          </a:p>
          <a:p>
            <a:r>
              <a:rPr lang="sk-SK" dirty="0"/>
              <a:t>Oslabený zvierač močovej rúry</a:t>
            </a: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73E83092-38AF-D3B1-DEF1-DC7F2945F5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312" y="3385823"/>
            <a:ext cx="5542012" cy="3107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89449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1E9D92-AA39-E0CD-BB1F-5C51218D8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Urgentná inkontinencia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0CF3195-2CEE-7481-143B-D77B6F1B6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410903" cy="665327"/>
          </a:xfrm>
        </p:spPr>
        <p:txBody>
          <a:bodyPr/>
          <a:lstStyle/>
          <a:p>
            <a:r>
              <a:rPr lang="sk-SK" dirty="0"/>
              <a:t>Kontrakcia močového mechúra počas plniacej fázy</a:t>
            </a:r>
          </a:p>
        </p:txBody>
      </p:sp>
      <p:pic>
        <p:nvPicPr>
          <p:cNvPr id="5" name="Obrázok 4" descr="Obrázok, na ktorom je snímka obrazovky, text, mozog&#10;&#10;Automaticky generovaný popis">
            <a:extLst>
              <a:ext uri="{FF2B5EF4-FFF2-40B4-BE49-F238E27FC236}">
                <a16:creationId xmlns:a16="http://schemas.microsoft.com/office/drawing/2014/main" id="{6B361162-AF2F-082F-76BC-784C3312B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490952"/>
            <a:ext cx="4681892" cy="3929117"/>
          </a:xfrm>
          <a:prstGeom prst="rect">
            <a:avLst/>
          </a:prstGeom>
        </p:spPr>
      </p:pic>
      <p:pic>
        <p:nvPicPr>
          <p:cNvPr id="7" name="Obrázok 6" descr="Obrázok, na ktorom je snímka obrazovky, dizajn&#10;&#10;Automaticky generovaný popis">
            <a:extLst>
              <a:ext uri="{FF2B5EF4-FFF2-40B4-BE49-F238E27FC236}">
                <a16:creationId xmlns:a16="http://schemas.microsoft.com/office/drawing/2014/main" id="{3FA03AFC-0B05-B4E2-E954-6BEC25DF1F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7259" y="2490951"/>
            <a:ext cx="5189927" cy="393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7995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ľka 3">
            <a:extLst>
              <a:ext uri="{FF2B5EF4-FFF2-40B4-BE49-F238E27FC236}">
                <a16:creationId xmlns:a16="http://schemas.microsoft.com/office/drawing/2014/main" id="{84E18AB8-47CD-BDD9-8C21-F5A543C2B3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5844877"/>
              </p:ext>
            </p:extLst>
          </p:nvPr>
        </p:nvGraphicFramePr>
        <p:xfrm>
          <a:off x="1355834" y="380882"/>
          <a:ext cx="9207062" cy="609623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603531">
                  <a:extLst>
                    <a:ext uri="{9D8B030D-6E8A-4147-A177-3AD203B41FA5}">
                      <a16:colId xmlns:a16="http://schemas.microsoft.com/office/drawing/2014/main" val="1055068896"/>
                    </a:ext>
                  </a:extLst>
                </a:gridCol>
                <a:gridCol w="4603531">
                  <a:extLst>
                    <a:ext uri="{9D8B030D-6E8A-4147-A177-3AD203B41FA5}">
                      <a16:colId xmlns:a16="http://schemas.microsoft.com/office/drawing/2014/main" val="2416114743"/>
                    </a:ext>
                  </a:extLst>
                </a:gridCol>
              </a:tblGrid>
              <a:tr h="10668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3200" b="1" dirty="0"/>
                        <a:t>Stresová inkontinencia</a:t>
                      </a:r>
                      <a:endParaRPr lang="sk-SK" sz="3200" dirty="0"/>
                    </a:p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3200" b="1" dirty="0"/>
                        <a:t>Urgentná inkontinencia</a:t>
                      </a:r>
                      <a:endParaRPr lang="sk-SK" sz="3200" dirty="0"/>
                    </a:p>
                    <a:p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8071350"/>
                  </a:ext>
                </a:extLst>
              </a:tr>
              <a:tr h="10668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2800" dirty="0"/>
                        <a:t>u žien  </a:t>
                      </a:r>
                      <a:r>
                        <a:rPr lang="en-US" sz="2800" b="1" dirty="0"/>
                        <a:t>&lt; 75 </a:t>
                      </a:r>
                      <a:r>
                        <a:rPr lang="sk-SK" sz="2800" b="1" dirty="0"/>
                        <a:t>rokov</a:t>
                      </a:r>
                      <a:endParaRPr lang="sk-SK" sz="2800" dirty="0"/>
                    </a:p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2800" dirty="0"/>
                        <a:t>u žien </a:t>
                      </a:r>
                      <a:r>
                        <a:rPr lang="en-US" sz="2800" b="1" dirty="0"/>
                        <a:t>&gt;75 </a:t>
                      </a:r>
                      <a:r>
                        <a:rPr lang="sk-SK" sz="2800" b="1" dirty="0"/>
                        <a:t>rokov</a:t>
                      </a:r>
                      <a:endParaRPr lang="en-US" sz="2800" b="1" dirty="0"/>
                    </a:p>
                    <a:p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6129394"/>
                  </a:ext>
                </a:extLst>
              </a:tr>
              <a:tr h="10668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2400" dirty="0"/>
                        <a:t>únik moču pri zvýšenom </a:t>
                      </a:r>
                      <a:r>
                        <a:rPr lang="sk-SK" sz="2400" dirty="0" err="1"/>
                        <a:t>vnútrobrušnom</a:t>
                      </a:r>
                      <a:r>
                        <a:rPr lang="sk-SK" sz="2400" dirty="0"/>
                        <a:t> tlaku – kašeľ, kýchanie, beh, zdvíhanie ťažkých bremien </a:t>
                      </a:r>
                    </a:p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altLang="sk-SK" sz="2400" dirty="0"/>
                        <a:t>náhla silná urgencia s nemožnosťou odložiť močenie</a:t>
                      </a:r>
                    </a:p>
                    <a:p>
                      <a:pPr algn="ctr"/>
                      <a:r>
                        <a:rPr lang="sk-SK" altLang="sk-SK" sz="2400" dirty="0"/>
                        <a:t>s</a:t>
                      </a:r>
                      <a:r>
                        <a:rPr lang="sk-SK" sz="2400" dirty="0"/>
                        <a:t>púšťače: zvuk tečúcej vody, chladné prostredie</a:t>
                      </a:r>
                    </a:p>
                    <a:p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370382"/>
                  </a:ext>
                </a:extLst>
              </a:tr>
              <a:tr h="10668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2400" dirty="0"/>
                        <a:t>objem uniknutého moču je malý</a:t>
                      </a:r>
                    </a:p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2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objem uniknutého moču je väčší, </a:t>
                      </a:r>
                    </a:p>
                    <a:p>
                      <a:r>
                        <a:rPr lang="sk-SK" sz="2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často nepredvídateľný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1795029"/>
                  </a:ext>
                </a:extLst>
              </a:tr>
              <a:tr h="1066859">
                <a:tc>
                  <a:txBody>
                    <a:bodyPr/>
                    <a:lstStyle/>
                    <a:p>
                      <a:pPr algn="ctr"/>
                      <a:r>
                        <a:rPr lang="sk-SK" sz="2400" dirty="0"/>
                        <a:t>Často spojená s poklesom pošvovej steny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2400" dirty="0"/>
                        <a:t>Degeneratívne zmeny v stene močového mechúra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97265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341830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116AE53-8181-9E22-F66D-69174A59E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Diagnostika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A9E3C42-2E61-A953-3617-885834CFF8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600" dirty="0"/>
              <a:t>Počet močení za deň (viac ako 8/24hod nie je norma)</a:t>
            </a:r>
          </a:p>
          <a:p>
            <a:r>
              <a:rPr lang="sk-SK" sz="2600" dirty="0"/>
              <a:t>Okolnosti a situácie, pri ktorých moč uniká</a:t>
            </a:r>
          </a:p>
          <a:p>
            <a:r>
              <a:rPr lang="sk-SK" sz="2600" dirty="0"/>
              <a:t>Objem uniknutého moču, počet použitých vložiek, frekvencia ich zmeny, stupeň presiaknutia vložky</a:t>
            </a:r>
          </a:p>
          <a:p>
            <a:r>
              <a:rPr lang="sk-SK" sz="2600" dirty="0"/>
              <a:t>Pocit neúplného vyprázdnenia, pálenie pri močení, krv v moči</a:t>
            </a:r>
          </a:p>
          <a:p>
            <a:r>
              <a:rPr lang="sk-SK" sz="2600" dirty="0"/>
              <a:t>Pôrod, operácie v malej panve alebo brušné operácie</a:t>
            </a:r>
          </a:p>
          <a:p>
            <a:r>
              <a:rPr lang="sk-SK" sz="2600" dirty="0"/>
              <a:t>Fyzická práca, chronický kašeľ, zápcha</a:t>
            </a:r>
          </a:p>
          <a:p>
            <a:r>
              <a:rPr lang="sk-SK" sz="2600" dirty="0"/>
              <a:t>Lieky</a:t>
            </a:r>
          </a:p>
          <a:p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08003380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1B2ADE4-1C92-1CEA-5B39-312B0E8AF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dirty="0"/>
              <a:t>Lieky, ktoré môžu zvýšiť riziko úniku moču</a:t>
            </a:r>
          </a:p>
        </p:txBody>
      </p:sp>
      <p:graphicFrame>
        <p:nvGraphicFramePr>
          <p:cNvPr id="4" name="Tabuľka 3">
            <a:extLst>
              <a:ext uri="{FF2B5EF4-FFF2-40B4-BE49-F238E27FC236}">
                <a16:creationId xmlns:a16="http://schemas.microsoft.com/office/drawing/2014/main" id="{AE09CDF0-7C17-57AA-7032-80A15B5AF0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3708970"/>
              </p:ext>
            </p:extLst>
          </p:nvPr>
        </p:nvGraphicFramePr>
        <p:xfrm>
          <a:off x="1135117" y="1786759"/>
          <a:ext cx="8804166" cy="3859323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402083">
                  <a:extLst>
                    <a:ext uri="{9D8B030D-6E8A-4147-A177-3AD203B41FA5}">
                      <a16:colId xmlns:a16="http://schemas.microsoft.com/office/drawing/2014/main" val="1192910961"/>
                    </a:ext>
                  </a:extLst>
                </a:gridCol>
                <a:gridCol w="4402083">
                  <a:extLst>
                    <a:ext uri="{9D8B030D-6E8A-4147-A177-3AD203B41FA5}">
                      <a16:colId xmlns:a16="http://schemas.microsoft.com/office/drawing/2014/main" val="1872747458"/>
                    </a:ext>
                  </a:extLst>
                </a:gridCol>
              </a:tblGrid>
              <a:tr h="421790">
                <a:tc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/>
                        <a:t>Alkohol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8800679"/>
                  </a:ext>
                </a:extLst>
              </a:tr>
              <a:tr h="4217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/>
                        <a:t>Spazmolytiká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Skopolamín</a:t>
                      </a:r>
                      <a:endParaRPr lang="sk-SK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2114786"/>
                  </a:ext>
                </a:extLst>
              </a:tr>
              <a:tr h="470213">
                <a:tc>
                  <a:txBody>
                    <a:bodyPr/>
                    <a:lstStyle/>
                    <a:p>
                      <a:r>
                        <a:rPr lang="sk-SK" dirty="0"/>
                        <a:t>Tricyklické antidepresíva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Amitriptylín</a:t>
                      </a:r>
                      <a:r>
                        <a:rPr lang="sk-SK" sz="18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Imipramín</a:t>
                      </a:r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552695"/>
                  </a:ext>
                </a:extLst>
              </a:tr>
              <a:tr h="4217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/>
                        <a:t>Antipsychotiká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b="1" u="none" strike="noStrike" kern="1200" dirty="0" err="1">
                          <a:solidFill>
                            <a:schemeClr val="dk1"/>
                          </a:solidFill>
                          <a:effectLst/>
                        </a:rPr>
                        <a:t>Chlórpromazín</a:t>
                      </a:r>
                      <a:r>
                        <a:rPr lang="sk-SK" sz="1800" b="1" u="none" strike="noStrike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sk-SK" sz="1800" b="1" u="none" strike="noStrike" kern="1200" dirty="0" err="1">
                          <a:solidFill>
                            <a:schemeClr val="dk1"/>
                          </a:solidFill>
                          <a:effectLst/>
                        </a:rPr>
                        <a:t>Haloperidol</a:t>
                      </a:r>
                      <a:endParaRPr lang="sk-SK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8445086"/>
                  </a:ext>
                </a:extLst>
              </a:tr>
              <a:tr h="4217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/>
                        <a:t>Antihypertenzíva</a:t>
                      </a:r>
                      <a:r>
                        <a:rPr lang="sk-SK" dirty="0"/>
                        <a:t> (ACE inhibítory, </a:t>
                      </a:r>
                      <a:r>
                        <a:rPr lang="sk-SK" sz="1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sk-SK" sz="1800" b="0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blokátory</a:t>
                      </a:r>
                      <a:r>
                        <a:rPr lang="sk-SK" sz="1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receptorov </a:t>
                      </a:r>
                      <a:r>
                        <a:rPr lang="sk-SK" sz="1800" b="0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angiotenzínu</a:t>
                      </a:r>
                      <a:r>
                        <a:rPr lang="sk-SK" sz="1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II)</a:t>
                      </a:r>
                      <a:endParaRPr lang="sk-SK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Enalapril</a:t>
                      </a:r>
                      <a:r>
                        <a:rPr lang="sk-SK" sz="18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Kaptopril</a:t>
                      </a:r>
                      <a:r>
                        <a:rPr lang="sk-SK" sz="18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Losartan</a:t>
                      </a:r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1649158"/>
                  </a:ext>
                </a:extLst>
              </a:tr>
              <a:tr h="421790">
                <a:tc>
                  <a:txBody>
                    <a:bodyPr/>
                    <a:lstStyle/>
                    <a:p>
                      <a:r>
                        <a:rPr lang="sk-SK" dirty="0" err="1"/>
                        <a:t>Antihypertenzíva</a:t>
                      </a:r>
                      <a:r>
                        <a:rPr lang="sk-SK" dirty="0"/>
                        <a:t> (</a:t>
                      </a:r>
                      <a:r>
                        <a:rPr lang="sk-SK" sz="1800" b="0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blokátory</a:t>
                      </a:r>
                      <a:r>
                        <a:rPr lang="sk-SK" sz="18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kalciových kanálov)</a:t>
                      </a:r>
                      <a:endParaRPr lang="sk-SK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Nifedipín</a:t>
                      </a:r>
                      <a:r>
                        <a:rPr lang="sk-SK" sz="1800" b="1" i="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Nikardipín</a:t>
                      </a:r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3321199"/>
                  </a:ext>
                </a:extLst>
              </a:tr>
              <a:tr h="421790">
                <a:tc>
                  <a:txBody>
                    <a:bodyPr/>
                    <a:lstStyle/>
                    <a:p>
                      <a:r>
                        <a:rPr lang="sk-SK" dirty="0"/>
                        <a:t>NSAID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Celekoxib</a:t>
                      </a:r>
                      <a:endParaRPr lang="sk-SK" sz="1800" b="1" i="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1116246"/>
                  </a:ext>
                </a:extLst>
              </a:tr>
              <a:tr h="4217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/>
                        <a:t>Diuretiká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1" dirty="0"/>
                        <a:t>Kofeín, </a:t>
                      </a:r>
                      <a:r>
                        <a:rPr lang="sk-SK" b="1" dirty="0" err="1"/>
                        <a:t>Furosemid</a:t>
                      </a:r>
                      <a:r>
                        <a:rPr lang="sk-SK" b="1" dirty="0"/>
                        <a:t>, </a:t>
                      </a:r>
                      <a:r>
                        <a:rPr lang="sk-SK" b="1" dirty="0" err="1"/>
                        <a:t>Spironolaktón</a:t>
                      </a:r>
                      <a:endParaRPr lang="sk-SK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44656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661996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21EF899-F762-8575-9409-74E52A545C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9221" y="1216025"/>
            <a:ext cx="2386914" cy="3681796"/>
          </a:xfrm>
        </p:spPr>
        <p:txBody>
          <a:bodyPr>
            <a:normAutofit/>
          </a:bodyPr>
          <a:lstStyle/>
          <a:p>
            <a:r>
              <a:rPr lang="sk-SK" dirty="0"/>
              <a:t>Dotazníky</a:t>
            </a:r>
          </a:p>
          <a:p>
            <a:r>
              <a:rPr lang="sk-SK" dirty="0" err="1"/>
              <a:t>Mikčný</a:t>
            </a:r>
            <a:r>
              <a:rPr lang="sk-SK" dirty="0"/>
              <a:t> denník</a:t>
            </a:r>
          </a:p>
          <a:p>
            <a:pPr lvl="1"/>
            <a:r>
              <a:rPr lang="sk-SK" dirty="0"/>
              <a:t>aj na posúdenie efektu liečby </a:t>
            </a:r>
          </a:p>
        </p:txBody>
      </p:sp>
      <p:pic>
        <p:nvPicPr>
          <p:cNvPr id="5" name="Obrázok 4" descr="Obrázok, na ktorom je text, snímka obrazovky, číslo, rad&#10;&#10;Automaticky generovaný popis">
            <a:extLst>
              <a:ext uri="{FF2B5EF4-FFF2-40B4-BE49-F238E27FC236}">
                <a16:creationId xmlns:a16="http://schemas.microsoft.com/office/drawing/2014/main" id="{826D1436-EA08-973B-BCD4-4E3CEA60AE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7183" y="1216025"/>
            <a:ext cx="8043393" cy="4418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20166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CB1886E1-4BBA-5453-8CBF-29D84AAA1F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16025"/>
            <a:ext cx="9535510" cy="1096251"/>
          </a:xfrm>
        </p:spPr>
        <p:txBody>
          <a:bodyPr/>
          <a:lstStyle/>
          <a:p>
            <a:r>
              <a:rPr lang="sk-SK" dirty="0"/>
              <a:t>Gynekologické vyšetrenie – prítomnosť poklesu pošvových stien maternice</a:t>
            </a:r>
          </a:p>
        </p:txBody>
      </p:sp>
      <p:pic>
        <p:nvPicPr>
          <p:cNvPr id="7" name="Obrázok 6" descr="Obrázok, na ktorom je organ, umenie, srdce&#10;&#10;Automaticky generovaný popis">
            <a:extLst>
              <a:ext uri="{FF2B5EF4-FFF2-40B4-BE49-F238E27FC236}">
                <a16:creationId xmlns:a16="http://schemas.microsoft.com/office/drawing/2014/main" id="{FEF67E69-31D3-0D3A-D728-9F96299F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8941" y="2469904"/>
            <a:ext cx="2837014" cy="3807023"/>
          </a:xfrm>
          <a:prstGeom prst="rect">
            <a:avLst/>
          </a:prstGeom>
        </p:spPr>
      </p:pic>
      <p:pic>
        <p:nvPicPr>
          <p:cNvPr id="9" name="Obrázok 8" descr="Obrázok, na ktorom je umenie&#10;&#10; Automaticky generovaný popis so strednou spoľahlivosťou">
            <a:extLst>
              <a:ext uri="{FF2B5EF4-FFF2-40B4-BE49-F238E27FC236}">
                <a16:creationId xmlns:a16="http://schemas.microsoft.com/office/drawing/2014/main" id="{5DF240A7-2A3B-E850-E354-F7215E0D45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5867" y="2397083"/>
            <a:ext cx="2570205" cy="3952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6670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232C2C44-6503-19CA-1077-C8EB523781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5117"/>
            <a:ext cx="10515600" cy="2816773"/>
          </a:xfrm>
        </p:spPr>
        <p:txBody>
          <a:bodyPr>
            <a:normAutofit/>
          </a:bodyPr>
          <a:lstStyle/>
          <a:p>
            <a:r>
              <a:rPr lang="sk-SK" dirty="0"/>
              <a:t>Vyšetrenie moču na IMC – sediment, kultivácia</a:t>
            </a:r>
          </a:p>
          <a:p>
            <a:r>
              <a:rPr lang="sk-SK" dirty="0"/>
              <a:t>Zostatok moču v močovom </a:t>
            </a:r>
            <a:r>
              <a:rPr lang="sk-SK" dirty="0" err="1"/>
              <a:t>mechúri</a:t>
            </a:r>
            <a:r>
              <a:rPr lang="sk-SK" dirty="0"/>
              <a:t> po vymočení</a:t>
            </a:r>
          </a:p>
          <a:p>
            <a:pPr lvl="1"/>
            <a:r>
              <a:rPr lang="sk-SK" dirty="0"/>
              <a:t>Cievkovanie</a:t>
            </a:r>
          </a:p>
          <a:p>
            <a:pPr lvl="1"/>
            <a:r>
              <a:rPr lang="sk-SK" b="1" dirty="0"/>
              <a:t>USG</a:t>
            </a:r>
          </a:p>
          <a:p>
            <a:pPr lvl="1"/>
            <a:r>
              <a:rPr lang="sk-SK" dirty="0"/>
              <a:t>vysoký objem po vymočení môže svedčiť pre blokádu odtoku v močovej rúre z dôvodu nádorovej masy alebo neurologického ochorenia</a:t>
            </a:r>
          </a:p>
          <a:p>
            <a:pPr lvl="1"/>
            <a:endParaRPr lang="sk-SK" dirty="0"/>
          </a:p>
        </p:txBody>
      </p:sp>
      <p:pic>
        <p:nvPicPr>
          <p:cNvPr id="5" name="Obrázok 4" descr="Obrázok, na ktorom je zdravotnícke snímkovanie, rádiológia, lekár(sky), pôrodnícka ultrasonografia&#10;&#10;Automaticky generovaný popis">
            <a:extLst>
              <a:ext uri="{FF2B5EF4-FFF2-40B4-BE49-F238E27FC236}">
                <a16:creationId xmlns:a16="http://schemas.microsoft.com/office/drawing/2014/main" id="{20ACD792-8C92-1CC0-D6AF-051FDC9C0A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7250" y="4088525"/>
            <a:ext cx="5397500" cy="20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15931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9A753C-05F0-5A81-0FB8-1E8BC919D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Urodynamické</a:t>
            </a:r>
            <a:r>
              <a:rPr lang="sk-SK" b="1" dirty="0"/>
              <a:t> vyšetrenie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0B7D9B0-5D2B-C106-48E7-8C735CC2CE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672803"/>
          </a:xfrm>
        </p:spPr>
        <p:txBody>
          <a:bodyPr>
            <a:normAutofit/>
          </a:bodyPr>
          <a:lstStyle/>
          <a:p>
            <a:r>
              <a:rPr lang="sk-SK" dirty="0"/>
              <a:t>Vykonáva </a:t>
            </a:r>
            <a:r>
              <a:rPr lang="sk-SK" dirty="0" err="1"/>
              <a:t>urogynekológ</a:t>
            </a:r>
            <a:endParaRPr lang="sk-SK" dirty="0"/>
          </a:p>
          <a:p>
            <a:r>
              <a:rPr lang="sk-SK" dirty="0"/>
              <a:t>Vhodné pred rozhodnutím o operačnom výkone</a:t>
            </a:r>
          </a:p>
          <a:p>
            <a:r>
              <a:rPr lang="sk-SK" dirty="0"/>
              <a:t>Spoľahlivo rozlíši stresovú a urgentnú inkontinenciu</a:t>
            </a:r>
          </a:p>
          <a:p>
            <a:r>
              <a:rPr lang="sk-SK" dirty="0"/>
              <a:t>Dokáže zistiť oslabený zvierač močovej rúry pri stresovej inkontinencii</a:t>
            </a:r>
          </a:p>
        </p:txBody>
      </p:sp>
    </p:spTree>
    <p:extLst>
      <p:ext uri="{BB962C8B-B14F-4D97-AF65-F5344CB8AC3E}">
        <p14:creationId xmlns:p14="http://schemas.microsoft.com/office/powerpoint/2010/main" val="311602307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353124E-3E0C-EA54-B824-99D21B97CA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14704"/>
            <a:ext cx="10515600" cy="1751770"/>
          </a:xfrm>
        </p:spPr>
        <p:txBody>
          <a:bodyPr>
            <a:normAutofit/>
          </a:bodyPr>
          <a:lstStyle/>
          <a:p>
            <a:r>
              <a:rPr lang="sk-SK" sz="2400" dirty="0"/>
              <a:t>Do močového mechúra a do pošvy/konečníka sa zavedie katéter (cievka) a močový mechúr sa postupne naplní tekutinou (fyziologickým roztokom)</a:t>
            </a:r>
          </a:p>
          <a:p>
            <a:r>
              <a:rPr lang="sk-SK" sz="2400" dirty="0"/>
              <a:t>Meria tlak močovom </a:t>
            </a:r>
            <a:r>
              <a:rPr lang="sk-SK" sz="2400" dirty="0" err="1"/>
              <a:t>mechúri</a:t>
            </a:r>
            <a:r>
              <a:rPr lang="sk-SK" sz="2400" dirty="0"/>
              <a:t> (pri plnení by mal byť minimálny) a </a:t>
            </a:r>
            <a:r>
              <a:rPr lang="sk-SK" sz="2400" dirty="0" err="1"/>
              <a:t>vnútrobrušný</a:t>
            </a:r>
            <a:r>
              <a:rPr lang="sk-SK" sz="2400" dirty="0"/>
              <a:t> tlak</a:t>
            </a:r>
          </a:p>
          <a:p>
            <a:endParaRPr lang="sk-SK" dirty="0"/>
          </a:p>
        </p:txBody>
      </p:sp>
      <p:pic>
        <p:nvPicPr>
          <p:cNvPr id="6" name="Zástupný objekt pre obsah 8">
            <a:extLst>
              <a:ext uri="{FF2B5EF4-FFF2-40B4-BE49-F238E27FC236}">
                <a16:creationId xmlns:a16="http://schemas.microsoft.com/office/drawing/2014/main" id="{397BDDF0-66A5-46E7-9B81-A271F07858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421" y="2342443"/>
            <a:ext cx="6329351" cy="3889915"/>
          </a:xfrm>
          <a:prstGeom prst="rect">
            <a:avLst/>
          </a:prstGeom>
        </p:spPr>
      </p:pic>
      <p:sp>
        <p:nvSpPr>
          <p:cNvPr id="7" name="Zástupný objekt pre obsah 2">
            <a:extLst>
              <a:ext uri="{FF2B5EF4-FFF2-40B4-BE49-F238E27FC236}">
                <a16:creationId xmlns:a16="http://schemas.microsoft.com/office/drawing/2014/main" id="{D039F7DB-CA47-C2B1-5ED8-BBBEA21AAE37}"/>
              </a:ext>
            </a:extLst>
          </p:cNvPr>
          <p:cNvSpPr txBox="1">
            <a:spLocks/>
          </p:cNvSpPr>
          <p:nvPr/>
        </p:nvSpPr>
        <p:spPr>
          <a:xfrm>
            <a:off x="838200" y="2358190"/>
            <a:ext cx="4174402" cy="406667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600" dirty="0"/>
              <a:t>Prvé nutkanie na močenie (100-200ml), silné nutkanie na močenie (300-400ml), maximálna kapacita mechúra (350-600ml)</a:t>
            </a:r>
          </a:p>
          <a:p>
            <a:r>
              <a:rPr lang="sk-SK" sz="2600" dirty="0"/>
              <a:t>Pacientka zakašle, či zatlačení na stolicu – sleduje sa, či dôjde k úniku moču</a:t>
            </a:r>
          </a:p>
          <a:p>
            <a:r>
              <a:rPr lang="sk-SK" sz="2600" dirty="0"/>
              <a:t>Po vymočení hodnotí zostatok moču v močovom </a:t>
            </a:r>
            <a:r>
              <a:rPr lang="sk-SK" sz="2600" dirty="0" err="1"/>
              <a:t>mechúri</a:t>
            </a:r>
            <a:endParaRPr lang="sk-SK" sz="2600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64537451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CB66693F-33F5-8670-B8DA-A1C8C3470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5351"/>
            <a:ext cx="5257800" cy="1603375"/>
          </a:xfrm>
        </p:spPr>
        <p:txBody>
          <a:bodyPr>
            <a:normAutofit/>
          </a:bodyPr>
          <a:lstStyle/>
          <a:p>
            <a:r>
              <a:rPr lang="sk-SK" sz="2400" dirty="0"/>
              <a:t>Hodnotenie objemu vymočeného moču, rýchlosti močového prúdu a doby močenia</a:t>
            </a:r>
            <a:endParaRPr lang="sk-SK" sz="2400" dirty="0">
              <a:solidFill>
                <a:srgbClr val="FF0000"/>
              </a:solidFill>
            </a:endParaRPr>
          </a:p>
          <a:p>
            <a:r>
              <a:rPr lang="sk-SK" sz="2400" dirty="0"/>
              <a:t>Hodnotí sa tvar krivky</a:t>
            </a:r>
          </a:p>
          <a:p>
            <a:endParaRPr lang="sk-SK" dirty="0"/>
          </a:p>
        </p:txBody>
      </p:sp>
      <p:pic>
        <p:nvPicPr>
          <p:cNvPr id="5" name="Obrázok 4" descr="Obrázok, na ktorom je rad, diagram, text, vývoj&#10;&#10;Automaticky generovaný popis">
            <a:extLst>
              <a:ext uri="{FF2B5EF4-FFF2-40B4-BE49-F238E27FC236}">
                <a16:creationId xmlns:a16="http://schemas.microsoft.com/office/drawing/2014/main" id="{A80E70C3-706B-603A-69BE-128753789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6248" y="2982954"/>
            <a:ext cx="5108986" cy="2448814"/>
          </a:xfrm>
          <a:prstGeom prst="rect">
            <a:avLst/>
          </a:prstGeom>
        </p:spPr>
      </p:pic>
      <p:pic>
        <p:nvPicPr>
          <p:cNvPr id="7" name="Obrázok 6" descr="Obrázok, na ktorom je diagram, text, rad&#10;&#10;Automaticky generovaný popis">
            <a:extLst>
              <a:ext uri="{FF2B5EF4-FFF2-40B4-BE49-F238E27FC236}">
                <a16:creationId xmlns:a16="http://schemas.microsoft.com/office/drawing/2014/main" id="{60C876ED-540A-7B95-0C21-6BD0860DBB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7738" y="110358"/>
            <a:ext cx="5424262" cy="6637283"/>
          </a:xfrm>
          <a:prstGeom prst="rect">
            <a:avLst/>
          </a:prstGeom>
        </p:spPr>
      </p:pic>
      <p:pic>
        <p:nvPicPr>
          <p:cNvPr id="9" name="Obrázok 8" descr="Obrázok, na ktorom je ošatenie, sediaci, nábytok, stolička&#10;&#10;Automaticky generovaný popis">
            <a:extLst>
              <a:ext uri="{FF2B5EF4-FFF2-40B4-BE49-F238E27FC236}">
                <a16:creationId xmlns:a16="http://schemas.microsoft.com/office/drawing/2014/main" id="{760333D6-07B4-25B7-DA78-4349365466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96" y="2448911"/>
            <a:ext cx="2177336" cy="4074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70711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70496BB-1771-8426-E15B-DEB1D9F843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3097" y="1933903"/>
            <a:ext cx="5636172" cy="3079531"/>
          </a:xfrm>
        </p:spPr>
        <p:txBody>
          <a:bodyPr>
            <a:normAutofit/>
          </a:bodyPr>
          <a:lstStyle/>
          <a:p>
            <a:r>
              <a:rPr lang="sk-SK" sz="2400" dirty="0"/>
              <a:t>Cievka/katéter v močovom </a:t>
            </a:r>
            <a:r>
              <a:rPr lang="sk-SK" sz="2400" dirty="0" err="1"/>
              <a:t>mechúri</a:t>
            </a:r>
            <a:r>
              <a:rPr lang="sk-SK" sz="2400" dirty="0"/>
              <a:t> je pomaly vyťahovaný  za súčasného merania tlaku v močovej rúre</a:t>
            </a:r>
          </a:p>
          <a:p>
            <a:pPr>
              <a:buFontTx/>
              <a:buChar char="-"/>
            </a:pPr>
            <a:r>
              <a:rPr lang="sk-SK" sz="2400" dirty="0"/>
              <a:t>zaznamenáva pokojový/stresový tlak v močovej rúre a </a:t>
            </a:r>
            <a:r>
              <a:rPr lang="sk-SK" sz="2400" b="1" dirty="0"/>
              <a:t>maximálny uzáverový tlak v močovej rúre</a:t>
            </a:r>
            <a:endParaRPr lang="sk-SK" sz="2400" b="1" dirty="0">
              <a:solidFill>
                <a:srgbClr val="FF0000"/>
              </a:solidFill>
            </a:endParaRPr>
          </a:p>
        </p:txBody>
      </p:sp>
      <p:pic>
        <p:nvPicPr>
          <p:cNvPr id="5" name="Obrázok 4" descr="Obrázok, na ktorom je diagram, kresba&#10;&#10;Automaticky generovaný popis">
            <a:extLst>
              <a:ext uri="{FF2B5EF4-FFF2-40B4-BE49-F238E27FC236}">
                <a16:creationId xmlns:a16="http://schemas.microsoft.com/office/drawing/2014/main" id="{AA781E4F-C42C-34CC-F8AD-5D90D7825E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5089" y="1434518"/>
            <a:ext cx="5134304" cy="4748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80232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6F7507-3F90-2BF5-E1AE-B7C45C4AA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Liečba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318A694-7E62-F390-5D29-CB6D701E95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6519041" cy="4486275"/>
          </a:xfrm>
        </p:spPr>
        <p:txBody>
          <a:bodyPr>
            <a:normAutofit/>
          </a:bodyPr>
          <a:lstStyle/>
          <a:p>
            <a:r>
              <a:rPr lang="sk-SK" sz="2400" dirty="0"/>
              <a:t>Úprava liekov</a:t>
            </a:r>
          </a:p>
          <a:p>
            <a:r>
              <a:rPr lang="sk-SK" sz="2400" dirty="0"/>
              <a:t>Zníženie hmotnosti</a:t>
            </a:r>
          </a:p>
          <a:p>
            <a:r>
              <a:rPr lang="sk-SK" sz="2400" dirty="0"/>
              <a:t>Nefajčiť</a:t>
            </a:r>
          </a:p>
          <a:p>
            <a:r>
              <a:rPr lang="sk-SK" sz="2400" dirty="0"/>
              <a:t>↓ kofeínu</a:t>
            </a:r>
          </a:p>
          <a:p>
            <a:r>
              <a:rPr lang="sk-SK" sz="2400" b="1" dirty="0"/>
              <a:t>Posilňovanie svalstva panvového dna – </a:t>
            </a:r>
            <a:r>
              <a:rPr lang="sk-SK" sz="2400" b="1" dirty="0" err="1"/>
              <a:t>Kegelove</a:t>
            </a:r>
            <a:r>
              <a:rPr lang="sk-SK" sz="2400" b="1" dirty="0"/>
              <a:t> cviky</a:t>
            </a:r>
          </a:p>
          <a:p>
            <a:pPr lvl="1"/>
            <a:r>
              <a:rPr lang="sk-SK" dirty="0"/>
              <a:t>Mierna a stredne závažná stresovú aj urgentná inkontinencia</a:t>
            </a:r>
          </a:p>
          <a:p>
            <a:pPr lvl="1"/>
            <a:r>
              <a:rPr lang="sk-SK" sz="2400" dirty="0"/>
              <a:t>Dôležitá je správna technika a pravidelné opakovanie</a:t>
            </a:r>
          </a:p>
          <a:p>
            <a:pPr lvl="1"/>
            <a:r>
              <a:rPr lang="sk-SK" dirty="0" err="1"/>
              <a:t>Fyzioterapueut</a:t>
            </a:r>
            <a:endParaRPr lang="sk-SK" dirty="0"/>
          </a:p>
          <a:p>
            <a:endParaRPr lang="sk-SK" sz="2400" b="1" dirty="0"/>
          </a:p>
          <a:p>
            <a:pPr marL="0" indent="0">
              <a:buNone/>
            </a:pPr>
            <a:endParaRPr lang="sk-SK" dirty="0"/>
          </a:p>
        </p:txBody>
      </p:sp>
      <p:pic>
        <p:nvPicPr>
          <p:cNvPr id="4" name="Obrázok 3" descr="Obrázok, na ktorom je fyzická kondícia, kĺb, legíny, jóga&#10;&#10;Automaticky generovaný popis">
            <a:extLst>
              <a:ext uri="{FF2B5EF4-FFF2-40B4-BE49-F238E27FC236}">
                <a16:creationId xmlns:a16="http://schemas.microsoft.com/office/drawing/2014/main" id="{E68BC7D2-D2F8-B579-B15C-0170AEF69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5195" y="647689"/>
            <a:ext cx="3958605" cy="1768904"/>
          </a:xfrm>
          <a:prstGeom prst="rect">
            <a:avLst/>
          </a:prstGeom>
        </p:spPr>
      </p:pic>
      <p:pic>
        <p:nvPicPr>
          <p:cNvPr id="5" name="Obrázok 4" descr="Obrázok, na ktorom je fyzická kondícia, tanec, jóga&#10;&#10;Automaticky generovaný popis">
            <a:extLst>
              <a:ext uri="{FF2B5EF4-FFF2-40B4-BE49-F238E27FC236}">
                <a16:creationId xmlns:a16="http://schemas.microsoft.com/office/drawing/2014/main" id="{AC2DE243-F9AD-B279-976B-BE6F0B7A63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8671" y="2905530"/>
            <a:ext cx="4871651" cy="1359758"/>
          </a:xfrm>
          <a:prstGeom prst="rect">
            <a:avLst/>
          </a:prstGeom>
        </p:spPr>
      </p:pic>
      <p:pic>
        <p:nvPicPr>
          <p:cNvPr id="6" name="Obrázok 5" descr="Obrázok, na ktorom je fyzická kondícia, kĺb, koleno, jóga&#10;&#10;Automaticky generovaný popis">
            <a:extLst>
              <a:ext uri="{FF2B5EF4-FFF2-40B4-BE49-F238E27FC236}">
                <a16:creationId xmlns:a16="http://schemas.microsoft.com/office/drawing/2014/main" id="{303A8F52-B952-E9A8-C3D2-3C5AEE0B3F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7077" y="4754225"/>
            <a:ext cx="4493245" cy="1590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20436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4CFDD3-A429-91A9-052B-D9DECA383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Liečba stresovej inkontinencie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2EC4A01-4B07-95A0-AF73-DB86A05082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57267"/>
            <a:ext cx="5394158" cy="1977086"/>
          </a:xfrm>
        </p:spPr>
        <p:txBody>
          <a:bodyPr>
            <a:normAutofit fontScale="92500"/>
          </a:bodyPr>
          <a:lstStyle/>
          <a:p>
            <a:r>
              <a:rPr lang="sk-SK" dirty="0"/>
              <a:t>Vaginálne </a:t>
            </a:r>
            <a:r>
              <a:rPr lang="sk-SK" dirty="0" err="1"/>
              <a:t>pesary</a:t>
            </a:r>
            <a:r>
              <a:rPr lang="sk-SK" dirty="0"/>
              <a:t> a </a:t>
            </a:r>
            <a:r>
              <a:rPr lang="sk-SK" dirty="0" err="1"/>
              <a:t>uretrálne</a:t>
            </a:r>
            <a:r>
              <a:rPr lang="sk-SK" dirty="0"/>
              <a:t> vložky</a:t>
            </a:r>
          </a:p>
          <a:p>
            <a:r>
              <a:rPr lang="sk-SK" b="1" dirty="0"/>
              <a:t>Chirurgická terapia </a:t>
            </a:r>
          </a:p>
          <a:p>
            <a:r>
              <a:rPr lang="sk-SK" dirty="0"/>
              <a:t>Injekcia </a:t>
            </a:r>
            <a:r>
              <a:rPr lang="sk-SK" dirty="0" err="1"/>
              <a:t>bulking</a:t>
            </a:r>
            <a:r>
              <a:rPr lang="sk-SK" dirty="0"/>
              <a:t> agent do sliznice močovej rúry</a:t>
            </a:r>
          </a:p>
        </p:txBody>
      </p:sp>
      <p:pic>
        <p:nvPicPr>
          <p:cNvPr id="4" name="Obrázok 3" descr="Obrázok, na ktorom je srdce, kresba, ilustrácia&#10;&#10;Automaticky generovaný popis">
            <a:extLst>
              <a:ext uri="{FF2B5EF4-FFF2-40B4-BE49-F238E27FC236}">
                <a16:creationId xmlns:a16="http://schemas.microsoft.com/office/drawing/2014/main" id="{D8F24B23-4DC9-8D38-445E-58A714B5EF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476099"/>
            <a:ext cx="3198341" cy="3016776"/>
          </a:xfrm>
          <a:prstGeom prst="rect">
            <a:avLst/>
          </a:prstGeom>
        </p:spPr>
      </p:pic>
      <p:pic>
        <p:nvPicPr>
          <p:cNvPr id="5" name="Obrázok 4" descr="Obrázok, na ktorom je kreslený obrázok&#10;&#10;Automaticky generovaný popis">
            <a:extLst>
              <a:ext uri="{FF2B5EF4-FFF2-40B4-BE49-F238E27FC236}">
                <a16:creationId xmlns:a16="http://schemas.microsoft.com/office/drawing/2014/main" id="{BBCFA582-E36F-25A3-09C4-59656AC171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6541" y="3476099"/>
            <a:ext cx="3435179" cy="3036453"/>
          </a:xfrm>
          <a:prstGeom prst="rect">
            <a:avLst/>
          </a:prstGeom>
        </p:spPr>
      </p:pic>
      <p:pic>
        <p:nvPicPr>
          <p:cNvPr id="6" name="Obrázok 5" descr="Obrázok, na ktorom je dizajn&#10;&#10; Automaticky generovaný popis s nízkou spoľahlivosťou">
            <a:extLst>
              <a:ext uri="{FF2B5EF4-FFF2-40B4-BE49-F238E27FC236}">
                <a16:creationId xmlns:a16="http://schemas.microsoft.com/office/drawing/2014/main" id="{0128322D-FE38-1F8E-0664-87C6E6DBEA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92716" y="3561611"/>
            <a:ext cx="3761767" cy="2845752"/>
          </a:xfrm>
          <a:prstGeom prst="rect">
            <a:avLst/>
          </a:prstGeom>
        </p:spPr>
      </p:pic>
      <p:pic>
        <p:nvPicPr>
          <p:cNvPr id="7" name="Obrázok 6" descr="Obrázok, na ktorom je slúchadlá, slúchadlo, elektrická modrá&#10;&#10;Automaticky generovaný popis">
            <a:extLst>
              <a:ext uri="{FF2B5EF4-FFF2-40B4-BE49-F238E27FC236}">
                <a16:creationId xmlns:a16="http://schemas.microsoft.com/office/drawing/2014/main" id="{1D9F99A8-B6FC-827D-7537-4DCE947101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657267"/>
            <a:ext cx="5669366" cy="1649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98255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EE6116-6A0D-EAF4-F229-927C1141F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Chirurgická terapia 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3FBD7277-800B-7667-BFC3-6F918DF85B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1685" y="2075301"/>
            <a:ext cx="6592623" cy="1608302"/>
          </a:xfrm>
        </p:spPr>
        <p:txBody>
          <a:bodyPr>
            <a:normAutofit/>
          </a:bodyPr>
          <a:lstStyle/>
          <a:p>
            <a:r>
              <a:rPr lang="sk-SK" dirty="0"/>
              <a:t>Stabilizácia </a:t>
            </a:r>
            <a:r>
              <a:rPr lang="sk-SK" altLang="sk-SK" dirty="0"/>
              <a:t>hornej časti močovej rúry</a:t>
            </a:r>
          </a:p>
          <a:p>
            <a:pPr lvl="1"/>
            <a:r>
              <a:rPr lang="sk-SK" dirty="0" err="1"/>
              <a:t>Beznapäťové</a:t>
            </a:r>
            <a:r>
              <a:rPr lang="sk-SK" dirty="0"/>
              <a:t> vaginálne pásky</a:t>
            </a:r>
          </a:p>
          <a:p>
            <a:pPr lvl="1"/>
            <a:r>
              <a:rPr lang="sk-SK" dirty="0"/>
              <a:t>Fixácia </a:t>
            </a:r>
            <a:r>
              <a:rPr lang="sk-SK" dirty="0" err="1"/>
              <a:t>nevstrebateľným</a:t>
            </a:r>
            <a:r>
              <a:rPr lang="sk-SK" dirty="0"/>
              <a:t> stehom</a:t>
            </a:r>
          </a:p>
        </p:txBody>
      </p:sp>
      <p:pic>
        <p:nvPicPr>
          <p:cNvPr id="5" name="Obrázok 4" descr="Obrázok, na ktorom je kresba, náčrt, kreslený obrázok, detské kresby&#10;&#10;Automaticky generovaný popis">
            <a:extLst>
              <a:ext uri="{FF2B5EF4-FFF2-40B4-BE49-F238E27FC236}">
                <a16:creationId xmlns:a16="http://schemas.microsoft.com/office/drawing/2014/main" id="{D740622C-DACE-B5F6-1903-FC19F0A5B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7200" y="4144930"/>
            <a:ext cx="2844800" cy="2442111"/>
          </a:xfrm>
          <a:prstGeom prst="rect">
            <a:avLst/>
          </a:prstGeom>
        </p:spPr>
      </p:pic>
      <p:pic>
        <p:nvPicPr>
          <p:cNvPr id="7" name="Obrázok 6" descr="Obrázok, na ktorom je náčrt, kreslený obrázok, dizajn&#10;&#10;Automaticky generovaný popis">
            <a:extLst>
              <a:ext uri="{FF2B5EF4-FFF2-40B4-BE49-F238E27FC236}">
                <a16:creationId xmlns:a16="http://schemas.microsoft.com/office/drawing/2014/main" id="{07DE75B9-79E7-E54A-05D8-944B800A4F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4528" y="4105275"/>
            <a:ext cx="2691628" cy="2259045"/>
          </a:xfrm>
          <a:prstGeom prst="rect">
            <a:avLst/>
          </a:prstGeom>
        </p:spPr>
      </p:pic>
      <p:pic>
        <p:nvPicPr>
          <p:cNvPr id="9" name="Obrázok 8" descr="Obrázok, na ktorom je kresba, kreslený obrázok, náčrt, detské kresby&#10;&#10;Automaticky generovaný popis">
            <a:extLst>
              <a:ext uri="{FF2B5EF4-FFF2-40B4-BE49-F238E27FC236}">
                <a16:creationId xmlns:a16="http://schemas.microsoft.com/office/drawing/2014/main" id="{15E949C4-7662-4D29-F7BC-10D30AEE9D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3566" y="4184584"/>
            <a:ext cx="2619141" cy="2170145"/>
          </a:xfrm>
          <a:prstGeom prst="rect">
            <a:avLst/>
          </a:prstGeom>
        </p:spPr>
      </p:pic>
      <p:pic>
        <p:nvPicPr>
          <p:cNvPr id="11" name="Obrázok 10">
            <a:extLst>
              <a:ext uri="{FF2B5EF4-FFF2-40B4-BE49-F238E27FC236}">
                <a16:creationId xmlns:a16="http://schemas.microsoft.com/office/drawing/2014/main" id="{E5CDE7A8-B027-B2B0-9CA3-C5653747C3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598" y="4387136"/>
            <a:ext cx="3643104" cy="1325563"/>
          </a:xfrm>
          <a:prstGeom prst="rect">
            <a:avLst/>
          </a:prstGeom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EA7A513F-0471-D64A-CD4D-8437FAFAB5D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823" y="1372717"/>
            <a:ext cx="4188002" cy="234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56070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E1A4BB-475D-CD4C-64F9-DBC89E43D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/>
              <a:t>Bulking</a:t>
            </a:r>
            <a:r>
              <a:rPr lang="sk-SK" dirty="0"/>
              <a:t> agent</a:t>
            </a:r>
            <a:endParaRPr lang="sk-SK" b="1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5ADF16E-782C-91A0-E4DE-34F90888C3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1335"/>
            <a:ext cx="10515600" cy="1474623"/>
          </a:xfrm>
        </p:spPr>
        <p:txBody>
          <a:bodyPr/>
          <a:lstStyle/>
          <a:p>
            <a:r>
              <a:rPr lang="sk-SK" dirty="0"/>
              <a:t>Počas </a:t>
            </a:r>
            <a:r>
              <a:rPr lang="sk-SK" dirty="0" err="1"/>
              <a:t>cystoskopie</a:t>
            </a:r>
            <a:endParaRPr lang="sk-SK" dirty="0"/>
          </a:p>
          <a:p>
            <a:r>
              <a:rPr lang="sk-SK" dirty="0"/>
              <a:t>Injekcia kolagénu/silikónu/kyseliny </a:t>
            </a:r>
            <a:r>
              <a:rPr lang="sk-SK" dirty="0" err="1"/>
              <a:t>hyalurónovej</a:t>
            </a:r>
            <a:r>
              <a:rPr lang="sk-SK" dirty="0"/>
              <a:t>/... do sliznice močovej rúry</a:t>
            </a:r>
          </a:p>
          <a:p>
            <a:endParaRPr lang="sk-SK" dirty="0"/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BC259129-2805-6E76-E0A2-B7676231D9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5427" y="2795840"/>
            <a:ext cx="6529591" cy="3697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97111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2C0B7CE-F468-DBBA-4836-E16F8B825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Liečba urgentnej inkontinencie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550DD20B-6434-B5DB-60AC-D32DDD4850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/>
              <a:t>Medikamentózna liečba</a:t>
            </a:r>
          </a:p>
          <a:p>
            <a:r>
              <a:rPr lang="sk-SK" dirty="0"/>
              <a:t>Elektrická stimulácia nervov</a:t>
            </a:r>
          </a:p>
          <a:p>
            <a:pPr lvl="1"/>
            <a:r>
              <a:rPr lang="sk-SK" dirty="0"/>
              <a:t>Ak medikamentózna liečba nemá efekt</a:t>
            </a:r>
          </a:p>
          <a:p>
            <a:r>
              <a:rPr lang="sk-SK" dirty="0"/>
              <a:t>Injekcie </a:t>
            </a:r>
            <a:r>
              <a:rPr lang="sk-SK" dirty="0" err="1"/>
              <a:t>botulotoxínu</a:t>
            </a:r>
            <a:r>
              <a:rPr lang="sk-SK" dirty="0"/>
              <a:t> do svalstva močového mechúra</a:t>
            </a:r>
          </a:p>
          <a:p>
            <a:pPr lvl="1"/>
            <a:r>
              <a:rPr lang="sk-SK" dirty="0"/>
              <a:t>Ak medikamentózna liečba nemá efekt</a:t>
            </a:r>
          </a:p>
        </p:txBody>
      </p:sp>
    </p:spTree>
    <p:extLst>
      <p:ext uri="{BB962C8B-B14F-4D97-AF65-F5344CB8AC3E}">
        <p14:creationId xmlns:p14="http://schemas.microsoft.com/office/powerpoint/2010/main" val="295354598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ED6437-D4DA-8F0D-F464-6364EA7D4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Medikamentózna 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B38ADBD-7612-368C-DF18-CF287BB2EB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7622628" cy="4657560"/>
          </a:xfrm>
        </p:spPr>
        <p:txBody>
          <a:bodyPr>
            <a:normAutofit/>
          </a:bodyPr>
          <a:lstStyle/>
          <a:p>
            <a:r>
              <a:rPr lang="sk-SK" b="1" dirty="0" err="1"/>
              <a:t>Anticholinergiká</a:t>
            </a:r>
            <a:r>
              <a:rPr lang="sk-SK" b="1" dirty="0"/>
              <a:t>/</a:t>
            </a:r>
            <a:r>
              <a:rPr lang="sk-SK" b="1" dirty="0" err="1"/>
              <a:t>parasympatikolytiká</a:t>
            </a:r>
            <a:endParaRPr lang="sk-SK" b="1" dirty="0"/>
          </a:p>
          <a:p>
            <a:pPr lvl="1"/>
            <a:r>
              <a:rPr lang="sk-SK" dirty="0"/>
              <a:t>Znižujú aktivitu svalstva močového mechúra blokovaním </a:t>
            </a:r>
            <a:r>
              <a:rPr lang="sk-SK" dirty="0" err="1"/>
              <a:t>muskarínových</a:t>
            </a:r>
            <a:r>
              <a:rPr lang="sk-SK" dirty="0"/>
              <a:t> receptov M</a:t>
            </a:r>
            <a:r>
              <a:rPr lang="sk-SK" baseline="-25000" dirty="0"/>
              <a:t>2</a:t>
            </a:r>
            <a:r>
              <a:rPr lang="sk-SK" dirty="0"/>
              <a:t> a M</a:t>
            </a:r>
            <a:r>
              <a:rPr lang="sk-SK" baseline="-25000" dirty="0"/>
              <a:t>3</a:t>
            </a:r>
            <a:endParaRPr lang="sk-SK" dirty="0"/>
          </a:p>
          <a:p>
            <a:pPr lvl="1"/>
            <a:r>
              <a:rPr lang="sk-SK" dirty="0" err="1"/>
              <a:t>muskarínové</a:t>
            </a:r>
            <a:r>
              <a:rPr lang="sk-SK" dirty="0"/>
              <a:t> receptory sa nachádzajú aj v iných orgánoch - </a:t>
            </a:r>
            <a:r>
              <a:rPr lang="sk-SK" u="sng" dirty="0"/>
              <a:t>sucho v ústach, zápcha, poruchy videnia, ↑ pulz</a:t>
            </a:r>
          </a:p>
          <a:p>
            <a:pPr lvl="1"/>
            <a:r>
              <a:rPr lang="sk-SK" b="1" dirty="0"/>
              <a:t>Selektívny antagonisti </a:t>
            </a:r>
            <a:r>
              <a:rPr lang="sk-SK" b="1" dirty="0" err="1"/>
              <a:t>muskarínových</a:t>
            </a:r>
            <a:r>
              <a:rPr lang="sk-SK" b="1" dirty="0"/>
              <a:t> </a:t>
            </a:r>
            <a:r>
              <a:rPr lang="sk-SK" b="1" dirty="0" err="1"/>
              <a:t>recetorov</a:t>
            </a:r>
            <a:r>
              <a:rPr lang="sk-SK" b="1" dirty="0"/>
              <a:t> - </a:t>
            </a:r>
            <a:r>
              <a:rPr lang="sk-SK" dirty="0"/>
              <a:t>pôsobia na M</a:t>
            </a:r>
            <a:r>
              <a:rPr lang="sk-SK" baseline="-25000" dirty="0"/>
              <a:t>3</a:t>
            </a:r>
            <a:r>
              <a:rPr lang="sk-SK" dirty="0"/>
              <a:t> receptory, čím ↓ NÚ</a:t>
            </a:r>
          </a:p>
          <a:p>
            <a:r>
              <a:rPr lang="sk-SK" b="1" i="0" u="none" strike="noStrike" dirty="0" err="1">
                <a:solidFill>
                  <a:srgbClr val="0A0A0A"/>
                </a:solidFill>
                <a:effectLst/>
                <a:latin typeface="Google Sans"/>
              </a:rPr>
              <a:t>Agonisti</a:t>
            </a:r>
            <a:r>
              <a:rPr lang="sk-SK" b="1" i="0" u="none" strike="noStrike" dirty="0">
                <a:solidFill>
                  <a:srgbClr val="0A0A0A"/>
                </a:solidFill>
                <a:effectLst/>
                <a:latin typeface="Google Sans"/>
              </a:rPr>
              <a:t> β</a:t>
            </a:r>
            <a:r>
              <a:rPr lang="sk-SK" b="1" baseline="-25000" dirty="0">
                <a:solidFill>
                  <a:srgbClr val="0A0A0A"/>
                </a:solidFill>
                <a:latin typeface="Google Sans"/>
              </a:rPr>
              <a:t>3</a:t>
            </a:r>
            <a:r>
              <a:rPr lang="sk-SK" b="1" i="0" u="none" strike="noStrike" dirty="0">
                <a:solidFill>
                  <a:srgbClr val="0A0A0A"/>
                </a:solidFill>
                <a:effectLst/>
                <a:latin typeface="Google Sans"/>
              </a:rPr>
              <a:t> </a:t>
            </a:r>
            <a:r>
              <a:rPr lang="sk-SK" b="1" i="0" u="none" strike="noStrike" dirty="0" err="1">
                <a:solidFill>
                  <a:srgbClr val="0A0A0A"/>
                </a:solidFill>
                <a:effectLst/>
                <a:latin typeface="Google Sans"/>
              </a:rPr>
              <a:t>adrenegných</a:t>
            </a:r>
            <a:r>
              <a:rPr lang="sk-SK" b="1" i="0" u="none" strike="noStrike" dirty="0">
                <a:solidFill>
                  <a:srgbClr val="0A0A0A"/>
                </a:solidFill>
                <a:effectLst/>
                <a:latin typeface="Google Sans"/>
              </a:rPr>
              <a:t> receptorov</a:t>
            </a:r>
            <a:endParaRPr lang="sk-SK" dirty="0"/>
          </a:p>
          <a:p>
            <a:endParaRPr lang="sk-SK" dirty="0"/>
          </a:p>
        </p:txBody>
      </p:sp>
      <p:sp>
        <p:nvSpPr>
          <p:cNvPr id="6" name="Zástupný objekt pre obsah 2">
            <a:extLst>
              <a:ext uri="{FF2B5EF4-FFF2-40B4-BE49-F238E27FC236}">
                <a16:creationId xmlns:a16="http://schemas.microsoft.com/office/drawing/2014/main" id="{C3583B2C-EF36-9618-1762-4D00D262D467}"/>
              </a:ext>
            </a:extLst>
          </p:cNvPr>
          <p:cNvSpPr txBox="1">
            <a:spLocks/>
          </p:cNvSpPr>
          <p:nvPr/>
        </p:nvSpPr>
        <p:spPr>
          <a:xfrm>
            <a:off x="722587" y="5037031"/>
            <a:ext cx="7622628" cy="14575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sk-SK" dirty="0"/>
          </a:p>
        </p:txBody>
      </p:sp>
      <p:graphicFrame>
        <p:nvGraphicFramePr>
          <p:cNvPr id="9" name="Tabuľka 8">
            <a:extLst>
              <a:ext uri="{FF2B5EF4-FFF2-40B4-BE49-F238E27FC236}">
                <a16:creationId xmlns:a16="http://schemas.microsoft.com/office/drawing/2014/main" id="{03AD76BE-21F0-8376-B4E9-D5F59407AA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6419792"/>
              </p:ext>
            </p:extLst>
          </p:nvPr>
        </p:nvGraphicFramePr>
        <p:xfrm>
          <a:off x="8652641" y="2104820"/>
          <a:ext cx="2816772" cy="341310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506915">
                  <a:extLst>
                    <a:ext uri="{9D8B030D-6E8A-4147-A177-3AD203B41FA5}">
                      <a16:colId xmlns:a16="http://schemas.microsoft.com/office/drawing/2014/main" val="387119951"/>
                    </a:ext>
                  </a:extLst>
                </a:gridCol>
                <a:gridCol w="1309857">
                  <a:extLst>
                    <a:ext uri="{9D8B030D-6E8A-4147-A177-3AD203B41FA5}">
                      <a16:colId xmlns:a16="http://schemas.microsoft.com/office/drawing/2014/main" val="3679970596"/>
                    </a:ext>
                  </a:extLst>
                </a:gridCol>
              </a:tblGrid>
              <a:tr h="487587">
                <a:tc>
                  <a:txBody>
                    <a:bodyPr/>
                    <a:lstStyle/>
                    <a:p>
                      <a:r>
                        <a:rPr lang="sk-SK" dirty="0"/>
                        <a:t>Účinná látka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Receptor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3880962"/>
                  </a:ext>
                </a:extLst>
              </a:tr>
              <a:tr h="487587">
                <a:tc>
                  <a:txBody>
                    <a:bodyPr/>
                    <a:lstStyle/>
                    <a:p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Oxybutynín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M</a:t>
                      </a:r>
                      <a:r>
                        <a:rPr lang="sk-SK" baseline="-25000" dirty="0"/>
                        <a:t>2</a:t>
                      </a:r>
                      <a:r>
                        <a:rPr lang="sk-SK" baseline="0" dirty="0"/>
                        <a:t>,</a:t>
                      </a:r>
                      <a:r>
                        <a:rPr lang="sk-SK" dirty="0"/>
                        <a:t> M</a:t>
                      </a:r>
                      <a:r>
                        <a:rPr lang="sk-SK" baseline="-25000" dirty="0"/>
                        <a:t>3</a:t>
                      </a:r>
                      <a:r>
                        <a:rPr lang="sk-SK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7313162"/>
                  </a:ext>
                </a:extLst>
              </a:tr>
              <a:tr h="487587">
                <a:tc>
                  <a:txBody>
                    <a:bodyPr/>
                    <a:lstStyle/>
                    <a:p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Tolterodín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M</a:t>
                      </a:r>
                      <a:r>
                        <a:rPr lang="sk-SK" baseline="-25000" dirty="0"/>
                        <a:t>2</a:t>
                      </a:r>
                      <a:r>
                        <a:rPr lang="sk-SK" baseline="0" dirty="0"/>
                        <a:t>,</a:t>
                      </a:r>
                      <a:r>
                        <a:rPr lang="sk-SK" dirty="0"/>
                        <a:t> M</a:t>
                      </a:r>
                      <a:r>
                        <a:rPr lang="sk-SK" baseline="-25000" dirty="0"/>
                        <a:t>3</a:t>
                      </a:r>
                      <a:r>
                        <a:rPr lang="sk-SK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132045"/>
                  </a:ext>
                </a:extLst>
              </a:tr>
              <a:tr h="487587">
                <a:tc>
                  <a:txBody>
                    <a:bodyPr/>
                    <a:lstStyle/>
                    <a:p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Fezoterodín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/>
                        <a:t>M</a:t>
                      </a:r>
                      <a:r>
                        <a:rPr lang="sk-SK" baseline="-25000" dirty="0"/>
                        <a:t>2</a:t>
                      </a:r>
                      <a:r>
                        <a:rPr lang="sk-SK" baseline="0" dirty="0"/>
                        <a:t>,</a:t>
                      </a:r>
                      <a:r>
                        <a:rPr lang="sk-SK" dirty="0"/>
                        <a:t> M</a:t>
                      </a:r>
                      <a:r>
                        <a:rPr lang="sk-SK" baseline="-25000" dirty="0"/>
                        <a:t>3</a:t>
                      </a:r>
                      <a:r>
                        <a:rPr lang="sk-SK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6553183"/>
                  </a:ext>
                </a:extLst>
              </a:tr>
              <a:tr h="487587">
                <a:tc>
                  <a:txBody>
                    <a:bodyPr/>
                    <a:lstStyle/>
                    <a:p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Trospium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M</a:t>
                      </a:r>
                      <a:r>
                        <a:rPr lang="sk-SK" baseline="-25000" dirty="0"/>
                        <a:t>3</a:t>
                      </a:r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3858466"/>
                  </a:ext>
                </a:extLst>
              </a:tr>
              <a:tr h="487587">
                <a:tc>
                  <a:txBody>
                    <a:bodyPr/>
                    <a:lstStyle/>
                    <a:p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Solifenacín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M</a:t>
                      </a:r>
                      <a:r>
                        <a:rPr lang="sk-SK" baseline="-25000" dirty="0"/>
                        <a:t>3</a:t>
                      </a:r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5258804"/>
                  </a:ext>
                </a:extLst>
              </a:tr>
              <a:tr h="487587">
                <a:tc>
                  <a:txBody>
                    <a:bodyPr/>
                    <a:lstStyle/>
                    <a:p>
                      <a:r>
                        <a:rPr lang="sk-SK" sz="1800" b="1" i="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Mirabegron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b="0" i="0" u="none" strike="noStrike" dirty="0">
                          <a:solidFill>
                            <a:srgbClr val="0A0A0A"/>
                          </a:solidFill>
                          <a:effectLst/>
                          <a:latin typeface="Google Sans"/>
                        </a:rPr>
                        <a:t>β</a:t>
                      </a:r>
                      <a:r>
                        <a:rPr lang="sk-SK" b="0" baseline="-25000" dirty="0">
                          <a:solidFill>
                            <a:srgbClr val="0A0A0A"/>
                          </a:solidFill>
                          <a:latin typeface="Google Sans"/>
                        </a:rPr>
                        <a:t>3</a:t>
                      </a:r>
                      <a:endParaRPr lang="sk-SK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8305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763691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8F0F85C-9EC6-BCFF-6B7E-CBA5421D0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4868917" cy="1263978"/>
          </a:xfrm>
        </p:spPr>
        <p:txBody>
          <a:bodyPr>
            <a:normAutofit fontScale="90000"/>
          </a:bodyPr>
          <a:lstStyle/>
          <a:p>
            <a:r>
              <a:rPr lang="sk-SK" dirty="0"/>
              <a:t>Elektrická stimulácia nervov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29FFB0B3-5622-4B9D-BD3D-C424B5A15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280338" cy="4667250"/>
          </a:xfrm>
        </p:spPr>
        <p:txBody>
          <a:bodyPr>
            <a:normAutofit/>
          </a:bodyPr>
          <a:lstStyle/>
          <a:p>
            <a:r>
              <a:rPr lang="sk-SK" sz="2600" dirty="0"/>
              <a:t>Chirurgicky zavedený generátor do krížovej oblasti </a:t>
            </a:r>
          </a:p>
          <a:p>
            <a:r>
              <a:rPr lang="sk-SK" sz="2600" dirty="0"/>
              <a:t>Ihlová elektróda umiestnená pod kožu vnútorného členku dráždi </a:t>
            </a:r>
            <a:r>
              <a:rPr lang="sk-SK" sz="2600" dirty="0" err="1"/>
              <a:t>n.tibialis</a:t>
            </a:r>
            <a:r>
              <a:rPr lang="sk-SK" sz="2600" dirty="0"/>
              <a:t> a cez krížovú oblasť pôsobí na močový mechúr</a:t>
            </a:r>
          </a:p>
        </p:txBody>
      </p:sp>
      <p:pic>
        <p:nvPicPr>
          <p:cNvPr id="4" name="Zástupný objekt pre obsah 4">
            <a:extLst>
              <a:ext uri="{FF2B5EF4-FFF2-40B4-BE49-F238E27FC236}">
                <a16:creationId xmlns:a16="http://schemas.microsoft.com/office/drawing/2014/main" id="{10468A8F-480A-2951-8F68-59B00FD79A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60689"/>
            <a:ext cx="5108028" cy="3470972"/>
          </a:xfrm>
          <a:prstGeom prst="rect">
            <a:avLst/>
          </a:prstGeom>
        </p:spPr>
      </p:pic>
      <p:pic>
        <p:nvPicPr>
          <p:cNvPr id="6" name="Obrázok 5" descr="Obrázok, na ktorom je animák, obuv, končatina, animácia&#10;&#10;Automaticky generovaný popis">
            <a:extLst>
              <a:ext uri="{FF2B5EF4-FFF2-40B4-BE49-F238E27FC236}">
                <a16:creationId xmlns:a16="http://schemas.microsoft.com/office/drawing/2014/main" id="{BDE1D64B-EA65-C603-D6F8-070F8D52AE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1511" y="3531661"/>
            <a:ext cx="5617005" cy="332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34302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1466E2-C3A2-043E-75D1-D570572F0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Injekcie </a:t>
            </a:r>
            <a:r>
              <a:rPr lang="sk-SK" dirty="0" err="1"/>
              <a:t>botulotoxínu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3B9A7E4-712F-DE7E-50AD-471CF0C13C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>
            <a:normAutofit/>
          </a:bodyPr>
          <a:lstStyle/>
          <a:p>
            <a:r>
              <a:rPr lang="sk-SK" dirty="0" err="1">
                <a:solidFill>
                  <a:srgbClr val="0A0A0A"/>
                </a:solidFill>
                <a:latin typeface="Google Sans"/>
              </a:rPr>
              <a:t>Botulotoxín</a:t>
            </a:r>
            <a:r>
              <a:rPr lang="sk-SK" dirty="0">
                <a:solidFill>
                  <a:srgbClr val="0A0A0A"/>
                </a:solidFill>
                <a:latin typeface="Google Sans"/>
              </a:rPr>
              <a:t> dočasne prerušuje komunikáciu medzi nervami a svalom</a:t>
            </a:r>
            <a:endParaRPr lang="sk-SK" dirty="0"/>
          </a:p>
          <a:p>
            <a:r>
              <a:rPr lang="sk-SK" dirty="0"/>
              <a:t>Počas </a:t>
            </a:r>
            <a:r>
              <a:rPr lang="sk-SK" dirty="0" err="1"/>
              <a:t>cystoskopie</a:t>
            </a:r>
            <a:endParaRPr lang="sk-SK" dirty="0"/>
          </a:p>
          <a:p>
            <a:r>
              <a:rPr lang="sk-SK" dirty="0"/>
              <a:t>Do steny močového mechúra</a:t>
            </a:r>
          </a:p>
        </p:txBody>
      </p:sp>
      <p:pic>
        <p:nvPicPr>
          <p:cNvPr id="5" name="Obrázok 4" descr="Obrázok, na ktorom je zdravotnícke zariadenie, lekár(sky), zdravotná starostlivosť, ľudská tvár&#10;&#10;Automaticky generovaný popis">
            <a:extLst>
              <a:ext uri="{FF2B5EF4-FFF2-40B4-BE49-F238E27FC236}">
                <a16:creationId xmlns:a16="http://schemas.microsoft.com/office/drawing/2014/main" id="{A1061D0F-6A5A-3928-3925-777575A430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1387" y="1027906"/>
            <a:ext cx="4889500" cy="535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72568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4D7569-743D-EA96-FC35-3A09266AA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2989"/>
            <a:ext cx="10515600" cy="1325563"/>
          </a:xfrm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sk-SK" b="1" dirty="0" err="1"/>
              <a:t>Prolaps</a:t>
            </a:r>
            <a:r>
              <a:rPr lang="sk-SK" b="1" dirty="0"/>
              <a:t> panvových orgánov</a:t>
            </a:r>
          </a:p>
        </p:txBody>
      </p:sp>
      <p:pic>
        <p:nvPicPr>
          <p:cNvPr id="9" name="Obrázok 8" descr="Obrázok, na ktorom je náčrt, kresba, obrysy, ilustrácia&#10;&#10;Automaticky generovaný popis">
            <a:extLst>
              <a:ext uri="{FF2B5EF4-FFF2-40B4-BE49-F238E27FC236}">
                <a16:creationId xmlns:a16="http://schemas.microsoft.com/office/drawing/2014/main" id="{75519256-20E4-C2C3-E812-58AE9E944E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1844173"/>
            <a:ext cx="4114800" cy="444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18822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FD57BB-3204-4F9F-9097-44C9EBD81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Definícia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572B21CE-2D3A-45A1-A8E5-8B9C1CE8A3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3926305" cy="2786719"/>
          </a:xfrm>
        </p:spPr>
        <p:txBody>
          <a:bodyPr>
            <a:normAutofit/>
          </a:bodyPr>
          <a:lstStyle/>
          <a:p>
            <a:r>
              <a:rPr lang="sk-SK" b="1" dirty="0"/>
              <a:t>Porucha polohy panvových orgánov </a:t>
            </a:r>
            <a:r>
              <a:rPr lang="sk-SK" dirty="0"/>
              <a:t>– pošvy, maternice, močovej rúry, močového mechúra alebo čriev</a:t>
            </a:r>
          </a:p>
          <a:p>
            <a:pPr marL="0" indent="0">
              <a:buNone/>
            </a:pPr>
            <a:endParaRPr lang="sk-SK" dirty="0"/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F7E5D621-127C-8A67-3DF3-65A8318990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4952" y="1354620"/>
            <a:ext cx="6603332" cy="4148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64988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objekt pre obsah 2">
            <a:extLst>
              <a:ext uri="{FF2B5EF4-FFF2-40B4-BE49-F238E27FC236}">
                <a16:creationId xmlns:a16="http://schemas.microsoft.com/office/drawing/2014/main" id="{B3153EC5-9916-C406-2FE8-88D75B5F907A}"/>
              </a:ext>
            </a:extLst>
          </p:cNvPr>
          <p:cNvSpPr txBox="1">
            <a:spLocks/>
          </p:cNvSpPr>
          <p:nvPr/>
        </p:nvSpPr>
        <p:spPr>
          <a:xfrm>
            <a:off x="838200" y="1005588"/>
            <a:ext cx="10515600" cy="959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altLang="sk-SK" dirty="0"/>
              <a:t>Panvovým dnom poklesáva alebo prepadáva maternica, vrchol pošvy, predná alebo zadná pošvová stena</a:t>
            </a:r>
          </a:p>
          <a:p>
            <a:endParaRPr lang="sk-SK" dirty="0"/>
          </a:p>
        </p:txBody>
      </p:sp>
      <p:pic>
        <p:nvPicPr>
          <p:cNvPr id="15" name="Obrázok 14" descr="Obrázok, na ktorom je náčrt, umenie, svetlo&#10;&#10;Automaticky generovaný popis">
            <a:extLst>
              <a:ext uri="{FF2B5EF4-FFF2-40B4-BE49-F238E27FC236}">
                <a16:creationId xmlns:a16="http://schemas.microsoft.com/office/drawing/2014/main" id="{4FE181E2-77E1-F97B-2C72-A6DCF791AC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6912" y="2239492"/>
            <a:ext cx="1955800" cy="3987800"/>
          </a:xfrm>
          <a:prstGeom prst="rect">
            <a:avLst/>
          </a:prstGeom>
        </p:spPr>
      </p:pic>
      <p:pic>
        <p:nvPicPr>
          <p:cNvPr id="17" name="Obrázok 16" descr="Obrázok, na ktorom je svetlo, žiarovka&#10;&#10;Automaticky generovaný popis">
            <a:extLst>
              <a:ext uri="{FF2B5EF4-FFF2-40B4-BE49-F238E27FC236}">
                <a16:creationId xmlns:a16="http://schemas.microsoft.com/office/drawing/2014/main" id="{7E3D2986-E1D9-9262-18E1-699719269A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3612" y="2175992"/>
            <a:ext cx="2273300" cy="4114800"/>
          </a:xfrm>
          <a:prstGeom prst="rect">
            <a:avLst/>
          </a:prstGeom>
        </p:spPr>
      </p:pic>
      <p:pic>
        <p:nvPicPr>
          <p:cNvPr id="19" name="Obrázok 18">
            <a:extLst>
              <a:ext uri="{FF2B5EF4-FFF2-40B4-BE49-F238E27FC236}">
                <a16:creationId xmlns:a16="http://schemas.microsoft.com/office/drawing/2014/main" id="{DC72507D-902F-625E-DB31-5277163FF5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566" y="2239492"/>
            <a:ext cx="4524046" cy="3207346"/>
          </a:xfrm>
          <a:prstGeom prst="rect">
            <a:avLst/>
          </a:prstGeom>
        </p:spPr>
      </p:pic>
      <p:pic>
        <p:nvPicPr>
          <p:cNvPr id="3" name="Obrázok 2" descr="Obrázok, na ktorom je náčrt, umenie&#10;&#10;Automaticky generovaný popis">
            <a:extLst>
              <a:ext uri="{FF2B5EF4-FFF2-40B4-BE49-F238E27FC236}">
                <a16:creationId xmlns:a16="http://schemas.microsoft.com/office/drawing/2014/main" id="{FF87D132-67E7-BDA5-5ACD-113B985341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94217" y="2635338"/>
            <a:ext cx="2663423" cy="3196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51374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4BF8BE7-60B1-1BAA-6E70-E706F68E74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30924"/>
            <a:ext cx="10515600" cy="3447393"/>
          </a:xfrm>
        </p:spPr>
        <p:txBody>
          <a:bodyPr>
            <a:normAutofit/>
          </a:bodyPr>
          <a:lstStyle/>
          <a:p>
            <a:r>
              <a:rPr lang="sk-SK" dirty="0"/>
              <a:t>Neohrozuje pacientku na živote, výrazne nezhoršuje jej zdravie</a:t>
            </a:r>
          </a:p>
          <a:p>
            <a:r>
              <a:rPr lang="sk-SK" dirty="0"/>
              <a:t>↓ kvalitu života</a:t>
            </a:r>
          </a:p>
          <a:p>
            <a:r>
              <a:rPr lang="sk-SK" altLang="sk-SK" b="1" dirty="0"/>
              <a:t>Príčina: porucha závesného a podporného aparátu panvových orgánov</a:t>
            </a:r>
          </a:p>
          <a:p>
            <a:pPr lvl="1"/>
            <a:r>
              <a:rPr lang="sk-SK" altLang="sk-SK" dirty="0"/>
              <a:t>Najdôležitejší priečne pruhovaný sval panvového dna – </a:t>
            </a:r>
            <a:r>
              <a:rPr lang="sk-SK" altLang="sk-SK" b="1" dirty="0"/>
              <a:t>m. </a:t>
            </a:r>
            <a:r>
              <a:rPr lang="sk-SK" altLang="sk-SK" b="1" dirty="0" err="1"/>
              <a:t>levator</a:t>
            </a:r>
            <a:r>
              <a:rPr lang="sk-SK" altLang="sk-SK" b="1" dirty="0"/>
              <a:t> ani</a:t>
            </a:r>
          </a:p>
          <a:p>
            <a:pPr lvl="1"/>
            <a:r>
              <a:rPr lang="sk-SK" altLang="sk-SK" b="1" dirty="0"/>
              <a:t>Spojivové tkanivo</a:t>
            </a:r>
            <a:r>
              <a:rPr lang="sk-SK" altLang="sk-SK" dirty="0"/>
              <a:t> – pripája orgány panvy k </a:t>
            </a:r>
            <a:r>
              <a:rPr lang="sk-SK" altLang="sk-SK" dirty="0" err="1"/>
              <a:t>levátoru</a:t>
            </a:r>
            <a:r>
              <a:rPr lang="sk-SK" altLang="sk-SK" dirty="0"/>
              <a:t> a ku kostiam panvy: </a:t>
            </a:r>
            <a:r>
              <a:rPr lang="sk-SK" altLang="sk-SK" dirty="0" err="1"/>
              <a:t>fascia</a:t>
            </a:r>
            <a:r>
              <a:rPr lang="sk-SK" altLang="sk-SK" dirty="0"/>
              <a:t> m. </a:t>
            </a:r>
            <a:r>
              <a:rPr lang="sk-SK" altLang="sk-SK" dirty="0" err="1"/>
              <a:t>levator</a:t>
            </a:r>
            <a:r>
              <a:rPr lang="sk-SK" altLang="sk-SK" dirty="0"/>
              <a:t> ani, väzy v oblasti krčka maternice</a:t>
            </a:r>
          </a:p>
          <a:p>
            <a:pPr lvl="1"/>
            <a:r>
              <a:rPr lang="sk-SK" altLang="sk-SK" b="1" dirty="0"/>
              <a:t>Pošva</a:t>
            </a:r>
          </a:p>
          <a:p>
            <a:endParaRPr lang="sk-SK" dirty="0"/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410808B1-B191-3A08-F44F-55B69A12E8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41" y="4085585"/>
            <a:ext cx="3972911" cy="2592325"/>
          </a:xfrm>
          <a:prstGeom prst="rect">
            <a:avLst/>
          </a:prstGeom>
        </p:spPr>
      </p:pic>
      <p:pic>
        <p:nvPicPr>
          <p:cNvPr id="6" name="Obrázok 5" descr="Obrázok, na ktorom je kresba, kreslený obrázok, animák, ilustrácia&#10;&#10;Automaticky generovaný popis">
            <a:extLst>
              <a:ext uri="{FF2B5EF4-FFF2-40B4-BE49-F238E27FC236}">
                <a16:creationId xmlns:a16="http://schemas.microsoft.com/office/drawing/2014/main" id="{FC997F21-C5F1-3C00-A693-3513548D0C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8501" y="3710152"/>
            <a:ext cx="4709705" cy="296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69718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BCD8FA8-E0D7-79F6-5829-D1A460B6D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01569"/>
          </a:xfrm>
        </p:spPr>
        <p:txBody>
          <a:bodyPr/>
          <a:lstStyle/>
          <a:p>
            <a:r>
              <a:rPr lang="sk-SK" b="1" dirty="0"/>
              <a:t>Rizikové faktory</a:t>
            </a:r>
          </a:p>
        </p:txBody>
      </p:sp>
      <p:graphicFrame>
        <p:nvGraphicFramePr>
          <p:cNvPr id="4" name="Tabuľka 3">
            <a:extLst>
              <a:ext uri="{FF2B5EF4-FFF2-40B4-BE49-F238E27FC236}">
                <a16:creationId xmlns:a16="http://schemas.microsoft.com/office/drawing/2014/main" id="{578E63E6-60B5-5134-F106-3F11CC9E62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3156308"/>
              </p:ext>
            </p:extLst>
          </p:nvPr>
        </p:nvGraphicFramePr>
        <p:xfrm>
          <a:off x="838200" y="1366694"/>
          <a:ext cx="6519041" cy="503584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133600">
                  <a:extLst>
                    <a:ext uri="{9D8B030D-6E8A-4147-A177-3AD203B41FA5}">
                      <a16:colId xmlns:a16="http://schemas.microsoft.com/office/drawing/2014/main" val="2569899765"/>
                    </a:ext>
                  </a:extLst>
                </a:gridCol>
                <a:gridCol w="4385441">
                  <a:extLst>
                    <a:ext uri="{9D8B030D-6E8A-4147-A177-3AD203B41FA5}">
                      <a16:colId xmlns:a16="http://schemas.microsoft.com/office/drawing/2014/main" val="950871471"/>
                    </a:ext>
                  </a:extLst>
                </a:gridCol>
              </a:tblGrid>
              <a:tr h="1599018">
                <a:tc>
                  <a:txBody>
                    <a:bodyPr/>
                    <a:lstStyle/>
                    <a:p>
                      <a:pPr algn="ctr"/>
                      <a:r>
                        <a:rPr lang="sk-SK" sz="2000" dirty="0"/>
                        <a:t>Vaginálny pôrod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b="0" dirty="0"/>
                        <a:t>Prvorodička – 2,8x vyššie riziko</a:t>
                      </a:r>
                    </a:p>
                    <a:p>
                      <a:r>
                        <a:rPr lang="sk-SK" b="0" dirty="0" err="1"/>
                        <a:t>Druhorodička</a:t>
                      </a:r>
                      <a:r>
                        <a:rPr lang="sk-SK" b="0" dirty="0"/>
                        <a:t> – 4,1x vyššie riziko</a:t>
                      </a:r>
                    </a:p>
                    <a:p>
                      <a:r>
                        <a:rPr lang="sk-SK" b="0" dirty="0"/>
                        <a:t>Tri a viac vaginálnych pôrodov – 5,3x vyššie riziko</a:t>
                      </a:r>
                    </a:p>
                    <a:p>
                      <a:r>
                        <a:rPr lang="sk-SK" b="0" dirty="0"/>
                        <a:t>VEX, kliešte, predĺžená 2. doba pôrodná, novorodenec nad 4kg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163780"/>
                  </a:ext>
                </a:extLst>
              </a:tr>
              <a:tr h="925747"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Chronické ↑ </a:t>
                      </a:r>
                      <a:r>
                        <a:rPr lang="sk-SK" sz="2000" b="1" dirty="0" err="1"/>
                        <a:t>vnútrobrušného</a:t>
                      </a:r>
                      <a:r>
                        <a:rPr lang="sk-SK" sz="2000" b="1" dirty="0"/>
                        <a:t> tlaku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Obezita, chronická zápcha, chronický kašeľ, dvíhanie ťažkých bremien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6377270"/>
                  </a:ext>
                </a:extLst>
              </a:tr>
              <a:tr h="44528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2000" b="1" dirty="0"/>
                        <a:t>↑ Vek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/>
                        <a:t>Degeneratívne zmeny a ↓ estrogénu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0083117"/>
                  </a:ext>
                </a:extLst>
              </a:tr>
              <a:tr h="645218"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Genetické faktory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Poruchy väzivového tkaniva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9133290"/>
                  </a:ext>
                </a:extLst>
              </a:tr>
              <a:tr h="445284"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Fajčenie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↓ estrogén, chronický kašeľ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5852474"/>
                  </a:ext>
                </a:extLst>
              </a:tr>
              <a:tr h="645218"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Odstránenie maternice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dirty="0"/>
                        <a:t>Strata závesného aparátu v oblasti krčka maternice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5714732"/>
                  </a:ext>
                </a:extLst>
              </a:tr>
            </a:tbl>
          </a:graphicData>
        </a:graphic>
      </p:graphicFrame>
      <p:pic>
        <p:nvPicPr>
          <p:cNvPr id="12" name="Obrázok 11" descr="Obrázok, na ktorom je text, snímka obrazovky, animák, kruh&#10;&#10;Automaticky generovaný popis">
            <a:extLst>
              <a:ext uri="{FF2B5EF4-FFF2-40B4-BE49-F238E27FC236}">
                <a16:creationId xmlns:a16="http://schemas.microsoft.com/office/drawing/2014/main" id="{3D191044-2C38-F310-75D9-ACB13290FB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4619" y="1366694"/>
            <a:ext cx="4340797" cy="3320920"/>
          </a:xfrm>
          <a:prstGeom prst="rect">
            <a:avLst/>
          </a:prstGeom>
        </p:spPr>
      </p:pic>
      <p:pic>
        <p:nvPicPr>
          <p:cNvPr id="14" name="Obrázok 13" descr="Obrázok, na ktorom je detské kresby, kresba, dizajn, ilustrácia&#10;&#10;Automaticky generovaný popis">
            <a:extLst>
              <a:ext uri="{FF2B5EF4-FFF2-40B4-BE49-F238E27FC236}">
                <a16:creationId xmlns:a16="http://schemas.microsoft.com/office/drawing/2014/main" id="{C7E708A8-5562-101F-16D1-D15742A3F0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520" y="4662642"/>
            <a:ext cx="1510965" cy="1769250"/>
          </a:xfrm>
          <a:prstGeom prst="rect">
            <a:avLst/>
          </a:prstGeom>
        </p:spPr>
      </p:pic>
      <p:pic>
        <p:nvPicPr>
          <p:cNvPr id="16" name="Obrázok 15" descr="Obrázok, na ktorom je slipy&#10;&#10;Automaticky generovaný popis">
            <a:extLst>
              <a:ext uri="{FF2B5EF4-FFF2-40B4-BE49-F238E27FC236}">
                <a16:creationId xmlns:a16="http://schemas.microsoft.com/office/drawing/2014/main" id="{06EED1BF-CB09-21C7-1691-BCA4AA8779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2485" y="4687614"/>
            <a:ext cx="1510965" cy="173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9843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C6296F6-4A9C-0196-375E-0E35FE05C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48668"/>
          </a:xfrm>
        </p:spPr>
        <p:txBody>
          <a:bodyPr/>
          <a:lstStyle/>
          <a:p>
            <a:r>
              <a:rPr lang="sk-SK" b="1" dirty="0"/>
              <a:t>Stupne </a:t>
            </a:r>
            <a:r>
              <a:rPr lang="sk-SK" b="1" dirty="0" err="1"/>
              <a:t>prolapsu</a:t>
            </a:r>
            <a:endParaRPr lang="sk-SK" b="1" dirty="0"/>
          </a:p>
        </p:txBody>
      </p:sp>
      <p:pic>
        <p:nvPicPr>
          <p:cNvPr id="11" name="Obrázok 10" descr="Obrázok, na ktorom je diagram&#10;&#10;Automaticky generovaný popis">
            <a:extLst>
              <a:ext uri="{FF2B5EF4-FFF2-40B4-BE49-F238E27FC236}">
                <a16:creationId xmlns:a16="http://schemas.microsoft.com/office/drawing/2014/main" id="{84AC53CE-8AD6-2820-CCB7-0579286FA6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8945" y="1429186"/>
            <a:ext cx="5984030" cy="2673278"/>
          </a:xfrm>
          <a:prstGeom prst="rect">
            <a:avLst/>
          </a:prstGeom>
        </p:spPr>
      </p:pic>
      <p:pic>
        <p:nvPicPr>
          <p:cNvPr id="13" name="Obrázok 12" descr="Obrázok, na ktorom je pokožka, organ, holá koža, záber zblízka&#10;&#10;Automaticky generovaný popis">
            <a:extLst>
              <a:ext uri="{FF2B5EF4-FFF2-40B4-BE49-F238E27FC236}">
                <a16:creationId xmlns:a16="http://schemas.microsoft.com/office/drawing/2014/main" id="{CBEFFCEF-837D-43CA-DD10-F8D3A4DE73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8944" y="4092174"/>
            <a:ext cx="5983731" cy="2497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29842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66596A-5AD5-5722-2FB6-6AD854B1D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Príznaky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117AB6C-9319-DCD2-CDD6-17489886AE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07779"/>
            <a:ext cx="6697716" cy="4508938"/>
          </a:xfrm>
        </p:spPr>
        <p:txBody>
          <a:bodyPr>
            <a:normAutofit/>
          </a:bodyPr>
          <a:lstStyle/>
          <a:p>
            <a:r>
              <a:rPr lang="sk-SK" sz="2400" dirty="0"/>
              <a:t>30 – 60% žien má prítomný </a:t>
            </a:r>
            <a:r>
              <a:rPr lang="sk-SK" sz="2400" dirty="0" err="1"/>
              <a:t>prolaps</a:t>
            </a:r>
            <a:r>
              <a:rPr lang="sk-SK" sz="2400" dirty="0"/>
              <a:t> panvových orgánov 2. stupňa pri rutinnom gynekologickom vyšetrení, avšak iba </a:t>
            </a:r>
            <a:r>
              <a:rPr lang="sk-SK" sz="2400" b="1" dirty="0"/>
              <a:t>u 3-6% žien sú prítomné príznaky vyplývajúce z </a:t>
            </a:r>
            <a:r>
              <a:rPr lang="sk-SK" sz="2400" b="1" dirty="0" err="1"/>
              <a:t>prolapsu</a:t>
            </a:r>
            <a:r>
              <a:rPr lang="sk-SK" sz="2400" b="1" dirty="0"/>
              <a:t> </a:t>
            </a:r>
          </a:p>
          <a:p>
            <a:r>
              <a:rPr lang="sk-SK" sz="2400" b="1" dirty="0"/>
              <a:t>Príznaky súvisiace s poklesom panvových orgánov sú príznaky z útlaku</a:t>
            </a:r>
          </a:p>
          <a:p>
            <a:r>
              <a:rPr lang="sk-SK" sz="2400" dirty="0"/>
              <a:t>Poruchy močenia, tráviace ťažkosti, ťažkosti pri pohlavnom styku a bolesti panvy sa často vyskytujú spolu s poklesom panvových orgánov, avšak nemusia s ním bezprostredne súvisieť</a:t>
            </a:r>
          </a:p>
        </p:txBody>
      </p:sp>
      <p:graphicFrame>
        <p:nvGraphicFramePr>
          <p:cNvPr id="4" name="Tabuľka 3">
            <a:extLst>
              <a:ext uri="{FF2B5EF4-FFF2-40B4-BE49-F238E27FC236}">
                <a16:creationId xmlns:a16="http://schemas.microsoft.com/office/drawing/2014/main" id="{45D9555C-3B6C-2F75-5BC7-126B5EC6FC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475076"/>
              </p:ext>
            </p:extLst>
          </p:nvPr>
        </p:nvGraphicFramePr>
        <p:xfrm>
          <a:off x="8057054" y="2301620"/>
          <a:ext cx="2970924" cy="22547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970924">
                  <a:extLst>
                    <a:ext uri="{9D8B030D-6E8A-4147-A177-3AD203B41FA5}">
                      <a16:colId xmlns:a16="http://schemas.microsoft.com/office/drawing/2014/main" val="2401324708"/>
                    </a:ext>
                  </a:extLst>
                </a:gridCol>
              </a:tblGrid>
              <a:tr h="450952">
                <a:tc>
                  <a:txBody>
                    <a:bodyPr/>
                    <a:lstStyle/>
                    <a:p>
                      <a:pPr algn="ctr"/>
                      <a:r>
                        <a:rPr lang="sk-SK" b="1" dirty="0"/>
                        <a:t>Príznaky z útlaku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365463"/>
                  </a:ext>
                </a:extLst>
              </a:tr>
              <a:tr h="450952">
                <a:tc>
                  <a:txBody>
                    <a:bodyPr/>
                    <a:lstStyle/>
                    <a:p>
                      <a:pPr algn="ctr"/>
                      <a:r>
                        <a:rPr lang="sk-SK" b="1" dirty="0"/>
                        <a:t>Poruchy močenia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8420996"/>
                  </a:ext>
                </a:extLst>
              </a:tr>
              <a:tr h="450952">
                <a:tc>
                  <a:txBody>
                    <a:bodyPr/>
                    <a:lstStyle/>
                    <a:p>
                      <a:pPr algn="ctr"/>
                      <a:r>
                        <a:rPr lang="sk-SK" b="1" dirty="0"/>
                        <a:t>Tráviace ťažkosti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1321409"/>
                  </a:ext>
                </a:extLst>
              </a:tr>
              <a:tr h="450952">
                <a:tc>
                  <a:txBody>
                    <a:bodyPr/>
                    <a:lstStyle/>
                    <a:p>
                      <a:pPr algn="ctr"/>
                      <a:r>
                        <a:rPr lang="sk-SK" b="1" dirty="0"/>
                        <a:t>Sexuálna dysfunkcia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3637257"/>
                  </a:ext>
                </a:extLst>
              </a:tr>
              <a:tr h="450952">
                <a:tc>
                  <a:txBody>
                    <a:bodyPr/>
                    <a:lstStyle/>
                    <a:p>
                      <a:pPr algn="ctr"/>
                      <a:r>
                        <a:rPr lang="sk-SK" b="0" dirty="0"/>
                        <a:t>Bolesti panvy a chrbta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88637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04276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8AADCC-A773-87E6-2BB3-10F21FF2D5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Príznaky z útlaku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D2CB707-99BA-886B-8C8A-71281E1D5B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Vyčnievanie maternice alebo pošvy navonok videné zrakom </a:t>
            </a:r>
          </a:p>
          <a:p>
            <a:r>
              <a:rPr lang="sk-SK" dirty="0"/>
              <a:t>Subjektívny pocit vyklenutia pošvovej steny</a:t>
            </a:r>
          </a:p>
          <a:p>
            <a:r>
              <a:rPr lang="sk-SK" dirty="0"/>
              <a:t>Tlak v panve</a:t>
            </a:r>
          </a:p>
          <a:p>
            <a:r>
              <a:rPr lang="sk-SK" dirty="0"/>
              <a:t>Tlak v pošve, pocit ťažkej pošvy</a:t>
            </a:r>
          </a:p>
          <a:p>
            <a:r>
              <a:rPr lang="sk-SK" dirty="0"/>
              <a:t>Pocit sedenia na lopte</a:t>
            </a:r>
          </a:p>
          <a:p>
            <a:r>
              <a:rPr lang="sk-SK" b="1" dirty="0"/>
              <a:t>Vymiznú po navrátení polohy klesajúceho orgánu/orgánov</a:t>
            </a:r>
          </a:p>
        </p:txBody>
      </p:sp>
    </p:spTree>
    <p:extLst>
      <p:ext uri="{BB962C8B-B14F-4D97-AF65-F5344CB8AC3E}">
        <p14:creationId xmlns:p14="http://schemas.microsoft.com/office/powerpoint/2010/main" val="4218535625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CF97AC-E0C7-29E0-8534-1B9A53E06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Poruchy močenia</a:t>
            </a:r>
          </a:p>
        </p:txBody>
      </p:sp>
      <p:graphicFrame>
        <p:nvGraphicFramePr>
          <p:cNvPr id="4" name="Tabuľka 3">
            <a:extLst>
              <a:ext uri="{FF2B5EF4-FFF2-40B4-BE49-F238E27FC236}">
                <a16:creationId xmlns:a16="http://schemas.microsoft.com/office/drawing/2014/main" id="{ECF0B990-11A0-70EB-D385-202FA4A92E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444458"/>
              </p:ext>
            </p:extLst>
          </p:nvPr>
        </p:nvGraphicFramePr>
        <p:xfrm>
          <a:off x="6821214" y="2096522"/>
          <a:ext cx="4610538" cy="355886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610538">
                  <a:extLst>
                    <a:ext uri="{9D8B030D-6E8A-4147-A177-3AD203B41FA5}">
                      <a16:colId xmlns:a16="http://schemas.microsoft.com/office/drawing/2014/main" val="3008184448"/>
                    </a:ext>
                  </a:extLst>
                </a:gridCol>
              </a:tblGrid>
              <a:tr h="455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0" dirty="0"/>
                        <a:t>Únik moču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0599288"/>
                  </a:ext>
                </a:extLst>
              </a:tr>
              <a:tr h="455740">
                <a:tc>
                  <a:txBody>
                    <a:bodyPr/>
                    <a:lstStyle/>
                    <a:p>
                      <a:pPr algn="ctr"/>
                      <a:r>
                        <a:rPr lang="sk-SK" b="0" dirty="0"/>
                        <a:t>Časté močenie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2415315"/>
                  </a:ext>
                </a:extLst>
              </a:tr>
              <a:tr h="455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0" dirty="0"/>
                        <a:t>Časté nutkanie na močenie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7582742"/>
                  </a:ext>
                </a:extLst>
              </a:tr>
              <a:tr h="455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1" dirty="0"/>
                        <a:t>Neschopnosť úplne vyprázdniť močový mechúr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6437167"/>
                  </a:ext>
                </a:extLst>
              </a:tr>
              <a:tr h="455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1" dirty="0"/>
                        <a:t>Oslabený prúd moču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120373"/>
                  </a:ext>
                </a:extLst>
              </a:tr>
              <a:tr h="455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1" dirty="0"/>
                        <a:t>Manuálna </a:t>
                      </a:r>
                      <a:r>
                        <a:rPr lang="sk-SK" b="1" dirty="0" err="1"/>
                        <a:t>repozícia</a:t>
                      </a:r>
                      <a:r>
                        <a:rPr lang="sk-SK" b="1" dirty="0"/>
                        <a:t> </a:t>
                      </a:r>
                      <a:r>
                        <a:rPr lang="sk-SK" b="1" dirty="0" err="1"/>
                        <a:t>prolapsu</a:t>
                      </a:r>
                      <a:r>
                        <a:rPr lang="sk-SK" b="1" dirty="0"/>
                        <a:t> za účelom vymočenia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6180741"/>
                  </a:ext>
                </a:extLst>
              </a:tr>
              <a:tr h="4557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1" dirty="0"/>
                        <a:t>Časté infekcie močových ciest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155003"/>
                  </a:ext>
                </a:extLst>
              </a:tr>
            </a:tbl>
          </a:graphicData>
        </a:graphic>
      </p:graphicFrame>
      <p:sp>
        <p:nvSpPr>
          <p:cNvPr id="7" name="Zástupný objekt pre obsah 2">
            <a:extLst>
              <a:ext uri="{FF2B5EF4-FFF2-40B4-BE49-F238E27FC236}">
                <a16:creationId xmlns:a16="http://schemas.microsoft.com/office/drawing/2014/main" id="{9188C550-D27D-9549-730B-1E2FC0DE60CF}"/>
              </a:ext>
            </a:extLst>
          </p:cNvPr>
          <p:cNvSpPr txBox="1">
            <a:spLocks/>
          </p:cNvSpPr>
          <p:nvPr/>
        </p:nvSpPr>
        <p:spPr>
          <a:xfrm>
            <a:off x="990600" y="2096522"/>
            <a:ext cx="5557345" cy="43963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600" dirty="0"/>
              <a:t>Návrat klesajúcich orgánov do pôvodnej polohy </a:t>
            </a:r>
            <a:r>
              <a:rPr lang="sk-SK" sz="2600" b="1" dirty="0"/>
              <a:t>môže byť liečbou pre príznaky, ktoré súvisia s útlakom močovej rúry</a:t>
            </a:r>
          </a:p>
          <a:p>
            <a:r>
              <a:rPr lang="sk-SK" sz="2600" b="1" dirty="0" err="1"/>
              <a:t>Urodynamické</a:t>
            </a:r>
            <a:r>
              <a:rPr lang="sk-SK" sz="2600" b="1" dirty="0"/>
              <a:t> vyšetrenie </a:t>
            </a:r>
            <a:r>
              <a:rPr lang="sk-SK" sz="2600" dirty="0"/>
              <a:t>je vhodné pred chirurgickou liečbou na posúdenie vzťahu medzi močovými príznakmi a poklesom orgánu</a:t>
            </a:r>
          </a:p>
        </p:txBody>
      </p:sp>
    </p:spTree>
    <p:extLst>
      <p:ext uri="{BB962C8B-B14F-4D97-AF65-F5344CB8AC3E}">
        <p14:creationId xmlns:p14="http://schemas.microsoft.com/office/powerpoint/2010/main" val="4141775613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3138A4-6370-0835-766B-2C9A09F642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Tráviace ťažkosti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88FC186-E36A-AD1E-AC04-8A54B37A8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6035568" cy="4351338"/>
          </a:xfrm>
        </p:spPr>
        <p:txBody>
          <a:bodyPr/>
          <a:lstStyle/>
          <a:p>
            <a:r>
              <a:rPr lang="sk-SK" b="1" dirty="0"/>
              <a:t>Digitálna dekompresia </a:t>
            </a:r>
            <a:r>
              <a:rPr lang="sk-SK" dirty="0"/>
              <a:t>= manuálna/ručná pomoc pri </a:t>
            </a:r>
            <a:r>
              <a:rPr lang="sk-SK" dirty="0" err="1"/>
              <a:t>defekácii</a:t>
            </a:r>
            <a:r>
              <a:rPr lang="sk-SK" dirty="0"/>
              <a:t> </a:t>
            </a:r>
            <a:r>
              <a:rPr lang="sk-SK" b="1" dirty="0"/>
              <a:t>pri poklesávaní zadnej pošvovej steny </a:t>
            </a:r>
            <a:r>
              <a:rPr lang="sk-SK" dirty="0"/>
              <a:t>je bežným príznakom a úspešnosť operačnej liečby je 36 -70%</a:t>
            </a:r>
          </a:p>
          <a:p>
            <a:r>
              <a:rPr lang="sk-SK" dirty="0"/>
              <a:t>Zápchu a únik stolice väčšinou operačný výkon nevyrieši, často príčinou ich vzniku nie je poklesávanie panvových orgánov </a:t>
            </a:r>
          </a:p>
          <a:p>
            <a:endParaRPr lang="sk-SK" dirty="0"/>
          </a:p>
        </p:txBody>
      </p:sp>
      <p:graphicFrame>
        <p:nvGraphicFramePr>
          <p:cNvPr id="5" name="Tabuľka 4">
            <a:extLst>
              <a:ext uri="{FF2B5EF4-FFF2-40B4-BE49-F238E27FC236}">
                <a16:creationId xmlns:a16="http://schemas.microsoft.com/office/drawing/2014/main" id="{A8820970-2F15-D2BA-209E-E773D56357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7458423"/>
              </p:ext>
            </p:extLst>
          </p:nvPr>
        </p:nvGraphicFramePr>
        <p:xfrm>
          <a:off x="7273159" y="2177349"/>
          <a:ext cx="4080641" cy="2270936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080641">
                  <a:extLst>
                    <a:ext uri="{9D8B030D-6E8A-4147-A177-3AD203B41FA5}">
                      <a16:colId xmlns:a16="http://schemas.microsoft.com/office/drawing/2014/main" val="602581410"/>
                    </a:ext>
                  </a:extLst>
                </a:gridCol>
              </a:tblGrid>
              <a:tr h="407714">
                <a:tc>
                  <a:txBody>
                    <a:bodyPr/>
                    <a:lstStyle/>
                    <a:p>
                      <a:pPr algn="ctr"/>
                      <a:r>
                        <a:rPr lang="sk-SK" b="0" dirty="0"/>
                        <a:t>Zápcha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2264080"/>
                  </a:ext>
                </a:extLst>
              </a:tr>
              <a:tr h="407714">
                <a:tc>
                  <a:txBody>
                    <a:bodyPr/>
                    <a:lstStyle/>
                    <a:p>
                      <a:pPr algn="ctr"/>
                      <a:r>
                        <a:rPr lang="sk-SK" dirty="0"/>
                        <a:t>Únik stolice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6382657"/>
                  </a:ext>
                </a:extLst>
              </a:tr>
              <a:tr h="40771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1" dirty="0"/>
                        <a:t>Pocit neúplného vyprázdnenia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4849408"/>
                  </a:ext>
                </a:extLst>
              </a:tr>
              <a:tr h="40771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b="1" dirty="0"/>
                        <a:t>Pocit prekážky alebo obštrukcie počas </a:t>
                      </a:r>
                      <a:r>
                        <a:rPr lang="sk-SK" b="1" dirty="0" err="1"/>
                        <a:t>defekácie</a:t>
                      </a:r>
                      <a:endParaRPr lang="sk-SK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3652694"/>
                  </a:ext>
                </a:extLst>
              </a:tr>
              <a:tr h="407714">
                <a:tc>
                  <a:txBody>
                    <a:bodyPr/>
                    <a:lstStyle/>
                    <a:p>
                      <a:pPr algn="ctr"/>
                      <a:r>
                        <a:rPr lang="sk-SK" b="1" dirty="0"/>
                        <a:t>Digitálna dekompresia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31221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16622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E8ABF4-E61B-4C09-99C7-6E50FC66B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Sexuálna dysfunkcia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2113E85A-EBCE-C2D0-DF69-3950255479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856890" cy="4351338"/>
          </a:xfrm>
        </p:spPr>
        <p:txBody>
          <a:bodyPr/>
          <a:lstStyle/>
          <a:p>
            <a:r>
              <a:rPr lang="sk-SK" dirty="0"/>
              <a:t>Väčšinou </a:t>
            </a:r>
            <a:r>
              <a:rPr lang="sk-SK" b="1" dirty="0"/>
              <a:t>viacero dôvodov</a:t>
            </a:r>
            <a:r>
              <a:rPr lang="sk-SK" dirty="0"/>
              <a:t>: psychosociálne problémy, starnutie, nedostatok estrogénov, erektilná dysfunkcia u mužov, poklesávanie panvových orgánov</a:t>
            </a:r>
          </a:p>
          <a:p>
            <a:r>
              <a:rPr lang="sk-SK" dirty="0"/>
              <a:t>Operačný výkon môže </a:t>
            </a:r>
            <a:r>
              <a:rPr lang="sk-SK" b="1" dirty="0"/>
              <a:t>zlepšiť ale aj zhoršiť </a:t>
            </a:r>
            <a:r>
              <a:rPr lang="sk-SK" dirty="0"/>
              <a:t>problémy pri pohlavný styku</a:t>
            </a:r>
          </a:p>
        </p:txBody>
      </p:sp>
      <p:graphicFrame>
        <p:nvGraphicFramePr>
          <p:cNvPr id="4" name="Tabuľka 3">
            <a:extLst>
              <a:ext uri="{FF2B5EF4-FFF2-40B4-BE49-F238E27FC236}">
                <a16:creationId xmlns:a16="http://schemas.microsoft.com/office/drawing/2014/main" id="{7A33F4E0-7F7A-6AB9-FD94-8B144A5F2E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1267469"/>
              </p:ext>
            </p:extLst>
          </p:nvPr>
        </p:nvGraphicFramePr>
        <p:xfrm>
          <a:off x="7346731" y="2392067"/>
          <a:ext cx="4007069" cy="2073866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007069">
                  <a:extLst>
                    <a:ext uri="{9D8B030D-6E8A-4147-A177-3AD203B41FA5}">
                      <a16:colId xmlns:a16="http://schemas.microsoft.com/office/drawing/2014/main" val="3612679004"/>
                    </a:ext>
                  </a:extLst>
                </a:gridCol>
              </a:tblGrid>
              <a:tr h="757412">
                <a:tc>
                  <a:txBody>
                    <a:bodyPr/>
                    <a:lstStyle/>
                    <a:p>
                      <a:pPr algn="ctr"/>
                      <a:r>
                        <a:rPr lang="sk-SK" dirty="0"/>
                        <a:t>Bolesť pri pohlavnom styku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138352"/>
                  </a:ext>
                </a:extLst>
              </a:tr>
              <a:tr h="438818">
                <a:tc>
                  <a:txBody>
                    <a:bodyPr/>
                    <a:lstStyle/>
                    <a:p>
                      <a:pPr algn="ctr"/>
                      <a:r>
                        <a:rPr lang="sk-SK" b="1" dirty="0"/>
                        <a:t>Suchosť pošvy, ↓ </a:t>
                      </a:r>
                      <a:r>
                        <a:rPr lang="sk-SK" b="1" dirty="0" err="1"/>
                        <a:t>lubrikácia</a:t>
                      </a:r>
                      <a:endParaRPr lang="sk-SK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4551356"/>
                  </a:ext>
                </a:extLst>
              </a:tr>
              <a:tr h="438818">
                <a:tc>
                  <a:txBody>
                    <a:bodyPr/>
                    <a:lstStyle/>
                    <a:p>
                      <a:pPr algn="ctr"/>
                      <a:r>
                        <a:rPr lang="sk-SK" b="1" dirty="0"/>
                        <a:t>↓ sexuálna túžba</a:t>
                      </a:r>
                      <a:endParaRPr lang="sk-SK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1118190"/>
                  </a:ext>
                </a:extLst>
              </a:tr>
              <a:tr h="438818">
                <a:tc>
                  <a:txBody>
                    <a:bodyPr/>
                    <a:lstStyle/>
                    <a:p>
                      <a:pPr algn="ctr"/>
                      <a:r>
                        <a:rPr lang="sk-SK" b="1" dirty="0"/>
                        <a:t>Neschopnosť dosiahnuť orgazmus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9497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27378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A6F60C-116C-90CF-705A-2C380B43C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Gynekologické vyšetrenie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0831916-844B-85EE-AC7F-37E1F3683F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14473" cy="4667250"/>
          </a:xfrm>
        </p:spPr>
        <p:txBody>
          <a:bodyPr>
            <a:normAutofit/>
          </a:bodyPr>
          <a:lstStyle/>
          <a:p>
            <a:r>
              <a:rPr lang="sk-SK" sz="2600" dirty="0"/>
              <a:t>Stupeň poklesu </a:t>
            </a:r>
          </a:p>
          <a:p>
            <a:r>
              <a:rPr lang="sk-SK" sz="2600" dirty="0" err="1"/>
              <a:t>Valsavov</a:t>
            </a:r>
            <a:r>
              <a:rPr lang="sk-SK" sz="2600" dirty="0"/>
              <a:t> manéver – pri zatlačení, zakašlaní</a:t>
            </a:r>
          </a:p>
          <a:p>
            <a:r>
              <a:rPr lang="sk-SK" sz="2600" dirty="0" err="1"/>
              <a:t>Reponovateľnosť</a:t>
            </a:r>
            <a:r>
              <a:rPr lang="sk-SK" sz="2600" dirty="0"/>
              <a:t> prepadávajúceho orgánu</a:t>
            </a:r>
          </a:p>
          <a:p>
            <a:r>
              <a:rPr lang="sk-SK" sz="2600" dirty="0" err="1"/>
              <a:t>Stenšenie</a:t>
            </a:r>
            <a:r>
              <a:rPr lang="sk-SK" sz="2600" dirty="0"/>
              <a:t> </a:t>
            </a:r>
            <a:r>
              <a:rPr lang="sk-SK" sz="2600" dirty="0" err="1"/>
              <a:t>vulvy</a:t>
            </a:r>
            <a:r>
              <a:rPr lang="sk-SK" sz="2600" dirty="0"/>
              <a:t>, pošvy, výtok, poškodenie povrchu prepadávajúceho orgánu</a:t>
            </a:r>
          </a:p>
          <a:p>
            <a:r>
              <a:rPr lang="sk-SK" sz="2600" dirty="0"/>
              <a:t>Prítomnosť pošvových záhybov pri prepadávaní prednej pošvovej steny</a:t>
            </a:r>
          </a:p>
        </p:txBody>
      </p:sp>
      <p:pic>
        <p:nvPicPr>
          <p:cNvPr id="7" name="Obrázok 6" descr="Obrázok, na ktorom je osoba, pokožka, holá koža, žila&#10;&#10;Automaticky generovaný popis">
            <a:extLst>
              <a:ext uri="{FF2B5EF4-FFF2-40B4-BE49-F238E27FC236}">
                <a16:creationId xmlns:a16="http://schemas.microsoft.com/office/drawing/2014/main" id="{408BDAD3-5189-C3E8-F6CF-759CA87DA4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2148" y="1825625"/>
            <a:ext cx="1675064" cy="2415958"/>
          </a:xfrm>
          <a:prstGeom prst="rect">
            <a:avLst/>
          </a:prstGeom>
        </p:spPr>
      </p:pic>
      <p:sp>
        <p:nvSpPr>
          <p:cNvPr id="8" name="Zástupný objekt pre obsah 2">
            <a:extLst>
              <a:ext uri="{FF2B5EF4-FFF2-40B4-BE49-F238E27FC236}">
                <a16:creationId xmlns:a16="http://schemas.microsoft.com/office/drawing/2014/main" id="{C4669058-1C96-D157-59DD-30E4C463AA9E}"/>
              </a:ext>
            </a:extLst>
          </p:cNvPr>
          <p:cNvSpPr txBox="1">
            <a:spLocks/>
          </p:cNvSpPr>
          <p:nvPr/>
        </p:nvSpPr>
        <p:spPr>
          <a:xfrm>
            <a:off x="6532142" y="4366376"/>
            <a:ext cx="2695075" cy="1935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400" dirty="0"/>
              <a:t>Roztiahnutie prednej </a:t>
            </a:r>
            <a:r>
              <a:rPr lang="sk-SK" sz="2400" dirty="0" err="1"/>
              <a:t>pošvovvej</a:t>
            </a:r>
            <a:r>
              <a:rPr lang="sk-SK" sz="2400" dirty="0"/>
              <a:t> steny pri chronickom tlaku</a:t>
            </a:r>
          </a:p>
        </p:txBody>
      </p:sp>
      <p:pic>
        <p:nvPicPr>
          <p:cNvPr id="10" name="Obrázok 9" descr="Obrázok, na ktorom je holá koža, pokožka, organ, záber zblízka&#10;&#10;Automaticky generovaný popis">
            <a:extLst>
              <a:ext uri="{FF2B5EF4-FFF2-40B4-BE49-F238E27FC236}">
                <a16:creationId xmlns:a16="http://schemas.microsoft.com/office/drawing/2014/main" id="{8F1F43BE-D710-00D9-9ADE-111EA9993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5130" y="1825625"/>
            <a:ext cx="1947118" cy="2405814"/>
          </a:xfrm>
          <a:prstGeom prst="rect">
            <a:avLst/>
          </a:prstGeom>
        </p:spPr>
      </p:pic>
      <p:sp>
        <p:nvSpPr>
          <p:cNvPr id="11" name="Zástupný objekt pre obsah 2">
            <a:extLst>
              <a:ext uri="{FF2B5EF4-FFF2-40B4-BE49-F238E27FC236}">
                <a16:creationId xmlns:a16="http://schemas.microsoft.com/office/drawing/2014/main" id="{C7E311CA-5ADC-6010-B0D1-FB7D2B6DD84F}"/>
              </a:ext>
            </a:extLst>
          </p:cNvPr>
          <p:cNvSpPr txBox="1">
            <a:spLocks/>
          </p:cNvSpPr>
          <p:nvPr/>
        </p:nvSpPr>
        <p:spPr>
          <a:xfrm>
            <a:off x="9201151" y="4366376"/>
            <a:ext cx="2695075" cy="17926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400" dirty="0"/>
              <a:t>Odtrhnutie </a:t>
            </a:r>
            <a:r>
              <a:rPr lang="sk-SK" sz="2400" dirty="0" err="1"/>
              <a:t>levátora</a:t>
            </a:r>
            <a:r>
              <a:rPr lang="sk-SK" sz="2400" dirty="0"/>
              <a:t> pri </a:t>
            </a:r>
            <a:r>
              <a:rPr lang="sk-SK" sz="2400" dirty="0" err="1"/>
              <a:t>pôrordnej</a:t>
            </a:r>
            <a:r>
              <a:rPr lang="sk-SK" sz="2400" dirty="0"/>
              <a:t> traume</a:t>
            </a:r>
          </a:p>
        </p:txBody>
      </p:sp>
    </p:spTree>
    <p:extLst>
      <p:ext uri="{BB962C8B-B14F-4D97-AF65-F5344CB8AC3E}">
        <p14:creationId xmlns:p14="http://schemas.microsoft.com/office/powerpoint/2010/main" val="362849867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41E834-3A6D-91B6-2CDD-8971EE59A4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Gynekologické vyšetrenie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B66FE0A-39B6-EE5F-310B-31EFABBDD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8183"/>
            <a:ext cx="10515600" cy="1024300"/>
          </a:xfrm>
        </p:spPr>
        <p:txBody>
          <a:bodyPr/>
          <a:lstStyle/>
          <a:p>
            <a:r>
              <a:rPr lang="sk-SK" sz="2400" dirty="0"/>
              <a:t>Per </a:t>
            </a:r>
            <a:r>
              <a:rPr lang="sk-SK" sz="2400" dirty="0" err="1"/>
              <a:t>rectum</a:t>
            </a:r>
            <a:r>
              <a:rPr lang="sk-SK" sz="2400" dirty="0"/>
              <a:t> – či ide o pokles konečníka alebo tenkého čreva</a:t>
            </a:r>
          </a:p>
          <a:p>
            <a:r>
              <a:rPr lang="sk-SK" sz="2400" dirty="0" err="1"/>
              <a:t>Palpačné</a:t>
            </a:r>
            <a:r>
              <a:rPr lang="sk-SK" sz="2400" dirty="0"/>
              <a:t> vyšetrenie – napätie a symetria svalov panvového dna</a:t>
            </a:r>
          </a:p>
          <a:p>
            <a:pPr marL="0" indent="0">
              <a:buNone/>
            </a:pPr>
            <a:endParaRPr lang="sk-SK" dirty="0"/>
          </a:p>
        </p:txBody>
      </p:sp>
      <p:pic>
        <p:nvPicPr>
          <p:cNvPr id="5" name="Obrázok 4" descr="Obrázok, na ktorom je ružová, srdce&#10;&#10;Automaticky generovaný popis">
            <a:extLst>
              <a:ext uri="{FF2B5EF4-FFF2-40B4-BE49-F238E27FC236}">
                <a16:creationId xmlns:a16="http://schemas.microsoft.com/office/drawing/2014/main" id="{E4C02C9D-335E-54C6-7B90-615E61B113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2345" y="2554857"/>
            <a:ext cx="1976428" cy="3743468"/>
          </a:xfrm>
          <a:prstGeom prst="rect">
            <a:avLst/>
          </a:prstGeom>
        </p:spPr>
      </p:pic>
      <p:pic>
        <p:nvPicPr>
          <p:cNvPr id="7" name="Obrázok 6" descr="Obrázok, na ktorom je ružová&#10;&#10;Automaticky generovaný popis">
            <a:extLst>
              <a:ext uri="{FF2B5EF4-FFF2-40B4-BE49-F238E27FC236}">
                <a16:creationId xmlns:a16="http://schemas.microsoft.com/office/drawing/2014/main" id="{0C768B0C-3E8A-2BC0-A957-7900E7E1A4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8060" y="2673162"/>
            <a:ext cx="1956514" cy="3625163"/>
          </a:xfrm>
          <a:prstGeom prst="rect">
            <a:avLst/>
          </a:prstGeom>
        </p:spPr>
      </p:pic>
      <p:pic>
        <p:nvPicPr>
          <p:cNvPr id="9" name="Obrázok 8" descr="Obrázok, na ktorom je umenie, maľovanie, animák, vnútri&#10;&#10;Automaticky generovaný popis">
            <a:extLst>
              <a:ext uri="{FF2B5EF4-FFF2-40B4-BE49-F238E27FC236}">
                <a16:creationId xmlns:a16="http://schemas.microsoft.com/office/drawing/2014/main" id="{BB271A2F-518D-B3C7-79F1-3E4295A1A3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6544" y="2771243"/>
            <a:ext cx="3754217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485954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838B654-1684-7A24-1512-0734A5E7B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1D372CA-82B5-0EAE-55CE-02AC04933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940972" cy="3765878"/>
          </a:xfrm>
        </p:spPr>
        <p:txBody>
          <a:bodyPr/>
          <a:lstStyle/>
          <a:p>
            <a:r>
              <a:rPr lang="sk-SK" dirty="0"/>
              <a:t>Žiadne alebo mierne príznaky – </a:t>
            </a:r>
            <a:r>
              <a:rPr lang="sk-SK" b="1" dirty="0"/>
              <a:t>sledovanie</a:t>
            </a:r>
          </a:p>
          <a:p>
            <a:pPr lvl="1"/>
            <a:r>
              <a:rPr lang="sk-SK" dirty="0" err="1"/>
              <a:t>Kegelove</a:t>
            </a:r>
            <a:r>
              <a:rPr lang="sk-SK" dirty="0"/>
              <a:t> cviky</a:t>
            </a:r>
          </a:p>
          <a:p>
            <a:pPr lvl="1"/>
            <a:r>
              <a:rPr lang="sk-SK" dirty="0" err="1"/>
              <a:t>Elektrostimulácia</a:t>
            </a:r>
            <a:r>
              <a:rPr lang="sk-SK" dirty="0"/>
              <a:t> – pasívne kontrakcie svalstva panvového dna</a:t>
            </a:r>
          </a:p>
          <a:p>
            <a:r>
              <a:rPr lang="sk-SK" b="1" dirty="0"/>
              <a:t>Nechirurgická liečba – </a:t>
            </a:r>
            <a:r>
              <a:rPr lang="sk-SK" b="1" dirty="0" err="1"/>
              <a:t>pesar</a:t>
            </a:r>
            <a:endParaRPr lang="sk-SK" b="1" dirty="0"/>
          </a:p>
          <a:p>
            <a:r>
              <a:rPr lang="sk-SK" b="1" dirty="0"/>
              <a:t>Chirurgická liečba</a:t>
            </a:r>
          </a:p>
        </p:txBody>
      </p:sp>
      <p:pic>
        <p:nvPicPr>
          <p:cNvPr id="5" name="Obrázok 4" descr="Obrázok, na ktorom je dizajn&#10;&#10; Automaticky generovaný popis so strednou spoľahlivosťou">
            <a:extLst>
              <a:ext uri="{FF2B5EF4-FFF2-40B4-BE49-F238E27FC236}">
                <a16:creationId xmlns:a16="http://schemas.microsoft.com/office/drawing/2014/main" id="{0EBB9CDB-4331-79A9-C5A2-376B06781B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5780" y="1605043"/>
            <a:ext cx="3902585" cy="4207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05012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20426A-52D6-212F-C6B2-FBCABBADF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Pesar</a:t>
            </a:r>
            <a:endParaRPr lang="sk-SK" b="1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73E9341-7942-2626-9AB4-2E89B39396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3887"/>
            <a:ext cx="4307312" cy="4908988"/>
          </a:xfrm>
        </p:spPr>
        <p:txBody>
          <a:bodyPr>
            <a:normAutofit lnSpcReduction="10000"/>
          </a:bodyPr>
          <a:lstStyle/>
          <a:p>
            <a:r>
              <a:rPr lang="sk-SK" dirty="0"/>
              <a:t>Aj diagnostický efekt pred operáciou – či ťažkosti ustúpia po</a:t>
            </a:r>
            <a:r>
              <a:rPr lang="sk-SK" b="1" dirty="0"/>
              <a:t> </a:t>
            </a:r>
            <a:r>
              <a:rPr lang="sk-SK" dirty="0"/>
              <a:t>navrátení polohy klesajúceho orgánu </a:t>
            </a:r>
          </a:p>
          <a:p>
            <a:r>
              <a:rPr lang="sk-SK" dirty="0"/>
              <a:t>schopnosť starať sa o </a:t>
            </a:r>
            <a:r>
              <a:rPr lang="sk-SK" dirty="0" err="1"/>
              <a:t>pesar</a:t>
            </a:r>
            <a:endParaRPr lang="sk-SK" dirty="0"/>
          </a:p>
          <a:p>
            <a:r>
              <a:rPr lang="sk-SK" dirty="0"/>
              <a:t>ochota a možnosť pravidelných vyšetrení</a:t>
            </a:r>
          </a:p>
          <a:p>
            <a:r>
              <a:rPr lang="sk-SK" dirty="0"/>
              <a:t>Ideálne vyberať každú noc až 1x týždenne, pred pohlavným stykom</a:t>
            </a: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7D6DFD73-13A4-83E4-DBBA-E2FE497B78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9593" y="95250"/>
            <a:ext cx="3606800" cy="6667500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9C95AAFD-1857-563B-A1C4-02E9AD4167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5512" y="1960563"/>
            <a:ext cx="3035915" cy="318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80852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 descr="Obrázok, na ktorom je pokožka, lekár(sky), organ, vnútri&#10;&#10;Automaticky generovaný popis">
            <a:extLst>
              <a:ext uri="{FF2B5EF4-FFF2-40B4-BE49-F238E27FC236}">
                <a16:creationId xmlns:a16="http://schemas.microsoft.com/office/drawing/2014/main" id="{BA3F049D-E255-06C3-36B7-40246052EE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300002"/>
            <a:ext cx="7772400" cy="625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84430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8F155F-E7A0-4E95-2839-DB889796D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Komplikácie </a:t>
            </a:r>
            <a:r>
              <a:rPr lang="sk-SK" b="1" dirty="0" err="1"/>
              <a:t>pesaru</a:t>
            </a:r>
            <a:endParaRPr lang="sk-SK" b="1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24D227FD-8E31-C954-504D-1152B27DB8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292255" cy="2294430"/>
          </a:xfrm>
        </p:spPr>
        <p:txBody>
          <a:bodyPr>
            <a:normAutofit/>
          </a:bodyPr>
          <a:lstStyle/>
          <a:p>
            <a:r>
              <a:rPr lang="sk-SK" dirty="0"/>
              <a:t>Zapáchajúci výtok</a:t>
            </a:r>
          </a:p>
          <a:p>
            <a:r>
              <a:rPr lang="sk-SK" dirty="0"/>
              <a:t>Bolesti panvy – pri neprimerane veľkom </a:t>
            </a:r>
            <a:r>
              <a:rPr lang="sk-SK" dirty="0" err="1"/>
              <a:t>pesare</a:t>
            </a:r>
            <a:endParaRPr lang="sk-SK" dirty="0"/>
          </a:p>
          <a:p>
            <a:r>
              <a:rPr lang="sk-SK" dirty="0"/>
              <a:t>Vredy pri poškodení povrchu prepadávajúceho orgánu</a:t>
            </a:r>
          </a:p>
          <a:p>
            <a:r>
              <a:rPr lang="sk-SK" dirty="0"/>
              <a:t>Vhodné lokálne estrogény spolu s </a:t>
            </a:r>
            <a:r>
              <a:rPr lang="sk-SK" dirty="0" err="1"/>
              <a:t>pesarom</a:t>
            </a:r>
            <a:endParaRPr lang="sk-SK" dirty="0"/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id="{5D2181C5-C497-1610-4F2F-29872508FB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0729" y="4120055"/>
            <a:ext cx="3086100" cy="227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27281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260FD03-D140-B184-E908-50FAD0FC3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Chirurgická 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FE62544-8372-505C-1FC7-6F19D5726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793819" cy="4415686"/>
          </a:xfrm>
        </p:spPr>
        <p:txBody>
          <a:bodyPr>
            <a:normAutofit fontScale="92500" lnSpcReduction="20000"/>
          </a:bodyPr>
          <a:lstStyle/>
          <a:p>
            <a:r>
              <a:rPr lang="sk-SK" dirty="0"/>
              <a:t>Považovaná za úspešnú, ak vymiznú príznaky z útlaku</a:t>
            </a:r>
          </a:p>
          <a:p>
            <a:r>
              <a:rPr lang="sk-SK" b="1" dirty="0"/>
              <a:t>Rekonštrukčné operácie</a:t>
            </a:r>
          </a:p>
          <a:p>
            <a:pPr lvl="1"/>
            <a:r>
              <a:rPr lang="sk-SK" dirty="0"/>
              <a:t>Navrátenie pôvodnej polohy orgánu</a:t>
            </a:r>
          </a:p>
          <a:p>
            <a:pPr lvl="1"/>
            <a:r>
              <a:rPr lang="sk-SK" dirty="0"/>
              <a:t>Viacero typov operačných výkonov</a:t>
            </a:r>
          </a:p>
          <a:p>
            <a:pPr lvl="1"/>
            <a:r>
              <a:rPr lang="sk-SK" dirty="0"/>
              <a:t>Vaginálny, LPT, LSK, robotický prístup</a:t>
            </a:r>
          </a:p>
          <a:p>
            <a:pPr lvl="1"/>
            <a:r>
              <a:rPr lang="sk-SK" dirty="0"/>
              <a:t>Vaginálny prístup – najčastejší, rýchlejšie zotavenie sa po operácii</a:t>
            </a:r>
          </a:p>
          <a:p>
            <a:pPr lvl="1"/>
            <a:r>
              <a:rPr lang="sk-SK" b="1" dirty="0"/>
              <a:t>Sieťky</a:t>
            </a:r>
          </a:p>
          <a:p>
            <a:r>
              <a:rPr lang="sk-SK" b="1" dirty="0"/>
              <a:t>Uzatvárajúci výkon</a:t>
            </a:r>
          </a:p>
          <a:p>
            <a:pPr lvl="1"/>
            <a:r>
              <a:rPr lang="sk-SK" dirty="0"/>
              <a:t>Zošitie prednej a zadnej steny pošvy</a:t>
            </a:r>
          </a:p>
          <a:p>
            <a:pPr lvl="1"/>
            <a:r>
              <a:rPr lang="sk-SK" dirty="0"/>
              <a:t>Vysoká úspešnosť: 90-100%</a:t>
            </a:r>
          </a:p>
          <a:p>
            <a:pPr lvl="1"/>
            <a:r>
              <a:rPr lang="sk-SK" dirty="0"/>
              <a:t>Nemožnosť sexuálneho styku po operácii – vhodné len u starších žien, ktoré už pohlavne nežijú</a:t>
            </a:r>
          </a:p>
          <a:p>
            <a:r>
              <a:rPr lang="sk-SK" dirty="0"/>
              <a:t>Po výkonoch môže dôjsť k odmaskovaniu stresovej inkontinencie</a:t>
            </a:r>
          </a:p>
          <a:p>
            <a:endParaRPr lang="sk-SK" dirty="0"/>
          </a:p>
          <a:p>
            <a:endParaRPr lang="sk-SK" b="1" dirty="0"/>
          </a:p>
        </p:txBody>
      </p:sp>
    </p:spTree>
    <p:extLst>
      <p:ext uri="{BB962C8B-B14F-4D97-AF65-F5344CB8AC3E}">
        <p14:creationId xmlns:p14="http://schemas.microsoft.com/office/powerpoint/2010/main" val="38579977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ástupný objekt pre obsah 2">
            <a:extLst>
              <a:ext uri="{FF2B5EF4-FFF2-40B4-BE49-F238E27FC236}">
                <a16:creationId xmlns:a16="http://schemas.microsoft.com/office/drawing/2014/main" id="{A2545B23-429C-1A78-246A-770B95CBE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6606"/>
            <a:ext cx="7128769" cy="2567467"/>
          </a:xfrm>
        </p:spPr>
        <p:txBody>
          <a:bodyPr>
            <a:normAutofit/>
          </a:bodyPr>
          <a:lstStyle/>
          <a:p>
            <a:r>
              <a:rPr lang="sk-SK" b="1" dirty="0" err="1"/>
              <a:t>Prepdávanie</a:t>
            </a:r>
            <a:r>
              <a:rPr lang="sk-SK" b="1" dirty="0"/>
              <a:t> prednej pošvovej steny</a:t>
            </a:r>
          </a:p>
          <a:p>
            <a:r>
              <a:rPr lang="sk-SK" dirty="0"/>
              <a:t>P</a:t>
            </a:r>
            <a:r>
              <a:rPr lang="sk-SK" sz="2800" dirty="0"/>
              <a:t>redná pošvová plastika</a:t>
            </a:r>
          </a:p>
          <a:p>
            <a:r>
              <a:rPr lang="sk-SK" dirty="0"/>
              <a:t>Zošitie bočnej steny pošvy k </a:t>
            </a:r>
            <a:r>
              <a:rPr lang="sk-SK" dirty="0" err="1"/>
              <a:t>fascii</a:t>
            </a:r>
            <a:r>
              <a:rPr lang="sk-SK" dirty="0"/>
              <a:t> </a:t>
            </a:r>
            <a:r>
              <a:rPr lang="sk-SK" dirty="0" err="1"/>
              <a:t>levátora</a:t>
            </a:r>
            <a:endParaRPr lang="sk-SK" dirty="0"/>
          </a:p>
          <a:p>
            <a:r>
              <a:rPr lang="sk-SK" dirty="0"/>
              <a:t>U</a:t>
            </a:r>
            <a:r>
              <a:rPr lang="sk-SK" sz="2800" dirty="0"/>
              <a:t>miestnenie sieťky medzi epitel pošvy a podkladovú </a:t>
            </a:r>
            <a:r>
              <a:rPr lang="sk-SK" sz="2800" dirty="0" err="1"/>
              <a:t>fasciu</a:t>
            </a:r>
            <a:endParaRPr lang="sk-SK" sz="2800" dirty="0"/>
          </a:p>
          <a:p>
            <a:endParaRPr lang="sk-SK" dirty="0"/>
          </a:p>
          <a:p>
            <a:endParaRPr lang="sk-SK" dirty="0"/>
          </a:p>
          <a:p>
            <a:pPr lvl="1"/>
            <a:endParaRPr lang="sk-SK" dirty="0"/>
          </a:p>
        </p:txBody>
      </p:sp>
      <p:pic>
        <p:nvPicPr>
          <p:cNvPr id="15" name="Obrázok 14">
            <a:extLst>
              <a:ext uri="{FF2B5EF4-FFF2-40B4-BE49-F238E27FC236}">
                <a16:creationId xmlns:a16="http://schemas.microsoft.com/office/drawing/2014/main" id="{81228E92-413A-B930-63D4-34EEB8FE0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704" y="3242263"/>
            <a:ext cx="3362687" cy="2720884"/>
          </a:xfrm>
          <a:prstGeom prst="rect">
            <a:avLst/>
          </a:prstGeom>
        </p:spPr>
      </p:pic>
      <p:pic>
        <p:nvPicPr>
          <p:cNvPr id="17" name="Obrázok 16" descr="Obrázok, na ktorom je náčrt, kresba, ilustrácia, maľovanie&#10;&#10;Automaticky generovaný popis">
            <a:extLst>
              <a:ext uri="{FF2B5EF4-FFF2-40B4-BE49-F238E27FC236}">
                <a16:creationId xmlns:a16="http://schemas.microsoft.com/office/drawing/2014/main" id="{DD6A856E-9862-F06A-D514-E22A91E0D9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6055" y="3267100"/>
            <a:ext cx="2644840" cy="2523020"/>
          </a:xfrm>
          <a:prstGeom prst="rect">
            <a:avLst/>
          </a:prstGeom>
        </p:spPr>
      </p:pic>
      <p:pic>
        <p:nvPicPr>
          <p:cNvPr id="19" name="Obrázok 18" descr="Obrázok, na ktorom je doplnok&#10;&#10;Automaticky generovaný popis">
            <a:extLst>
              <a:ext uri="{FF2B5EF4-FFF2-40B4-BE49-F238E27FC236}">
                <a16:creationId xmlns:a16="http://schemas.microsoft.com/office/drawing/2014/main" id="{6654B8E2-EBB2-A451-FEEA-68953E3EF1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3094073"/>
            <a:ext cx="3850167" cy="2921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142628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objekt pre obsah 2">
            <a:extLst>
              <a:ext uri="{FF2B5EF4-FFF2-40B4-BE49-F238E27FC236}">
                <a16:creationId xmlns:a16="http://schemas.microsoft.com/office/drawing/2014/main" id="{5F8AB0DC-7810-F85A-F0E2-FDA099256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53705"/>
            <a:ext cx="7476460" cy="3170056"/>
          </a:xfrm>
        </p:spPr>
        <p:txBody>
          <a:bodyPr>
            <a:normAutofit lnSpcReduction="10000"/>
          </a:bodyPr>
          <a:lstStyle/>
          <a:p>
            <a:r>
              <a:rPr lang="sk-SK" b="1" dirty="0"/>
              <a:t>Prepadávanie maternice alebo vrcholu pošvy</a:t>
            </a:r>
          </a:p>
          <a:p>
            <a:r>
              <a:rPr lang="sk-SK" dirty="0"/>
              <a:t>Odstránenie maternice</a:t>
            </a:r>
          </a:p>
          <a:p>
            <a:pPr lvl="1"/>
            <a:r>
              <a:rPr lang="sk-SK" dirty="0"/>
              <a:t>Fixovanie pošvy k </a:t>
            </a:r>
            <a:r>
              <a:rPr lang="sk-SK" dirty="0" err="1"/>
              <a:t>uterosakrálnym</a:t>
            </a:r>
            <a:r>
              <a:rPr lang="sk-SK" dirty="0"/>
              <a:t> väzom</a:t>
            </a:r>
          </a:p>
          <a:p>
            <a:pPr lvl="1"/>
            <a:r>
              <a:rPr lang="sk-SK" dirty="0"/>
              <a:t>Fixovanie pošvy k </a:t>
            </a:r>
            <a:r>
              <a:rPr lang="sk-SK" dirty="0" err="1"/>
              <a:t>sakrospinóznym</a:t>
            </a:r>
            <a:r>
              <a:rPr lang="sk-SK" dirty="0"/>
              <a:t> väzom</a:t>
            </a:r>
          </a:p>
          <a:p>
            <a:pPr lvl="1"/>
            <a:r>
              <a:rPr lang="sk-SK" dirty="0"/>
              <a:t>Upevnenie sieťky k prednej stene krížovej kosti</a:t>
            </a:r>
          </a:p>
          <a:p>
            <a:r>
              <a:rPr lang="sk-SK" dirty="0"/>
              <a:t>Fixovanie maternice o prednú stenu krížovej kosti pomocou sieťky</a:t>
            </a:r>
          </a:p>
          <a:p>
            <a:endParaRPr lang="sk-SK" dirty="0"/>
          </a:p>
          <a:p>
            <a:endParaRPr lang="sk-SK" dirty="0"/>
          </a:p>
          <a:p>
            <a:pPr lvl="1"/>
            <a:endParaRPr lang="sk-SK" dirty="0"/>
          </a:p>
        </p:txBody>
      </p:sp>
      <p:pic>
        <p:nvPicPr>
          <p:cNvPr id="6" name="Obrázok 5" descr="Obrázok, na ktorom je náčrt, ilustrácia, obrysy, umenie&#10;&#10;Automaticky generovaný popis">
            <a:extLst>
              <a:ext uri="{FF2B5EF4-FFF2-40B4-BE49-F238E27FC236}">
                <a16:creationId xmlns:a16="http://schemas.microsoft.com/office/drawing/2014/main" id="{9EA223D4-3C62-981A-06BE-62A071B940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7028" y="4118247"/>
            <a:ext cx="2970908" cy="2035842"/>
          </a:xfrm>
          <a:prstGeom prst="rect">
            <a:avLst/>
          </a:prstGeom>
        </p:spPr>
      </p:pic>
      <p:pic>
        <p:nvPicPr>
          <p:cNvPr id="8" name="Obrázok 7" descr="Obrázok, na ktorom je náčrt, kresba, detské kresby, obrysy&#10;&#10;Automaticky generovaný popis">
            <a:extLst>
              <a:ext uri="{FF2B5EF4-FFF2-40B4-BE49-F238E27FC236}">
                <a16:creationId xmlns:a16="http://schemas.microsoft.com/office/drawing/2014/main" id="{BB599C52-797A-5E50-60BF-3D6CAF17C9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7028" y="1655745"/>
            <a:ext cx="3031884" cy="2168016"/>
          </a:xfrm>
          <a:prstGeom prst="rect">
            <a:avLst/>
          </a:prstGeom>
        </p:spPr>
      </p:pic>
      <p:pic>
        <p:nvPicPr>
          <p:cNvPr id="11" name="Picture 3">
            <a:extLst>
              <a:ext uri="{FF2B5EF4-FFF2-40B4-BE49-F238E27FC236}">
                <a16:creationId xmlns:a16="http://schemas.microsoft.com/office/drawing/2014/main" id="{F2123A34-BDF7-5193-4E22-55E94470FF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58" t="42708" r="39063" b="25000"/>
          <a:stretch>
            <a:fillRect/>
          </a:stretch>
        </p:blipFill>
        <p:spPr bwMode="auto">
          <a:xfrm>
            <a:off x="5246839" y="3767136"/>
            <a:ext cx="3067821" cy="2570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Obrázok 14">
            <a:extLst>
              <a:ext uri="{FF2B5EF4-FFF2-40B4-BE49-F238E27FC236}">
                <a16:creationId xmlns:a16="http://schemas.microsoft.com/office/drawing/2014/main" id="{991E2FF7-76CA-1E66-CFD5-A2ECED928B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235" y="3823761"/>
            <a:ext cx="2845796" cy="245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226685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objekt pre obsah 2">
            <a:extLst>
              <a:ext uri="{FF2B5EF4-FFF2-40B4-BE49-F238E27FC236}">
                <a16:creationId xmlns:a16="http://schemas.microsoft.com/office/drawing/2014/main" id="{0139C08E-274A-833F-31C0-6BDD159712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22300"/>
            <a:ext cx="7128769" cy="1716864"/>
          </a:xfrm>
        </p:spPr>
        <p:txBody>
          <a:bodyPr>
            <a:normAutofit/>
          </a:bodyPr>
          <a:lstStyle/>
          <a:p>
            <a:r>
              <a:rPr lang="sk-SK" b="1" dirty="0"/>
              <a:t>Prepadávanie zadnej pošvovej steny</a:t>
            </a:r>
          </a:p>
          <a:p>
            <a:r>
              <a:rPr lang="sk-SK" sz="2800" dirty="0"/>
              <a:t>Zadná pošvová plastika</a:t>
            </a:r>
          </a:p>
          <a:p>
            <a:r>
              <a:rPr lang="sk-SK" dirty="0"/>
              <a:t>Zošitie prednej a zadnej steny pošvy</a:t>
            </a:r>
          </a:p>
          <a:p>
            <a:endParaRPr lang="sk-SK" dirty="0"/>
          </a:p>
          <a:p>
            <a:pPr lvl="1"/>
            <a:endParaRPr lang="sk-SK" dirty="0"/>
          </a:p>
        </p:txBody>
      </p:sp>
      <p:pic>
        <p:nvPicPr>
          <p:cNvPr id="6" name="Obrázok 5">
            <a:extLst>
              <a:ext uri="{FF2B5EF4-FFF2-40B4-BE49-F238E27FC236}">
                <a16:creationId xmlns:a16="http://schemas.microsoft.com/office/drawing/2014/main" id="{8E653E9F-F394-5F8A-C18D-2FE2E4FDE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642323"/>
            <a:ext cx="4644589" cy="3359033"/>
          </a:xfrm>
          <a:prstGeom prst="rect">
            <a:avLst/>
          </a:prstGeom>
        </p:spPr>
      </p:pic>
      <p:pic>
        <p:nvPicPr>
          <p:cNvPr id="8" name="Obrázok 7" descr="Obrázok, na ktorom je náčrt, text, diagram, snímka obrazovky&#10;&#10;Automaticky generovaný popis">
            <a:extLst>
              <a:ext uri="{FF2B5EF4-FFF2-40B4-BE49-F238E27FC236}">
                <a16:creationId xmlns:a16="http://schemas.microsoft.com/office/drawing/2014/main" id="{AD91891E-A909-7F45-894D-2F2C1F243E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8288" y="3429000"/>
            <a:ext cx="5919382" cy="2562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2076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DCB8E5-C2C2-9ED8-6853-0FBB5F14C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Sieťky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4E1C4C2-F9D5-877D-A1B9-5BF569AD7E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Zlepšujú dlhodobú úspešnosť operácie</a:t>
            </a:r>
          </a:p>
          <a:p>
            <a:r>
              <a:rPr lang="sk-SK" dirty="0"/>
              <a:t>Možné komplikácie:</a:t>
            </a:r>
          </a:p>
          <a:p>
            <a:pPr lvl="1"/>
            <a:r>
              <a:rPr lang="sk-SK" dirty="0"/>
              <a:t>Jazvenie</a:t>
            </a:r>
          </a:p>
          <a:p>
            <a:pPr lvl="1"/>
            <a:r>
              <a:rPr lang="sk-SK" dirty="0"/>
              <a:t>Bolesť</a:t>
            </a:r>
          </a:p>
          <a:p>
            <a:pPr lvl="1"/>
            <a:r>
              <a:rPr lang="sk-SK" dirty="0"/>
              <a:t>Vrastenie a ťažké odstraňovanie</a:t>
            </a:r>
          </a:p>
        </p:txBody>
      </p:sp>
    </p:spTree>
    <p:extLst>
      <p:ext uri="{BB962C8B-B14F-4D97-AF65-F5344CB8AC3E}">
        <p14:creationId xmlns:p14="http://schemas.microsoft.com/office/powerpoint/2010/main" val="1083271324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04D7569-743D-EA96-FC35-3A09266AA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26907"/>
            <a:ext cx="10515600" cy="1325563"/>
          </a:xfrm>
        </p:spPr>
        <p:txBody>
          <a:bodyPr/>
          <a:lstStyle/>
          <a:p>
            <a:pPr algn="ctr"/>
            <a:r>
              <a:rPr lang="sk-SK" b="1" dirty="0">
                <a:solidFill>
                  <a:schemeClr val="bg1"/>
                </a:solidFill>
              </a:rPr>
              <a:t>Zhubné ochorenia</a:t>
            </a: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207B8752-BEDA-2E5F-BBEA-0671250A61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2252470"/>
            <a:ext cx="7772400" cy="349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410008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43A83CF-6D95-1379-68CF-B35DC0AFB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41422"/>
            <a:ext cx="10515600" cy="2285999"/>
          </a:xfrm>
        </p:spPr>
        <p:txBody>
          <a:bodyPr>
            <a:normAutofit fontScale="92500" lnSpcReduction="10000"/>
          </a:bodyPr>
          <a:lstStyle/>
          <a:p>
            <a:r>
              <a:rPr lang="sk-SK" b="1" i="0" u="none" strike="noStrike" dirty="0">
                <a:solidFill>
                  <a:srgbClr val="202122"/>
                </a:solidFill>
                <a:effectLst/>
              </a:rPr>
              <a:t>Zhubné nádory u starších ľudí – epitelové (karcinómy)</a:t>
            </a:r>
          </a:p>
          <a:p>
            <a:r>
              <a:rPr lang="sk-SK" b="1" dirty="0">
                <a:solidFill>
                  <a:srgbClr val="202122"/>
                </a:solidFill>
              </a:rPr>
              <a:t>Epitel:</a:t>
            </a:r>
            <a:endParaRPr lang="sk-SK" b="1" i="0" u="none" strike="noStrike" dirty="0">
              <a:solidFill>
                <a:srgbClr val="202122"/>
              </a:solidFill>
              <a:effectLst/>
            </a:endParaRPr>
          </a:p>
          <a:p>
            <a:r>
              <a:rPr lang="sk-SK" b="0" i="0" u="none" strike="noStrike" dirty="0">
                <a:solidFill>
                  <a:srgbClr val="202122"/>
                </a:solidFill>
                <a:effectLst/>
              </a:rPr>
              <a:t>Vystiela vonkajší a vnútorný povrch orgánov (orgánové dutiny) </a:t>
            </a:r>
          </a:p>
          <a:p>
            <a:r>
              <a:rPr lang="sk-SK" dirty="0">
                <a:solidFill>
                  <a:srgbClr val="202122"/>
                </a:solidFill>
              </a:rPr>
              <a:t>P</a:t>
            </a:r>
            <a:r>
              <a:rPr lang="sk-SK" b="0" i="0" u="none" strike="noStrike" dirty="0">
                <a:solidFill>
                  <a:srgbClr val="202122"/>
                </a:solidFill>
                <a:effectLst/>
              </a:rPr>
              <a:t>richádza do styku s okolitým prostredím</a:t>
            </a:r>
          </a:p>
          <a:p>
            <a:r>
              <a:rPr lang="sk-SK" dirty="0">
                <a:solidFill>
                  <a:srgbClr val="202122"/>
                </a:solidFill>
              </a:rPr>
              <a:t>Látky</a:t>
            </a:r>
            <a:r>
              <a:rPr lang="sk-SK" b="0" i="0" u="none" strike="noStrike" dirty="0">
                <a:solidFill>
                  <a:srgbClr val="202122"/>
                </a:solidFill>
                <a:effectLst/>
              </a:rPr>
              <a:t>, ktoré vstupujú alebo odchádzajú z tela, musia prejsť cez epitel</a:t>
            </a:r>
            <a:endParaRPr lang="sk-SK" dirty="0"/>
          </a:p>
        </p:txBody>
      </p:sp>
      <p:pic>
        <p:nvPicPr>
          <p:cNvPr id="5" name="Obrázok 4" descr="Obrázok, na ktorom je detské kresby, kreativita&#10;&#10;Automaticky generovaný popis">
            <a:extLst>
              <a:ext uri="{FF2B5EF4-FFF2-40B4-BE49-F238E27FC236}">
                <a16:creationId xmlns:a16="http://schemas.microsoft.com/office/drawing/2014/main" id="{4EC10293-D69C-7DA2-E91D-86D46718A6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835" y="3164305"/>
            <a:ext cx="2753647" cy="1888957"/>
          </a:xfrm>
          <a:prstGeom prst="rect">
            <a:avLst/>
          </a:prstGeom>
        </p:spPr>
      </p:pic>
      <p:sp>
        <p:nvSpPr>
          <p:cNvPr id="6" name="Zástupný objekt pre obsah 2">
            <a:extLst>
              <a:ext uri="{FF2B5EF4-FFF2-40B4-BE49-F238E27FC236}">
                <a16:creationId xmlns:a16="http://schemas.microsoft.com/office/drawing/2014/main" id="{3CCB0E29-9CAF-E92E-64DD-64FF47406ABE}"/>
              </a:ext>
            </a:extLst>
          </p:cNvPr>
          <p:cNvSpPr txBox="1">
            <a:spLocks/>
          </p:cNvSpPr>
          <p:nvPr/>
        </p:nvSpPr>
        <p:spPr>
          <a:xfrm>
            <a:off x="569498" y="5196197"/>
            <a:ext cx="2753648" cy="111893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b="1" dirty="0">
                <a:solidFill>
                  <a:srgbClr val="202122"/>
                </a:solidFill>
              </a:rPr>
              <a:t>Karcinóm vaječníka</a:t>
            </a:r>
          </a:p>
          <a:p>
            <a:r>
              <a:rPr lang="sk-SK" dirty="0"/>
              <a:t>Priemerný vek 57 rokov</a:t>
            </a:r>
          </a:p>
        </p:txBody>
      </p:sp>
      <p:pic>
        <p:nvPicPr>
          <p:cNvPr id="8" name="Obrázok 7">
            <a:extLst>
              <a:ext uri="{FF2B5EF4-FFF2-40B4-BE49-F238E27FC236}">
                <a16:creationId xmlns:a16="http://schemas.microsoft.com/office/drawing/2014/main" id="{81CA38BF-7BFB-8C39-E9B3-C003D4FF58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0049" y="3164305"/>
            <a:ext cx="2351726" cy="2031891"/>
          </a:xfrm>
          <a:prstGeom prst="rect">
            <a:avLst/>
          </a:prstGeom>
        </p:spPr>
      </p:pic>
      <p:sp>
        <p:nvSpPr>
          <p:cNvPr id="9" name="Zástupný objekt pre obsah 2">
            <a:extLst>
              <a:ext uri="{FF2B5EF4-FFF2-40B4-BE49-F238E27FC236}">
                <a16:creationId xmlns:a16="http://schemas.microsoft.com/office/drawing/2014/main" id="{F9E1B284-89A4-665E-956D-3A8F0C97F57A}"/>
              </a:ext>
            </a:extLst>
          </p:cNvPr>
          <p:cNvSpPr txBox="1">
            <a:spLocks/>
          </p:cNvSpPr>
          <p:nvPr/>
        </p:nvSpPr>
        <p:spPr>
          <a:xfrm>
            <a:off x="3324550" y="5196196"/>
            <a:ext cx="2559084" cy="11189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000" b="1" dirty="0">
                <a:solidFill>
                  <a:srgbClr val="202122"/>
                </a:solidFill>
              </a:rPr>
              <a:t>Karcinóm </a:t>
            </a:r>
            <a:r>
              <a:rPr lang="sk-SK" sz="2000" b="1" dirty="0" err="1">
                <a:solidFill>
                  <a:srgbClr val="202122"/>
                </a:solidFill>
              </a:rPr>
              <a:t>endometria</a:t>
            </a:r>
            <a:endParaRPr lang="sk-SK" sz="2000" b="1" dirty="0">
              <a:solidFill>
                <a:srgbClr val="202122"/>
              </a:solidFill>
            </a:endParaRPr>
          </a:p>
          <a:p>
            <a:r>
              <a:rPr lang="sk-SK" sz="2000" dirty="0"/>
              <a:t>Priemerný vek 55 rokov</a:t>
            </a:r>
          </a:p>
        </p:txBody>
      </p:sp>
      <p:pic>
        <p:nvPicPr>
          <p:cNvPr id="11" name="Obrázok 10" descr="Obrázok, na ktorom je organ, záber zblízka&#10;&#10;Automaticky generovaný popis">
            <a:extLst>
              <a:ext uri="{FF2B5EF4-FFF2-40B4-BE49-F238E27FC236}">
                <a16:creationId xmlns:a16="http://schemas.microsoft.com/office/drawing/2014/main" id="{85F724F3-E938-37E8-215E-7CB83EA31D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1775" y="3230143"/>
            <a:ext cx="2471777" cy="1757279"/>
          </a:xfrm>
          <a:prstGeom prst="rect">
            <a:avLst/>
          </a:prstGeom>
        </p:spPr>
      </p:pic>
      <p:sp>
        <p:nvSpPr>
          <p:cNvPr id="13" name="Zástupný objekt pre obsah 2">
            <a:extLst>
              <a:ext uri="{FF2B5EF4-FFF2-40B4-BE49-F238E27FC236}">
                <a16:creationId xmlns:a16="http://schemas.microsoft.com/office/drawing/2014/main" id="{CDA955FF-50BF-D5F7-5820-08B41D78A79B}"/>
              </a:ext>
            </a:extLst>
          </p:cNvPr>
          <p:cNvSpPr txBox="1">
            <a:spLocks/>
          </p:cNvSpPr>
          <p:nvPr/>
        </p:nvSpPr>
        <p:spPr>
          <a:xfrm>
            <a:off x="5631775" y="5206781"/>
            <a:ext cx="2559085" cy="12626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2000" b="1" dirty="0">
                <a:solidFill>
                  <a:srgbClr val="202122"/>
                </a:solidFill>
              </a:rPr>
              <a:t>Karcinóm krčka maternice</a:t>
            </a:r>
          </a:p>
          <a:p>
            <a:r>
              <a:rPr lang="sk-SK" sz="2000" dirty="0"/>
              <a:t>2 vrcholy: 40 rokov a 60 rokov</a:t>
            </a:r>
          </a:p>
        </p:txBody>
      </p:sp>
      <p:pic>
        <p:nvPicPr>
          <p:cNvPr id="15" name="Obrázok 14" descr="Obrázok, na ktorom je srdce, ružová, pera&#10;&#10;Automaticky generovaný popis">
            <a:extLst>
              <a:ext uri="{FF2B5EF4-FFF2-40B4-BE49-F238E27FC236}">
                <a16:creationId xmlns:a16="http://schemas.microsoft.com/office/drawing/2014/main" id="{39F1F699-DB90-523D-5653-8A8FDEABA9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5010" y="3219765"/>
            <a:ext cx="1365638" cy="1778034"/>
          </a:xfrm>
          <a:prstGeom prst="rect">
            <a:avLst/>
          </a:prstGeom>
        </p:spPr>
      </p:pic>
      <p:sp>
        <p:nvSpPr>
          <p:cNvPr id="16" name="Zástupný objekt pre obsah 2">
            <a:extLst>
              <a:ext uri="{FF2B5EF4-FFF2-40B4-BE49-F238E27FC236}">
                <a16:creationId xmlns:a16="http://schemas.microsoft.com/office/drawing/2014/main" id="{C0823560-1387-5593-496C-7E56C507DF7D}"/>
              </a:ext>
            </a:extLst>
          </p:cNvPr>
          <p:cNvSpPr txBox="1">
            <a:spLocks/>
          </p:cNvSpPr>
          <p:nvPr/>
        </p:nvSpPr>
        <p:spPr>
          <a:xfrm>
            <a:off x="8190859" y="5206781"/>
            <a:ext cx="1702522" cy="140202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b="1" dirty="0">
                <a:solidFill>
                  <a:srgbClr val="202122"/>
                </a:solidFill>
              </a:rPr>
              <a:t>Karcinóm </a:t>
            </a:r>
            <a:r>
              <a:rPr lang="sk-SK" b="1" dirty="0" err="1">
                <a:solidFill>
                  <a:srgbClr val="202122"/>
                </a:solidFill>
              </a:rPr>
              <a:t>vulvy</a:t>
            </a:r>
            <a:endParaRPr lang="sk-SK" b="1" dirty="0">
              <a:solidFill>
                <a:srgbClr val="202122"/>
              </a:solidFill>
            </a:endParaRPr>
          </a:p>
          <a:p>
            <a:r>
              <a:rPr lang="sk-SK" dirty="0"/>
              <a:t>Priemerný vek 75 rokov</a:t>
            </a:r>
          </a:p>
        </p:txBody>
      </p:sp>
      <p:pic>
        <p:nvPicPr>
          <p:cNvPr id="18" name="Obrázok 17">
            <a:extLst>
              <a:ext uri="{FF2B5EF4-FFF2-40B4-BE49-F238E27FC236}">
                <a16:creationId xmlns:a16="http://schemas.microsoft.com/office/drawing/2014/main" id="{88BA8B08-09F0-A2AF-4134-31566604A0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60284" y="3214117"/>
            <a:ext cx="1909881" cy="1839145"/>
          </a:xfrm>
          <a:prstGeom prst="rect">
            <a:avLst/>
          </a:prstGeom>
        </p:spPr>
      </p:pic>
      <p:sp>
        <p:nvSpPr>
          <p:cNvPr id="19" name="Zástupný objekt pre obsah 2">
            <a:extLst>
              <a:ext uri="{FF2B5EF4-FFF2-40B4-BE49-F238E27FC236}">
                <a16:creationId xmlns:a16="http://schemas.microsoft.com/office/drawing/2014/main" id="{14AB1578-89DD-D860-9F00-1F8FDC3C03EA}"/>
              </a:ext>
            </a:extLst>
          </p:cNvPr>
          <p:cNvSpPr txBox="1">
            <a:spLocks/>
          </p:cNvSpPr>
          <p:nvPr/>
        </p:nvSpPr>
        <p:spPr>
          <a:xfrm>
            <a:off x="9760284" y="5262244"/>
            <a:ext cx="2042696" cy="1177647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b="1" dirty="0">
                <a:solidFill>
                  <a:srgbClr val="202122"/>
                </a:solidFill>
              </a:rPr>
              <a:t>Karcinóm prsníka</a:t>
            </a:r>
          </a:p>
          <a:p>
            <a:r>
              <a:rPr lang="sk-SK" dirty="0"/>
              <a:t>Priemerný vek 65 rokov</a:t>
            </a:r>
          </a:p>
        </p:txBody>
      </p:sp>
    </p:spTree>
    <p:extLst>
      <p:ext uri="{BB962C8B-B14F-4D97-AF65-F5344CB8AC3E}">
        <p14:creationId xmlns:p14="http://schemas.microsoft.com/office/powerpoint/2010/main" val="226281892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8171D70-34CC-3286-7D73-1EFC9D0D3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r>
              <a:rPr lang="sk-SK" b="1" dirty="0">
                <a:solidFill>
                  <a:schemeClr val="bg1"/>
                </a:solidFill>
              </a:rPr>
              <a:t>Karcinóm vaječníka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C2B5FAFC-9D3B-2FDD-5AB7-C5774E1BA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04737"/>
            <a:ext cx="10423358" cy="1930803"/>
          </a:xfrm>
        </p:spPr>
        <p:txBody>
          <a:bodyPr>
            <a:normAutofit fontScale="92500" lnSpcReduction="20000"/>
          </a:bodyPr>
          <a:lstStyle/>
          <a:p>
            <a:r>
              <a:rPr lang="sk-SK" dirty="0"/>
              <a:t>Vzniká vo vajíčkovode</a:t>
            </a:r>
          </a:p>
          <a:p>
            <a:r>
              <a:rPr lang="ru-RU" altLang="sk-SK" b="1" dirty="0">
                <a:cs typeface="Times New Roman" panose="02020603050405020304" pitchFamily="18" charset="0"/>
              </a:rPr>
              <a:t>V </a:t>
            </a:r>
            <a:r>
              <a:rPr lang="ru-RU" altLang="sk-SK" b="1" dirty="0" err="1">
                <a:cs typeface="Times New Roman" panose="02020603050405020304" pitchFamily="18" charset="0"/>
              </a:rPr>
              <a:t>súčasnosti</a:t>
            </a:r>
            <a:r>
              <a:rPr lang="ru-RU" altLang="sk-SK" b="1" dirty="0">
                <a:cs typeface="Times New Roman" panose="02020603050405020304" pitchFamily="18" charset="0"/>
              </a:rPr>
              <a:t> </a:t>
            </a:r>
            <a:r>
              <a:rPr lang="ru-RU" altLang="sk-SK" b="1" dirty="0" err="1">
                <a:cs typeface="Times New Roman" panose="02020603050405020304" pitchFamily="18" charset="0"/>
              </a:rPr>
              <a:t>ne</a:t>
            </a:r>
            <a:r>
              <a:rPr lang="sk-SK" altLang="sk-SK" b="1" dirty="0">
                <a:cs typeface="Times New Roman" panose="02020603050405020304" pitchFamily="18" charset="0"/>
              </a:rPr>
              <a:t>existuje</a:t>
            </a:r>
            <a:r>
              <a:rPr lang="ru-RU" altLang="sk-SK" b="1" dirty="0">
                <a:cs typeface="Times New Roman" panose="02020603050405020304" pitchFamily="18" charset="0"/>
              </a:rPr>
              <a:t> </a:t>
            </a:r>
            <a:r>
              <a:rPr lang="ru-RU" altLang="sk-SK" b="1" dirty="0" err="1">
                <a:cs typeface="Times New Roman" panose="02020603050405020304" pitchFamily="18" charset="0"/>
              </a:rPr>
              <a:t>žiadny</a:t>
            </a:r>
            <a:r>
              <a:rPr lang="ru-RU" altLang="sk-SK" b="1" dirty="0">
                <a:cs typeface="Times New Roman" panose="02020603050405020304" pitchFamily="18" charset="0"/>
              </a:rPr>
              <a:t> </a:t>
            </a:r>
            <a:r>
              <a:rPr lang="ru-RU" altLang="sk-SK" b="1" dirty="0" err="1">
                <a:cs typeface="Times New Roman" panose="02020603050405020304" pitchFamily="18" charset="0"/>
              </a:rPr>
              <a:t>skríningový</a:t>
            </a:r>
            <a:r>
              <a:rPr lang="ru-RU" altLang="sk-SK" b="1" dirty="0">
                <a:cs typeface="Times New Roman" panose="02020603050405020304" pitchFamily="18" charset="0"/>
              </a:rPr>
              <a:t> </a:t>
            </a:r>
            <a:r>
              <a:rPr lang="ru-RU" altLang="sk-SK" b="1" dirty="0" err="1">
                <a:cs typeface="Times New Roman" panose="02020603050405020304" pitchFamily="18" charset="0"/>
              </a:rPr>
              <a:t>test</a:t>
            </a:r>
            <a:r>
              <a:rPr lang="ru-RU" altLang="sk-SK" b="1" dirty="0">
                <a:cs typeface="Times New Roman" panose="02020603050405020304" pitchFamily="18" charset="0"/>
              </a:rPr>
              <a:t> </a:t>
            </a:r>
            <a:r>
              <a:rPr lang="ru-RU" altLang="sk-SK" b="1" dirty="0" err="1">
                <a:cs typeface="Times New Roman" panose="02020603050405020304" pitchFamily="18" charset="0"/>
              </a:rPr>
              <a:t>pre</a:t>
            </a:r>
            <a:r>
              <a:rPr lang="sk-SK" altLang="sk-SK" b="1" dirty="0">
                <a:cs typeface="Times New Roman" panose="02020603050405020304" pitchFamily="18" charset="0"/>
              </a:rPr>
              <a:t> jeho </a:t>
            </a:r>
            <a:r>
              <a:rPr lang="ru-RU" altLang="sk-SK" b="1" dirty="0" err="1">
                <a:cs typeface="Times New Roman" panose="02020603050405020304" pitchFamily="18" charset="0"/>
              </a:rPr>
              <a:t>skor</a:t>
            </a:r>
            <a:r>
              <a:rPr lang="sk-SK" altLang="sk-SK" b="1" dirty="0">
                <a:cs typeface="Times New Roman" panose="02020603050405020304" pitchFamily="18" charset="0"/>
              </a:rPr>
              <a:t>é</a:t>
            </a:r>
            <a:r>
              <a:rPr lang="ru-RU" altLang="sk-SK" b="1" dirty="0">
                <a:cs typeface="Times New Roman" panose="02020603050405020304" pitchFamily="18" charset="0"/>
              </a:rPr>
              <a:t> </a:t>
            </a:r>
            <a:r>
              <a:rPr lang="sk-SK" altLang="sk-SK" b="1" dirty="0">
                <a:cs typeface="Times New Roman" panose="02020603050405020304" pitchFamily="18" charset="0"/>
              </a:rPr>
              <a:t>odhalenie, ani nie sú prítomné skoré príznaky </a:t>
            </a:r>
          </a:p>
          <a:p>
            <a:r>
              <a:rPr lang="sk-SK" altLang="sk-SK" b="1" dirty="0">
                <a:cs typeface="Times New Roman" panose="02020603050405020304" pitchFamily="18" charset="0"/>
              </a:rPr>
              <a:t>Zistí sa až v neskorých štádiách</a:t>
            </a:r>
          </a:p>
          <a:p>
            <a:r>
              <a:rPr lang="sk-SK" altLang="sk-SK" b="1" dirty="0">
                <a:cs typeface="Times New Roman" panose="02020603050405020304" pitchFamily="18" charset="0"/>
              </a:rPr>
              <a:t>Najvyššia úmrtnosť z gynekologických zhubných ochorení</a:t>
            </a:r>
          </a:p>
          <a:p>
            <a:endParaRPr lang="sk-SK" altLang="sk-SK" b="1" dirty="0">
              <a:cs typeface="Times New Roman" panose="02020603050405020304" pitchFamily="18" charset="0"/>
            </a:endParaRPr>
          </a:p>
          <a:p>
            <a:endParaRPr lang="sk-SK" dirty="0"/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03023EAF-871D-8030-1635-CCE75981C9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042" y="3706679"/>
            <a:ext cx="5990895" cy="2786196"/>
          </a:xfrm>
          <a:prstGeom prst="rect">
            <a:avLst/>
          </a:prstGeom>
        </p:spPr>
      </p:pic>
      <p:sp>
        <p:nvSpPr>
          <p:cNvPr id="5" name="Zástupný objekt pre obsah 2">
            <a:extLst>
              <a:ext uri="{FF2B5EF4-FFF2-40B4-BE49-F238E27FC236}">
                <a16:creationId xmlns:a16="http://schemas.microsoft.com/office/drawing/2014/main" id="{5779FE0B-E897-9A75-FA68-1C29FCBA04B7}"/>
              </a:ext>
            </a:extLst>
          </p:cNvPr>
          <p:cNvSpPr txBox="1">
            <a:spLocks/>
          </p:cNvSpPr>
          <p:nvPr/>
        </p:nvSpPr>
        <p:spPr>
          <a:xfrm>
            <a:off x="7416099" y="4377716"/>
            <a:ext cx="2831255" cy="1444121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650"/>
              </a:lnSpc>
            </a:pPr>
            <a:r>
              <a:rPr lang="sk-SK" altLang="sk-SK" dirty="0">
                <a:cs typeface="Times New Roman" panose="02020603050405020304" pitchFamily="18" charset="0"/>
                <a:sym typeface="Wingdings" panose="05000000000000000000" pitchFamily="2" charset="2"/>
              </a:rPr>
              <a:t>V SR ročne ochorie asi 450-500 žien</a:t>
            </a:r>
          </a:p>
          <a:p>
            <a:pPr>
              <a:lnSpc>
                <a:spcPts val="2650"/>
              </a:lnSpc>
            </a:pPr>
            <a:r>
              <a:rPr lang="sk-SK" altLang="sk-SK" dirty="0">
                <a:cs typeface="Times New Roman" panose="02020603050405020304" pitchFamily="18" charset="0"/>
                <a:sym typeface="Wingdings" panose="05000000000000000000" pitchFamily="2" charset="2"/>
              </a:rPr>
              <a:t>Viac ako 300 zomiera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k-SK" altLang="sk-SK" dirty="0">
              <a:solidFill>
                <a:srgbClr val="333333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834118250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3557CA-EDB9-1665-B645-99B75FED1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Rizikové faktory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8A073E5-0D82-41AD-AE10-BAB027A9D3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7"/>
            <a:ext cx="4889851" cy="3900816"/>
          </a:xfrm>
        </p:spPr>
        <p:txBody>
          <a:bodyPr>
            <a:normAutofit/>
          </a:bodyPr>
          <a:lstStyle/>
          <a:p>
            <a:r>
              <a:rPr lang="sk-SK" b="1" dirty="0"/>
              <a:t>Pozitívna rodinná anamnéza a genetická predispozícia </a:t>
            </a:r>
            <a:r>
              <a:rPr lang="sk-SK" dirty="0"/>
              <a:t>(BRCA gény – agresívne, u mladších žien, ↓odpoveď na liečbu + riziko karcinómu prsníka)</a:t>
            </a:r>
          </a:p>
          <a:p>
            <a:r>
              <a:rPr lang="sk-SK" dirty="0"/>
              <a:t>↑ </a:t>
            </a:r>
            <a:r>
              <a:rPr lang="sk-SK" dirty="0" err="1">
                <a:effectLst/>
              </a:rPr>
              <a:t>estrogénová</a:t>
            </a:r>
            <a:r>
              <a:rPr lang="sk-SK" dirty="0">
                <a:effectLst/>
              </a:rPr>
              <a:t> stimulácia: </a:t>
            </a:r>
            <a:r>
              <a:rPr lang="sk-SK" dirty="0" err="1">
                <a:effectLst/>
              </a:rPr>
              <a:t>endometrióza</a:t>
            </a:r>
            <a:r>
              <a:rPr lang="sk-SK" dirty="0">
                <a:effectLst/>
              </a:rPr>
              <a:t>, PCOS</a:t>
            </a:r>
          </a:p>
          <a:p>
            <a:r>
              <a:rPr lang="sk-SK" dirty="0"/>
              <a:t>↑ vek</a:t>
            </a:r>
            <a:endParaRPr lang="sk-SK" dirty="0">
              <a:effectLst/>
            </a:endParaRPr>
          </a:p>
        </p:txBody>
      </p:sp>
      <p:pic>
        <p:nvPicPr>
          <p:cNvPr id="7" name="Obrázok 6" descr="Obrázok, na ktorom je text, snímka obrazovky, animák&#10;&#10;Automaticky generovaný popis">
            <a:extLst>
              <a:ext uri="{FF2B5EF4-FFF2-40B4-BE49-F238E27FC236}">
                <a16:creationId xmlns:a16="http://schemas.microsoft.com/office/drawing/2014/main" id="{F90B8A51-9AE6-D889-F914-DEEAFE805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9619" y="1690686"/>
            <a:ext cx="5962613" cy="421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554051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061498-1E60-013B-B753-EB118E5DD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/>
              <a:t>Protektívne</a:t>
            </a:r>
            <a:r>
              <a:rPr lang="sk-SK" b="1" dirty="0"/>
              <a:t> faktory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B98B4E1-DB6F-C78A-6230-76B8162E3A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805855" cy="3881492"/>
          </a:xfrm>
        </p:spPr>
        <p:txBody>
          <a:bodyPr/>
          <a:lstStyle/>
          <a:p>
            <a:r>
              <a:rPr lang="sk-SK" dirty="0"/>
              <a:t>Užívanie hormonálnej antikoncepcie</a:t>
            </a:r>
          </a:p>
          <a:p>
            <a:r>
              <a:rPr lang="sk-SK" dirty="0"/>
              <a:t>Väčší počet detí</a:t>
            </a:r>
          </a:p>
          <a:p>
            <a:r>
              <a:rPr lang="sk-SK" dirty="0"/>
              <a:t>Kojenie</a:t>
            </a:r>
          </a:p>
          <a:p>
            <a:r>
              <a:rPr lang="sk-SK" dirty="0"/>
              <a:t>Odstránenie vajcovodov, podviazanie vajcovodov </a:t>
            </a:r>
          </a:p>
        </p:txBody>
      </p:sp>
      <p:pic>
        <p:nvPicPr>
          <p:cNvPr id="5" name="Obrázok 4" descr="Obrázok, na ktorom je kreslený obrázok, animák, ilustrácia&#10;&#10;Automaticky generovaný popis">
            <a:extLst>
              <a:ext uri="{FF2B5EF4-FFF2-40B4-BE49-F238E27FC236}">
                <a16:creationId xmlns:a16="http://schemas.microsoft.com/office/drawing/2014/main" id="{4BDB7A0E-4109-4AA5-7001-AFB2E49EBE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9072" y="1825625"/>
            <a:ext cx="4981368" cy="329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101527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094D01-3BDF-0D3D-2096-5E234BB84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Príznaky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BF299FA-412D-EB1B-C74C-6B5525AE00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5959642" cy="4527049"/>
          </a:xfrm>
        </p:spPr>
        <p:txBody>
          <a:bodyPr/>
          <a:lstStyle/>
          <a:p>
            <a:r>
              <a:rPr lang="sk-SK" b="1" dirty="0"/>
              <a:t>Dlho bez príznakov</a:t>
            </a:r>
          </a:p>
          <a:p>
            <a:r>
              <a:rPr lang="sk-SK" b="1" dirty="0"/>
              <a:t>Neskoré príznaky:</a:t>
            </a:r>
          </a:p>
          <a:p>
            <a:pPr lvl="1"/>
            <a:r>
              <a:rPr lang="sk-SK" dirty="0"/>
              <a:t>Poruchy trávenia, nafukovanie</a:t>
            </a:r>
          </a:p>
          <a:p>
            <a:pPr lvl="1"/>
            <a:r>
              <a:rPr lang="sk-SK" dirty="0"/>
              <a:t>Zväčšovanie brucha, pocit tlaku v bruchu</a:t>
            </a:r>
          </a:p>
          <a:p>
            <a:pPr lvl="1"/>
            <a:r>
              <a:rPr lang="sk-SK" dirty="0" err="1"/>
              <a:t>Hmatná</a:t>
            </a:r>
            <a:r>
              <a:rPr lang="sk-SK" dirty="0"/>
              <a:t> nádorová masa</a:t>
            </a:r>
          </a:p>
          <a:p>
            <a:pPr lvl="1"/>
            <a:r>
              <a:rPr lang="sk-SK" dirty="0" err="1"/>
              <a:t>Ascites</a:t>
            </a:r>
            <a:r>
              <a:rPr lang="sk-SK" dirty="0"/>
              <a:t> (tekutina v bruchu)</a:t>
            </a:r>
          </a:p>
          <a:p>
            <a:pPr lvl="1"/>
            <a:r>
              <a:rPr lang="sk-SK" dirty="0"/>
              <a:t>Chudnutie (okrem zväčšeného brucha)</a:t>
            </a:r>
          </a:p>
          <a:p>
            <a:pPr lvl="1"/>
            <a:r>
              <a:rPr lang="sk-SK" dirty="0"/>
              <a:t>Pri útlaku močového mechúra: nutkanie na močenie, časté močenie</a:t>
            </a:r>
          </a:p>
        </p:txBody>
      </p:sp>
      <p:pic>
        <p:nvPicPr>
          <p:cNvPr id="5" name="Obrázok 4" descr="Obrázok, na ktorom je osoba, posteľ, brucho, vnútri&#10;&#10;Automaticky generovaný popis">
            <a:extLst>
              <a:ext uri="{FF2B5EF4-FFF2-40B4-BE49-F238E27FC236}">
                <a16:creationId xmlns:a16="http://schemas.microsoft.com/office/drawing/2014/main" id="{8AB1EDD7-16B6-3908-6B08-C675DF55FA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9936" y="2538663"/>
            <a:ext cx="4714417" cy="3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412614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550D0D1-1429-417A-BD1A-6E95252A57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+mn-lt"/>
              </a:rPr>
              <a:t>Diagnostika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2327FFB-5C71-4CCA-A807-ADAF54127F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1504457"/>
          </a:xfrm>
        </p:spPr>
        <p:txBody>
          <a:bodyPr>
            <a:normAutofit/>
          </a:bodyPr>
          <a:lstStyle/>
          <a:p>
            <a:r>
              <a:rPr lang="sk-SK" b="1" dirty="0"/>
              <a:t>Pri podozrení – odoslanie do onkologického centra</a:t>
            </a:r>
          </a:p>
          <a:p>
            <a:r>
              <a:rPr lang="sk-SK" dirty="0"/>
              <a:t>Gynekologické vyšetrenie - </a:t>
            </a:r>
            <a:r>
              <a:rPr lang="sk-SK" dirty="0" err="1"/>
              <a:t>hmatná</a:t>
            </a:r>
            <a:r>
              <a:rPr lang="sk-SK" dirty="0"/>
              <a:t> </a:t>
            </a:r>
            <a:r>
              <a:rPr lang="sk-SK" dirty="0" err="1"/>
              <a:t>adnexálna</a:t>
            </a:r>
            <a:r>
              <a:rPr lang="sk-SK" dirty="0"/>
              <a:t> masa, </a:t>
            </a:r>
            <a:r>
              <a:rPr lang="sk-SK" dirty="0" err="1"/>
              <a:t>ascites</a:t>
            </a:r>
            <a:endParaRPr lang="sk-SK" dirty="0"/>
          </a:p>
          <a:p>
            <a:r>
              <a:rPr lang="sk-SK" dirty="0"/>
              <a:t>USG</a:t>
            </a:r>
          </a:p>
        </p:txBody>
      </p:sp>
      <p:pic>
        <p:nvPicPr>
          <p:cNvPr id="5" name="Obrázok 4" descr="Obrázok, na ktorom je snímka obrazovky, zdravotnícke snímkovanie, rádiológia, röntgenová snímka&#10;&#10;Automaticky generovaný popis">
            <a:extLst>
              <a:ext uri="{FF2B5EF4-FFF2-40B4-BE49-F238E27FC236}">
                <a16:creationId xmlns:a16="http://schemas.microsoft.com/office/drawing/2014/main" id="{BCF4CFA2-06A8-02E2-F1AE-ECD2BBECC4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068" y="3195145"/>
            <a:ext cx="11193567" cy="3086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423897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ED60AB-660B-3570-DB8F-AD5EE3ED0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Ďalšie vyšetrenia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46E68AB-626E-54F4-DE4E-6CD2E8AA74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Per </a:t>
            </a:r>
            <a:r>
              <a:rPr lang="sk-SK" dirty="0" err="1"/>
              <a:t>rectum</a:t>
            </a:r>
            <a:endParaRPr lang="sk-SK" dirty="0"/>
          </a:p>
          <a:p>
            <a:r>
              <a:rPr lang="sk-SK" dirty="0">
                <a:effectLst/>
              </a:rPr>
              <a:t>Expertná ultrasonografia ev. CT hrudníka, brucha, panvy - </a:t>
            </a:r>
            <a:r>
              <a:rPr lang="sk-SK" dirty="0"/>
              <a:t>odhad štádia ochorenia, MTS</a:t>
            </a:r>
            <a:endParaRPr lang="sk-SK" dirty="0">
              <a:effectLst/>
            </a:endParaRPr>
          </a:p>
          <a:p>
            <a:r>
              <a:rPr lang="sk-SK" dirty="0"/>
              <a:t>Nádorové</a:t>
            </a:r>
            <a:r>
              <a:rPr lang="sk-SK" dirty="0">
                <a:effectLst/>
              </a:rPr>
              <a:t> markery: Ca 125 (dôležitá hodnota pred liečbou), CEA, CA19-9</a:t>
            </a:r>
            <a:endParaRPr lang="sk-SK" dirty="0"/>
          </a:p>
          <a:p>
            <a:r>
              <a:rPr lang="sk-SK" dirty="0"/>
              <a:t>LSK/LPT s odberom biopsií na histológiu</a:t>
            </a:r>
          </a:p>
          <a:p>
            <a:r>
              <a:rPr lang="sk-SK" dirty="0"/>
              <a:t>Každá pacientka s potvrdeným karcinómom vaječníka je indikovaná ku genetickému vyšetreniu</a:t>
            </a:r>
            <a:endParaRPr lang="sk-SK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82121663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4E90B2-DFFF-2255-31E5-4238E89FA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Šírenie nádoru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B0B2E72-649B-5551-153C-722D3E398D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73414" cy="1325563"/>
          </a:xfrm>
        </p:spPr>
        <p:txBody>
          <a:bodyPr>
            <a:normAutofit fontScale="92500" lnSpcReduction="10000"/>
          </a:bodyPr>
          <a:lstStyle/>
          <a:p>
            <a:r>
              <a:rPr lang="sk-SK" b="1" dirty="0"/>
              <a:t>Prerastaním</a:t>
            </a:r>
          </a:p>
          <a:p>
            <a:r>
              <a:rPr lang="sk-SK" dirty="0"/>
              <a:t>Miazgou</a:t>
            </a:r>
          </a:p>
          <a:p>
            <a:r>
              <a:rPr lang="sk-SK" dirty="0"/>
              <a:t>Krvou</a:t>
            </a:r>
          </a:p>
          <a:p>
            <a:endParaRPr lang="sk-SK" dirty="0"/>
          </a:p>
        </p:txBody>
      </p:sp>
      <p:pic>
        <p:nvPicPr>
          <p:cNvPr id="6" name="Obrázok 5" descr="Obrázok, na ktorom je text, diagram, kreslený obrázok, mapa&#10;&#10;Automaticky generovaný popis">
            <a:extLst>
              <a:ext uri="{FF2B5EF4-FFF2-40B4-BE49-F238E27FC236}">
                <a16:creationId xmlns:a16="http://schemas.microsoft.com/office/drawing/2014/main" id="{805A4FAD-B3CD-F159-D749-A33B1746BC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0693" y="270762"/>
            <a:ext cx="4418928" cy="4807173"/>
          </a:xfrm>
          <a:prstGeom prst="rect">
            <a:avLst/>
          </a:prstGeom>
        </p:spPr>
      </p:pic>
      <p:pic>
        <p:nvPicPr>
          <p:cNvPr id="8" name="Obrázok 7" descr="Obrázok, na ktorom je text, kostra&#10;&#10;Automaticky generovaný popis">
            <a:extLst>
              <a:ext uri="{FF2B5EF4-FFF2-40B4-BE49-F238E27FC236}">
                <a16:creationId xmlns:a16="http://schemas.microsoft.com/office/drawing/2014/main" id="{0779693D-3803-9577-0DBB-7E949BF616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012" y="3742659"/>
            <a:ext cx="6697498" cy="2844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082581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9C7BFF-8828-C17E-18BD-29D8C1A139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2C49DC2-90D3-F801-B6CF-1A08DB5346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7034048" cy="4674017"/>
          </a:xfrm>
        </p:spPr>
        <p:txBody>
          <a:bodyPr>
            <a:normAutofit fontScale="85000" lnSpcReduction="10000"/>
          </a:bodyPr>
          <a:lstStyle/>
          <a:p>
            <a:r>
              <a:rPr lang="sk-SK" b="1" dirty="0"/>
              <a:t>Kombinácia operačnej liečby a chemoterapie</a:t>
            </a:r>
            <a:endParaRPr lang="sk-SK" dirty="0"/>
          </a:p>
          <a:p>
            <a:r>
              <a:rPr lang="sk-SK" b="1" dirty="0"/>
              <a:t>Operačná liečba je nezastupiteľná</a:t>
            </a:r>
          </a:p>
          <a:p>
            <a:pPr lvl="1"/>
            <a:r>
              <a:rPr lang="sk-SK" sz="2800" dirty="0">
                <a:effectLst/>
              </a:rPr>
              <a:t>Je najdôležitejšia</a:t>
            </a:r>
          </a:p>
          <a:p>
            <a:pPr lvl="1"/>
            <a:r>
              <a:rPr lang="sk-SK" sz="2800" dirty="0">
                <a:effectLst/>
              </a:rPr>
              <a:t>Má najlepšie prežívanie</a:t>
            </a:r>
          </a:p>
          <a:p>
            <a:pPr lvl="1"/>
            <a:r>
              <a:rPr lang="sk-SK" sz="2800" b="1" dirty="0"/>
              <a:t>Cieľom kompletné odstránenie nádoru</a:t>
            </a:r>
          </a:p>
          <a:p>
            <a:pPr lvl="1"/>
            <a:r>
              <a:rPr lang="sk-SK" sz="2800" dirty="0"/>
              <a:t>Preferovaná otvorená chirurgia</a:t>
            </a:r>
          </a:p>
          <a:p>
            <a:r>
              <a:rPr lang="sk-SK" b="1" dirty="0"/>
              <a:t>Nádor je </a:t>
            </a:r>
            <a:r>
              <a:rPr lang="sk-SK" b="1" dirty="0" err="1"/>
              <a:t>chemosenzitívny</a:t>
            </a:r>
            <a:endParaRPr lang="sk-SK" b="1" dirty="0"/>
          </a:p>
          <a:p>
            <a:r>
              <a:rPr lang="sk-SK" dirty="0"/>
              <a:t>Možno začať  operačnou liečbou a pokračovať chemoterapiou (ak je predpoklad, že sa odstráni celý tumor)</a:t>
            </a:r>
          </a:p>
          <a:p>
            <a:r>
              <a:rPr lang="sk-SK" dirty="0"/>
              <a:t>Možno začať chemoterapiou a pokračovať operačnou liečbou (ak nie je predpoklad, že sa odstráni celý tumor)</a:t>
            </a:r>
          </a:p>
          <a:p>
            <a:pPr lvl="1"/>
            <a:endParaRPr lang="sk-SK" dirty="0">
              <a:effectLst/>
            </a:endParaRPr>
          </a:p>
          <a:p>
            <a:pPr lvl="1"/>
            <a:endParaRPr lang="sk-SK" dirty="0">
              <a:effectLst/>
            </a:endParaRPr>
          </a:p>
          <a:p>
            <a:endParaRPr lang="sk-SK" dirty="0"/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5AD92E98-2208-4B6F-B63A-F49D2C1503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5515" y="2165684"/>
            <a:ext cx="3918439" cy="3574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311383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CDE1C8E-3EB4-398F-524B-3BD827149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642" y="365125"/>
            <a:ext cx="10728158" cy="1325563"/>
          </a:xfrm>
        </p:spPr>
        <p:txBody>
          <a:bodyPr/>
          <a:lstStyle/>
          <a:p>
            <a:r>
              <a:rPr lang="sk-SK" b="1" dirty="0"/>
              <a:t>Operačná 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5DB59718-1AAF-0783-1253-B44109BE8D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642" y="1825624"/>
            <a:ext cx="6196263" cy="4575175"/>
          </a:xfrm>
        </p:spPr>
        <p:txBody>
          <a:bodyPr>
            <a:normAutofit/>
          </a:bodyPr>
          <a:lstStyle/>
          <a:p>
            <a:r>
              <a:rPr lang="sk-SK" dirty="0"/>
              <a:t>Odber tekutiny z dutiny brušnej</a:t>
            </a:r>
          </a:p>
          <a:p>
            <a:r>
              <a:rPr lang="sk-SK" dirty="0"/>
              <a:t>Odstránenie maternice, vaječníkov, vajíčkovodov</a:t>
            </a:r>
          </a:p>
          <a:p>
            <a:r>
              <a:rPr lang="sk-SK" dirty="0"/>
              <a:t>Odstránenie črevnej </a:t>
            </a:r>
            <a:r>
              <a:rPr lang="sk-SK" dirty="0" err="1"/>
              <a:t>predstery</a:t>
            </a:r>
            <a:endParaRPr lang="sk-SK" dirty="0"/>
          </a:p>
          <a:p>
            <a:r>
              <a:rPr lang="sk-SK" dirty="0"/>
              <a:t>Odstránenie miazgových uzlín v panve a okolo aorty</a:t>
            </a:r>
          </a:p>
          <a:p>
            <a:r>
              <a:rPr lang="sk-SK" dirty="0"/>
              <a:t>Odstránenie všetkých nádorových ložísk (časti čreva, časti pečene, sleziny, bránice...)</a:t>
            </a:r>
          </a:p>
        </p:txBody>
      </p:sp>
      <p:pic>
        <p:nvPicPr>
          <p:cNvPr id="6" name="Obrázok 5" descr="Obrázok, na ktorom je vnútri&#10;&#10; Automaticky generovaný popis so strednou spoľahlivosťou">
            <a:extLst>
              <a:ext uri="{FF2B5EF4-FFF2-40B4-BE49-F238E27FC236}">
                <a16:creationId xmlns:a16="http://schemas.microsoft.com/office/drawing/2014/main" id="{860D2893-9BBF-7733-3EB1-DBC03D8877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1905" y="2273968"/>
            <a:ext cx="4752980" cy="306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477579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E190F8B-CED4-9295-3B9B-324B05E8E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Zhubné ochorenie</a:t>
            </a:r>
            <a:r>
              <a:rPr lang="sk-SK" dirty="0">
                <a:effectLst/>
              </a:rPr>
              <a:t> sliznice/výstelky maternice</a:t>
            </a:r>
          </a:p>
          <a:p>
            <a:r>
              <a:rPr lang="sk-SK" b="1" dirty="0">
                <a:effectLst/>
              </a:rPr>
              <a:t>Relatívne pomalý rast a skoré príznaky (vaginálne krvácanie)</a:t>
            </a:r>
          </a:p>
          <a:p>
            <a:r>
              <a:rPr lang="sk-SK" dirty="0"/>
              <a:t>N</a:t>
            </a:r>
            <a:r>
              <a:rPr lang="sk-SK" dirty="0">
                <a:effectLst/>
              </a:rPr>
              <a:t>ajčastejšie zhubné ochorenie v malej panve u žien</a:t>
            </a:r>
          </a:p>
          <a:p>
            <a:r>
              <a:rPr lang="sk-SK" dirty="0">
                <a:effectLst/>
              </a:rPr>
              <a:t>5. najčastejšie zhubné ochorenie u žien celosvetovo</a:t>
            </a:r>
          </a:p>
          <a:p>
            <a:r>
              <a:rPr lang="sk-SK" b="1" dirty="0">
                <a:effectLst/>
              </a:rPr>
              <a:t>I. typ – závislý od estrogénu</a:t>
            </a:r>
          </a:p>
          <a:p>
            <a:r>
              <a:rPr lang="sk-SK" b="1" dirty="0">
                <a:effectLst/>
              </a:rPr>
              <a:t>II. typ: nezávislý od estrogénu</a:t>
            </a:r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695B58B2-F98A-6B7D-9ED8-1FAE148BC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r>
              <a:rPr lang="sk-SK" b="1" dirty="0">
                <a:solidFill>
                  <a:schemeClr val="bg1"/>
                </a:solidFill>
              </a:rPr>
              <a:t>Karcinóm </a:t>
            </a:r>
            <a:r>
              <a:rPr lang="sk-SK" b="1" dirty="0" err="1">
                <a:solidFill>
                  <a:schemeClr val="bg1"/>
                </a:solidFill>
              </a:rPr>
              <a:t>endometria</a:t>
            </a:r>
            <a:endParaRPr lang="sk-SK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8905429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ľka 3">
            <a:extLst>
              <a:ext uri="{FF2B5EF4-FFF2-40B4-BE49-F238E27FC236}">
                <a16:creationId xmlns:a16="http://schemas.microsoft.com/office/drawing/2014/main" id="{F2AFAA31-7ACE-900B-B037-A672603877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0955935"/>
              </p:ext>
            </p:extLst>
          </p:nvPr>
        </p:nvGraphicFramePr>
        <p:xfrm>
          <a:off x="2934138" y="641431"/>
          <a:ext cx="6323724" cy="463761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161862">
                  <a:extLst>
                    <a:ext uri="{9D8B030D-6E8A-4147-A177-3AD203B41FA5}">
                      <a16:colId xmlns:a16="http://schemas.microsoft.com/office/drawing/2014/main" val="1967377875"/>
                    </a:ext>
                  </a:extLst>
                </a:gridCol>
                <a:gridCol w="3161862">
                  <a:extLst>
                    <a:ext uri="{9D8B030D-6E8A-4147-A177-3AD203B41FA5}">
                      <a16:colId xmlns:a16="http://schemas.microsoft.com/office/drawing/2014/main" val="260200272"/>
                    </a:ext>
                  </a:extLst>
                </a:gridCol>
              </a:tblGrid>
              <a:tr h="633624">
                <a:tc>
                  <a:txBody>
                    <a:bodyPr/>
                    <a:lstStyle/>
                    <a:p>
                      <a:pPr algn="ctr"/>
                      <a:r>
                        <a:rPr lang="sk-SK" sz="2000" dirty="0"/>
                        <a:t>TYP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2000" dirty="0"/>
                        <a:t>TYP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0823241"/>
                  </a:ext>
                </a:extLst>
              </a:tr>
              <a:tr h="633624"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80-85%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15-20%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2675587"/>
                  </a:ext>
                </a:extLst>
              </a:tr>
              <a:tr h="633624"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 err="1"/>
                        <a:t>Perimenopauza</a:t>
                      </a:r>
                      <a:r>
                        <a:rPr lang="sk-SK" sz="2000" b="1" dirty="0"/>
                        <a:t>, včasná menopauza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Neskorá menopauza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0637615"/>
                  </a:ext>
                </a:extLst>
              </a:tr>
              <a:tr h="633624"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Spojený s nadmerným pôsobením estrogénu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Vzniká bez pôsobenia estrogénov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9884759"/>
                  </a:ext>
                </a:extLst>
              </a:tr>
              <a:tr h="633624"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Vzniká vo vysokej sliznici maternice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2000" b="1" dirty="0"/>
                        <a:t>Vzniká v nízkej sliznici maternice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1437878"/>
                  </a:ext>
                </a:extLst>
              </a:tr>
              <a:tr h="633624"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Menej agresívny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Agresívnejší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2134668"/>
                  </a:ext>
                </a:extLst>
              </a:tr>
              <a:tr h="633624"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Dobré výsledky liečby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2000" b="1" dirty="0"/>
                        <a:t>Horšie výsledky liečby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62162"/>
                  </a:ext>
                </a:extLst>
              </a:tr>
            </a:tbl>
          </a:graphicData>
        </a:graphic>
      </p:graphicFrame>
      <p:pic>
        <p:nvPicPr>
          <p:cNvPr id="6" name="Obrázok 5" descr="Obrázok, na ktorom je text, animák, grafika, kreslený obrázok&#10;&#10;Automaticky generovaný popis">
            <a:extLst>
              <a:ext uri="{FF2B5EF4-FFF2-40B4-BE49-F238E27FC236}">
                <a16:creationId xmlns:a16="http://schemas.microsoft.com/office/drawing/2014/main" id="{13CBDC97-F5FF-C50C-7C52-2605F45DAD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66" y="5199486"/>
            <a:ext cx="1074683" cy="1333403"/>
          </a:xfrm>
          <a:prstGeom prst="rect">
            <a:avLst/>
          </a:prstGeom>
        </p:spPr>
      </p:pic>
      <p:pic>
        <p:nvPicPr>
          <p:cNvPr id="10" name="Obrázok 9" descr="Obrázok, na ktorom je text, písmo, grafika, štupeľ do uší&#10;&#10;Automaticky generovaný popis">
            <a:extLst>
              <a:ext uri="{FF2B5EF4-FFF2-40B4-BE49-F238E27FC236}">
                <a16:creationId xmlns:a16="http://schemas.microsoft.com/office/drawing/2014/main" id="{A855E609-9863-5AD2-2690-601AF97378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348" y="5199486"/>
            <a:ext cx="1074682" cy="1543133"/>
          </a:xfrm>
          <a:prstGeom prst="rect">
            <a:avLst/>
          </a:prstGeom>
        </p:spPr>
      </p:pic>
      <p:pic>
        <p:nvPicPr>
          <p:cNvPr id="12" name="Obrázok 11" descr="Obrázok, na ktorom je text, fľaša&#10;&#10;Automaticky generovaný popis">
            <a:extLst>
              <a:ext uri="{FF2B5EF4-FFF2-40B4-BE49-F238E27FC236}">
                <a16:creationId xmlns:a16="http://schemas.microsoft.com/office/drawing/2014/main" id="{63F7A076-DEB2-F881-66B7-28A8B56BB5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750" y="3854972"/>
            <a:ext cx="943741" cy="1244935"/>
          </a:xfrm>
          <a:prstGeom prst="rect">
            <a:avLst/>
          </a:prstGeom>
        </p:spPr>
      </p:pic>
      <p:pic>
        <p:nvPicPr>
          <p:cNvPr id="14" name="Obrázok 13">
            <a:extLst>
              <a:ext uri="{FF2B5EF4-FFF2-40B4-BE49-F238E27FC236}">
                <a16:creationId xmlns:a16="http://schemas.microsoft.com/office/drawing/2014/main" id="{D380C5C5-6827-1AB5-37C7-0D491F34E7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9329" y="5583847"/>
            <a:ext cx="1143000" cy="1181100"/>
          </a:xfrm>
          <a:prstGeom prst="rect">
            <a:avLst/>
          </a:prstGeom>
        </p:spPr>
      </p:pic>
      <p:pic>
        <p:nvPicPr>
          <p:cNvPr id="16" name="Obrázok 15" descr="Obrázok, na ktorom je náčrt, obrysy, biely, kresba&#10;&#10;Automaticky generovaný popis">
            <a:extLst>
              <a:ext uri="{FF2B5EF4-FFF2-40B4-BE49-F238E27FC236}">
                <a16:creationId xmlns:a16="http://schemas.microsoft.com/office/drawing/2014/main" id="{1C82CAC3-6413-C8C1-86C1-EB2CEF14C7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8994" y="3817039"/>
            <a:ext cx="838200" cy="1320800"/>
          </a:xfrm>
          <a:prstGeom prst="rect">
            <a:avLst/>
          </a:prstGeom>
        </p:spPr>
      </p:pic>
      <p:pic>
        <p:nvPicPr>
          <p:cNvPr id="18" name="Obrázok 17" descr="Obrázok, na ktorom je zdravotnícke snímkovanie, rádiológia, pôrodnícka ultrasonografia, zdravotnícka rádiológia&#10;&#10;Automaticky generovaný popis">
            <a:extLst>
              <a:ext uri="{FF2B5EF4-FFF2-40B4-BE49-F238E27FC236}">
                <a16:creationId xmlns:a16="http://schemas.microsoft.com/office/drawing/2014/main" id="{9C82A786-3626-0365-E369-5F2E7EFD93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66209" y="213529"/>
            <a:ext cx="2660253" cy="3460068"/>
          </a:xfrm>
          <a:prstGeom prst="rect">
            <a:avLst/>
          </a:prstGeom>
        </p:spPr>
      </p:pic>
      <p:pic>
        <p:nvPicPr>
          <p:cNvPr id="20" name="Obrázok 19" descr="Obrázok, na ktorom je zdravotnícke snímkovanie, pôrodnícka ultrasonografia, rádiológia, zdravotnícka rádiológia&#10;&#10;Automaticky generovaný popis">
            <a:extLst>
              <a:ext uri="{FF2B5EF4-FFF2-40B4-BE49-F238E27FC236}">
                <a16:creationId xmlns:a16="http://schemas.microsoft.com/office/drawing/2014/main" id="{DFB26D1D-6121-F19E-F135-0A5A1A1CCB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7264" y="181523"/>
            <a:ext cx="2283402" cy="3623660"/>
          </a:xfrm>
          <a:prstGeom prst="rect">
            <a:avLst/>
          </a:prstGeom>
        </p:spPr>
      </p:pic>
      <p:pic>
        <p:nvPicPr>
          <p:cNvPr id="24" name="Obrázok 23" descr="Obrázok, na ktorom je animák, kreslený obrázok, ilustrácia&#10;&#10;Automaticky generovaný popis">
            <a:extLst>
              <a:ext uri="{FF2B5EF4-FFF2-40B4-BE49-F238E27FC236}">
                <a16:creationId xmlns:a16="http://schemas.microsoft.com/office/drawing/2014/main" id="{ACCBCA17-687C-DDA7-D5A2-F8D7E89A714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07385" y="3967586"/>
            <a:ext cx="977900" cy="123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113877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87D45E-1E4D-223D-D874-AF813E04B5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Príznaky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1F27BF2-CD95-9976-DDF2-F261A67BD5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717675"/>
          </a:xfrm>
        </p:spPr>
        <p:txBody>
          <a:bodyPr/>
          <a:lstStyle/>
          <a:p>
            <a:r>
              <a:rPr lang="sk-SK" b="1" dirty="0"/>
              <a:t>Krvácanie alebo špinenie v </a:t>
            </a:r>
            <a:r>
              <a:rPr lang="sk-SK" b="1" dirty="0" err="1"/>
              <a:t>postmenopauze</a:t>
            </a:r>
            <a:endParaRPr lang="sk-SK" b="1" dirty="0"/>
          </a:p>
          <a:p>
            <a:r>
              <a:rPr lang="sk-SK" dirty="0"/>
              <a:t>Nepravidelné alebo nadmerné krvácanie v </a:t>
            </a:r>
            <a:r>
              <a:rPr lang="sk-SK" dirty="0" err="1"/>
              <a:t>perimenopauze</a:t>
            </a:r>
            <a:endParaRPr lang="sk-SK" dirty="0"/>
          </a:p>
        </p:txBody>
      </p:sp>
      <p:pic>
        <p:nvPicPr>
          <p:cNvPr id="5" name="Obrázok 4" descr="Obrázok, na ktorom je hygienická vložka&#10;&#10;Automaticky generovaný popis">
            <a:extLst>
              <a:ext uri="{FF2B5EF4-FFF2-40B4-BE49-F238E27FC236}">
                <a16:creationId xmlns:a16="http://schemas.microsoft.com/office/drawing/2014/main" id="{1E1BEA61-8FA7-6D8C-B65F-41EDBC6869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3949" y="2971801"/>
            <a:ext cx="3064586" cy="3412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02580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1391A59-0EC9-3A44-8C26-E2561804B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Diagnostika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D90290F-34D5-0C31-DA5E-00DCABE151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4"/>
            <a:ext cx="6082146" cy="4211494"/>
          </a:xfrm>
        </p:spPr>
        <p:txBody>
          <a:bodyPr>
            <a:normAutofit/>
          </a:bodyPr>
          <a:lstStyle/>
          <a:p>
            <a:r>
              <a:rPr lang="sk-SK" dirty="0"/>
              <a:t>Gynekologické vyšetrenie</a:t>
            </a:r>
          </a:p>
          <a:p>
            <a:r>
              <a:rPr lang="sk-SK" b="1" dirty="0"/>
              <a:t>USG</a:t>
            </a:r>
          </a:p>
          <a:p>
            <a:pPr lvl="1"/>
            <a:r>
              <a:rPr lang="sk-SK" dirty="0"/>
              <a:t>Hrúbka sliznice maternice nad 5mm</a:t>
            </a:r>
          </a:p>
          <a:p>
            <a:pPr lvl="1"/>
            <a:r>
              <a:rPr lang="sk-SK" dirty="0"/>
              <a:t>Nepravidelná línia medzi sliznicou a svalovinou maternice</a:t>
            </a:r>
          </a:p>
          <a:p>
            <a:pPr lvl="1"/>
            <a:r>
              <a:rPr lang="sk-SK" dirty="0"/>
              <a:t>Vysoké cievne zásobenie</a:t>
            </a:r>
          </a:p>
          <a:p>
            <a:pPr lvl="1"/>
            <a:r>
              <a:rPr lang="sk-SK" b="1" dirty="0"/>
              <a:t>USG zmeny sú často diagnostikované na preventívnej gynekologickej prehliadke</a:t>
            </a:r>
          </a:p>
        </p:txBody>
      </p:sp>
      <p:pic>
        <p:nvPicPr>
          <p:cNvPr id="5" name="Obrázok 4" descr="Obrázok, na ktorom je zdravotnícke snímkovanie, pôrodnícka ultrasonografia, rádiológia, snímka obrazovky&#10;&#10;Automaticky generovaný popis">
            <a:extLst>
              <a:ext uri="{FF2B5EF4-FFF2-40B4-BE49-F238E27FC236}">
                <a16:creationId xmlns:a16="http://schemas.microsoft.com/office/drawing/2014/main" id="{0317A972-4713-48C8-F0C4-4F880AEED7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0303" y="2576511"/>
            <a:ext cx="4266623" cy="3174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684260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9FC22AE-55B7-1155-2B6C-807B59729F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46536"/>
            <a:ext cx="10515600" cy="1990655"/>
          </a:xfrm>
        </p:spPr>
        <p:txBody>
          <a:bodyPr>
            <a:normAutofit/>
          </a:bodyPr>
          <a:lstStyle/>
          <a:p>
            <a:r>
              <a:rPr lang="sk-SK" dirty="0"/>
              <a:t>Odobratie tkaniva </a:t>
            </a:r>
            <a:r>
              <a:rPr lang="sk-SK" dirty="0" err="1"/>
              <a:t>výsteky</a:t>
            </a:r>
            <a:r>
              <a:rPr lang="sk-SK" dirty="0"/>
              <a:t> maternice na </a:t>
            </a:r>
            <a:r>
              <a:rPr lang="sk-SK" dirty="0" err="1"/>
              <a:t>hostológiu</a:t>
            </a:r>
            <a:r>
              <a:rPr lang="sk-SK" dirty="0"/>
              <a:t> pomocou </a:t>
            </a:r>
            <a:r>
              <a:rPr lang="sk-SK" b="1" dirty="0" err="1"/>
              <a:t>pipely</a:t>
            </a:r>
            <a:r>
              <a:rPr lang="sk-SK" b="1" dirty="0"/>
              <a:t>, kyretáže </a:t>
            </a:r>
            <a:r>
              <a:rPr lang="sk-SK" dirty="0"/>
              <a:t>eventuálne </a:t>
            </a:r>
            <a:r>
              <a:rPr lang="sk-SK" b="1" dirty="0"/>
              <a:t>HSK</a:t>
            </a:r>
          </a:p>
          <a:p>
            <a:r>
              <a:rPr lang="sk-SK" dirty="0"/>
              <a:t>HSK? - </a:t>
            </a:r>
            <a:r>
              <a:rPr lang="sk-SK" b="0" i="0" u="none" strike="noStrike" dirty="0">
                <a:solidFill>
                  <a:srgbClr val="0A0A0A"/>
                </a:solidFill>
                <a:effectLst/>
                <a:latin typeface="Google Sans"/>
              </a:rPr>
              <a:t>môže zvýšiť výskyt rakovinových buniek v brušnej dutine, nemala by však </a:t>
            </a:r>
            <a:r>
              <a:rPr lang="sk-SK" i="0" u="none" strike="noStrike" dirty="0">
                <a:solidFill>
                  <a:srgbClr val="0A0A0A"/>
                </a:solidFill>
                <a:effectLst/>
                <a:latin typeface="Google Sans"/>
              </a:rPr>
              <a:t>zhoršovať prognózu pacientky</a:t>
            </a:r>
            <a:r>
              <a:rPr lang="sk-SK" dirty="0">
                <a:solidFill>
                  <a:srgbClr val="0A0A0A"/>
                </a:solidFill>
                <a:latin typeface="Google Sans"/>
              </a:rPr>
              <a:t> </a:t>
            </a:r>
            <a:r>
              <a:rPr lang="sk-SK" b="0" i="0" u="none" strike="noStrike" dirty="0">
                <a:solidFill>
                  <a:srgbClr val="0A0A0A"/>
                </a:solidFill>
                <a:effectLst/>
                <a:latin typeface="Google Sans"/>
              </a:rPr>
              <a:t>ani celkové prežívanie.</a:t>
            </a:r>
            <a:endParaRPr lang="sk-SK" dirty="0"/>
          </a:p>
        </p:txBody>
      </p:sp>
      <p:pic>
        <p:nvPicPr>
          <p:cNvPr id="5" name="Obrázok 4" descr="Obrázok, na ktorom je zdravotnícke zariadenie, lekár(sky)&#10;&#10;Automaticky generovaný popis">
            <a:extLst>
              <a:ext uri="{FF2B5EF4-FFF2-40B4-BE49-F238E27FC236}">
                <a16:creationId xmlns:a16="http://schemas.microsoft.com/office/drawing/2014/main" id="{1FD71815-915C-37CF-2E3E-4EF98C96D1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7751" y="3265259"/>
            <a:ext cx="4004541" cy="2652163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39F77597-7D6F-95C2-4CC0-9D264B421B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570" y="3429000"/>
            <a:ext cx="3729181" cy="2222691"/>
          </a:xfrm>
          <a:prstGeom prst="rect">
            <a:avLst/>
          </a:prstGeom>
        </p:spPr>
      </p:pic>
      <p:pic>
        <p:nvPicPr>
          <p:cNvPr id="9" name="Obrázok 8">
            <a:extLst>
              <a:ext uri="{FF2B5EF4-FFF2-40B4-BE49-F238E27FC236}">
                <a16:creationId xmlns:a16="http://schemas.microsoft.com/office/drawing/2014/main" id="{2A847DF5-01FC-E819-8604-CFE2742CD9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2292" y="3019426"/>
            <a:ext cx="3396037" cy="314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440488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5833B6E6-3276-C5A9-3655-AA0C18F896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26839"/>
            <a:ext cx="10515600" cy="1884527"/>
          </a:xfrm>
        </p:spPr>
        <p:txBody>
          <a:bodyPr>
            <a:normAutofit fontScale="92500"/>
          </a:bodyPr>
          <a:lstStyle/>
          <a:p>
            <a:r>
              <a:rPr lang="sk-SK" dirty="0"/>
              <a:t>Pri histologickom potvrdení zhubného ochorenia sliznice maternice:</a:t>
            </a:r>
          </a:p>
          <a:p>
            <a:r>
              <a:rPr lang="sk-SK" dirty="0"/>
              <a:t>Expertné USG/MR panvy a brucha + RTG hrudníka – určenie štádia ochorenia</a:t>
            </a:r>
          </a:p>
          <a:p>
            <a:r>
              <a:rPr lang="sk-SK" dirty="0"/>
              <a:t>Ca 125 – hodnota pred liečbou</a:t>
            </a: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18196F71-9764-4A1F-06EF-BAEEB7E34B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282" y="3340592"/>
            <a:ext cx="5122718" cy="1795787"/>
          </a:xfrm>
          <a:prstGeom prst="rect">
            <a:avLst/>
          </a:prstGeom>
        </p:spPr>
      </p:pic>
      <p:pic>
        <p:nvPicPr>
          <p:cNvPr id="7" name="Obrázok 6" descr="Obrázok, na ktorom je diagram&#10;&#10;Automaticky generovaný popis">
            <a:extLst>
              <a:ext uri="{FF2B5EF4-FFF2-40B4-BE49-F238E27FC236}">
                <a16:creationId xmlns:a16="http://schemas.microsoft.com/office/drawing/2014/main" id="{D60F115E-67BD-6510-3D96-5C9579A95E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4153" y="3244874"/>
            <a:ext cx="5534671" cy="2135424"/>
          </a:xfrm>
          <a:prstGeom prst="rect">
            <a:avLst/>
          </a:prstGeom>
        </p:spPr>
      </p:pic>
      <p:sp>
        <p:nvSpPr>
          <p:cNvPr id="4" name="Zástupný objekt pre obsah 2">
            <a:extLst>
              <a:ext uri="{FF2B5EF4-FFF2-40B4-BE49-F238E27FC236}">
                <a16:creationId xmlns:a16="http://schemas.microsoft.com/office/drawing/2014/main" id="{32FD0F30-AD27-6D4A-0ED5-4B107B1AF142}"/>
              </a:ext>
            </a:extLst>
          </p:cNvPr>
          <p:cNvSpPr txBox="1">
            <a:spLocks/>
          </p:cNvSpPr>
          <p:nvPr/>
        </p:nvSpPr>
        <p:spPr>
          <a:xfrm>
            <a:off x="904427" y="5678453"/>
            <a:ext cx="10515600" cy="8658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b="1" dirty="0"/>
              <a:t>¾ pacientiek sú v čase diagnózy v prvom štádiu ochorenia</a:t>
            </a:r>
          </a:p>
        </p:txBody>
      </p:sp>
    </p:spTree>
    <p:extLst>
      <p:ext uri="{BB962C8B-B14F-4D97-AF65-F5344CB8AC3E}">
        <p14:creationId xmlns:p14="http://schemas.microsoft.com/office/powerpoint/2010/main" val="552142311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E6D518E-6EAC-45DC-8F90-AA27039E5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728900F-C896-4AAF-95B2-380A498917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7727731" cy="4486275"/>
          </a:xfrm>
        </p:spPr>
        <p:txBody>
          <a:bodyPr>
            <a:normAutofit fontScale="92500" lnSpcReduction="10000"/>
          </a:bodyPr>
          <a:lstStyle/>
          <a:p>
            <a:r>
              <a:rPr lang="sk-SK" b="1" dirty="0"/>
              <a:t>Chirurgická </a:t>
            </a:r>
          </a:p>
          <a:p>
            <a:pPr lvl="1"/>
            <a:r>
              <a:rPr lang="sk-SK" b="1" dirty="0"/>
              <a:t>Základná liečba</a:t>
            </a:r>
          </a:p>
          <a:p>
            <a:pPr lvl="1"/>
            <a:r>
              <a:rPr lang="sk-SK" dirty="0"/>
              <a:t>Postačujúca pre 1. štádium nízkorizikového typu</a:t>
            </a:r>
            <a:endParaRPr lang="sk-SK" b="1" dirty="0"/>
          </a:p>
          <a:p>
            <a:r>
              <a:rPr lang="sk-SK" b="1" dirty="0"/>
              <a:t>Rádioterapia</a:t>
            </a:r>
          </a:p>
          <a:p>
            <a:pPr lvl="1"/>
            <a:r>
              <a:rPr lang="sk-SK" b="1" dirty="0"/>
              <a:t>Vaginálna </a:t>
            </a:r>
            <a:r>
              <a:rPr lang="sk-SK" b="1" dirty="0" err="1"/>
              <a:t>brachyterapia</a:t>
            </a:r>
            <a:r>
              <a:rPr lang="sk-SK" b="1" dirty="0"/>
              <a:t> – </a:t>
            </a:r>
            <a:r>
              <a:rPr lang="sk-SK" dirty="0"/>
              <a:t>pridáva sa ku chirurgickej liečbe</a:t>
            </a:r>
          </a:p>
          <a:p>
            <a:pPr lvl="1"/>
            <a:r>
              <a:rPr lang="sk-SK" dirty="0"/>
              <a:t>Externá rádioterapia – vyššie štádia</a:t>
            </a:r>
          </a:p>
          <a:p>
            <a:r>
              <a:rPr lang="sk-SK" dirty="0"/>
              <a:t>Chemoterapia – v kombinácii s rádioterapiou u </a:t>
            </a:r>
            <a:r>
              <a:rPr lang="sk-SK" dirty="0" err="1"/>
              <a:t>pacientok</a:t>
            </a:r>
            <a:r>
              <a:rPr lang="sk-SK" dirty="0"/>
              <a:t> s pokročilým ochorením</a:t>
            </a:r>
          </a:p>
          <a:p>
            <a:r>
              <a:rPr lang="sk-SK" dirty="0"/>
              <a:t>Hormonálna terapia</a:t>
            </a:r>
          </a:p>
          <a:p>
            <a:r>
              <a:rPr lang="sk-SK" dirty="0"/>
              <a:t>Najčastejšie miesto recidívy (návratu ochorenia) – pošvový pahýľ</a:t>
            </a:r>
          </a:p>
        </p:txBody>
      </p:sp>
      <p:pic>
        <p:nvPicPr>
          <p:cNvPr id="5" name="Obrázok 4" descr="Obrázok, na ktorom je kreslený obrázok, kresba, diagram, ilustrácia&#10;&#10;Automaticky generovaný popis">
            <a:extLst>
              <a:ext uri="{FF2B5EF4-FFF2-40B4-BE49-F238E27FC236}">
                <a16:creationId xmlns:a16="http://schemas.microsoft.com/office/drawing/2014/main" id="{84660193-AEF9-FD78-6205-C6491EC4DE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5020" y="2466373"/>
            <a:ext cx="3671736" cy="371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301429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D3086FE-A4D1-C2EA-85DE-3E03CC0DF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Chirurgická 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67DBE90-1E03-3D3D-44D7-A71AA692C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6552"/>
            <a:ext cx="5404945" cy="4600411"/>
          </a:xfrm>
        </p:spPr>
        <p:txBody>
          <a:bodyPr>
            <a:normAutofit/>
          </a:bodyPr>
          <a:lstStyle/>
          <a:p>
            <a:r>
              <a:rPr lang="sk-SK" sz="2600" dirty="0"/>
              <a:t>Preferovaná LSK, robotická chirurgia</a:t>
            </a:r>
          </a:p>
          <a:p>
            <a:r>
              <a:rPr lang="sk-SK" sz="2600" dirty="0"/>
              <a:t>Odstránenie maternice, vajíčkovodov, vaječníkov</a:t>
            </a:r>
          </a:p>
          <a:p>
            <a:r>
              <a:rPr lang="sk-SK" sz="2600" dirty="0"/>
              <a:t>Odstránenie </a:t>
            </a:r>
            <a:r>
              <a:rPr lang="sk-SK" sz="2600" dirty="0" err="1"/>
              <a:t>sentinelovej</a:t>
            </a:r>
            <a:r>
              <a:rPr lang="sk-SK" sz="2600" dirty="0"/>
              <a:t> lymfatickej uzliny – ofarbenie </a:t>
            </a:r>
            <a:r>
              <a:rPr lang="sk-SK" sz="2600" dirty="0" err="1"/>
              <a:t>indocyanínovou</a:t>
            </a:r>
            <a:r>
              <a:rPr lang="sk-SK" sz="2600" dirty="0"/>
              <a:t> zelenou</a:t>
            </a:r>
          </a:p>
          <a:p>
            <a:r>
              <a:rPr lang="sk-SK" sz="2600" dirty="0"/>
              <a:t>Pri pozitivite odstránenie miazgových uzlín v panve a okolo aorty</a:t>
            </a:r>
          </a:p>
        </p:txBody>
      </p:sp>
      <p:pic>
        <p:nvPicPr>
          <p:cNvPr id="5" name="Obrázok 4" descr="Obrázok, na ktorom je pokožka, organ, záber zblízka, holá koža&#10;&#10;Automaticky generovaný popis">
            <a:extLst>
              <a:ext uri="{FF2B5EF4-FFF2-40B4-BE49-F238E27FC236}">
                <a16:creationId xmlns:a16="http://schemas.microsoft.com/office/drawing/2014/main" id="{A3F18DEC-1EA6-71CE-C7A0-6A5DCAED95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7511" y="4449763"/>
            <a:ext cx="2184400" cy="1727200"/>
          </a:xfrm>
          <a:prstGeom prst="rect">
            <a:avLst/>
          </a:prstGeom>
        </p:spPr>
      </p:pic>
      <p:pic>
        <p:nvPicPr>
          <p:cNvPr id="9" name="Obrázok 8" descr="Obrázok, na ktorom je vnútri&#10;&#10; Automaticky generovaný popis so strednou spoľahlivosťou">
            <a:extLst>
              <a:ext uri="{FF2B5EF4-FFF2-40B4-BE49-F238E27FC236}">
                <a16:creationId xmlns:a16="http://schemas.microsoft.com/office/drawing/2014/main" id="{26564D40-A68F-5002-F695-2399596CB9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8583" y="995363"/>
            <a:ext cx="4089400" cy="345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95028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Hormonálna liečba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8610600" cy="2399534"/>
          </a:xfrm>
        </p:spPr>
        <p:txBody>
          <a:bodyPr/>
          <a:lstStyle/>
          <a:p>
            <a:r>
              <a:rPr lang="sk-SK" b="1" dirty="0"/>
              <a:t>Pacientky nevhodné na operačnú liečbu: </a:t>
            </a:r>
            <a:r>
              <a:rPr lang="sk-SK" dirty="0"/>
              <a:t>vysoké operačné riziko, neoperovateľné štádium</a:t>
            </a:r>
          </a:p>
          <a:p>
            <a:r>
              <a:rPr lang="sk-SK" b="1" dirty="0"/>
              <a:t>Karcinóm typu 1- </a:t>
            </a:r>
            <a:r>
              <a:rPr lang="sk-SK" dirty="0" err="1"/>
              <a:t>exprimujúci</a:t>
            </a:r>
            <a:r>
              <a:rPr lang="sk-SK" dirty="0"/>
              <a:t> hormonálne receptory</a:t>
            </a:r>
          </a:p>
          <a:p>
            <a:r>
              <a:rPr lang="sk-SK" dirty="0"/>
              <a:t>Chronická liečba </a:t>
            </a:r>
            <a:r>
              <a:rPr lang="sk-SK" dirty="0" err="1"/>
              <a:t>progestínmi</a:t>
            </a:r>
            <a:endParaRPr lang="sk-SK" dirty="0"/>
          </a:p>
          <a:p>
            <a:r>
              <a:rPr lang="sk-SK" dirty="0" err="1"/>
              <a:t>Levonogestrelové</a:t>
            </a:r>
            <a:r>
              <a:rPr lang="sk-SK" dirty="0"/>
              <a:t> IUD</a:t>
            </a:r>
          </a:p>
        </p:txBody>
      </p:sp>
      <p:pic>
        <p:nvPicPr>
          <p:cNvPr id="5" name="Obrázok 4" descr="Obrázok, na ktorom je umenie&#10;&#10; Automaticky generovaný popis s nízkou spoľahlivosťou">
            <a:extLst>
              <a:ext uri="{FF2B5EF4-FFF2-40B4-BE49-F238E27FC236}">
                <a16:creationId xmlns:a16="http://schemas.microsoft.com/office/drawing/2014/main" id="{FFA57F7E-BDFA-E707-0596-44620324E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716" y="3429000"/>
            <a:ext cx="3550307" cy="2788821"/>
          </a:xfrm>
          <a:prstGeom prst="rect">
            <a:avLst/>
          </a:prstGeom>
        </p:spPr>
      </p:pic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0EAC3FA-FCC0-CBE8-225C-D72C4879C0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7885386" cy="4667251"/>
          </a:xfrm>
        </p:spPr>
        <p:txBody>
          <a:bodyPr>
            <a:normAutofit fontScale="92500" lnSpcReduction="20000"/>
          </a:bodyPr>
          <a:lstStyle/>
          <a:p>
            <a:r>
              <a:rPr lang="sk-SK" b="1" dirty="0"/>
              <a:t>Karcinóm, ktorému sa dá najlepšie predchádzať </a:t>
            </a:r>
            <a:r>
              <a:rPr lang="sk-SK" dirty="0"/>
              <a:t>spomedzi gynekologických zhubných ochorení</a:t>
            </a:r>
          </a:p>
          <a:p>
            <a:r>
              <a:rPr lang="sk-SK" dirty="0"/>
              <a:t>Spôsobuje ju </a:t>
            </a:r>
            <a:r>
              <a:rPr lang="sk-SK" b="1" dirty="0"/>
              <a:t>HPV (ľudský </a:t>
            </a:r>
            <a:r>
              <a:rPr lang="sk-SK" b="1" dirty="0" err="1"/>
              <a:t>papilomavírus</a:t>
            </a:r>
            <a:r>
              <a:rPr lang="sk-SK" b="1" dirty="0"/>
              <a:t>)</a:t>
            </a:r>
          </a:p>
          <a:p>
            <a:pPr>
              <a:defRPr/>
            </a:pPr>
            <a:r>
              <a:rPr lang="sk-SK" dirty="0"/>
              <a:t>HPV vírusom sa počas života nakazí 50 – 80% žien: Väčšina infekcií je prechodná, bez príznakov a spontánne vymizne</a:t>
            </a:r>
            <a:endParaRPr lang="sk-SK" dirty="0"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  <a:p>
            <a:r>
              <a:rPr lang="sk-SK" dirty="0"/>
              <a:t>V 80-90% prípadov </a:t>
            </a:r>
            <a:r>
              <a:rPr lang="sk-SK" b="1" dirty="0"/>
              <a:t>dlhá fáza </a:t>
            </a:r>
            <a:r>
              <a:rPr lang="sk-SK" b="1" dirty="0" err="1"/>
              <a:t>preinvazívneho</a:t>
            </a:r>
            <a:r>
              <a:rPr lang="sk-SK" b="1" dirty="0"/>
              <a:t> ochorenia</a:t>
            </a:r>
          </a:p>
          <a:p>
            <a:r>
              <a:rPr lang="sk-SK" dirty="0"/>
              <a:t>Ochorenie je v skorých štádiách veľmi dobre liečiteľné </a:t>
            </a:r>
          </a:p>
          <a:p>
            <a:r>
              <a:rPr lang="sk-SK" dirty="0"/>
              <a:t>Takmer polovica všetkých prípadov ochorenia sa vyskytuje </a:t>
            </a:r>
            <a:r>
              <a:rPr lang="sk-SK" b="1" dirty="0"/>
              <a:t>v reprodukčnom období medzi 30. a 50. rokom života</a:t>
            </a:r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456A627F-A8A7-9221-70D8-D0D6B88B1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r>
              <a:rPr lang="sk-SK" b="1" dirty="0">
                <a:solidFill>
                  <a:schemeClr val="bg1"/>
                </a:solidFill>
              </a:rPr>
              <a:t>Karcinóm krčka maternice</a:t>
            </a:r>
          </a:p>
        </p:txBody>
      </p:sp>
      <p:pic>
        <p:nvPicPr>
          <p:cNvPr id="7" name="Obrázok 6" descr="Obrázok, na ktorom je kvet, útes&#10;&#10;Automaticky generovaný popis">
            <a:extLst>
              <a:ext uri="{FF2B5EF4-FFF2-40B4-BE49-F238E27FC236}">
                <a16:creationId xmlns:a16="http://schemas.microsoft.com/office/drawing/2014/main" id="{EDABB7A9-417D-E279-9375-A6DB5FF3B6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94255" y="2781134"/>
            <a:ext cx="2759545" cy="266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766837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864B58A3-06D1-A449-F25F-2E4A95D5D7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761728"/>
            <a:ext cx="6466490" cy="5621117"/>
          </a:xfrm>
        </p:spPr>
        <p:txBody>
          <a:bodyPr>
            <a:normAutofit lnSpcReduction="10000"/>
          </a:bodyPr>
          <a:lstStyle/>
          <a:p>
            <a:r>
              <a:rPr lang="sk-SK" b="1" dirty="0"/>
              <a:t>HPV</a:t>
            </a:r>
          </a:p>
          <a:p>
            <a:pPr lvl="1"/>
            <a:r>
              <a:rPr lang="sk-SK" b="1" dirty="0"/>
              <a:t>Vysokorizikové typy (16,18, </a:t>
            </a:r>
            <a:r>
              <a:rPr lang="sk-SK" dirty="0"/>
              <a:t>31,33,45, ...) spôsobujú karcinóm </a:t>
            </a:r>
          </a:p>
          <a:p>
            <a:pPr lvl="1"/>
            <a:r>
              <a:rPr lang="sk-SK" b="1" dirty="0"/>
              <a:t>Nízkorizikové typy (6,11</a:t>
            </a:r>
            <a:r>
              <a:rPr lang="sk-SK" dirty="0"/>
              <a:t>,...) spôsobujú </a:t>
            </a:r>
            <a:r>
              <a:rPr lang="sk-SK" dirty="0" err="1"/>
              <a:t>kondylómy</a:t>
            </a:r>
            <a:endParaRPr lang="sk-SK" dirty="0"/>
          </a:p>
          <a:p>
            <a:pPr>
              <a:buFontTx/>
              <a:buChar char="•"/>
              <a:defRPr/>
            </a:pPr>
            <a:r>
              <a:rPr lang="sk-SK" b="1" dirty="0"/>
              <a:t>Sexuálne prenosné ochorenie </a:t>
            </a:r>
          </a:p>
          <a:p>
            <a:pPr>
              <a:buFontTx/>
              <a:buChar char="•"/>
              <a:defRPr/>
            </a:pPr>
            <a:r>
              <a:rPr lang="sk-SK" dirty="0"/>
              <a:t>Infekcia HPV sa prenáša </a:t>
            </a:r>
            <a:r>
              <a:rPr lang="sk-SK" b="1" dirty="0"/>
              <a:t>kontaktom s pokožkou v oblasti genitálií</a:t>
            </a:r>
          </a:p>
          <a:p>
            <a:pPr>
              <a:buFontTx/>
              <a:buChar char="•"/>
              <a:defRPr/>
            </a:pPr>
            <a:r>
              <a:rPr lang="sk-SK" dirty="0"/>
              <a:t>Spôsobuje zhubné ochorenie aj v konečníku, ústach a hrdle</a:t>
            </a:r>
          </a:p>
          <a:p>
            <a:pPr>
              <a:buFontTx/>
              <a:buChar char="•"/>
              <a:defRPr/>
            </a:pPr>
            <a:r>
              <a:rPr lang="sk-SK" dirty="0"/>
              <a:t>Používanie kondómu nechráni pred HPV !!!</a:t>
            </a:r>
          </a:p>
          <a:p>
            <a:pPr>
              <a:buFontTx/>
              <a:buChar char="•"/>
              <a:defRPr/>
            </a:pPr>
            <a:r>
              <a:rPr lang="sk-SK" dirty="0"/>
              <a:t>Prenáša sa aj vaginálnou sondou </a:t>
            </a:r>
          </a:p>
          <a:p>
            <a:endParaRPr lang="sk-SK" dirty="0"/>
          </a:p>
        </p:txBody>
      </p:sp>
      <p:pic>
        <p:nvPicPr>
          <p:cNvPr id="5" name="Obrázok 4" descr="Obrázok, na ktorom je ružová, srdce&#10;&#10;Automaticky generovaný popis">
            <a:extLst>
              <a:ext uri="{FF2B5EF4-FFF2-40B4-BE49-F238E27FC236}">
                <a16:creationId xmlns:a16="http://schemas.microsoft.com/office/drawing/2014/main" id="{AF69090A-54E8-0E2D-43EC-3D31E012E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9121" y="761728"/>
            <a:ext cx="2576343" cy="2667272"/>
          </a:xfrm>
          <a:prstGeom prst="rect">
            <a:avLst/>
          </a:prstGeom>
        </p:spPr>
      </p:pic>
      <p:pic>
        <p:nvPicPr>
          <p:cNvPr id="7" name="Obrázok 6" descr="Obrázok, na ktorom je holá koža&#10;&#10;Automaticky generovaný popis">
            <a:extLst>
              <a:ext uri="{FF2B5EF4-FFF2-40B4-BE49-F238E27FC236}">
                <a16:creationId xmlns:a16="http://schemas.microsoft.com/office/drawing/2014/main" id="{8B48D93D-32AE-7DB8-5DAE-D7758C14CF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1994" y="3817445"/>
            <a:ext cx="4787900" cy="256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073143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507014" cy="1325563"/>
          </a:xfrm>
        </p:spPr>
        <p:txBody>
          <a:bodyPr/>
          <a:lstStyle/>
          <a:p>
            <a:r>
              <a:rPr lang="sk-SK" b="1" dirty="0">
                <a:latin typeface="+mn-lt"/>
              </a:rPr>
              <a:t>Rizikové faktory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6577020" cy="4748748"/>
          </a:xfrm>
        </p:spPr>
        <p:txBody>
          <a:bodyPr>
            <a:normAutofit/>
          </a:bodyPr>
          <a:lstStyle/>
          <a:p>
            <a:r>
              <a:rPr lang="sk-SK" dirty="0"/>
              <a:t>Nedostatok pravidelných prehliadok u gynekológa</a:t>
            </a:r>
          </a:p>
          <a:p>
            <a:r>
              <a:rPr lang="sk-SK" dirty="0"/>
              <a:t>Skorý začiatok sexuálneho života </a:t>
            </a:r>
          </a:p>
          <a:p>
            <a:r>
              <a:rPr lang="sk-SK" dirty="0" err="1"/>
              <a:t>Promiskuita</a:t>
            </a:r>
            <a:r>
              <a:rPr lang="sk-SK" dirty="0"/>
              <a:t> </a:t>
            </a:r>
          </a:p>
          <a:p>
            <a:r>
              <a:rPr lang="sk-SK" dirty="0"/>
              <a:t>Sexuálne prenosné ochorenia</a:t>
            </a:r>
          </a:p>
          <a:p>
            <a:r>
              <a:rPr lang="sk-SK" dirty="0"/>
              <a:t>Fajčenie </a:t>
            </a:r>
          </a:p>
          <a:p>
            <a:r>
              <a:rPr lang="sk-SK" dirty="0" err="1"/>
              <a:t>Multiparita</a:t>
            </a:r>
            <a:r>
              <a:rPr lang="sk-SK" dirty="0"/>
              <a:t> (popôrodné poranenia krčka maternice)</a:t>
            </a:r>
          </a:p>
          <a:p>
            <a:r>
              <a:rPr lang="sk-SK" dirty="0" err="1"/>
              <a:t>Imunodeficit</a:t>
            </a:r>
            <a:endParaRPr lang="sk-SK" dirty="0"/>
          </a:p>
        </p:txBody>
      </p:sp>
      <p:pic>
        <p:nvPicPr>
          <p:cNvPr id="7" name="Obrázok 6" descr="Obrázok, na ktorom je text, kruh, kompaktný disk, logo&#10;&#10;Automaticky generovaný popis">
            <a:extLst>
              <a:ext uri="{FF2B5EF4-FFF2-40B4-BE49-F238E27FC236}">
                <a16:creationId xmlns:a16="http://schemas.microsoft.com/office/drawing/2014/main" id="{9E9CB5E8-FE8D-4712-2E2D-08ACA2E4B5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3890" y="2397723"/>
            <a:ext cx="1999197" cy="2077983"/>
          </a:xfrm>
          <a:prstGeom prst="rect">
            <a:avLst/>
          </a:prstGeom>
        </p:spPr>
      </p:pic>
      <p:pic>
        <p:nvPicPr>
          <p:cNvPr id="11" name="Obrázok 10" descr="Obrázok, na ktorom je text, písmo, logo, grafický dizajn&#10;&#10;Automaticky generovaný popis">
            <a:extLst>
              <a:ext uri="{FF2B5EF4-FFF2-40B4-BE49-F238E27FC236}">
                <a16:creationId xmlns:a16="http://schemas.microsoft.com/office/drawing/2014/main" id="{7742D576-DE2E-8CA4-566B-DF91A3646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4616" y="288879"/>
            <a:ext cx="2370515" cy="2077983"/>
          </a:xfrm>
          <a:prstGeom prst="rect">
            <a:avLst/>
          </a:prstGeom>
        </p:spPr>
      </p:pic>
      <p:pic>
        <p:nvPicPr>
          <p:cNvPr id="13" name="Obrázok 12" descr="Obrázok, na ktorom je kruh, snímka obrazovky, text, logo&#10;&#10;Automaticky generovaný popis">
            <a:extLst>
              <a:ext uri="{FF2B5EF4-FFF2-40B4-BE49-F238E27FC236}">
                <a16:creationId xmlns:a16="http://schemas.microsoft.com/office/drawing/2014/main" id="{A2BE5412-7BDB-14C7-EB56-F085B791F6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9874" y="2390009"/>
            <a:ext cx="2000611" cy="2077982"/>
          </a:xfrm>
          <a:prstGeom prst="rect">
            <a:avLst/>
          </a:prstGeom>
        </p:spPr>
      </p:pic>
      <p:pic>
        <p:nvPicPr>
          <p:cNvPr id="15" name="Obrázok 14" descr="Obrázok, na ktorom je text, symbol, písmo, logo&#10;&#10;Automaticky generovaný popis">
            <a:extLst>
              <a:ext uri="{FF2B5EF4-FFF2-40B4-BE49-F238E27FC236}">
                <a16:creationId xmlns:a16="http://schemas.microsoft.com/office/drawing/2014/main" id="{6FA38976-DE2C-46D4-E41E-90E5985F15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3889" y="4491138"/>
            <a:ext cx="1999197" cy="2175292"/>
          </a:xfrm>
          <a:prstGeom prst="rect">
            <a:avLst/>
          </a:prstGeom>
        </p:spPr>
      </p:pic>
      <p:pic>
        <p:nvPicPr>
          <p:cNvPr id="17" name="Obrázok 16" descr="Obrázok, na ktorom je text, logo, animák, grafika&#10;&#10;Automaticky generovaný popis">
            <a:extLst>
              <a:ext uri="{FF2B5EF4-FFF2-40B4-BE49-F238E27FC236}">
                <a16:creationId xmlns:a16="http://schemas.microsoft.com/office/drawing/2014/main" id="{DCD656F5-FE99-4FE3-B4BB-96D50D0C96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09874" y="4475706"/>
            <a:ext cx="2016367" cy="2175293"/>
          </a:xfrm>
          <a:prstGeom prst="rect">
            <a:avLst/>
          </a:prstGeom>
        </p:spPr>
      </p:pic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BD18D2-95A0-696E-3D03-D9831E554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01303" cy="1325563"/>
          </a:xfrm>
        </p:spPr>
        <p:txBody>
          <a:bodyPr/>
          <a:lstStyle/>
          <a:p>
            <a:r>
              <a:rPr lang="sk-SK" b="1" dirty="0"/>
              <a:t>Prevencia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65618CF-82B5-27E1-5FC0-EF91D4DF89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253248" cy="4351338"/>
          </a:xfrm>
        </p:spPr>
        <p:txBody>
          <a:bodyPr>
            <a:normAutofit lnSpcReduction="10000"/>
          </a:bodyPr>
          <a:lstStyle/>
          <a:p>
            <a:r>
              <a:rPr lang="sk-SK" b="1" dirty="0"/>
              <a:t>Očkovanie !</a:t>
            </a:r>
            <a:endParaRPr lang="sk-SK" dirty="0"/>
          </a:p>
          <a:p>
            <a:r>
              <a:rPr lang="sk-SK" dirty="0"/>
              <a:t>SILGARD: </a:t>
            </a:r>
            <a:r>
              <a:rPr lang="sk-SK" dirty="0" err="1"/>
              <a:t>quadruvalentná</a:t>
            </a:r>
            <a:r>
              <a:rPr lang="sk-SK" dirty="0"/>
              <a:t> HPV vakcína 16,18, 6, 11, rekombinantná - neživý vírus</a:t>
            </a:r>
          </a:p>
          <a:p>
            <a:r>
              <a:rPr lang="sk-SK" dirty="0">
                <a:effectLst/>
              </a:rPr>
              <a:t>GARDASIL 9 (</a:t>
            </a:r>
            <a:r>
              <a:rPr lang="sk-SK" dirty="0" err="1"/>
              <a:t>nonavalentná</a:t>
            </a:r>
            <a:r>
              <a:rPr lang="sk-SK" dirty="0"/>
              <a:t> vakcína</a:t>
            </a:r>
            <a:r>
              <a:rPr lang="sk-SK" dirty="0">
                <a:effectLst/>
              </a:rPr>
              <a:t>)</a:t>
            </a:r>
          </a:p>
          <a:p>
            <a:r>
              <a:rPr lang="sk-SK" dirty="0"/>
              <a:t>Očkovanie dievčat aj chlapcov medzi 12 – 15 rokmi hradené zdravotnou poisťovňou</a:t>
            </a:r>
          </a:p>
          <a:p>
            <a:r>
              <a:rPr lang="sk-SK" dirty="0"/>
              <a:t>Nehradené očkovanie možné kedykoľvek</a:t>
            </a:r>
          </a:p>
          <a:p>
            <a:r>
              <a:rPr lang="sk-SK" dirty="0"/>
              <a:t>V zriedkavých prípadoch môžu zhubné ochorenie krčka maternice vyvolať aj iné typy HPV – nutný pravidelný skríning aj u očkovaných pacientiek</a:t>
            </a:r>
          </a:p>
          <a:p>
            <a:endParaRPr lang="sk-SK" dirty="0"/>
          </a:p>
        </p:txBody>
      </p:sp>
      <p:pic>
        <p:nvPicPr>
          <p:cNvPr id="5" name="Obrázok 4" descr="Obrázok, na ktorom je ihla, nebo, zdravotnícke zariadenie, striekačka&#10;&#10;Automaticky generovaný popis">
            <a:extLst>
              <a:ext uri="{FF2B5EF4-FFF2-40B4-BE49-F238E27FC236}">
                <a16:creationId xmlns:a16="http://schemas.microsoft.com/office/drawing/2014/main" id="{A5EA7710-FF46-7377-E53F-26AC0E2A4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1448" y="1096963"/>
            <a:ext cx="2730500" cy="5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872544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171A58-2A8E-F732-3457-A64F0A93FB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Prevencia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D95F308-F651-481A-F9C8-B7D675741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11556" cy="4351338"/>
          </a:xfrm>
        </p:spPr>
        <p:txBody>
          <a:bodyPr>
            <a:normAutofit/>
          </a:bodyPr>
          <a:lstStyle/>
          <a:p>
            <a:r>
              <a:rPr lang="sk-SK" b="1" dirty="0"/>
              <a:t>Skríning</a:t>
            </a:r>
            <a:r>
              <a:rPr lang="sk-SK" dirty="0"/>
              <a:t> – počas preventívnych prehliadok u zmluvného gynekológa</a:t>
            </a:r>
            <a:endParaRPr lang="sk-SK" b="1" dirty="0"/>
          </a:p>
          <a:p>
            <a:pPr lvl="1"/>
            <a:r>
              <a:rPr lang="sk-SK" b="1" dirty="0"/>
              <a:t>Cytológia </a:t>
            </a:r>
            <a:r>
              <a:rPr lang="sk-SK" dirty="0"/>
              <a:t>– hodnotí tvar buniek</a:t>
            </a:r>
          </a:p>
          <a:p>
            <a:pPr lvl="1"/>
            <a:r>
              <a:rPr lang="sk-SK" b="1" dirty="0"/>
              <a:t>Detekcia HPV-DNA </a:t>
            </a:r>
            <a:r>
              <a:rPr lang="sk-SK" dirty="0"/>
              <a:t>- </a:t>
            </a:r>
            <a:r>
              <a:rPr lang="sk-SK" dirty="0" err="1"/>
              <a:t>detekuje</a:t>
            </a:r>
            <a:r>
              <a:rPr lang="sk-SK" dirty="0"/>
              <a:t> 13-14 HPV rizikových typov</a:t>
            </a: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53F311A7-F0E3-16E7-8218-745D441E1B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4584" y="1360962"/>
            <a:ext cx="4609216" cy="2441787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262656D3-3959-8393-F06E-D70FCE44EB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003" y="4056993"/>
            <a:ext cx="5211557" cy="1931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595375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87464A-7671-2E12-770E-BA956777A0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Prevencia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B41BA6B5-208D-E6EF-DF22-242842D15D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547104" cy="4351338"/>
          </a:xfrm>
        </p:spPr>
        <p:txBody>
          <a:bodyPr>
            <a:normAutofit fontScale="92500"/>
          </a:bodyPr>
          <a:lstStyle/>
          <a:p>
            <a:r>
              <a:rPr lang="sk-SK" dirty="0"/>
              <a:t>Zlé výsledky skríningu:</a:t>
            </a:r>
          </a:p>
          <a:p>
            <a:pPr lvl="1"/>
            <a:r>
              <a:rPr lang="sk-SK" sz="2800" b="1" dirty="0" err="1"/>
              <a:t>Kolposkopia</a:t>
            </a:r>
            <a:r>
              <a:rPr lang="sk-SK" sz="2800" dirty="0"/>
              <a:t> – hodnotenie zmien krčka maternice pod 8-40 násobným zväčšením, ofarbenie krčka kyselinou octovou alebo roztokom obsahujúcim jód</a:t>
            </a:r>
          </a:p>
          <a:p>
            <a:pPr lvl="1"/>
            <a:r>
              <a:rPr lang="sk-SK" sz="2800" b="1" dirty="0"/>
              <a:t>Biopsia</a:t>
            </a:r>
            <a:r>
              <a:rPr lang="sk-SK" sz="2800" dirty="0"/>
              <a:t> – odobratie vzoriek krčka maternice na histologické vyšetrenie</a:t>
            </a:r>
          </a:p>
          <a:p>
            <a:endParaRPr lang="sk-SK" dirty="0"/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5A45BB09-9CF5-4847-12BB-2DAD3513D7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7574" y="526214"/>
            <a:ext cx="2322840" cy="2598822"/>
          </a:xfrm>
          <a:prstGeom prst="rect">
            <a:avLst/>
          </a:prstGeom>
        </p:spPr>
      </p:pic>
      <p:pic>
        <p:nvPicPr>
          <p:cNvPr id="6" name="Obrázok 5">
            <a:extLst>
              <a:ext uri="{FF2B5EF4-FFF2-40B4-BE49-F238E27FC236}">
                <a16:creationId xmlns:a16="http://schemas.microsoft.com/office/drawing/2014/main" id="{8658D49F-D892-94CD-3B33-B4F2A2C95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684" y="526214"/>
            <a:ext cx="2981116" cy="2598822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40B0F289-B6DE-9411-5FE3-A47F9C5A5F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7574" y="3125036"/>
            <a:ext cx="5636226" cy="3452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521065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9AA4DCD-59DF-5CBA-B323-1B2BA7979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Príznaky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8F284D9-DDD8-72BA-9B59-2C6D59A85C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5531"/>
            <a:ext cx="10515600" cy="4937343"/>
          </a:xfrm>
        </p:spPr>
        <p:txBody>
          <a:bodyPr>
            <a:normAutofit lnSpcReduction="10000"/>
          </a:bodyPr>
          <a:lstStyle/>
          <a:p>
            <a:r>
              <a:rPr lang="sk-SK" sz="2400" b="1" dirty="0"/>
              <a:t>Spočiatku bez príznakov</a:t>
            </a:r>
          </a:p>
          <a:p>
            <a:r>
              <a:rPr lang="sk-SK" sz="2400" b="1" dirty="0"/>
              <a:t>Vodnatý krvavý vaginálny výtok</a:t>
            </a:r>
          </a:p>
          <a:p>
            <a:r>
              <a:rPr lang="sk-SK" sz="2400" b="1" dirty="0"/>
              <a:t>Kontaktné krvácanie po pohlavnom styku</a:t>
            </a:r>
          </a:p>
          <a:p>
            <a:r>
              <a:rPr lang="sk-SK" sz="2400" dirty="0"/>
              <a:t>Neskoré príznaky: </a:t>
            </a:r>
          </a:p>
          <a:p>
            <a:pPr lvl="1"/>
            <a:r>
              <a:rPr lang="sk-SK" dirty="0"/>
              <a:t>Nekontrolované krvácanie</a:t>
            </a:r>
          </a:p>
          <a:p>
            <a:pPr lvl="1"/>
            <a:r>
              <a:rPr lang="sk-SK" dirty="0"/>
              <a:t>Bolesti v </a:t>
            </a:r>
            <a:r>
              <a:rPr lang="sk-SK" dirty="0" err="1"/>
              <a:t>podbrušku</a:t>
            </a:r>
            <a:r>
              <a:rPr lang="sk-SK" dirty="0"/>
              <a:t>, krížoch</a:t>
            </a:r>
          </a:p>
          <a:p>
            <a:pPr lvl="1"/>
            <a:r>
              <a:rPr lang="sk-SK" dirty="0"/>
              <a:t>Strata hmotnosti</a:t>
            </a:r>
          </a:p>
          <a:p>
            <a:pPr lvl="1"/>
            <a:r>
              <a:rPr lang="sk-SK" dirty="0"/>
              <a:t>Poruchy trávenia</a:t>
            </a:r>
          </a:p>
          <a:p>
            <a:pPr lvl="1"/>
            <a:r>
              <a:rPr lang="sk-SK" dirty="0"/>
              <a:t>Útlak močových ciest s nutnosťou zavedenia </a:t>
            </a:r>
            <a:r>
              <a:rPr lang="sk-SK" dirty="0" err="1"/>
              <a:t>stentu</a:t>
            </a:r>
            <a:r>
              <a:rPr lang="sk-SK" dirty="0"/>
              <a:t> do močovodu eventuálne </a:t>
            </a:r>
            <a:r>
              <a:rPr lang="sk-SK" dirty="0" err="1"/>
              <a:t>nefrostómie</a:t>
            </a:r>
            <a:endParaRPr lang="sk-SK" dirty="0"/>
          </a:p>
          <a:p>
            <a:pPr lvl="1"/>
            <a:r>
              <a:rPr lang="sk-SK" dirty="0"/>
              <a:t>Fistuly – spojenie medzi močovým mechúrom a pošvou, medzi konečníkom a pošvou</a:t>
            </a:r>
          </a:p>
          <a:p>
            <a:pPr lvl="1"/>
            <a:r>
              <a:rPr lang="sk-SK" dirty="0"/>
              <a:t>Bolesť kostí z kostných metastáz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013673195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+mn-lt"/>
              </a:rPr>
              <a:t>Diagnostika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4361" y="1628800"/>
            <a:ext cx="9157611" cy="2554317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defRPr/>
            </a:pPr>
            <a:r>
              <a:rPr lang="sk-SK" dirty="0"/>
              <a:t>Biopsia, kyretáž kanála krčka maternice, </a:t>
            </a:r>
            <a:r>
              <a:rPr lang="sk-SK" dirty="0" err="1"/>
              <a:t>konizácia</a:t>
            </a:r>
            <a:endParaRPr lang="sk-SK" dirty="0"/>
          </a:p>
          <a:p>
            <a:pPr>
              <a:lnSpc>
                <a:spcPct val="80000"/>
              </a:lnSpc>
              <a:defRPr/>
            </a:pPr>
            <a:r>
              <a:rPr lang="sk-SK" dirty="0"/>
              <a:t>Gynekologické vyšetrenie, per </a:t>
            </a:r>
            <a:r>
              <a:rPr lang="sk-SK" dirty="0" err="1"/>
              <a:t>rectum</a:t>
            </a:r>
            <a:r>
              <a:rPr lang="sk-SK" dirty="0"/>
              <a:t> </a:t>
            </a:r>
          </a:p>
          <a:p>
            <a:pPr>
              <a:lnSpc>
                <a:spcPct val="80000"/>
              </a:lnSpc>
              <a:defRPr/>
            </a:pPr>
            <a:r>
              <a:rPr lang="sk-SK" dirty="0"/>
              <a:t>Rádiologické zobrazovanie </a:t>
            </a:r>
          </a:p>
          <a:p>
            <a:pPr>
              <a:lnSpc>
                <a:spcPct val="80000"/>
              </a:lnSpc>
              <a:defRPr/>
            </a:pPr>
            <a:r>
              <a:rPr lang="sk-SK" dirty="0"/>
              <a:t>Expertné UZV ev. MR panvy + RTG pľúc – určenie štádia ochorenia</a:t>
            </a:r>
          </a:p>
          <a:p>
            <a:pPr>
              <a:lnSpc>
                <a:spcPct val="80000"/>
              </a:lnSpc>
              <a:defRPr/>
            </a:pPr>
            <a:r>
              <a:rPr lang="sk-SK" dirty="0"/>
              <a:t>Nádorové markery – SCC, Ca125</a:t>
            </a: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98F3C17A-CEE9-0201-9BFB-1CD90CF97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361" y="4220207"/>
            <a:ext cx="4135822" cy="2044734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4F83F426-1CF2-1FDD-680F-AC9CACF7D4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1753" y="4283724"/>
            <a:ext cx="3416300" cy="1917700"/>
          </a:xfrm>
          <a:prstGeom prst="rect">
            <a:avLst/>
          </a:prstGeom>
        </p:spPr>
      </p:pic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+mn-lt"/>
              </a:rPr>
              <a:t>Liečba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b="1" dirty="0"/>
              <a:t>Základom je chirurgická liečba a rádioterapia</a:t>
            </a:r>
          </a:p>
          <a:p>
            <a:r>
              <a:rPr lang="sk-SK" b="1" dirty="0"/>
              <a:t>Nekombinujú sa – kombinácia zvyšuje komplikácie, nezlepšuje prežívanie</a:t>
            </a:r>
          </a:p>
          <a:p>
            <a:r>
              <a:rPr lang="sk-SK" b="1" dirty="0"/>
              <a:t>Chirurgická</a:t>
            </a:r>
            <a:r>
              <a:rPr lang="sk-SK" dirty="0"/>
              <a:t> – nižšie štádiá</a:t>
            </a:r>
            <a:endParaRPr lang="sk-SK" b="1" dirty="0"/>
          </a:p>
          <a:p>
            <a:r>
              <a:rPr lang="sk-SK" b="1" dirty="0"/>
              <a:t>Rádioterapia – </a:t>
            </a:r>
            <a:r>
              <a:rPr lang="sk-SK" dirty="0"/>
              <a:t>vyššie štádiá</a:t>
            </a:r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0D5E49-E272-4BA5-B40E-74526280C0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+mn-lt"/>
              </a:rPr>
              <a:t>Chirurgická 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05C2DC7-A8DE-45AB-BC9D-CDAC62F804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3323897" cy="570733"/>
          </a:xfrm>
        </p:spPr>
        <p:txBody>
          <a:bodyPr/>
          <a:lstStyle/>
          <a:p>
            <a:r>
              <a:rPr lang="sk-SK" b="1" dirty="0"/>
              <a:t>Skoré štádiá</a:t>
            </a:r>
          </a:p>
        </p:txBody>
      </p:sp>
      <p:pic>
        <p:nvPicPr>
          <p:cNvPr id="5" name="Obrázok 4" descr="Obrázok, na ktorom je lekár(sky), röntgenová snímka&#10;&#10;Automaticky generovaný popis">
            <a:extLst>
              <a:ext uri="{FF2B5EF4-FFF2-40B4-BE49-F238E27FC236}">
                <a16:creationId xmlns:a16="http://schemas.microsoft.com/office/drawing/2014/main" id="{2FB91F41-C0B7-0FE4-9F8E-7726E9A9AD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318070"/>
            <a:ext cx="6561084" cy="1915347"/>
          </a:xfrm>
          <a:prstGeom prst="rect">
            <a:avLst/>
          </a:prstGeom>
        </p:spPr>
      </p:pic>
      <p:sp>
        <p:nvSpPr>
          <p:cNvPr id="6" name="Zástupný objekt pre obsah 2">
            <a:extLst>
              <a:ext uri="{FF2B5EF4-FFF2-40B4-BE49-F238E27FC236}">
                <a16:creationId xmlns:a16="http://schemas.microsoft.com/office/drawing/2014/main" id="{D86940A9-1989-6857-F421-888EB6E057A6}"/>
              </a:ext>
            </a:extLst>
          </p:cNvPr>
          <p:cNvSpPr txBox="1">
            <a:spLocks/>
          </p:cNvSpPr>
          <p:nvPr/>
        </p:nvSpPr>
        <p:spPr>
          <a:xfrm>
            <a:off x="754118" y="4372795"/>
            <a:ext cx="10515600" cy="229076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/>
              <a:t>Štádium IA1 bez </a:t>
            </a:r>
            <a:r>
              <a:rPr lang="sk-SK" dirty="0" err="1"/>
              <a:t>lymfoinvázie</a:t>
            </a:r>
            <a:r>
              <a:rPr lang="sk-SK" dirty="0"/>
              <a:t> – </a:t>
            </a:r>
            <a:r>
              <a:rPr lang="sk-SK" dirty="0" err="1"/>
              <a:t>konizácia</a:t>
            </a:r>
            <a:r>
              <a:rPr lang="sk-SK" dirty="0"/>
              <a:t> alebo odstránenie maternice a vajíčkovodov u žien, ktoré ukončili pôrody</a:t>
            </a:r>
          </a:p>
          <a:p>
            <a:r>
              <a:rPr lang="sk-SK" dirty="0"/>
              <a:t>IA2 a vyššie </a:t>
            </a:r>
            <a:r>
              <a:rPr lang="sk-SK" b="1" dirty="0"/>
              <a:t>– odstránenie maternice aj s väzivom okolo krčka, odstránenie vajíčkovodov a miazgových uzlín v panve</a:t>
            </a:r>
          </a:p>
          <a:p>
            <a:r>
              <a:rPr lang="sk-SK" b="1" dirty="0"/>
              <a:t>Prerastanie nádoru do väziva okolo krčka sa PRIMÁRNE NEOPERUJE</a:t>
            </a:r>
          </a:p>
        </p:txBody>
      </p:sp>
      <p:pic>
        <p:nvPicPr>
          <p:cNvPr id="7" name="Obrázok 6">
            <a:extLst>
              <a:ext uri="{FF2B5EF4-FFF2-40B4-BE49-F238E27FC236}">
                <a16:creationId xmlns:a16="http://schemas.microsoft.com/office/drawing/2014/main" id="{397786FF-FBF1-2A5E-482E-81440EABE5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5469" y="419920"/>
            <a:ext cx="3690806" cy="39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946371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33095F-CBB3-E11D-155C-8BCB74C62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>
                <a:latin typeface="+mn-lt"/>
              </a:rPr>
              <a:t>Chirurgická liečba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B45F6E3-AE1E-ED1C-A69F-EDC91D0AA6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0689" y="2145925"/>
            <a:ext cx="5352393" cy="3566131"/>
          </a:xfrm>
        </p:spPr>
        <p:txBody>
          <a:bodyPr>
            <a:normAutofit lnSpcReduction="10000"/>
          </a:bodyPr>
          <a:lstStyle/>
          <a:p>
            <a:r>
              <a:rPr lang="sk-SK" dirty="0"/>
              <a:t>Operácia sa začína biopsiou SLU, lebo ak je pozitívna, ide o pokročilé štádium a primárna liečba je rádioterapia – neoperuje sa</a:t>
            </a:r>
          </a:p>
          <a:p>
            <a:r>
              <a:rPr lang="sk-SK" b="1" dirty="0"/>
              <a:t>Preferované je otvorenie dutiny brušnej rezom, </a:t>
            </a:r>
            <a:r>
              <a:rPr lang="sk-SK" b="1" dirty="0" err="1"/>
              <a:t>laparoskopia</a:t>
            </a:r>
            <a:r>
              <a:rPr lang="sk-SK" b="1" dirty="0"/>
              <a:t> má 6x vyššie riziko návratu ochorenia</a:t>
            </a:r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97EA53F5-5946-37A2-AB6D-A2DEED6A79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6023" y="2317179"/>
            <a:ext cx="3476293" cy="299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221276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5614179-E0B3-AFE1-F867-3D08FD3BE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Rádioterapia</a:t>
            </a:r>
            <a:endParaRPr lang="sk-SK" dirty="0"/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E44253B-F402-24F8-D3A5-5DD1094E09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878317"/>
            <a:ext cx="10515600" cy="2298646"/>
          </a:xfrm>
        </p:spPr>
        <p:txBody>
          <a:bodyPr>
            <a:normAutofit/>
          </a:bodyPr>
          <a:lstStyle/>
          <a:p>
            <a:r>
              <a:rPr lang="sk-SK" b="1" dirty="0"/>
              <a:t>Súbežná </a:t>
            </a:r>
            <a:r>
              <a:rPr lang="sk-SK" b="1" dirty="0" err="1"/>
              <a:t>chemorádioterapia</a:t>
            </a:r>
            <a:endParaRPr lang="sk-SK" b="1" dirty="0"/>
          </a:p>
          <a:p>
            <a:r>
              <a:rPr lang="sk-SK" b="1" dirty="0"/>
              <a:t>Karcinóm krčka maternice nie je závislý od estrogénu </a:t>
            </a:r>
          </a:p>
          <a:p>
            <a:r>
              <a:rPr lang="sk-SK" dirty="0"/>
              <a:t>Hormonálna terapia sa zvažuje u každej </a:t>
            </a:r>
            <a:r>
              <a:rPr lang="sk-SK" dirty="0" err="1"/>
              <a:t>premenopauzálnej</a:t>
            </a:r>
            <a:r>
              <a:rPr lang="sk-SK" dirty="0"/>
              <a:t> pacientky, ktorá podstupuje radiačnú liečbu rakoviny krčka maternice až do priemerného veku menopauzy</a:t>
            </a:r>
          </a:p>
          <a:p>
            <a:endParaRPr lang="sk-SK" dirty="0"/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C73B9BEB-2B06-0958-3C3A-5E1055F7B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365" y="1690688"/>
            <a:ext cx="9320926" cy="1997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305799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329899E5-20A0-22AC-DC1B-DF1D3FA604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645166" cy="4217823"/>
          </a:xfrm>
        </p:spPr>
        <p:txBody>
          <a:bodyPr>
            <a:normAutofit fontScale="92500" lnSpcReduction="20000"/>
          </a:bodyPr>
          <a:lstStyle/>
          <a:p>
            <a:r>
              <a:rPr lang="sk-SK" dirty="0"/>
              <a:t>Zriedkavý</a:t>
            </a:r>
          </a:p>
          <a:p>
            <a:r>
              <a:rPr lang="sk-SK" dirty="0"/>
              <a:t>5% </a:t>
            </a:r>
            <a:r>
              <a:rPr lang="sk-SK" dirty="0" err="1"/>
              <a:t>všetkých</a:t>
            </a:r>
            <a:r>
              <a:rPr lang="sk-SK" dirty="0"/>
              <a:t> </a:t>
            </a:r>
            <a:r>
              <a:rPr lang="sk-SK" dirty="0" err="1"/>
              <a:t>zhubných</a:t>
            </a:r>
            <a:r>
              <a:rPr lang="sk-SK" dirty="0"/>
              <a:t> </a:t>
            </a:r>
            <a:r>
              <a:rPr lang="sk-SK" dirty="0" err="1"/>
              <a:t>nádorov</a:t>
            </a:r>
            <a:r>
              <a:rPr lang="sk-SK" dirty="0"/>
              <a:t> </a:t>
            </a:r>
            <a:r>
              <a:rPr lang="sk-SK" dirty="0" err="1"/>
              <a:t>ženského</a:t>
            </a:r>
            <a:r>
              <a:rPr lang="sk-SK" dirty="0"/>
              <a:t> </a:t>
            </a:r>
            <a:r>
              <a:rPr lang="sk-SK" dirty="0" err="1"/>
              <a:t>genitálu</a:t>
            </a:r>
            <a:endParaRPr lang="sk-SK" dirty="0"/>
          </a:p>
          <a:p>
            <a:r>
              <a:rPr lang="sk-SK" dirty="0" err="1"/>
              <a:t>Často</a:t>
            </a:r>
            <a:r>
              <a:rPr lang="sk-SK" dirty="0"/>
              <a:t> zistený v </a:t>
            </a:r>
            <a:r>
              <a:rPr lang="sk-SK" dirty="0" err="1"/>
              <a:t>pokročilom</a:t>
            </a:r>
            <a:r>
              <a:rPr lang="sk-SK" dirty="0"/>
              <a:t> </a:t>
            </a:r>
            <a:r>
              <a:rPr lang="sk-SK" dirty="0" err="1"/>
              <a:t>štádiu</a:t>
            </a:r>
            <a:r>
              <a:rPr lang="sk-SK" dirty="0"/>
              <a:t>, </a:t>
            </a:r>
            <a:r>
              <a:rPr lang="sk-SK" dirty="0" err="1"/>
              <a:t>nakoľko</a:t>
            </a:r>
            <a:r>
              <a:rPr lang="sk-SK" dirty="0"/>
              <a:t> sa jedná o </a:t>
            </a:r>
            <a:r>
              <a:rPr lang="sk-SK" dirty="0" err="1"/>
              <a:t>staršiu</a:t>
            </a:r>
            <a:r>
              <a:rPr lang="sk-SK" dirty="0"/>
              <a:t> </a:t>
            </a:r>
            <a:r>
              <a:rPr lang="sk-SK" dirty="0" err="1"/>
              <a:t>populáciu</a:t>
            </a:r>
            <a:r>
              <a:rPr lang="sk-SK" dirty="0"/>
              <a:t> </a:t>
            </a:r>
            <a:r>
              <a:rPr lang="sk-SK" dirty="0" err="1"/>
              <a:t>žien</a:t>
            </a:r>
            <a:r>
              <a:rPr lang="sk-SK" dirty="0"/>
              <a:t> okolo 75- 80 rokov, ktorá gynekológa už pravidelne nenavštevuje</a:t>
            </a:r>
          </a:p>
          <a:p>
            <a:r>
              <a:rPr lang="sk-SK" dirty="0"/>
              <a:t>Príznaky: svrbenie, bolesť, krvácanie, </a:t>
            </a:r>
            <a:r>
              <a:rPr lang="sk-SK" dirty="0" err="1"/>
              <a:t>hmatný</a:t>
            </a:r>
            <a:r>
              <a:rPr lang="sk-SK" dirty="0"/>
              <a:t> nádor </a:t>
            </a:r>
          </a:p>
          <a:p>
            <a:r>
              <a:rPr lang="sk-SK" dirty="0" err="1"/>
              <a:t>Vzhľad</a:t>
            </a:r>
            <a:r>
              <a:rPr lang="sk-SK" dirty="0"/>
              <a:t> nádoru: vred/výrastok/</a:t>
            </a:r>
            <a:r>
              <a:rPr lang="sk-SK" dirty="0" err="1"/>
              <a:t>plak</a:t>
            </a:r>
            <a:endParaRPr lang="sk-SK" dirty="0"/>
          </a:p>
          <a:p>
            <a:r>
              <a:rPr lang="sk-SK" dirty="0"/>
              <a:t>Lokalizácia: malé, veľké pysky, hrádza, klitoris</a:t>
            </a:r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9F2894C6-F988-DB50-0781-29C097A27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r>
              <a:rPr lang="sk-SK" b="1" dirty="0">
                <a:solidFill>
                  <a:schemeClr val="bg1"/>
                </a:solidFill>
              </a:rPr>
              <a:t>Karcinóm </a:t>
            </a:r>
            <a:r>
              <a:rPr lang="sk-SK" b="1" dirty="0" err="1">
                <a:solidFill>
                  <a:schemeClr val="bg1"/>
                </a:solidFill>
              </a:rPr>
              <a:t>vulvy</a:t>
            </a:r>
            <a:endParaRPr lang="sk-SK" b="1" dirty="0">
              <a:solidFill>
                <a:schemeClr val="bg1"/>
              </a:solidFill>
            </a:endParaRPr>
          </a:p>
        </p:txBody>
      </p:sp>
      <p:pic>
        <p:nvPicPr>
          <p:cNvPr id="10" name="Obrázok 9" descr="Obrázok, na ktorom je holá koža, pokožka, záber zblízka, organ&#10;&#10;Automaticky generovaný popis">
            <a:extLst>
              <a:ext uri="{FF2B5EF4-FFF2-40B4-BE49-F238E27FC236}">
                <a16:creationId xmlns:a16="http://schemas.microsoft.com/office/drawing/2014/main" id="{36FE2AC3-A6B8-AD97-D66D-A901144689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5700" y="1825625"/>
            <a:ext cx="3848100" cy="2070100"/>
          </a:xfrm>
          <a:prstGeom prst="rect">
            <a:avLst/>
          </a:prstGeom>
        </p:spPr>
      </p:pic>
      <p:pic>
        <p:nvPicPr>
          <p:cNvPr id="12" name="Obrázok 11" descr="Obrázok, na ktorom je holá koža, pokožka, záber zblízka, organ&#10;&#10;Automaticky generovaný popis">
            <a:extLst>
              <a:ext uri="{FF2B5EF4-FFF2-40B4-BE49-F238E27FC236}">
                <a16:creationId xmlns:a16="http://schemas.microsoft.com/office/drawing/2014/main" id="{DECC507F-C8CB-A575-0AD5-6D813864A9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5700" y="4001294"/>
            <a:ext cx="3848100" cy="2543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57086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F7F1030-F9FA-8654-190D-EBBDAC60AD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725213"/>
            <a:ext cx="7086600" cy="5549463"/>
          </a:xfrm>
        </p:spPr>
        <p:txBody>
          <a:bodyPr>
            <a:normAutofit/>
          </a:bodyPr>
          <a:lstStyle/>
          <a:p>
            <a:r>
              <a:rPr lang="sk-SK" b="1" dirty="0"/>
              <a:t>Príčiny: </a:t>
            </a:r>
            <a:r>
              <a:rPr lang="sk-SK" dirty="0"/>
              <a:t>HPV, </a:t>
            </a:r>
            <a:r>
              <a:rPr lang="sk-SK" dirty="0" err="1"/>
              <a:t>lichen</a:t>
            </a:r>
            <a:r>
              <a:rPr lang="sk-SK" dirty="0"/>
              <a:t> </a:t>
            </a:r>
            <a:r>
              <a:rPr lang="sk-SK" dirty="0" err="1"/>
              <a:t>sclerosus</a:t>
            </a:r>
            <a:endParaRPr lang="sk-SK" dirty="0"/>
          </a:p>
          <a:p>
            <a:r>
              <a:rPr lang="sk-SK" b="1" dirty="0"/>
              <a:t>Diagnostika: </a:t>
            </a:r>
            <a:r>
              <a:rPr lang="sk-SK" dirty="0"/>
              <a:t>príznaky, gynekologické vyšetrenie, biopsia, expertný́ UZV </a:t>
            </a:r>
            <a:r>
              <a:rPr lang="sk-SK" dirty="0" err="1"/>
              <a:t>ev</a:t>
            </a:r>
            <a:r>
              <a:rPr lang="sk-SK" dirty="0"/>
              <a:t> MR – miazgové uzliny v slabinách, </a:t>
            </a:r>
            <a:r>
              <a:rPr lang="sk-SK" dirty="0" err="1"/>
              <a:t>cystoskopia</a:t>
            </a:r>
            <a:r>
              <a:rPr lang="sk-SK" dirty="0"/>
              <a:t>, </a:t>
            </a:r>
            <a:r>
              <a:rPr lang="sk-SK" dirty="0" err="1"/>
              <a:t>rektoskopia</a:t>
            </a:r>
            <a:r>
              <a:rPr lang="sk-SK" dirty="0"/>
              <a:t>, SCC </a:t>
            </a:r>
            <a:r>
              <a:rPr lang="sk-SK" dirty="0" err="1"/>
              <a:t>antigen</a:t>
            </a:r>
            <a:endParaRPr lang="sk-SK" dirty="0"/>
          </a:p>
          <a:p>
            <a:r>
              <a:rPr lang="sk-SK" b="1" dirty="0"/>
              <a:t>Liečba: odstránenie nádoru s 1cm lemom, odstránenie miazgových uzlín</a:t>
            </a:r>
            <a:r>
              <a:rPr lang="sk-SK" dirty="0"/>
              <a:t>/</a:t>
            </a:r>
            <a:r>
              <a:rPr lang="sk-SK" dirty="0" err="1"/>
              <a:t>sentinelovej</a:t>
            </a:r>
            <a:r>
              <a:rPr lang="sk-SK" dirty="0"/>
              <a:t> miazgovej uzliny </a:t>
            </a:r>
            <a:r>
              <a:rPr lang="sk-SK" b="1" dirty="0"/>
              <a:t>v slabinách</a:t>
            </a:r>
            <a:r>
              <a:rPr lang="sk-SK" dirty="0"/>
              <a:t>, ak je nádor </a:t>
            </a:r>
            <a:r>
              <a:rPr lang="sk-SK" dirty="0" err="1"/>
              <a:t>vzdialeny</a:t>
            </a:r>
            <a:r>
              <a:rPr lang="sk-SK" dirty="0"/>
              <a:t>́ viac ako 1 cm od stredovej </a:t>
            </a:r>
            <a:r>
              <a:rPr lang="sk-SK" dirty="0" err="1"/>
              <a:t>čiary</a:t>
            </a:r>
            <a:r>
              <a:rPr lang="sk-SK" dirty="0"/>
              <a:t> stačí v slabine na strane nádoru</a:t>
            </a:r>
          </a:p>
          <a:p>
            <a:r>
              <a:rPr lang="sk-SK" dirty="0"/>
              <a:t>Častý rozpad rany po operačnom výkone a dlhé hojenie</a:t>
            </a:r>
          </a:p>
        </p:txBody>
      </p:sp>
      <p:pic>
        <p:nvPicPr>
          <p:cNvPr id="7" name="Obrázok 6" descr="Obrázok, na ktorom je holá koža, vnútri&#10;&#10;Automaticky generovaný popis">
            <a:extLst>
              <a:ext uri="{FF2B5EF4-FFF2-40B4-BE49-F238E27FC236}">
                <a16:creationId xmlns:a16="http://schemas.microsoft.com/office/drawing/2014/main" id="{A7F9708B-06B9-1FDA-0B8D-E914C6B32D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5323" y="546539"/>
            <a:ext cx="1909159" cy="2176798"/>
          </a:xfrm>
          <a:prstGeom prst="rect">
            <a:avLst/>
          </a:prstGeom>
        </p:spPr>
      </p:pic>
      <p:pic>
        <p:nvPicPr>
          <p:cNvPr id="9" name="Obrázok 8" descr="Obrázok, na ktorom je slipy, náčrt, umenie&#10;&#10;Automaticky generovaný popis">
            <a:extLst>
              <a:ext uri="{FF2B5EF4-FFF2-40B4-BE49-F238E27FC236}">
                <a16:creationId xmlns:a16="http://schemas.microsoft.com/office/drawing/2014/main" id="{5ADC78F2-9F3A-C927-E1CE-6229A88B17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7629" y="2858813"/>
            <a:ext cx="2824549" cy="327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772859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79E8CAD2-87E8-0922-FD47-4CA557774F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•"/>
            </a:pPr>
            <a:r>
              <a:rPr lang="sk-SK" dirty="0"/>
              <a:t>P</a:t>
            </a:r>
            <a:r>
              <a:rPr lang="sk-SK" dirty="0">
                <a:cs typeface="Times New Roman" pitchFamily="18" charset="0"/>
              </a:rPr>
              <a:t>o zhubnom ochorení pľúc </a:t>
            </a:r>
            <a:r>
              <a:rPr lang="sk-SK" dirty="0"/>
              <a:t>je </a:t>
            </a:r>
            <a:r>
              <a:rPr lang="sk-SK" dirty="0">
                <a:cs typeface="Times New Roman" pitchFamily="18" charset="0"/>
              </a:rPr>
              <a:t>druhým najčastejším zhubným ochorením</a:t>
            </a:r>
            <a:r>
              <a:rPr lang="cs-CZ" dirty="0"/>
              <a:t> </a:t>
            </a:r>
          </a:p>
          <a:p>
            <a:pPr>
              <a:buFontTx/>
              <a:buChar char="•"/>
            </a:pPr>
            <a:r>
              <a:rPr lang="cs-CZ" b="1" dirty="0" err="1"/>
              <a:t>Najčastejšie</a:t>
            </a:r>
            <a:r>
              <a:rPr lang="cs-CZ" b="1" dirty="0"/>
              <a:t> </a:t>
            </a:r>
            <a:r>
              <a:rPr lang="cs-CZ" b="1" dirty="0" err="1"/>
              <a:t>zhubné</a:t>
            </a:r>
            <a:r>
              <a:rPr lang="cs-CZ" b="1" dirty="0"/>
              <a:t> nádorové </a:t>
            </a:r>
            <a:r>
              <a:rPr lang="cs-CZ" b="1" dirty="0" err="1"/>
              <a:t>ochorenie</a:t>
            </a:r>
            <a:r>
              <a:rPr lang="cs-CZ" b="1" dirty="0"/>
              <a:t> u </a:t>
            </a:r>
            <a:r>
              <a:rPr lang="cs-CZ" b="1" dirty="0" err="1"/>
              <a:t>žien</a:t>
            </a:r>
            <a:endParaRPr lang="cs-CZ" b="1" dirty="0"/>
          </a:p>
          <a:p>
            <a:pPr>
              <a:buFontTx/>
              <a:buChar char="•"/>
            </a:pPr>
            <a:r>
              <a:rPr lang="cs-CZ" b="1" dirty="0"/>
              <a:t>Počet </a:t>
            </a:r>
            <a:r>
              <a:rPr lang="cs-CZ" b="1" dirty="0" err="1"/>
              <a:t>ochorení</a:t>
            </a:r>
            <a:r>
              <a:rPr lang="cs-CZ" b="1" dirty="0"/>
              <a:t> stúpa </a:t>
            </a:r>
            <a:r>
              <a:rPr lang="cs-CZ" b="1" dirty="0" err="1"/>
              <a:t>pre</a:t>
            </a:r>
            <a:r>
              <a:rPr lang="cs-CZ" b="1" dirty="0"/>
              <a:t> ↑ záchyt včasných </a:t>
            </a:r>
            <a:r>
              <a:rPr lang="cs-CZ" b="1" dirty="0" err="1"/>
              <a:t>štádií</a:t>
            </a:r>
            <a:r>
              <a:rPr lang="cs-CZ" b="1" dirty="0"/>
              <a:t>, </a:t>
            </a:r>
            <a:r>
              <a:rPr lang="cs-CZ" b="1" dirty="0" err="1"/>
              <a:t>úmrtnosť</a:t>
            </a:r>
            <a:r>
              <a:rPr lang="cs-CZ" b="1" dirty="0"/>
              <a:t> </a:t>
            </a:r>
            <a:r>
              <a:rPr lang="cs-CZ" b="1" dirty="0" err="1"/>
              <a:t>sa</a:t>
            </a:r>
            <a:r>
              <a:rPr lang="cs-CZ" b="1" dirty="0"/>
              <a:t> </a:t>
            </a:r>
            <a:r>
              <a:rPr lang="cs-CZ" b="1" dirty="0" err="1"/>
              <a:t>znižuje</a:t>
            </a:r>
            <a:endParaRPr lang="cs-CZ" b="1" dirty="0"/>
          </a:p>
          <a:p>
            <a:pPr>
              <a:buFontTx/>
              <a:buChar char="•"/>
            </a:pPr>
            <a:r>
              <a:rPr lang="cs-CZ" b="1" dirty="0"/>
              <a:t>Rizikové faktory: </a:t>
            </a:r>
            <a:r>
              <a:rPr lang="cs-CZ" dirty="0"/>
              <a:t>podobné </a:t>
            </a:r>
            <a:r>
              <a:rPr lang="cs-CZ" dirty="0" err="1"/>
              <a:t>ako</a:t>
            </a:r>
            <a:r>
              <a:rPr lang="cs-CZ" dirty="0"/>
              <a:t> </a:t>
            </a:r>
            <a:r>
              <a:rPr lang="cs-CZ" dirty="0" err="1"/>
              <a:t>zhubné</a:t>
            </a:r>
            <a:r>
              <a:rPr lang="cs-CZ" dirty="0"/>
              <a:t> </a:t>
            </a:r>
            <a:r>
              <a:rPr lang="cs-CZ" dirty="0" err="1"/>
              <a:t>ochorenie</a:t>
            </a:r>
            <a:r>
              <a:rPr lang="cs-CZ" dirty="0"/>
              <a:t> </a:t>
            </a:r>
            <a:r>
              <a:rPr lang="cs-CZ" dirty="0" err="1"/>
              <a:t>vaječníka</a:t>
            </a:r>
            <a:r>
              <a:rPr lang="cs-CZ" dirty="0"/>
              <a:t>, </a:t>
            </a:r>
            <a:r>
              <a:rPr lang="cs-CZ" dirty="0" err="1"/>
              <a:t>dedičnosť</a:t>
            </a:r>
            <a:r>
              <a:rPr lang="cs-CZ" dirty="0"/>
              <a:t>, BRCA </a:t>
            </a:r>
            <a:r>
              <a:rPr lang="cs-CZ" dirty="0" err="1"/>
              <a:t>gény</a:t>
            </a:r>
            <a:r>
              <a:rPr lang="cs-CZ" dirty="0"/>
              <a:t>, </a:t>
            </a:r>
            <a:r>
              <a:rPr lang="cs-CZ" dirty="0" err="1"/>
              <a:t>zhubné</a:t>
            </a:r>
            <a:r>
              <a:rPr lang="cs-CZ" dirty="0"/>
              <a:t> </a:t>
            </a:r>
            <a:r>
              <a:rPr lang="cs-CZ" dirty="0" err="1"/>
              <a:t>ochorenie</a:t>
            </a:r>
            <a:r>
              <a:rPr lang="cs-CZ" dirty="0"/>
              <a:t> </a:t>
            </a:r>
            <a:r>
              <a:rPr lang="cs-CZ" dirty="0" err="1"/>
              <a:t>prsníka</a:t>
            </a:r>
            <a:r>
              <a:rPr lang="cs-CZ" dirty="0"/>
              <a:t> v </a:t>
            </a:r>
            <a:r>
              <a:rPr lang="cs-CZ" dirty="0" err="1"/>
              <a:t>rodine</a:t>
            </a:r>
            <a:r>
              <a:rPr lang="cs-CZ" dirty="0"/>
              <a:t>, zvýšená </a:t>
            </a:r>
            <a:r>
              <a:rPr lang="cs-CZ" dirty="0" err="1"/>
              <a:t>stimulácia</a:t>
            </a:r>
            <a:r>
              <a:rPr lang="cs-CZ" dirty="0"/>
              <a:t> </a:t>
            </a:r>
            <a:r>
              <a:rPr lang="cs-CZ" dirty="0" err="1"/>
              <a:t>estrogénom</a:t>
            </a:r>
            <a:r>
              <a:rPr lang="cs-CZ" dirty="0"/>
              <a:t>, </a:t>
            </a:r>
            <a:r>
              <a:rPr lang="cs-CZ" dirty="0" err="1"/>
              <a:t>fajčenie</a:t>
            </a:r>
            <a:r>
              <a:rPr lang="cs-CZ" dirty="0"/>
              <a:t> + </a:t>
            </a:r>
            <a:r>
              <a:rPr lang="cs-CZ" dirty="0" err="1"/>
              <a:t>ožarovanie</a:t>
            </a:r>
            <a:r>
              <a:rPr lang="cs-CZ" dirty="0"/>
              <a:t> </a:t>
            </a:r>
            <a:r>
              <a:rPr lang="cs-CZ" dirty="0" err="1"/>
              <a:t>prsníka</a:t>
            </a:r>
            <a:r>
              <a:rPr lang="cs-CZ" dirty="0"/>
              <a:t> (</a:t>
            </a:r>
            <a:r>
              <a:rPr lang="cs-CZ" dirty="0" err="1"/>
              <a:t>rádioterapia</a:t>
            </a:r>
            <a:r>
              <a:rPr lang="cs-CZ" dirty="0"/>
              <a:t> </a:t>
            </a:r>
            <a:r>
              <a:rPr lang="cs-CZ" dirty="0" err="1"/>
              <a:t>pre</a:t>
            </a:r>
            <a:r>
              <a:rPr lang="cs-CZ" dirty="0"/>
              <a:t> </a:t>
            </a:r>
            <a:r>
              <a:rPr lang="cs-CZ" dirty="0" err="1"/>
              <a:t>iné</a:t>
            </a:r>
            <a:r>
              <a:rPr lang="cs-CZ" dirty="0"/>
              <a:t> </a:t>
            </a:r>
            <a:r>
              <a:rPr lang="cs-CZ" dirty="0" err="1"/>
              <a:t>zhubné</a:t>
            </a:r>
            <a:r>
              <a:rPr lang="cs-CZ" dirty="0"/>
              <a:t> </a:t>
            </a:r>
            <a:r>
              <a:rPr lang="cs-CZ" dirty="0" err="1"/>
              <a:t>ochorenie</a:t>
            </a:r>
            <a:r>
              <a:rPr lang="cs-CZ" dirty="0"/>
              <a:t>)</a:t>
            </a:r>
            <a:endParaRPr lang="cs-CZ" b="1" dirty="0"/>
          </a:p>
          <a:p>
            <a:endParaRPr lang="sk-SK" dirty="0"/>
          </a:p>
        </p:txBody>
      </p:sp>
      <p:sp>
        <p:nvSpPr>
          <p:cNvPr id="4" name="Nadpis 1">
            <a:extLst>
              <a:ext uri="{FF2B5EF4-FFF2-40B4-BE49-F238E27FC236}">
                <a16:creationId xmlns:a16="http://schemas.microsoft.com/office/drawing/2014/main" id="{CA06CC4D-EFE4-B3BB-1B3F-17D79C48B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r>
              <a:rPr lang="sk-SK" b="1" dirty="0">
                <a:solidFill>
                  <a:schemeClr val="bg1"/>
                </a:solidFill>
              </a:rPr>
              <a:t>Karcinóm prsníka</a:t>
            </a:r>
          </a:p>
        </p:txBody>
      </p:sp>
    </p:spTree>
    <p:extLst>
      <p:ext uri="{BB962C8B-B14F-4D97-AF65-F5344CB8AC3E}">
        <p14:creationId xmlns:p14="http://schemas.microsoft.com/office/powerpoint/2010/main" val="891929077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BRCA gény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00200"/>
            <a:ext cx="7538545" cy="4781128"/>
          </a:xfrm>
        </p:spPr>
        <p:txBody>
          <a:bodyPr>
            <a:normAutofit/>
          </a:bodyPr>
          <a:lstStyle/>
          <a:p>
            <a:pPr>
              <a:buFontTx/>
              <a:buChar char="•"/>
            </a:pPr>
            <a:r>
              <a:rPr lang="sk-SK" dirty="0"/>
              <a:t>Ich poškodenie - 87% šanca, že sa o osoby vyvinie zhubné ochorenie prsníka</a:t>
            </a:r>
          </a:p>
          <a:p>
            <a:pPr>
              <a:buFontTx/>
              <a:buChar char="•"/>
            </a:pPr>
            <a:r>
              <a:rPr lang="sk-SK" dirty="0">
                <a:cs typeface="Times New Roman" pitchFamily="18" charset="0"/>
              </a:rPr>
              <a:t>Zvýšen</a:t>
            </a:r>
            <a:r>
              <a:rPr lang="sk-SK" dirty="0"/>
              <a:t>á</a:t>
            </a:r>
            <a:r>
              <a:rPr lang="sk-SK" dirty="0">
                <a:cs typeface="Times New Roman" pitchFamily="18" charset="0"/>
              </a:rPr>
              <a:t> agresivit</a:t>
            </a:r>
            <a:r>
              <a:rPr lang="sk-SK" dirty="0"/>
              <a:t>a</a:t>
            </a:r>
            <a:r>
              <a:rPr lang="sk-SK" dirty="0">
                <a:cs typeface="Times New Roman" pitchFamily="18" charset="0"/>
              </a:rPr>
              <a:t> nádoru</a:t>
            </a:r>
          </a:p>
          <a:p>
            <a:pPr>
              <a:buFontTx/>
              <a:buChar char="•"/>
            </a:pPr>
            <a:r>
              <a:rPr lang="sk-SK" dirty="0">
                <a:cs typeface="Times New Roman" pitchFamily="18" charset="0"/>
              </a:rPr>
              <a:t>Rýchl</a:t>
            </a:r>
            <a:r>
              <a:rPr lang="sk-SK" dirty="0"/>
              <a:t>e</a:t>
            </a:r>
            <a:r>
              <a:rPr lang="sk-SK" dirty="0">
                <a:cs typeface="Times New Roman" pitchFamily="18" charset="0"/>
              </a:rPr>
              <a:t> </a:t>
            </a:r>
            <a:r>
              <a:rPr lang="sk-SK" dirty="0" err="1">
                <a:cs typeface="Times New Roman" pitchFamily="18" charset="0"/>
              </a:rPr>
              <a:t>metastazovan</a:t>
            </a:r>
            <a:r>
              <a:rPr lang="sk-SK" dirty="0" err="1"/>
              <a:t>ie</a:t>
            </a:r>
            <a:r>
              <a:rPr lang="sk-SK" dirty="0">
                <a:cs typeface="Times New Roman" pitchFamily="18" charset="0"/>
              </a:rPr>
              <a:t> </a:t>
            </a:r>
          </a:p>
          <a:p>
            <a:pPr>
              <a:buFontTx/>
              <a:buChar char="•"/>
            </a:pPr>
            <a:r>
              <a:rPr lang="sk-SK" dirty="0">
                <a:cs typeface="Times New Roman" pitchFamily="18" charset="0"/>
              </a:rPr>
              <a:t>Nízka odpoveď na liečbu</a:t>
            </a:r>
            <a:endParaRPr lang="sk-SK" dirty="0"/>
          </a:p>
          <a:p>
            <a:pPr>
              <a:buFontTx/>
              <a:buChar char="•"/>
            </a:pPr>
            <a:r>
              <a:rPr lang="sk-SK" dirty="0">
                <a:cs typeface="Times New Roman" pitchFamily="18" charset="0"/>
              </a:rPr>
              <a:t>Výskyt </a:t>
            </a:r>
            <a:r>
              <a:rPr lang="sk-SK" dirty="0"/>
              <a:t>už</a:t>
            </a:r>
            <a:r>
              <a:rPr lang="sk-SK" dirty="0">
                <a:cs typeface="Times New Roman" pitchFamily="18" charset="0"/>
              </a:rPr>
              <a:t> mladom veku ženy </a:t>
            </a:r>
            <a:r>
              <a:rPr lang="sk-SK" b="1" dirty="0">
                <a:cs typeface="Times New Roman" pitchFamily="18" charset="0"/>
              </a:rPr>
              <a:t>(</a:t>
            </a:r>
            <a:r>
              <a:rPr lang="sk-SK" b="1" u="sng" dirty="0">
                <a:cs typeface="Times New Roman" pitchFamily="18" charset="0"/>
              </a:rPr>
              <a:t>pod 45 rokov</a:t>
            </a:r>
            <a:r>
              <a:rPr lang="sk-SK" b="1" dirty="0">
                <a:cs typeface="Times New Roman" pitchFamily="18" charset="0"/>
              </a:rPr>
              <a:t>)</a:t>
            </a:r>
            <a:r>
              <a:rPr lang="cs-CZ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>
              <a:buFontTx/>
              <a:buChar char="•"/>
            </a:pPr>
            <a:r>
              <a:rPr lang="cs-CZ" dirty="0"/>
              <a:t>Vhodné obojstranné </a:t>
            </a:r>
            <a:r>
              <a:rPr lang="cs-CZ" dirty="0" err="1"/>
              <a:t>odstránenie</a:t>
            </a:r>
            <a:r>
              <a:rPr lang="cs-CZ" dirty="0"/>
              <a:t> </a:t>
            </a:r>
            <a:r>
              <a:rPr lang="cs-CZ" dirty="0" err="1"/>
              <a:t>prsnej</a:t>
            </a:r>
            <a:r>
              <a:rPr lang="cs-CZ" dirty="0"/>
              <a:t> </a:t>
            </a:r>
            <a:r>
              <a:rPr lang="cs-CZ" dirty="0" err="1"/>
              <a:t>žlazy</a:t>
            </a:r>
            <a:r>
              <a:rPr lang="cs-CZ" dirty="0"/>
              <a:t> a jej </a:t>
            </a:r>
            <a:r>
              <a:rPr lang="cs-CZ" dirty="0" err="1"/>
              <a:t>nahradenie</a:t>
            </a:r>
            <a:r>
              <a:rPr lang="cs-CZ" dirty="0"/>
              <a:t> </a:t>
            </a:r>
            <a:r>
              <a:rPr lang="cs-CZ" dirty="0" err="1"/>
              <a:t>implantátmi</a:t>
            </a:r>
            <a:r>
              <a:rPr lang="cs-CZ" dirty="0"/>
              <a:t> a obojstranné </a:t>
            </a:r>
            <a:r>
              <a:rPr lang="cs-CZ" dirty="0" err="1"/>
              <a:t>odstránenie</a:t>
            </a:r>
            <a:r>
              <a:rPr lang="cs-CZ" dirty="0"/>
              <a:t> </a:t>
            </a:r>
            <a:r>
              <a:rPr lang="cs-CZ" dirty="0" err="1"/>
              <a:t>vaječníkov</a:t>
            </a:r>
            <a:endParaRPr lang="sk-SK" dirty="0"/>
          </a:p>
        </p:txBody>
      </p:sp>
      <p:pic>
        <p:nvPicPr>
          <p:cNvPr id="5" name="Obrázok 4" descr="Obrázok, na ktorom je ľudská tvár, osoba, pera, obočie&#10;&#10;Automaticky generovaný popis">
            <a:extLst>
              <a:ext uri="{FF2B5EF4-FFF2-40B4-BE49-F238E27FC236}">
                <a16:creationId xmlns:a16="http://schemas.microsoft.com/office/drawing/2014/main" id="{F76EAA66-1C1A-71E2-289B-A4140D48CD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19885" y="1930736"/>
            <a:ext cx="2633915" cy="3615559"/>
          </a:xfrm>
          <a:prstGeom prst="rect">
            <a:avLst/>
          </a:prstGeom>
        </p:spPr>
      </p:pic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BE3DC2-835E-0D5B-2339-529E9809D5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Príznaky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545314AA-B0DE-BAAE-D859-FD83C571D2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004034" cy="4049658"/>
          </a:xfrm>
        </p:spPr>
        <p:txBody>
          <a:bodyPr>
            <a:normAutofit/>
          </a:bodyPr>
          <a:lstStyle/>
          <a:p>
            <a:r>
              <a:rPr lang="sk-SK" b="1" dirty="0" err="1"/>
              <a:t>Hmatná</a:t>
            </a:r>
            <a:r>
              <a:rPr lang="sk-SK" b="1" dirty="0"/>
              <a:t> väčšinou nebolestivá hrčka v prsníku </a:t>
            </a:r>
          </a:p>
          <a:p>
            <a:r>
              <a:rPr lang="sk-SK" b="1" dirty="0"/>
              <a:t>Sťahovanie kože, bradavky</a:t>
            </a:r>
          </a:p>
          <a:p>
            <a:r>
              <a:rPr lang="sk-SK" b="1" dirty="0"/>
              <a:t>Kožné zmeny pripomínajúce zápal ev. ekzém</a:t>
            </a:r>
          </a:p>
          <a:p>
            <a:r>
              <a:rPr lang="sk-SK" dirty="0"/>
              <a:t>Výtok z bradavky</a:t>
            </a:r>
          </a:p>
          <a:p>
            <a:r>
              <a:rPr lang="sk-SK" dirty="0"/>
              <a:t>Zdurenie miazgových uzlín v podpazuší</a:t>
            </a:r>
          </a:p>
          <a:p>
            <a:pPr marL="0" indent="0">
              <a:buNone/>
            </a:pPr>
            <a:endParaRPr lang="sk-SK" dirty="0"/>
          </a:p>
          <a:p>
            <a:endParaRPr lang="sk-SK" b="1" dirty="0"/>
          </a:p>
          <a:p>
            <a:endParaRPr lang="sk-SK" dirty="0"/>
          </a:p>
        </p:txBody>
      </p:sp>
      <p:pic>
        <p:nvPicPr>
          <p:cNvPr id="5" name="Obrázok 4" descr="Obrázok, na ktorom je pokožka, organ, osoba&#10;&#10;Automaticky generovaný popis">
            <a:extLst>
              <a:ext uri="{FF2B5EF4-FFF2-40B4-BE49-F238E27FC236}">
                <a16:creationId xmlns:a16="http://schemas.microsoft.com/office/drawing/2014/main" id="{BE8AE452-EA11-8908-A244-B2FC678EDA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234" y="1027906"/>
            <a:ext cx="5037290" cy="3362278"/>
          </a:xfrm>
          <a:prstGeom prst="rect">
            <a:avLst/>
          </a:prstGeom>
        </p:spPr>
      </p:pic>
      <p:pic>
        <p:nvPicPr>
          <p:cNvPr id="7" name="Obrázok 6" descr="Obrázok, na ktorom je holá koža, pokožka, záber zblízka, osoba&#10;&#10;Automaticky generovaný popis">
            <a:extLst>
              <a:ext uri="{FF2B5EF4-FFF2-40B4-BE49-F238E27FC236}">
                <a16:creationId xmlns:a16="http://schemas.microsoft.com/office/drawing/2014/main" id="{F8F42B48-72D8-5E54-504C-76C1C6EB1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1783" y="4390184"/>
            <a:ext cx="1546267" cy="2015359"/>
          </a:xfrm>
          <a:prstGeom prst="rect">
            <a:avLst/>
          </a:prstGeom>
        </p:spPr>
      </p:pic>
      <p:sp>
        <p:nvSpPr>
          <p:cNvPr id="8" name="Zástupný objekt pre obsah 2">
            <a:extLst>
              <a:ext uri="{FF2B5EF4-FFF2-40B4-BE49-F238E27FC236}">
                <a16:creationId xmlns:a16="http://schemas.microsoft.com/office/drawing/2014/main" id="{E378D0FE-7D56-7D2E-5B05-CDB396BD44F5}"/>
              </a:ext>
            </a:extLst>
          </p:cNvPr>
          <p:cNvSpPr txBox="1">
            <a:spLocks/>
          </p:cNvSpPr>
          <p:nvPr/>
        </p:nvSpPr>
        <p:spPr>
          <a:xfrm>
            <a:off x="8569193" y="5950969"/>
            <a:ext cx="2349062" cy="454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1900" dirty="0" err="1"/>
              <a:t>Pagetova</a:t>
            </a:r>
            <a:r>
              <a:rPr lang="sk-SK" sz="1900" dirty="0"/>
              <a:t> choroba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k-SK" dirty="0"/>
          </a:p>
          <a:p>
            <a:endParaRPr lang="sk-SK" b="1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336426406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8962B3-481D-3B48-193B-4765F2B15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Diagnostika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E5FEB3A8-17F2-0B95-FF88-591B42FC6C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823841" cy="4667250"/>
          </a:xfrm>
        </p:spPr>
        <p:txBody>
          <a:bodyPr>
            <a:normAutofit lnSpcReduction="10000"/>
          </a:bodyPr>
          <a:lstStyle/>
          <a:p>
            <a:r>
              <a:rPr lang="sk-SK" b="1" dirty="0" err="1"/>
              <a:t>Samovyšetrovanie</a:t>
            </a:r>
            <a:r>
              <a:rPr lang="sk-SK" b="1" dirty="0"/>
              <a:t> prsníkov - </a:t>
            </a:r>
            <a:r>
              <a:rPr lang="sk-SK" dirty="0"/>
              <a:t>možnosť nahmatať karcinóm pri veľkosti nad 1-2cm</a:t>
            </a:r>
            <a:endParaRPr lang="sk-SK" b="1" dirty="0"/>
          </a:p>
          <a:p>
            <a:r>
              <a:rPr lang="sk-SK" b="1" dirty="0"/>
              <a:t>Mamografia</a:t>
            </a:r>
            <a:r>
              <a:rPr lang="sk-SK" dirty="0"/>
              <a:t> – skríning u 44-69 ročných žien každé 2 roky</a:t>
            </a:r>
          </a:p>
          <a:p>
            <a:r>
              <a:rPr lang="sk-SK" b="1" dirty="0"/>
              <a:t>UZV</a:t>
            </a:r>
            <a:r>
              <a:rPr lang="sk-SK" dirty="0"/>
              <a:t> – mladšie ženy</a:t>
            </a:r>
          </a:p>
          <a:p>
            <a:r>
              <a:rPr lang="sk-SK" b="1" dirty="0"/>
              <a:t>MR</a:t>
            </a:r>
            <a:r>
              <a:rPr lang="sk-SK" dirty="0"/>
              <a:t> – BRCA mutácia, jazvy a silikóny po operácií</a:t>
            </a:r>
          </a:p>
          <a:p>
            <a:r>
              <a:rPr lang="sk-SK" b="1" dirty="0" err="1"/>
              <a:t>Duktografia</a:t>
            </a:r>
            <a:r>
              <a:rPr lang="sk-SK" dirty="0"/>
              <a:t> – kontrastná látka do </a:t>
            </a:r>
            <a:r>
              <a:rPr lang="sk-SK" dirty="0" err="1"/>
              <a:t>mleikovodov</a:t>
            </a:r>
            <a:r>
              <a:rPr lang="sk-SK" dirty="0"/>
              <a:t>, pri sekrécii z bradavky</a:t>
            </a:r>
          </a:p>
          <a:p>
            <a:r>
              <a:rPr lang="sk-SK" b="1" dirty="0"/>
              <a:t>Biopsia z nádoru</a:t>
            </a:r>
          </a:p>
        </p:txBody>
      </p:sp>
      <p:pic>
        <p:nvPicPr>
          <p:cNvPr id="9" name="Obrázok 8" descr="Obrázok, na ktorom je text, snímka obrazovky, kresba, náčrt&#10;&#10;Automaticky generovaný popis">
            <a:extLst>
              <a:ext uri="{FF2B5EF4-FFF2-40B4-BE49-F238E27FC236}">
                <a16:creationId xmlns:a16="http://schemas.microsoft.com/office/drawing/2014/main" id="{CBE835A2-E19B-70B4-93E8-9ECBD90157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97089" y="0"/>
            <a:ext cx="1891553" cy="6858000"/>
          </a:xfrm>
          <a:prstGeom prst="rect">
            <a:avLst/>
          </a:prstGeom>
        </p:spPr>
      </p:pic>
      <p:pic>
        <p:nvPicPr>
          <p:cNvPr id="11" name="Obrázok 10" descr="Obrázok, na ktorom je text, náčrt, kresba, umenie&#10;&#10;Automaticky generovaný popis">
            <a:extLst>
              <a:ext uri="{FF2B5EF4-FFF2-40B4-BE49-F238E27FC236}">
                <a16:creationId xmlns:a16="http://schemas.microsoft.com/office/drawing/2014/main" id="{716101C6-EE86-D951-577D-B59B05E4E4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76312" y="0"/>
            <a:ext cx="19065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43093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DEDD63C-5AD5-E6CF-12C7-798D6ECC9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Mamografia</a:t>
            </a:r>
          </a:p>
        </p:txBody>
      </p:sp>
      <p:pic>
        <p:nvPicPr>
          <p:cNvPr id="8" name="Obrázok 7" descr="Obrázok, na ktorom je vesmír, astronómia&#10;&#10;Automaticky generovaný popis">
            <a:extLst>
              <a:ext uri="{FF2B5EF4-FFF2-40B4-BE49-F238E27FC236}">
                <a16:creationId xmlns:a16="http://schemas.microsoft.com/office/drawing/2014/main" id="{BBD41476-E03C-548A-19C2-8C51D4C70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6935" y="1974431"/>
            <a:ext cx="2689904" cy="3355976"/>
          </a:xfrm>
          <a:prstGeom prst="rect">
            <a:avLst/>
          </a:prstGeom>
        </p:spPr>
      </p:pic>
      <p:pic>
        <p:nvPicPr>
          <p:cNvPr id="10" name="Obrázok 9">
            <a:extLst>
              <a:ext uri="{FF2B5EF4-FFF2-40B4-BE49-F238E27FC236}">
                <a16:creationId xmlns:a16="http://schemas.microsoft.com/office/drawing/2014/main" id="{1EE3313B-EECB-B084-F259-7C9080B657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0600" y="1923941"/>
            <a:ext cx="3266122" cy="4233862"/>
          </a:xfrm>
          <a:prstGeom prst="rect">
            <a:avLst/>
          </a:prstGeom>
        </p:spPr>
      </p:pic>
      <p:pic>
        <p:nvPicPr>
          <p:cNvPr id="11" name="Picture 6" descr="birads 1-1">
            <a:extLst>
              <a:ext uri="{FF2B5EF4-FFF2-40B4-BE49-F238E27FC236}">
                <a16:creationId xmlns:a16="http://schemas.microsoft.com/office/drawing/2014/main" id="{44B664D4-394E-CB8F-9B93-D6509AACE7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2037" y="1923941"/>
            <a:ext cx="2447925" cy="33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Zástupný objekt pre obsah 2">
            <a:extLst>
              <a:ext uri="{FF2B5EF4-FFF2-40B4-BE49-F238E27FC236}">
                <a16:creationId xmlns:a16="http://schemas.microsoft.com/office/drawing/2014/main" id="{F84C4D3A-2317-9B21-B6D7-875C85336AA8}"/>
              </a:ext>
            </a:extLst>
          </p:cNvPr>
          <p:cNvSpPr txBox="1">
            <a:spLocks/>
          </p:cNvSpPr>
          <p:nvPr/>
        </p:nvSpPr>
        <p:spPr>
          <a:xfrm>
            <a:off x="4872037" y="5503843"/>
            <a:ext cx="2349062" cy="454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1900" dirty="0"/>
              <a:t>Zdravý prsník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k-SK" dirty="0"/>
          </a:p>
          <a:p>
            <a:endParaRPr lang="sk-SK" b="1" dirty="0"/>
          </a:p>
          <a:p>
            <a:endParaRPr lang="sk-SK" dirty="0"/>
          </a:p>
        </p:txBody>
      </p:sp>
      <p:sp>
        <p:nvSpPr>
          <p:cNvPr id="13" name="Zástupný objekt pre obsah 2">
            <a:extLst>
              <a:ext uri="{FF2B5EF4-FFF2-40B4-BE49-F238E27FC236}">
                <a16:creationId xmlns:a16="http://schemas.microsoft.com/office/drawing/2014/main" id="{77D1050C-F03B-8942-D5B8-BD65BA7D6867}"/>
              </a:ext>
            </a:extLst>
          </p:cNvPr>
          <p:cNvSpPr txBox="1">
            <a:spLocks/>
          </p:cNvSpPr>
          <p:nvPr/>
        </p:nvSpPr>
        <p:spPr>
          <a:xfrm>
            <a:off x="7516935" y="5513170"/>
            <a:ext cx="2349062" cy="4545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1900" dirty="0"/>
              <a:t>Zhubné ochorenie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k-SK" dirty="0"/>
          </a:p>
          <a:p>
            <a:endParaRPr lang="sk-SK" b="1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963931479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C2F740FA-2811-014A-93EF-E12A76A10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710" y="490120"/>
            <a:ext cx="6320589" cy="616786"/>
          </a:xfrm>
        </p:spPr>
        <p:txBody>
          <a:bodyPr/>
          <a:lstStyle/>
          <a:p>
            <a:r>
              <a:rPr lang="sk-SK" dirty="0"/>
              <a:t>Zhubné ochorenia na UZV a MMG</a:t>
            </a:r>
          </a:p>
        </p:txBody>
      </p:sp>
      <p:pic>
        <p:nvPicPr>
          <p:cNvPr id="5" name="Obrázok 4" descr="Obrázok, na ktorom je snímka obrazovky, čierny, čierno-biela, čiernobiely&#10;&#10;Automaticky generovaný popis">
            <a:extLst>
              <a:ext uri="{FF2B5EF4-FFF2-40B4-BE49-F238E27FC236}">
                <a16:creationId xmlns:a16="http://schemas.microsoft.com/office/drawing/2014/main" id="{5DF409AC-05FA-BC25-4DF9-3B0B490ABD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10" y="1106906"/>
            <a:ext cx="7772400" cy="1648123"/>
          </a:xfrm>
          <a:prstGeom prst="rect">
            <a:avLst/>
          </a:prstGeom>
        </p:spPr>
      </p:pic>
      <p:sp>
        <p:nvSpPr>
          <p:cNvPr id="6" name="Zástupný objekt pre obsah 2">
            <a:extLst>
              <a:ext uri="{FF2B5EF4-FFF2-40B4-BE49-F238E27FC236}">
                <a16:creationId xmlns:a16="http://schemas.microsoft.com/office/drawing/2014/main" id="{858C070F-108A-5D52-0AE7-053333EF7ACE}"/>
              </a:ext>
            </a:extLst>
          </p:cNvPr>
          <p:cNvSpPr txBox="1">
            <a:spLocks/>
          </p:cNvSpPr>
          <p:nvPr/>
        </p:nvSpPr>
        <p:spPr>
          <a:xfrm>
            <a:off x="651711" y="2905482"/>
            <a:ext cx="3571374" cy="616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 err="1"/>
              <a:t>Duktografia</a:t>
            </a:r>
            <a:endParaRPr lang="sk-SK" dirty="0"/>
          </a:p>
        </p:txBody>
      </p:sp>
      <p:pic>
        <p:nvPicPr>
          <p:cNvPr id="8" name="Obrázok 7" descr="Obrázok, na ktorom je fľaša&#10;&#10;Automaticky generovaný popis">
            <a:extLst>
              <a:ext uri="{FF2B5EF4-FFF2-40B4-BE49-F238E27FC236}">
                <a16:creationId xmlns:a16="http://schemas.microsoft.com/office/drawing/2014/main" id="{1F9FC4AA-A15A-9DC5-632A-4D75977B11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10" y="3522268"/>
            <a:ext cx="6741695" cy="1802348"/>
          </a:xfrm>
          <a:prstGeom prst="rect">
            <a:avLst/>
          </a:prstGeom>
        </p:spPr>
      </p:pic>
      <p:pic>
        <p:nvPicPr>
          <p:cNvPr id="9" name="Zástupný symbol obsahu 6" descr="mamotomia 2.jpg">
            <a:extLst>
              <a:ext uri="{FF2B5EF4-FFF2-40B4-BE49-F238E27FC236}">
                <a16:creationId xmlns:a16="http://schemas.microsoft.com/office/drawing/2014/main" id="{B231FAB1-5AF0-F70D-BEC4-B061F9E3DC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4110" y="3615208"/>
            <a:ext cx="2447622" cy="2984929"/>
          </a:xfrm>
          <a:prstGeom prst="rect">
            <a:avLst/>
          </a:prstGeom>
        </p:spPr>
      </p:pic>
      <p:sp>
        <p:nvSpPr>
          <p:cNvPr id="10" name="Zástupný objekt pre obsah 2">
            <a:extLst>
              <a:ext uri="{FF2B5EF4-FFF2-40B4-BE49-F238E27FC236}">
                <a16:creationId xmlns:a16="http://schemas.microsoft.com/office/drawing/2014/main" id="{D84330EB-B0E3-8B37-96D6-726016C3B1D4}"/>
              </a:ext>
            </a:extLst>
          </p:cNvPr>
          <p:cNvSpPr txBox="1">
            <a:spLocks/>
          </p:cNvSpPr>
          <p:nvPr/>
        </p:nvSpPr>
        <p:spPr>
          <a:xfrm>
            <a:off x="8681105" y="2998422"/>
            <a:ext cx="2447621" cy="6167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dirty="0"/>
              <a:t>Biopsia</a:t>
            </a:r>
          </a:p>
        </p:txBody>
      </p:sp>
      <p:sp>
        <p:nvSpPr>
          <p:cNvPr id="2" name="Zástupný objekt pre obsah 2">
            <a:extLst>
              <a:ext uri="{FF2B5EF4-FFF2-40B4-BE49-F238E27FC236}">
                <a16:creationId xmlns:a16="http://schemas.microsoft.com/office/drawing/2014/main" id="{50CE6F48-FC24-5D7B-1BB7-623DEA05AFFA}"/>
              </a:ext>
            </a:extLst>
          </p:cNvPr>
          <p:cNvSpPr txBox="1">
            <a:spLocks/>
          </p:cNvSpPr>
          <p:nvPr/>
        </p:nvSpPr>
        <p:spPr>
          <a:xfrm>
            <a:off x="8996415" y="304799"/>
            <a:ext cx="2344248" cy="2827283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b="1" dirty="0"/>
              <a:t>BIRADS</a:t>
            </a:r>
          </a:p>
          <a:p>
            <a:r>
              <a:rPr lang="sk-SK" dirty="0"/>
              <a:t>0 = nekompletný nález</a:t>
            </a:r>
          </a:p>
          <a:p>
            <a:r>
              <a:rPr lang="sk-SK" dirty="0"/>
              <a:t>1 = bez nádoru</a:t>
            </a:r>
          </a:p>
          <a:p>
            <a:r>
              <a:rPr lang="sk-SK" dirty="0"/>
              <a:t>2 = nezhubný nádor</a:t>
            </a:r>
          </a:p>
          <a:p>
            <a:r>
              <a:rPr lang="sk-SK" dirty="0"/>
              <a:t>3 = pravdepodobne nezhubný nádor</a:t>
            </a:r>
          </a:p>
          <a:p>
            <a:r>
              <a:rPr lang="sk-SK" dirty="0"/>
              <a:t>4 = nádor podozrivý na zhubné ochorenie</a:t>
            </a:r>
          </a:p>
          <a:p>
            <a:r>
              <a:rPr lang="sk-SK" dirty="0"/>
              <a:t>5 = pravdepodobne zhubný nádor</a:t>
            </a:r>
          </a:p>
          <a:p>
            <a:r>
              <a:rPr lang="sk-SK" dirty="0"/>
              <a:t>6 = potvrdený zhubný nádor </a:t>
            </a:r>
          </a:p>
        </p:txBody>
      </p:sp>
    </p:spTree>
    <p:extLst>
      <p:ext uri="{BB962C8B-B14F-4D97-AF65-F5344CB8AC3E}">
        <p14:creationId xmlns:p14="http://schemas.microsoft.com/office/powerpoint/2010/main" val="3151328365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A5B923-5D90-C783-D9E3-076CD8BF3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1D487341-839E-EDD1-E64A-2110EFEDBD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347826" cy="2420553"/>
          </a:xfrm>
        </p:spPr>
        <p:txBody>
          <a:bodyPr>
            <a:normAutofit fontScale="85000" lnSpcReduction="20000"/>
          </a:bodyPr>
          <a:lstStyle/>
          <a:p>
            <a:r>
              <a:rPr lang="sk-SK" dirty="0"/>
              <a:t>Chirurgická</a:t>
            </a:r>
          </a:p>
          <a:p>
            <a:r>
              <a:rPr lang="sk-SK" dirty="0"/>
              <a:t>Rádioterapia – po </a:t>
            </a:r>
            <a:r>
              <a:rPr lang="sk-SK" dirty="0" err="1"/>
              <a:t>op</a:t>
            </a:r>
            <a:r>
              <a:rPr lang="sk-SK" dirty="0"/>
              <a:t>. Výkone</a:t>
            </a:r>
          </a:p>
          <a:p>
            <a:pPr marL="0" indent="0">
              <a:buNone/>
            </a:pPr>
            <a:endParaRPr lang="sk-SK" dirty="0"/>
          </a:p>
          <a:p>
            <a:r>
              <a:rPr lang="sk-SK" dirty="0"/>
              <a:t>Hormonálna – </a:t>
            </a:r>
            <a:r>
              <a:rPr lang="sk-SK" dirty="0" err="1"/>
              <a:t>tamoxifen</a:t>
            </a:r>
            <a:r>
              <a:rPr lang="sk-SK" dirty="0"/>
              <a:t>, </a:t>
            </a:r>
            <a:r>
              <a:rPr lang="sk-SK" dirty="0" err="1"/>
              <a:t>letrozol</a:t>
            </a:r>
            <a:endParaRPr lang="sk-SK" dirty="0"/>
          </a:p>
          <a:p>
            <a:r>
              <a:rPr lang="sk-SK" dirty="0"/>
              <a:t>Biologická</a:t>
            </a:r>
          </a:p>
          <a:p>
            <a:r>
              <a:rPr lang="sk-SK" dirty="0"/>
              <a:t>Chemoterapia – bez receptorov, pokročilé štádiá, k zmenšeniu nádoru</a:t>
            </a:r>
          </a:p>
        </p:txBody>
      </p:sp>
      <p:pic>
        <p:nvPicPr>
          <p:cNvPr id="5" name="Obrázok 4" descr="Obrázok, na ktorom je kreslený obrázok, grafika, kreativita&#10;&#10;Automaticky generovaný popis">
            <a:extLst>
              <a:ext uri="{FF2B5EF4-FFF2-40B4-BE49-F238E27FC236}">
                <a16:creationId xmlns:a16="http://schemas.microsoft.com/office/drawing/2014/main" id="{CD365821-C4C8-A8A5-4889-532FE19EBC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125914"/>
            <a:ext cx="7340600" cy="250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767045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1FB0A5-5943-0455-ED03-6E01E11AD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Chirurgická liečba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FD748E03-942F-ABBA-F161-0783F551C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964779" cy="2614028"/>
          </a:xfrm>
        </p:spPr>
        <p:txBody>
          <a:bodyPr/>
          <a:lstStyle/>
          <a:p>
            <a:r>
              <a:rPr lang="sk-SK" dirty="0"/>
              <a:t>Operácia na prsníku</a:t>
            </a:r>
          </a:p>
          <a:p>
            <a:pPr lvl="1"/>
            <a:r>
              <a:rPr lang="sk-SK" b="1" dirty="0"/>
              <a:t>Odstránenie prsníka </a:t>
            </a:r>
            <a:r>
              <a:rPr lang="sk-SK" dirty="0"/>
              <a:t>(nádor nad 5 cm, viacero zhlukov nádoru, tehotenstvo)</a:t>
            </a:r>
          </a:p>
          <a:p>
            <a:pPr lvl="1"/>
            <a:r>
              <a:rPr lang="sk-SK" b="1" dirty="0" err="1"/>
              <a:t>Záchovná</a:t>
            </a:r>
            <a:r>
              <a:rPr lang="sk-SK" b="1" dirty="0"/>
              <a:t> operácia na prsníku</a:t>
            </a:r>
            <a:r>
              <a:rPr lang="sk-SK" dirty="0"/>
              <a:t>, po nej vždy nasleduje </a:t>
            </a:r>
            <a:r>
              <a:rPr lang="sk-SK" b="1" dirty="0"/>
              <a:t>rádioterapia</a:t>
            </a:r>
          </a:p>
          <a:p>
            <a:r>
              <a:rPr lang="sk-SK" dirty="0"/>
              <a:t>Operácia v podpazuší</a:t>
            </a:r>
          </a:p>
          <a:p>
            <a:pPr lvl="1"/>
            <a:r>
              <a:rPr lang="sk-SK" dirty="0"/>
              <a:t>Odstránenie </a:t>
            </a:r>
            <a:r>
              <a:rPr lang="sk-SK" dirty="0" err="1"/>
              <a:t>sentinelovej</a:t>
            </a:r>
            <a:r>
              <a:rPr lang="sk-SK" dirty="0"/>
              <a:t> miazgovej uzliny</a:t>
            </a:r>
          </a:p>
          <a:p>
            <a:pPr lvl="1"/>
            <a:r>
              <a:rPr lang="sk-SK" dirty="0"/>
              <a:t>Odstránenia miazgových uzlín v podpazuší</a:t>
            </a:r>
          </a:p>
        </p:txBody>
      </p:sp>
      <p:pic>
        <p:nvPicPr>
          <p:cNvPr id="11" name="Obrázok 10" descr="Obrázok, na ktorom je náčrt, kresba, detské kresby, ilustrácia&#10;&#10;Automaticky generovaný popis">
            <a:extLst>
              <a:ext uri="{FF2B5EF4-FFF2-40B4-BE49-F238E27FC236}">
                <a16:creationId xmlns:a16="http://schemas.microsoft.com/office/drawing/2014/main" id="{DA91FB49-15C1-B95E-792C-918B9B8BBE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965" y="4574590"/>
            <a:ext cx="3556000" cy="1562100"/>
          </a:xfrm>
          <a:prstGeom prst="rect">
            <a:avLst/>
          </a:prstGeom>
        </p:spPr>
      </p:pic>
      <p:pic>
        <p:nvPicPr>
          <p:cNvPr id="13" name="Obrázok 12" descr="Obrázok, na ktorom je náčrt, kresba, animák, ilustrácia&#10;&#10;Automaticky generovaný popis">
            <a:extLst>
              <a:ext uri="{FF2B5EF4-FFF2-40B4-BE49-F238E27FC236}">
                <a16:creationId xmlns:a16="http://schemas.microsoft.com/office/drawing/2014/main" id="{E934DED3-09BB-464B-BA84-F7AAF9025F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3583" y="4574590"/>
            <a:ext cx="3810000" cy="1574800"/>
          </a:xfrm>
          <a:prstGeom prst="rect">
            <a:avLst/>
          </a:prstGeom>
        </p:spPr>
      </p:pic>
      <p:pic>
        <p:nvPicPr>
          <p:cNvPr id="15" name="Obrázok 14" descr="Obrázok, na ktorom je kresba, umenie, ilustrácia&#10;&#10;Automaticky generovaný popis">
            <a:extLst>
              <a:ext uri="{FF2B5EF4-FFF2-40B4-BE49-F238E27FC236}">
                <a16:creationId xmlns:a16="http://schemas.microsoft.com/office/drawing/2014/main" id="{3DF462E3-2F38-23AF-1A71-9DA25DCA03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8965" y="3285204"/>
            <a:ext cx="4455771" cy="3169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078838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3FA558-FEDB-C029-1EE5-1894E3AD3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876" y="2766218"/>
            <a:ext cx="10515600" cy="1325563"/>
          </a:xfrm>
        </p:spPr>
        <p:txBody>
          <a:bodyPr/>
          <a:lstStyle/>
          <a:p>
            <a:pPr algn="ctr"/>
            <a:r>
              <a:rPr lang="sk-SK" dirty="0"/>
              <a:t>Ďakujem za pozornosť</a:t>
            </a:r>
          </a:p>
        </p:txBody>
      </p:sp>
    </p:spTree>
    <p:extLst>
      <p:ext uri="{BB962C8B-B14F-4D97-AF65-F5344CB8AC3E}">
        <p14:creationId xmlns:p14="http://schemas.microsoft.com/office/powerpoint/2010/main" val="3691378863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32056</TotalTime>
  <Words>4829</Words>
  <Application>Microsoft Office PowerPoint</Application>
  <PresentationFormat>Širokouhlá</PresentationFormat>
  <Paragraphs>821</Paragraphs>
  <Slides>134</Slides>
  <Notes>3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134</vt:i4>
      </vt:variant>
    </vt:vector>
  </HeadingPairs>
  <TitlesOfParts>
    <vt:vector size="135" baseType="lpstr">
      <vt:lpstr>Motív Office</vt:lpstr>
      <vt:lpstr>Gynekologické problémy žien vyššieho veku</vt:lpstr>
      <vt:lpstr>Prezentácia programu PowerPoint</vt:lpstr>
      <vt:lpstr>Prechod do menopauzy </vt:lpstr>
      <vt:lpstr>Hormonálne zmeny</vt:lpstr>
      <vt:lpstr>Účinky estrogénov</vt:lpstr>
      <vt:lpstr>Prezentácia programu PowerPoint</vt:lpstr>
      <vt:lpstr>Menopauza</vt:lpstr>
      <vt:lpstr>Terminológia</vt:lpstr>
      <vt:lpstr>Klimaktérium</vt:lpstr>
      <vt:lpstr>Poruchy menštruačného cyklu</vt:lpstr>
      <vt:lpstr>Klimakterický syndróm</vt:lpstr>
      <vt:lpstr>Návaly tepla</vt:lpstr>
      <vt:lpstr>Návaly tepla</vt:lpstr>
      <vt:lpstr>Liečba</vt:lpstr>
      <vt:lpstr>Estrogény/hormón substitučná terapia</vt:lpstr>
      <vt:lpstr>Prezentácia programu PowerPoint</vt:lpstr>
      <vt:lpstr>Liečba estrogénmi nie je možná</vt:lpstr>
      <vt:lpstr>Psychické zmeny</vt:lpstr>
      <vt:lpstr>Nespavosť</vt:lpstr>
      <vt:lpstr>Depresia</vt:lpstr>
      <vt:lpstr>Liečba</vt:lpstr>
      <vt:lpstr>Postmenopauza</vt:lpstr>
      <vt:lpstr>Osteoporóza</vt:lpstr>
      <vt:lpstr>Osteoporóza</vt:lpstr>
      <vt:lpstr>Osteoporóza</vt:lpstr>
      <vt:lpstr>Diagnostika</vt:lpstr>
      <vt:lpstr>Liečba</vt:lpstr>
      <vt:lpstr>Liečba</vt:lpstr>
      <vt:lpstr>Liečba</vt:lpstr>
      <vt:lpstr>Prevencia zlomenín</vt:lpstr>
      <vt:lpstr>KVS zmeny</vt:lpstr>
      <vt:lpstr>Rizikové faktory</vt:lpstr>
      <vt:lpstr>Prevencia</vt:lpstr>
      <vt:lpstr>Priberanie na hmotnosti</vt:lpstr>
      <vt:lpstr>Prsníky</vt:lpstr>
      <vt:lpstr>Stenšovanie kože a slizníc</vt:lpstr>
      <vt:lpstr>Kožné zmeny</vt:lpstr>
      <vt:lpstr>Ústna dutina</vt:lpstr>
      <vt:lpstr>Vulva</vt:lpstr>
      <vt:lpstr>Pošva</vt:lpstr>
      <vt:lpstr>Liečba</vt:lpstr>
      <vt:lpstr>Močový systém</vt:lpstr>
      <vt:lpstr>Krvácanie po menopauze</vt:lpstr>
      <vt:lpstr>Močová inkontinencia</vt:lpstr>
      <vt:lpstr>Močová inkontinencia</vt:lpstr>
      <vt:lpstr>Kontinencia</vt:lpstr>
      <vt:lpstr>Rizikové faktory</vt:lpstr>
      <vt:lpstr>Rizikové faktory</vt:lpstr>
      <vt:lpstr>Typy</vt:lpstr>
      <vt:lpstr>Stresová inkontinencia</vt:lpstr>
      <vt:lpstr>Urgentná inkontinencia</vt:lpstr>
      <vt:lpstr>Prezentácia programu PowerPoint</vt:lpstr>
      <vt:lpstr>Diagnostika</vt:lpstr>
      <vt:lpstr>Lieky, ktoré môžu zvýšiť riziko úniku moču</vt:lpstr>
      <vt:lpstr>Prezentácia programu PowerPoint</vt:lpstr>
      <vt:lpstr>Prezentácia programu PowerPoint</vt:lpstr>
      <vt:lpstr>Prezentácia programu PowerPoint</vt:lpstr>
      <vt:lpstr>Urodynamické vyšetrenie</vt:lpstr>
      <vt:lpstr>Prezentácia programu PowerPoint</vt:lpstr>
      <vt:lpstr>Prezentácia programu PowerPoint</vt:lpstr>
      <vt:lpstr>Prezentácia programu PowerPoint</vt:lpstr>
      <vt:lpstr>Liečba</vt:lpstr>
      <vt:lpstr>Liečba stresovej inkontinencie</vt:lpstr>
      <vt:lpstr>Chirurgická terapia </vt:lpstr>
      <vt:lpstr>Bulking agent</vt:lpstr>
      <vt:lpstr>Liečba urgentnej inkontinencie</vt:lpstr>
      <vt:lpstr>Medikamentózna liečba</vt:lpstr>
      <vt:lpstr>Elektrická stimulácia nervov</vt:lpstr>
      <vt:lpstr>Injekcie botulotoxínu</vt:lpstr>
      <vt:lpstr>Prolaps panvových orgánov</vt:lpstr>
      <vt:lpstr>Definícia</vt:lpstr>
      <vt:lpstr>Prezentácia programu PowerPoint</vt:lpstr>
      <vt:lpstr>Prezentácia programu PowerPoint</vt:lpstr>
      <vt:lpstr>Rizikové faktory</vt:lpstr>
      <vt:lpstr>Stupne prolapsu</vt:lpstr>
      <vt:lpstr>Príznaky</vt:lpstr>
      <vt:lpstr>Príznaky z útlaku</vt:lpstr>
      <vt:lpstr>Poruchy močenia</vt:lpstr>
      <vt:lpstr>Tráviace ťažkosti</vt:lpstr>
      <vt:lpstr>Sexuálna dysfunkcia</vt:lpstr>
      <vt:lpstr>Gynekologické vyšetrenie</vt:lpstr>
      <vt:lpstr>Gynekologické vyšetrenie</vt:lpstr>
      <vt:lpstr>Liečba</vt:lpstr>
      <vt:lpstr>Pesar</vt:lpstr>
      <vt:lpstr>Prezentácia programu PowerPoint</vt:lpstr>
      <vt:lpstr>Komplikácie pesaru</vt:lpstr>
      <vt:lpstr>Chirurgická liečba</vt:lpstr>
      <vt:lpstr>Prezentácia programu PowerPoint</vt:lpstr>
      <vt:lpstr>Prezentácia programu PowerPoint</vt:lpstr>
      <vt:lpstr>Prezentácia programu PowerPoint</vt:lpstr>
      <vt:lpstr>Sieťky</vt:lpstr>
      <vt:lpstr>Zhubné ochorenia</vt:lpstr>
      <vt:lpstr>Prezentácia programu PowerPoint</vt:lpstr>
      <vt:lpstr>Karcinóm vaječníka</vt:lpstr>
      <vt:lpstr>Rizikové faktory</vt:lpstr>
      <vt:lpstr>Protektívne faktory</vt:lpstr>
      <vt:lpstr>Príznaky</vt:lpstr>
      <vt:lpstr>Diagnostika</vt:lpstr>
      <vt:lpstr>Ďalšie vyšetrenia</vt:lpstr>
      <vt:lpstr>Šírenie nádoru</vt:lpstr>
      <vt:lpstr>Liečba</vt:lpstr>
      <vt:lpstr>Operačná liečba</vt:lpstr>
      <vt:lpstr>Karcinóm endometria</vt:lpstr>
      <vt:lpstr>Prezentácia programu PowerPoint</vt:lpstr>
      <vt:lpstr>Príznaky</vt:lpstr>
      <vt:lpstr>Diagnostika</vt:lpstr>
      <vt:lpstr>Prezentácia programu PowerPoint</vt:lpstr>
      <vt:lpstr>Prezentácia programu PowerPoint</vt:lpstr>
      <vt:lpstr>Liečba</vt:lpstr>
      <vt:lpstr>Chirurgická liečba</vt:lpstr>
      <vt:lpstr>Hormonálna liečba</vt:lpstr>
      <vt:lpstr>Karcinóm krčka maternice</vt:lpstr>
      <vt:lpstr>Prezentácia programu PowerPoint</vt:lpstr>
      <vt:lpstr>Rizikové faktory</vt:lpstr>
      <vt:lpstr>Prevencia</vt:lpstr>
      <vt:lpstr>Prevencia</vt:lpstr>
      <vt:lpstr>Prevencia</vt:lpstr>
      <vt:lpstr>Príznaky</vt:lpstr>
      <vt:lpstr>Diagnostika</vt:lpstr>
      <vt:lpstr>Liečba</vt:lpstr>
      <vt:lpstr>Chirurgická liečba</vt:lpstr>
      <vt:lpstr>Chirurgická liečba</vt:lpstr>
      <vt:lpstr>Rádioterapia</vt:lpstr>
      <vt:lpstr>Karcinóm vulvy</vt:lpstr>
      <vt:lpstr>Prezentácia programu PowerPoint</vt:lpstr>
      <vt:lpstr>Karcinóm prsníka</vt:lpstr>
      <vt:lpstr>BRCA gény</vt:lpstr>
      <vt:lpstr>Príznaky</vt:lpstr>
      <vt:lpstr>Diagnostika</vt:lpstr>
      <vt:lpstr>Mamografia</vt:lpstr>
      <vt:lpstr>Prezentácia programu PowerPoint</vt:lpstr>
      <vt:lpstr>Liečba</vt:lpstr>
      <vt:lpstr>Chirurgická liečba</vt:lpstr>
      <vt:lpstr>Ďakujem za pozornosť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Gynekologické problémy žien vyššieho veku</dc:title>
  <dc:creator>michaelahrtankova@gmail.com</dc:creator>
  <cp:lastModifiedBy>michaelahrtankova@gmail.com</cp:lastModifiedBy>
  <cp:revision>187</cp:revision>
  <dcterms:created xsi:type="dcterms:W3CDTF">2026-01-09T08:01:07Z</dcterms:created>
  <dcterms:modified xsi:type="dcterms:W3CDTF">2026-03-04T10:36:27Z</dcterms:modified>
</cp:coreProperties>
</file>