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9" r:id="rId4"/>
    <p:sldId id="257" r:id="rId5"/>
    <p:sldId id="258" r:id="rId6"/>
    <p:sldId id="260" r:id="rId7"/>
    <p:sldId id="261" r:id="rId8"/>
    <p:sldId id="262" r:id="rId9"/>
    <p:sldId id="274" r:id="rId10"/>
    <p:sldId id="275" r:id="rId11"/>
    <p:sldId id="276" r:id="rId12"/>
    <p:sldId id="263" r:id="rId13"/>
    <p:sldId id="271" r:id="rId14"/>
    <p:sldId id="268" r:id="rId15"/>
    <p:sldId id="264" r:id="rId16"/>
    <p:sldId id="277" r:id="rId17"/>
    <p:sldId id="278" r:id="rId18"/>
    <p:sldId id="265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66" r:id="rId33"/>
    <p:sldId id="292" r:id="rId34"/>
    <p:sldId id="293" r:id="rId35"/>
    <p:sldId id="294" r:id="rId36"/>
    <p:sldId id="269" r:id="rId37"/>
    <p:sldId id="267" r:id="rId38"/>
    <p:sldId id="270" r:id="rId39"/>
    <p:sldId id="295" r:id="rId40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1369"/>
    <a:srgbClr val="C2088D"/>
    <a:srgbClr val="F96DC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ľ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320675"/>
            <a:ext cx="7467600" cy="14319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abuľky 2"/>
          <p:cNvSpPr>
            <a:spLocks noGrp="1"/>
          </p:cNvSpPr>
          <p:nvPr>
            <p:ph type="tbl" idx="1"/>
          </p:nvPr>
        </p:nvSpPr>
        <p:spPr>
          <a:xfrm>
            <a:off x="228600" y="1981200"/>
            <a:ext cx="7543800" cy="4114800"/>
          </a:xfrm>
        </p:spPr>
        <p:txBody>
          <a:bodyPr/>
          <a:lstStyle/>
          <a:p>
            <a:pPr lvl="0"/>
            <a:endParaRPr lang="sk-SK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B2969-6BC1-4D23-B93F-E0ED4C010D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59473-E521-44EF-9AEA-0A600CA59E33}" type="datetimeFigureOut">
              <a:rPr lang="sk-SK" smtClean="0"/>
              <a:pPr/>
              <a:t>13. 2. 2014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635E1-9105-469D-AB72-0E529B1C2045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k-SK" sz="7200" b="1" dirty="0" smtClean="0">
                <a:solidFill>
                  <a:srgbClr val="B71369"/>
                </a:solidFill>
                <a:latin typeface="Arial Black" pitchFamily="34" charset="0"/>
                <a:cs typeface="Aharoni" pitchFamily="2" charset="-79"/>
              </a:rPr>
              <a:t>Konzervačné zubné lekárstvo</a:t>
            </a:r>
            <a:endParaRPr lang="sk-SK" sz="7200" b="1" dirty="0">
              <a:solidFill>
                <a:srgbClr val="B71369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00430" y="5929330"/>
            <a:ext cx="6072230" cy="1071570"/>
          </a:xfrm>
        </p:spPr>
        <p:txBody>
          <a:bodyPr/>
          <a:lstStyle/>
          <a:p>
            <a:r>
              <a:rPr lang="sk-SK" b="1" dirty="0" smtClean="0">
                <a:solidFill>
                  <a:schemeClr val="tx2">
                    <a:lumMod val="50000"/>
                  </a:schemeClr>
                </a:solidFill>
              </a:rPr>
              <a:t>MUDr. A. Petrášová, PhD.</a:t>
            </a:r>
            <a:endParaRPr lang="sk-SK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sk-SK" dirty="0" smtClean="0"/>
              <a:t>Charakteristika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786454"/>
          </a:xfrm>
        </p:spPr>
        <p:txBody>
          <a:bodyPr>
            <a:normAutofit/>
          </a:bodyPr>
          <a:lstStyle/>
          <a:p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Konzervačné zubné lekárstvo sa zaoberá prevenciou, diagnostikou a liečbou zubného kazu a jeho následkov</a:t>
            </a:r>
            <a:endParaRPr lang="sk-SK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Obrázok 3" descr="ind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3284984"/>
            <a:ext cx="4357718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071734" y="214290"/>
            <a:ext cx="12430212" cy="1071570"/>
          </a:xfrm>
        </p:spPr>
        <p:txBody>
          <a:bodyPr/>
          <a:lstStyle/>
          <a:p>
            <a:r>
              <a:rPr lang="sk-SK" b="1" dirty="0" smtClean="0">
                <a:solidFill>
                  <a:srgbClr val="C2088D"/>
                </a:solidFill>
              </a:rPr>
              <a:t>      </a:t>
            </a:r>
            <a:r>
              <a:rPr lang="sk-SK" sz="5400" b="1" dirty="0" smtClean="0">
                <a:solidFill>
                  <a:srgbClr val="C2088D"/>
                </a:solidFill>
              </a:rPr>
              <a:t>Rozdelenie na :</a:t>
            </a:r>
            <a:endParaRPr lang="sk-SK" sz="5400" b="1" dirty="0">
              <a:solidFill>
                <a:srgbClr val="C2088D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sk-SK" sz="4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000" b="1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  <a:r>
              <a:rPr lang="sk-SK" sz="4000" b="1" dirty="0" err="1" smtClean="0">
                <a:solidFill>
                  <a:schemeClr val="tx2">
                    <a:lumMod val="50000"/>
                  </a:schemeClr>
                </a:solidFill>
              </a:rPr>
              <a:t>Kariológiu</a:t>
            </a:r>
            <a:r>
              <a:rPr lang="sk-SK" sz="4000" b="1" dirty="0" smtClean="0">
                <a:solidFill>
                  <a:schemeClr val="tx2">
                    <a:lumMod val="50000"/>
                  </a:schemeClr>
                </a:solidFill>
              </a:rPr>
              <a:t>        </a:t>
            </a:r>
            <a:r>
              <a:rPr lang="sk-SK" b="1" dirty="0" smtClean="0">
                <a:solidFill>
                  <a:schemeClr val="tx2">
                    <a:lumMod val="50000"/>
                  </a:schemeClr>
                </a:solidFill>
              </a:rPr>
              <a:t>a         </a:t>
            </a:r>
            <a:r>
              <a:rPr lang="sk-SK" sz="4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000" b="1" dirty="0" err="1" smtClean="0">
                <a:solidFill>
                  <a:schemeClr val="tx2">
                    <a:lumMod val="50000"/>
                  </a:schemeClr>
                </a:solidFill>
              </a:rPr>
              <a:t>Endodonciu</a:t>
            </a:r>
            <a:endParaRPr lang="sk-SK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Obrázok 3" descr="Dental_cari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143116"/>
            <a:ext cx="3929090" cy="2857521"/>
          </a:xfrm>
          <a:prstGeom prst="rect">
            <a:avLst/>
          </a:prstGeom>
        </p:spPr>
      </p:pic>
      <p:pic>
        <p:nvPicPr>
          <p:cNvPr id="7" name="Obrázok 6" descr="ENDODONTIC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143116"/>
            <a:ext cx="3138502" cy="2786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14478" y="274638"/>
            <a:ext cx="5929354" cy="1143000"/>
          </a:xfrm>
        </p:spPr>
        <p:txBody>
          <a:bodyPr>
            <a:normAutofit/>
          </a:bodyPr>
          <a:lstStyle/>
          <a:p>
            <a:r>
              <a:rPr lang="sk-SK" sz="4800" b="1" dirty="0" err="1" smtClean="0">
                <a:solidFill>
                  <a:srgbClr val="B71369"/>
                </a:solidFill>
              </a:rPr>
              <a:t>Kariológia</a:t>
            </a:r>
            <a:r>
              <a:rPr lang="sk-SK" sz="4800" b="1" dirty="0" smtClean="0">
                <a:solidFill>
                  <a:srgbClr val="B71369"/>
                </a:solidFill>
              </a:rPr>
              <a:t>:</a:t>
            </a:r>
            <a:endParaRPr lang="sk-SK" sz="4800" b="1" dirty="0">
              <a:solidFill>
                <a:srgbClr val="B71369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0" y="1428736"/>
            <a:ext cx="8686800" cy="5143536"/>
          </a:xfrm>
        </p:spPr>
        <p:txBody>
          <a:bodyPr>
            <a:normAutofit/>
          </a:bodyPr>
          <a:lstStyle/>
          <a:p>
            <a:r>
              <a:rPr lang="sk-SK" sz="4000" dirty="0" err="1">
                <a:solidFill>
                  <a:schemeClr val="tx2">
                    <a:lumMod val="50000"/>
                  </a:schemeClr>
                </a:solidFill>
              </a:rPr>
              <a:t>c</a:t>
            </a:r>
            <a:r>
              <a:rPr lang="sk-SK" sz="4000" dirty="0" err="1" smtClean="0">
                <a:solidFill>
                  <a:schemeClr val="tx2">
                    <a:lumMod val="50000"/>
                  </a:schemeClr>
                </a:solidFill>
              </a:rPr>
              <a:t>aries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000" dirty="0" err="1">
                <a:solidFill>
                  <a:schemeClr val="tx2">
                    <a:lumMod val="50000"/>
                  </a:schemeClr>
                </a:solidFill>
              </a:rPr>
              <a:t>d</a:t>
            </a:r>
            <a:r>
              <a:rPr lang="sk-SK" sz="4000" dirty="0" err="1" smtClean="0">
                <a:solidFill>
                  <a:schemeClr val="tx2">
                    <a:lumMod val="50000"/>
                  </a:schemeClr>
                </a:solidFill>
              </a:rPr>
              <a:t>entis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- zubný kaz</a:t>
            </a:r>
          </a:p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z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aoberá sa etiológiou , prevenciou a liečbou zubného kazu </a:t>
            </a:r>
          </a:p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o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šetrenie  zubného kazu výplňovou </a:t>
            </a:r>
          </a:p>
          <a:p>
            <a:pPr>
              <a:buNone/>
            </a:pPr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   terapiou ak zubný kaz nepoškodil</a:t>
            </a:r>
          </a:p>
          <a:p>
            <a:pPr>
              <a:buNone/>
            </a:pP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    zubnú dreň a zub je vitálny</a:t>
            </a:r>
            <a:endParaRPr lang="sk-SK" sz="4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785982" y="274638"/>
            <a:ext cx="7786742" cy="1143000"/>
          </a:xfrm>
        </p:spPr>
        <p:txBody>
          <a:bodyPr>
            <a:normAutofit/>
          </a:bodyPr>
          <a:lstStyle/>
          <a:p>
            <a:r>
              <a:rPr lang="sk-SK" sz="4800" b="1" dirty="0" err="1" smtClean="0">
                <a:solidFill>
                  <a:srgbClr val="C2088D"/>
                </a:solidFill>
              </a:rPr>
              <a:t>Endodoncia</a:t>
            </a:r>
            <a:r>
              <a:rPr lang="sk-SK" sz="4800" b="1" dirty="0" smtClean="0">
                <a:solidFill>
                  <a:srgbClr val="C2088D"/>
                </a:solidFill>
              </a:rPr>
              <a:t>:</a:t>
            </a:r>
            <a:endParaRPr lang="sk-SK" sz="4800" b="1" dirty="0">
              <a:solidFill>
                <a:srgbClr val="C2088D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j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e časťou konzervačného zubného lekárstva ktorá sa zaoberá liečbou ochorení zubnej drene a okolitého tkaniva v oblasti hrotu koreňa zuba</a:t>
            </a:r>
          </a:p>
          <a:p>
            <a:r>
              <a:rPr lang="sk-SK" sz="4000" dirty="0" err="1">
                <a:solidFill>
                  <a:schemeClr val="tx2">
                    <a:lumMod val="50000"/>
                  </a:schemeClr>
                </a:solidFill>
              </a:rPr>
              <a:t>e</a:t>
            </a:r>
            <a:r>
              <a:rPr lang="sk-SK" sz="4000" dirty="0" err="1" smtClean="0">
                <a:solidFill>
                  <a:schemeClr val="tx2">
                    <a:lumMod val="50000"/>
                  </a:schemeClr>
                </a:solidFill>
              </a:rPr>
              <a:t>ndodontickou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 liečbou sa snažíme obnoviť a uchovať  nielen formu ale aj funkciu zuba</a:t>
            </a:r>
            <a:endParaRPr lang="sk-SK" sz="4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643966" cy="1143000"/>
          </a:xfrm>
        </p:spPr>
        <p:txBody>
          <a:bodyPr>
            <a:normAutofit fontScale="90000"/>
          </a:bodyPr>
          <a:lstStyle/>
          <a:p>
            <a:r>
              <a:rPr lang="sk-SK" sz="4000" b="1" dirty="0" smtClean="0">
                <a:solidFill>
                  <a:srgbClr val="B71369"/>
                </a:solidFill>
              </a:rPr>
              <a:t> Ciele konzervačného zubného lekárstva:</a:t>
            </a:r>
            <a:endParaRPr lang="sk-SK" sz="4000" b="1" dirty="0">
              <a:solidFill>
                <a:srgbClr val="B71369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p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revencia zubného kazu a ochorení zubnej drene</a:t>
            </a:r>
          </a:p>
          <a:p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v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časná a efektívna diagnostika zubného kazu a ochorení zubnej drene</a:t>
            </a:r>
          </a:p>
          <a:p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t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erapia zubného kazu a ochorení zubnej drene so snahou nahradiť tvrdé zubné tkanivá a tým zachovať morfológiu a funkčnosť zuba  </a:t>
            </a:r>
            <a:endParaRPr lang="sk-SK" sz="3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4143372" y="1214422"/>
            <a:ext cx="714380" cy="714380"/>
          </a:xfrm>
          <a:prstGeom prst="ellipse">
            <a:avLst/>
          </a:prstGeom>
          <a:solidFill>
            <a:srgbClr val="C208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Ovál 5"/>
          <p:cNvSpPr/>
          <p:nvPr/>
        </p:nvSpPr>
        <p:spPr>
          <a:xfrm>
            <a:off x="4211960" y="2564904"/>
            <a:ext cx="714380" cy="714380"/>
          </a:xfrm>
          <a:prstGeom prst="ellipse">
            <a:avLst/>
          </a:prstGeom>
          <a:solidFill>
            <a:srgbClr val="B713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Ovál 6"/>
          <p:cNvSpPr/>
          <p:nvPr/>
        </p:nvSpPr>
        <p:spPr>
          <a:xfrm>
            <a:off x="4143372" y="3929066"/>
            <a:ext cx="714380" cy="714380"/>
          </a:xfrm>
          <a:prstGeom prst="ellipse">
            <a:avLst/>
          </a:prstGeom>
          <a:solidFill>
            <a:srgbClr val="C208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Ovál 7"/>
          <p:cNvSpPr/>
          <p:nvPr/>
        </p:nvSpPr>
        <p:spPr>
          <a:xfrm>
            <a:off x="4143372" y="5214950"/>
            <a:ext cx="785818" cy="785818"/>
          </a:xfrm>
          <a:prstGeom prst="ellipse">
            <a:avLst/>
          </a:prstGeom>
          <a:solidFill>
            <a:srgbClr val="B713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26064"/>
          </a:xfrm>
        </p:spPr>
        <p:txBody>
          <a:bodyPr>
            <a:noAutofit/>
          </a:bodyPr>
          <a:lstStyle/>
          <a:p>
            <a:r>
              <a:rPr lang="sk-SK" sz="9600" b="1" dirty="0" err="1" smtClean="0">
                <a:solidFill>
                  <a:srgbClr val="C2088D"/>
                </a:solidFill>
              </a:rPr>
              <a:t>Caries</a:t>
            </a:r>
            <a:r>
              <a:rPr lang="sk-SK" sz="9600" b="1" dirty="0" smtClean="0">
                <a:solidFill>
                  <a:srgbClr val="C2088D"/>
                </a:solidFill>
              </a:rPr>
              <a:t> </a:t>
            </a:r>
            <a:r>
              <a:rPr lang="sk-SK" sz="9600" b="1" dirty="0" err="1" smtClean="0">
                <a:solidFill>
                  <a:srgbClr val="C2088D"/>
                </a:solidFill>
              </a:rPr>
              <a:t>Dentis</a:t>
            </a:r>
            <a:r>
              <a:rPr lang="sk-SK" sz="9600" b="1" dirty="0" smtClean="0">
                <a:solidFill>
                  <a:srgbClr val="C2088D"/>
                </a:solidFill>
              </a:rPr>
              <a:t/>
            </a:r>
            <a:br>
              <a:rPr lang="sk-SK" sz="9600" b="1" dirty="0" smtClean="0">
                <a:solidFill>
                  <a:srgbClr val="C2088D"/>
                </a:solidFill>
              </a:rPr>
            </a:br>
            <a:r>
              <a:rPr lang="sk-SK" sz="9600" b="1" dirty="0" smtClean="0">
                <a:solidFill>
                  <a:srgbClr val="C2088D"/>
                </a:solidFill>
              </a:rPr>
              <a:t>Zubný kaz</a:t>
            </a:r>
            <a:endParaRPr lang="sk-SK" sz="9600" b="1" dirty="0">
              <a:solidFill>
                <a:srgbClr val="C2088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Norm</a:t>
            </a:r>
            <a:r>
              <a:rPr lang="sk-SK" dirty="0" err="1" smtClean="0">
                <a:solidFill>
                  <a:srgbClr val="FF0000"/>
                </a:solidFill>
              </a:rPr>
              <a:t>álna</a:t>
            </a:r>
            <a:r>
              <a:rPr lang="sk-SK" dirty="0" smtClean="0">
                <a:solidFill>
                  <a:srgbClr val="FF0000"/>
                </a:solidFill>
              </a:rPr>
              <a:t> orálna flóra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sk-SK" dirty="0" smtClean="0"/>
              <a:t>Orálnu flóru tvoria baktérie (aj </a:t>
            </a:r>
            <a:r>
              <a:rPr lang="sk-SK" dirty="0" err="1" smtClean="0"/>
              <a:t>mykoplazmy</a:t>
            </a:r>
            <a:r>
              <a:rPr lang="sk-SK" dirty="0" smtClean="0"/>
              <a:t>), huby, </a:t>
            </a:r>
            <a:r>
              <a:rPr lang="sk-SK" dirty="0" err="1" smtClean="0"/>
              <a:t>protozoá</a:t>
            </a:r>
            <a:r>
              <a:rPr lang="sk-SK" dirty="0" smtClean="0"/>
              <a:t> a je možná účasť vírusov, ktoré perzistujú z času na čas.</a:t>
            </a:r>
          </a:p>
          <a:p>
            <a:pPr>
              <a:lnSpc>
                <a:spcPct val="90000"/>
              </a:lnSpc>
            </a:pPr>
            <a:r>
              <a:rPr lang="sk-SK" dirty="0" smtClean="0"/>
              <a:t>Dominantnou skupinou sú baktérie, približne 200 druhov sídli v dutine ústnej.</a:t>
            </a:r>
          </a:p>
          <a:p>
            <a:pPr>
              <a:lnSpc>
                <a:spcPct val="90000"/>
              </a:lnSpc>
            </a:pPr>
            <a:r>
              <a:rPr lang="sk-SK" dirty="0" smtClean="0"/>
              <a:t>Dutina ústna predstavuje rôznorodý ekosystém, a tým aj štúdium orálnej mikrobiológie je komplexné a náročné</a:t>
            </a:r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Najvýznamnejšie baktériové druhy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i="1" dirty="0" err="1" smtClean="0"/>
              <a:t>Streptococcus</a:t>
            </a:r>
            <a:r>
              <a:rPr lang="sk-SK" i="1" dirty="0" smtClean="0"/>
              <a:t> </a:t>
            </a:r>
            <a:r>
              <a:rPr lang="sk-SK" i="1" dirty="0" err="1" smtClean="0"/>
              <a:t>oralis</a:t>
            </a:r>
            <a:r>
              <a:rPr lang="sk-SK" i="1" dirty="0" smtClean="0"/>
              <a:t>, </a:t>
            </a:r>
            <a:r>
              <a:rPr lang="sk-SK" i="1" dirty="0" err="1" smtClean="0"/>
              <a:t>salivarius</a:t>
            </a:r>
            <a:r>
              <a:rPr lang="sk-SK" i="1" dirty="0" smtClean="0"/>
              <a:t>, </a:t>
            </a:r>
            <a:r>
              <a:rPr lang="sk-SK" i="1" dirty="0" err="1" smtClean="0"/>
              <a:t>milleri</a:t>
            </a:r>
            <a:r>
              <a:rPr lang="sk-SK" i="1" dirty="0" smtClean="0"/>
              <a:t> </a:t>
            </a:r>
            <a:r>
              <a:rPr lang="sk-SK" i="1" dirty="0" err="1" smtClean="0"/>
              <a:t>et</a:t>
            </a:r>
            <a:r>
              <a:rPr lang="sk-SK" i="1" dirty="0" smtClean="0"/>
              <a:t> </a:t>
            </a:r>
            <a:r>
              <a:rPr lang="sk-SK" i="1" dirty="0" err="1" smtClean="0"/>
              <a:t>mutans</a:t>
            </a:r>
            <a:r>
              <a:rPr lang="sk-SK" i="1" dirty="0" smtClean="0"/>
              <a:t>, </a:t>
            </a:r>
            <a:r>
              <a:rPr lang="sk-SK" i="1" dirty="0" err="1" smtClean="0"/>
              <a:t>peptostreptokoky</a:t>
            </a:r>
            <a:r>
              <a:rPr lang="sk-SK" i="1" dirty="0" smtClean="0"/>
              <a:t>, </a:t>
            </a:r>
            <a:r>
              <a:rPr lang="sk-SK" i="1" dirty="0" err="1" smtClean="0"/>
              <a:t>L.casei</a:t>
            </a:r>
            <a:r>
              <a:rPr lang="sk-SK" i="1" dirty="0" smtClean="0"/>
              <a:t>, </a:t>
            </a:r>
            <a:r>
              <a:rPr lang="sk-SK" i="1" dirty="0" err="1" smtClean="0"/>
              <a:t>rhamnosus</a:t>
            </a:r>
            <a:r>
              <a:rPr lang="sk-SK" i="1" dirty="0" smtClean="0"/>
              <a:t>, </a:t>
            </a:r>
            <a:r>
              <a:rPr lang="sk-SK" i="1" dirty="0" err="1" smtClean="0"/>
              <a:t>acidophilus</a:t>
            </a:r>
            <a:r>
              <a:rPr lang="sk-SK" i="1" dirty="0" smtClean="0"/>
              <a:t>, </a:t>
            </a:r>
            <a:r>
              <a:rPr lang="sk-SK" i="1" dirty="0" err="1" smtClean="0"/>
              <a:t>A.israelii</a:t>
            </a:r>
            <a:r>
              <a:rPr lang="sk-SK" i="1" dirty="0" smtClean="0"/>
              <a:t>, </a:t>
            </a:r>
            <a:r>
              <a:rPr lang="sk-SK" i="1" dirty="0" err="1" smtClean="0"/>
              <a:t>naeslundii</a:t>
            </a:r>
            <a:r>
              <a:rPr lang="sk-SK" i="1" dirty="0" smtClean="0"/>
              <a:t>, </a:t>
            </a:r>
            <a:r>
              <a:rPr lang="sk-SK" i="1" dirty="0" err="1" smtClean="0"/>
              <a:t>viscosus</a:t>
            </a:r>
            <a:r>
              <a:rPr lang="sk-SK" i="1" dirty="0" smtClean="0"/>
              <a:t>, </a:t>
            </a:r>
            <a:r>
              <a:rPr lang="sk-SK" i="1" dirty="0" err="1" smtClean="0"/>
              <a:t>EuB.saburreum</a:t>
            </a:r>
            <a:r>
              <a:rPr lang="sk-SK" i="1" dirty="0" smtClean="0"/>
              <a:t>, </a:t>
            </a:r>
            <a:r>
              <a:rPr lang="sk-SK" i="1" dirty="0" err="1" smtClean="0"/>
              <a:t>timidum</a:t>
            </a:r>
            <a:r>
              <a:rPr lang="sk-SK" i="1" dirty="0" smtClean="0"/>
              <a:t>, </a:t>
            </a:r>
            <a:r>
              <a:rPr lang="sk-SK" i="1" dirty="0" err="1" smtClean="0"/>
              <a:t>P.acnes</a:t>
            </a:r>
            <a:r>
              <a:rPr lang="sk-SK" i="1" dirty="0" smtClean="0"/>
              <a:t>, </a:t>
            </a:r>
            <a:r>
              <a:rPr lang="sk-SK" i="1" dirty="0" err="1" smtClean="0"/>
              <a:t>R.dentocariosa</a:t>
            </a:r>
            <a:r>
              <a:rPr lang="sk-SK" i="1" dirty="0" smtClean="0"/>
              <a:t>, </a:t>
            </a:r>
            <a:r>
              <a:rPr lang="sk-SK" i="1" dirty="0" err="1" smtClean="0"/>
              <a:t>BifidoB.dentium</a:t>
            </a:r>
            <a:r>
              <a:rPr lang="sk-SK" i="1" dirty="0" smtClean="0"/>
              <a:t>, </a:t>
            </a:r>
            <a:r>
              <a:rPr lang="sk-SK" i="1" dirty="0" err="1" smtClean="0"/>
              <a:t>S.mucilaginosus</a:t>
            </a:r>
            <a:r>
              <a:rPr lang="sk-SK" i="1" dirty="0" smtClean="0"/>
              <a:t>, SPA, </a:t>
            </a:r>
            <a:r>
              <a:rPr lang="sk-SK" i="1" dirty="0" err="1" smtClean="0"/>
              <a:t>N.sublflava</a:t>
            </a:r>
            <a:r>
              <a:rPr lang="sk-SK" i="1" dirty="0" smtClean="0"/>
              <a:t>, </a:t>
            </a:r>
            <a:r>
              <a:rPr lang="sk-SK" i="1" dirty="0" err="1" smtClean="0"/>
              <a:t>mucosa</a:t>
            </a:r>
            <a:r>
              <a:rPr lang="sk-SK" i="1" dirty="0" smtClean="0"/>
              <a:t>, </a:t>
            </a:r>
            <a:r>
              <a:rPr lang="sk-SK" i="1" dirty="0" err="1" smtClean="0"/>
              <a:t>sicca</a:t>
            </a:r>
            <a:r>
              <a:rPr lang="sk-SK" i="1" dirty="0" smtClean="0"/>
              <a:t>, </a:t>
            </a:r>
            <a:r>
              <a:rPr lang="sk-SK" i="1" dirty="0" err="1" smtClean="0"/>
              <a:t>M.catarrhalis</a:t>
            </a:r>
            <a:r>
              <a:rPr lang="sk-SK" i="1" dirty="0" smtClean="0"/>
              <a:t>, </a:t>
            </a:r>
            <a:r>
              <a:rPr lang="sk-SK" i="1" dirty="0" err="1" smtClean="0"/>
              <a:t>Veillonella</a:t>
            </a:r>
            <a:r>
              <a:rPr lang="sk-SK" i="1" dirty="0" smtClean="0"/>
              <a:t> </a:t>
            </a:r>
            <a:r>
              <a:rPr lang="sk-SK" i="1" dirty="0" err="1" smtClean="0"/>
              <a:t>alcalescens</a:t>
            </a:r>
            <a:r>
              <a:rPr lang="sk-SK" i="1" dirty="0" smtClean="0"/>
              <a:t>, </a:t>
            </a:r>
            <a:r>
              <a:rPr lang="sk-SK" i="1" dirty="0" err="1" smtClean="0"/>
              <a:t>H.parainfl</a:t>
            </a:r>
            <a:r>
              <a:rPr lang="sk-SK" i="1" dirty="0" smtClean="0"/>
              <a:t>., </a:t>
            </a:r>
            <a:r>
              <a:rPr lang="sk-SK" i="1" dirty="0" err="1" smtClean="0"/>
              <a:t>A.actinomycetemcommitans</a:t>
            </a:r>
            <a:r>
              <a:rPr lang="sk-SK" i="1" dirty="0" smtClean="0"/>
              <a:t>, </a:t>
            </a:r>
            <a:r>
              <a:rPr lang="sk-SK" i="1" dirty="0" err="1" smtClean="0"/>
              <a:t>E.corrodens</a:t>
            </a:r>
            <a:r>
              <a:rPr lang="sk-SK" i="1" dirty="0" smtClean="0"/>
              <a:t>, </a:t>
            </a:r>
            <a:r>
              <a:rPr lang="sk-SK" i="1" dirty="0" err="1" smtClean="0"/>
              <a:t>Capnocytophaga</a:t>
            </a:r>
            <a:r>
              <a:rPr lang="sk-SK" i="1" dirty="0" smtClean="0"/>
              <a:t> </a:t>
            </a:r>
            <a:r>
              <a:rPr lang="sk-SK" i="1" dirty="0" err="1" smtClean="0"/>
              <a:t>ochracea</a:t>
            </a:r>
            <a:r>
              <a:rPr lang="sk-SK" i="1" dirty="0" smtClean="0"/>
              <a:t> </a:t>
            </a:r>
            <a:r>
              <a:rPr lang="sk-SK" i="1" dirty="0" err="1" smtClean="0"/>
              <a:t>et</a:t>
            </a:r>
            <a:r>
              <a:rPr lang="sk-SK" i="1" dirty="0" smtClean="0"/>
              <a:t> </a:t>
            </a:r>
            <a:r>
              <a:rPr lang="sk-SK" i="1" dirty="0" err="1" smtClean="0"/>
              <a:t>gingivalis</a:t>
            </a:r>
            <a:r>
              <a:rPr lang="sk-SK" i="1" dirty="0" smtClean="0"/>
              <a:t>, </a:t>
            </a:r>
            <a:r>
              <a:rPr lang="sk-SK" i="1" dirty="0" err="1" smtClean="0"/>
              <a:t>F.nucleatum</a:t>
            </a:r>
            <a:r>
              <a:rPr lang="sk-SK" i="1" dirty="0" smtClean="0"/>
              <a:t>, </a:t>
            </a:r>
            <a:r>
              <a:rPr lang="sk-SK" i="1" dirty="0" err="1" smtClean="0"/>
              <a:t>Leptotrichia</a:t>
            </a:r>
            <a:r>
              <a:rPr lang="sk-SK" i="1" dirty="0" smtClean="0"/>
              <a:t> </a:t>
            </a:r>
            <a:r>
              <a:rPr lang="sk-SK" i="1" dirty="0" err="1" smtClean="0"/>
              <a:t>buccalis</a:t>
            </a:r>
            <a:r>
              <a:rPr lang="sk-SK" i="1" dirty="0" smtClean="0"/>
              <a:t>, </a:t>
            </a:r>
            <a:r>
              <a:rPr lang="sk-SK" i="1" dirty="0" err="1" smtClean="0"/>
              <a:t>Porphyromonas</a:t>
            </a:r>
            <a:r>
              <a:rPr lang="sk-SK" i="1" dirty="0" smtClean="0"/>
              <a:t> </a:t>
            </a:r>
            <a:r>
              <a:rPr lang="sk-SK" i="1" dirty="0" err="1" smtClean="0"/>
              <a:t>gingivalis</a:t>
            </a:r>
            <a:r>
              <a:rPr lang="sk-SK" i="1" dirty="0" smtClean="0"/>
              <a:t>, </a:t>
            </a:r>
            <a:r>
              <a:rPr lang="sk-SK" i="1" dirty="0" err="1" smtClean="0"/>
              <a:t>endodontalis</a:t>
            </a:r>
            <a:r>
              <a:rPr lang="sk-SK" i="1" dirty="0" smtClean="0"/>
              <a:t>, </a:t>
            </a:r>
            <a:r>
              <a:rPr lang="sk-SK" i="1" dirty="0" err="1" smtClean="0"/>
              <a:t>Prevotella</a:t>
            </a:r>
            <a:r>
              <a:rPr lang="sk-SK" i="1" dirty="0" smtClean="0"/>
              <a:t> </a:t>
            </a:r>
            <a:r>
              <a:rPr lang="sk-SK" i="1" dirty="0" err="1" smtClean="0"/>
              <a:t>denticola</a:t>
            </a:r>
            <a:r>
              <a:rPr lang="sk-SK" i="1" dirty="0" smtClean="0"/>
              <a:t>, </a:t>
            </a:r>
            <a:r>
              <a:rPr lang="sk-SK" i="1" dirty="0" err="1" smtClean="0"/>
              <a:t>oralis</a:t>
            </a:r>
            <a:r>
              <a:rPr lang="sk-SK" i="1" dirty="0" smtClean="0"/>
              <a:t>, </a:t>
            </a:r>
            <a:r>
              <a:rPr lang="sk-SK" i="1" dirty="0" err="1" smtClean="0"/>
              <a:t>Treponema</a:t>
            </a:r>
            <a:r>
              <a:rPr lang="sk-SK" i="1" dirty="0" smtClean="0"/>
              <a:t> </a:t>
            </a:r>
            <a:r>
              <a:rPr lang="sk-SK" i="1" dirty="0" err="1" smtClean="0"/>
              <a:t>denticola</a:t>
            </a:r>
            <a:r>
              <a:rPr lang="sk-SK" i="1" dirty="0" smtClean="0"/>
              <a:t>, </a:t>
            </a:r>
            <a:r>
              <a:rPr lang="sk-SK" i="1" dirty="0" err="1" smtClean="0"/>
              <a:t>vincetii</a:t>
            </a:r>
            <a:r>
              <a:rPr lang="sk-SK" i="1" dirty="0" smtClean="0"/>
              <a:t>, </a:t>
            </a:r>
            <a:r>
              <a:rPr lang="sk-SK" i="1" dirty="0" err="1" smtClean="0"/>
              <a:t>Mycoplasma</a:t>
            </a:r>
            <a:r>
              <a:rPr lang="sk-SK" i="1" dirty="0" smtClean="0"/>
              <a:t> </a:t>
            </a:r>
            <a:r>
              <a:rPr lang="sk-SK" i="1" dirty="0" err="1" smtClean="0"/>
              <a:t>orale</a:t>
            </a:r>
            <a:r>
              <a:rPr lang="sk-SK" i="1" dirty="0" smtClean="0"/>
              <a:t>, </a:t>
            </a:r>
            <a:r>
              <a:rPr lang="sk-SK" i="1" dirty="0" err="1" smtClean="0"/>
              <a:t>salivarium</a:t>
            </a:r>
            <a:endParaRPr lang="sk-SK" i="1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Orálny ekosystém a zubný </a:t>
            </a:r>
            <a:r>
              <a:rPr lang="sk-SK" dirty="0" err="1" smtClean="0">
                <a:solidFill>
                  <a:srgbClr val="FF0000"/>
                </a:solidFill>
              </a:rPr>
              <a:t>plak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/>
            <a:r>
              <a:rPr lang="sk-SK" dirty="0" smtClean="0"/>
              <a:t>Hlavné orálne </a:t>
            </a:r>
            <a:r>
              <a:rPr lang="en-US" dirty="0" err="1" smtClean="0"/>
              <a:t>biotopy</a:t>
            </a:r>
            <a:r>
              <a:rPr lang="sk-SK" dirty="0" smtClean="0"/>
              <a:t>: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sk-SK" dirty="0" err="1" smtClean="0"/>
              <a:t>Bukálna</a:t>
            </a:r>
            <a:r>
              <a:rPr lang="sk-SK" dirty="0" smtClean="0"/>
              <a:t> </a:t>
            </a:r>
            <a:r>
              <a:rPr lang="sk-SK" dirty="0" err="1" smtClean="0"/>
              <a:t>mukóza</a:t>
            </a:r>
            <a:endParaRPr lang="sk-SK" dirty="0" smtClean="0"/>
          </a:p>
          <a:p>
            <a:pPr marL="609600" indent="-609600">
              <a:buFont typeface="Wingdings" pitchFamily="2" charset="2"/>
              <a:buAutoNum type="arabicPeriod"/>
            </a:pPr>
            <a:r>
              <a:rPr lang="sk-SK" dirty="0" err="1" smtClean="0"/>
              <a:t>Dorzum</a:t>
            </a:r>
            <a:r>
              <a:rPr lang="sk-SK" dirty="0" smtClean="0"/>
              <a:t> jazyka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sk-SK" dirty="0" smtClean="0"/>
              <a:t>Povrch zubov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sk-SK" dirty="0" smtClean="0"/>
              <a:t>Epitel </a:t>
            </a:r>
            <a:r>
              <a:rPr lang="sk-SK" dirty="0" err="1" smtClean="0"/>
              <a:t>vystieľajúci</a:t>
            </a:r>
            <a:r>
              <a:rPr lang="sk-SK" dirty="0" smtClean="0"/>
              <a:t> </a:t>
            </a:r>
            <a:r>
              <a:rPr lang="sk-SK" dirty="0" err="1" smtClean="0"/>
              <a:t>sulcus</a:t>
            </a:r>
            <a:r>
              <a:rPr lang="sk-SK" dirty="0" smtClean="0"/>
              <a:t> </a:t>
            </a:r>
            <a:r>
              <a:rPr lang="sk-SK" dirty="0" err="1" smtClean="0"/>
              <a:t>gingivalis</a:t>
            </a:r>
            <a:endParaRPr lang="sk-SK" dirty="0" smtClean="0"/>
          </a:p>
          <a:p>
            <a:pPr marL="609600" indent="-609600">
              <a:buFont typeface="Wingdings" pitchFamily="2" charset="2"/>
              <a:buAutoNum type="arabicPeriod"/>
            </a:pPr>
            <a:r>
              <a:rPr lang="sk-SK" dirty="0" smtClean="0"/>
              <a:t>Umelé náhrady a implantáty</a:t>
            </a:r>
            <a:endParaRPr lang="cs-CZ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Charakteristika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929330"/>
          </a:xfrm>
        </p:spPr>
        <p:txBody>
          <a:bodyPr/>
          <a:lstStyle/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z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ubný kaz je najčastejšie infekčné ochorenie ľudstva</a:t>
            </a:r>
          </a:p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p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rítomnosť zubného kazu sa datuje  od počiatku civilizácie</a:t>
            </a:r>
          </a:p>
          <a:p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 jeho výskyt sa zvyšuje so zvyšujúcou sa vyspelosťou spoločnosti ( zmeny v zložení potravy)</a:t>
            </a:r>
            <a:endParaRPr lang="sk-SK" sz="4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500230" y="274638"/>
            <a:ext cx="10187030" cy="1143000"/>
          </a:xfrm>
        </p:spPr>
        <p:txBody>
          <a:bodyPr>
            <a:normAutofit/>
          </a:bodyPr>
          <a:lstStyle/>
          <a:p>
            <a:r>
              <a:rPr lang="sk-SK" sz="4800" b="1" dirty="0" smtClean="0">
                <a:solidFill>
                  <a:srgbClr val="C2088D"/>
                </a:solidFill>
              </a:rPr>
              <a:t>Definícia zubného kazu:</a:t>
            </a:r>
            <a:endParaRPr lang="sk-SK" sz="4800" b="1" dirty="0">
              <a:solidFill>
                <a:srgbClr val="C2088D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Autofit/>
          </a:bodyPr>
          <a:lstStyle/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de o lokalizovaný patologický proces mikrobiálneho pôvodu, postihujúci tvrdé zubné tkanivá</a:t>
            </a:r>
          </a:p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z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ačína mikroskopickou léziou, pokračuje </a:t>
            </a:r>
            <a:r>
              <a:rPr lang="sk-SK" sz="4000" dirty="0" err="1" smtClean="0">
                <a:solidFill>
                  <a:schemeClr val="tx2">
                    <a:lumMod val="50000"/>
                  </a:schemeClr>
                </a:solidFill>
              </a:rPr>
              <a:t>demineralizáciou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 tvrdých zubných tkanív a pri prevahe tohto procesu vzniká makroskopická lézia- </a:t>
            </a:r>
            <a:r>
              <a:rPr lang="sk-SK" sz="4000" dirty="0" err="1" smtClean="0">
                <a:solidFill>
                  <a:schemeClr val="tx2">
                    <a:lumMod val="50000"/>
                  </a:schemeClr>
                </a:solidFill>
              </a:rPr>
              <a:t>kavita</a:t>
            </a:r>
            <a:endParaRPr lang="sk-SK" sz="4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57354" y="357166"/>
            <a:ext cx="9358378" cy="1143000"/>
          </a:xfrm>
        </p:spPr>
        <p:txBody>
          <a:bodyPr>
            <a:normAutofit/>
          </a:bodyPr>
          <a:lstStyle/>
          <a:p>
            <a:r>
              <a:rPr lang="sk-SK" b="1" dirty="0" smtClean="0">
                <a:solidFill>
                  <a:srgbClr val="B71369"/>
                </a:solidFill>
              </a:rPr>
              <a:t>Etiológia zubného kazu:</a:t>
            </a:r>
            <a:endParaRPr lang="sk-SK" b="1" dirty="0">
              <a:solidFill>
                <a:srgbClr val="B71369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z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ubný kaz je </a:t>
            </a:r>
            <a:r>
              <a:rPr lang="sk-SK" sz="3600" dirty="0" err="1" smtClean="0">
                <a:solidFill>
                  <a:schemeClr val="tx2">
                    <a:lumMod val="50000"/>
                  </a:schemeClr>
                </a:solidFill>
              </a:rPr>
              <a:t>multifaktoriálne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infekčné ochorenie</a:t>
            </a:r>
          </a:p>
          <a:p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pre jeho vznik je potrebná súhra viacerých faktorov (vonkajších aj vnútorných)</a:t>
            </a:r>
          </a:p>
          <a:p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n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ajdôležitejším faktorom je prostredie ústnej dutiny:  slina, </a:t>
            </a:r>
            <a:r>
              <a:rPr lang="sk-SK" sz="3600" dirty="0" err="1" smtClean="0">
                <a:solidFill>
                  <a:schemeClr val="tx2">
                    <a:lumMod val="50000"/>
                  </a:schemeClr>
                </a:solidFill>
              </a:rPr>
              <a:t>mio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, povlak, celkové ochorenia</a:t>
            </a:r>
          </a:p>
          <a:p>
            <a:endParaRPr lang="sk-SK" sz="3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6286544"/>
          </a:xfrm>
        </p:spPr>
        <p:txBody>
          <a:bodyPr/>
          <a:lstStyle/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v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znik zubného kazu je výsledkom interakcie mikrobiálnej  flóry zubného </a:t>
            </a:r>
            <a:r>
              <a:rPr lang="sk-SK" sz="4000" dirty="0" err="1" smtClean="0">
                <a:solidFill>
                  <a:schemeClr val="tx2">
                    <a:lumMod val="50000"/>
                  </a:schemeClr>
                </a:solidFill>
              </a:rPr>
              <a:t>plaku-povlaku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, dostatočného príjmu sacharidov v potrave a zníženej  odolnosti  zubných tkanív</a:t>
            </a:r>
          </a:p>
          <a:p>
            <a:r>
              <a:rPr lang="sk-SK" sz="4000" dirty="0">
                <a:solidFill>
                  <a:schemeClr val="tx2">
                    <a:lumMod val="50000"/>
                  </a:schemeClr>
                </a:solidFill>
              </a:rPr>
              <a:t>a</a:t>
            </a:r>
            <a:r>
              <a:rPr lang="sk-SK" sz="4000" dirty="0" smtClean="0">
                <a:solidFill>
                  <a:schemeClr val="tx2">
                    <a:lumMod val="50000"/>
                  </a:schemeClr>
                </a:solidFill>
              </a:rPr>
              <a:t>by sa tieto faktory mohli uplatniť je potrebný čas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Tvorba a vývoj zubného </a:t>
            </a:r>
            <a:r>
              <a:rPr lang="sk-SK" dirty="0" err="1" smtClean="0"/>
              <a:t>plaku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sk-SK" dirty="0" smtClean="0"/>
              <a:t>VEK</a:t>
            </a:r>
          </a:p>
          <a:p>
            <a:r>
              <a:rPr lang="sk-SK" dirty="0" smtClean="0"/>
              <a:t>po narodení je DÚ prakticky sterilná, </a:t>
            </a:r>
          </a:p>
          <a:p>
            <a:r>
              <a:rPr lang="sk-SK" dirty="0" smtClean="0"/>
              <a:t>za 18h kultivujeme </a:t>
            </a:r>
            <a:r>
              <a:rPr lang="sk-SK" i="1" dirty="0" err="1" smtClean="0"/>
              <a:t>Str.salivarius</a:t>
            </a:r>
            <a:r>
              <a:rPr lang="sk-SK" dirty="0" smtClean="0"/>
              <a:t>, </a:t>
            </a:r>
          </a:p>
          <a:p>
            <a:r>
              <a:rPr lang="sk-SK" dirty="0" smtClean="0"/>
              <a:t>pred prerezaním zubov nie je </a:t>
            </a:r>
            <a:r>
              <a:rPr lang="sk-SK" dirty="0" err="1" smtClean="0"/>
              <a:t>Mio</a:t>
            </a:r>
            <a:r>
              <a:rPr lang="sk-SK" dirty="0" smtClean="0"/>
              <a:t> obraz pestrý,</a:t>
            </a:r>
          </a:p>
          <a:p>
            <a:r>
              <a:rPr lang="sk-SK" dirty="0" smtClean="0"/>
              <a:t> prítomnosť zubov vytvára podmienky pre osídlenie potenciálne </a:t>
            </a:r>
            <a:r>
              <a:rPr lang="sk-SK" dirty="0" err="1" smtClean="0"/>
              <a:t>kariogénnymi</a:t>
            </a:r>
            <a:r>
              <a:rPr lang="sk-SK" dirty="0" smtClean="0"/>
              <a:t> baktériami</a:t>
            </a:r>
          </a:p>
          <a:p>
            <a:r>
              <a:rPr lang="sk-SK" dirty="0" smtClean="0"/>
              <a:t>Strata zubov obmedzuje výskyt niektorých baktérií, napr. </a:t>
            </a:r>
            <a:r>
              <a:rPr lang="sk-SK" i="1" dirty="0" err="1" smtClean="0"/>
              <a:t>Str.mutans</a:t>
            </a:r>
            <a:r>
              <a:rPr lang="sk-SK" i="1" dirty="0" smtClean="0"/>
              <a:t> a </a:t>
            </a:r>
            <a:r>
              <a:rPr lang="sk-SK" i="1" dirty="0" err="1" smtClean="0"/>
              <a:t>sanguis</a:t>
            </a:r>
            <a:endParaRPr lang="cs-CZ" i="1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28600" y="12700"/>
            <a:ext cx="7467600" cy="1739900"/>
          </a:xfrm>
        </p:spPr>
        <p:txBody>
          <a:bodyPr/>
          <a:lstStyle/>
          <a:p>
            <a:pPr eaLnBrk="1" hangingPunct="1"/>
            <a:r>
              <a:rPr lang="sk-SK" sz="3600" dirty="0" smtClean="0"/>
              <a:t>Zmeny orálnej mikroflóry v závislosti od prerezávania sa zubov</a:t>
            </a:r>
            <a:endParaRPr lang="cs-CZ" sz="3600" dirty="0" smtClean="0"/>
          </a:p>
        </p:txBody>
      </p:sp>
      <p:graphicFrame>
        <p:nvGraphicFramePr>
          <p:cNvPr id="19517" name="Group 1085"/>
          <p:cNvGraphicFramePr>
            <a:graphicFrameLocks noGrp="1"/>
          </p:cNvGraphicFramePr>
          <p:nvPr>
            <p:ph type="tbl" idx="1"/>
          </p:nvPr>
        </p:nvGraphicFramePr>
        <p:xfrm>
          <a:off x="228600" y="1981200"/>
          <a:ext cx="7543800" cy="4531996"/>
        </p:xfrm>
        <a:graphic>
          <a:graphicData uri="http://schemas.openxmlformats.org/drawingml/2006/table">
            <a:tbl>
              <a:tblPr/>
              <a:tblGrid>
                <a:gridCol w="2590800"/>
                <a:gridCol w="2438400"/>
                <a:gridCol w="25146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Dieťa bez zubov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Dieťa zo zubami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Str.mutans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nezistený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veľmi často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Str.sanguis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nezistený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vždy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Bacteroides spp.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zriedka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často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Fusobacterium spp.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zriedka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často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Actinomyces spp.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zriedka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často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Actinomyces viscosus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sk-S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sk-S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často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143040" y="274638"/>
            <a:ext cx="6858048" cy="1143000"/>
          </a:xfrm>
        </p:spPr>
        <p:txBody>
          <a:bodyPr>
            <a:normAutofit/>
          </a:bodyPr>
          <a:lstStyle/>
          <a:p>
            <a:r>
              <a:rPr lang="sk-SK" sz="6600" b="1" dirty="0" smtClean="0">
                <a:solidFill>
                  <a:srgbClr val="B71369"/>
                </a:solidFill>
              </a:rPr>
              <a:t>Baktérie:</a:t>
            </a:r>
            <a:endParaRPr lang="sk-SK" sz="6600" b="1" dirty="0">
              <a:solidFill>
                <a:srgbClr val="B71369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714348" y="857232"/>
            <a:ext cx="8229600" cy="5483245"/>
          </a:xfrm>
        </p:spPr>
        <p:txBody>
          <a:bodyPr/>
          <a:lstStyle/>
          <a:p>
            <a:endParaRPr lang="sk-SK" sz="54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sk-SK" sz="4400" dirty="0" smtClean="0">
                <a:solidFill>
                  <a:schemeClr val="tx2">
                    <a:lumMod val="50000"/>
                  </a:schemeClr>
                </a:solidFill>
              </a:rPr>
              <a:t>  </a:t>
            </a:r>
            <a:r>
              <a:rPr lang="sk-SK" sz="4400" dirty="0" err="1" smtClean="0">
                <a:solidFill>
                  <a:schemeClr val="tx2">
                    <a:lumMod val="50000"/>
                  </a:schemeClr>
                </a:solidFill>
              </a:rPr>
              <a:t>Streptococcus</a:t>
            </a:r>
            <a:r>
              <a:rPr lang="sk-SK" sz="4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400" dirty="0" err="1" smtClean="0">
                <a:solidFill>
                  <a:schemeClr val="tx2">
                    <a:lumMod val="50000"/>
                  </a:schemeClr>
                </a:solidFill>
              </a:rPr>
              <a:t>mutans</a:t>
            </a:r>
            <a:endParaRPr lang="sk-SK" sz="44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sk-SK" sz="54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sk-SK" sz="4400" dirty="0" smtClean="0">
                <a:solidFill>
                  <a:schemeClr val="tx2">
                    <a:lumMod val="50000"/>
                  </a:schemeClr>
                </a:solidFill>
              </a:rPr>
              <a:t>                  </a:t>
            </a:r>
          </a:p>
          <a:p>
            <a:pPr>
              <a:buNone/>
            </a:pPr>
            <a:r>
              <a:rPr lang="sk-SK" sz="4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400" dirty="0" smtClean="0">
                <a:solidFill>
                  <a:schemeClr val="tx2">
                    <a:lumMod val="50000"/>
                  </a:schemeClr>
                </a:solidFill>
              </a:rPr>
              <a:t>                   </a:t>
            </a:r>
            <a:r>
              <a:rPr lang="sk-SK" sz="4400" dirty="0" err="1" smtClean="0">
                <a:solidFill>
                  <a:schemeClr val="tx2">
                    <a:lumMod val="50000"/>
                  </a:schemeClr>
                </a:solidFill>
              </a:rPr>
              <a:t>Lactobacilus</a:t>
            </a:r>
            <a:r>
              <a:rPr lang="sk-SK" sz="4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400" dirty="0" err="1" smtClean="0">
                <a:solidFill>
                  <a:schemeClr val="tx2">
                    <a:lumMod val="50000"/>
                  </a:schemeClr>
                </a:solidFill>
              </a:rPr>
              <a:t>acidofilus</a:t>
            </a:r>
            <a:endParaRPr lang="sk-SK" sz="44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sk-SK" dirty="0"/>
          </a:p>
        </p:txBody>
      </p:sp>
      <p:pic>
        <p:nvPicPr>
          <p:cNvPr id="4" name="Obrázok 3" descr="lacto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3786190"/>
            <a:ext cx="2643191" cy="2571768"/>
          </a:xfrm>
          <a:prstGeom prst="rect">
            <a:avLst/>
          </a:prstGeom>
        </p:spPr>
      </p:pic>
      <p:pic>
        <p:nvPicPr>
          <p:cNvPr id="5" name="Obrázok 4" descr="S mutan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1000108"/>
            <a:ext cx="2571768" cy="250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534400" cy="641350"/>
          </a:xfrm>
        </p:spPr>
        <p:txBody>
          <a:bodyPr/>
          <a:lstStyle/>
          <a:p>
            <a:pPr eaLnBrk="1" hangingPunct="1"/>
            <a:r>
              <a:rPr lang="sk-SK" sz="3600" smtClean="0"/>
              <a:t>Tvorba plaku na očistenej plôške</a:t>
            </a:r>
            <a:endParaRPr lang="cs-CZ" sz="36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7543800" cy="49530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sk-SK" sz="2800" smtClean="0"/>
              <a:t>Pelikula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Vytvára sa na zubnej plôške už niekoľko sekúnd po jej vyčistení.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Je to slabo granulovaná, acelulárna, veľmi tenká vrstva, ktorá je medzi baktériami a povrchom zubu.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Hlavnou zložkou sú proteíny zo slín: albumín, amyláza, lyzozým, glukozyltransferáza, IgA, IgG a fosforylovaný albumín viažúci Ca++.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Funkcie: ochrana povrchu skloviny, vplyv na adhéziu Mio, substrát pre kolonizáciu Mio, zásobník iónov (Ca, P)</a:t>
            </a:r>
            <a:endParaRPr lang="cs-CZ" sz="280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763000" cy="641350"/>
          </a:xfrm>
        </p:spPr>
        <p:txBody>
          <a:bodyPr/>
          <a:lstStyle/>
          <a:p>
            <a:pPr eaLnBrk="1" hangingPunct="1"/>
            <a:r>
              <a:rPr lang="sk-SK" sz="3600" smtClean="0"/>
              <a:t>Tvorba plaku na očistenej plôške</a:t>
            </a:r>
            <a:endParaRPr lang="cs-CZ" sz="36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229600" cy="50292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sk-SK" sz="2800" smtClean="0"/>
              <a:t>Skoré štádium (4-48h),kolonizácia už po 2 h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Gr+koky (najmä </a:t>
            </a:r>
            <a:r>
              <a:rPr lang="sk-SK" sz="2800" i="1" smtClean="0"/>
              <a:t>Str.sanguis a mitis</a:t>
            </a:r>
            <a:r>
              <a:rPr lang="sk-SK" sz="2800" smtClean="0"/>
              <a:t>), aktinomycety a laktobacily, pribúdajú slinné gp, epitel.bb., PMNL, v 24h plaku je 95% streptokokov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Baktérie pribúdajú najmä bb.delením.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V prvých dňoch nerušenej kumulácie plaku prevládajú </a:t>
            </a:r>
            <a:r>
              <a:rPr lang="sk-SK" sz="2800" i="1" smtClean="0"/>
              <a:t>A.naeslundii, viscosus</a:t>
            </a:r>
            <a:r>
              <a:rPr lang="sk-SK" sz="2800" smtClean="0"/>
              <a:t> + Gr-koky (</a:t>
            </a:r>
            <a:r>
              <a:rPr lang="sk-SK" sz="2800" i="1" smtClean="0"/>
              <a:t>Veilonella alcalescens</a:t>
            </a:r>
            <a:r>
              <a:rPr lang="sk-SK" sz="2800" smtClean="0"/>
              <a:t>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V druhej polovici týždňa pribúdajú filamenty (</a:t>
            </a:r>
            <a:r>
              <a:rPr lang="sk-SK" sz="2800" i="1" smtClean="0"/>
              <a:t>Fusobacterium nucleatum</a:t>
            </a:r>
            <a:r>
              <a:rPr lang="sk-SK" sz="2800" smtClean="0"/>
              <a:t> a spirochéty)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Tvorba matrix = extracelulárne polysacharidy+mukopolysacharidy a proteíny zo slín a sulkulárnej tekutiny</a:t>
            </a:r>
            <a:endParaRPr lang="cs-CZ" sz="28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7467600" cy="762000"/>
          </a:xfrm>
        </p:spPr>
        <p:txBody>
          <a:bodyPr/>
          <a:lstStyle/>
          <a:p>
            <a:pPr eaLnBrk="1" hangingPunct="1"/>
            <a:r>
              <a:rPr lang="sk-SK" smtClean="0"/>
              <a:t>Zrelý plak</a:t>
            </a:r>
            <a:endParaRPr lang="cs-CZ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7543800" cy="4800600"/>
          </a:xfrm>
        </p:spPr>
        <p:txBody>
          <a:bodyPr/>
          <a:lstStyle/>
          <a:p>
            <a:pPr eaLnBrk="1" hangingPunct="1"/>
            <a:r>
              <a:rPr lang="sk-SK" smtClean="0"/>
              <a:t>Po 7-14 dňoch väčšia druhová rozmanitosť</a:t>
            </a:r>
          </a:p>
          <a:p>
            <a:pPr eaLnBrk="1" hangingPunct="1"/>
            <a:r>
              <a:rPr lang="sk-SK" smtClean="0"/>
              <a:t>Palisádovité uloženie bb, resp. „kukuričný klas“</a:t>
            </a:r>
          </a:p>
          <a:p>
            <a:pPr eaLnBrk="1" hangingPunct="1"/>
            <a:r>
              <a:rPr lang="sk-SK" smtClean="0"/>
              <a:t>Najbližšie k povrchu zubu pôvodní kolonizátori Gr+koky, vonkajšia strana plaku je osídlená filamentami</a:t>
            </a:r>
          </a:p>
          <a:p>
            <a:pPr eaLnBrk="1" hangingPunct="1"/>
            <a:r>
              <a:rPr lang="sk-SK" smtClean="0"/>
              <a:t>Pelikula je rozrušená ENZ, B sú v priamom kontakte so sklovinou</a:t>
            </a:r>
            <a:endParaRPr lang="cs-CZ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27" descr="http://www.dentistry.leeds.ac.uk/OROFACE/PAGES/micro/plaquef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36550"/>
            <a:ext cx="8382000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Rozdelenie plaku podľa lokalizácie</a:t>
            </a:r>
            <a:endParaRPr lang="cs-CZ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k-SK" smtClean="0"/>
              <a:t>Koronárny, gingiválna tretina zubnej korunky a aproximálne plôšky</a:t>
            </a:r>
          </a:p>
          <a:p>
            <a:pPr eaLnBrk="1" hangingPunct="1">
              <a:lnSpc>
                <a:spcPct val="90000"/>
              </a:lnSpc>
            </a:pPr>
            <a:r>
              <a:rPr lang="sk-SK" smtClean="0"/>
              <a:t>Fisurálny, v jamkách a ryhách</a:t>
            </a:r>
          </a:p>
          <a:p>
            <a:pPr eaLnBrk="1" hangingPunct="1">
              <a:lnSpc>
                <a:spcPct val="90000"/>
              </a:lnSpc>
            </a:pPr>
            <a:r>
              <a:rPr lang="sk-SK" smtClean="0"/>
              <a:t>Supragingiválny, v gingiválnej oblasti, ale nezasahuje do gingiválneho sulku</a:t>
            </a:r>
          </a:p>
          <a:p>
            <a:pPr eaLnBrk="1" hangingPunct="1">
              <a:lnSpc>
                <a:spcPct val="90000"/>
              </a:lnSpc>
            </a:pPr>
            <a:r>
              <a:rPr lang="sk-SK" smtClean="0"/>
              <a:t>Subgingiválny, fyziol.ging.sulku zdravého parodontu alebo parodontálneho chobotu</a:t>
            </a:r>
            <a:endParaRPr lang="cs-CZ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sk-SK" smtClean="0"/>
              <a:t>Mikrobiologický obraz zrelého plaku</a:t>
            </a:r>
            <a:endParaRPr lang="cs-CZ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k-SK" sz="2800" smtClean="0"/>
              <a:t>Gr+:	Str.(mutans, mitis, sanguis, salivarius, sobrinus, milleri)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Enterokoky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Mikrokoky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Aktinomycéty (israelii, viscosus, naeslundii, odontolyticus)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Laktobacili (casei, acidophilus)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Eubaktérie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Bifidobaktérie</a:t>
            </a:r>
            <a:endParaRPr lang="cs-CZ" sz="28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467600" cy="14319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sk-SK" smtClean="0"/>
              <a:t>Mikrobiologický obraz zrelého plaku</a:t>
            </a:r>
            <a:endParaRPr lang="cs-CZ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7543800" cy="4800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sk-SK" sz="2800" smtClean="0"/>
              <a:t>Gr-:	</a:t>
            </a:r>
            <a:r>
              <a:rPr lang="sk-SK" sz="2800" i="1" smtClean="0"/>
              <a:t>Actinobacillus actinomycetemcomitans, Capnocytophaga ochracea, gingivalis, sputigena, Neisseria lactamica, pharyngitis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i="1" smtClean="0"/>
              <a:t>			Prevotella (melaninogenica, denticola, oralis)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i="1" smtClean="0"/>
              <a:t>			Bacteroides (oralis, corrodens, ochraceus, melaninogenicus)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i="1" smtClean="0"/>
              <a:t>			Porphyromonas gingivalis, Fusobacterium nucleatum, Leptotrichia buccalis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i="1" smtClean="0"/>
              <a:t>			Teponema denticola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i="1" smtClean="0"/>
              <a:t>			Veilonella alcalescens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			</a:t>
            </a:r>
            <a:endParaRPr lang="cs-CZ" sz="280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7467600" cy="762000"/>
          </a:xfrm>
        </p:spPr>
        <p:txBody>
          <a:bodyPr/>
          <a:lstStyle/>
          <a:p>
            <a:pPr eaLnBrk="1" hangingPunct="1"/>
            <a:r>
              <a:rPr lang="sk-SK" smtClean="0"/>
              <a:t>Patogenita plaku</a:t>
            </a:r>
            <a:endParaRPr lang="cs-CZ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79248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k-SK" sz="2800" smtClean="0"/>
              <a:t>Tvorba extracelulárnych polysacharidov (zo sacharózy mután, dextrán, fruktán, glukán), pomáhajú mechanicky zpevniť plak, uľahčujú agregáciu acidogénnych B</a:t>
            </a:r>
            <a:endParaRPr lang="cs-CZ" sz="2800" smtClean="0"/>
          </a:p>
          <a:p>
            <a:pPr eaLnBrk="1" hangingPunct="1">
              <a:lnSpc>
                <a:spcPct val="90000"/>
              </a:lnSpc>
            </a:pPr>
            <a:r>
              <a:rPr lang="sk-SK" sz="2800" smtClean="0"/>
              <a:t>Tvorba intracelulárnych polysacharidov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(</a:t>
            </a:r>
            <a:r>
              <a:rPr lang="sk-SK" sz="2800" i="1" smtClean="0"/>
              <a:t>Str.mutans, mitis, sanguis, A.viscosus a naeslundii, L.casei</a:t>
            </a:r>
            <a:r>
              <a:rPr lang="sk-SK" sz="280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sk-SK" sz="2800" smtClean="0"/>
              <a:t>Kariogénne mikroorganizmy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smtClean="0"/>
              <a:t>Ťažké určiť špecifického patogéna,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sk-SK" sz="2800" i="1" smtClean="0"/>
              <a:t>Str.mutans, L.acidophilus</a:t>
            </a:r>
            <a:endParaRPr lang="cs-CZ" sz="2800" i="1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pPr eaLnBrk="1" hangingPunct="1"/>
            <a:r>
              <a:rPr lang="sk-SK" smtClean="0"/>
              <a:t>Zhrnutie</a:t>
            </a:r>
            <a:endParaRPr lang="cs-CZ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sk-SK" sz="2800" smtClean="0"/>
              <a:t>Vznik zubného kazu je výsledkom interakcie Mio flóry plaku, dostatočného príjmu sacharidov v potrave a odolnosťou zubných tkanív</a:t>
            </a:r>
          </a:p>
          <a:p>
            <a:pPr eaLnBrk="1" hangingPunct="1"/>
            <a:r>
              <a:rPr lang="sk-SK" sz="2800" smtClean="0"/>
              <a:t>Mio majú hlavnú úlohu pre ich syntézu kyselín a tvorbu polysacharidov</a:t>
            </a:r>
          </a:p>
          <a:p>
            <a:pPr eaLnBrk="1" hangingPunct="1"/>
            <a:r>
              <a:rPr lang="sk-SK" sz="2800" smtClean="0"/>
              <a:t>Virulencia je založená na tvorbe kyselín, metabolickej aktivite pri nízkom pH a priestorovom usporiadaní plaku</a:t>
            </a:r>
            <a:endParaRPr lang="cs-CZ" sz="280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http://www.irish-sugar.ie/pages/health/healtext/cari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04800"/>
            <a:ext cx="5240338" cy="594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600200"/>
            <a:ext cx="7467600" cy="30162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sk-SK" smtClean="0"/>
              <a:t>Mio plaku + sacharóza = </a:t>
            </a:r>
            <a:r>
              <a:rPr lang="sk-SK" smtClean="0">
                <a:solidFill>
                  <a:schemeClr val="accent1"/>
                </a:solidFill>
              </a:rPr>
              <a:t>kyseliny + vnímavý povrch zubu</a:t>
            </a:r>
            <a:r>
              <a:rPr lang="sk-SK" smtClean="0"/>
              <a:t> = </a:t>
            </a:r>
            <a:br>
              <a:rPr lang="sk-SK" smtClean="0"/>
            </a:br>
            <a:r>
              <a:rPr lang="sk-SK" sz="6000" b="1" smtClean="0">
                <a:solidFill>
                  <a:schemeClr val="hlink"/>
                </a:solidFill>
              </a:rPr>
              <a:t>zubný kaz</a:t>
            </a:r>
            <a:endParaRPr lang="cs-CZ" sz="6000" b="1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pPr eaLnBrk="1" hangingPunct="1"/>
            <a:r>
              <a:rPr lang="sk-SK" smtClean="0"/>
              <a:t>Prevencia kazu</a:t>
            </a:r>
            <a:endParaRPr lang="cs-CZ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sk-SK" smtClean="0"/>
              <a:t>Zníženie vnímavosti skloviny voči zubnému kazu</a:t>
            </a:r>
          </a:p>
          <a:p>
            <a:pPr eaLnBrk="1" hangingPunct="1"/>
            <a:r>
              <a:rPr lang="sk-SK" smtClean="0"/>
              <a:t>Ovplyvnenie kariogénnej bakteriálnej flóry</a:t>
            </a:r>
          </a:p>
          <a:p>
            <a:pPr eaLnBrk="1" hangingPunct="1"/>
            <a:r>
              <a:rPr lang="sk-SK" smtClean="0"/>
              <a:t>Ovplyvnenie tých zložiek potravy, ktoré sú substrátom pre baktérie</a:t>
            </a:r>
            <a:endParaRPr lang="cs-CZ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How balanced are your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4572000" cy="386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7" descr="How balanced are your?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182938"/>
            <a:ext cx="4343400" cy="367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5400" b="1" dirty="0" smtClean="0">
                <a:solidFill>
                  <a:srgbClr val="B71369"/>
                </a:solidFill>
              </a:rPr>
              <a:t>Klasifikácia zubného kazu:</a:t>
            </a:r>
            <a:endParaRPr lang="sk-SK" sz="5400" b="1" dirty="0">
              <a:solidFill>
                <a:srgbClr val="B71369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6500858"/>
          </a:xfrm>
        </p:spPr>
        <p:txBody>
          <a:bodyPr>
            <a:normAutofit fontScale="85000" lnSpcReduction="20000"/>
          </a:bodyPr>
          <a:lstStyle/>
          <a:p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Podľa zasiahnutých tkanív:</a:t>
            </a:r>
          </a:p>
          <a:p>
            <a:pPr>
              <a:buNone/>
            </a:pP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- </a:t>
            </a:r>
            <a:r>
              <a:rPr lang="sk-SK" sz="4600" dirty="0">
                <a:solidFill>
                  <a:schemeClr val="tx2">
                    <a:lumMod val="50000"/>
                  </a:schemeClr>
                </a:solidFill>
              </a:rPr>
              <a:t>k</a:t>
            </a: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az skloviny</a:t>
            </a:r>
          </a:p>
          <a:p>
            <a:pPr>
              <a:buNone/>
            </a:pPr>
            <a:r>
              <a:rPr lang="sk-SK" sz="4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-kaz </a:t>
            </a:r>
            <a:r>
              <a:rPr lang="sk-SK" sz="4600" dirty="0" err="1" smtClean="0">
                <a:solidFill>
                  <a:schemeClr val="tx2">
                    <a:lumMod val="50000"/>
                  </a:schemeClr>
                </a:solidFill>
              </a:rPr>
              <a:t>dentínu</a:t>
            </a:r>
            <a:endParaRPr lang="sk-SK" sz="46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sk-SK" sz="4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-kaz cementu</a:t>
            </a:r>
          </a:p>
          <a:p>
            <a:pPr>
              <a:buNone/>
            </a:pP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-kombinovaný</a:t>
            </a:r>
          </a:p>
          <a:p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Podľa časového priebehu: </a:t>
            </a:r>
          </a:p>
          <a:p>
            <a:pPr>
              <a:buNone/>
            </a:pP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 -akútny</a:t>
            </a:r>
          </a:p>
          <a:p>
            <a:pPr>
              <a:buNone/>
            </a:pPr>
            <a:r>
              <a:rPr lang="sk-SK" sz="4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-chronický</a:t>
            </a:r>
          </a:p>
          <a:p>
            <a:pPr>
              <a:buNone/>
            </a:pPr>
            <a:r>
              <a:rPr lang="sk-SK" sz="4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4600" dirty="0" smtClean="0">
                <a:solidFill>
                  <a:schemeClr val="tx2">
                    <a:lumMod val="50000"/>
                  </a:schemeClr>
                </a:solidFill>
              </a:rPr>
              <a:t>         -prechodné formy</a:t>
            </a:r>
          </a:p>
          <a:p>
            <a:pPr>
              <a:buNone/>
            </a:pPr>
            <a:r>
              <a:rPr lang="sk-SK" sz="4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sk-SK" sz="46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          </a:t>
            </a:r>
          </a:p>
          <a:p>
            <a:pPr>
              <a:buNone/>
            </a:pPr>
            <a:endParaRPr lang="sk-SK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sk-SK" smtClean="0"/>
              <a:t>Kaz skloviny</a:t>
            </a:r>
            <a:br>
              <a:rPr lang="sk-SK" smtClean="0"/>
            </a:br>
            <a:endParaRPr lang="cs-CZ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75438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k-SK" sz="2800" smtClean="0"/>
              <a:t>Vplyv miestnej aplikácie F na inhibíciu rozvoja zubného kazu je veľmi silný a prítomnosť F- na povrchu skloviny je považovaná za ešte dôležitejšiu ako ich inkorporácia počas vývoja</a:t>
            </a:r>
          </a:p>
          <a:p>
            <a:pPr eaLnBrk="1" hangingPunct="1">
              <a:lnSpc>
                <a:spcPct val="90000"/>
              </a:lnSpc>
            </a:pPr>
            <a:r>
              <a:rPr lang="sk-SK" sz="2800" smtClean="0"/>
              <a:t>Rovnováha medzi minerálmi je narušená org.kk. = demineralizácia</a:t>
            </a:r>
          </a:p>
          <a:p>
            <a:pPr eaLnBrk="1" hangingPunct="1">
              <a:lnSpc>
                <a:spcPct val="90000"/>
              </a:lnSpc>
            </a:pPr>
            <a:r>
              <a:rPr lang="sk-SK" sz="2800" smtClean="0"/>
              <a:t>Na začiatku v tele lézie a v translucentnej zóne dochádza ku demineralizácii, v povrchovej a tmavej zóne ku remineralizácii = white spot lesion</a:t>
            </a:r>
            <a:endParaRPr lang="cs-CZ" sz="280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2657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k-SK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971550" y="2657475"/>
            <a:ext cx="72009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k-SK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46088" y="2646363"/>
            <a:ext cx="8251825" cy="1562100"/>
            <a:chOff x="-7" y="-7"/>
            <a:chExt cx="5198" cy="98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0" y="0"/>
              <a:ext cx="5184" cy="970"/>
              <a:chOff x="0" y="0"/>
              <a:chExt cx="5184" cy="970"/>
            </a:xfrm>
          </p:grpSpPr>
          <p:sp>
            <p:nvSpPr>
              <p:cNvPr id="29722" name="Rectangle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4" cy="9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cs-CZ"/>
                  <a:t>  </a:t>
                </a:r>
                <a:r>
                  <a:rPr lang="cs-CZ" sz="9500"/>
                  <a:t> </a:t>
                </a:r>
                <a:r>
                  <a:rPr lang="cs-CZ"/>
                  <a:t>                                </a:t>
                </a:r>
              </a:p>
            </p:txBody>
          </p:sp>
          <p:sp>
            <p:nvSpPr>
              <p:cNvPr id="29723" name="Rectangle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4" cy="970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 wrap="none"/>
              <a:lstStyle/>
              <a:p>
                <a:endParaRPr lang="sk-SK"/>
              </a:p>
            </p:txBody>
          </p:sp>
        </p:grpSp>
        <p:sp>
          <p:nvSpPr>
            <p:cNvPr id="29721" name="Rectangle 8"/>
            <p:cNvSpPr>
              <a:spLocks noChangeArrowheads="1"/>
            </p:cNvSpPr>
            <p:nvPr/>
          </p:nvSpPr>
          <p:spPr bwMode="auto">
            <a:xfrm>
              <a:off x="-7" y="-7"/>
              <a:ext cx="5198" cy="984"/>
            </a:xfrm>
            <a:prstGeom prst="rect">
              <a:avLst/>
            </a:prstGeom>
            <a:noFill/>
            <a:ln w="22225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sk-SK"/>
            </a:p>
          </p:txBody>
        </p:sp>
      </p:grpSp>
      <p:pic>
        <p:nvPicPr>
          <p:cNvPr id="29701" name="Picture 5" descr="http://www.db.od.mah.se/car/bild/ser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267200"/>
            <a:ext cx="25146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ctangle 10"/>
          <p:cNvSpPr>
            <a:spLocks noChangeArrowheads="1"/>
          </p:cNvSpPr>
          <p:nvPr/>
        </p:nvSpPr>
        <p:spPr bwMode="auto">
          <a:xfrm>
            <a:off x="0" y="2657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k-SK"/>
          </a:p>
        </p:txBody>
      </p:sp>
      <p:sp>
        <p:nvSpPr>
          <p:cNvPr id="29703" name="Rectangle 11"/>
          <p:cNvSpPr>
            <a:spLocks noChangeArrowheads="1"/>
          </p:cNvSpPr>
          <p:nvPr/>
        </p:nvSpPr>
        <p:spPr bwMode="auto">
          <a:xfrm>
            <a:off x="971550" y="2657475"/>
            <a:ext cx="72009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k-SK"/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446088" y="2646363"/>
            <a:ext cx="8251825" cy="1562100"/>
            <a:chOff x="-7" y="-7"/>
            <a:chExt cx="5198" cy="984"/>
          </a:xfrm>
        </p:grpSpPr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0" y="0"/>
              <a:ext cx="5184" cy="970"/>
              <a:chOff x="0" y="0"/>
              <a:chExt cx="5184" cy="970"/>
            </a:xfrm>
          </p:grpSpPr>
          <p:sp>
            <p:nvSpPr>
              <p:cNvPr id="29718" name="Rectangle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4" cy="9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cs-CZ"/>
                  <a:t>  </a:t>
                </a:r>
                <a:r>
                  <a:rPr lang="cs-CZ" sz="9500"/>
                  <a:t> </a:t>
                </a:r>
                <a:r>
                  <a:rPr lang="cs-CZ"/>
                  <a:t>                                </a:t>
                </a:r>
              </a:p>
            </p:txBody>
          </p:sp>
          <p:sp>
            <p:nvSpPr>
              <p:cNvPr id="29719" name="Rectangle 1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4" cy="970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 wrap="none"/>
              <a:lstStyle/>
              <a:p>
                <a:endParaRPr lang="sk-SK"/>
              </a:p>
            </p:txBody>
          </p:sp>
        </p:grpSp>
        <p:sp>
          <p:nvSpPr>
            <p:cNvPr id="29717" name="Rectangle 16"/>
            <p:cNvSpPr>
              <a:spLocks noChangeArrowheads="1"/>
            </p:cNvSpPr>
            <p:nvPr/>
          </p:nvSpPr>
          <p:spPr bwMode="auto">
            <a:xfrm>
              <a:off x="-7" y="-7"/>
              <a:ext cx="5198" cy="984"/>
            </a:xfrm>
            <a:prstGeom prst="rect">
              <a:avLst/>
            </a:prstGeom>
            <a:noFill/>
            <a:ln w="22225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sk-SK"/>
            </a:p>
          </p:txBody>
        </p:sp>
      </p:grpSp>
      <p:pic>
        <p:nvPicPr>
          <p:cNvPr id="29705" name="Picture 13" descr="http://www.db.od.mah.se/car/bild/ser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674938"/>
            <a:ext cx="25146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6" name="Rectangle 18"/>
          <p:cNvSpPr>
            <a:spLocks noChangeArrowheads="1"/>
          </p:cNvSpPr>
          <p:nvPr/>
        </p:nvSpPr>
        <p:spPr bwMode="auto">
          <a:xfrm>
            <a:off x="0" y="2657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k-SK"/>
          </a:p>
        </p:txBody>
      </p:sp>
      <p:sp>
        <p:nvSpPr>
          <p:cNvPr id="29707" name="Rectangle 19"/>
          <p:cNvSpPr>
            <a:spLocks noChangeArrowheads="1"/>
          </p:cNvSpPr>
          <p:nvPr/>
        </p:nvSpPr>
        <p:spPr bwMode="auto">
          <a:xfrm>
            <a:off x="971550" y="2657475"/>
            <a:ext cx="72009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k-SK"/>
          </a:p>
        </p:txBody>
      </p: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446088" y="2646363"/>
            <a:ext cx="8251825" cy="1562100"/>
            <a:chOff x="-7" y="-7"/>
            <a:chExt cx="5198" cy="984"/>
          </a:xfrm>
        </p:grpSpPr>
        <p:grpSp>
          <p:nvGrpSpPr>
            <p:cNvPr id="7" name="Group 23"/>
            <p:cNvGrpSpPr>
              <a:grpSpLocks/>
            </p:cNvGrpSpPr>
            <p:nvPr/>
          </p:nvGrpSpPr>
          <p:grpSpPr bwMode="auto">
            <a:xfrm>
              <a:off x="0" y="0"/>
              <a:ext cx="5184" cy="970"/>
              <a:chOff x="0" y="0"/>
              <a:chExt cx="5184" cy="970"/>
            </a:xfrm>
          </p:grpSpPr>
          <p:sp>
            <p:nvSpPr>
              <p:cNvPr id="29714" name="Rectangle 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4" cy="9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cs-CZ"/>
                  <a:t>  </a:t>
                </a:r>
                <a:r>
                  <a:rPr lang="cs-CZ" sz="9500"/>
                  <a:t> </a:t>
                </a:r>
                <a:r>
                  <a:rPr lang="cs-CZ"/>
                  <a:t>           </a:t>
                </a:r>
                <a:r>
                  <a:rPr lang="sk-SK"/>
                  <a:t>		</a:t>
                </a:r>
                <a:r>
                  <a:rPr lang="cs-CZ"/>
                  <a:t> </a:t>
                </a:r>
                <a:r>
                  <a:rPr lang="sk-SK"/>
                  <a:t>DEMINERALIZÁCIA</a:t>
                </a:r>
                <a:r>
                  <a:rPr lang="cs-CZ"/>
                  <a:t>                    </a:t>
                </a:r>
              </a:p>
            </p:txBody>
          </p:sp>
          <p:sp>
            <p:nvSpPr>
              <p:cNvPr id="29715" name="Rectangle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4" cy="970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</p:spPr>
            <p:txBody>
              <a:bodyPr wrap="none"/>
              <a:lstStyle/>
              <a:p>
                <a:endParaRPr lang="sk-SK"/>
              </a:p>
            </p:txBody>
          </p:sp>
        </p:grpSp>
        <p:sp>
          <p:nvSpPr>
            <p:cNvPr id="29713" name="Rectangle 24"/>
            <p:cNvSpPr>
              <a:spLocks noChangeArrowheads="1"/>
            </p:cNvSpPr>
            <p:nvPr/>
          </p:nvSpPr>
          <p:spPr bwMode="auto">
            <a:xfrm>
              <a:off x="-7" y="-7"/>
              <a:ext cx="5198" cy="984"/>
            </a:xfrm>
            <a:prstGeom prst="rect">
              <a:avLst/>
            </a:prstGeom>
            <a:noFill/>
            <a:ln w="22225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sk-SK"/>
            </a:p>
          </p:txBody>
        </p:sp>
      </p:grpSp>
      <p:pic>
        <p:nvPicPr>
          <p:cNvPr id="29709" name="Picture 21" descr="http://www.db.od.mah.se/car/bild/ser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1066800"/>
            <a:ext cx="25146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10" name="Text Box 26"/>
          <p:cNvSpPr txBox="1">
            <a:spLocks noChangeArrowheads="1"/>
          </p:cNvSpPr>
          <p:nvPr/>
        </p:nvSpPr>
        <p:spPr bwMode="auto">
          <a:xfrm>
            <a:off x="3962400" y="4876800"/>
            <a:ext cx="320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k-SK"/>
              <a:t>REMINERALIZÁCIA</a:t>
            </a:r>
            <a:endParaRPr lang="cs-CZ"/>
          </a:p>
        </p:txBody>
      </p:sp>
      <p:sp>
        <p:nvSpPr>
          <p:cNvPr id="29711" name="Text Box 27"/>
          <p:cNvSpPr txBox="1">
            <a:spLocks noChangeArrowheads="1"/>
          </p:cNvSpPr>
          <p:nvPr/>
        </p:nvSpPr>
        <p:spPr bwMode="auto">
          <a:xfrm>
            <a:off x="4114800" y="12954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k-SK"/>
              <a:t>TVORBA PLAKU</a:t>
            </a:r>
            <a:endParaRPr lang="cs-CZ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pPr eaLnBrk="1" hangingPunct="1"/>
            <a:r>
              <a:rPr lang="sk-SK" smtClean="0"/>
              <a:t>Kaz dentínu</a:t>
            </a:r>
            <a:endParaRPr lang="cs-CZ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sk-SK" smtClean="0"/>
              <a:t>Tým, že dochádza v sklovine ku vz</a:t>
            </a:r>
            <a:r>
              <a:rPr lang="en-US" smtClean="0"/>
              <a:t>n</a:t>
            </a:r>
            <a:r>
              <a:rPr lang="sk-SK" smtClean="0"/>
              <a:t>iku kavity, B sú schopné penetrovať ďalej do tkanív, najmä mäkšieho dentínu</a:t>
            </a:r>
          </a:p>
          <a:p>
            <a:pPr eaLnBrk="1" hangingPunct="1"/>
            <a:r>
              <a:rPr lang="sk-SK" smtClean="0"/>
              <a:t>Priemerne 3-4 roky býva kaz obmedzený na sklovinu</a:t>
            </a:r>
            <a:endParaRPr lang="cs-CZ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0034" y="642918"/>
            <a:ext cx="8215370" cy="6786610"/>
          </a:xfrm>
        </p:spPr>
        <p:txBody>
          <a:bodyPr>
            <a:normAutofit fontScale="92500"/>
          </a:bodyPr>
          <a:lstStyle/>
          <a:p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Podľa lokalizácie:  -kaz hladkých plôch</a:t>
            </a: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-kaz </a:t>
            </a:r>
            <a:r>
              <a:rPr lang="sk-SK" sz="3600" dirty="0" err="1" smtClean="0">
                <a:solidFill>
                  <a:schemeClr val="tx2">
                    <a:lumMod val="50000"/>
                  </a:schemeClr>
                </a:solidFill>
              </a:rPr>
              <a:t>aproximálny</a:t>
            </a:r>
            <a:endParaRPr lang="sk-SK" sz="36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- kaz v ryhách a </a:t>
            </a: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jamkách</a:t>
            </a: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-kaz v </a:t>
            </a:r>
            <a:r>
              <a:rPr lang="sk-SK" sz="3600" dirty="0" err="1" smtClean="0">
                <a:solidFill>
                  <a:schemeClr val="tx2">
                    <a:lumMod val="50000"/>
                  </a:schemeClr>
                </a:solidFill>
              </a:rPr>
              <a:t>gingiválnej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tretine                                  </a:t>
            </a:r>
          </a:p>
          <a:p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Podľa predchádzajúceho postihu tkanív:</a:t>
            </a:r>
          </a:p>
          <a:p>
            <a:pPr>
              <a:buNone/>
            </a:pP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-primárny</a:t>
            </a:r>
          </a:p>
          <a:p>
            <a:pPr>
              <a:buNone/>
            </a:pP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-sekundárny</a:t>
            </a:r>
          </a:p>
          <a:p>
            <a:pPr>
              <a:buNone/>
            </a:pP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-recidivujúci</a:t>
            </a:r>
          </a:p>
          <a:p>
            <a:pPr>
              <a:buNone/>
            </a:pPr>
            <a:endParaRPr lang="sk-SK" sz="36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sk-SK" sz="3600" dirty="0" smtClean="0"/>
              <a:t>                               </a:t>
            </a:r>
            <a:endParaRPr lang="sk-SK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Podľa rozsahu defektu: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-kaz povrchový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-kaz stredný 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-kaz blízky dreni</a:t>
            </a:r>
          </a:p>
          <a:p>
            <a:pPr>
              <a:buNone/>
            </a:pPr>
            <a:endParaRPr lang="sk-SK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Podľa charakteru šírenia </a:t>
            </a:r>
            <a:r>
              <a:rPr lang="sk-SK" dirty="0" err="1" smtClean="0">
                <a:solidFill>
                  <a:schemeClr val="tx2">
                    <a:lumMod val="50000"/>
                  </a:schemeClr>
                </a:solidFill>
              </a:rPr>
              <a:t>kazivej</a:t>
            </a:r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 lézie: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       -kaz </a:t>
            </a:r>
            <a:r>
              <a:rPr lang="sk-SK" dirty="0" err="1" smtClean="0">
                <a:solidFill>
                  <a:schemeClr val="tx2">
                    <a:lumMod val="50000"/>
                  </a:schemeClr>
                </a:solidFill>
              </a:rPr>
              <a:t>penetrujúci</a:t>
            </a:r>
            <a:endParaRPr lang="sk-SK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50000"/>
                  </a:schemeClr>
                </a:solidFill>
              </a:rPr>
              <a:t>       -kaz podmínujúci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6286520"/>
          </a:xfrm>
        </p:spPr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Zvláštne formy zubného kazu:</a:t>
            </a: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-kaz po ožiarení</a:t>
            </a: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-profesionálny zubný kaz</a:t>
            </a:r>
          </a:p>
          <a:p>
            <a:pPr>
              <a:buNone/>
            </a:pPr>
            <a:r>
              <a:rPr lang="sk-SK" sz="3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sk-SK" sz="3600" dirty="0" smtClean="0">
                <a:solidFill>
                  <a:schemeClr val="tx2">
                    <a:lumMod val="50000"/>
                  </a:schemeClr>
                </a:solidFill>
              </a:rPr>
              <a:t>                   (cukrár, pekár, chemik)</a:t>
            </a:r>
            <a:endParaRPr lang="sk-SK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Obrázok 3" descr="vital1650-f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3714752"/>
            <a:ext cx="4429146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876800"/>
            <a:ext cx="7467600" cy="762000"/>
          </a:xfrm>
        </p:spPr>
        <p:txBody>
          <a:bodyPr/>
          <a:lstStyle/>
          <a:p>
            <a:pPr eaLnBrk="1" hangingPunct="1"/>
            <a:r>
              <a:rPr lang="sk-SK" smtClean="0"/>
              <a:t>Ďakujem za pozornosť!</a:t>
            </a:r>
            <a:endParaRPr lang="cs-CZ" smtClean="0"/>
          </a:p>
        </p:txBody>
      </p:sp>
      <p:pic>
        <p:nvPicPr>
          <p:cNvPr id="34819" name="Picture 3" descr="wpe10.jpg (6522 byte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81000"/>
            <a:ext cx="6172200" cy="376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1180</Words>
  <Application>Microsoft Office PowerPoint</Application>
  <PresentationFormat>Prezentácia na obrazovke (4:3)</PresentationFormat>
  <Paragraphs>183</Paragraphs>
  <Slides>39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39</vt:i4>
      </vt:variant>
    </vt:vector>
  </HeadingPairs>
  <TitlesOfParts>
    <vt:vector size="40" baseType="lpstr">
      <vt:lpstr>Motív Office</vt:lpstr>
      <vt:lpstr>Konzervačné zubné lekárstvo</vt:lpstr>
      <vt:lpstr>Charakteristika</vt:lpstr>
      <vt:lpstr>      Rozdelenie na :</vt:lpstr>
      <vt:lpstr>Kariológia:</vt:lpstr>
      <vt:lpstr>Endodoncia:</vt:lpstr>
      <vt:lpstr> Ciele konzervačného zubného lekárstva:</vt:lpstr>
      <vt:lpstr>Snímka 7</vt:lpstr>
      <vt:lpstr>Caries Dentis Zubný kaz</vt:lpstr>
      <vt:lpstr>Normálna orálna flóra</vt:lpstr>
      <vt:lpstr>Najvýznamnejšie baktériové druhy</vt:lpstr>
      <vt:lpstr>Orálny ekosystém a zubný plak</vt:lpstr>
      <vt:lpstr>Charakteristika</vt:lpstr>
      <vt:lpstr>Definícia zubného kazu:</vt:lpstr>
      <vt:lpstr>Etiológia zubného kazu:</vt:lpstr>
      <vt:lpstr>Snímka 15</vt:lpstr>
      <vt:lpstr>Tvorba a vývoj zubného plaku</vt:lpstr>
      <vt:lpstr>Zmeny orálnej mikroflóry v závislosti od prerezávania sa zubov</vt:lpstr>
      <vt:lpstr>Baktérie:</vt:lpstr>
      <vt:lpstr>Tvorba plaku na očistenej plôške</vt:lpstr>
      <vt:lpstr>Tvorba plaku na očistenej plôške</vt:lpstr>
      <vt:lpstr>Zrelý plak</vt:lpstr>
      <vt:lpstr>Snímka 22</vt:lpstr>
      <vt:lpstr>Rozdelenie plaku podľa lokalizácie</vt:lpstr>
      <vt:lpstr>Mikrobiologický obraz zrelého plaku</vt:lpstr>
      <vt:lpstr>Mikrobiologický obraz zrelého plaku</vt:lpstr>
      <vt:lpstr>Patogenita plaku</vt:lpstr>
      <vt:lpstr>Zhrnutie</vt:lpstr>
      <vt:lpstr>Snímka 28</vt:lpstr>
      <vt:lpstr>Mio plaku + sacharóza = kyseliny + vnímavý povrch zubu =  zubný kaz</vt:lpstr>
      <vt:lpstr>Prevencia kazu</vt:lpstr>
      <vt:lpstr>Snímka 31</vt:lpstr>
      <vt:lpstr>Klasifikácia zubného kazu:</vt:lpstr>
      <vt:lpstr>Kaz skloviny </vt:lpstr>
      <vt:lpstr>Snímka 34</vt:lpstr>
      <vt:lpstr>Kaz dentínu</vt:lpstr>
      <vt:lpstr>Snímka 36</vt:lpstr>
      <vt:lpstr>Snímka 37</vt:lpstr>
      <vt:lpstr>Snímka 38</vt:lpstr>
      <vt:lpstr>Ďakujem za pozornosť!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Konzervačné zubné lekárstvo</dc:title>
  <dc:creator>Andrea</dc:creator>
  <cp:lastModifiedBy>frenky</cp:lastModifiedBy>
  <cp:revision>34</cp:revision>
  <dcterms:created xsi:type="dcterms:W3CDTF">2014-02-11T18:53:45Z</dcterms:created>
  <dcterms:modified xsi:type="dcterms:W3CDTF">2014-02-13T20:04:26Z</dcterms:modified>
</cp:coreProperties>
</file>