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sk-SK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á snímka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ĺžnik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ĺžnik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sk-SK" smtClean="0"/>
              <a:t>Kliknite sem a upravte štýl predlohy podnadpisov.</a:t>
            </a:r>
            <a:endParaRPr kumimoji="0" lang="en-US"/>
          </a:p>
        </p:txBody>
      </p:sp>
      <p:sp>
        <p:nvSpPr>
          <p:cNvPr id="28" name="Zástupný symbol dátumu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17" name="Zástupný symbol päty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29" name="Zástupný symbol čísla snímky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  <p:sp>
        <p:nvSpPr>
          <p:cNvPr id="8" name="Zástupný symbol obsahu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Hlavička sekci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textu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7" name="Obdĺžnik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13" name="Zástupný symbol čísla snímky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8" name="Zástupný symbol dátumu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10" name="Zástupný symbol čísla snímky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  <p:sp>
        <p:nvSpPr>
          <p:cNvPr id="12" name="Zástupný symbol päty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sk-SK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1" name="Zástupný symbol obsahu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3" name="Zástupný symbol obsahu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10" name="Zástupný symbol dátumu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12" name="Zástupný symbol čísla snímky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sk-SK"/>
          </a:p>
        </p:txBody>
      </p:sp>
      <p:sp>
        <p:nvSpPr>
          <p:cNvPr id="16" name="Zástupný symbol textu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15" name="Zástupný symbol textu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Len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dátum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4" name="Zástupný symbol päty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5" name="Zástupný symbol čísla snímky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dátum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4" name="Zástupný symbol čísla snímky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p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5" name="Zástupný symbol dátum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6" name="Zástupný symbol päty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7" name="Zástupný symbol čísla snímky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  <p:sp>
        <p:nvSpPr>
          <p:cNvPr id="3" name="Zástupný symbol textu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9" name="Zástupný symbol obsahu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ok s popiso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textu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</p:txBody>
      </p:sp>
      <p:sp>
        <p:nvSpPr>
          <p:cNvPr id="8" name="Obdĺžnik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ĺžnik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1" name="Obdĺžnik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dátumu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13" name="Zástupný symbol čísla snímky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  <p:sp>
        <p:nvSpPr>
          <p:cNvPr id="14" name="Zástupný symbol päty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sk-SK"/>
          </a:p>
        </p:txBody>
      </p:sp>
      <p:sp>
        <p:nvSpPr>
          <p:cNvPr id="3" name="Zástupný symbol obrázka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sk-SK" smtClean="0"/>
              <a:t>Ak chcete pridať obrázok, kliknite na ikonu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z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Z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vislý nadpis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3" name="Zástupný symbol zvislého textu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sk-SK" smtClean="0"/>
              <a:t>Kliknite sem a upravte štýly predlohy textu.</a:t>
            </a:r>
          </a:p>
          <a:p>
            <a:pPr lvl="1" eaLnBrk="1" latinLnBrk="0" hangingPunct="1"/>
            <a:r>
              <a:rPr lang="sk-SK" smtClean="0"/>
              <a:t>Druhá úroveň</a:t>
            </a:r>
          </a:p>
          <a:p>
            <a:pPr lvl="2" eaLnBrk="1" latinLnBrk="0" hangingPunct="1"/>
            <a:r>
              <a:rPr lang="sk-SK" smtClean="0"/>
              <a:t>Tretia úroveň</a:t>
            </a:r>
          </a:p>
          <a:p>
            <a:pPr lvl="3" eaLnBrk="1" latinLnBrk="0" hangingPunct="1"/>
            <a:r>
              <a:rPr lang="sk-SK" smtClean="0"/>
              <a:t>Štvrtá úroveň</a:t>
            </a:r>
          </a:p>
          <a:p>
            <a:pPr lvl="4" eaLnBrk="1" latinLnBrk="0" hangingPunct="1"/>
            <a:r>
              <a:rPr lang="sk-SK" smtClean="0"/>
              <a:t>Piata úroveň</a:t>
            </a:r>
            <a:endParaRPr kumimoji="0" lang="en-US"/>
          </a:p>
        </p:txBody>
      </p:sp>
      <p:sp>
        <p:nvSpPr>
          <p:cNvPr id="4" name="Zástupný symbol dátumu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5" name="Zástupný symbol päty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sk-SK"/>
          </a:p>
        </p:txBody>
      </p:sp>
      <p:sp>
        <p:nvSpPr>
          <p:cNvPr id="7" name="Obdĺžnik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čísla snímky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nadpisu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sk-SK" smtClean="0"/>
              <a:t>Kliknite sem a upravte štýl predlohy nadpisov.</a:t>
            </a:r>
            <a:endParaRPr kumimoji="0" lang="en-US"/>
          </a:p>
        </p:txBody>
      </p:sp>
      <p:sp>
        <p:nvSpPr>
          <p:cNvPr id="13" name="Zástupný symbol textu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sk-SK" smtClean="0"/>
              <a:t>Kliknite sem a upravte štýly predlohy textu.</a:t>
            </a:r>
          </a:p>
          <a:p>
            <a:pPr lvl="1" eaLnBrk="1" latinLnBrk="0" hangingPunct="1"/>
            <a:r>
              <a:rPr kumimoji="0" lang="sk-SK" smtClean="0"/>
              <a:t>Druhá úroveň</a:t>
            </a:r>
          </a:p>
          <a:p>
            <a:pPr lvl="2" eaLnBrk="1" latinLnBrk="0" hangingPunct="1"/>
            <a:r>
              <a:rPr kumimoji="0" lang="sk-SK" smtClean="0"/>
              <a:t>Tretia úroveň</a:t>
            </a:r>
          </a:p>
          <a:p>
            <a:pPr lvl="3" eaLnBrk="1" latinLnBrk="0" hangingPunct="1"/>
            <a:r>
              <a:rPr kumimoji="0" lang="sk-SK" smtClean="0"/>
              <a:t>Štvrtá úroveň</a:t>
            </a:r>
          </a:p>
          <a:p>
            <a:pPr lvl="4" eaLnBrk="1" latinLnBrk="0" hangingPunct="1"/>
            <a:r>
              <a:rPr kumimoji="0" lang="sk-SK" smtClean="0"/>
              <a:t>Piata úroveň</a:t>
            </a:r>
            <a:endParaRPr kumimoji="0" lang="en-US"/>
          </a:p>
        </p:txBody>
      </p:sp>
      <p:sp>
        <p:nvSpPr>
          <p:cNvPr id="14" name="Zástupný symbol dátumu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AD3E35FF-8F9A-452C-85B5-39CCC242FDDA}" type="datetimeFigureOut">
              <a:rPr lang="sk-SK" smtClean="0"/>
              <a:t>25. 2. 2014</a:t>
            </a:fld>
            <a:endParaRPr lang="sk-SK"/>
          </a:p>
        </p:txBody>
      </p:sp>
      <p:sp>
        <p:nvSpPr>
          <p:cNvPr id="3" name="Zástupný symbol päty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sk-SK"/>
          </a:p>
        </p:txBody>
      </p:sp>
      <p:sp>
        <p:nvSpPr>
          <p:cNvPr id="7" name="Obdĺžnik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ĺžnik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ĺžnik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čísla snímky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2362030E-B4CB-42B7-BA49-E4D4DE050BB0}" type="slidenum">
              <a:rPr lang="sk-SK" smtClean="0"/>
              <a:t>‹#›</a:t>
            </a:fld>
            <a:endParaRPr lang="sk-SK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362200" y="3573016"/>
            <a:ext cx="6477000" cy="1728192"/>
          </a:xfrm>
        </p:spPr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Preparácia </a:t>
            </a:r>
            <a:r>
              <a:rPr lang="sk-SK" b="1" dirty="0" err="1" smtClean="0">
                <a:solidFill>
                  <a:srgbClr val="FF0000"/>
                </a:solidFill>
              </a:rPr>
              <a:t>kavity</a:t>
            </a:r>
            <a:r>
              <a:rPr lang="sk-SK" b="1" dirty="0" smtClean="0">
                <a:solidFill>
                  <a:srgbClr val="FF0000"/>
                </a:solidFill>
              </a:rPr>
              <a:t> podľa </a:t>
            </a:r>
            <a:r>
              <a:rPr lang="sk-SK" b="1" dirty="0" err="1" smtClean="0">
                <a:solidFill>
                  <a:srgbClr val="FF0000"/>
                </a:solidFill>
              </a:rPr>
              <a:t>Blacka</a:t>
            </a:r>
            <a:r>
              <a:rPr lang="sk-SK" b="1" dirty="0" smtClean="0">
                <a:solidFill>
                  <a:srgbClr val="FF0000"/>
                </a:solidFill>
              </a:rPr>
              <a:t> I. a V. trieda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sk-SK" dirty="0" err="1" smtClean="0"/>
              <a:t>MUDr.Adriána</a:t>
            </a:r>
            <a:r>
              <a:rPr lang="sk-SK" dirty="0" smtClean="0"/>
              <a:t> </a:t>
            </a:r>
            <a:r>
              <a:rPr lang="sk-SK" dirty="0" err="1" smtClean="0"/>
              <a:t>Petrášová,PhD</a:t>
            </a:r>
            <a:r>
              <a:rPr lang="sk-SK" dirty="0" smtClean="0"/>
              <a:t>.</a:t>
            </a:r>
            <a:endParaRPr lang="sk-SK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sk-SK" dirty="0" smtClean="0"/>
              <a:t>Terapia zubného kazu</a:t>
            </a:r>
            <a:endParaRPr lang="sk-SK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endParaRPr lang="sk-SK" dirty="0" smtClean="0"/>
          </a:p>
          <a:p>
            <a:r>
              <a:rPr lang="sk-SK" dirty="0" smtClean="0"/>
              <a:t>Ošetrenie zubného kazu závisí od preparácie </a:t>
            </a:r>
            <a:r>
              <a:rPr lang="sk-SK" dirty="0" err="1" smtClean="0"/>
              <a:t>kavity</a:t>
            </a:r>
            <a:r>
              <a:rPr lang="sk-SK" dirty="0" smtClean="0"/>
              <a:t>, od ošetrenia </a:t>
            </a:r>
            <a:r>
              <a:rPr lang="sk-SK" dirty="0" err="1" smtClean="0"/>
              <a:t>dentínovej</a:t>
            </a:r>
            <a:r>
              <a:rPr lang="sk-SK" dirty="0" smtClean="0"/>
              <a:t> rany spôsobenej preparáciou a od zaplnenia vypreparovanej </a:t>
            </a:r>
            <a:r>
              <a:rPr lang="sk-SK" dirty="0" err="1" smtClean="0"/>
              <a:t>kavity</a:t>
            </a:r>
            <a:r>
              <a:rPr lang="sk-SK" dirty="0" smtClean="0"/>
              <a:t> vhodnou výplňou  </a:t>
            </a:r>
            <a:endParaRPr lang="sk-SK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Preparácia </a:t>
            </a:r>
            <a:r>
              <a:rPr lang="sk-SK" b="1" dirty="0" err="1" smtClean="0">
                <a:solidFill>
                  <a:srgbClr val="FF0000"/>
                </a:solidFill>
              </a:rPr>
              <a:t>kavity</a:t>
            </a:r>
            <a:r>
              <a:rPr lang="sk-SK" b="1" dirty="0" smtClean="0">
                <a:solidFill>
                  <a:srgbClr val="FF0000"/>
                </a:solidFill>
              </a:rPr>
              <a:t> I. </a:t>
            </a:r>
            <a:r>
              <a:rPr lang="sk-SK" b="1" dirty="0" err="1" smtClean="0">
                <a:solidFill>
                  <a:srgbClr val="FF0000"/>
                </a:solidFill>
              </a:rPr>
              <a:t>Blackovej</a:t>
            </a:r>
            <a:r>
              <a:rPr lang="sk-SK" b="1" dirty="0" smtClean="0">
                <a:solidFill>
                  <a:srgbClr val="FF0000"/>
                </a:solidFill>
              </a:rPr>
              <a:t> triedy</a:t>
            </a:r>
            <a:endParaRPr lang="sk-SK" b="1" dirty="0">
              <a:solidFill>
                <a:srgbClr val="FF0000"/>
              </a:solidFill>
            </a:endParaRPr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b="1" dirty="0" smtClean="0"/>
              <a:t>Kaz na </a:t>
            </a:r>
            <a:r>
              <a:rPr lang="sk-SK" b="1" dirty="0" err="1" smtClean="0"/>
              <a:t>okluzálnych</a:t>
            </a:r>
            <a:r>
              <a:rPr lang="sk-SK" b="1" dirty="0" smtClean="0"/>
              <a:t> plochách </a:t>
            </a:r>
            <a:r>
              <a:rPr lang="sk-SK" b="1" dirty="0" err="1" smtClean="0"/>
              <a:t>molárov</a:t>
            </a:r>
            <a:r>
              <a:rPr lang="sk-SK" b="1" dirty="0" smtClean="0"/>
              <a:t> a </a:t>
            </a:r>
            <a:r>
              <a:rPr lang="sk-SK" b="1" dirty="0" err="1" smtClean="0"/>
              <a:t>premolárov</a:t>
            </a:r>
            <a:endParaRPr lang="sk-SK" b="1" dirty="0" smtClean="0"/>
          </a:p>
          <a:p>
            <a:r>
              <a:rPr lang="sk-SK" dirty="0" smtClean="0"/>
              <a:t>Prístup ku </a:t>
            </a:r>
            <a:r>
              <a:rPr lang="sk-SK" dirty="0" err="1" smtClean="0"/>
              <a:t>kazivému</a:t>
            </a:r>
            <a:r>
              <a:rPr lang="sk-SK" dirty="0" smtClean="0"/>
              <a:t> ložisku z </a:t>
            </a:r>
            <a:r>
              <a:rPr lang="sk-SK" dirty="0" err="1" smtClean="0"/>
              <a:t>okluzálnej</a:t>
            </a:r>
            <a:r>
              <a:rPr lang="sk-SK" dirty="0" smtClean="0"/>
              <a:t> plochy</a:t>
            </a:r>
          </a:p>
          <a:p>
            <a:r>
              <a:rPr lang="sk-SK" dirty="0" err="1" smtClean="0"/>
              <a:t>Guličkový</a:t>
            </a:r>
            <a:r>
              <a:rPr lang="sk-SK" dirty="0" smtClean="0"/>
              <a:t> vrtáčik, </a:t>
            </a:r>
            <a:r>
              <a:rPr lang="sk-SK" dirty="0" err="1" smtClean="0"/>
              <a:t>fisurový</a:t>
            </a:r>
            <a:r>
              <a:rPr lang="sk-SK" dirty="0" smtClean="0"/>
              <a:t> vrtáčik v turbínovom násadci, kužeľový vrtáčik v násadci pre elektromotor</a:t>
            </a:r>
          </a:p>
          <a:p>
            <a:r>
              <a:rPr lang="sk-SK" dirty="0" smtClean="0"/>
              <a:t>Do obrysu </a:t>
            </a:r>
            <a:r>
              <a:rPr lang="sk-SK" dirty="0" err="1" smtClean="0"/>
              <a:t>kavity</a:t>
            </a:r>
            <a:r>
              <a:rPr lang="sk-SK" dirty="0" smtClean="0"/>
              <a:t> zahrnieme všetky </a:t>
            </a:r>
            <a:r>
              <a:rPr lang="sk-SK" dirty="0" err="1" smtClean="0"/>
              <a:t>rýhy</a:t>
            </a:r>
            <a:r>
              <a:rPr lang="sk-SK" dirty="0" smtClean="0"/>
              <a:t> ústiace do </a:t>
            </a:r>
            <a:r>
              <a:rPr lang="sk-SK" dirty="0" err="1" smtClean="0"/>
              <a:t>kazivého</a:t>
            </a:r>
            <a:r>
              <a:rPr lang="sk-SK" dirty="0" smtClean="0"/>
              <a:t> ložiska, obrys </a:t>
            </a:r>
            <a:r>
              <a:rPr lang="sk-SK" dirty="0" err="1" smtClean="0"/>
              <a:t>kavity</a:t>
            </a:r>
            <a:r>
              <a:rPr lang="sk-SK" dirty="0" smtClean="0"/>
              <a:t> siaha až na hrbčeky </a:t>
            </a:r>
            <a:endParaRPr lang="sk-SK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sk-SK" b="1" dirty="0" err="1" smtClean="0">
                <a:solidFill>
                  <a:srgbClr val="FF0000"/>
                </a:solidFill>
              </a:rPr>
              <a:t>Retencia</a:t>
            </a:r>
            <a:r>
              <a:rPr lang="sk-SK" b="1" dirty="0" smtClean="0">
                <a:solidFill>
                  <a:srgbClr val="FF0000"/>
                </a:solidFill>
              </a:rPr>
              <a:t> výplne</a:t>
            </a:r>
            <a:r>
              <a:rPr lang="sk-SK" dirty="0" smtClean="0">
                <a:solidFill>
                  <a:srgbClr val="FF0000"/>
                </a:solidFill>
              </a:rPr>
              <a:t>- </a:t>
            </a:r>
            <a:r>
              <a:rPr lang="sk-SK" dirty="0" smtClean="0"/>
              <a:t>sa zabezpečí </a:t>
            </a:r>
            <a:r>
              <a:rPr lang="sk-SK" dirty="0" err="1" smtClean="0"/>
              <a:t>skrinkovitou</a:t>
            </a:r>
            <a:r>
              <a:rPr lang="sk-SK" dirty="0" smtClean="0"/>
              <a:t> preparáciou </a:t>
            </a:r>
            <a:r>
              <a:rPr lang="sk-SK" dirty="0" err="1" smtClean="0"/>
              <a:t>kaviyt</a:t>
            </a:r>
            <a:r>
              <a:rPr lang="sk-SK" dirty="0" smtClean="0"/>
              <a:t> s rovným dnom (</a:t>
            </a:r>
            <a:r>
              <a:rPr lang="sk-SK" dirty="0" err="1" smtClean="0"/>
              <a:t>pulpálnou</a:t>
            </a:r>
            <a:r>
              <a:rPr lang="sk-SK" dirty="0" smtClean="0"/>
              <a:t> stenou) a divergentnou preparáciou stien </a:t>
            </a:r>
            <a:r>
              <a:rPr lang="sk-SK" dirty="0" err="1" smtClean="0"/>
              <a:t>kavity</a:t>
            </a:r>
            <a:r>
              <a:rPr lang="sk-SK" dirty="0" smtClean="0"/>
              <a:t> alebo preparáciou </a:t>
            </a:r>
            <a:r>
              <a:rPr lang="sk-SK" dirty="0" err="1" smtClean="0"/>
              <a:t>podbiehavých</a:t>
            </a:r>
            <a:r>
              <a:rPr lang="sk-SK" dirty="0" smtClean="0"/>
              <a:t> miest v stene pri spodine </a:t>
            </a:r>
            <a:r>
              <a:rPr lang="sk-SK" dirty="0" err="1" smtClean="0"/>
              <a:t>kavity</a:t>
            </a:r>
            <a:r>
              <a:rPr lang="sk-SK" dirty="0" smtClean="0"/>
              <a:t>.</a:t>
            </a:r>
          </a:p>
          <a:p>
            <a:r>
              <a:rPr lang="sk-SK" b="1" dirty="0" smtClean="0">
                <a:solidFill>
                  <a:srgbClr val="FF0000"/>
                </a:solidFill>
              </a:rPr>
              <a:t>Rezistencia výplne- </a:t>
            </a:r>
            <a:r>
              <a:rPr lang="sk-SK" dirty="0" smtClean="0"/>
              <a:t>základom je preparácia až do </a:t>
            </a:r>
            <a:r>
              <a:rPr lang="sk-SK" dirty="0" err="1" smtClean="0"/>
              <a:t>dentínu</a:t>
            </a:r>
            <a:r>
              <a:rPr lang="sk-SK" dirty="0" smtClean="0"/>
              <a:t>, dno </a:t>
            </a:r>
            <a:r>
              <a:rPr lang="sk-SK" dirty="0" err="1" smtClean="0"/>
              <a:t>kavity</a:t>
            </a:r>
            <a:r>
              <a:rPr lang="sk-SK" dirty="0" smtClean="0"/>
              <a:t> by malo byť rovné. </a:t>
            </a:r>
          </a:p>
          <a:p>
            <a:r>
              <a:rPr lang="sk-SK" dirty="0" smtClean="0"/>
              <a:t>Pre rezistenciu tvrdých zubných tkanív je dôležité aby všetky bočné steny boli tvorené sklovinou podloženou dostatočnou vrstvou </a:t>
            </a:r>
            <a:r>
              <a:rPr lang="sk-SK" dirty="0" err="1" smtClean="0"/>
              <a:t>dentínu</a:t>
            </a:r>
            <a:r>
              <a:rPr lang="sk-SK" dirty="0" smtClean="0"/>
              <a:t>- (Pozor sila žuvacieho tlaku!) a obrys </a:t>
            </a:r>
            <a:r>
              <a:rPr lang="sk-SK" dirty="0" err="1" smtClean="0"/>
              <a:t>kavity</a:t>
            </a:r>
            <a:r>
              <a:rPr lang="sk-SK" dirty="0" smtClean="0"/>
              <a:t> nesmie prechádzať vrcholom hrbčeka!</a:t>
            </a:r>
            <a:endParaRPr lang="sk-SK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Úprava </a:t>
            </a:r>
            <a:r>
              <a:rPr lang="sk-SK" dirty="0" err="1" smtClean="0"/>
              <a:t>sklovinných</a:t>
            </a:r>
            <a:r>
              <a:rPr lang="sk-SK" dirty="0" smtClean="0"/>
              <a:t> stien a hrán, toaleta </a:t>
            </a:r>
            <a:r>
              <a:rPr lang="sk-SK" dirty="0" err="1" smtClean="0"/>
              <a:t>kavity</a:t>
            </a:r>
            <a:r>
              <a:rPr lang="sk-SK" dirty="0" smtClean="0"/>
              <a:t> sa riadi všeobecnými zásadami preparácie. </a:t>
            </a:r>
            <a:endParaRPr lang="sk-SK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b="1" dirty="0" smtClean="0">
                <a:solidFill>
                  <a:srgbClr val="FF0000"/>
                </a:solidFill>
              </a:rPr>
              <a:t>Preparácia </a:t>
            </a:r>
            <a:r>
              <a:rPr lang="sk-SK" b="1" dirty="0" err="1" smtClean="0">
                <a:solidFill>
                  <a:srgbClr val="FF0000"/>
                </a:solidFill>
              </a:rPr>
              <a:t>kavity</a:t>
            </a:r>
            <a:r>
              <a:rPr lang="sk-SK" b="1" dirty="0" smtClean="0">
                <a:solidFill>
                  <a:srgbClr val="FF0000"/>
                </a:solidFill>
              </a:rPr>
              <a:t> I. </a:t>
            </a:r>
            <a:r>
              <a:rPr lang="sk-SK" b="1" dirty="0" err="1" smtClean="0">
                <a:solidFill>
                  <a:srgbClr val="FF0000"/>
                </a:solidFill>
              </a:rPr>
              <a:t>Blackovej</a:t>
            </a:r>
            <a:r>
              <a:rPr lang="sk-SK" b="1" dirty="0" smtClean="0">
                <a:solidFill>
                  <a:srgbClr val="FF0000"/>
                </a:solidFill>
              </a:rPr>
              <a:t> triedy</a:t>
            </a:r>
            <a:endParaRPr lang="sk-SK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1916832"/>
            <a:ext cx="2038350" cy="2038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75856" y="1916832"/>
            <a:ext cx="2088232" cy="20186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1916832"/>
            <a:ext cx="1781175" cy="20162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763688" y="4293096"/>
            <a:ext cx="2276475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817837" y="4293096"/>
            <a:ext cx="2061495" cy="2232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3600" b="1" dirty="0" smtClean="0"/>
              <a:t>Kaz vo </a:t>
            </a:r>
            <a:r>
              <a:rPr lang="sk-SK" sz="3600" b="1" dirty="0" err="1" smtClean="0"/>
              <a:t>foramen</a:t>
            </a:r>
            <a:r>
              <a:rPr lang="sk-SK" sz="3600" b="1" dirty="0" smtClean="0"/>
              <a:t> </a:t>
            </a:r>
            <a:r>
              <a:rPr lang="sk-SK" sz="3600" b="1" dirty="0" err="1" smtClean="0"/>
              <a:t>coecum</a:t>
            </a:r>
            <a:r>
              <a:rPr lang="sk-SK" sz="3600" b="1" dirty="0" smtClean="0"/>
              <a:t> </a:t>
            </a:r>
            <a:r>
              <a:rPr lang="sk-SK" sz="3600" b="1" dirty="0" err="1" smtClean="0"/>
              <a:t>molárov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r>
              <a:rPr lang="sk-SK" dirty="0" smtClean="0"/>
              <a:t>Prístup získame z </a:t>
            </a:r>
            <a:r>
              <a:rPr lang="sk-SK" dirty="0" err="1" smtClean="0"/>
              <a:t>vestibulárnej</a:t>
            </a:r>
            <a:r>
              <a:rPr lang="sk-SK" dirty="0" smtClean="0"/>
              <a:t> alebo orálnej strany </a:t>
            </a:r>
          </a:p>
          <a:p>
            <a:r>
              <a:rPr lang="sk-SK" dirty="0" err="1" smtClean="0"/>
              <a:t>Kavitu</a:t>
            </a:r>
            <a:r>
              <a:rPr lang="sk-SK" dirty="0" smtClean="0"/>
              <a:t> otvárame podobne ako u kazov na </a:t>
            </a:r>
            <a:r>
              <a:rPr lang="sk-SK" dirty="0" err="1" smtClean="0"/>
              <a:t>okluzálnej</a:t>
            </a:r>
            <a:r>
              <a:rPr lang="sk-SK" dirty="0" smtClean="0"/>
              <a:t> ploche zuba </a:t>
            </a:r>
            <a:r>
              <a:rPr lang="sk-SK" dirty="0" err="1" smtClean="0"/>
              <a:t>molárov</a:t>
            </a:r>
            <a:r>
              <a:rPr lang="sk-SK" dirty="0" smtClean="0"/>
              <a:t> a </a:t>
            </a:r>
            <a:r>
              <a:rPr lang="sk-SK" dirty="0" err="1" smtClean="0"/>
              <a:t>premolárov</a:t>
            </a:r>
            <a:endParaRPr lang="sk-SK" dirty="0" smtClean="0"/>
          </a:p>
          <a:p>
            <a:r>
              <a:rPr lang="sk-SK" dirty="0" smtClean="0"/>
              <a:t>Obrys </a:t>
            </a:r>
            <a:r>
              <a:rPr lang="sk-SK" dirty="0" err="1" smtClean="0"/>
              <a:t>kavity</a:t>
            </a:r>
            <a:r>
              <a:rPr lang="sk-SK" dirty="0" smtClean="0"/>
              <a:t> siaha až do zdravých tvrdých zubných tkanív, je oválny alebo okrúhly</a:t>
            </a:r>
          </a:p>
          <a:p>
            <a:r>
              <a:rPr lang="sk-SK" dirty="0" smtClean="0"/>
              <a:t>Pri plastickej výplni okraje stien </a:t>
            </a:r>
            <a:r>
              <a:rPr lang="sk-SK" dirty="0" err="1" smtClean="0"/>
              <a:t>kavity</a:t>
            </a:r>
            <a:r>
              <a:rPr lang="sk-SK" dirty="0" smtClean="0"/>
              <a:t> </a:t>
            </a:r>
            <a:r>
              <a:rPr lang="sk-SK" dirty="0" err="1" smtClean="0"/>
              <a:t>nezošikmujeme</a:t>
            </a:r>
            <a:r>
              <a:rPr lang="sk-SK" dirty="0" smtClean="0"/>
              <a:t>, pri preparácii </a:t>
            </a:r>
            <a:r>
              <a:rPr lang="sk-SK" dirty="0" err="1" smtClean="0"/>
              <a:t>kavity</a:t>
            </a:r>
            <a:r>
              <a:rPr lang="sk-SK" dirty="0" smtClean="0"/>
              <a:t> pre liatu výplň (</a:t>
            </a:r>
            <a:r>
              <a:rPr lang="sk-SK" dirty="0" err="1" smtClean="0"/>
              <a:t>inlay</a:t>
            </a:r>
            <a:r>
              <a:rPr lang="sk-SK" dirty="0" smtClean="0"/>
              <a:t>) okraje skloviny skosíme.</a:t>
            </a:r>
          </a:p>
          <a:p>
            <a:r>
              <a:rPr lang="sk-SK" dirty="0" err="1" smtClean="0"/>
              <a:t>Retencia</a:t>
            </a:r>
            <a:r>
              <a:rPr lang="sk-SK" dirty="0" smtClean="0"/>
              <a:t> výplne ej zaistená </a:t>
            </a:r>
            <a:r>
              <a:rPr lang="sk-SK" dirty="0" err="1" smtClean="0"/>
              <a:t>skrinkovitou</a:t>
            </a:r>
            <a:r>
              <a:rPr lang="sk-SK" dirty="0" smtClean="0"/>
              <a:t> preparáciou </a:t>
            </a:r>
            <a:r>
              <a:rPr lang="sk-SK" dirty="0" err="1" smtClean="0"/>
              <a:t>kavity</a:t>
            </a:r>
            <a:endParaRPr lang="sk-SK" dirty="0" smtClean="0"/>
          </a:p>
          <a:p>
            <a:endParaRPr lang="sk-SK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U kazov šíriacich sa </a:t>
            </a:r>
            <a:r>
              <a:rPr lang="sk-SK" dirty="0" err="1" smtClean="0"/>
              <a:t>okluzálne</a:t>
            </a:r>
            <a:r>
              <a:rPr lang="sk-SK" dirty="0" smtClean="0"/>
              <a:t>, ktoré zoslabujú </a:t>
            </a:r>
            <a:r>
              <a:rPr lang="sk-SK" dirty="0" err="1" smtClean="0"/>
              <a:t>oklúzny</a:t>
            </a:r>
            <a:r>
              <a:rPr lang="sk-SK" dirty="0" smtClean="0"/>
              <a:t> val, preparujeme zloženú </a:t>
            </a:r>
            <a:r>
              <a:rPr lang="sk-SK" dirty="0" err="1" smtClean="0"/>
              <a:t>kavitu</a:t>
            </a:r>
            <a:r>
              <a:rPr lang="sk-SK" dirty="0" smtClean="0"/>
              <a:t> a to, skladajúcu sa z vlastnej </a:t>
            </a:r>
            <a:r>
              <a:rPr lang="sk-SK" dirty="0" err="1" smtClean="0"/>
              <a:t>kavity</a:t>
            </a:r>
            <a:r>
              <a:rPr lang="sk-SK" dirty="0" smtClean="0"/>
              <a:t> vo </a:t>
            </a:r>
            <a:r>
              <a:rPr lang="sk-SK" dirty="0" err="1" smtClean="0"/>
              <a:t>foramen</a:t>
            </a:r>
            <a:r>
              <a:rPr lang="sk-SK" dirty="0" smtClean="0"/>
              <a:t> </a:t>
            </a:r>
            <a:r>
              <a:rPr lang="sk-SK" dirty="0" err="1" smtClean="0"/>
              <a:t>coecum</a:t>
            </a:r>
            <a:r>
              <a:rPr lang="sk-SK" dirty="0" smtClean="0"/>
              <a:t>, ktorú spájame s </a:t>
            </a:r>
            <a:r>
              <a:rPr lang="sk-SK" dirty="0" err="1" smtClean="0"/>
              <a:t>kavitou</a:t>
            </a:r>
            <a:r>
              <a:rPr lang="sk-SK" dirty="0" smtClean="0"/>
              <a:t> na </a:t>
            </a:r>
            <a:r>
              <a:rPr lang="sk-SK" dirty="0" err="1" smtClean="0"/>
              <a:t>okluzálnej</a:t>
            </a:r>
            <a:r>
              <a:rPr lang="sk-SK" dirty="0" smtClean="0"/>
              <a:t> ploche  </a:t>
            </a:r>
            <a:endParaRPr lang="sk-SK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915816" y="3711669"/>
            <a:ext cx="3024336" cy="2813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sk-SK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>
          <a:xfrm>
            <a:off x="612648" y="1484784"/>
            <a:ext cx="8153400" cy="4611216"/>
          </a:xfrm>
        </p:spPr>
        <p:txBody>
          <a:bodyPr>
            <a:normAutofit fontScale="92500" lnSpcReduction="10000"/>
          </a:bodyPr>
          <a:lstStyle/>
          <a:p>
            <a:r>
              <a:rPr lang="sk-SK" dirty="0" smtClean="0"/>
              <a:t>Preparujeme najprv </a:t>
            </a:r>
            <a:r>
              <a:rPr lang="sk-SK" dirty="0" err="1" smtClean="0"/>
              <a:t>kavitu</a:t>
            </a:r>
            <a:r>
              <a:rPr lang="sk-SK" dirty="0" smtClean="0"/>
              <a:t> vo </a:t>
            </a:r>
            <a:r>
              <a:rPr lang="sk-SK" dirty="0" err="1" smtClean="0"/>
              <a:t>foramen</a:t>
            </a:r>
            <a:r>
              <a:rPr lang="sk-SK" dirty="0" smtClean="0"/>
              <a:t> </a:t>
            </a:r>
            <a:r>
              <a:rPr lang="sk-SK" dirty="0" err="1" smtClean="0"/>
              <a:t>coecum</a:t>
            </a:r>
            <a:endParaRPr lang="sk-SK" dirty="0" smtClean="0"/>
          </a:p>
          <a:p>
            <a:r>
              <a:rPr lang="sk-SK" dirty="0" smtClean="0"/>
              <a:t>Táto </a:t>
            </a:r>
            <a:r>
              <a:rPr lang="sk-SK" dirty="0" err="1" smtClean="0"/>
              <a:t>kavita</a:t>
            </a:r>
            <a:r>
              <a:rPr lang="sk-SK" dirty="0" smtClean="0"/>
              <a:t> musí mať dostatočne široké spojenie s </a:t>
            </a:r>
            <a:r>
              <a:rPr lang="sk-SK" dirty="0" err="1" smtClean="0"/>
              <a:t>okluzálnou</a:t>
            </a:r>
            <a:r>
              <a:rPr lang="sk-SK" dirty="0" smtClean="0"/>
              <a:t> </a:t>
            </a:r>
            <a:r>
              <a:rPr lang="sk-SK" dirty="0" err="1" smtClean="0"/>
              <a:t>kavitou</a:t>
            </a:r>
            <a:endParaRPr lang="sk-SK" dirty="0" smtClean="0"/>
          </a:p>
          <a:p>
            <a:r>
              <a:rPr lang="sk-SK" dirty="0" err="1" smtClean="0"/>
              <a:t>Kavitu</a:t>
            </a:r>
            <a:r>
              <a:rPr lang="sk-SK" dirty="0" smtClean="0"/>
              <a:t> na </a:t>
            </a:r>
            <a:r>
              <a:rPr lang="sk-SK" dirty="0" err="1" smtClean="0"/>
              <a:t>okluzálnej</a:t>
            </a:r>
            <a:r>
              <a:rPr lang="sk-SK" dirty="0" smtClean="0"/>
              <a:t> ploche preparujeme do tvaru rybiny alebo tvaru priebehu prítomných rýh</a:t>
            </a:r>
          </a:p>
          <a:p>
            <a:r>
              <a:rPr lang="sk-SK" dirty="0" err="1" smtClean="0"/>
              <a:t>Retencia</a:t>
            </a:r>
            <a:r>
              <a:rPr lang="sk-SK" dirty="0" smtClean="0"/>
              <a:t> výplne je zabezpečená </a:t>
            </a:r>
            <a:r>
              <a:rPr lang="sk-SK" dirty="0" err="1" smtClean="0"/>
              <a:t>skrinkovitou</a:t>
            </a:r>
            <a:r>
              <a:rPr lang="sk-SK" dirty="0" smtClean="0"/>
              <a:t> preparáciou</a:t>
            </a:r>
          </a:p>
          <a:p>
            <a:r>
              <a:rPr lang="sk-SK" dirty="0" smtClean="0"/>
              <a:t>Pre rezistenciu výplne je dôležité aby </a:t>
            </a:r>
            <a:r>
              <a:rPr lang="sk-SK" dirty="0" err="1" smtClean="0"/>
              <a:t>pulpo-bukálna</a:t>
            </a:r>
            <a:r>
              <a:rPr lang="sk-SK" dirty="0" smtClean="0"/>
              <a:t> (</a:t>
            </a:r>
            <a:r>
              <a:rPr lang="sk-SK" dirty="0" err="1" smtClean="0"/>
              <a:t>pulpopalatinálna</a:t>
            </a:r>
            <a:r>
              <a:rPr lang="sk-SK" dirty="0" smtClean="0"/>
              <a:t>) hrana bola zaoblená, </a:t>
            </a:r>
            <a:r>
              <a:rPr lang="sk-SK" dirty="0" err="1" smtClean="0"/>
              <a:t>gingiválna</a:t>
            </a:r>
            <a:r>
              <a:rPr lang="sk-SK" dirty="0" smtClean="0"/>
              <a:t> a </a:t>
            </a:r>
            <a:r>
              <a:rPr lang="sk-SK" dirty="0" err="1" smtClean="0"/>
              <a:t>pulpálna</a:t>
            </a:r>
            <a:r>
              <a:rPr lang="sk-SK" dirty="0" smtClean="0"/>
              <a:t> stena vodorovné (kolmé na axiálnu stenu) a </a:t>
            </a:r>
            <a:r>
              <a:rPr lang="sk-SK" dirty="0" err="1" smtClean="0"/>
              <a:t>kavita</a:t>
            </a:r>
            <a:r>
              <a:rPr lang="sk-SK" dirty="0" smtClean="0"/>
              <a:t> dostatočne hlboká</a:t>
            </a:r>
            <a:endParaRPr lang="sk-SK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sk-SK" sz="3600" b="1" dirty="0" smtClean="0"/>
              <a:t>Kazy vo </a:t>
            </a:r>
            <a:r>
              <a:rPr lang="sk-SK" sz="3600" b="1" dirty="0" err="1" smtClean="0"/>
              <a:t>foramen</a:t>
            </a:r>
            <a:r>
              <a:rPr lang="sk-SK" sz="3600" b="1" dirty="0" smtClean="0"/>
              <a:t> </a:t>
            </a:r>
            <a:r>
              <a:rPr lang="sk-SK" sz="3600" b="1" dirty="0" err="1" smtClean="0"/>
              <a:t>coecum</a:t>
            </a:r>
            <a:r>
              <a:rPr lang="sk-SK" sz="3600" b="1" dirty="0" smtClean="0"/>
              <a:t> frontálnych zubov</a:t>
            </a:r>
            <a:endParaRPr lang="sk-SK" sz="36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sk-SK" dirty="0" smtClean="0"/>
              <a:t>Kazy najčastejšie vo </a:t>
            </a:r>
            <a:r>
              <a:rPr lang="sk-SK" dirty="0" err="1" smtClean="0"/>
              <a:t>foramen</a:t>
            </a:r>
            <a:r>
              <a:rPr lang="sk-SK" dirty="0" smtClean="0"/>
              <a:t> </a:t>
            </a:r>
            <a:r>
              <a:rPr lang="sk-SK" dirty="0" err="1" smtClean="0"/>
              <a:t>coecum</a:t>
            </a:r>
            <a:r>
              <a:rPr lang="sk-SK" dirty="0" smtClean="0"/>
              <a:t> horných malých rezákov</a:t>
            </a:r>
          </a:p>
          <a:p>
            <a:r>
              <a:rPr lang="sk-SK" dirty="0" smtClean="0"/>
              <a:t>Prístup získame z orálnej strany</a:t>
            </a:r>
          </a:p>
          <a:p>
            <a:r>
              <a:rPr lang="sk-SK" dirty="0" smtClean="0"/>
              <a:t>Obrys </a:t>
            </a:r>
            <a:r>
              <a:rPr lang="sk-SK" dirty="0" err="1" smtClean="0"/>
              <a:t>kavity</a:t>
            </a:r>
            <a:r>
              <a:rPr lang="sk-SK" dirty="0" smtClean="0"/>
              <a:t> lokalizujeme až do zdravého tkaniva, je oválneho alebo kruhového tvaru</a:t>
            </a:r>
          </a:p>
          <a:p>
            <a:r>
              <a:rPr lang="sk-SK" dirty="0" err="1" smtClean="0"/>
              <a:t>Retenciu</a:t>
            </a:r>
            <a:r>
              <a:rPr lang="sk-SK" dirty="0" smtClean="0"/>
              <a:t> a rezistenciu zaisťuje </a:t>
            </a:r>
            <a:r>
              <a:rPr lang="sk-SK" dirty="0" err="1" smtClean="0"/>
              <a:t>skrinkovitá</a:t>
            </a:r>
            <a:r>
              <a:rPr lang="sk-SK" dirty="0" smtClean="0"/>
              <a:t> </a:t>
            </a:r>
            <a:r>
              <a:rPr lang="sk-SK" dirty="0" err="1" smtClean="0"/>
              <a:t>prparácia</a:t>
            </a:r>
            <a:endParaRPr lang="sk-SK" dirty="0" smtClean="0"/>
          </a:p>
          <a:p>
            <a:r>
              <a:rPr lang="sk-SK" dirty="0" smtClean="0"/>
              <a:t>Úpravu </a:t>
            </a:r>
            <a:r>
              <a:rPr lang="sk-SK" dirty="0" err="1" smtClean="0"/>
              <a:t>sklovinných</a:t>
            </a:r>
            <a:r>
              <a:rPr lang="sk-SK" dirty="0" smtClean="0"/>
              <a:t> stien robíme len pri liatej výplni (</a:t>
            </a:r>
            <a:r>
              <a:rPr lang="sk-SK" dirty="0" err="1" smtClean="0"/>
              <a:t>inlay</a:t>
            </a:r>
            <a:r>
              <a:rPr lang="sk-SK" dirty="0" smtClean="0"/>
              <a:t>) </a:t>
            </a:r>
            <a:endParaRPr lang="sk-SK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sk-SK" sz="4000" b="1" dirty="0" err="1" smtClean="0"/>
              <a:t>Peparácia</a:t>
            </a:r>
            <a:r>
              <a:rPr lang="sk-SK" sz="4000" b="1" dirty="0" smtClean="0"/>
              <a:t> </a:t>
            </a:r>
            <a:r>
              <a:rPr lang="sk-SK" sz="4000" b="1" dirty="0" err="1" smtClean="0"/>
              <a:t>kavity</a:t>
            </a:r>
            <a:r>
              <a:rPr lang="sk-SK" sz="4000" b="1" dirty="0" smtClean="0"/>
              <a:t> </a:t>
            </a:r>
            <a:r>
              <a:rPr lang="sk-SK" sz="4000" b="1" dirty="0" err="1" smtClean="0"/>
              <a:t>V.Blackovej</a:t>
            </a:r>
            <a:r>
              <a:rPr lang="sk-SK" sz="4000" b="1" dirty="0" smtClean="0"/>
              <a:t> triedy</a:t>
            </a:r>
            <a:endParaRPr lang="sk-SK" sz="4000" b="1" dirty="0"/>
          </a:p>
        </p:txBody>
      </p:sp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sk-SK" b="1" dirty="0" smtClean="0"/>
              <a:t>Kazy v </a:t>
            </a:r>
            <a:r>
              <a:rPr lang="sk-SK" b="1" dirty="0" err="1" smtClean="0"/>
              <a:t>gingiválnej</a:t>
            </a:r>
            <a:r>
              <a:rPr lang="sk-SK" b="1" dirty="0" smtClean="0"/>
              <a:t> tretine </a:t>
            </a:r>
            <a:r>
              <a:rPr lang="sk-SK" b="1" dirty="0" err="1" smtClean="0"/>
              <a:t>kornky</a:t>
            </a:r>
            <a:r>
              <a:rPr lang="sk-SK" b="1" dirty="0" smtClean="0"/>
              <a:t> zubov</a:t>
            </a:r>
          </a:p>
          <a:p>
            <a:r>
              <a:rPr lang="sk-SK" dirty="0" smtClean="0"/>
              <a:t>Prístup z </a:t>
            </a:r>
            <a:r>
              <a:rPr lang="sk-SK" dirty="0" err="1" smtClean="0"/>
              <a:t>vestibulárnej</a:t>
            </a:r>
            <a:r>
              <a:rPr lang="sk-SK" dirty="0" smtClean="0"/>
              <a:t> alebo orálnej strany, obrys </a:t>
            </a:r>
            <a:r>
              <a:rPr lang="sk-SK" dirty="0" err="1" smtClean="0"/>
              <a:t>kavity</a:t>
            </a:r>
            <a:r>
              <a:rPr lang="sk-SK" dirty="0" smtClean="0"/>
              <a:t> je tvaru obličky, </a:t>
            </a:r>
            <a:r>
              <a:rPr lang="sk-SK" dirty="0" err="1" smtClean="0"/>
              <a:t>oklúzny</a:t>
            </a:r>
            <a:r>
              <a:rPr lang="sk-SK" dirty="0" smtClean="0"/>
              <a:t> okraj </a:t>
            </a:r>
            <a:r>
              <a:rPr lang="sk-SK" dirty="0" err="1" smtClean="0"/>
              <a:t>kavity</a:t>
            </a:r>
            <a:r>
              <a:rPr lang="sk-SK" dirty="0" smtClean="0"/>
              <a:t> je smerom ku </a:t>
            </a:r>
            <a:r>
              <a:rPr lang="sk-SK" dirty="0" err="1" smtClean="0"/>
              <a:t>gingíve</a:t>
            </a:r>
            <a:r>
              <a:rPr lang="sk-SK" dirty="0" smtClean="0"/>
              <a:t> ľahko konvexne prehnutý, </a:t>
            </a:r>
            <a:r>
              <a:rPr lang="sk-SK" dirty="0" err="1" smtClean="0"/>
              <a:t>gingiválny</a:t>
            </a:r>
            <a:r>
              <a:rPr lang="sk-SK" dirty="0" smtClean="0"/>
              <a:t> okraj tvorí oblúčik</a:t>
            </a:r>
          </a:p>
          <a:p>
            <a:r>
              <a:rPr lang="sk-SK" dirty="0" err="1" smtClean="0"/>
              <a:t>Retenciu</a:t>
            </a:r>
            <a:r>
              <a:rPr lang="sk-SK" dirty="0" smtClean="0"/>
              <a:t> výplne zaisťujeme </a:t>
            </a:r>
            <a:r>
              <a:rPr lang="sk-SK" dirty="0" err="1" smtClean="0"/>
              <a:t>skrinkovitou</a:t>
            </a:r>
            <a:r>
              <a:rPr lang="sk-SK" dirty="0" smtClean="0"/>
              <a:t> preparáciou, divergentnou preparáciou, preparáciou </a:t>
            </a:r>
            <a:r>
              <a:rPr lang="sk-SK" dirty="0" err="1" smtClean="0"/>
              <a:t>podbiehavých</a:t>
            </a:r>
            <a:r>
              <a:rPr lang="sk-SK" dirty="0" smtClean="0"/>
              <a:t> miest</a:t>
            </a:r>
          </a:p>
          <a:p>
            <a:r>
              <a:rPr lang="sk-SK" dirty="0" err="1" smtClean="0"/>
              <a:t>Pulpálnu</a:t>
            </a:r>
            <a:r>
              <a:rPr lang="sk-SK" dirty="0" smtClean="0"/>
              <a:t> stenu preparujeme ľahko konvexnú, bočné steny sú k nej kolmé a tvoria s </a:t>
            </a:r>
            <a:r>
              <a:rPr lang="sk-SK" dirty="0" err="1" smtClean="0"/>
              <a:t>pulpálnou</a:t>
            </a:r>
            <a:r>
              <a:rPr lang="sk-SK" dirty="0" smtClean="0"/>
              <a:t> stenou pravý mierne zaoblený uhol</a:t>
            </a:r>
            <a:endParaRPr lang="sk-SK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obsahu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r>
              <a:rPr lang="sk-SK" sz="5400" b="1" dirty="0" smtClean="0"/>
              <a:t>Ďakujem za pozornosť!</a:t>
            </a:r>
            <a:endParaRPr lang="sk-SK" sz="5400" b="1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Luxusný">
      <a:dk1>
        <a:sysClr val="windowText" lastClr="000000"/>
      </a:dk1>
      <a:lt1>
        <a:sysClr val="window" lastClr="FFFFFF"/>
      </a:lt1>
      <a:dk2>
        <a:srgbClr val="B13F9A"/>
      </a:dk2>
      <a:lt2>
        <a:srgbClr val="F4E7ED"/>
      </a:lt2>
      <a:accent1>
        <a:srgbClr val="B83D68"/>
      </a:accent1>
      <a:accent2>
        <a:srgbClr val="AC66BB"/>
      </a:accent2>
      <a:accent3>
        <a:srgbClr val="DE6C36"/>
      </a:accent3>
      <a:accent4>
        <a:srgbClr val="F9B639"/>
      </a:accent4>
      <a:accent5>
        <a:srgbClr val="CF6DA4"/>
      </a:accent5>
      <a:accent6>
        <a:srgbClr val="FA8D3D"/>
      </a:accent6>
      <a:hlink>
        <a:srgbClr val="FFDE66"/>
      </a:hlink>
      <a:folHlink>
        <a:srgbClr val="D490C5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93</TotalTime>
  <Words>474</Words>
  <Application>Microsoft Office PowerPoint</Application>
  <PresentationFormat>Prezentácia na obrazovke (4:3)</PresentationFormat>
  <Paragraphs>39</Paragraphs>
  <Slides>12</Slides>
  <Notes>0</Notes>
  <HiddenSlides>0</HiddenSlides>
  <MMClips>0</MMClips>
  <ScaleCrop>false</ScaleCrop>
  <HeadingPairs>
    <vt:vector size="4" baseType="variant">
      <vt:variant>
        <vt:lpstr>Motív</vt:lpstr>
      </vt:variant>
      <vt:variant>
        <vt:i4>1</vt:i4>
      </vt:variant>
      <vt:variant>
        <vt:lpstr>Nadpisy snímok</vt:lpstr>
      </vt:variant>
      <vt:variant>
        <vt:i4>12</vt:i4>
      </vt:variant>
    </vt:vector>
  </HeadingPairs>
  <TitlesOfParts>
    <vt:vector size="13" baseType="lpstr">
      <vt:lpstr>Medián</vt:lpstr>
      <vt:lpstr>Preparácia kavity podľa Blacka I. a V. trieda</vt:lpstr>
      <vt:lpstr>Terapia zubného kazu</vt:lpstr>
      <vt:lpstr>Preparácia kavity I. Blackovej triedy</vt:lpstr>
      <vt:lpstr>Snímka 4</vt:lpstr>
      <vt:lpstr>Snímka 5</vt:lpstr>
      <vt:lpstr>Preparácia kavity I. Blackovej triedy</vt:lpstr>
      <vt:lpstr>Kaz vo foramen coecum molárov</vt:lpstr>
      <vt:lpstr>Snímka 8</vt:lpstr>
      <vt:lpstr>Snímka 9</vt:lpstr>
      <vt:lpstr>Kazy vo foramen coecum frontálnych zubov</vt:lpstr>
      <vt:lpstr>Peparácia kavity V.Blackovej triedy</vt:lpstr>
      <vt:lpstr>Snímka 12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Preparácia kavity podľa Blacka I. a V. trieda</dc:title>
  <dc:creator>frenky</dc:creator>
  <cp:lastModifiedBy>frenky</cp:lastModifiedBy>
  <cp:revision>14</cp:revision>
  <dcterms:created xsi:type="dcterms:W3CDTF">2014-02-25T21:33:05Z</dcterms:created>
  <dcterms:modified xsi:type="dcterms:W3CDTF">2014-02-25T23:06:24Z</dcterms:modified>
</cp:coreProperties>
</file>