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84" r:id="rId6"/>
    <p:sldId id="263" r:id="rId7"/>
    <p:sldId id="377" r:id="rId8"/>
    <p:sldId id="378" r:id="rId9"/>
    <p:sldId id="379" r:id="rId10"/>
    <p:sldId id="380" r:id="rId11"/>
    <p:sldId id="325" r:id="rId12"/>
    <p:sldId id="382" r:id="rId13"/>
    <p:sldId id="383" r:id="rId14"/>
    <p:sldId id="384" r:id="rId15"/>
    <p:sldId id="385" r:id="rId16"/>
    <p:sldId id="289" r:id="rId17"/>
    <p:sldId id="290" r:id="rId18"/>
    <p:sldId id="291" r:id="rId19"/>
    <p:sldId id="292" r:id="rId20"/>
    <p:sldId id="293" r:id="rId21"/>
    <p:sldId id="386" r:id="rId22"/>
    <p:sldId id="294" r:id="rId23"/>
    <p:sldId id="392" r:id="rId24"/>
    <p:sldId id="295" r:id="rId25"/>
    <p:sldId id="402" r:id="rId26"/>
    <p:sldId id="394" r:id="rId27"/>
    <p:sldId id="395" r:id="rId28"/>
    <p:sldId id="396" r:id="rId29"/>
    <p:sldId id="397" r:id="rId30"/>
    <p:sldId id="399" r:id="rId31"/>
    <p:sldId id="412" r:id="rId32"/>
    <p:sldId id="273" r:id="rId33"/>
    <p:sldId id="274" r:id="rId34"/>
    <p:sldId id="269" r:id="rId35"/>
    <p:sldId id="275" r:id="rId36"/>
    <p:sldId id="262" r:id="rId37"/>
    <p:sldId id="406" r:id="rId38"/>
    <p:sldId id="264" r:id="rId39"/>
    <p:sldId id="283" r:id="rId40"/>
    <p:sldId id="268" r:id="rId41"/>
    <p:sldId id="270" r:id="rId42"/>
    <p:sldId id="278" r:id="rId43"/>
    <p:sldId id="408" r:id="rId44"/>
    <p:sldId id="409" r:id="rId45"/>
    <p:sldId id="410" r:id="rId46"/>
    <p:sldId id="411" r:id="rId47"/>
    <p:sldId id="281" r:id="rId48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81" autoAdjust="0"/>
    <p:restoredTop sz="94660"/>
  </p:normalViewPr>
  <p:slideViewPr>
    <p:cSldViewPr snapToGrid="0">
      <p:cViewPr varScale="1">
        <p:scale>
          <a:sx n="85" d="100"/>
          <a:sy n="85" d="100"/>
        </p:scale>
        <p:origin x="605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CE39-B390-42F8-B6AE-9FF2724E575C}" type="datetimeFigureOut">
              <a:rPr lang="sk-SK" smtClean="0"/>
              <a:pPr/>
              <a:t>8. 5. 2023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7FD6-9CDC-46E1-9FA9-BBB57C6C7AA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88475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CE39-B390-42F8-B6AE-9FF2724E575C}" type="datetimeFigureOut">
              <a:rPr lang="sk-SK" smtClean="0"/>
              <a:pPr/>
              <a:t>8. 5. 2023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7FD6-9CDC-46E1-9FA9-BBB57C6C7AA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7250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CE39-B390-42F8-B6AE-9FF2724E575C}" type="datetimeFigureOut">
              <a:rPr lang="sk-SK" smtClean="0"/>
              <a:pPr/>
              <a:t>8. 5. 2023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7FD6-9CDC-46E1-9FA9-BBB57C6C7AA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64472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CE39-B390-42F8-B6AE-9FF2724E575C}" type="datetimeFigureOut">
              <a:rPr lang="sk-SK" smtClean="0"/>
              <a:pPr/>
              <a:t>8. 5. 2023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7FD6-9CDC-46E1-9FA9-BBB57C6C7AA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78692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CE39-B390-42F8-B6AE-9FF2724E575C}" type="datetimeFigureOut">
              <a:rPr lang="sk-SK" smtClean="0"/>
              <a:pPr/>
              <a:t>8. 5. 2023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7FD6-9CDC-46E1-9FA9-BBB57C6C7AA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3801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CE39-B390-42F8-B6AE-9FF2724E575C}" type="datetimeFigureOut">
              <a:rPr lang="sk-SK" smtClean="0"/>
              <a:pPr/>
              <a:t>8. 5. 2023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7FD6-9CDC-46E1-9FA9-BBB57C6C7AA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00239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CE39-B390-42F8-B6AE-9FF2724E575C}" type="datetimeFigureOut">
              <a:rPr lang="sk-SK" smtClean="0"/>
              <a:pPr/>
              <a:t>8. 5. 2023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7FD6-9CDC-46E1-9FA9-BBB57C6C7AA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83475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CE39-B390-42F8-B6AE-9FF2724E575C}" type="datetimeFigureOut">
              <a:rPr lang="sk-SK" smtClean="0"/>
              <a:pPr/>
              <a:t>8. 5. 2023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7FD6-9CDC-46E1-9FA9-BBB57C6C7AA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89331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CE39-B390-42F8-B6AE-9FF2724E575C}" type="datetimeFigureOut">
              <a:rPr lang="sk-SK" smtClean="0"/>
              <a:pPr/>
              <a:t>8. 5. 2023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7FD6-9CDC-46E1-9FA9-BBB57C6C7AA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9322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CE39-B390-42F8-B6AE-9FF2724E575C}" type="datetimeFigureOut">
              <a:rPr lang="sk-SK" smtClean="0"/>
              <a:pPr/>
              <a:t>8. 5. 2023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7FD6-9CDC-46E1-9FA9-BBB57C6C7AA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6606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CE39-B390-42F8-B6AE-9FF2724E575C}" type="datetimeFigureOut">
              <a:rPr lang="sk-SK" smtClean="0"/>
              <a:pPr/>
              <a:t>8. 5. 2023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47FD6-9CDC-46E1-9FA9-BBB57C6C7AA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4918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82D1FA89-E6AD-EE4C-9F31-61AECA3D85E6}" type="datetimeFigureOut">
              <a:rPr lang="en-US" smtClean="0"/>
              <a:pPr/>
              <a:t>5/8/2023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141237B7-1478-C04B-BF0E-A7E81640AA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392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ACE39-B390-42F8-B6AE-9FF2724E575C}" type="datetimeFigureOut">
              <a:rPr lang="sk-SK" smtClean="0"/>
              <a:pPr/>
              <a:t>8. 5. 2023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47FD6-9CDC-46E1-9FA9-BBB57C6C7AA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57608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23098" y="1211340"/>
            <a:ext cx="7221303" cy="2115669"/>
          </a:xfrm>
        </p:spPr>
        <p:txBody>
          <a:bodyPr>
            <a:normAutofit fontScale="90000"/>
          </a:bodyPr>
          <a:lstStyle/>
          <a:p>
            <a:r>
              <a:rPr lang="sk-SK" dirty="0">
                <a:latin typeface="Cooper Black" panose="0208090404030B020404" pitchFamily="18" charset="0"/>
              </a:rPr>
              <a:t>Neurochirurgia – vybrané témy</a:t>
            </a:r>
            <a:br>
              <a:rPr lang="sk-SK" sz="4400" dirty="0">
                <a:latin typeface="Cooper Black" panose="0208090404030B020404" pitchFamily="18" charset="0"/>
              </a:rPr>
            </a:br>
            <a:endParaRPr lang="sk-SK" sz="4400" b="1" dirty="0">
              <a:latin typeface="Cooper Black" panose="0208090404030B020404" pitchFamily="18" charset="0"/>
            </a:endParaRPr>
          </a:p>
        </p:txBody>
      </p:sp>
      <p:pic>
        <p:nvPicPr>
          <p:cNvPr id="4" name="Picture 3" descr="C:\Users\Pc\Pictures\Obrázok mozg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83" y="709792"/>
            <a:ext cx="4980486" cy="3322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>
            <a:extLst>
              <a:ext uri="{FF2B5EF4-FFF2-40B4-BE49-F238E27FC236}">
                <a16:creationId xmlns:a16="http://schemas.microsoft.com/office/drawing/2014/main" id="{0D5B6381-B630-4580-A86C-8607DACF619C}"/>
              </a:ext>
            </a:extLst>
          </p:cNvPr>
          <p:cNvSpPr txBox="1"/>
          <p:nvPr/>
        </p:nvSpPr>
        <p:spPr>
          <a:xfrm>
            <a:off x="5261317" y="3327009"/>
            <a:ext cx="6686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2400" b="1" dirty="0"/>
              <a:t>prof. MUDr. Branislav </a:t>
            </a:r>
            <a:r>
              <a:rPr lang="sk-SK" sz="2400" b="1" dirty="0" err="1"/>
              <a:t>Kolarovszki</a:t>
            </a:r>
            <a:r>
              <a:rPr lang="sk-SK" sz="2400" b="1" dirty="0"/>
              <a:t>, PhD., MBA</a:t>
            </a:r>
          </a:p>
          <a:p>
            <a:pPr algn="ctr"/>
            <a:r>
              <a:rPr lang="sk-SK" sz="2400" b="1" dirty="0"/>
              <a:t>Neurochirurgická klinika JLF UK a UNM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459749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8583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Vznik Neurochirurgického oddelenia MFN –       rok 1992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4" r="32259" b="70406"/>
          <a:stretch/>
        </p:blipFill>
        <p:spPr>
          <a:xfrm>
            <a:off x="501804" y="1773044"/>
            <a:ext cx="5095250" cy="3512634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95" r="27339" b="70569"/>
          <a:stretch/>
        </p:blipFill>
        <p:spPr>
          <a:xfrm>
            <a:off x="6288622" y="1773044"/>
            <a:ext cx="5065178" cy="3512634"/>
          </a:xfrm>
          <a:prstGeom prst="rect">
            <a:avLst/>
          </a:prstGeom>
        </p:spPr>
      </p:pic>
      <p:sp>
        <p:nvSpPr>
          <p:cNvPr id="6" name="BlokTextu 5"/>
          <p:cNvSpPr txBox="1"/>
          <p:nvPr/>
        </p:nvSpPr>
        <p:spPr>
          <a:xfrm>
            <a:off x="501804" y="5656730"/>
            <a:ext cx="109548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dirty="0"/>
              <a:t>primár MUDr. Július De </a:t>
            </a:r>
            <a:r>
              <a:rPr lang="sk-SK" sz="2800" dirty="0" err="1"/>
              <a:t>Riggo</a:t>
            </a:r>
            <a:r>
              <a:rPr lang="sk-SK" sz="2800" dirty="0"/>
              <a:t>, PhD. – zakladateľ Neurochirurgického oddelenia Martinskej fakultnej nemocnice</a:t>
            </a:r>
          </a:p>
        </p:txBody>
      </p:sp>
    </p:spTree>
    <p:extLst>
      <p:ext uri="{BB962C8B-B14F-4D97-AF65-F5344CB8AC3E}">
        <p14:creationId xmlns:p14="http://schemas.microsoft.com/office/powerpoint/2010/main" val="1481223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8" r="22494" b="70065"/>
          <a:stretch/>
        </p:blipFill>
        <p:spPr>
          <a:xfrm>
            <a:off x="322728" y="430307"/>
            <a:ext cx="6693461" cy="4760258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20" r="23753" b="70719"/>
          <a:stretch/>
        </p:blipFill>
        <p:spPr>
          <a:xfrm>
            <a:off x="7189692" y="430307"/>
            <a:ext cx="4392707" cy="3027589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1" r="24651" b="70980"/>
          <a:stretch/>
        </p:blipFill>
        <p:spPr>
          <a:xfrm>
            <a:off x="7189691" y="3585882"/>
            <a:ext cx="4392707" cy="3019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428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 err="1">
                <a:latin typeface="+mn-lt"/>
              </a:rPr>
              <a:t>Neuroonkológia</a:t>
            </a:r>
            <a:r>
              <a:rPr lang="sk-SK" sz="4000" b="1" dirty="0">
                <a:latin typeface="+mn-lt"/>
              </a:rPr>
              <a:t> – operačná liečba mozgových nádorov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838200" y="2175248"/>
            <a:ext cx="10515600" cy="4351338"/>
          </a:xfrm>
        </p:spPr>
        <p:txBody>
          <a:bodyPr/>
          <a:lstStyle/>
          <a:p>
            <a:r>
              <a:rPr lang="sk-SK" dirty="0"/>
              <a:t>Rozšírený predoperačný MR protokol (2017)</a:t>
            </a:r>
          </a:p>
          <a:p>
            <a:r>
              <a:rPr lang="sk-SK" dirty="0" err="1"/>
              <a:t>Intraoperačný</a:t>
            </a:r>
            <a:r>
              <a:rPr lang="sk-SK" dirty="0"/>
              <a:t> 3D ultrazvuk </a:t>
            </a:r>
            <a:r>
              <a:rPr lang="sk-SK" dirty="0" err="1"/>
              <a:t>SonoWand</a:t>
            </a:r>
            <a:r>
              <a:rPr lang="sk-SK" dirty="0"/>
              <a:t> </a:t>
            </a:r>
            <a:r>
              <a:rPr lang="sk-SK" dirty="0" err="1"/>
              <a:t>Invite</a:t>
            </a:r>
            <a:r>
              <a:rPr lang="sk-SK" dirty="0"/>
              <a:t> (2013)</a:t>
            </a:r>
          </a:p>
          <a:p>
            <a:r>
              <a:rPr lang="sk-SK" dirty="0" err="1"/>
              <a:t>Intraoperačný</a:t>
            </a:r>
            <a:r>
              <a:rPr lang="sk-SK" dirty="0"/>
              <a:t> </a:t>
            </a:r>
            <a:r>
              <a:rPr lang="sk-SK" dirty="0" err="1"/>
              <a:t>neurofyziologický</a:t>
            </a:r>
            <a:r>
              <a:rPr lang="sk-SK" dirty="0"/>
              <a:t> monitoring (2015)</a:t>
            </a:r>
          </a:p>
          <a:p>
            <a:r>
              <a:rPr lang="sk-SK" dirty="0"/>
              <a:t>Operácie nádorov mozgu pri vedomí („</a:t>
            </a:r>
            <a:r>
              <a:rPr lang="sk-SK" dirty="0" err="1"/>
              <a:t>awake</a:t>
            </a:r>
            <a:r>
              <a:rPr lang="sk-SK" dirty="0"/>
              <a:t>“ resekcie) (2017)</a:t>
            </a:r>
          </a:p>
          <a:p>
            <a:r>
              <a:rPr lang="sk-SK" dirty="0"/>
              <a:t>Rekonštrukcia kostného krytu po odstránení nádoru mozgu (2017)</a:t>
            </a:r>
          </a:p>
          <a:p>
            <a:r>
              <a:rPr lang="sk-SK" dirty="0"/>
              <a:t>Skúsený anestéziologický tím </a:t>
            </a:r>
          </a:p>
          <a:p>
            <a:r>
              <a:rPr lang="sk-SK" dirty="0"/>
              <a:t>Logopéd (2019)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805814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Úvod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sk-SK" dirty="0"/>
              <a:t>mozgový nádor je ložisková </a:t>
            </a:r>
            <a:r>
              <a:rPr lang="sk-SK" dirty="0" err="1"/>
              <a:t>intrakraniálna</a:t>
            </a:r>
            <a:r>
              <a:rPr lang="sk-SK" dirty="0"/>
              <a:t> lézia (masa abnormálnych buniek), ktorá okupuje </a:t>
            </a:r>
            <a:r>
              <a:rPr lang="sk-SK" dirty="0" err="1"/>
              <a:t>vnútrolebkový</a:t>
            </a:r>
            <a:r>
              <a:rPr lang="sk-SK" dirty="0"/>
              <a:t> priestor</a:t>
            </a:r>
          </a:p>
          <a:p>
            <a:r>
              <a:rPr lang="sk-SK" dirty="0"/>
              <a:t>rast tumoru 			 zvýšený ICP 			   poškodenie mozgu</a:t>
            </a:r>
          </a:p>
          <a:p>
            <a:endParaRPr lang="sk-SK" dirty="0"/>
          </a:p>
        </p:txBody>
      </p:sp>
      <p:sp>
        <p:nvSpPr>
          <p:cNvPr id="4" name="Šípka doprava 3"/>
          <p:cNvSpPr/>
          <p:nvPr/>
        </p:nvSpPr>
        <p:spPr>
          <a:xfrm>
            <a:off x="3695935" y="3881798"/>
            <a:ext cx="978408" cy="2389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2050" name="Picture 2" descr="VÃ½sledok vyhÄ¾adÃ¡vania obrÃ¡zkov pre dopyt primary and secondary brain tumo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852110"/>
            <a:ext cx="5496855" cy="302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6651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/>
              <a:t>Epidemiológia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idx="1"/>
          </p:nvPr>
        </p:nvSpPr>
        <p:spPr>
          <a:xfrm>
            <a:off x="964811" y="1867454"/>
            <a:ext cx="9601196" cy="3318936"/>
          </a:xfrm>
        </p:spPr>
        <p:txBody>
          <a:bodyPr>
            <a:normAutofit/>
          </a:bodyPr>
          <a:lstStyle/>
          <a:p>
            <a:r>
              <a:rPr lang="sk-SK" dirty="0"/>
              <a:t>ročná celosvetová </a:t>
            </a:r>
            <a:r>
              <a:rPr lang="sk-SK" dirty="0" err="1"/>
              <a:t>incidencia</a:t>
            </a:r>
            <a:r>
              <a:rPr lang="sk-SK" dirty="0"/>
              <a:t> medzi 8-25 / 100 000</a:t>
            </a:r>
          </a:p>
          <a:p>
            <a:r>
              <a:rPr lang="sk-SK" dirty="0"/>
              <a:t>5 – 15 % zo všetkých nádorov</a:t>
            </a:r>
          </a:p>
          <a:p>
            <a:r>
              <a:rPr lang="sk-SK" dirty="0"/>
              <a:t>25 – 40 % zo všetkých mozgových nádorov sú MTS</a:t>
            </a:r>
          </a:p>
          <a:p>
            <a:r>
              <a:rPr lang="sk-SK" altLang="sk-SK" dirty="0"/>
              <a:t>2. najčastejšia forma zhubného ochorenia u detí, najčastejšia príčina úmrtia na zhubné ochorenie u detí</a:t>
            </a:r>
          </a:p>
          <a:p>
            <a:r>
              <a:rPr lang="sk-SK" altLang="sk-SK" dirty="0"/>
              <a:t>6. najčastejší druh zhubného ochorenia u dospelých</a:t>
            </a:r>
            <a:endParaRPr lang="en-IE" altLang="sk-SK" dirty="0"/>
          </a:p>
          <a:p>
            <a:endParaRPr lang="en-IE" altLang="sk-SK" dirty="0"/>
          </a:p>
          <a:p>
            <a:pPr marL="0" indent="0">
              <a:buNone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071960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/>
              <a:t>Benígny </a:t>
            </a:r>
            <a:r>
              <a:rPr lang="sk-SK" sz="4000" b="1" dirty="0" err="1"/>
              <a:t>vs</a:t>
            </a:r>
            <a:r>
              <a:rPr lang="sk-SK" sz="4000" b="1" dirty="0"/>
              <a:t>. malígny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idx="1"/>
          </p:nvPr>
        </p:nvSpPr>
        <p:spPr>
          <a:xfrm>
            <a:off x="437271" y="1897811"/>
            <a:ext cx="9601196" cy="331988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sk-SK" altLang="sk-SK" dirty="0">
                <a:solidFill>
                  <a:srgbClr val="009900"/>
                </a:solidFill>
              </a:rPr>
              <a:t>podľa histologickej štruktúry </a:t>
            </a:r>
          </a:p>
          <a:p>
            <a:pPr>
              <a:defRPr/>
            </a:pPr>
            <a:r>
              <a:rPr lang="sk-SK" altLang="sk-SK" dirty="0" err="1"/>
              <a:t>biopsia</a:t>
            </a:r>
            <a:r>
              <a:rPr lang="sk-SK" altLang="sk-SK" dirty="0"/>
              <a:t> -</a:t>
            </a:r>
            <a:r>
              <a:rPr lang="en-US" altLang="sk-SK" dirty="0"/>
              <a:t> (</a:t>
            </a:r>
            <a:r>
              <a:rPr lang="sk-SK" altLang="sk-SK" dirty="0"/>
              <a:t>bunková </a:t>
            </a:r>
            <a:r>
              <a:rPr lang="sk-SK" altLang="sk-SK" dirty="0" err="1"/>
              <a:t>atýpia</a:t>
            </a:r>
            <a:r>
              <a:rPr lang="sk-SK" altLang="sk-SK" dirty="0"/>
              <a:t>, </a:t>
            </a:r>
            <a:r>
              <a:rPr lang="sk-SK" altLang="sk-SK" dirty="0" err="1"/>
              <a:t>mitotická</a:t>
            </a:r>
            <a:r>
              <a:rPr lang="sk-SK" altLang="sk-SK" dirty="0"/>
              <a:t> aktivita, abnormálne </a:t>
            </a:r>
            <a:r>
              <a:rPr lang="sk-SK" altLang="sk-SK" dirty="0" err="1"/>
              <a:t>mitózy</a:t>
            </a:r>
            <a:r>
              <a:rPr lang="sk-SK" altLang="sk-SK"/>
              <a:t>, nekrózy</a:t>
            </a:r>
            <a:r>
              <a:rPr lang="en-US" altLang="sk-SK" dirty="0"/>
              <a:t>)</a:t>
            </a:r>
            <a:endParaRPr lang="sk-SK" altLang="sk-SK" dirty="0"/>
          </a:p>
          <a:p>
            <a:pPr>
              <a:defRPr/>
            </a:pPr>
            <a:endParaRPr lang="sk-SK" altLang="sk-SK" dirty="0"/>
          </a:p>
          <a:p>
            <a:pPr>
              <a:defRPr/>
            </a:pPr>
            <a:r>
              <a:rPr lang="sk-SK" altLang="sk-SK" b="1" u="sng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Lokalizácia !!!</a:t>
            </a:r>
          </a:p>
          <a:p>
            <a:pPr>
              <a:defRPr/>
            </a:pPr>
            <a:r>
              <a:rPr lang="sk-SK" altLang="sk-SK" dirty="0"/>
              <a:t>benígne nádory v mozgovom kmeni a hlbokých štruktúrach – zlá prognóza</a:t>
            </a:r>
            <a:endParaRPr lang="en-US" altLang="sk-SK" dirty="0"/>
          </a:p>
        </p:txBody>
      </p:sp>
      <p:pic>
        <p:nvPicPr>
          <p:cNvPr id="96258" name="Picture 2" descr="VÃ½sledok vyhÄ¾adÃ¡vania obrÃ¡zkov pre dopyt brain stem meningiom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829" y="1893921"/>
            <a:ext cx="22479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597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/>
              <a:t>WHO </a:t>
            </a:r>
            <a:r>
              <a:rPr lang="sk-SK" sz="4000" b="1" dirty="0" err="1"/>
              <a:t>grading</a:t>
            </a:r>
            <a:endParaRPr lang="sk-SK" sz="4000" b="1" dirty="0"/>
          </a:p>
        </p:txBody>
      </p:sp>
      <p:pic>
        <p:nvPicPr>
          <p:cNvPr id="7170" name="Picture 2" descr="SÃºvisiaci obrÃ¡zo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330" y="2038103"/>
            <a:ext cx="10288773" cy="4288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6531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VÃ½sledok vyhÄ¾adÃ¡vania obrÃ¡zkov pre dopyt who classification of tumours of central nervous system 20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57" y="0"/>
            <a:ext cx="11620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985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/>
              <a:t>Diagnóza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/>
              <a:t>anamnéza</a:t>
            </a:r>
          </a:p>
          <a:p>
            <a:r>
              <a:rPr lang="sk-SK" dirty="0"/>
              <a:t>kompletné neurologické vyšetrenie</a:t>
            </a:r>
          </a:p>
          <a:p>
            <a:r>
              <a:rPr lang="sk-SK" dirty="0"/>
              <a:t>zobrazovacie metódy – CT + KL, MRI (+ KL, </a:t>
            </a:r>
            <a:r>
              <a:rPr lang="sk-SK" dirty="0" err="1"/>
              <a:t>pMR</a:t>
            </a:r>
            <a:r>
              <a:rPr lang="sk-SK" dirty="0"/>
              <a:t>, DTI, MRS)</a:t>
            </a:r>
          </a:p>
          <a:p>
            <a:r>
              <a:rPr lang="sk-SK" dirty="0"/>
              <a:t>iné: PET CT, SPECT, MR-AG, </a:t>
            </a:r>
            <a:r>
              <a:rPr lang="sk-SK" dirty="0" err="1"/>
              <a:t>fMRI</a:t>
            </a:r>
            <a:endParaRPr lang="sk-SK" dirty="0"/>
          </a:p>
          <a:p>
            <a:r>
              <a:rPr lang="sk-SK" dirty="0" err="1"/>
              <a:t>perimeter</a:t>
            </a:r>
            <a:r>
              <a:rPr lang="sk-SK" dirty="0"/>
              <a:t>, EEG, LP, </a:t>
            </a:r>
            <a:r>
              <a:rPr lang="sk-SK" dirty="0" err="1"/>
              <a:t>audiometria</a:t>
            </a:r>
            <a:r>
              <a:rPr lang="sk-SK" dirty="0"/>
              <a:t>, endokrinologické zhodnotenie</a:t>
            </a:r>
          </a:p>
          <a:p>
            <a:r>
              <a:rPr lang="sk-SK" dirty="0" err="1"/>
              <a:t>biopsia</a:t>
            </a:r>
            <a:r>
              <a:rPr lang="sk-SK" dirty="0"/>
              <a:t> – otvorená alebo </a:t>
            </a:r>
            <a:r>
              <a:rPr lang="sk-SK" dirty="0" err="1"/>
              <a:t>stereotaktická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062336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cs-CZ" altLang="sk-SK" sz="4000" b="1" dirty="0" err="1"/>
              <a:t>Glioblastóm</a:t>
            </a:r>
            <a:endParaRPr lang="sk-SK" altLang="sk-SK" sz="4000" b="1" dirty="0"/>
          </a:p>
        </p:txBody>
      </p:sp>
      <p:pic>
        <p:nvPicPr>
          <p:cNvPr id="25603" name="Picture 4" descr="glioblastoma multif case 1 MRI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16888" y="1610751"/>
            <a:ext cx="3598087" cy="372137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4" name="Picture 6" descr="glioblastoma multif case 1 SPECT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37444" y="1690688"/>
            <a:ext cx="3478776" cy="359987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5" name="Text Box 8"/>
          <p:cNvSpPr txBox="1">
            <a:spLocks noChangeArrowheads="1"/>
          </p:cNvSpPr>
          <p:nvPr/>
        </p:nvSpPr>
        <p:spPr bwMode="auto">
          <a:xfrm>
            <a:off x="2711450" y="5373688"/>
            <a:ext cx="58857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sk-SK" altLang="sk-SK" sz="2400" dirty="0">
                <a:latin typeface="Times New Roman" panose="02020603050405020304" pitchFamily="18" charset="0"/>
              </a:rPr>
              <a:t>  MRI T2 </a:t>
            </a:r>
            <a:r>
              <a:rPr lang="cs-CZ" altLang="sk-SK" sz="1800" dirty="0" err="1"/>
              <a:t>váženie</a:t>
            </a:r>
            <a:r>
              <a:rPr lang="cs-CZ" altLang="sk-SK" sz="1800" dirty="0"/>
              <a:t>  </a:t>
            </a:r>
            <a:r>
              <a:rPr lang="sk-SK" altLang="sk-SK" sz="1800" dirty="0"/>
              <a:t>                                   </a:t>
            </a:r>
            <a:r>
              <a:rPr lang="sk-SK" altLang="sk-SK" sz="2400" dirty="0">
                <a:latin typeface="Times New Roman" panose="02020603050405020304" pitchFamily="18" charset="0"/>
              </a:rPr>
              <a:t>     SPECT</a:t>
            </a:r>
          </a:p>
        </p:txBody>
      </p:sp>
    </p:spTree>
    <p:extLst>
      <p:ext uri="{BB962C8B-B14F-4D97-AF65-F5344CB8AC3E}">
        <p14:creationId xmlns:p14="http://schemas.microsoft.com/office/powerpoint/2010/main" val="9695573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obsahu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24" t="25063" b="18709"/>
          <a:stretch/>
        </p:blipFill>
        <p:spPr>
          <a:xfrm>
            <a:off x="1989683" y="1269884"/>
            <a:ext cx="7494080" cy="5348964"/>
          </a:xfrm>
          <a:prstGeom prst="rect">
            <a:avLst/>
          </a:prstGeom>
        </p:spPr>
      </p:pic>
      <p:sp>
        <p:nvSpPr>
          <p:cNvPr id="6" name="BlokTextu 5"/>
          <p:cNvSpPr txBox="1"/>
          <p:nvPr/>
        </p:nvSpPr>
        <p:spPr>
          <a:xfrm>
            <a:off x="3773585" y="383084"/>
            <a:ext cx="37818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4000" b="1" dirty="0"/>
              <a:t>DTI - </a:t>
            </a:r>
            <a:r>
              <a:rPr lang="sk-SK" sz="4000" b="1" dirty="0" err="1"/>
              <a:t>traktografia</a:t>
            </a:r>
            <a:endParaRPr lang="sk-SK" sz="4000" b="1" dirty="0"/>
          </a:p>
        </p:txBody>
      </p:sp>
    </p:spTree>
    <p:extLst>
      <p:ext uri="{BB962C8B-B14F-4D97-AF65-F5344CB8AC3E}">
        <p14:creationId xmlns:p14="http://schemas.microsoft.com/office/powerpoint/2010/main" val="1179085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/>
              <a:t>Liečba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cieľ:</a:t>
            </a:r>
            <a:r>
              <a:rPr lang="sk-SK" dirty="0"/>
              <a:t> radikálna resekcia nezhubných nádorov, pri zhubných maximálna možná resekcia na predĺženie prežívania a zlepšiť, alebo aspoň zachovať adekvátnu kvalitu života</a:t>
            </a:r>
          </a:p>
          <a:p>
            <a:r>
              <a:rPr lang="sk-SK" b="1" dirty="0"/>
              <a:t>výber liečebnej stratégie </a:t>
            </a:r>
            <a:r>
              <a:rPr lang="sk-SK" dirty="0"/>
              <a:t>závisí od histologického typu, stupňa, veľkosti, lokalizácie, veku pacienta a prítomnosti iných </a:t>
            </a:r>
            <a:r>
              <a:rPr lang="sk-SK" dirty="0" err="1"/>
              <a:t>komorbidít</a:t>
            </a:r>
            <a:endParaRPr lang="sk-SK" dirty="0"/>
          </a:p>
          <a:p>
            <a:r>
              <a:rPr lang="sk-SK" b="1" dirty="0"/>
              <a:t>rôzne modality liečby -</a:t>
            </a:r>
            <a:r>
              <a:rPr lang="sk-SK" dirty="0"/>
              <a:t> </a:t>
            </a:r>
            <a:r>
              <a:rPr lang="sk-SK" dirty="0" err="1"/>
              <a:t>chirugická</a:t>
            </a:r>
            <a:r>
              <a:rPr lang="sk-SK" dirty="0"/>
              <a:t> liečba, chemoterapia, radiačná liečba, </a:t>
            </a:r>
            <a:r>
              <a:rPr lang="sk-SK" dirty="0" err="1"/>
              <a:t>stereotaktická</a:t>
            </a:r>
            <a:r>
              <a:rPr lang="sk-SK" dirty="0"/>
              <a:t> </a:t>
            </a:r>
            <a:r>
              <a:rPr lang="sk-SK" dirty="0" err="1"/>
              <a:t>radiochirurgia</a:t>
            </a:r>
            <a:r>
              <a:rPr lang="sk-SK" dirty="0"/>
              <a:t>, podporná liečba (symptomatická)</a:t>
            </a:r>
          </a:p>
        </p:txBody>
      </p:sp>
    </p:spTree>
    <p:extLst>
      <p:ext uri="{BB962C8B-B14F-4D97-AF65-F5344CB8AC3E}">
        <p14:creationId xmlns:p14="http://schemas.microsoft.com/office/powerpoint/2010/main" val="20195705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/>
              <a:t>Chirurgická liečba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29640" y="1832446"/>
            <a:ext cx="10424159" cy="4863776"/>
          </a:xfrm>
        </p:spPr>
        <p:txBody>
          <a:bodyPr>
            <a:normAutofit/>
          </a:bodyPr>
          <a:lstStyle/>
          <a:p>
            <a:r>
              <a:rPr lang="sk-SK" dirty="0"/>
              <a:t>cieľom je maximálna možná resekcia s čo najmenším poškodením nervových a podporných štruktúr</a:t>
            </a:r>
          </a:p>
          <a:p>
            <a:r>
              <a:rPr lang="sk-SK" dirty="0"/>
              <a:t>účel chirurgickej liečby: </a:t>
            </a:r>
          </a:p>
          <a:p>
            <a:pPr marL="914400" lvl="1" indent="-457200">
              <a:buFont typeface="+mj-lt"/>
              <a:buAutoNum type="arabicPeriod"/>
            </a:pPr>
            <a:r>
              <a:rPr lang="sk-SK" dirty="0" err="1"/>
              <a:t>biopsia</a:t>
            </a:r>
            <a:r>
              <a:rPr lang="sk-SK" dirty="0"/>
              <a:t> na stanovenie diagnózy – otvorená, ihlová alebo </a:t>
            </a:r>
            <a:r>
              <a:rPr lang="sk-SK" dirty="0" err="1"/>
              <a:t>stereotaktická</a:t>
            </a:r>
            <a:endParaRPr lang="sk-SK" dirty="0"/>
          </a:p>
          <a:p>
            <a:pPr marL="914400" lvl="1" indent="-457200">
              <a:buFont typeface="+mj-lt"/>
              <a:buAutoNum type="arabicPeriod"/>
            </a:pPr>
            <a:r>
              <a:rPr lang="sk-SK" dirty="0"/>
              <a:t>parciálna resekcia na zmenšenie nádorovej populácie pre zlepšenie účinnosti iných foriem liečby</a:t>
            </a:r>
          </a:p>
          <a:p>
            <a:pPr marL="914400" lvl="1" indent="-457200">
              <a:buFont typeface="+mj-lt"/>
              <a:buAutoNum type="arabicPeriod"/>
            </a:pPr>
            <a:r>
              <a:rPr lang="sk-SK" dirty="0"/>
              <a:t>kompletná resekcia</a:t>
            </a:r>
          </a:p>
          <a:p>
            <a:pPr marL="914400" lvl="1" indent="-457200">
              <a:buFont typeface="+mj-lt"/>
              <a:buAutoNum type="arabicPeriod"/>
            </a:pPr>
            <a:r>
              <a:rPr lang="sk-SK" dirty="0"/>
              <a:t>získanie prístupu pre aplikáciu </a:t>
            </a:r>
            <a:r>
              <a:rPr lang="sk-SK" dirty="0" err="1"/>
              <a:t>adjuvantných</a:t>
            </a:r>
            <a:r>
              <a:rPr lang="sk-SK" dirty="0"/>
              <a:t> metód liečby</a:t>
            </a:r>
          </a:p>
          <a:p>
            <a:pPr marL="914400" lvl="1" indent="-457200">
              <a:buFont typeface="+mj-lt"/>
              <a:buAutoNum type="arabicPeriod"/>
            </a:pPr>
            <a:r>
              <a:rPr lang="sk-SK" dirty="0"/>
              <a:t>paliatívna chirurgia – </a:t>
            </a:r>
            <a:r>
              <a:rPr lang="sk-SK" dirty="0" err="1"/>
              <a:t>shunty</a:t>
            </a:r>
            <a:r>
              <a:rPr lang="sk-SK" dirty="0"/>
              <a:t> pri HCP, </a:t>
            </a:r>
            <a:r>
              <a:rPr lang="sk-SK" dirty="0" err="1"/>
              <a:t>dekompresívna</a:t>
            </a:r>
            <a:r>
              <a:rPr lang="sk-SK" dirty="0"/>
              <a:t> </a:t>
            </a:r>
            <a:r>
              <a:rPr lang="sk-SK" dirty="0" err="1"/>
              <a:t>kraniektómia</a:t>
            </a: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8916649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Ãºvisiaci obrÃ¡zok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48"/>
          <a:stretch/>
        </p:blipFill>
        <p:spPr bwMode="auto">
          <a:xfrm>
            <a:off x="538831" y="3297166"/>
            <a:ext cx="2381250" cy="3029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VÃ½sledok vyhÄ¾adÃ¡vania obrÃ¡zkov pre dopyt brain tumor biopsy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2" t="1" r="2897" b="17714"/>
          <a:stretch/>
        </p:blipFill>
        <p:spPr bwMode="auto">
          <a:xfrm>
            <a:off x="2931436" y="596972"/>
            <a:ext cx="3330199" cy="296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SÃºvisiaci obrÃ¡zo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8044" y="442839"/>
            <a:ext cx="3097357" cy="31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VÃ½sledok vyhÄ¾adÃ¡vania obrÃ¡zkov pre dopyt brain tumor biops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563938"/>
            <a:ext cx="27432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2526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/>
              <a:t>Voľba prístupu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Kde presne je nádor</a:t>
            </a:r>
            <a:r>
              <a:rPr lang="en-US" dirty="0"/>
              <a:t>?</a:t>
            </a:r>
          </a:p>
          <a:p>
            <a:r>
              <a:rPr lang="sk-SK" dirty="0"/>
              <a:t>Aká kosť je v dráhe prístupu</a:t>
            </a:r>
            <a:r>
              <a:rPr lang="en-US" dirty="0"/>
              <a:t>?</a:t>
            </a:r>
          </a:p>
          <a:p>
            <a:r>
              <a:rPr lang="sk-SK" dirty="0"/>
              <a:t>Ktorá časť mozgu je zasiahnutá</a:t>
            </a:r>
            <a:r>
              <a:rPr lang="en-US" dirty="0"/>
              <a:t>?</a:t>
            </a:r>
          </a:p>
          <a:p>
            <a:pPr lvl="1"/>
            <a:r>
              <a:rPr lang="sk-SK" dirty="0"/>
              <a:t>Aká je jej funkcia</a:t>
            </a:r>
            <a:r>
              <a:rPr lang="en-US" dirty="0"/>
              <a:t>?</a:t>
            </a:r>
          </a:p>
          <a:p>
            <a:r>
              <a:rPr lang="sk-SK" dirty="0"/>
              <a:t>Ktoré</a:t>
            </a:r>
            <a:r>
              <a:rPr lang="en-US" dirty="0"/>
              <a:t> art</a:t>
            </a:r>
            <a:r>
              <a:rPr lang="sk-SK" dirty="0" err="1"/>
              <a:t>érie</a:t>
            </a:r>
            <a:r>
              <a:rPr lang="en-US" dirty="0"/>
              <a:t>/v</a:t>
            </a:r>
            <a:r>
              <a:rPr lang="sk-SK" dirty="0" err="1"/>
              <a:t>ény</a:t>
            </a:r>
            <a:r>
              <a:rPr lang="sk-SK" dirty="0"/>
              <a:t> sú blízko</a:t>
            </a:r>
            <a:r>
              <a:rPr lang="en-US" dirty="0"/>
              <a:t>?</a:t>
            </a:r>
          </a:p>
          <a:p>
            <a:endParaRPr lang="sk-SK" dirty="0"/>
          </a:p>
        </p:txBody>
      </p:sp>
      <p:grpSp>
        <p:nvGrpSpPr>
          <p:cNvPr id="4" name="Group 40"/>
          <p:cNvGrpSpPr/>
          <p:nvPr/>
        </p:nvGrpSpPr>
        <p:grpSpPr>
          <a:xfrm>
            <a:off x="6374900" y="1101646"/>
            <a:ext cx="4246208" cy="4654707"/>
            <a:chOff x="5562285" y="568017"/>
            <a:chExt cx="2978601" cy="2996779"/>
          </a:xfrm>
        </p:grpSpPr>
        <p:pic>
          <p:nvPicPr>
            <p:cNvPr id="5" name="Picture 6" descr="C:\Documents and Settings\ahsn9tsz\Desktop\Brain tumor symposium\429px-Skull_and_brain_normal_human_svg.png"/>
            <p:cNvPicPr>
              <a:picLocks noChangeAspect="1" noChangeArrowheads="1"/>
            </p:cNvPicPr>
            <p:nvPr/>
          </p:nvPicPr>
          <p:blipFill>
            <a:blip r:embed="rId2" cstate="print"/>
            <a:srcRect b="27787"/>
            <a:stretch>
              <a:fillRect/>
            </a:stretch>
          </p:blipFill>
          <p:spPr bwMode="auto">
            <a:xfrm>
              <a:off x="6157609" y="1157760"/>
              <a:ext cx="2383277" cy="2407036"/>
            </a:xfrm>
            <a:prstGeom prst="rect">
              <a:avLst/>
            </a:prstGeom>
            <a:noFill/>
          </p:spPr>
        </p:pic>
        <p:cxnSp>
          <p:nvCxnSpPr>
            <p:cNvPr id="6" name="Straight Arrow Connector 18"/>
            <p:cNvCxnSpPr/>
            <p:nvPr/>
          </p:nvCxnSpPr>
          <p:spPr>
            <a:xfrm flipV="1">
              <a:off x="5562285" y="2587558"/>
              <a:ext cx="597286" cy="669186"/>
            </a:xfrm>
            <a:prstGeom prst="straightConnector1">
              <a:avLst/>
            </a:prstGeom>
            <a:ln w="123825">
              <a:miter lim="800000"/>
              <a:headEnd type="none"/>
              <a:tailEnd type="triangle" w="med" len="sm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19"/>
            <p:cNvCxnSpPr/>
            <p:nvPr/>
          </p:nvCxnSpPr>
          <p:spPr>
            <a:xfrm>
              <a:off x="5562285" y="1750979"/>
              <a:ext cx="760086" cy="0"/>
            </a:xfrm>
            <a:prstGeom prst="straightConnector1">
              <a:avLst/>
            </a:prstGeom>
            <a:ln w="123825">
              <a:miter lim="800000"/>
              <a:headEnd type="none"/>
              <a:tailEnd type="triangle" w="med" len="sm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24"/>
            <p:cNvCxnSpPr/>
            <p:nvPr/>
          </p:nvCxnSpPr>
          <p:spPr>
            <a:xfrm flipV="1">
              <a:off x="7538936" y="568017"/>
              <a:ext cx="171389" cy="589743"/>
            </a:xfrm>
            <a:prstGeom prst="straightConnector1">
              <a:avLst/>
            </a:prstGeom>
            <a:ln w="123825">
              <a:miter lim="800000"/>
              <a:headEnd type="triangle" w="med" len="sm"/>
              <a:tailEnd type="none" w="med" len="sm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30"/>
            <p:cNvCxnSpPr/>
            <p:nvPr/>
          </p:nvCxnSpPr>
          <p:spPr>
            <a:xfrm>
              <a:off x="7943600" y="2830749"/>
              <a:ext cx="597286" cy="322803"/>
            </a:xfrm>
            <a:prstGeom prst="straightConnector1">
              <a:avLst/>
            </a:prstGeom>
            <a:ln w="123825">
              <a:miter lim="800000"/>
              <a:headEnd type="triangle" w="med" len="sm"/>
              <a:tailEnd type="none" w="med" len="sm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79460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 l="30000" t="38086" r="54414" b="16797"/>
          <a:stretch>
            <a:fillRect/>
          </a:stretch>
        </p:blipFill>
        <p:spPr bwMode="auto">
          <a:xfrm>
            <a:off x="6096000" y="1406769"/>
            <a:ext cx="2921388" cy="338078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5"/>
          <p:cNvCxnSpPr/>
          <p:nvPr/>
        </p:nvCxnSpPr>
        <p:spPr>
          <a:xfrm>
            <a:off x="7715250" y="381699"/>
            <a:ext cx="0" cy="1699645"/>
          </a:xfrm>
          <a:prstGeom prst="straightConnector1">
            <a:avLst/>
          </a:prstGeom>
          <a:ln w="889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11"/>
          <p:cNvGrpSpPr/>
          <p:nvPr/>
        </p:nvGrpSpPr>
        <p:grpSpPr>
          <a:xfrm>
            <a:off x="9468193" y="2183938"/>
            <a:ext cx="2156406" cy="1569660"/>
            <a:chOff x="6311733" y="1345665"/>
            <a:chExt cx="2156406" cy="1569660"/>
          </a:xfrm>
        </p:grpSpPr>
        <p:cxnSp>
          <p:nvCxnSpPr>
            <p:cNvPr id="8" name="Straight Arrow Connector 7"/>
            <p:cNvCxnSpPr/>
            <p:nvPr/>
          </p:nvCxnSpPr>
          <p:spPr>
            <a:xfrm flipH="1">
              <a:off x="6311733" y="2123938"/>
              <a:ext cx="2156406" cy="0"/>
            </a:xfrm>
            <a:prstGeom prst="straightConnector1">
              <a:avLst/>
            </a:prstGeom>
            <a:ln w="88900"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oup 9"/>
            <p:cNvGrpSpPr/>
            <p:nvPr/>
          </p:nvGrpSpPr>
          <p:grpSpPr>
            <a:xfrm>
              <a:off x="6808858" y="1345665"/>
              <a:ext cx="1313234" cy="1569660"/>
              <a:chOff x="6808858" y="1345665"/>
              <a:chExt cx="1313234" cy="1569660"/>
            </a:xfrm>
          </p:grpSpPr>
          <p:sp>
            <p:nvSpPr>
              <p:cNvPr id="10" name="TextBox 10"/>
              <p:cNvSpPr txBox="1"/>
              <p:nvPr/>
            </p:nvSpPr>
            <p:spPr>
              <a:xfrm>
                <a:off x="7056047" y="1345665"/>
                <a:ext cx="1005403" cy="15696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600" dirty="0">
                    <a:solidFill>
                      <a:srgbClr val="FF0000"/>
                    </a:solidFill>
                  </a:rPr>
                  <a:t>X</a:t>
                </a:r>
              </a:p>
            </p:txBody>
          </p:sp>
          <p:sp>
            <p:nvSpPr>
              <p:cNvPr id="11" name="Oval 12"/>
              <p:cNvSpPr/>
              <p:nvPr/>
            </p:nvSpPr>
            <p:spPr>
              <a:xfrm>
                <a:off x="6808858" y="1436721"/>
                <a:ext cx="1313234" cy="1478604"/>
              </a:xfrm>
              <a:prstGeom prst="ellipse">
                <a:avLst/>
              </a:prstGeom>
              <a:noFill/>
              <a:ln w="635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 l="11602" t="30469" r="59922" b="12402"/>
          <a:stretch>
            <a:fillRect/>
          </a:stretch>
        </p:blipFill>
        <p:spPr bwMode="auto">
          <a:xfrm>
            <a:off x="1247173" y="1406769"/>
            <a:ext cx="4219400" cy="338593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6" name="Straight Arrow Connector 5"/>
          <p:cNvCxnSpPr/>
          <p:nvPr/>
        </p:nvCxnSpPr>
        <p:spPr>
          <a:xfrm flipH="1" flipV="1">
            <a:off x="3794250" y="4378335"/>
            <a:ext cx="1623079" cy="828743"/>
          </a:xfrm>
          <a:prstGeom prst="straightConnector1">
            <a:avLst/>
          </a:prstGeom>
          <a:ln w="889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7290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 t="35505" r="75039" b="8594"/>
          <a:stretch>
            <a:fillRect/>
          </a:stretch>
        </p:blipFill>
        <p:spPr bwMode="auto">
          <a:xfrm>
            <a:off x="3274169" y="664318"/>
            <a:ext cx="6086475" cy="5452354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 flipV="1">
            <a:off x="2498036" y="3498575"/>
            <a:ext cx="3051313" cy="815009"/>
          </a:xfrm>
          <a:prstGeom prst="straightConnector1">
            <a:avLst/>
          </a:prstGeom>
          <a:ln w="889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77982" y="2726994"/>
            <a:ext cx="26850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2400" dirty="0" err="1"/>
              <a:t>t</a:t>
            </a:r>
            <a:r>
              <a:rPr lang="en-US" sz="2400" dirty="0" err="1"/>
              <a:t>ransna</a:t>
            </a:r>
            <a:r>
              <a:rPr lang="sk-SK" sz="2400" dirty="0" err="1"/>
              <a:t>zálny</a:t>
            </a:r>
            <a:endParaRPr lang="en-US" sz="2400" dirty="0"/>
          </a:p>
          <a:p>
            <a:pPr algn="ctr"/>
            <a:r>
              <a:rPr lang="sk-SK" sz="2400" dirty="0"/>
              <a:t>t</a:t>
            </a:r>
            <a:r>
              <a:rPr lang="en-US" sz="2400" dirty="0" err="1"/>
              <a:t>ranss</a:t>
            </a:r>
            <a:r>
              <a:rPr lang="sk-SK" sz="2400" dirty="0"/>
              <a:t>f</a:t>
            </a:r>
            <a:r>
              <a:rPr lang="en-US" sz="2400" dirty="0" err="1"/>
              <a:t>enoid</a:t>
            </a:r>
            <a:r>
              <a:rPr lang="sk-SK" sz="2400" dirty="0"/>
              <a:t>á</a:t>
            </a:r>
            <a:r>
              <a:rPr lang="en-US" sz="2400" dirty="0"/>
              <a:t>l</a:t>
            </a:r>
            <a:r>
              <a:rPr lang="sk-SK" sz="2400" dirty="0" err="1"/>
              <a:t>ny</a:t>
            </a:r>
            <a:r>
              <a:rPr lang="sk-SK" sz="2400" dirty="0"/>
              <a:t> prístup</a:t>
            </a:r>
            <a:endParaRPr lang="en-US" sz="2400" dirty="0"/>
          </a:p>
          <a:p>
            <a:pPr algn="ctr"/>
            <a:endParaRPr lang="en-US" sz="2400" dirty="0"/>
          </a:p>
          <a:p>
            <a:pPr algn="ct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12587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 l="3750" t="40723" r="78672" b="11523"/>
          <a:stretch>
            <a:fillRect/>
          </a:stretch>
        </p:blipFill>
        <p:spPr bwMode="auto">
          <a:xfrm>
            <a:off x="3516923" y="938361"/>
            <a:ext cx="4722202" cy="513146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3" name="Straight Arrow Connector 2"/>
          <p:cNvCxnSpPr/>
          <p:nvPr/>
        </p:nvCxnSpPr>
        <p:spPr>
          <a:xfrm flipH="1" flipV="1">
            <a:off x="7731463" y="4314825"/>
            <a:ext cx="1760708" cy="373906"/>
          </a:xfrm>
          <a:prstGeom prst="straightConnector1">
            <a:avLst/>
          </a:prstGeom>
          <a:ln w="889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Parallelogram 3"/>
          <p:cNvSpPr/>
          <p:nvPr/>
        </p:nvSpPr>
        <p:spPr>
          <a:xfrm>
            <a:off x="7204527" y="3785340"/>
            <a:ext cx="367552" cy="776234"/>
          </a:xfrm>
          <a:prstGeom prst="parallelogram">
            <a:avLst/>
          </a:prstGeom>
          <a:solidFill>
            <a:srgbClr val="7030A0">
              <a:alpha val="62000"/>
            </a:srgbClr>
          </a:solidFill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9338206" y="2690519"/>
            <a:ext cx="1523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2400" dirty="0"/>
              <a:t>p</a:t>
            </a:r>
            <a:r>
              <a:rPr lang="en-US" sz="2400" dirty="0"/>
              <a:t>rim</a:t>
            </a:r>
            <a:r>
              <a:rPr lang="sk-SK" sz="2400" dirty="0" err="1"/>
              <a:t>árny</a:t>
            </a:r>
            <a:endParaRPr lang="en-US" sz="2400" dirty="0"/>
          </a:p>
          <a:p>
            <a:pPr algn="ctr"/>
            <a:r>
              <a:rPr lang="en-US" sz="2400" dirty="0"/>
              <a:t>motor</a:t>
            </a:r>
            <a:r>
              <a:rPr lang="sk-SK" sz="2400" dirty="0" err="1"/>
              <a:t>ický</a:t>
            </a:r>
            <a:endParaRPr lang="en-US" sz="2400" dirty="0"/>
          </a:p>
          <a:p>
            <a:pPr algn="ctr"/>
            <a:r>
              <a:rPr lang="sk-SK" sz="2400" dirty="0"/>
              <a:t>k</a:t>
            </a:r>
            <a:r>
              <a:rPr lang="en-US" sz="2400" dirty="0" err="1"/>
              <a:t>ortex</a:t>
            </a:r>
            <a:endParaRPr lang="en-US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8870616" y="4863149"/>
            <a:ext cx="24586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3200" b="1" dirty="0"/>
              <a:t>a</a:t>
            </a:r>
            <a:r>
              <a:rPr lang="en-US" sz="3200" b="1" dirty="0"/>
              <a:t>wake</a:t>
            </a:r>
          </a:p>
          <a:p>
            <a:pPr algn="ctr"/>
            <a:r>
              <a:rPr lang="sk-SK" sz="3200" b="1" dirty="0"/>
              <a:t>operácia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7205835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8125" t="37500" r="54766" b="11230"/>
          <a:stretch>
            <a:fillRect/>
          </a:stretch>
        </p:blipFill>
        <p:spPr bwMode="auto">
          <a:xfrm>
            <a:off x="4010025" y="1135776"/>
            <a:ext cx="4171950" cy="5000625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3" name="Straight Arrow Connector 2"/>
          <p:cNvCxnSpPr/>
          <p:nvPr/>
        </p:nvCxnSpPr>
        <p:spPr>
          <a:xfrm>
            <a:off x="4918422" y="963193"/>
            <a:ext cx="944218" cy="2295939"/>
          </a:xfrm>
          <a:prstGeom prst="straightConnector1">
            <a:avLst/>
          </a:prstGeom>
          <a:ln w="889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494262" y="292126"/>
            <a:ext cx="15007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/>
              <a:t>Biops</a:t>
            </a:r>
            <a:r>
              <a:rPr lang="sk-SK" sz="3200" b="1" dirty="0" err="1"/>
              <a:t>ia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033078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2455" y="438513"/>
            <a:ext cx="10383982" cy="1303867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Celková anestézia pri operácii mozgových nádorov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52210" y="1987984"/>
            <a:ext cx="6217508" cy="4351338"/>
          </a:xfrm>
        </p:spPr>
        <p:txBody>
          <a:bodyPr/>
          <a:lstStyle/>
          <a:p>
            <a:r>
              <a:rPr lang="sk-SK" dirty="0"/>
              <a:t>poloha pacienta</a:t>
            </a:r>
          </a:p>
          <a:p>
            <a:r>
              <a:rPr lang="sk-SK" dirty="0"/>
              <a:t>CVK, artériový katéter</a:t>
            </a:r>
          </a:p>
          <a:p>
            <a:r>
              <a:rPr lang="sk-SK" dirty="0"/>
              <a:t>DC – OTI, </a:t>
            </a:r>
            <a:r>
              <a:rPr lang="sk-SK" dirty="0" err="1"/>
              <a:t>laryngeálna</a:t>
            </a:r>
            <a:r>
              <a:rPr lang="sk-SK" dirty="0"/>
              <a:t> maska (</a:t>
            </a:r>
            <a:r>
              <a:rPr lang="sk-SK" dirty="0" err="1"/>
              <a:t>awake</a:t>
            </a:r>
            <a:r>
              <a:rPr lang="sk-SK" dirty="0"/>
              <a:t>)</a:t>
            </a:r>
          </a:p>
          <a:p>
            <a:r>
              <a:rPr lang="sk-SK" dirty="0" err="1"/>
              <a:t>neuromonitoring</a:t>
            </a:r>
            <a:r>
              <a:rPr lang="sk-SK" dirty="0"/>
              <a:t> – bez svalovej relaxácie a inhalačných anestetík</a:t>
            </a:r>
          </a:p>
          <a:p>
            <a:r>
              <a:rPr lang="sk-SK" dirty="0" err="1"/>
              <a:t>remifentanyl</a:t>
            </a:r>
            <a:r>
              <a:rPr lang="sk-SK" dirty="0"/>
              <a:t> + </a:t>
            </a:r>
            <a:r>
              <a:rPr lang="sk-SK" dirty="0" err="1"/>
              <a:t>propofol</a:t>
            </a:r>
            <a:r>
              <a:rPr lang="sk-SK" dirty="0"/>
              <a:t> TCI pumpou</a:t>
            </a:r>
          </a:p>
          <a:p>
            <a:r>
              <a:rPr lang="sk-SK" dirty="0"/>
              <a:t>BIS monitoring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783" y="1967011"/>
            <a:ext cx="3396069" cy="4528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8624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Mikroskop</a:t>
            </a:r>
            <a:endParaRPr lang="en-US" sz="4000" b="1" dirty="0">
              <a:latin typeface="+mn-l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642253" y="1912789"/>
            <a:ext cx="4912108" cy="4525963"/>
          </a:xfrm>
        </p:spPr>
        <p:txBody>
          <a:bodyPr/>
          <a:lstStyle/>
          <a:p>
            <a:r>
              <a:rPr lang="sk-SK" dirty="0"/>
              <a:t>zlepšuje vizualizáciu</a:t>
            </a:r>
            <a:endParaRPr lang="en-US" dirty="0"/>
          </a:p>
          <a:p>
            <a:pPr lvl="1"/>
            <a:r>
              <a:rPr lang="sk-SK" dirty="0"/>
              <a:t>viac osvetlenia</a:t>
            </a:r>
            <a:r>
              <a:rPr lang="en-US" dirty="0"/>
              <a:t>	</a:t>
            </a:r>
          </a:p>
          <a:p>
            <a:pPr lvl="1"/>
            <a:r>
              <a:rPr lang="sk-SK" dirty="0"/>
              <a:t>zväčšenie</a:t>
            </a:r>
            <a:endParaRPr lang="en-US" dirty="0"/>
          </a:p>
          <a:p>
            <a:pPr lvl="1"/>
            <a:endParaRPr lang="en-US" dirty="0"/>
          </a:p>
          <a:p>
            <a:r>
              <a:rPr lang="sk-SK" dirty="0"/>
              <a:t>zlepšuje komfort chirurga</a:t>
            </a:r>
            <a:endParaRPr lang="en-US" dirty="0"/>
          </a:p>
          <a:p>
            <a:pPr lvl="1"/>
            <a:r>
              <a:rPr lang="sk-SK" dirty="0"/>
              <a:t>možnosť nastavenia uhla pohľadu</a:t>
            </a:r>
            <a:endParaRPr lang="en-US" dirty="0"/>
          </a:p>
        </p:txBody>
      </p:sp>
      <p:pic>
        <p:nvPicPr>
          <p:cNvPr id="6" name="Obrázo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302" y="1979389"/>
            <a:ext cx="5857018" cy="439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146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5-aminolevulová kyselina - ALA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5089092"/>
          </a:xfrm>
        </p:spPr>
        <p:txBody>
          <a:bodyPr/>
          <a:lstStyle/>
          <a:p>
            <a:r>
              <a:rPr lang="sk-SK" dirty="0"/>
              <a:t>podanie </a:t>
            </a:r>
            <a:r>
              <a:rPr lang="sk-SK" dirty="0" err="1"/>
              <a:t>p.o</a:t>
            </a:r>
            <a:r>
              <a:rPr lang="sk-SK" dirty="0"/>
              <a:t>. 2 – 4 hodiny pred operáciou</a:t>
            </a:r>
          </a:p>
          <a:p>
            <a:r>
              <a:rPr lang="sk-SK" dirty="0"/>
              <a:t>pri použití funkcie </a:t>
            </a:r>
            <a:r>
              <a:rPr lang="sk-SK" dirty="0" err="1"/>
              <a:t>florescencie</a:t>
            </a:r>
            <a:r>
              <a:rPr lang="sk-SK" dirty="0"/>
              <a:t> na mikroskope</a:t>
            </a:r>
          </a:p>
          <a:p>
            <a:r>
              <a:rPr lang="sk-SK" dirty="0"/>
              <a:t>farebná vizualizácia zón malígnej transformácie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713" y="3357605"/>
            <a:ext cx="4082375" cy="3061781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3" t="5518" r="4279" b="5518"/>
          <a:stretch/>
        </p:blipFill>
        <p:spPr>
          <a:xfrm>
            <a:off x="5953400" y="3357604"/>
            <a:ext cx="4247738" cy="3061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842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48801" y="447233"/>
            <a:ext cx="4674097" cy="1143000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 err="1">
                <a:latin typeface="+mn-lt"/>
              </a:rPr>
              <a:t>Neuron</a:t>
            </a:r>
            <a:r>
              <a:rPr lang="en-US" sz="4000" b="1" dirty="0" err="1">
                <a:latin typeface="+mn-lt"/>
              </a:rPr>
              <a:t>avig</a:t>
            </a:r>
            <a:r>
              <a:rPr lang="sk-SK" sz="4000" b="1" dirty="0" err="1">
                <a:latin typeface="+mn-lt"/>
              </a:rPr>
              <a:t>ácia</a:t>
            </a:r>
            <a:endParaRPr lang="en-US" sz="4000" b="1" dirty="0">
              <a:latin typeface="+mn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1"/>
          </p:nvPr>
        </p:nvSpPr>
        <p:spPr>
          <a:xfrm>
            <a:off x="450298" y="3429000"/>
            <a:ext cx="5047240" cy="4525963"/>
          </a:xfrm>
        </p:spPr>
        <p:txBody>
          <a:bodyPr/>
          <a:lstStyle/>
          <a:p>
            <a:r>
              <a:rPr lang="en-US" b="1" dirty="0"/>
              <a:t>GPS </a:t>
            </a:r>
            <a:r>
              <a:rPr lang="en-US" b="1" dirty="0" err="1"/>
              <a:t>syst</a:t>
            </a:r>
            <a:r>
              <a:rPr lang="sk-SK" b="1" dirty="0"/>
              <a:t>é</a:t>
            </a:r>
            <a:r>
              <a:rPr lang="en-US" b="1" dirty="0"/>
              <a:t>m </a:t>
            </a:r>
            <a:r>
              <a:rPr lang="sk-SK" b="1" dirty="0"/>
              <a:t>pre operácie</a:t>
            </a:r>
            <a:endParaRPr lang="en-US" b="1" dirty="0"/>
          </a:p>
          <a:p>
            <a:pPr lvl="1"/>
            <a:r>
              <a:rPr lang="sk-SK" dirty="0"/>
              <a:t>predoperačné plánovanie prístupu</a:t>
            </a:r>
            <a:endParaRPr lang="en-US" dirty="0"/>
          </a:p>
          <a:p>
            <a:pPr lvl="1"/>
            <a:r>
              <a:rPr lang="sk-SK" dirty="0"/>
              <a:t>potvrdenie </a:t>
            </a:r>
            <a:r>
              <a:rPr lang="en-US" dirty="0"/>
              <a:t>anatomic</a:t>
            </a:r>
            <a:r>
              <a:rPr lang="sk-SK" dirty="0"/>
              <a:t>kej polohy</a:t>
            </a:r>
            <a:endParaRPr lang="en-US" dirty="0"/>
          </a:p>
          <a:p>
            <a:r>
              <a:rPr lang="sk-SK" dirty="0"/>
              <a:t>načítanie rádiologických dát</a:t>
            </a:r>
            <a:endParaRPr lang="en-US" dirty="0"/>
          </a:p>
          <a:p>
            <a:pPr lvl="2"/>
            <a:r>
              <a:rPr lang="sk-SK" dirty="0"/>
              <a:t>f</a:t>
            </a:r>
            <a:r>
              <a:rPr lang="en-US" dirty="0"/>
              <a:t>un</a:t>
            </a:r>
            <a:r>
              <a:rPr lang="sk-SK" dirty="0" err="1"/>
              <a:t>kčné</a:t>
            </a:r>
            <a:r>
              <a:rPr lang="en-US" dirty="0"/>
              <a:t> MRI</a:t>
            </a:r>
          </a:p>
          <a:p>
            <a:pPr lvl="2"/>
            <a:r>
              <a:rPr lang="sk-SK" dirty="0" err="1"/>
              <a:t>traktografia</a:t>
            </a:r>
            <a:endParaRPr lang="en-US" dirty="0"/>
          </a:p>
          <a:p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3"/>
          </p:nvPr>
        </p:nvPicPr>
        <p:blipFill>
          <a:blip r:embed="rId2" cstate="print"/>
          <a:srcRect t="16146" b="16146"/>
          <a:stretch>
            <a:fillRect/>
          </a:stretch>
        </p:blipFill>
        <p:spPr>
          <a:xfrm>
            <a:off x="6356836" y="4006824"/>
            <a:ext cx="4287267" cy="2322270"/>
          </a:xfrm>
        </p:spPr>
      </p:pic>
      <p:pic>
        <p:nvPicPr>
          <p:cNvPr id="10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rcRect t="13915" b="13915"/>
          <a:stretch>
            <a:fillRect/>
          </a:stretch>
        </p:blipFill>
        <p:spPr>
          <a:xfrm>
            <a:off x="6356837" y="1590232"/>
            <a:ext cx="4287267" cy="2320585"/>
          </a:xfrm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A476AD69-B574-4F50-8C73-0A146A5FE14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4639" y="531566"/>
            <a:ext cx="2842285" cy="246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2394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Príprava </a:t>
            </a:r>
            <a:r>
              <a:rPr lang="sk-SK" sz="4000" b="1" dirty="0" err="1">
                <a:latin typeface="+mn-lt"/>
              </a:rPr>
              <a:t>neuronavigácie</a:t>
            </a:r>
            <a:endParaRPr lang="sk-SK" sz="4000" b="1" dirty="0">
              <a:latin typeface="+mn-lt"/>
            </a:endParaRPr>
          </a:p>
        </p:txBody>
      </p:sp>
      <p:pic>
        <p:nvPicPr>
          <p:cNvPr id="7" name="Zástupný symbol obsahu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5" t="11148" r="838" b="7067"/>
          <a:stretch/>
        </p:blipFill>
        <p:spPr>
          <a:xfrm>
            <a:off x="347855" y="1690688"/>
            <a:ext cx="5508045" cy="3626900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" t="14261" b="9207"/>
          <a:stretch/>
        </p:blipFill>
        <p:spPr>
          <a:xfrm>
            <a:off x="5954791" y="1690687"/>
            <a:ext cx="6010616" cy="362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5733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1979837" y="741042"/>
            <a:ext cx="8601464" cy="537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3957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2" y="249573"/>
            <a:ext cx="9601196" cy="1303867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USG</a:t>
            </a:r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2"/>
          <a:stretch/>
        </p:blipFill>
        <p:spPr>
          <a:xfrm>
            <a:off x="1708563" y="1293188"/>
            <a:ext cx="8774873" cy="5315239"/>
          </a:xfrm>
        </p:spPr>
      </p:pic>
    </p:spTree>
    <p:extLst>
      <p:ext uri="{BB962C8B-B14F-4D97-AF65-F5344CB8AC3E}">
        <p14:creationId xmlns:p14="http://schemas.microsoft.com/office/powerpoint/2010/main" val="18912709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2861" y="25208"/>
            <a:ext cx="9601196" cy="1303867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 err="1">
                <a:latin typeface="+mn-lt"/>
              </a:rPr>
              <a:t>Doppler</a:t>
            </a:r>
            <a:r>
              <a:rPr lang="sk-SK" sz="4000" b="1" dirty="0">
                <a:latin typeface="+mn-lt"/>
              </a:rPr>
              <a:t> USG</a:t>
            </a:r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1"/>
          <a:stretch/>
        </p:blipFill>
        <p:spPr>
          <a:xfrm>
            <a:off x="1596592" y="1292263"/>
            <a:ext cx="9309500" cy="5392818"/>
          </a:xfrm>
        </p:spPr>
      </p:pic>
    </p:spTree>
    <p:extLst>
      <p:ext uri="{BB962C8B-B14F-4D97-AF65-F5344CB8AC3E}">
        <p14:creationId xmlns:p14="http://schemas.microsoft.com/office/powerpoint/2010/main" val="25619894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8028" y="330198"/>
            <a:ext cx="9601196" cy="1303867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 err="1">
                <a:latin typeface="+mn-lt"/>
              </a:rPr>
              <a:t>Neuromonitoring</a:t>
            </a:r>
            <a:endParaRPr lang="sk-SK" sz="4000" b="1" dirty="0">
              <a:latin typeface="+mn-lt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NIM </a:t>
            </a:r>
            <a:r>
              <a:rPr lang="sk-SK" dirty="0" err="1"/>
              <a:t>Eclipse</a:t>
            </a:r>
            <a:endParaRPr lang="sk-SK" dirty="0"/>
          </a:p>
          <a:p>
            <a:r>
              <a:rPr lang="sk-SK" dirty="0" err="1"/>
              <a:t>trigerované</a:t>
            </a:r>
            <a:r>
              <a:rPr lang="sk-SK" dirty="0"/>
              <a:t> EMG</a:t>
            </a:r>
          </a:p>
          <a:p>
            <a:r>
              <a:rPr lang="sk-SK" dirty="0" err="1"/>
              <a:t>kortikálny</a:t>
            </a:r>
            <a:r>
              <a:rPr lang="sk-SK" dirty="0"/>
              <a:t> </a:t>
            </a:r>
            <a:r>
              <a:rPr lang="sk-SK" dirty="0" err="1"/>
              <a:t>mapping</a:t>
            </a:r>
            <a:endParaRPr lang="sk-SK" dirty="0"/>
          </a:p>
          <a:p>
            <a:r>
              <a:rPr lang="sk-SK" dirty="0" err="1"/>
              <a:t>subkortikálna</a:t>
            </a:r>
            <a:r>
              <a:rPr lang="sk-SK" dirty="0"/>
              <a:t> stimulácia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13" b="8108"/>
          <a:stretch/>
        </p:blipFill>
        <p:spPr>
          <a:xfrm>
            <a:off x="5381400" y="1825625"/>
            <a:ext cx="6442906" cy="37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1410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2" y="423901"/>
            <a:ext cx="9601196" cy="1303867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 err="1">
                <a:latin typeface="+mn-lt"/>
              </a:rPr>
              <a:t>Kortikálny</a:t>
            </a:r>
            <a:r>
              <a:rPr lang="sk-SK" sz="4000" b="1" dirty="0">
                <a:latin typeface="+mn-lt"/>
              </a:rPr>
              <a:t> </a:t>
            </a:r>
            <a:r>
              <a:rPr lang="sk-SK" sz="4000" b="1" dirty="0" err="1">
                <a:latin typeface="+mn-lt"/>
              </a:rPr>
              <a:t>mapping</a:t>
            </a:r>
            <a:endParaRPr lang="sk-SK" sz="4000" b="1" dirty="0">
              <a:latin typeface="+mn-lt"/>
            </a:endParaRPr>
          </a:p>
        </p:txBody>
      </p:sp>
      <p:pic>
        <p:nvPicPr>
          <p:cNvPr id="5" name="Zástupný symbol obsahu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418" y="1727768"/>
            <a:ext cx="6108790" cy="4581592"/>
          </a:xfrm>
        </p:spPr>
      </p:pic>
    </p:spTree>
    <p:extLst>
      <p:ext uri="{BB962C8B-B14F-4D97-AF65-F5344CB8AC3E}">
        <p14:creationId xmlns:p14="http://schemas.microsoft.com/office/powerpoint/2010/main" val="33797803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5E665DCB-10D3-47F7-A4E5-2A2969CC4A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24" y="1209821"/>
            <a:ext cx="5326966" cy="3995225"/>
          </a:xfrm>
          <a:prstGeom prst="rect">
            <a:avLst/>
          </a:prstGeom>
        </p:spPr>
      </p:pic>
      <p:pic>
        <p:nvPicPr>
          <p:cNvPr id="9" name="Obrázok 8">
            <a:extLst>
              <a:ext uri="{FF2B5EF4-FFF2-40B4-BE49-F238E27FC236}">
                <a16:creationId xmlns:a16="http://schemas.microsoft.com/office/drawing/2014/main" id="{4ECEC95A-FDBA-4141-A76F-AB9A5C4C21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010" y="1209821"/>
            <a:ext cx="5326966" cy="399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3039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Rekonštrukcia kostného defektu po odstránení nádoru mozgu v jednom sedení</a:t>
            </a: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282" y="1896033"/>
            <a:ext cx="4486838" cy="4486838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833" y="1896033"/>
            <a:ext cx="4486838" cy="4486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5594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50" y="331694"/>
            <a:ext cx="3717922" cy="2634853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501" y="331694"/>
            <a:ext cx="3717924" cy="2634853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025" y="331694"/>
            <a:ext cx="3717923" cy="2634853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50" y="3198159"/>
            <a:ext cx="3720354" cy="2790265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024" y="3198159"/>
            <a:ext cx="3720353" cy="2790265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496" y="3198158"/>
            <a:ext cx="3720353" cy="2790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6326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„Čas nie je dôležitý, iba život je dôležitý.“            film Piaty element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58" y="1879553"/>
            <a:ext cx="4278145" cy="2396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58" y="4438744"/>
            <a:ext cx="4285075" cy="2168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79981" y="1879553"/>
            <a:ext cx="4778149" cy="2396611"/>
          </a:xfrm>
          <a:prstGeom prst="rect">
            <a:avLst/>
          </a:prstGeom>
        </p:spPr>
      </p:pic>
      <p:sp>
        <p:nvSpPr>
          <p:cNvPr id="7" name="BlokTextu 6"/>
          <p:cNvSpPr txBox="1"/>
          <p:nvPr/>
        </p:nvSpPr>
        <p:spPr>
          <a:xfrm>
            <a:off x="4410636" y="4814047"/>
            <a:ext cx="805927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3200" dirty="0">
                <a:cs typeface="Aldhabi" panose="01000000000000000000" pitchFamily="2" charset="-78"/>
              </a:rPr>
              <a:t>Nikdy nie je možné sa vrátiť a spraviť menej,</a:t>
            </a:r>
          </a:p>
          <a:p>
            <a:pPr algn="ctr"/>
            <a:r>
              <a:rPr lang="sk-SK" sz="3200" dirty="0">
                <a:cs typeface="Aldhabi" panose="01000000000000000000" pitchFamily="2" charset="-78"/>
              </a:rPr>
              <a:t>vždy je možné sa vrátiť a spraviť viac.</a:t>
            </a:r>
          </a:p>
          <a:p>
            <a:pPr algn="ctr"/>
            <a:endParaRPr lang="sk-SK" sz="3200" dirty="0">
              <a:cs typeface="Aldhabi" panose="01000000000000000000" pitchFamily="2" charset="-78"/>
            </a:endParaRPr>
          </a:p>
          <a:p>
            <a:pPr algn="ctr"/>
            <a:endParaRPr lang="sk-SK" sz="3200" dirty="0">
              <a:cs typeface="Aldhabi" panose="01000000000000000000" pitchFamily="2" charset="-78"/>
            </a:endParaRPr>
          </a:p>
          <a:p>
            <a:pPr algn="ctr"/>
            <a:endParaRPr lang="sk-SK" sz="3200" dirty="0">
              <a:cs typeface="Aldhabi" panose="01000000000000000000" pitchFamily="2" charset="-78"/>
            </a:endParaRPr>
          </a:p>
        </p:txBody>
      </p:sp>
      <p:sp>
        <p:nvSpPr>
          <p:cNvPr id="3" name="Šípka: nahor 2">
            <a:extLst>
              <a:ext uri="{FF2B5EF4-FFF2-40B4-BE49-F238E27FC236}">
                <a16:creationId xmlns:a16="http://schemas.microsoft.com/office/drawing/2014/main" id="{E5823B95-C954-4663-BF65-114ED46A55CD}"/>
              </a:ext>
            </a:extLst>
          </p:cNvPr>
          <p:cNvSpPr/>
          <p:nvPr/>
        </p:nvSpPr>
        <p:spPr>
          <a:xfrm>
            <a:off x="8409378" y="3567951"/>
            <a:ext cx="277421" cy="1083516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987917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09917" y="32030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sk-SK" sz="4000" b="1" dirty="0">
                <a:latin typeface="+mn-lt"/>
              </a:rPr>
              <a:t>Rekonštrukcia defektov lebky po úrazoch hlavy pomocou individualizovaných </a:t>
            </a:r>
            <a:r>
              <a:rPr lang="sk-SK" sz="4000" b="1" dirty="0" err="1">
                <a:latin typeface="+mn-lt"/>
              </a:rPr>
              <a:t>kraniálnych</a:t>
            </a:r>
            <a:r>
              <a:rPr lang="sk-SK" sz="4000" b="1" dirty="0">
                <a:latin typeface="+mn-lt"/>
              </a:rPr>
              <a:t> titánových implantátov (2014)</a:t>
            </a:r>
          </a:p>
        </p:txBody>
      </p:sp>
      <p:pic>
        <p:nvPicPr>
          <p:cNvPr id="4" name="Picture 2" descr="J:\Materiál na prednášku - Nitra\Zúr Igor\Zúr Igor - predoperačné CT\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78" t="22632" r="7444" b="8535"/>
          <a:stretch/>
        </p:blipFill>
        <p:spPr bwMode="auto">
          <a:xfrm>
            <a:off x="616977" y="2119357"/>
            <a:ext cx="3601385" cy="432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J:\Materiál na prednášku - Nitra\Zúr Igor\Predoperačné printscreeny\User CaptureScreen00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91" r="33418"/>
          <a:stretch/>
        </p:blipFill>
        <p:spPr bwMode="auto">
          <a:xfrm>
            <a:off x="4338251" y="2119357"/>
            <a:ext cx="3525029" cy="432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J:\Materiál na prednášku - Nitra\Zúr Igor\Pooperačné RTG snímky 25-2-2015\20150921_13403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0" r="32397"/>
          <a:stretch/>
        </p:blipFill>
        <p:spPr bwMode="auto">
          <a:xfrm>
            <a:off x="7983169" y="2119356"/>
            <a:ext cx="3121471" cy="432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1914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4225" y="306422"/>
            <a:ext cx="10040944" cy="1106017"/>
          </a:xfrm>
        </p:spPr>
        <p:txBody>
          <a:bodyPr>
            <a:noAutofit/>
          </a:bodyPr>
          <a:lstStyle/>
          <a:p>
            <a:pPr algn="ctr"/>
            <a:r>
              <a:rPr lang="sk-SK" sz="4000" b="1" dirty="0">
                <a:latin typeface="+mn-lt"/>
              </a:rPr>
              <a:t>Kazuistika - prvotné poúrazové CT mozgu </a:t>
            </a:r>
          </a:p>
        </p:txBody>
      </p:sp>
      <p:pic>
        <p:nvPicPr>
          <p:cNvPr id="3074" name="Picture 2" descr="J:\Materiál na prednášku - Nitra\Zúr Igor\Zúr Igor - predoperačné CT\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78" t="22632" r="7444" b="8535"/>
          <a:stretch/>
        </p:blipFill>
        <p:spPr bwMode="auto">
          <a:xfrm>
            <a:off x="8319885" y="1489190"/>
            <a:ext cx="3145949" cy="3779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J:\Materiál na prednášku - Nitra\Zúr Igor\Zúr Igor - predoperačné CT\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8" t="23789" r="8715" b="8248"/>
          <a:stretch/>
        </p:blipFill>
        <p:spPr bwMode="auto">
          <a:xfrm>
            <a:off x="493023" y="1489191"/>
            <a:ext cx="7693659" cy="377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60669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3472" y="188640"/>
            <a:ext cx="9580696" cy="792088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CT mozgu pred rekonštrukčným výkonom </a:t>
            </a:r>
          </a:p>
        </p:txBody>
      </p:sp>
      <p:pic>
        <p:nvPicPr>
          <p:cNvPr id="4098" name="Picture 2" descr="J:\Materiál na prednášku - Nitra\Zúr Igor\Zúr Igor CT 1-12-2014\export--288032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16" t="4896" r="14792" b="16979"/>
          <a:stretch/>
        </p:blipFill>
        <p:spPr bwMode="auto">
          <a:xfrm>
            <a:off x="2135561" y="1229360"/>
            <a:ext cx="2383721" cy="266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J:\Materiál na prednášku - Nitra\Zúr Igor\Zúr Igor CT 1-12-2014\export--288033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2" t="7242" r="14228" b="13208"/>
          <a:stretch/>
        </p:blipFill>
        <p:spPr bwMode="auto">
          <a:xfrm>
            <a:off x="4871865" y="1229360"/>
            <a:ext cx="2379875" cy="266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J:\Materiál na prednášku - Nitra\Zúr Igor\Zúr Igor CT 1-12-2014\export--288034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1" t="12605" r="18125" b="13229"/>
          <a:stretch/>
        </p:blipFill>
        <p:spPr bwMode="auto">
          <a:xfrm>
            <a:off x="7608168" y="1229361"/>
            <a:ext cx="2376264" cy="2677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J:\Materiál na prednášku - Nitra\Zúr Igor\__2014-08-28_17-40-10_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617" y="4011816"/>
            <a:ext cx="3312368" cy="248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4788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6922" y="292478"/>
            <a:ext cx="8229600" cy="619472"/>
          </a:xfrm>
        </p:spPr>
        <p:txBody>
          <a:bodyPr>
            <a:noAutofit/>
          </a:bodyPr>
          <a:lstStyle/>
          <a:p>
            <a:pPr algn="ctr"/>
            <a:r>
              <a:rPr lang="sk-SK" sz="4000" b="1" dirty="0">
                <a:latin typeface="+mn-lt"/>
              </a:rPr>
              <a:t>Predoperačné </a:t>
            </a:r>
            <a:r>
              <a:rPr lang="sk-SK" sz="4000" b="1" dirty="0" err="1">
                <a:latin typeface="+mn-lt"/>
              </a:rPr>
              <a:t>printscreeny</a:t>
            </a:r>
            <a:endParaRPr lang="sk-SK" sz="4000" b="1" dirty="0">
              <a:latin typeface="+mn-lt"/>
            </a:endParaRPr>
          </a:p>
        </p:txBody>
      </p:sp>
      <p:pic>
        <p:nvPicPr>
          <p:cNvPr id="5122" name="Picture 2" descr="J:\Materiál na prednášku - Nitra\Zúr Igor\Predoperačné printscreeny\User CaptureScreen00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42" t="6937" r="33515" b="6419"/>
          <a:stretch/>
        </p:blipFill>
        <p:spPr bwMode="auto">
          <a:xfrm>
            <a:off x="7025210" y="1098186"/>
            <a:ext cx="2526754" cy="2690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J:\Materiál na prednášku - Nitra\Zúr Igor\Predoperačné printscreeny\User CaptureScreen00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91" r="33418"/>
          <a:stretch/>
        </p:blipFill>
        <p:spPr bwMode="auto">
          <a:xfrm>
            <a:off x="1847528" y="1097280"/>
            <a:ext cx="4324194" cy="530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J:\Materiál na prednášku - Nitra\Zúr Igor\Predoperačné printscreeny\User CaptureScreen01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5" r="14900"/>
          <a:stretch/>
        </p:blipFill>
        <p:spPr bwMode="auto">
          <a:xfrm>
            <a:off x="7032104" y="4339882"/>
            <a:ext cx="2513536" cy="206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2736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12838" y="289248"/>
            <a:ext cx="8229600" cy="619472"/>
          </a:xfrm>
        </p:spPr>
        <p:txBody>
          <a:bodyPr>
            <a:noAutofit/>
          </a:bodyPr>
          <a:lstStyle/>
          <a:p>
            <a:pPr algn="ctr"/>
            <a:r>
              <a:rPr lang="sk-SK" sz="4000" b="1" dirty="0">
                <a:latin typeface="+mn-lt"/>
              </a:rPr>
              <a:t>Predoperačné plánovanie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02" y="1266048"/>
            <a:ext cx="6592128" cy="499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20224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91544" y="188640"/>
            <a:ext cx="8229600" cy="619472"/>
          </a:xfrm>
        </p:spPr>
        <p:txBody>
          <a:bodyPr>
            <a:noAutofit/>
          </a:bodyPr>
          <a:lstStyle/>
          <a:p>
            <a:pPr algn="ctr"/>
            <a:r>
              <a:rPr lang="sk-SK" sz="4000" b="1" dirty="0" err="1">
                <a:latin typeface="+mn-lt"/>
              </a:rPr>
              <a:t>Peroperačné</a:t>
            </a:r>
            <a:r>
              <a:rPr lang="sk-SK" sz="4000" b="1" dirty="0">
                <a:latin typeface="+mn-lt"/>
              </a:rPr>
              <a:t> snímky </a:t>
            </a:r>
          </a:p>
        </p:txBody>
      </p:sp>
      <p:pic>
        <p:nvPicPr>
          <p:cNvPr id="8194" name="Picture 2" descr="E:\Zur\016 Foto from Surgery operation (13.02.2015)\001 Photo from Rado\IMG_77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368" y="836712"/>
            <a:ext cx="3834426" cy="2556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Zur\016 Foto from Surgery operation (13.02.2015)\001 Photo from Rado\IMG_77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984" y="836712"/>
            <a:ext cx="3834426" cy="2556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J:\Materiál na prednášku - Nitra\Zúr Igor\Zúr Igor - Operačné snímky a predoperačná konzultácia 13-2-2015\IMG_346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8" t="26503" r="13460"/>
          <a:stretch/>
        </p:blipFill>
        <p:spPr bwMode="auto">
          <a:xfrm>
            <a:off x="3623562" y="3112368"/>
            <a:ext cx="4656845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71323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47528" y="260648"/>
            <a:ext cx="8229600" cy="619472"/>
          </a:xfrm>
        </p:spPr>
        <p:txBody>
          <a:bodyPr>
            <a:noAutofit/>
          </a:bodyPr>
          <a:lstStyle/>
          <a:p>
            <a:pPr algn="ctr"/>
            <a:r>
              <a:rPr lang="sk-SK" sz="4000" b="1" dirty="0">
                <a:latin typeface="+mn-lt"/>
              </a:rPr>
              <a:t>Pooperačné RTG snímky</a:t>
            </a:r>
          </a:p>
        </p:txBody>
      </p:sp>
      <p:pic>
        <p:nvPicPr>
          <p:cNvPr id="4" name="Picture 4" descr="J:\Materiál na prednášku - Nitra\Zúr Igor\Pooperačné RTG snímky 25-2-2015\20150921_13403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0" r="32397"/>
          <a:stretch/>
        </p:blipFill>
        <p:spPr bwMode="auto">
          <a:xfrm>
            <a:off x="1337756" y="1126413"/>
            <a:ext cx="3653302" cy="506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J:\Materiál na prednášku - Nitra\Zúr Igor\Pooperačné RTG snímky 25-2-2015\20150921_13401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2" t="8103" r="20148"/>
          <a:stretch/>
        </p:blipFill>
        <p:spPr bwMode="auto">
          <a:xfrm>
            <a:off x="5739656" y="1126411"/>
            <a:ext cx="5224094" cy="5063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14280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91499" y="40429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Individualizované náhrady krčných medzistavcových platničiek (2017)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93" y="1756756"/>
            <a:ext cx="6517345" cy="4344896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75" t="21961" r="14895" b="19346"/>
          <a:stretch/>
        </p:blipFill>
        <p:spPr>
          <a:xfrm>
            <a:off x="7983688" y="1729861"/>
            <a:ext cx="3782934" cy="2713319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86" t="39739" r="32941" b="38693"/>
          <a:stretch/>
        </p:blipFill>
        <p:spPr>
          <a:xfrm>
            <a:off x="7299509" y="4616824"/>
            <a:ext cx="2752165" cy="1479177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29" t="28366" r="33139" b="32418"/>
          <a:stretch/>
        </p:blipFill>
        <p:spPr>
          <a:xfrm>
            <a:off x="10109945" y="4616824"/>
            <a:ext cx="1656677" cy="1479177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 rotWithShape="1">
          <a:blip r:embed="rId6" cstate="print"/>
          <a:srcRect b="8824"/>
          <a:stretch/>
        </p:blipFill>
        <p:spPr>
          <a:xfrm>
            <a:off x="723893" y="350958"/>
            <a:ext cx="1535213" cy="1292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4573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0098" y="26588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Neurochirurgia + biomedicínske inžinierstvo             (od roku 2014)</a:t>
            </a:r>
          </a:p>
        </p:txBody>
      </p:sp>
      <p:pic>
        <p:nvPicPr>
          <p:cNvPr id="4" name="Obrázok 3" descr="20180502_151040.jpg"/>
          <p:cNvPicPr>
            <a:picLocks noChangeAspect="1"/>
          </p:cNvPicPr>
          <p:nvPr/>
        </p:nvPicPr>
        <p:blipFill>
          <a:blip r:embed="rId2" cstate="print"/>
          <a:srcRect l="14286" t="3897" r="29870"/>
          <a:stretch>
            <a:fillRect/>
          </a:stretch>
        </p:blipFill>
        <p:spPr>
          <a:xfrm>
            <a:off x="2666976" y="1643050"/>
            <a:ext cx="3320922" cy="4286280"/>
          </a:xfrm>
          <a:prstGeom prst="rect">
            <a:avLst/>
          </a:prstGeom>
        </p:spPr>
      </p:pic>
      <p:pic>
        <p:nvPicPr>
          <p:cNvPr id="5" name="Obrázok 4" descr="20180502_1516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81752" y="1643050"/>
            <a:ext cx="3524274" cy="2643206"/>
          </a:xfrm>
          <a:prstGeom prst="rect">
            <a:avLst/>
          </a:prstGeom>
        </p:spPr>
      </p:pic>
      <p:pic>
        <p:nvPicPr>
          <p:cNvPr id="6" name="Obrázok 5" descr="20180502_151650.jpg"/>
          <p:cNvPicPr>
            <a:picLocks noChangeAspect="1"/>
          </p:cNvPicPr>
          <p:nvPr/>
        </p:nvPicPr>
        <p:blipFill>
          <a:blip r:embed="rId4" cstate="print"/>
          <a:srcRect t="2439"/>
          <a:stretch>
            <a:fillRect/>
          </a:stretch>
        </p:blipFill>
        <p:spPr>
          <a:xfrm>
            <a:off x="6381752" y="4357695"/>
            <a:ext cx="2643206" cy="1934053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spital\Documents\CEIT náhrady medzistavcových platničiek\Krčné medzistavcové platničky\Cage fotky\20180606_150441.jpg"/>
          <p:cNvPicPr>
            <a:picLocks noChangeAspect="1" noChangeArrowheads="1"/>
          </p:cNvPicPr>
          <p:nvPr/>
        </p:nvPicPr>
        <p:blipFill>
          <a:blip r:embed="rId2" cstate="print"/>
          <a:srcRect l="32812" t="31250" r="36719" b="31250"/>
          <a:stretch>
            <a:fillRect/>
          </a:stretch>
        </p:blipFill>
        <p:spPr bwMode="auto">
          <a:xfrm>
            <a:off x="3095605" y="571480"/>
            <a:ext cx="2857521" cy="2637712"/>
          </a:xfrm>
          <a:prstGeom prst="rect">
            <a:avLst/>
          </a:prstGeom>
          <a:noFill/>
        </p:spPr>
      </p:pic>
      <p:pic>
        <p:nvPicPr>
          <p:cNvPr id="2051" name="Picture 3" descr="C:\Users\Hospital\Documents\CEIT náhrady medzistavcových platničiek\Krčné medzistavcové platničky\Cage fotky\20180606_150455.jpg"/>
          <p:cNvPicPr>
            <a:picLocks noChangeAspect="1" noChangeArrowheads="1"/>
          </p:cNvPicPr>
          <p:nvPr/>
        </p:nvPicPr>
        <p:blipFill>
          <a:blip r:embed="rId3" cstate="print"/>
          <a:srcRect l="38333" t="31111" r="35000" b="37778"/>
          <a:stretch>
            <a:fillRect/>
          </a:stretch>
        </p:blipFill>
        <p:spPr bwMode="auto">
          <a:xfrm>
            <a:off x="6667504" y="571481"/>
            <a:ext cx="3020806" cy="2643205"/>
          </a:xfrm>
          <a:prstGeom prst="rect">
            <a:avLst/>
          </a:prstGeom>
          <a:noFill/>
        </p:spPr>
      </p:pic>
      <p:pic>
        <p:nvPicPr>
          <p:cNvPr id="2052" name="Picture 4" descr="C:\Users\Hospital\Documents\CEIT náhrady medzistavcových platničiek\Krčné medzistavcové platničky\Cage fotky\20180606_150508.jpg"/>
          <p:cNvPicPr>
            <a:picLocks noChangeAspect="1" noChangeArrowheads="1"/>
          </p:cNvPicPr>
          <p:nvPr/>
        </p:nvPicPr>
        <p:blipFill>
          <a:blip r:embed="rId4" cstate="print"/>
          <a:srcRect l="38294" t="31143" r="44227" b="40255"/>
          <a:stretch>
            <a:fillRect/>
          </a:stretch>
        </p:blipFill>
        <p:spPr bwMode="auto">
          <a:xfrm rot="16200000">
            <a:off x="4748601" y="2919013"/>
            <a:ext cx="3230585" cy="39648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81290" y="142852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Prvá operácia – 23.11.2017</a:t>
            </a: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092" y="1091110"/>
            <a:ext cx="3649855" cy="5473073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3" t="28888" r="48403" b="43491"/>
          <a:stretch/>
        </p:blipFill>
        <p:spPr>
          <a:xfrm>
            <a:off x="6311285" y="4132310"/>
            <a:ext cx="2999425" cy="2582838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6" t="5321" r="37766" b="5616"/>
          <a:stretch>
            <a:fillRect/>
          </a:stretch>
        </p:blipFill>
        <p:spPr>
          <a:xfrm>
            <a:off x="6311284" y="1091110"/>
            <a:ext cx="2999426" cy="2922517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Hospital\Desktop\Krčné náhrady CCF\4-segment RTG A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1392" y="609510"/>
            <a:ext cx="4414608" cy="5137141"/>
          </a:xfrm>
          <a:prstGeom prst="rect">
            <a:avLst/>
          </a:prstGeom>
          <a:noFill/>
        </p:spPr>
      </p:pic>
      <p:pic>
        <p:nvPicPr>
          <p:cNvPr id="6148" name="Picture 4" descr="C:\Users\Hospital\Desktop\Krčné náhrady CCF\4-segment RTG bočná.jpg"/>
          <p:cNvPicPr>
            <a:picLocks noChangeAspect="1" noChangeArrowheads="1"/>
          </p:cNvPicPr>
          <p:nvPr/>
        </p:nvPicPr>
        <p:blipFill>
          <a:blip r:embed="rId3" cstate="print"/>
          <a:srcRect l="11403" r="23981"/>
          <a:stretch>
            <a:fillRect/>
          </a:stretch>
        </p:blipFill>
        <p:spPr bwMode="auto">
          <a:xfrm>
            <a:off x="6381315" y="609509"/>
            <a:ext cx="3803693" cy="51461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9236" y="-6518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sk-SK" sz="4000" b="1" dirty="0">
                <a:latin typeface="+mn-lt"/>
              </a:rPr>
              <a:t>Budúcnosť ... </a:t>
            </a: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386" y="992189"/>
            <a:ext cx="6620293" cy="4413529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425" y="992189"/>
            <a:ext cx="3980329" cy="5625043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25" t="22720" r="54020" b="45956"/>
          <a:stretch/>
        </p:blipFill>
        <p:spPr>
          <a:xfrm>
            <a:off x="4936387" y="992190"/>
            <a:ext cx="1697496" cy="13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744773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672</Words>
  <Application>Microsoft Office PowerPoint</Application>
  <PresentationFormat>Širokouhlá</PresentationFormat>
  <Paragraphs>116</Paragraphs>
  <Slides>47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47</vt:i4>
      </vt:variant>
    </vt:vector>
  </HeadingPairs>
  <TitlesOfParts>
    <vt:vector size="53" baseType="lpstr">
      <vt:lpstr>Arial</vt:lpstr>
      <vt:lpstr>Calibri</vt:lpstr>
      <vt:lpstr>Calibri Light</vt:lpstr>
      <vt:lpstr>Cooper Black</vt:lpstr>
      <vt:lpstr>Times New Roman</vt:lpstr>
      <vt:lpstr>Motív Office</vt:lpstr>
      <vt:lpstr>Neurochirurgia – vybrané témy </vt:lpstr>
      <vt:lpstr>Vznik Neurochirurgického oddelenia MFN –       rok 1992</vt:lpstr>
      <vt:lpstr>Prezentácia programu PowerPoint</vt:lpstr>
      <vt:lpstr>Neuroonkológia – operačná liečba mozgových nádorov</vt:lpstr>
      <vt:lpstr>Úvod</vt:lpstr>
      <vt:lpstr>Epidemiológia</vt:lpstr>
      <vt:lpstr>Benígny vs. malígny</vt:lpstr>
      <vt:lpstr>WHO grading</vt:lpstr>
      <vt:lpstr>Prezentácia programu PowerPoint</vt:lpstr>
      <vt:lpstr>Diagnóza</vt:lpstr>
      <vt:lpstr>Glioblastóm</vt:lpstr>
      <vt:lpstr>Prezentácia programu PowerPoint</vt:lpstr>
      <vt:lpstr>Liečba</vt:lpstr>
      <vt:lpstr>Chirurgická liečba</vt:lpstr>
      <vt:lpstr>Prezentácia programu PowerPoint</vt:lpstr>
      <vt:lpstr>Voľba prístupu</vt:lpstr>
      <vt:lpstr>Prezentácia programu PowerPoint</vt:lpstr>
      <vt:lpstr>Prezentácia programu PowerPoint</vt:lpstr>
      <vt:lpstr>Prezentácia programu PowerPoint</vt:lpstr>
      <vt:lpstr>Prezentácia programu PowerPoint</vt:lpstr>
      <vt:lpstr>Celková anestézia pri operácii mozgových nádorov</vt:lpstr>
      <vt:lpstr>Mikroskop</vt:lpstr>
      <vt:lpstr>5-aminolevulová kyselina - ALA</vt:lpstr>
      <vt:lpstr>Neuronavigácia</vt:lpstr>
      <vt:lpstr>Príprava neuronavigácie</vt:lpstr>
      <vt:lpstr>Prezentácia programu PowerPoint</vt:lpstr>
      <vt:lpstr>USG</vt:lpstr>
      <vt:lpstr>Doppler USG</vt:lpstr>
      <vt:lpstr>Neuromonitoring</vt:lpstr>
      <vt:lpstr>Kortikálny mapping</vt:lpstr>
      <vt:lpstr>Prezentácia programu PowerPoint</vt:lpstr>
      <vt:lpstr>Rekonštrukcia kostného defektu po odstránení nádoru mozgu v jednom sedení</vt:lpstr>
      <vt:lpstr>Prezentácia programu PowerPoint</vt:lpstr>
      <vt:lpstr>„Čas nie je dôležitý, iba život je dôležitý.“            film Piaty element</vt:lpstr>
      <vt:lpstr>Rekonštrukcia defektov lebky po úrazoch hlavy pomocou individualizovaných kraniálnych titánových implantátov (2014)</vt:lpstr>
      <vt:lpstr>Kazuistika - prvotné poúrazové CT mozgu </vt:lpstr>
      <vt:lpstr>CT mozgu pred rekonštrukčným výkonom </vt:lpstr>
      <vt:lpstr>Predoperačné printscreeny</vt:lpstr>
      <vt:lpstr>Predoperačné plánovanie</vt:lpstr>
      <vt:lpstr>Peroperačné snímky </vt:lpstr>
      <vt:lpstr>Pooperačné RTG snímky</vt:lpstr>
      <vt:lpstr>Individualizované náhrady krčných medzistavcových platničiek (2017)</vt:lpstr>
      <vt:lpstr>Neurochirurgia + biomedicínske inžinierstvo             (od roku 2014)</vt:lpstr>
      <vt:lpstr>Prezentácia programu PowerPoint</vt:lpstr>
      <vt:lpstr>Prvá operácia – 23.11.2017</vt:lpstr>
      <vt:lpstr>Prezentácia programu PowerPoint</vt:lpstr>
      <vt:lpstr>Budúcnosť ...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jlfuk</dc:creator>
  <cp:lastModifiedBy>jlfuk</cp:lastModifiedBy>
  <cp:revision>80</cp:revision>
  <dcterms:created xsi:type="dcterms:W3CDTF">2018-11-19T16:31:34Z</dcterms:created>
  <dcterms:modified xsi:type="dcterms:W3CDTF">2023-05-08T16:45:48Z</dcterms:modified>
</cp:coreProperties>
</file>