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2" r:id="rId5"/>
    <p:sldId id="258" r:id="rId6"/>
    <p:sldId id="260" r:id="rId7"/>
    <p:sldId id="263" r:id="rId8"/>
    <p:sldId id="264" r:id="rId9"/>
    <p:sldId id="261" r:id="rId10"/>
    <p:sldId id="265" r:id="rId11"/>
    <p:sldId id="266" r:id="rId12"/>
    <p:sldId id="318" r:id="rId13"/>
    <p:sldId id="267" r:id="rId14"/>
    <p:sldId id="268" r:id="rId15"/>
    <p:sldId id="279" r:id="rId16"/>
    <p:sldId id="269" r:id="rId17"/>
    <p:sldId id="282" r:id="rId18"/>
    <p:sldId id="272" r:id="rId19"/>
    <p:sldId id="277" r:id="rId20"/>
    <p:sldId id="278" r:id="rId21"/>
    <p:sldId id="280" r:id="rId22"/>
    <p:sldId id="294" r:id="rId23"/>
    <p:sldId id="323" r:id="rId24"/>
    <p:sldId id="324" r:id="rId25"/>
    <p:sldId id="325" r:id="rId26"/>
    <p:sldId id="326" r:id="rId27"/>
    <p:sldId id="327" r:id="rId28"/>
    <p:sldId id="328" r:id="rId29"/>
    <p:sldId id="329" r:id="rId30"/>
    <p:sldId id="330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271" r:id="rId39"/>
    <p:sldId id="273" r:id="rId40"/>
    <p:sldId id="319" r:id="rId41"/>
    <p:sldId id="322" r:id="rId42"/>
    <p:sldId id="275" r:id="rId43"/>
    <p:sldId id="274" r:id="rId44"/>
    <p:sldId id="276" r:id="rId45"/>
    <p:sldId id="283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31" r:id="rId55"/>
    <p:sldId id="332" r:id="rId56"/>
    <p:sldId id="333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20" r:id="rId65"/>
    <p:sldId id="321" r:id="rId66"/>
    <p:sldId id="293" r:id="rId67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78" autoAdjust="0"/>
    <p:restoredTop sz="94660"/>
  </p:normalViewPr>
  <p:slideViewPr>
    <p:cSldViewPr>
      <p:cViewPr varScale="1">
        <p:scale>
          <a:sx n="62" d="100"/>
          <a:sy n="62" d="100"/>
        </p:scale>
        <p:origin x="1716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/>
              <a:t>Kliknite sem a upravte štýl predlohy nadpisov.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Kliknite sem a upravte štýl predlohy podnadpisov.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30BE-1877-47FD-B2F3-79727A06E827}" type="datetimeFigureOut">
              <a:rPr lang="sk-SK" smtClean="0"/>
              <a:t>8. 11. 2022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9FCF-B6AB-4648-97A1-A09CDF307A42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Kliknite sem a upravte štýl predlohy nadpisov.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30BE-1877-47FD-B2F3-79727A06E827}" type="datetimeFigureOut">
              <a:rPr lang="sk-SK" smtClean="0"/>
              <a:t>8. 11. 2022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9FCF-B6AB-4648-97A1-A09CDF307A42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Kliknite sem a upravte štýl predlohy nadpisov.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30BE-1877-47FD-B2F3-79727A06E827}" type="datetimeFigureOut">
              <a:rPr lang="sk-SK" smtClean="0"/>
              <a:t>8. 11. 2022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9FCF-B6AB-4648-97A1-A09CDF307A42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Kliknite sem a upravte štýl predlohy nadpisov.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Kliknite sem a upravte štýly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Kliknite sem a upravte štýly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30BE-1877-47FD-B2F3-79727A06E827}" type="datetimeFigureOut">
              <a:rPr lang="sk-SK" smtClean="0"/>
              <a:t>8. 11. 2022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9FCF-B6AB-4648-97A1-A09CDF307A42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Kliknite sem a upravte štýl predlohy nadpisov.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Kliknite sem a upravte štýly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Kliknite sem a upravte štýly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30BE-1877-47FD-B2F3-79727A06E827}" type="datetimeFigureOut">
              <a:rPr lang="sk-SK" smtClean="0"/>
              <a:t>8. 11. 2022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9FCF-B6AB-4648-97A1-A09CDF307A42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Kliknite sem a upravte štýl predlohy nadpisov.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30BE-1877-47FD-B2F3-79727A06E827}" type="datetimeFigureOut">
              <a:rPr lang="sk-SK" smtClean="0"/>
              <a:t>8. 11. 2022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9FCF-B6AB-4648-97A1-A09CDF307A42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30BE-1877-47FD-B2F3-79727A06E827}" type="datetimeFigureOut">
              <a:rPr lang="sk-SK" smtClean="0"/>
              <a:t>8. 11. 2022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9FCF-B6AB-4648-97A1-A09CDF307A42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Kliknite sem a upravte štýl predlohy nadpisov.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30BE-1877-47FD-B2F3-79727A06E827}" type="datetimeFigureOut">
              <a:rPr lang="sk-SK" smtClean="0"/>
              <a:t>8. 11. 2022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9FCF-B6AB-4648-97A1-A09CDF307A42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Kliknite sem a upravte štýl predlohy nadpisov.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30BE-1877-47FD-B2F3-79727A06E827}" type="datetimeFigureOut">
              <a:rPr lang="sk-SK" smtClean="0"/>
              <a:t>8. 11. 2022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9FCF-B6AB-4648-97A1-A09CDF307A42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Kliknite sem a upravte štýl predlohy nadpisov.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30BE-1877-47FD-B2F3-79727A06E827}" type="datetimeFigureOut">
              <a:rPr lang="sk-SK" smtClean="0"/>
              <a:t>8. 11. 2022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9FCF-B6AB-4648-97A1-A09CDF307A42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/>
              <a:t>Kliknite sem a upravte štýl predlohy nadpisov.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E30BE-1877-47FD-B2F3-79727A06E827}" type="datetimeFigureOut">
              <a:rPr lang="sk-SK" smtClean="0"/>
              <a:t>8. 11. 2022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9FCF-B6AB-4648-97A1-A09CDF307A42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Kliknite sem a upravte štýl predlohy nadpisov.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8E30BE-1877-47FD-B2F3-79727A06E827}" type="datetimeFigureOut">
              <a:rPr lang="sk-SK" smtClean="0"/>
              <a:t>8. 11. 2022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FE9FCF-B6AB-4648-97A1-A09CDF307A42}" type="slidenum">
              <a:rPr lang="sk-SK" smtClean="0"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emf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emf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emf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e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sk-SK" sz="2800" dirty="0"/>
              <a:t>Nové medicínske poznatky v odboroch vnútorného lekárstva: v </a:t>
            </a:r>
            <a:r>
              <a:rPr lang="sk-SK" sz="2800" dirty="0" err="1"/>
              <a:t>gastroenterológii</a:t>
            </a:r>
            <a:r>
              <a:rPr lang="sk-SK" sz="2800" dirty="0"/>
              <a:t> a </a:t>
            </a:r>
            <a:r>
              <a:rPr lang="sk-SK" sz="2800" dirty="0" err="1"/>
              <a:t>hepatológii</a:t>
            </a:r>
            <a:r>
              <a:rPr lang="sk-SK" sz="2800" dirty="0"/>
              <a:t>. Štandardné diagnostické a terapeutické postupy v daných odboroch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/>
              <a:t>Dr. Martin </a:t>
            </a:r>
            <a:r>
              <a:rPr lang="sk-SK" dirty="0" err="1"/>
              <a:t>Schnierer</a:t>
            </a:r>
            <a:r>
              <a:rPr lang="sk-SK" dirty="0"/>
              <a:t> PhD.</a:t>
            </a:r>
          </a:p>
          <a:p>
            <a:r>
              <a:rPr lang="sk-SK" dirty="0"/>
              <a:t>Interná klinika – gastroenterologická </a:t>
            </a:r>
          </a:p>
          <a:p>
            <a:r>
              <a:rPr lang="sk-SK" dirty="0"/>
              <a:t>JLF UK a UN v Martine</a:t>
            </a:r>
          </a:p>
          <a:p>
            <a:r>
              <a:rPr lang="sk-SK" dirty="0"/>
              <a:t>Martin 2022</a:t>
            </a:r>
          </a:p>
        </p:txBody>
      </p:sp>
      <p:pic>
        <p:nvPicPr>
          <p:cNvPr id="4" name="Obrázok 3" descr="JLF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051720" cy="2050743"/>
          </a:xfrm>
          <a:prstGeom prst="rect">
            <a:avLst/>
          </a:prstGeom>
        </p:spPr>
      </p:pic>
      <p:pic>
        <p:nvPicPr>
          <p:cNvPr id="5" name="Obrázok 4" descr="UK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55161" y="0"/>
            <a:ext cx="1988840" cy="198884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/>
              <a:t>Metódy v </a:t>
            </a:r>
            <a:r>
              <a:rPr lang="sk-SK" dirty="0" err="1"/>
              <a:t>gastroenterológii</a:t>
            </a:r>
            <a:r>
              <a:rPr lang="sk-SK" dirty="0"/>
              <a:t> a </a:t>
            </a:r>
            <a:r>
              <a:rPr lang="sk-SK" dirty="0" err="1"/>
              <a:t>hepatológii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Neinvazívne: USG, CEUS, CT (AG, Virt. </a:t>
            </a:r>
            <a:r>
              <a:rPr lang="sk-SK" dirty="0" err="1"/>
              <a:t>Koloskopia</a:t>
            </a:r>
            <a:r>
              <a:rPr lang="sk-SK" dirty="0"/>
              <a:t>, </a:t>
            </a:r>
            <a:r>
              <a:rPr lang="sk-SK" dirty="0" err="1"/>
              <a:t>Enterografia</a:t>
            </a:r>
            <a:r>
              <a:rPr lang="sk-SK" dirty="0"/>
              <a:t>, MR, </a:t>
            </a:r>
            <a:r>
              <a:rPr lang="sk-SK" dirty="0" err="1"/>
              <a:t>Cholescintigrafia</a:t>
            </a:r>
            <a:r>
              <a:rPr lang="sk-SK" dirty="0"/>
              <a:t>...)</a:t>
            </a:r>
          </a:p>
          <a:p>
            <a:endParaRPr lang="sk-SK" dirty="0"/>
          </a:p>
          <a:p>
            <a:r>
              <a:rPr lang="sk-SK" dirty="0"/>
              <a:t>Invazívne: EGD, </a:t>
            </a:r>
            <a:r>
              <a:rPr lang="sk-SK" dirty="0" err="1"/>
              <a:t>Koloskopia</a:t>
            </a:r>
            <a:r>
              <a:rPr lang="sk-SK" dirty="0"/>
              <a:t>, </a:t>
            </a:r>
            <a:r>
              <a:rPr lang="sk-SK" dirty="0" err="1"/>
              <a:t>Enteroskopia</a:t>
            </a:r>
            <a:r>
              <a:rPr lang="sk-SK" dirty="0"/>
              <a:t>, EUS (FNA, FNB) ERCP (</a:t>
            </a:r>
            <a:r>
              <a:rPr lang="sk-SK" dirty="0" err="1"/>
              <a:t>cholangioskopia</a:t>
            </a:r>
            <a:r>
              <a:rPr lang="sk-SK" dirty="0"/>
              <a:t>), PTD, </a:t>
            </a:r>
            <a:r>
              <a:rPr lang="sk-SK" dirty="0" err="1"/>
              <a:t>Biopsie</a:t>
            </a:r>
            <a:r>
              <a:rPr lang="sk-SK" dirty="0"/>
              <a:t> pod USG/CT, Impedančná </a:t>
            </a:r>
            <a:r>
              <a:rPr lang="sk-SK" dirty="0" err="1"/>
              <a:t>manometria</a:t>
            </a:r>
            <a:r>
              <a:rPr lang="sk-SK" dirty="0"/>
              <a:t>, </a:t>
            </a:r>
            <a:r>
              <a:rPr lang="sk-SK" dirty="0" err="1"/>
              <a:t>pH-metria</a:t>
            </a:r>
            <a:r>
              <a:rPr lang="sk-SK" dirty="0"/>
              <a:t>, TRUS,...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USG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/>
              <a:t>štandardné USG – B </a:t>
            </a:r>
            <a:r>
              <a:rPr lang="sk-SK" dirty="0" err="1"/>
              <a:t>mode</a:t>
            </a:r>
            <a:r>
              <a:rPr lang="sk-SK" dirty="0"/>
              <a:t>, </a:t>
            </a:r>
            <a:r>
              <a:rPr lang="sk-SK" dirty="0" err="1"/>
              <a:t>Color</a:t>
            </a:r>
            <a:r>
              <a:rPr lang="sk-SK" dirty="0"/>
              <a:t> </a:t>
            </a:r>
            <a:r>
              <a:rPr lang="sk-SK" dirty="0" err="1"/>
              <a:t>doppler</a:t>
            </a:r>
            <a:r>
              <a:rPr lang="sk-SK" dirty="0"/>
              <a:t>, </a:t>
            </a:r>
            <a:r>
              <a:rPr lang="sk-SK" dirty="0" err="1"/>
              <a:t>Power</a:t>
            </a:r>
            <a:r>
              <a:rPr lang="sk-SK" dirty="0"/>
              <a:t> </a:t>
            </a:r>
            <a:r>
              <a:rPr lang="sk-SK" dirty="0" err="1"/>
              <a:t>doppler</a:t>
            </a:r>
            <a:r>
              <a:rPr lang="sk-SK" dirty="0"/>
              <a:t>, </a:t>
            </a:r>
          </a:p>
          <a:p>
            <a:r>
              <a:rPr lang="sk-SK" dirty="0"/>
              <a:t>Lineárne a radiálne sondy</a:t>
            </a:r>
          </a:p>
          <a:p>
            <a:endParaRPr lang="sk-SK" dirty="0"/>
          </a:p>
          <a:p>
            <a:r>
              <a:rPr lang="sk-SK" dirty="0" err="1"/>
              <a:t>Strain</a:t>
            </a:r>
            <a:r>
              <a:rPr lang="sk-SK" dirty="0"/>
              <a:t> </a:t>
            </a:r>
            <a:r>
              <a:rPr lang="sk-SK" dirty="0" err="1"/>
              <a:t>elastografia</a:t>
            </a:r>
            <a:endParaRPr lang="sk-SK" dirty="0"/>
          </a:p>
          <a:p>
            <a:r>
              <a:rPr lang="sk-SK" dirty="0" err="1"/>
              <a:t>Shear</a:t>
            </a:r>
            <a:r>
              <a:rPr lang="sk-SK" dirty="0"/>
              <a:t> </a:t>
            </a:r>
            <a:r>
              <a:rPr lang="sk-SK" dirty="0" err="1"/>
              <a:t>wave</a:t>
            </a:r>
            <a:r>
              <a:rPr lang="sk-SK" dirty="0"/>
              <a:t> </a:t>
            </a:r>
            <a:r>
              <a:rPr lang="sk-SK" dirty="0" err="1"/>
              <a:t>elastografia</a:t>
            </a:r>
            <a:endParaRPr lang="sk-SK" dirty="0"/>
          </a:p>
          <a:p>
            <a:r>
              <a:rPr lang="sk-SK" dirty="0" err="1"/>
              <a:t>Tranzietná</a:t>
            </a:r>
            <a:r>
              <a:rPr lang="sk-SK" dirty="0"/>
              <a:t> </a:t>
            </a:r>
            <a:r>
              <a:rPr lang="sk-SK" dirty="0" err="1"/>
              <a:t>elastografia</a:t>
            </a:r>
            <a:endParaRPr lang="sk-SK" dirty="0"/>
          </a:p>
          <a:p>
            <a:r>
              <a:rPr lang="sk-SK" dirty="0"/>
              <a:t>TRUS – </a:t>
            </a:r>
            <a:r>
              <a:rPr lang="sk-SK" dirty="0" err="1"/>
              <a:t>Transrektálne</a:t>
            </a:r>
            <a:r>
              <a:rPr lang="sk-SK" dirty="0"/>
              <a:t> USG</a:t>
            </a:r>
          </a:p>
          <a:p>
            <a:r>
              <a:rPr lang="sk-SK" dirty="0"/>
              <a:t>CEUS</a:t>
            </a:r>
          </a:p>
          <a:p>
            <a:r>
              <a:rPr lang="sk-SK" dirty="0"/>
              <a:t>EUS</a:t>
            </a:r>
          </a:p>
          <a:p>
            <a:r>
              <a:rPr lang="sk-SK" dirty="0"/>
              <a:t>USG navigované </a:t>
            </a:r>
            <a:r>
              <a:rPr lang="sk-SK" dirty="0" err="1"/>
              <a:t>biopsie</a:t>
            </a:r>
            <a:r>
              <a:rPr lang="sk-SK" dirty="0"/>
              <a:t> 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err="1"/>
              <a:t>Strain</a:t>
            </a:r>
            <a:r>
              <a:rPr lang="sk-SK" dirty="0"/>
              <a:t> a </a:t>
            </a:r>
            <a:r>
              <a:rPr lang="sk-SK" dirty="0" err="1"/>
              <a:t>Shear</a:t>
            </a:r>
            <a:r>
              <a:rPr lang="sk-SK" dirty="0"/>
              <a:t> </a:t>
            </a:r>
            <a:r>
              <a:rPr lang="sk-SK" dirty="0" err="1"/>
              <a:t>wave</a:t>
            </a:r>
            <a:r>
              <a:rPr lang="sk-SK" dirty="0"/>
              <a:t> </a:t>
            </a:r>
            <a:r>
              <a:rPr lang="sk-SK" dirty="0" err="1"/>
              <a:t>a</a:t>
            </a:r>
            <a:r>
              <a:rPr lang="sk-SK" dirty="0"/>
              <a:t> </a:t>
            </a:r>
            <a:r>
              <a:rPr lang="sk-SK" dirty="0" err="1"/>
              <a:t>tranzientná</a:t>
            </a:r>
            <a:r>
              <a:rPr lang="sk-SK" dirty="0"/>
              <a:t> </a:t>
            </a:r>
            <a:r>
              <a:rPr lang="sk-SK" dirty="0" err="1"/>
              <a:t>elastografia</a:t>
            </a:r>
            <a:r>
              <a:rPr lang="sk-SK" dirty="0"/>
              <a:t> princíp 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5154" y="1600200"/>
            <a:ext cx="499369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err="1"/>
              <a:t>Strain</a:t>
            </a:r>
            <a:r>
              <a:rPr lang="sk-SK" dirty="0"/>
              <a:t> </a:t>
            </a:r>
            <a:r>
              <a:rPr lang="sk-SK" dirty="0" err="1"/>
              <a:t>elastografia</a:t>
            </a:r>
            <a:r>
              <a:rPr lang="sk-SK" dirty="0"/>
              <a:t> (tumor pankreasu)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760" y="1600200"/>
            <a:ext cx="607247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err="1"/>
              <a:t>Shear</a:t>
            </a:r>
            <a:r>
              <a:rPr lang="sk-SK" dirty="0"/>
              <a:t> </a:t>
            </a:r>
            <a:r>
              <a:rPr lang="sk-SK" dirty="0" err="1"/>
              <a:t>wave</a:t>
            </a:r>
            <a:r>
              <a:rPr lang="sk-SK" dirty="0"/>
              <a:t> </a:t>
            </a:r>
            <a:r>
              <a:rPr lang="sk-SK" dirty="0" err="1"/>
              <a:t>elastografia</a:t>
            </a:r>
            <a:br>
              <a:rPr lang="sk-SK" dirty="0"/>
            </a:br>
            <a:endParaRPr lang="sk-SK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6183" y="1268760"/>
            <a:ext cx="6619929" cy="4857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ĺžnik 5"/>
          <p:cNvSpPr/>
          <p:nvPr/>
        </p:nvSpPr>
        <p:spPr>
          <a:xfrm>
            <a:off x="1547664" y="6211669"/>
            <a:ext cx="43204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1000" b="1" dirty="0"/>
              <a:t>ZDROJ:</a:t>
            </a:r>
            <a:r>
              <a:rPr lang="sk-SK" sz="1000" dirty="0"/>
              <a:t>https://journals.plos.org/plosone/article/figure?id=10.1371/journal.pone.0175747.g001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Tranzientná</a:t>
            </a:r>
            <a:r>
              <a:rPr lang="sk-SK" dirty="0"/>
              <a:t> </a:t>
            </a:r>
            <a:r>
              <a:rPr lang="sk-SK" dirty="0" err="1"/>
              <a:t>elastografia</a:t>
            </a:r>
            <a:endParaRPr lang="sk-SK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556792"/>
            <a:ext cx="632606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ĺžnik 4"/>
          <p:cNvSpPr/>
          <p:nvPr/>
        </p:nvSpPr>
        <p:spPr>
          <a:xfrm>
            <a:off x="2411760" y="60212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k-SK" sz="1200" dirty="0"/>
              <a:t>https://www.semanticscholar.org/paper/Transient-elastography-(FibroScan).-L%C3%A9dinghen-Vergniol/fe153ad6c331e4f08be64c1510402e3bf5f4e227/figure/4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Tranzientná</a:t>
            </a:r>
            <a:r>
              <a:rPr lang="sk-SK" dirty="0"/>
              <a:t> </a:t>
            </a:r>
            <a:r>
              <a:rPr lang="sk-SK" dirty="0" err="1"/>
              <a:t>elastografia</a:t>
            </a:r>
            <a:endParaRPr lang="sk-SK" dirty="0"/>
          </a:p>
        </p:txBody>
      </p:sp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196752"/>
            <a:ext cx="5544616" cy="547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CEUS</a:t>
            </a: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556792"/>
            <a:ext cx="6480720" cy="4773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CEUS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772816"/>
            <a:ext cx="6120680" cy="4039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CEUS</a:t>
            </a: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916832"/>
            <a:ext cx="6039370" cy="4204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Echinokokóza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Picture 14" descr="Výsledok vyhľadávania obrázkov pre dopyt echinococcus of liver ultras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382" y="2708920"/>
            <a:ext cx="4170362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49029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TRUS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5142" y="1600200"/>
            <a:ext cx="513371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ĺžnik 4"/>
          <p:cNvSpPr/>
          <p:nvPr/>
        </p:nvSpPr>
        <p:spPr>
          <a:xfrm>
            <a:off x="2267744" y="6211669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k-SK" sz="1400" dirty="0"/>
              <a:t>https://www.ncbi.nlm.nih.gov/books/NBK65915/figure/CDR0000062965__222/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TRUS</a:t>
            </a: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268760"/>
            <a:ext cx="4824535" cy="4143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ĺžnik 4"/>
          <p:cNvSpPr/>
          <p:nvPr/>
        </p:nvSpPr>
        <p:spPr>
          <a:xfrm>
            <a:off x="2267744" y="566124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k-SK" dirty="0"/>
              <a:t>https://radiopaedia.org/articles/transrectal-ultrasound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TRUS – NET rekta</a:t>
            </a: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EUS</a:t>
            </a:r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412776"/>
            <a:ext cx="339447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456612" y="-13941425"/>
            <a:ext cx="3834000" cy="5111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340769"/>
            <a:ext cx="3563888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EUS</a:t>
            </a: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750771"/>
            <a:ext cx="8229600" cy="4224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ĺžnik 4"/>
          <p:cNvSpPr/>
          <p:nvPr/>
        </p:nvSpPr>
        <p:spPr>
          <a:xfrm>
            <a:off x="2051720" y="60212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k-SK" dirty="0"/>
              <a:t>https://www.gutworks.com.au/endoscopy-ercp-eus-procedure-murdoch-perth/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EUS – </a:t>
            </a:r>
            <a:r>
              <a:rPr lang="sk-SK" dirty="0" err="1"/>
              <a:t>Ca</a:t>
            </a:r>
            <a:r>
              <a:rPr lang="sk-SK" dirty="0"/>
              <a:t> hlavy pankreasu </a:t>
            </a:r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ĺžnik 4"/>
          <p:cNvSpPr/>
          <p:nvPr/>
        </p:nvSpPr>
        <p:spPr>
          <a:xfrm>
            <a:off x="2267744" y="1772816"/>
            <a:ext cx="108012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" name="Obdĺžnik 5"/>
          <p:cNvSpPr/>
          <p:nvPr/>
        </p:nvSpPr>
        <p:spPr>
          <a:xfrm>
            <a:off x="4139952" y="1772816"/>
            <a:ext cx="864096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EUS FNB lymfatickej uzliny</a:t>
            </a:r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628800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ĺžnik 4"/>
          <p:cNvSpPr/>
          <p:nvPr/>
        </p:nvSpPr>
        <p:spPr>
          <a:xfrm>
            <a:off x="2267744" y="1844824"/>
            <a:ext cx="792088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" name="Obdĺžnik 5"/>
          <p:cNvSpPr/>
          <p:nvPr/>
        </p:nvSpPr>
        <p:spPr>
          <a:xfrm>
            <a:off x="4283968" y="1844824"/>
            <a:ext cx="72008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/>
              <a:t>EUS – </a:t>
            </a:r>
            <a:r>
              <a:rPr lang="sk-SK" dirty="0" err="1"/>
              <a:t>strain</a:t>
            </a:r>
            <a:r>
              <a:rPr lang="sk-SK" dirty="0"/>
              <a:t> </a:t>
            </a:r>
            <a:r>
              <a:rPr lang="sk-SK" dirty="0" err="1"/>
              <a:t>elastografia</a:t>
            </a:r>
            <a:r>
              <a:rPr lang="sk-SK" dirty="0"/>
              <a:t> MTS v slezine</a:t>
            </a:r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/>
              <a:t>EUS </a:t>
            </a:r>
            <a:r>
              <a:rPr lang="sk-SK" dirty="0" err="1"/>
              <a:t>strain</a:t>
            </a:r>
            <a:r>
              <a:rPr lang="sk-SK" dirty="0"/>
              <a:t> </a:t>
            </a:r>
            <a:r>
              <a:rPr lang="sk-SK" dirty="0" err="1"/>
              <a:t>elastrografia</a:t>
            </a:r>
            <a:r>
              <a:rPr lang="sk-SK" dirty="0"/>
              <a:t> NET hlavy pankreasu</a:t>
            </a:r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EUS pažeráka – radiálna sonda</a:t>
            </a:r>
          </a:p>
        </p:txBody>
      </p:sp>
      <p:pic>
        <p:nvPicPr>
          <p:cNvPr id="4" name="Picture 3" descr="\\10.192.86.10\websites\AZN_AGH_USA-gastroatlasnet.spis.co.uk\images\05\0504\large\GIC0503-04-03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841" y="1600200"/>
            <a:ext cx="4670318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33867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Zenkerov</a:t>
            </a:r>
            <a:r>
              <a:rPr lang="sk-SK" dirty="0"/>
              <a:t> </a:t>
            </a:r>
            <a:r>
              <a:rPr lang="sk-SK" dirty="0" err="1"/>
              <a:t>divertikel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5521869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www.ghorayeb.com/files/zenker_s_diverticulum_ba_swallow_ento_0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3667471" cy="4613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08" name="Picture 4" descr="http://o.quizlet.com/i/eG_pgiBAGMVJtizRaMNSQQ_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340768"/>
            <a:ext cx="4532650" cy="3777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20824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sz="3600" dirty="0" err="1"/>
              <a:t>Endoskopická</a:t>
            </a:r>
            <a:r>
              <a:rPr lang="sk-SK" sz="3600" dirty="0"/>
              <a:t> </a:t>
            </a:r>
            <a:r>
              <a:rPr lang="sk-SK" sz="3600" dirty="0" err="1"/>
              <a:t>disekcia</a:t>
            </a:r>
            <a:r>
              <a:rPr lang="sk-SK" sz="3600" dirty="0"/>
              <a:t> </a:t>
            </a:r>
            <a:r>
              <a:rPr lang="sk-SK" sz="3600" dirty="0" err="1"/>
              <a:t>Zenkerovho</a:t>
            </a:r>
            <a:r>
              <a:rPr lang="sk-SK" sz="3600" dirty="0"/>
              <a:t> </a:t>
            </a:r>
            <a:r>
              <a:rPr lang="sk-SK" sz="3600" dirty="0" err="1"/>
              <a:t>divertikla</a:t>
            </a:r>
            <a:br>
              <a:rPr lang="sk-SK" sz="3600" dirty="0"/>
            </a:br>
            <a:r>
              <a:rPr lang="sk-SK" sz="3600" dirty="0"/>
              <a:t>Z POEM</a:t>
            </a:r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38337" y="1739106"/>
            <a:ext cx="5267325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ĺžnik 4"/>
          <p:cNvSpPr/>
          <p:nvPr/>
        </p:nvSpPr>
        <p:spPr>
          <a:xfrm>
            <a:off x="2195736" y="587727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k-SK" dirty="0"/>
              <a:t>https://www.videogie.org/article/S2468-4481(17)30223-0/fulltext</a:t>
            </a:r>
          </a:p>
        </p:txBody>
      </p:sp>
    </p:spTree>
    <p:extLst>
      <p:ext uri="{BB962C8B-B14F-4D97-AF65-F5344CB8AC3E}">
        <p14:creationId xmlns:p14="http://schemas.microsoft.com/office/powerpoint/2010/main" val="23655565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POEM – terapia </a:t>
            </a:r>
            <a:r>
              <a:rPr lang="sk-SK" dirty="0" err="1"/>
              <a:t>Achalázie</a:t>
            </a:r>
            <a:endParaRPr lang="sk-SK" dirty="0"/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3987" y="1777206"/>
            <a:ext cx="6296025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007635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Drenáž </a:t>
            </a:r>
            <a:r>
              <a:rPr lang="sk-SK" dirty="0" err="1"/>
              <a:t>pseudocýst</a:t>
            </a:r>
            <a:r>
              <a:rPr lang="sk-SK" dirty="0"/>
              <a:t> pankreasu </a:t>
            </a:r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5706" y="1600200"/>
            <a:ext cx="745258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ĺžnik 4"/>
          <p:cNvSpPr/>
          <p:nvPr/>
        </p:nvSpPr>
        <p:spPr>
          <a:xfrm>
            <a:off x="2267744" y="6165304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k-SK" sz="1200" dirty="0"/>
              <a:t>https://www.kjpbt.org/journal/Figure.php?xn=kpba-23-1-24.xml&amp;id=f1-kpba-23-1-24&amp;number=581&amp;p_name=0536_581</a:t>
            </a:r>
          </a:p>
        </p:txBody>
      </p:sp>
    </p:spTree>
    <p:extLst>
      <p:ext uri="{BB962C8B-B14F-4D97-AF65-F5344CB8AC3E}">
        <p14:creationId xmlns:p14="http://schemas.microsoft.com/office/powerpoint/2010/main" val="23721131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/>
              <a:t>Funkčné vyšetrenia </a:t>
            </a:r>
            <a:br>
              <a:rPr lang="sk-SK" dirty="0"/>
            </a:br>
            <a:r>
              <a:rPr lang="sk-SK" dirty="0"/>
              <a:t>Impedančná </a:t>
            </a:r>
            <a:r>
              <a:rPr lang="sk-SK" dirty="0" err="1"/>
              <a:t>manometria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vložiť </a:t>
            </a:r>
            <a:r>
              <a:rPr lang="sk-SK" dirty="0" err="1"/>
              <a:t>mano</a:t>
            </a:r>
            <a:r>
              <a:rPr lang="sk-SK" dirty="0"/>
              <a:t> záznam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4626"/>
            <a:ext cx="4392488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720" y="1556792"/>
            <a:ext cx="5049326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74744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1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124744"/>
            <a:ext cx="7560840" cy="5289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ĺžnik 2"/>
          <p:cNvSpPr/>
          <p:nvPr/>
        </p:nvSpPr>
        <p:spPr>
          <a:xfrm>
            <a:off x="1403648" y="476672"/>
            <a:ext cx="60874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k-SK" sz="3600" dirty="0"/>
              <a:t>Funkčné vyšetrenia – pH </a:t>
            </a:r>
            <a:r>
              <a:rPr lang="sk-SK" sz="3600" dirty="0" err="1"/>
              <a:t>metria</a:t>
            </a:r>
            <a:endParaRPr lang="sk-SK" sz="3600" dirty="0"/>
          </a:p>
        </p:txBody>
      </p:sp>
    </p:spTree>
    <p:extLst>
      <p:ext uri="{BB962C8B-B14F-4D97-AF65-F5344CB8AC3E}">
        <p14:creationId xmlns:p14="http://schemas.microsoft.com/office/powerpoint/2010/main" val="13983787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EGD - </a:t>
            </a:r>
            <a:r>
              <a:rPr lang="sk-SK" dirty="0" err="1"/>
              <a:t>ezofagogastroduodenoskopia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Žalúdok</a:t>
            </a:r>
          </a:p>
          <a:p>
            <a:pPr>
              <a:buFontTx/>
              <a:buChar char="•"/>
            </a:pPr>
            <a:r>
              <a:rPr lang="sk-SK" altLang="sk-SK" dirty="0" err="1"/>
              <a:t>Peptický</a:t>
            </a:r>
            <a:r>
              <a:rPr lang="sk-SK" altLang="sk-SK" dirty="0"/>
              <a:t> vred</a:t>
            </a:r>
          </a:p>
          <a:p>
            <a:pPr>
              <a:buFontTx/>
              <a:buChar char="•"/>
            </a:pPr>
            <a:r>
              <a:rPr lang="sk-SK" altLang="sk-SK" dirty="0"/>
              <a:t>RF: HP, NAR</a:t>
            </a:r>
          </a:p>
          <a:p>
            <a:pPr>
              <a:buFontTx/>
              <a:buChar char="•"/>
            </a:pPr>
            <a:r>
              <a:rPr lang="sk-SK" altLang="sk-SK" dirty="0" err="1"/>
              <a:t>Obtiaže</a:t>
            </a:r>
            <a:endParaRPr lang="sk-SK" altLang="sk-SK" dirty="0"/>
          </a:p>
          <a:p>
            <a:pPr lvl="1">
              <a:buFontTx/>
              <a:buChar char="•"/>
            </a:pPr>
            <a:r>
              <a:rPr lang="sk-SK" altLang="sk-SK" dirty="0" err="1"/>
              <a:t>Epigastrická</a:t>
            </a:r>
            <a:r>
              <a:rPr lang="sk-SK" altLang="sk-SK" dirty="0"/>
              <a:t> bolesť po jedle, chudnutie, </a:t>
            </a:r>
            <a:r>
              <a:rPr lang="sk-SK" altLang="sk-SK" dirty="0" err="1"/>
              <a:t>meléna</a:t>
            </a:r>
            <a:r>
              <a:rPr lang="sk-SK" altLang="sk-SK" dirty="0"/>
              <a:t>,  </a:t>
            </a:r>
            <a:r>
              <a:rPr lang="sk-SK" altLang="sk-SK" dirty="0" err="1"/>
              <a:t>hemateméza</a:t>
            </a:r>
            <a:r>
              <a:rPr lang="sk-SK" altLang="sk-SK" dirty="0"/>
              <a:t>, vracanie</a:t>
            </a:r>
          </a:p>
          <a:p>
            <a:pPr>
              <a:buFontTx/>
              <a:buChar char="•"/>
            </a:pPr>
            <a:r>
              <a:rPr lang="sk-SK" altLang="sk-SK" dirty="0"/>
              <a:t>Diagnóza</a:t>
            </a:r>
          </a:p>
          <a:p>
            <a:pPr lvl="1">
              <a:buFontTx/>
              <a:buChar char="•"/>
            </a:pPr>
            <a:r>
              <a:rPr lang="sk-SK" altLang="sk-SK" dirty="0" err="1"/>
              <a:t>Endoskopia</a:t>
            </a:r>
            <a:r>
              <a:rPr lang="sk-SK" altLang="sk-SK" dirty="0"/>
              <a:t>, </a:t>
            </a:r>
            <a:r>
              <a:rPr lang="sk-SK" altLang="sk-SK" dirty="0" err="1"/>
              <a:t>biopsia</a:t>
            </a:r>
            <a:r>
              <a:rPr lang="sk-SK" altLang="sk-SK" dirty="0"/>
              <a:t>, CT – komplikácie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9116891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Vred</a:t>
            </a:r>
          </a:p>
        </p:txBody>
      </p:sp>
      <p:pic>
        <p:nvPicPr>
          <p:cNvPr id="4" name="Picture 7" descr="C:\Documents and Settings\2ikl\Desktop\Odkazy misko\letkov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C:\Users\michaldemeter\Documents\obrázky\geront HP ulc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76872"/>
            <a:ext cx="3929063" cy="314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36771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Vred žalúdka</a:t>
            </a:r>
          </a:p>
        </p:txBody>
      </p:sp>
      <p:pic>
        <p:nvPicPr>
          <p:cNvPr id="4" name="Picture 4" descr="Výsledok vyhľadávania obrázkov pre dopyt gastric ulcer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748631"/>
            <a:ext cx="4876800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0183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Meléna</a:t>
            </a:r>
            <a:endParaRPr lang="sk-SK" dirty="0"/>
          </a:p>
        </p:txBody>
      </p:sp>
      <p:pic>
        <p:nvPicPr>
          <p:cNvPr id="4" name="Picture 2" descr="Výsledok vyhľadávania obrázkov pre dopyt melenic stool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262" y="1600200"/>
            <a:ext cx="6761476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90887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„</a:t>
            </a:r>
            <a:r>
              <a:rPr lang="sk-SK" dirty="0" err="1"/>
              <a:t>Meléna</a:t>
            </a:r>
            <a:r>
              <a:rPr lang="sk-SK" dirty="0"/>
              <a:t>“ iné príčiny</a:t>
            </a:r>
          </a:p>
        </p:txBody>
      </p:sp>
      <p:pic>
        <p:nvPicPr>
          <p:cNvPr id="4" name="Picture 6" descr="Výsledok vyhľadávania obrázkov pre dopyt drunk guy with red win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51" y="3141663"/>
            <a:ext cx="4762500" cy="325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Výsledok vyhľadávania obrázkov pre dopyt melenic st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140968"/>
            <a:ext cx="4355976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Súvisiaci obrázo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142" y="1556792"/>
            <a:ext cx="3433763" cy="1579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39604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Vred žalúdka</a:t>
            </a:r>
          </a:p>
        </p:txBody>
      </p:sp>
      <p:pic>
        <p:nvPicPr>
          <p:cNvPr id="4" name="Picture 4" descr="Výsledok vyhľadávania obrázkov pre dopyt gastric ulcer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251" y="1309302"/>
            <a:ext cx="4286849" cy="1714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Súvisiaci obráz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96952"/>
            <a:ext cx="4248150" cy="328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Súvisiaci obrázo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950" y="3014415"/>
            <a:ext cx="3670300" cy="327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395595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Adenokarcinóm</a:t>
            </a:r>
            <a:r>
              <a:rPr lang="sk-SK" dirty="0"/>
              <a:t> žalúdka 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Picture 2" descr="Výsledok vyhľadávania obrázkov pre dopyt adenocarcinoma colon endos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420975"/>
            <a:ext cx="4427984" cy="415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C:\Users\michaldemeter\Documents\obrázky\geronto stomach cancer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714" y="2420975"/>
            <a:ext cx="5307012" cy="415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54409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Vred </a:t>
            </a:r>
            <a:r>
              <a:rPr lang="sk-SK" dirty="0" err="1"/>
              <a:t>duodena</a:t>
            </a:r>
            <a:endParaRPr lang="sk-SK" dirty="0"/>
          </a:p>
        </p:txBody>
      </p:sp>
      <p:pic>
        <p:nvPicPr>
          <p:cNvPr id="4" name="Picture 7" descr="\\10.192.86.10\websites\AZN_AGH_USA-gastroatlasnet.spis.co.uk\images\03\0307\large\GIC0302-07-013D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3670300" cy="382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\\10.192.86.10\websites\AZN_AGH_USA-gastroatlasnet.spis.co.uk\images\03\0307\large\GIC0302-07-0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709" y="1268760"/>
            <a:ext cx="3669741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29" descr="http://upload.wikimedia.org/wikipedia/commons/3/3c/Pneumoperitoneum_modificati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165" y="4098231"/>
            <a:ext cx="3827087" cy="2791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720107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ERCP</a:t>
            </a: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9982" y="1600200"/>
            <a:ext cx="810403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ĺžnik 4"/>
          <p:cNvSpPr/>
          <p:nvPr/>
        </p:nvSpPr>
        <p:spPr>
          <a:xfrm>
            <a:off x="2123728" y="60212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k-SK" dirty="0"/>
              <a:t>https://www.gutworks.com.au/endoscopy-ercp-eus-procedure-murdoch-perth/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ERCP</a:t>
            </a: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268760"/>
            <a:ext cx="514489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ĺžnik 4"/>
          <p:cNvSpPr/>
          <p:nvPr/>
        </p:nvSpPr>
        <p:spPr>
          <a:xfrm>
            <a:off x="2267744" y="587727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k-SK" sz="1200" dirty="0"/>
              <a:t>https://www.wikiskripta.eu/w/Endoskopick%C3%A1_retrogr%C3%A1dn%C3%AD_cholangiopankreatikografie#/media/Soubor:ERCP_Roentgen.jpg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ERCP - </a:t>
            </a:r>
            <a:r>
              <a:rPr lang="sk-SK" dirty="0" err="1"/>
              <a:t>choledocholitiáza</a:t>
            </a:r>
            <a:endParaRPr lang="sk-SK" dirty="0"/>
          </a:p>
        </p:txBody>
      </p:sp>
      <p:pic>
        <p:nvPicPr>
          <p:cNvPr id="4" name="Picture 2" descr="\\10.192.86.10\websites\AZN_AGH_USA-gastroatlasnet.spis.co.uk\images\06\0608\large\GIC0602-08-002C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844824"/>
            <a:ext cx="4824536" cy="4774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236806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ERCP</a:t>
            </a:r>
          </a:p>
        </p:txBody>
      </p:sp>
      <p:pic>
        <p:nvPicPr>
          <p:cNvPr id="4" name="Picture 1028" descr="\\10.192.86.10\websites\AZN_AGH_USA-gastroatlasnet.spis.co.uk\images\08\0804\large\GIC0802-04-008C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0" y="1831181"/>
            <a:ext cx="3556000" cy="40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406867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ERCP </a:t>
            </a:r>
            <a:r>
              <a:rPr lang="sk-SK" dirty="0" err="1"/>
              <a:t>cholangioskopia</a:t>
            </a:r>
            <a:endParaRPr lang="sk-SK" dirty="0"/>
          </a:p>
        </p:txBody>
      </p:sp>
      <p:sp>
        <p:nvSpPr>
          <p:cNvPr id="5" name="Zástupný symbol obsah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556792"/>
            <a:ext cx="6629400" cy="454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ERCP </a:t>
            </a:r>
            <a:r>
              <a:rPr lang="sk-SK" dirty="0" err="1"/>
              <a:t>cholangioskopia</a:t>
            </a:r>
            <a:endParaRPr lang="sk-SK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57643" y="1600200"/>
            <a:ext cx="622871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Enteroskopia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/>
              <a:t>Dlhý </a:t>
            </a:r>
            <a:r>
              <a:rPr lang="sk-SK" dirty="0" err="1"/>
              <a:t>endoskop</a:t>
            </a:r>
            <a:r>
              <a:rPr lang="sk-SK" dirty="0"/>
              <a:t> (cez 2m) </a:t>
            </a:r>
          </a:p>
          <a:p>
            <a:r>
              <a:rPr lang="sk-SK" dirty="0"/>
              <a:t>Balónom </a:t>
            </a:r>
            <a:r>
              <a:rPr lang="sk-SK" dirty="0" err="1"/>
              <a:t>sistovaná</a:t>
            </a:r>
            <a:r>
              <a:rPr lang="sk-SK" dirty="0"/>
              <a:t> </a:t>
            </a:r>
            <a:r>
              <a:rPr lang="sk-SK" dirty="0" err="1"/>
              <a:t>enteroskopia</a:t>
            </a:r>
            <a:r>
              <a:rPr lang="sk-SK" dirty="0"/>
              <a:t>- DBE, SBE</a:t>
            </a:r>
          </a:p>
          <a:p>
            <a:r>
              <a:rPr lang="sk-SK" dirty="0"/>
              <a:t>špirálový </a:t>
            </a:r>
            <a:r>
              <a:rPr lang="sk-SK" dirty="0" err="1"/>
              <a:t>enteroskop</a:t>
            </a:r>
            <a:endParaRPr lang="sk-SK" dirty="0"/>
          </a:p>
          <a:p>
            <a:r>
              <a:rPr lang="sk-SK" dirty="0"/>
              <a:t>Špeciálne vyšetrenie – predchádzať by mu malo CT/MR </a:t>
            </a:r>
            <a:r>
              <a:rPr lang="sk-SK" dirty="0" err="1"/>
              <a:t>enterografia</a:t>
            </a:r>
            <a:endParaRPr lang="sk-SK" dirty="0"/>
          </a:p>
          <a:p>
            <a:r>
              <a:rPr lang="sk-SK" dirty="0"/>
              <a:t>Terapeutická metodika</a:t>
            </a:r>
          </a:p>
          <a:p>
            <a:endParaRPr lang="sk-SK" dirty="0"/>
          </a:p>
          <a:p>
            <a:r>
              <a:rPr lang="sk-SK" dirty="0" err="1"/>
              <a:t>Kapslova</a:t>
            </a:r>
            <a:r>
              <a:rPr lang="sk-SK" dirty="0"/>
              <a:t> </a:t>
            </a:r>
            <a:r>
              <a:rPr lang="sk-SK" dirty="0" err="1"/>
              <a:t>enteroskopia</a:t>
            </a:r>
            <a:endParaRPr lang="sk-SK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916832"/>
            <a:ext cx="3526806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3" y="2060848"/>
            <a:ext cx="3948439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ĺžnik 5"/>
          <p:cNvSpPr/>
          <p:nvPr/>
        </p:nvSpPr>
        <p:spPr>
          <a:xfrm>
            <a:off x="2123728" y="573325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k-SK" dirty="0"/>
              <a:t>https://www.gastrohealthpartners.com/services/procedures/single-balloon-enteroscopy/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Kapslová</a:t>
            </a:r>
            <a:r>
              <a:rPr lang="sk-SK" dirty="0"/>
              <a:t> </a:t>
            </a:r>
            <a:r>
              <a:rPr lang="sk-SK" dirty="0" err="1"/>
              <a:t>enteroskopia</a:t>
            </a:r>
            <a:endParaRPr lang="sk-SK" dirty="0"/>
          </a:p>
        </p:txBody>
      </p:sp>
      <p:pic>
        <p:nvPicPr>
          <p:cNvPr id="4" name="Picture 5" descr="http://www.mayoclinic.com/images/image_popup/d7_capsule_endoscopy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470" y="3029026"/>
            <a:ext cx="3810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http://capsuleendoscopy.org/CeImages/EsoCapsu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450975"/>
            <a:ext cx="4114800" cy="205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http://www.emeraldinsight.com/fig/087023020500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0188"/>
            <a:ext cx="4648200" cy="360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712694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Kapslová</a:t>
            </a:r>
            <a:r>
              <a:rPr lang="sk-SK" dirty="0"/>
              <a:t> </a:t>
            </a:r>
            <a:r>
              <a:rPr lang="sk-SK" dirty="0" err="1"/>
              <a:t>enteroskopia</a:t>
            </a:r>
            <a:endParaRPr lang="sk-SK" dirty="0"/>
          </a:p>
        </p:txBody>
      </p:sp>
      <p:pic>
        <p:nvPicPr>
          <p:cNvPr id="4" name="Picture 5" descr="http://www.nature.com/nature/journal/v405/n6785/images/405417aa.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772816"/>
            <a:ext cx="2407427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320359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Celiakia</a:t>
            </a:r>
            <a:endParaRPr lang="sk-SK" dirty="0"/>
          </a:p>
        </p:txBody>
      </p:sp>
      <p:pic>
        <p:nvPicPr>
          <p:cNvPr id="4" name="Picture 10" descr="Súvisiaci obráz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784" y="2093888"/>
            <a:ext cx="6336704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Výsledok vyhľadávania obrázkov pre dopyt celiac disea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789040"/>
            <a:ext cx="3635896" cy="3057376"/>
          </a:xfrm>
          <a:prstGeom prst="rect">
            <a:avLst/>
          </a:prstGeom>
          <a:noFill/>
        </p:spPr>
      </p:pic>
      <p:pic>
        <p:nvPicPr>
          <p:cNvPr id="6" name="Picture 2" descr="C:\Users\michaldemeter\Documents\obrázky\geronto celiak 3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3065"/>
            <a:ext cx="3635896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156928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Celiakia</a:t>
            </a:r>
            <a:endParaRPr lang="sk-SK" dirty="0"/>
          </a:p>
        </p:txBody>
      </p:sp>
      <p:pic>
        <p:nvPicPr>
          <p:cNvPr id="4" name="Picture 2" descr="Súvisiaci obrázok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340768"/>
            <a:ext cx="5911924" cy="4245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067953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M. </a:t>
            </a:r>
            <a:r>
              <a:rPr lang="sk-SK" dirty="0" err="1"/>
              <a:t>Crohn</a:t>
            </a:r>
            <a:endParaRPr lang="sk-SK" dirty="0"/>
          </a:p>
        </p:txBody>
      </p:sp>
      <p:pic>
        <p:nvPicPr>
          <p:cNvPr id="4" name="Picture 4" descr="Výsledok vyhľadávania obrázkov pre dopyt crohns disease MRI stenosi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00625"/>
            <a:ext cx="8229600" cy="432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479236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M. </a:t>
            </a:r>
            <a:r>
              <a:rPr lang="sk-SK" dirty="0" err="1"/>
              <a:t>Crohn</a:t>
            </a:r>
            <a:endParaRPr lang="sk-SK" dirty="0"/>
          </a:p>
        </p:txBody>
      </p:sp>
      <p:pic>
        <p:nvPicPr>
          <p:cNvPr id="4" name="Picture 4" descr="F:\obrazky GIT\crohn duodena endoatlas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10693"/>
            <a:ext cx="4314775" cy="439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F:\obrazky GIT\crohn endoatlas remis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526" y="1499432"/>
            <a:ext cx="4248473" cy="4449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740009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M. </a:t>
            </a:r>
            <a:r>
              <a:rPr lang="sk-SK" dirty="0" err="1"/>
              <a:t>Crohn</a:t>
            </a:r>
            <a:endParaRPr lang="sk-SK" dirty="0"/>
          </a:p>
        </p:txBody>
      </p:sp>
      <p:pic>
        <p:nvPicPr>
          <p:cNvPr id="4" name="Picture 3" descr="C:\Users\michaldemeter\Documents\obrázky\geront crohn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0" y="2348880"/>
            <a:ext cx="4517851" cy="4024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michaldemeter\Documents\obrázky\geront cohn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162" y="2348880"/>
            <a:ext cx="4795838" cy="411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096982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M. </a:t>
            </a:r>
            <a:r>
              <a:rPr lang="sk-SK" dirty="0" err="1"/>
              <a:t>Crohn</a:t>
            </a:r>
            <a:r>
              <a:rPr lang="sk-SK" dirty="0"/>
              <a:t> </a:t>
            </a:r>
          </a:p>
        </p:txBody>
      </p:sp>
      <p:pic>
        <p:nvPicPr>
          <p:cNvPr id="4" name="Picture 2" descr="Výsledok vyhľadávania obrázkov pre dopyt crohns disease endoscopy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149" y="2204863"/>
            <a:ext cx="5856195" cy="3619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17860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Koloskopia</a:t>
            </a:r>
            <a:endParaRPr lang="sk-SK" dirty="0"/>
          </a:p>
        </p:txBody>
      </p:sp>
      <p:pic>
        <p:nvPicPr>
          <p:cNvPr id="4" name="Obrázok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862" y="1883181"/>
            <a:ext cx="5032276" cy="39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24347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IBD komplikácie</a:t>
            </a:r>
          </a:p>
        </p:txBody>
      </p:sp>
      <p:pic>
        <p:nvPicPr>
          <p:cNvPr id="4" name="Obrázok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72816"/>
            <a:ext cx="7620738" cy="3821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822845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IBD </a:t>
            </a:r>
            <a:r>
              <a:rPr lang="sk-SK" dirty="0" err="1"/>
              <a:t>extraintestinálna</a:t>
            </a:r>
            <a:r>
              <a:rPr lang="sk-SK" dirty="0"/>
              <a:t> manifestácia </a:t>
            </a:r>
          </a:p>
        </p:txBody>
      </p:sp>
      <p:pic>
        <p:nvPicPr>
          <p:cNvPr id="4" name="Obrázok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88840"/>
            <a:ext cx="6361989" cy="4148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849585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Ulcerózna</a:t>
            </a:r>
            <a:r>
              <a:rPr lang="sk-SK" dirty="0"/>
              <a:t> </a:t>
            </a:r>
            <a:r>
              <a:rPr lang="sk-SK" dirty="0" err="1"/>
              <a:t>kolitída</a:t>
            </a:r>
            <a:r>
              <a:rPr lang="sk-SK" dirty="0"/>
              <a:t> </a:t>
            </a:r>
          </a:p>
        </p:txBody>
      </p:sp>
      <p:pic>
        <p:nvPicPr>
          <p:cNvPr id="4" name="Picture 4" descr="Súvisiaci obrázok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8801"/>
            <a:ext cx="3808913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Súvisiaci obráz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628800"/>
            <a:ext cx="4341812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731873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Pseudomembranózna</a:t>
            </a:r>
            <a:r>
              <a:rPr lang="sk-SK" dirty="0"/>
              <a:t> </a:t>
            </a:r>
            <a:r>
              <a:rPr lang="sk-SK" dirty="0" err="1"/>
              <a:t>kolitída</a:t>
            </a:r>
            <a:r>
              <a:rPr lang="sk-SK" dirty="0"/>
              <a:t> </a:t>
            </a:r>
          </a:p>
        </p:txBody>
      </p:sp>
      <p:pic>
        <p:nvPicPr>
          <p:cNvPr id="4" name="Picture 8" descr="Výsledok vyhľadávania obrázkov pre dopyt pseudomembranous coliti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556792"/>
            <a:ext cx="5313635" cy="4573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523885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Divertikulóza</a:t>
            </a:r>
            <a:r>
              <a:rPr lang="sk-SK" dirty="0"/>
              <a:t> čreva</a:t>
            </a:r>
          </a:p>
        </p:txBody>
      </p:sp>
      <p:pic>
        <p:nvPicPr>
          <p:cNvPr id="4" name="Picture 6" descr="Výsledok vyhľadávania obrázkov pre dopyt diverticulosi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4525963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Výsledok vyhľadávania obrázkov pre dopyt diverticulos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66871" y="1628800"/>
            <a:ext cx="4100705" cy="45365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4489868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Angiodysplázia</a:t>
            </a:r>
            <a:endParaRPr lang="sk-SK" dirty="0"/>
          </a:p>
        </p:txBody>
      </p:sp>
      <p:pic>
        <p:nvPicPr>
          <p:cNvPr id="4" name="Picture 16" descr="Výsledok vyhľadávania obrázkov pre dopyt angiectasis colonoscopy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825" y="1958181"/>
            <a:ext cx="508635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187562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CT virtuálna </a:t>
            </a:r>
            <a:r>
              <a:rPr lang="sk-SK" dirty="0" err="1"/>
              <a:t>koloskopia</a:t>
            </a:r>
            <a:endParaRPr lang="sk-SK" dirty="0"/>
          </a:p>
        </p:txBody>
      </p:sp>
      <p:pic>
        <p:nvPicPr>
          <p:cNvPr id="4" name="Picture 10" descr="Výsledok vyhľadávania obrázkov pre dopyt ct virtual colonoscopy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691" y="1600200"/>
            <a:ext cx="6034617" cy="3314699"/>
          </a:xfrm>
          <a:noFill/>
        </p:spPr>
      </p:pic>
      <p:pic>
        <p:nvPicPr>
          <p:cNvPr id="5" name="Picture 18" descr="Výsledok vyhľadávania obrázkov pre dopyt ct virtual colonoscopy v endos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338" y="4914900"/>
            <a:ext cx="6029325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976918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Kolorektálny</a:t>
            </a:r>
            <a:r>
              <a:rPr lang="sk-SK" dirty="0"/>
              <a:t> karcinóm </a:t>
            </a:r>
          </a:p>
        </p:txBody>
      </p:sp>
      <p:pic>
        <p:nvPicPr>
          <p:cNvPr id="4" name="Picture 6" descr="Súvisiaci obrázok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3260080" cy="2445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 descr="Súvisiaci obráz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9519" y="1484784"/>
            <a:ext cx="3305944" cy="2476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Výsledok vyhľadávania obrázkov pre dopyt adenocarcinoma colon endoscop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5104"/>
            <a:ext cx="3299809" cy="2519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Výsledok vyhľadávania obrázkov pre dopyt adenocarcinoma colon endoscop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8405" y="4045103"/>
            <a:ext cx="3348171" cy="2652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005655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Picture 12" descr="Súvisiaci obrázok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4043864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8" descr="Výsledok vyhľadávania obrázkov pre dopyt colorectal cancer chromoendos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844824"/>
            <a:ext cx="3816350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http://wpcontent.answers.com/wikipedia/commons/thumb/f/f4/Polypectomy.jpg/500px-Polypectom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8953500" cy="350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47417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Nové </a:t>
            </a:r>
            <a:r>
              <a:rPr lang="sk-SK" dirty="0" err="1"/>
              <a:t>nozologické</a:t>
            </a:r>
            <a:r>
              <a:rPr lang="sk-SK" dirty="0"/>
              <a:t> jednotky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SIBO</a:t>
            </a:r>
          </a:p>
          <a:p>
            <a:r>
              <a:rPr lang="sk-SK" dirty="0"/>
              <a:t>Funkčné ochorenia </a:t>
            </a:r>
            <a:r>
              <a:rPr lang="sk-SK" dirty="0" err="1"/>
              <a:t>GIT-u</a:t>
            </a:r>
            <a:r>
              <a:rPr lang="sk-SK" dirty="0"/>
              <a:t>: IBS, funkčná </a:t>
            </a:r>
            <a:r>
              <a:rPr lang="sk-SK" dirty="0" err="1"/>
              <a:t>dyspepsia</a:t>
            </a:r>
            <a:r>
              <a:rPr lang="sk-SK" dirty="0"/>
              <a:t>, </a:t>
            </a:r>
            <a:r>
              <a:rPr lang="sk-SK" dirty="0" err="1"/>
              <a:t>Globus</a:t>
            </a:r>
            <a:endParaRPr lang="sk-SK" dirty="0"/>
          </a:p>
          <a:p>
            <a:r>
              <a:rPr lang="sk-SK" dirty="0"/>
              <a:t>Potravinové intolerancie</a:t>
            </a:r>
          </a:p>
          <a:p>
            <a:pPr marL="0" indent="0">
              <a:buNone/>
            </a:pPr>
            <a:endParaRPr lang="sk-SK" dirty="0"/>
          </a:p>
          <a:p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90525551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Známe staré </a:t>
            </a:r>
            <a:r>
              <a:rPr lang="sk-SK" dirty="0" err="1"/>
              <a:t>nozologické</a:t>
            </a:r>
            <a:r>
              <a:rPr lang="sk-SK" dirty="0"/>
              <a:t> jednotky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/>
              <a:t>Wilsonova</a:t>
            </a:r>
            <a:r>
              <a:rPr lang="sk-SK" dirty="0"/>
              <a:t> choroba</a:t>
            </a:r>
          </a:p>
          <a:p>
            <a:r>
              <a:rPr lang="sk-SK" dirty="0" err="1"/>
              <a:t>Hemochromatóza</a:t>
            </a:r>
            <a:endParaRPr lang="sk-SK" dirty="0"/>
          </a:p>
          <a:p>
            <a:r>
              <a:rPr lang="sk-SK" dirty="0"/>
              <a:t>Familiárne </a:t>
            </a:r>
            <a:r>
              <a:rPr lang="sk-SK" dirty="0" err="1"/>
              <a:t>polypózy</a:t>
            </a:r>
            <a:endParaRPr lang="sk-SK" dirty="0"/>
          </a:p>
          <a:p>
            <a:r>
              <a:rPr lang="sk-SK" dirty="0" err="1"/>
              <a:t>Lynchov</a:t>
            </a:r>
            <a:r>
              <a:rPr lang="sk-SK" dirty="0"/>
              <a:t> syndróm</a:t>
            </a:r>
          </a:p>
        </p:txBody>
      </p:sp>
    </p:spTree>
    <p:extLst>
      <p:ext uri="{BB962C8B-B14F-4D97-AF65-F5344CB8AC3E}">
        <p14:creationId xmlns:p14="http://schemas.microsoft.com/office/powerpoint/2010/main" val="255490201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Ďakujem </a:t>
            </a:r>
            <a:r>
              <a:rPr lang="sk-SK"/>
              <a:t>za pozornosť</a:t>
            </a:r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844824"/>
            <a:ext cx="339659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577</Words>
  <Application>Microsoft Office PowerPoint</Application>
  <PresentationFormat>Prezentácia na obrazovke (4:3)</PresentationFormat>
  <Paragraphs>113</Paragraphs>
  <Slides>66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2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66</vt:i4>
      </vt:variant>
    </vt:vector>
  </HeadingPairs>
  <TitlesOfParts>
    <vt:vector size="69" baseType="lpstr">
      <vt:lpstr>Arial</vt:lpstr>
      <vt:lpstr>Calibri</vt:lpstr>
      <vt:lpstr>Motív Office</vt:lpstr>
      <vt:lpstr>Nové medicínske poznatky v odboroch vnútorného lekárstva: v gastroenterológii a hepatológii. Štandardné diagnostické a terapeutické postupy v daných odboroch</vt:lpstr>
      <vt:lpstr>Metódy v gastroenterológii a hepatológii</vt:lpstr>
      <vt:lpstr>USG</vt:lpstr>
      <vt:lpstr>Strain a Shear wave a tranzientná elastografia princíp </vt:lpstr>
      <vt:lpstr>Strain elastografia (tumor pankreasu)</vt:lpstr>
      <vt:lpstr>Shear wave elastografia </vt:lpstr>
      <vt:lpstr>Tranzientná elastografia</vt:lpstr>
      <vt:lpstr>Tranzientná elastografia</vt:lpstr>
      <vt:lpstr>CEUS</vt:lpstr>
      <vt:lpstr>CEUS</vt:lpstr>
      <vt:lpstr>CEUS</vt:lpstr>
      <vt:lpstr>Echinokokóza</vt:lpstr>
      <vt:lpstr>TRUS</vt:lpstr>
      <vt:lpstr>TRUS</vt:lpstr>
      <vt:lpstr>TRUS – NET rekta</vt:lpstr>
      <vt:lpstr>EUS</vt:lpstr>
      <vt:lpstr>EUS</vt:lpstr>
      <vt:lpstr>EUS – Ca hlavy pankreasu </vt:lpstr>
      <vt:lpstr>EUS FNB lymfatickej uzliny</vt:lpstr>
      <vt:lpstr>EUS – strain elastografia MTS v slezine</vt:lpstr>
      <vt:lpstr>EUS strain elastrografia NET hlavy pankreasu</vt:lpstr>
      <vt:lpstr>EUS pažeráka – radiálna sonda</vt:lpstr>
      <vt:lpstr>Zenkerov divertikel</vt:lpstr>
      <vt:lpstr>Prezentácia programu PowerPoint</vt:lpstr>
      <vt:lpstr>Endoskopická disekcia Zenkerovho divertikla Z POEM</vt:lpstr>
      <vt:lpstr>POEM – terapia Achalázie</vt:lpstr>
      <vt:lpstr>Drenáž pseudocýst pankreasu </vt:lpstr>
      <vt:lpstr>Funkčné vyšetrenia  Impedančná manometria</vt:lpstr>
      <vt:lpstr>Prezentácia programu PowerPoint</vt:lpstr>
      <vt:lpstr>EGD - ezofagogastroduodenoskopia</vt:lpstr>
      <vt:lpstr>Vred</vt:lpstr>
      <vt:lpstr>Vred žalúdka</vt:lpstr>
      <vt:lpstr>Meléna</vt:lpstr>
      <vt:lpstr>„Meléna“ iné príčiny</vt:lpstr>
      <vt:lpstr>Vred žalúdka</vt:lpstr>
      <vt:lpstr>Adenokarcinóm žalúdka </vt:lpstr>
      <vt:lpstr>Vred duodena</vt:lpstr>
      <vt:lpstr>ERCP</vt:lpstr>
      <vt:lpstr>ERCP</vt:lpstr>
      <vt:lpstr>ERCP - choledocholitiáza</vt:lpstr>
      <vt:lpstr>ERCP</vt:lpstr>
      <vt:lpstr>ERCP cholangioskopia</vt:lpstr>
      <vt:lpstr>ERCP cholangioskopia</vt:lpstr>
      <vt:lpstr>Enteroskopia</vt:lpstr>
      <vt:lpstr>Prezentácia programu PowerPoint</vt:lpstr>
      <vt:lpstr>Kapslová enteroskopia</vt:lpstr>
      <vt:lpstr>Kapslová enteroskopia</vt:lpstr>
      <vt:lpstr>Celiakia</vt:lpstr>
      <vt:lpstr>Celiakia</vt:lpstr>
      <vt:lpstr>M. Crohn</vt:lpstr>
      <vt:lpstr>M. Crohn</vt:lpstr>
      <vt:lpstr>M. Crohn</vt:lpstr>
      <vt:lpstr>M. Crohn </vt:lpstr>
      <vt:lpstr>Koloskopia</vt:lpstr>
      <vt:lpstr>IBD komplikácie</vt:lpstr>
      <vt:lpstr>IBD extraintestinálna manifestácia </vt:lpstr>
      <vt:lpstr>Ulcerózna kolitída </vt:lpstr>
      <vt:lpstr>Pseudomembranózna kolitída </vt:lpstr>
      <vt:lpstr>Divertikulóza čreva</vt:lpstr>
      <vt:lpstr>Angiodysplázia</vt:lpstr>
      <vt:lpstr>CT virtuálna koloskopia</vt:lpstr>
      <vt:lpstr>Kolorektálny karcinóm </vt:lpstr>
      <vt:lpstr>Prezentácia programu PowerPoint</vt:lpstr>
      <vt:lpstr>Nové nozologické jednotky</vt:lpstr>
      <vt:lpstr>Známe staré nozologické jednotky</vt:lpstr>
      <vt:lpstr>Ďakujem za pozornosť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Moderné vyšetrovacie metódy v gastroenterológii a hepatológii</dc:title>
  <dc:creator>hospital</dc:creator>
  <cp:lastModifiedBy>jlfuk</cp:lastModifiedBy>
  <cp:revision>15</cp:revision>
  <dcterms:created xsi:type="dcterms:W3CDTF">2022-01-31T19:05:20Z</dcterms:created>
  <dcterms:modified xsi:type="dcterms:W3CDTF">2022-11-08T08:26:04Z</dcterms:modified>
</cp:coreProperties>
</file>