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2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59" r:id="rId11"/>
    <p:sldId id="257" r:id="rId12"/>
    <p:sldId id="25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62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CA9644-D966-4460-BC65-DAB2815FA6A0}" type="doc">
      <dgm:prSet loTypeId="urn:microsoft.com/office/officeart/2005/8/layout/arrow5" loCatId="relationship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560DBC86-1C3D-41BA-BD41-AEC863714080}">
      <dgm:prSet phldrT="[Text]" custT="1"/>
      <dgm:spPr/>
      <dgm:t>
        <a:bodyPr/>
        <a:lstStyle/>
        <a:p>
          <a:r>
            <a:rPr lang="sk-SK" altLang="sk-SK" sz="1800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Teória motivácie</a:t>
          </a:r>
        </a:p>
        <a:p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hierarchický model usporiadania potrieb; </a:t>
          </a:r>
          <a:r>
            <a:rPr lang="sk-SK" altLang="sk-SK" sz="18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sebaaktualizácia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 sebarealizácia</a:t>
          </a:r>
          <a:endParaRPr lang="sk-SK" sz="1800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8022ED1-E98C-4CE1-9311-8191AF525B87}" type="parTrans" cxnId="{2CE9D3A2-9945-41CF-9BA2-4E8F9BADEAF9}">
      <dgm:prSet/>
      <dgm:spPr/>
      <dgm:t>
        <a:bodyPr/>
        <a:lstStyle/>
        <a:p>
          <a:endParaRPr lang="sk-SK"/>
        </a:p>
      </dgm:t>
    </dgm:pt>
    <dgm:pt modelId="{173688F7-E2E5-4F0F-91F9-2BA4918816E4}" type="sibTrans" cxnId="{2CE9D3A2-9945-41CF-9BA2-4E8F9BADEAF9}">
      <dgm:prSet/>
      <dgm:spPr/>
      <dgm:t>
        <a:bodyPr/>
        <a:lstStyle/>
        <a:p>
          <a:endParaRPr lang="sk-SK"/>
        </a:p>
      </dgm:t>
    </dgm:pt>
    <dgm:pt modelId="{9C928765-888B-4350-98BE-1DD9B3D3C7F9}">
      <dgm:prSet phldrT="[Text]" custT="1"/>
      <dgm:spPr/>
      <dgm:t>
        <a:bodyPr/>
        <a:lstStyle/>
        <a:p>
          <a:r>
            <a:rPr lang="sk-SK" altLang="sk-SK" sz="1800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Celostnosť</a:t>
          </a:r>
        </a:p>
        <a:p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bytosť s biologickou, psychologickou, sociálnou a spirituálnou dimenziou</a:t>
          </a:r>
          <a:endParaRPr lang="sk-SK" sz="1800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043E483-507D-482E-A54B-FACDCAB2ED15}" type="parTrans" cxnId="{B0CDB9F6-45B1-4193-955E-405673345AEE}">
      <dgm:prSet/>
      <dgm:spPr/>
      <dgm:t>
        <a:bodyPr/>
        <a:lstStyle/>
        <a:p>
          <a:endParaRPr lang="sk-SK"/>
        </a:p>
      </dgm:t>
    </dgm:pt>
    <dgm:pt modelId="{844B415F-E206-4E02-890D-B3B8C664EFE1}" type="sibTrans" cxnId="{B0CDB9F6-45B1-4193-955E-405673345AEE}">
      <dgm:prSet/>
      <dgm:spPr/>
      <dgm:t>
        <a:bodyPr/>
        <a:lstStyle/>
        <a:p>
          <a:endParaRPr lang="sk-SK"/>
        </a:p>
      </dgm:t>
    </dgm:pt>
    <dgm:pt modelId="{9BC818A3-D4BA-4A05-80D9-198904566D38}" type="pres">
      <dgm:prSet presAssocID="{B7CA9644-D966-4460-BC65-DAB2815FA6A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81989D77-9158-435C-87E1-0EB2606F45DC}" type="pres">
      <dgm:prSet presAssocID="{560DBC86-1C3D-41BA-BD41-AEC863714080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E37DFAD-D9C3-4E33-A746-4B2E62AB8FAF}" type="pres">
      <dgm:prSet presAssocID="{9C928765-888B-4350-98BE-1DD9B3D3C7F9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B978AD8-8D6C-4F3C-AFCB-00C10A0E8453}" type="presOf" srcId="{9C928765-888B-4350-98BE-1DD9B3D3C7F9}" destId="{0E37DFAD-D9C3-4E33-A746-4B2E62AB8FAF}" srcOrd="0" destOrd="0" presId="urn:microsoft.com/office/officeart/2005/8/layout/arrow5"/>
    <dgm:cxn modelId="{2CE9D3A2-9945-41CF-9BA2-4E8F9BADEAF9}" srcId="{B7CA9644-D966-4460-BC65-DAB2815FA6A0}" destId="{560DBC86-1C3D-41BA-BD41-AEC863714080}" srcOrd="0" destOrd="0" parTransId="{08022ED1-E98C-4CE1-9311-8191AF525B87}" sibTransId="{173688F7-E2E5-4F0F-91F9-2BA4918816E4}"/>
    <dgm:cxn modelId="{B0CDB9F6-45B1-4193-955E-405673345AEE}" srcId="{B7CA9644-D966-4460-BC65-DAB2815FA6A0}" destId="{9C928765-888B-4350-98BE-1DD9B3D3C7F9}" srcOrd="1" destOrd="0" parTransId="{2043E483-507D-482E-A54B-FACDCAB2ED15}" sibTransId="{844B415F-E206-4E02-890D-B3B8C664EFE1}"/>
    <dgm:cxn modelId="{EBEBD1F8-9C49-4C1C-B568-0B61F615C916}" type="presOf" srcId="{560DBC86-1C3D-41BA-BD41-AEC863714080}" destId="{81989D77-9158-435C-87E1-0EB2606F45DC}" srcOrd="0" destOrd="0" presId="urn:microsoft.com/office/officeart/2005/8/layout/arrow5"/>
    <dgm:cxn modelId="{39CE6619-34B7-458D-8A0C-DA7414010A18}" type="presOf" srcId="{B7CA9644-D966-4460-BC65-DAB2815FA6A0}" destId="{9BC818A3-D4BA-4A05-80D9-198904566D38}" srcOrd="0" destOrd="0" presId="urn:microsoft.com/office/officeart/2005/8/layout/arrow5"/>
    <dgm:cxn modelId="{9859802A-D1F2-4B4C-A050-2713D28F19F6}" type="presParOf" srcId="{9BC818A3-D4BA-4A05-80D9-198904566D38}" destId="{81989D77-9158-435C-87E1-0EB2606F45DC}" srcOrd="0" destOrd="0" presId="urn:microsoft.com/office/officeart/2005/8/layout/arrow5"/>
    <dgm:cxn modelId="{B3648725-DA48-4BFF-A2B3-C3D0327C633D}" type="presParOf" srcId="{9BC818A3-D4BA-4A05-80D9-198904566D38}" destId="{0E37DFAD-D9C3-4E33-A746-4B2E62AB8FAF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D761F1-6495-4798-A361-1674B2F0C701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B4D66AC2-8159-4E26-8325-0978BF31F4BA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vek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7BAFA46-2275-403D-8654-11C0D53908A4}" type="parTrans" cxnId="{D0B09058-A07C-47F5-A748-E66832CCDBD8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FF5E042-D595-4081-93F9-A36A856C7BA0}" type="sibTrans" cxnId="{D0B09058-A07C-47F5-A748-E66832CCDBD8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0876C80-AFE6-41EB-BFFA-D67934BBC247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telesné a intelektuálne schopnosti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BBB9F0FD-8D81-4E04-A506-9287853EAEE9}" type="parTrans" cxnId="{53ADB479-AE3B-4B68-80BC-F26F7E74C8A0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85617EB-FF91-4B35-9D2C-FBA378A51E4A}" type="sibTrans" cxnId="{53ADB479-AE3B-4B68-80BC-F26F7E74C8A0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970F16F6-308E-47C6-B3B2-98BD7E4EAB46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temperament a emocionálny stav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4A89972-3334-4E0B-9004-5AF4DAF07384}" type="parTrans" cxnId="{3178646B-FCB8-476C-A0C1-EA1AE5C20C7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9F6348A-3A01-4AC6-BED5-C7D1D123E978}" type="sibTrans" cxnId="{3178646B-FCB8-476C-A0C1-EA1AE5C20C7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3E803DE-A8D8-4C6D-985D-1A71BD1AE962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sociálny a kultúrny status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0ADCF71-EECB-42D2-9276-F713C01C9FBA}" type="parTrans" cxnId="{60FAA378-46DE-4989-8C9A-DE2775853308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963A46A-34BE-47D8-B258-F4BB41106C5A}" type="sibTrans" cxnId="{60FAA378-46DE-4989-8C9A-DE2775853308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6C8DDEB-29A9-4A7C-8022-213DBA9B0C0C}" type="pres">
      <dgm:prSet presAssocID="{51D761F1-6495-4798-A361-1674B2F0C70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FDB308EE-C3D3-4A05-8F16-F5434757F347}" type="pres">
      <dgm:prSet presAssocID="{B4D66AC2-8159-4E26-8325-0978BF31F4BA}" presName="parentLin" presStyleCnt="0"/>
      <dgm:spPr/>
    </dgm:pt>
    <dgm:pt modelId="{CAC41793-ACA2-4810-BE8F-0E1AD92D08EF}" type="pres">
      <dgm:prSet presAssocID="{B4D66AC2-8159-4E26-8325-0978BF31F4BA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F5FA491D-8D62-4801-AA91-ADFD8452916B}" type="pres">
      <dgm:prSet presAssocID="{B4D66AC2-8159-4E26-8325-0978BF31F4B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1CA6CC9-1322-4CD4-B8EB-F97C3B6E401B}" type="pres">
      <dgm:prSet presAssocID="{B4D66AC2-8159-4E26-8325-0978BF31F4BA}" presName="negativeSpace" presStyleCnt="0"/>
      <dgm:spPr/>
    </dgm:pt>
    <dgm:pt modelId="{7DCD5269-654B-4F36-8832-B6126888D723}" type="pres">
      <dgm:prSet presAssocID="{B4D66AC2-8159-4E26-8325-0978BF31F4BA}" presName="childText" presStyleLbl="conFgAcc1" presStyleIdx="0" presStyleCnt="4">
        <dgm:presLayoutVars>
          <dgm:bulletEnabled val="1"/>
        </dgm:presLayoutVars>
      </dgm:prSet>
      <dgm:spPr/>
    </dgm:pt>
    <dgm:pt modelId="{3157298D-B719-4EE0-A528-00C9849F3F78}" type="pres">
      <dgm:prSet presAssocID="{8FF5E042-D595-4081-93F9-A36A856C7BA0}" presName="spaceBetweenRectangles" presStyleCnt="0"/>
      <dgm:spPr/>
    </dgm:pt>
    <dgm:pt modelId="{38AD5E78-33A7-4C57-8E5E-8BD6A9B4EF22}" type="pres">
      <dgm:prSet presAssocID="{70876C80-AFE6-41EB-BFFA-D67934BBC247}" presName="parentLin" presStyleCnt="0"/>
      <dgm:spPr/>
    </dgm:pt>
    <dgm:pt modelId="{5726D2CD-ADB2-4EE3-A1CD-02A922200AAC}" type="pres">
      <dgm:prSet presAssocID="{70876C80-AFE6-41EB-BFFA-D67934BBC247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E5D12BCD-CDD4-4E74-8236-E99FD6C351A6}" type="pres">
      <dgm:prSet presAssocID="{70876C80-AFE6-41EB-BFFA-D67934BBC24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9A5F646-7984-43C4-B92E-9305644F74D6}" type="pres">
      <dgm:prSet presAssocID="{70876C80-AFE6-41EB-BFFA-D67934BBC247}" presName="negativeSpace" presStyleCnt="0"/>
      <dgm:spPr/>
    </dgm:pt>
    <dgm:pt modelId="{44006CD8-6E6C-4140-9444-D6E448FD6A4E}" type="pres">
      <dgm:prSet presAssocID="{70876C80-AFE6-41EB-BFFA-D67934BBC247}" presName="childText" presStyleLbl="conFgAcc1" presStyleIdx="1" presStyleCnt="4">
        <dgm:presLayoutVars>
          <dgm:bulletEnabled val="1"/>
        </dgm:presLayoutVars>
      </dgm:prSet>
      <dgm:spPr/>
    </dgm:pt>
    <dgm:pt modelId="{9BE0BC44-133C-4ED5-AB73-3DC9457C8821}" type="pres">
      <dgm:prSet presAssocID="{485617EB-FF91-4B35-9D2C-FBA378A51E4A}" presName="spaceBetweenRectangles" presStyleCnt="0"/>
      <dgm:spPr/>
    </dgm:pt>
    <dgm:pt modelId="{29742BDB-F35D-464D-ABF5-8A44331052EB}" type="pres">
      <dgm:prSet presAssocID="{970F16F6-308E-47C6-B3B2-98BD7E4EAB46}" presName="parentLin" presStyleCnt="0"/>
      <dgm:spPr/>
    </dgm:pt>
    <dgm:pt modelId="{5D58C13A-B560-41C1-8087-EE8D5BDBCDED}" type="pres">
      <dgm:prSet presAssocID="{970F16F6-308E-47C6-B3B2-98BD7E4EAB46}" presName="parentLeftMargin" presStyleLbl="node1" presStyleIdx="1" presStyleCnt="4"/>
      <dgm:spPr/>
      <dgm:t>
        <a:bodyPr/>
        <a:lstStyle/>
        <a:p>
          <a:endParaRPr lang="sk-SK"/>
        </a:p>
      </dgm:t>
    </dgm:pt>
    <dgm:pt modelId="{7DF860E1-1B71-4A33-A8B2-4E5BC2FC2F54}" type="pres">
      <dgm:prSet presAssocID="{970F16F6-308E-47C6-B3B2-98BD7E4EAB4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7B6E4C5-CDA4-4961-B356-DF1BF73E87EC}" type="pres">
      <dgm:prSet presAssocID="{970F16F6-308E-47C6-B3B2-98BD7E4EAB46}" presName="negativeSpace" presStyleCnt="0"/>
      <dgm:spPr/>
    </dgm:pt>
    <dgm:pt modelId="{2E3052A6-2B63-41D0-B8CE-52B60EA157AC}" type="pres">
      <dgm:prSet presAssocID="{970F16F6-308E-47C6-B3B2-98BD7E4EAB46}" presName="childText" presStyleLbl="conFgAcc1" presStyleIdx="2" presStyleCnt="4">
        <dgm:presLayoutVars>
          <dgm:bulletEnabled val="1"/>
        </dgm:presLayoutVars>
      </dgm:prSet>
      <dgm:spPr/>
    </dgm:pt>
    <dgm:pt modelId="{1D96628A-2330-4B46-B738-87E6998F8496}" type="pres">
      <dgm:prSet presAssocID="{F9F6348A-3A01-4AC6-BED5-C7D1D123E978}" presName="spaceBetweenRectangles" presStyleCnt="0"/>
      <dgm:spPr/>
    </dgm:pt>
    <dgm:pt modelId="{03CF8D0A-0875-45F4-8769-B908004DDC92}" type="pres">
      <dgm:prSet presAssocID="{53E803DE-A8D8-4C6D-985D-1A71BD1AE962}" presName="parentLin" presStyleCnt="0"/>
      <dgm:spPr/>
    </dgm:pt>
    <dgm:pt modelId="{EA759B02-6D56-4B5C-B2F6-D7A1D9655974}" type="pres">
      <dgm:prSet presAssocID="{53E803DE-A8D8-4C6D-985D-1A71BD1AE962}" presName="parentLeftMargin" presStyleLbl="node1" presStyleIdx="2" presStyleCnt="4"/>
      <dgm:spPr/>
      <dgm:t>
        <a:bodyPr/>
        <a:lstStyle/>
        <a:p>
          <a:endParaRPr lang="sk-SK"/>
        </a:p>
      </dgm:t>
    </dgm:pt>
    <dgm:pt modelId="{0A0937A8-FC22-4F3C-82B9-57DED20F97F4}" type="pres">
      <dgm:prSet presAssocID="{53E803DE-A8D8-4C6D-985D-1A71BD1AE96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7F892AB-08D5-4921-9D40-967A6E2FE76C}" type="pres">
      <dgm:prSet presAssocID="{53E803DE-A8D8-4C6D-985D-1A71BD1AE962}" presName="negativeSpace" presStyleCnt="0"/>
      <dgm:spPr/>
    </dgm:pt>
    <dgm:pt modelId="{C39CFCEE-1D0C-48CD-85E5-78B1F8F420FF}" type="pres">
      <dgm:prSet presAssocID="{53E803DE-A8D8-4C6D-985D-1A71BD1AE96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552D82B-A65B-4C31-9F8E-39F422AF568E}" type="presOf" srcId="{970F16F6-308E-47C6-B3B2-98BD7E4EAB46}" destId="{5D58C13A-B560-41C1-8087-EE8D5BDBCDED}" srcOrd="0" destOrd="0" presId="urn:microsoft.com/office/officeart/2005/8/layout/list1"/>
    <dgm:cxn modelId="{53ADB479-AE3B-4B68-80BC-F26F7E74C8A0}" srcId="{51D761F1-6495-4798-A361-1674B2F0C701}" destId="{70876C80-AFE6-41EB-BFFA-D67934BBC247}" srcOrd="1" destOrd="0" parTransId="{BBB9F0FD-8D81-4E04-A506-9287853EAEE9}" sibTransId="{485617EB-FF91-4B35-9D2C-FBA378A51E4A}"/>
    <dgm:cxn modelId="{FEC687B3-5AD5-4A06-A7CB-3CFE6F0D1296}" type="presOf" srcId="{70876C80-AFE6-41EB-BFFA-D67934BBC247}" destId="{5726D2CD-ADB2-4EE3-A1CD-02A922200AAC}" srcOrd="0" destOrd="0" presId="urn:microsoft.com/office/officeart/2005/8/layout/list1"/>
    <dgm:cxn modelId="{73948B1B-674B-4310-8F63-9676289A7E87}" type="presOf" srcId="{B4D66AC2-8159-4E26-8325-0978BF31F4BA}" destId="{CAC41793-ACA2-4810-BE8F-0E1AD92D08EF}" srcOrd="0" destOrd="0" presId="urn:microsoft.com/office/officeart/2005/8/layout/list1"/>
    <dgm:cxn modelId="{B88BD761-B741-434B-8544-9C31A4E32C99}" type="presOf" srcId="{970F16F6-308E-47C6-B3B2-98BD7E4EAB46}" destId="{7DF860E1-1B71-4A33-A8B2-4E5BC2FC2F54}" srcOrd="1" destOrd="0" presId="urn:microsoft.com/office/officeart/2005/8/layout/list1"/>
    <dgm:cxn modelId="{F93A4533-81EC-4D7F-BFB4-752D342DF695}" type="presOf" srcId="{70876C80-AFE6-41EB-BFFA-D67934BBC247}" destId="{E5D12BCD-CDD4-4E74-8236-E99FD6C351A6}" srcOrd="1" destOrd="0" presId="urn:microsoft.com/office/officeart/2005/8/layout/list1"/>
    <dgm:cxn modelId="{D0B09058-A07C-47F5-A748-E66832CCDBD8}" srcId="{51D761F1-6495-4798-A361-1674B2F0C701}" destId="{B4D66AC2-8159-4E26-8325-0978BF31F4BA}" srcOrd="0" destOrd="0" parTransId="{17BAFA46-2275-403D-8654-11C0D53908A4}" sibTransId="{8FF5E042-D595-4081-93F9-A36A856C7BA0}"/>
    <dgm:cxn modelId="{B9213F1D-B578-40E3-9113-53F0C572D6E8}" type="presOf" srcId="{53E803DE-A8D8-4C6D-985D-1A71BD1AE962}" destId="{0A0937A8-FC22-4F3C-82B9-57DED20F97F4}" srcOrd="1" destOrd="0" presId="urn:microsoft.com/office/officeart/2005/8/layout/list1"/>
    <dgm:cxn modelId="{964A4EC1-3665-464B-85FB-2789C758FCC5}" type="presOf" srcId="{B4D66AC2-8159-4E26-8325-0978BF31F4BA}" destId="{F5FA491D-8D62-4801-AA91-ADFD8452916B}" srcOrd="1" destOrd="0" presId="urn:microsoft.com/office/officeart/2005/8/layout/list1"/>
    <dgm:cxn modelId="{3178646B-FCB8-476C-A0C1-EA1AE5C20C73}" srcId="{51D761F1-6495-4798-A361-1674B2F0C701}" destId="{970F16F6-308E-47C6-B3B2-98BD7E4EAB46}" srcOrd="2" destOrd="0" parTransId="{A4A89972-3334-4E0B-9004-5AF4DAF07384}" sibTransId="{F9F6348A-3A01-4AC6-BED5-C7D1D123E978}"/>
    <dgm:cxn modelId="{A54A119D-B270-47AC-B91C-2027C67C210F}" type="presOf" srcId="{51D761F1-6495-4798-A361-1674B2F0C701}" destId="{26C8DDEB-29A9-4A7C-8022-213DBA9B0C0C}" srcOrd="0" destOrd="0" presId="urn:microsoft.com/office/officeart/2005/8/layout/list1"/>
    <dgm:cxn modelId="{60FAA378-46DE-4989-8C9A-DE2775853308}" srcId="{51D761F1-6495-4798-A361-1674B2F0C701}" destId="{53E803DE-A8D8-4C6D-985D-1A71BD1AE962}" srcOrd="3" destOrd="0" parTransId="{E0ADCF71-EECB-42D2-9276-F713C01C9FBA}" sibTransId="{F963A46A-34BE-47D8-B258-F4BB41106C5A}"/>
    <dgm:cxn modelId="{EF4B442E-CE4E-4EE1-88EB-B1BD8919038E}" type="presOf" srcId="{53E803DE-A8D8-4C6D-985D-1A71BD1AE962}" destId="{EA759B02-6D56-4B5C-B2F6-D7A1D9655974}" srcOrd="0" destOrd="0" presId="urn:microsoft.com/office/officeart/2005/8/layout/list1"/>
    <dgm:cxn modelId="{A90420A0-ABC0-41E0-A938-F5D2CB622994}" type="presParOf" srcId="{26C8DDEB-29A9-4A7C-8022-213DBA9B0C0C}" destId="{FDB308EE-C3D3-4A05-8F16-F5434757F347}" srcOrd="0" destOrd="0" presId="urn:microsoft.com/office/officeart/2005/8/layout/list1"/>
    <dgm:cxn modelId="{0BEFA6A9-CC81-44C4-A307-0D8226180AE0}" type="presParOf" srcId="{FDB308EE-C3D3-4A05-8F16-F5434757F347}" destId="{CAC41793-ACA2-4810-BE8F-0E1AD92D08EF}" srcOrd="0" destOrd="0" presId="urn:microsoft.com/office/officeart/2005/8/layout/list1"/>
    <dgm:cxn modelId="{A1CFDAF6-3F97-4663-83EA-A6BBEBE6440A}" type="presParOf" srcId="{FDB308EE-C3D3-4A05-8F16-F5434757F347}" destId="{F5FA491D-8D62-4801-AA91-ADFD8452916B}" srcOrd="1" destOrd="0" presId="urn:microsoft.com/office/officeart/2005/8/layout/list1"/>
    <dgm:cxn modelId="{BF390944-E068-4D83-A3EE-A7487FD7C376}" type="presParOf" srcId="{26C8DDEB-29A9-4A7C-8022-213DBA9B0C0C}" destId="{F1CA6CC9-1322-4CD4-B8EB-F97C3B6E401B}" srcOrd="1" destOrd="0" presId="urn:microsoft.com/office/officeart/2005/8/layout/list1"/>
    <dgm:cxn modelId="{17FDC0A1-80DF-4E7B-B9B9-0AC0BF4048E3}" type="presParOf" srcId="{26C8DDEB-29A9-4A7C-8022-213DBA9B0C0C}" destId="{7DCD5269-654B-4F36-8832-B6126888D723}" srcOrd="2" destOrd="0" presId="urn:microsoft.com/office/officeart/2005/8/layout/list1"/>
    <dgm:cxn modelId="{16CD8921-5E86-4860-8D62-C93CBFFF1424}" type="presParOf" srcId="{26C8DDEB-29A9-4A7C-8022-213DBA9B0C0C}" destId="{3157298D-B719-4EE0-A528-00C9849F3F78}" srcOrd="3" destOrd="0" presId="urn:microsoft.com/office/officeart/2005/8/layout/list1"/>
    <dgm:cxn modelId="{86311442-BE62-4FFC-BF5B-EAB6A034CF99}" type="presParOf" srcId="{26C8DDEB-29A9-4A7C-8022-213DBA9B0C0C}" destId="{38AD5E78-33A7-4C57-8E5E-8BD6A9B4EF22}" srcOrd="4" destOrd="0" presId="urn:microsoft.com/office/officeart/2005/8/layout/list1"/>
    <dgm:cxn modelId="{765A94FA-F027-4A07-B4F4-03368A9FF924}" type="presParOf" srcId="{38AD5E78-33A7-4C57-8E5E-8BD6A9B4EF22}" destId="{5726D2CD-ADB2-4EE3-A1CD-02A922200AAC}" srcOrd="0" destOrd="0" presId="urn:microsoft.com/office/officeart/2005/8/layout/list1"/>
    <dgm:cxn modelId="{AC472C51-C321-4175-9905-AE1A9CD3CB00}" type="presParOf" srcId="{38AD5E78-33A7-4C57-8E5E-8BD6A9B4EF22}" destId="{E5D12BCD-CDD4-4E74-8236-E99FD6C351A6}" srcOrd="1" destOrd="0" presId="urn:microsoft.com/office/officeart/2005/8/layout/list1"/>
    <dgm:cxn modelId="{721E628E-90D0-4739-BEDA-C0023B975577}" type="presParOf" srcId="{26C8DDEB-29A9-4A7C-8022-213DBA9B0C0C}" destId="{89A5F646-7984-43C4-B92E-9305644F74D6}" srcOrd="5" destOrd="0" presId="urn:microsoft.com/office/officeart/2005/8/layout/list1"/>
    <dgm:cxn modelId="{00A3A299-EEE5-462A-8D0D-062EB2809678}" type="presParOf" srcId="{26C8DDEB-29A9-4A7C-8022-213DBA9B0C0C}" destId="{44006CD8-6E6C-4140-9444-D6E448FD6A4E}" srcOrd="6" destOrd="0" presId="urn:microsoft.com/office/officeart/2005/8/layout/list1"/>
    <dgm:cxn modelId="{BC75C2E0-E6D0-4964-8993-488E9CA661DB}" type="presParOf" srcId="{26C8DDEB-29A9-4A7C-8022-213DBA9B0C0C}" destId="{9BE0BC44-133C-4ED5-AB73-3DC9457C8821}" srcOrd="7" destOrd="0" presId="urn:microsoft.com/office/officeart/2005/8/layout/list1"/>
    <dgm:cxn modelId="{A4DC51D8-8458-4E00-B01D-D769E9E5DA8B}" type="presParOf" srcId="{26C8DDEB-29A9-4A7C-8022-213DBA9B0C0C}" destId="{29742BDB-F35D-464D-ABF5-8A44331052EB}" srcOrd="8" destOrd="0" presId="urn:microsoft.com/office/officeart/2005/8/layout/list1"/>
    <dgm:cxn modelId="{BA18CF13-048F-4600-8B30-B2958F78BB80}" type="presParOf" srcId="{29742BDB-F35D-464D-ABF5-8A44331052EB}" destId="{5D58C13A-B560-41C1-8087-EE8D5BDBCDED}" srcOrd="0" destOrd="0" presId="urn:microsoft.com/office/officeart/2005/8/layout/list1"/>
    <dgm:cxn modelId="{D15B658A-B3C7-4462-951A-2AA400C9F6C6}" type="presParOf" srcId="{29742BDB-F35D-464D-ABF5-8A44331052EB}" destId="{7DF860E1-1B71-4A33-A8B2-4E5BC2FC2F54}" srcOrd="1" destOrd="0" presId="urn:microsoft.com/office/officeart/2005/8/layout/list1"/>
    <dgm:cxn modelId="{9778B7F0-12C0-43F8-9FDB-D46D5A4E44FF}" type="presParOf" srcId="{26C8DDEB-29A9-4A7C-8022-213DBA9B0C0C}" destId="{97B6E4C5-CDA4-4961-B356-DF1BF73E87EC}" srcOrd="9" destOrd="0" presId="urn:microsoft.com/office/officeart/2005/8/layout/list1"/>
    <dgm:cxn modelId="{ECE51EF9-8F76-423C-9381-6A565762C741}" type="presParOf" srcId="{26C8DDEB-29A9-4A7C-8022-213DBA9B0C0C}" destId="{2E3052A6-2B63-41D0-B8CE-52B60EA157AC}" srcOrd="10" destOrd="0" presId="urn:microsoft.com/office/officeart/2005/8/layout/list1"/>
    <dgm:cxn modelId="{FEE21559-0CC0-4A19-8398-7EEC9AB21556}" type="presParOf" srcId="{26C8DDEB-29A9-4A7C-8022-213DBA9B0C0C}" destId="{1D96628A-2330-4B46-B738-87E6998F8496}" srcOrd="11" destOrd="0" presId="urn:microsoft.com/office/officeart/2005/8/layout/list1"/>
    <dgm:cxn modelId="{243F3C23-3C71-400F-B787-D29546BFCFEC}" type="presParOf" srcId="{26C8DDEB-29A9-4A7C-8022-213DBA9B0C0C}" destId="{03CF8D0A-0875-45F4-8769-B908004DDC92}" srcOrd="12" destOrd="0" presId="urn:microsoft.com/office/officeart/2005/8/layout/list1"/>
    <dgm:cxn modelId="{DC11BFA5-EF0B-4549-B85D-71F93DC8C85E}" type="presParOf" srcId="{03CF8D0A-0875-45F4-8769-B908004DDC92}" destId="{EA759B02-6D56-4B5C-B2F6-D7A1D9655974}" srcOrd="0" destOrd="0" presId="urn:microsoft.com/office/officeart/2005/8/layout/list1"/>
    <dgm:cxn modelId="{B8CA9302-055A-4940-9949-DF1F7FA68059}" type="presParOf" srcId="{03CF8D0A-0875-45F4-8769-B908004DDC92}" destId="{0A0937A8-FC22-4F3C-82B9-57DED20F97F4}" srcOrd="1" destOrd="0" presId="urn:microsoft.com/office/officeart/2005/8/layout/list1"/>
    <dgm:cxn modelId="{CE38959F-AD40-4F95-9AA9-13BACCCA9F0A}" type="presParOf" srcId="{26C8DDEB-29A9-4A7C-8022-213DBA9B0C0C}" destId="{A7F892AB-08D5-4921-9D40-967A6E2FE76C}" srcOrd="13" destOrd="0" presId="urn:microsoft.com/office/officeart/2005/8/layout/list1"/>
    <dgm:cxn modelId="{E3EF04C6-6302-4F05-B974-37FB014AE2DE}" type="presParOf" srcId="{26C8DDEB-29A9-4A7C-8022-213DBA9B0C0C}" destId="{C39CFCEE-1D0C-48CD-85E5-78B1F8F420FF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989D77-9158-435C-87E1-0EB2606F45DC}">
      <dsp:nvSpPr>
        <dsp:cNvPr id="0" name=""/>
        <dsp:cNvSpPr/>
      </dsp:nvSpPr>
      <dsp:spPr>
        <a:xfrm rot="16200000">
          <a:off x="381" y="1511"/>
          <a:ext cx="3878414" cy="3878414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Teória motivácie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hierarchický model usporiadania potrieb; </a:t>
          </a:r>
          <a:r>
            <a:rPr lang="sk-SK" altLang="sk-SK" sz="1800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sebaaktualizácia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 sebarealizácia</a:t>
          </a:r>
          <a:endParaRPr lang="sk-SK" sz="1800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 rot="5400000">
        <a:off x="382" y="971114"/>
        <a:ext cx="3199692" cy="1939207"/>
      </dsp:txXfrm>
    </dsp:sp>
    <dsp:sp modelId="{0E37DFAD-D9C3-4E33-A746-4B2E62AB8FAF}">
      <dsp:nvSpPr>
        <dsp:cNvPr id="0" name=""/>
        <dsp:cNvSpPr/>
      </dsp:nvSpPr>
      <dsp:spPr>
        <a:xfrm rot="5400000">
          <a:off x="4717516" y="1511"/>
          <a:ext cx="3878414" cy="3878414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Celostnosť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bytosť s biologickou, psychologickou, sociálnou a spirituálnou dimenziou</a:t>
          </a:r>
          <a:endParaRPr lang="sk-SK" sz="1800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 rot="-5400000">
        <a:off x="5396239" y="971114"/>
        <a:ext cx="3199692" cy="19392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CD5269-654B-4F36-8832-B6126888D723}">
      <dsp:nvSpPr>
        <dsp:cNvPr id="0" name=""/>
        <dsp:cNvSpPr/>
      </dsp:nvSpPr>
      <dsp:spPr>
        <a:xfrm>
          <a:off x="0" y="32899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FA491D-8D62-4801-AA91-ADFD8452916B}">
      <dsp:nvSpPr>
        <dsp:cNvPr id="0" name=""/>
        <dsp:cNvSpPr/>
      </dsp:nvSpPr>
      <dsp:spPr>
        <a:xfrm>
          <a:off x="429815" y="4278"/>
          <a:ext cx="6017418" cy="64944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vek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1518" y="35981"/>
        <a:ext cx="5954012" cy="586034"/>
      </dsp:txXfrm>
    </dsp:sp>
    <dsp:sp modelId="{44006CD8-6E6C-4140-9444-D6E448FD6A4E}">
      <dsp:nvSpPr>
        <dsp:cNvPr id="0" name=""/>
        <dsp:cNvSpPr/>
      </dsp:nvSpPr>
      <dsp:spPr>
        <a:xfrm>
          <a:off x="0" y="132691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62621"/>
              <a:satOff val="4972"/>
              <a:lumOff val="70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D12BCD-CDD4-4E74-8236-E99FD6C351A6}">
      <dsp:nvSpPr>
        <dsp:cNvPr id="0" name=""/>
        <dsp:cNvSpPr/>
      </dsp:nvSpPr>
      <dsp:spPr>
        <a:xfrm>
          <a:off x="429815" y="1002198"/>
          <a:ext cx="6017418" cy="64944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telesné a intelektuálne schopnosti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1518" y="1033901"/>
        <a:ext cx="5954012" cy="586034"/>
      </dsp:txXfrm>
    </dsp:sp>
    <dsp:sp modelId="{2E3052A6-2B63-41D0-B8CE-52B60EA157AC}">
      <dsp:nvSpPr>
        <dsp:cNvPr id="0" name=""/>
        <dsp:cNvSpPr/>
      </dsp:nvSpPr>
      <dsp:spPr>
        <a:xfrm>
          <a:off x="0" y="232483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25241"/>
              <a:satOff val="9944"/>
              <a:lumOff val="14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F860E1-1B71-4A33-A8B2-4E5BC2FC2F54}">
      <dsp:nvSpPr>
        <dsp:cNvPr id="0" name=""/>
        <dsp:cNvSpPr/>
      </dsp:nvSpPr>
      <dsp:spPr>
        <a:xfrm>
          <a:off x="429815" y="2000118"/>
          <a:ext cx="6017418" cy="64944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temperament a emocionálny stav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1518" y="2031821"/>
        <a:ext cx="5954012" cy="586034"/>
      </dsp:txXfrm>
    </dsp:sp>
    <dsp:sp modelId="{C39CFCEE-1D0C-48CD-85E5-78B1F8F420FF}">
      <dsp:nvSpPr>
        <dsp:cNvPr id="0" name=""/>
        <dsp:cNvSpPr/>
      </dsp:nvSpPr>
      <dsp:spPr>
        <a:xfrm>
          <a:off x="0" y="332275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0937A8-FC22-4F3C-82B9-57DED20F97F4}">
      <dsp:nvSpPr>
        <dsp:cNvPr id="0" name=""/>
        <dsp:cNvSpPr/>
      </dsp:nvSpPr>
      <dsp:spPr>
        <a:xfrm>
          <a:off x="429815" y="2998038"/>
          <a:ext cx="6017418" cy="64944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sociálny a kultúrny status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1518" y="3029741"/>
        <a:ext cx="5954012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26557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897505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654910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47827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178634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08099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434715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351803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20482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2317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6533549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015814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21267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2917042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501225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34823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B7F9A-8394-4EAF-8494-328338930B4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D8F4059-0133-4B68-A534-4B85E445E96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191359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urrentnursing.com/nursing_theory/Henderson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1573261"/>
            <a:ext cx="7766936" cy="1646302"/>
          </a:xfrm>
        </p:spPr>
        <p:txBody>
          <a:bodyPr/>
          <a:lstStyle/>
          <a:p>
            <a:pPr algn="ctr"/>
            <a:r>
              <a:rPr lang="sk-SK" sz="3600" b="1" dirty="0" smtClean="0">
                <a:latin typeface="Garamond" panose="02020404030301010803" pitchFamily="18" charset="0"/>
              </a:rPr>
              <a:t>Konceptuálny model </a:t>
            </a:r>
            <a:r>
              <a:rPr lang="sk-SK" sz="3600" b="1" dirty="0" err="1" smtClean="0">
                <a:latin typeface="Garamond" panose="02020404030301010803" pitchFamily="18" charset="0"/>
              </a:rPr>
              <a:t>Virginie</a:t>
            </a:r>
            <a:r>
              <a:rPr lang="sk-SK" sz="3600" b="1" dirty="0" smtClean="0">
                <a:latin typeface="Garamond" panose="02020404030301010803" pitchFamily="18" charset="0"/>
              </a:rPr>
              <a:t> </a:t>
            </a:r>
            <a:r>
              <a:rPr lang="sk-SK" sz="3600" b="1" dirty="0" err="1" smtClean="0">
                <a:latin typeface="Garamond" panose="02020404030301010803" pitchFamily="18" charset="0"/>
              </a:rPr>
              <a:t>Hendersonovej</a:t>
            </a:r>
            <a:endParaRPr lang="sk-SK" sz="3600" b="1" dirty="0">
              <a:latin typeface="Garamond" panose="02020404030301010803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Žiaková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900737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latin typeface="Garamond" panose="02020404030301010803" pitchFamily="18" charset="0"/>
              </a:rPr>
              <a:t>Virginia</a:t>
            </a:r>
            <a:r>
              <a:rPr lang="sk-SK" b="1" dirty="0" smtClean="0">
                <a:latin typeface="Garamond" panose="02020404030301010803" pitchFamily="18" charset="0"/>
              </a:rPr>
              <a:t> </a:t>
            </a:r>
            <a:r>
              <a:rPr lang="sk-SK" b="1" dirty="0" err="1" smtClean="0">
                <a:latin typeface="Garamond" panose="02020404030301010803" pitchFamily="18" charset="0"/>
              </a:rPr>
              <a:t>Hendersonová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1616364"/>
            <a:ext cx="8596668" cy="5098471"/>
          </a:xfrm>
        </p:spPr>
        <p:txBody>
          <a:bodyPr>
            <a:normAutofit/>
          </a:bodyPr>
          <a:lstStyle/>
          <a:p>
            <a:pPr lvl="0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arodila sa v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Kansas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City, v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 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USA, v roku 1897</a:t>
            </a:r>
          </a:p>
          <a:p>
            <a:pPr lvl="0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omrela ako 98 ročná, v hospici v USA, v roku 1996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Absolvovala vojenskú ošetrovateľskú školu, získala bakalársky aj magisterský titul z oblasti vzdelávania v ošetrovateľstve</a:t>
            </a:r>
          </a:p>
          <a:p>
            <a:pPr lvl="0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ôsobila na významných univerzitách v Kolumbii 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Yale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kde sa venovala aj výskumu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očas svojho života získala niekoľko významných ocenení za výnimočný prínos v ošetrovateľstve</a:t>
            </a:r>
          </a:p>
          <a:p>
            <a:pPr lvl="0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B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ola ocenená 7 čestnými doktorátmi za svoju vedeckú prácu</a:t>
            </a:r>
          </a:p>
          <a:p>
            <a:pPr lvl="0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B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ola čestnou členkou Americkej Asociácie Sestier (ANA) a ďalších významných organizácií</a:t>
            </a:r>
          </a:p>
          <a:p>
            <a:pPr lvl="0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B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ola tvorcom niekoľkých publikácií, napr. Základné princípy ošetrovateľskej starostlivosti (1960) alebo Základné princípy ošetrovateľstva (1926)</a:t>
            </a:r>
          </a:p>
        </p:txBody>
      </p:sp>
    </p:spTree>
    <p:extLst>
      <p:ext uri="{BB962C8B-B14F-4D97-AF65-F5344CB8AC3E}">
        <p14:creationId xmlns:p14="http://schemas.microsoft.com/office/powerpoint/2010/main" xmlns="" val="4017848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Charakteristika obdobia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4314102"/>
          </a:xfrm>
        </p:spPr>
        <p:txBody>
          <a:bodyPr/>
          <a:lstStyle/>
          <a:p>
            <a:pPr>
              <a:buNone/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Dominancia medicíny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hýbanie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vzoru roly sestry ako autonómneho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poskytovateľa starostlivosti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endParaRPr lang="sk-SK" alt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Medicínsko-inštrumentálny charakter ošetrovateľstva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espokojnosť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so stereotypnou starostlivosťou, úsilie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uplatniť individuálny prístup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4314102"/>
          </a:xfrm>
        </p:spPr>
        <p:txBody>
          <a:bodyPr/>
          <a:lstStyle/>
          <a:p>
            <a:pPr marL="0" indent="0">
              <a:buNone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Nutnosť vymedzenia ošetrovateľskej praxe</a:t>
            </a:r>
          </a:p>
          <a:p>
            <a:pPr marL="0" indent="0">
              <a:buNone/>
            </a:pP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ctr">
              <a:buNone/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Čo je ošetrovateľská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prax?</a:t>
            </a:r>
          </a:p>
          <a:p>
            <a:pPr marL="0" indent="0" algn="ctr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Aké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špecifické funkcie sestry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vykonávajú?</a:t>
            </a:r>
          </a:p>
          <a:p>
            <a:pPr marL="0" indent="0" algn="ctr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Ktoré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ošetrovateľské aktivity sú jedinečné?</a:t>
            </a:r>
          </a:p>
          <a:p>
            <a:endParaRPr lang="sk-SK" dirty="0" smtClean="0">
              <a:solidFill>
                <a:schemeClr val="tx1"/>
              </a:solidFill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5" name="Šípka nadol 4"/>
          <p:cNvSpPr/>
          <p:nvPr/>
        </p:nvSpPr>
        <p:spPr>
          <a:xfrm>
            <a:off x="6826387" y="2641600"/>
            <a:ext cx="711200" cy="5357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Šípka nadol 5"/>
          <p:cNvSpPr/>
          <p:nvPr/>
        </p:nvSpPr>
        <p:spPr>
          <a:xfrm>
            <a:off x="6826387" y="3929713"/>
            <a:ext cx="711200" cy="5357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Šípka nadol 6"/>
          <p:cNvSpPr/>
          <p:nvPr/>
        </p:nvSpPr>
        <p:spPr>
          <a:xfrm>
            <a:off x="6826387" y="5103090"/>
            <a:ext cx="711200" cy="5357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661849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Teoretické východiská Hendersonovej modelu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7" name="Zástupný objekt pre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1172946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BlokTextu 7"/>
          <p:cNvSpPr txBox="1"/>
          <p:nvPr/>
        </p:nvSpPr>
        <p:spPr>
          <a:xfrm>
            <a:off x="3297382" y="1607234"/>
            <a:ext cx="4257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altLang="sk-SK" i="1" dirty="0">
                <a:latin typeface="Garamond" panose="02020404030301010803" pitchFamily="18" charset="0"/>
                <a:cs typeface="Times New Roman" panose="02020603050405020304" pitchFamily="18" charset="0"/>
              </a:rPr>
              <a:t>Humanistická psychológia - A. </a:t>
            </a:r>
            <a:r>
              <a:rPr lang="sk-SK" altLang="sk-SK" i="1" dirty="0" err="1">
                <a:latin typeface="Garamond" panose="02020404030301010803" pitchFamily="18" charset="0"/>
                <a:cs typeface="Times New Roman" panose="02020603050405020304" pitchFamily="18" charset="0"/>
              </a:rPr>
              <a:t>Maslow</a:t>
            </a:r>
            <a:endParaRPr lang="sk-SK" altLang="sk-SK" i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352183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latin typeface="Garamond" panose="02020404030301010803" pitchFamily="18" charset="0"/>
              </a:rPr>
              <a:t>Metaparadigmatické</a:t>
            </a:r>
            <a:r>
              <a:rPr lang="sk-SK" b="1" dirty="0" smtClean="0">
                <a:latin typeface="Garamond" panose="02020404030301010803" pitchFamily="18" charset="0"/>
              </a:rPr>
              <a:t> pojmy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01091"/>
            <a:ext cx="8596668" cy="482138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Osoba -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nezávislá bytosť s biologickou, psychologickou, sociálnou a duchovnou dimenziou, ktoré sa spájajú so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štrnástimi základnými ľudskými potrebami</a:t>
            </a:r>
            <a:endParaRPr lang="cs-CZ" altLang="sk-SK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Ošetrovateľská starostlivosť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pomoc človeku, ktorý nemá potrebnú silu, vôľu a vedomosti, ako uspokojiť 1 alebo viac 14 základných potrieb, pomáha a podporuje jednotlivca v životných aktivitách a dosiahnutí nezávislosti</a:t>
            </a:r>
          </a:p>
          <a:p>
            <a:pPr>
              <a:defRPr/>
            </a:pP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Zdravie -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nezávislosť jednotlivca v uspokojovaní 14 základných potrieb, vymedzené ako komponenty ošetrovateľskej starostlivosti</a:t>
            </a:r>
            <a:endParaRPr lang="sk-SK" altLang="sk-SK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Prostredie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– akcentuje vplyv prostredia na uspokojovanie 14 základných potrieb, zameriava sa na sociálne a kultúrne prostredie ako významný faktor ovplyvňovania ľudských potrieb</a:t>
            </a:r>
          </a:p>
          <a:p>
            <a:pPr algn="just"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Metaparadigmatické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pojmy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zdravie a prostredie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bližšie nedefinuje, čím nespĺňa požiadavky kladené na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metaparadigmu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ošetrovateľstva.</a:t>
            </a:r>
          </a:p>
          <a:p>
            <a:pPr algn="just">
              <a:buFont typeface="Arial"/>
              <a:buChar char="•"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9397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b="1" dirty="0">
                <a:latin typeface="Garamond" panose="02020404030301010803" pitchFamily="18" charset="0"/>
                <a:cs typeface="Times New Roman" charset="0"/>
              </a:rPr>
              <a:t>14 </a:t>
            </a:r>
            <a:r>
              <a:rPr lang="sk-SK" b="1" dirty="0" smtClean="0">
                <a:latin typeface="Garamond" panose="02020404030301010803" pitchFamily="18" charset="0"/>
                <a:cs typeface="Times New Roman" charset="0"/>
              </a:rPr>
              <a:t>Základných ľudských potrieb </a:t>
            </a:r>
            <a:br>
              <a:rPr lang="sk-SK" b="1" dirty="0" smtClean="0">
                <a:latin typeface="Garamond" panose="02020404030301010803" pitchFamily="18" charset="0"/>
                <a:cs typeface="Times New Roman" charset="0"/>
              </a:rPr>
            </a:br>
            <a:r>
              <a:rPr lang="sk-SK" sz="2000" dirty="0" smtClean="0">
                <a:latin typeface="Garamond" panose="02020404030301010803" pitchFamily="18" charset="0"/>
                <a:cs typeface="Times New Roman" charset="0"/>
              </a:rPr>
              <a:t>základné </a:t>
            </a:r>
            <a:r>
              <a:rPr lang="sk-SK" sz="2000" dirty="0">
                <a:latin typeface="Garamond" panose="02020404030301010803" pitchFamily="18" charset="0"/>
                <a:cs typeface="Times New Roman" charset="0"/>
              </a:rPr>
              <a:t>komponenty ošetrovateľskej </a:t>
            </a:r>
            <a:r>
              <a:rPr lang="sk-SK" sz="2000" dirty="0" smtClean="0">
                <a:latin typeface="Garamond" panose="02020404030301010803" pitchFamily="18" charset="0"/>
                <a:cs typeface="Times New Roman" charset="0"/>
              </a:rPr>
              <a:t>starostlivosti</a:t>
            </a:r>
            <a:endParaRPr lang="sk-SK" sz="2000" dirty="0">
              <a:latin typeface="Garamond" panose="02020404030301010803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sz="half" idx="1"/>
          </p:nvPr>
        </p:nvSpPr>
        <p:spPr>
          <a:xfrm>
            <a:off x="677334" y="2742480"/>
            <a:ext cx="4184035" cy="448959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Fyziologické dýchanie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Príjem stravy a tekutín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Vyprázdňovanie moču a stolice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Pohyb, poloha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Odpočinok a spánok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Výber odevu, obliekanie vyzliekanie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Udržiavanie telesnej teploty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buFont typeface="Arial"/>
              <a:buChar char="•"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Zástupný objekt pre obsah 8"/>
          <p:cNvSpPr>
            <a:spLocks noGrp="1"/>
          </p:cNvSpPr>
          <p:nvPr>
            <p:ph sz="half" idx="2"/>
          </p:nvPr>
        </p:nvSpPr>
        <p:spPr>
          <a:xfrm>
            <a:off x="5089968" y="2742480"/>
            <a:ext cx="4184034" cy="4489592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Udržiavanie čistoty, hygieny tela, ochrana pokožky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Ochrana pred nebezpečenstvom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Komunikácia a potreba vyjadrovania emócií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Vierovyznanie, morálka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Práca a produktívna činnosť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Rekreačné, oddychové aktivity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Učenie</a:t>
            </a:r>
          </a:p>
          <a:p>
            <a:pPr>
              <a:buFont typeface="Arial"/>
              <a:buChar char="•"/>
              <a:defRPr/>
            </a:pPr>
            <a:endParaRPr lang="sk-SK" altLang="sk-SK" dirty="0" smtClean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10" name="BlokTextu 9"/>
          <p:cNvSpPr txBox="1"/>
          <p:nvPr/>
        </p:nvSpPr>
        <p:spPr>
          <a:xfrm>
            <a:off x="822036" y="1745673"/>
            <a:ext cx="7777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altLang="sk-SK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„</a:t>
            </a:r>
            <a:r>
              <a:rPr lang="sk-SK" altLang="sk-SK" i="1" dirty="0">
                <a:latin typeface="Garamond" panose="02020404030301010803" pitchFamily="18" charset="0"/>
                <a:cs typeface="Times New Roman" panose="02020603050405020304" pitchFamily="18" charset="0"/>
              </a:rPr>
              <a:t>V zdraví aj chorobe sa ľudia snažia uspokojovať  tieto potreby rôznymi </a:t>
            </a:r>
            <a:r>
              <a:rPr lang="sk-SK" altLang="sk-SK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spôsobmi, prostredníctvom </a:t>
            </a:r>
            <a:r>
              <a:rPr lang="sk-SK" altLang="sk-SK" i="1" dirty="0">
                <a:latin typeface="Garamond" panose="02020404030301010803" pitchFamily="18" charset="0"/>
                <a:cs typeface="Times New Roman" panose="02020603050405020304" pitchFamily="18" charset="0"/>
              </a:rPr>
              <a:t>– meniteľných podôb života, z ktorých žiadne dve nie sú rovnaké</a:t>
            </a:r>
            <a:r>
              <a:rPr lang="sk-SK" altLang="sk-SK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.“</a:t>
            </a:r>
            <a:endParaRPr lang="sk-SK" altLang="sk-SK" i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8099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b="1" dirty="0">
                <a:latin typeface="Garamond" panose="02020404030301010803" pitchFamily="18" charset="0"/>
                <a:cs typeface="Times New Roman" charset="0"/>
              </a:rPr>
              <a:t>14 Základných ľudských potrieb </a:t>
            </a:r>
            <a:br>
              <a:rPr lang="sk-SK" b="1" dirty="0">
                <a:latin typeface="Garamond" panose="02020404030301010803" pitchFamily="18" charset="0"/>
                <a:cs typeface="Times New Roman" charset="0"/>
              </a:rPr>
            </a:br>
            <a:r>
              <a:rPr lang="sk-SK" sz="2000" dirty="0">
                <a:latin typeface="Garamond" panose="02020404030301010803" pitchFamily="18" charset="0"/>
                <a:cs typeface="Times New Roman" charset="0"/>
              </a:rPr>
              <a:t>základné komponenty ošetrovateľskej starostlivosti</a:t>
            </a:r>
            <a:endParaRPr lang="sk-SK" sz="2000" dirty="0"/>
          </a:p>
        </p:txBody>
      </p:sp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31826239"/>
              </p:ext>
            </p:extLst>
          </p:nvPr>
        </p:nvGraphicFramePr>
        <p:xfrm>
          <a:off x="677690" y="2520806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BlokTextu 6"/>
          <p:cNvSpPr txBox="1"/>
          <p:nvPr/>
        </p:nvSpPr>
        <p:spPr>
          <a:xfrm>
            <a:off x="677334" y="1708727"/>
            <a:ext cx="7453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altLang="sk-SK" i="1" dirty="0">
                <a:latin typeface="Garamond" panose="02020404030301010803" pitchFamily="18" charset="0"/>
                <a:cs typeface="Times New Roman" panose="02020603050405020304" pitchFamily="18" charset="0"/>
              </a:rPr>
              <a:t>Faktory ovplyvňujúce uspokojovanie </a:t>
            </a:r>
            <a:r>
              <a:rPr lang="sk-SK" altLang="sk-SK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potrieb:</a:t>
            </a:r>
            <a:endParaRPr lang="sk-SK" altLang="sk-SK" i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501907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Charakteristika modelu prostredníctvom funkcií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2000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Komplementárna funkcia</a:t>
            </a:r>
            <a:endParaRPr lang="sk-SK" sz="2000" b="1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Organizácia ošetrovateľskej starostlivosti v úzkej súhre s medicínskymi intervenciami, s možnosťou implementácie ošetrovateľských cieľov do medicínskeho terapeutického plánu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k-SK" sz="2000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Suplementárna funkcia</a:t>
            </a:r>
            <a:endParaRPr lang="sk-SK" sz="2000" b="1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Suplementácia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deficitu v identifikovaných potrebách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Vzťah sestra -  pacient - pomoc, podpora, vedenie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Intervencie – rešpektujúce jedinečné aspekty pacientovho fyziologického, psychického a sociálneho stavu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7420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Ošetrovateľstvo </a:t>
            </a:r>
            <a:r>
              <a:rPr lang="sk-SK" sz="2000" b="1" dirty="0">
                <a:latin typeface="Garamond" panose="02020404030301010803" pitchFamily="18" charset="0"/>
              </a:rPr>
              <a:t/>
            </a:r>
            <a:br>
              <a:rPr lang="sk-SK" sz="2000" b="1" dirty="0">
                <a:latin typeface="Garamond" panose="02020404030301010803" pitchFamily="18" charset="0"/>
              </a:rPr>
            </a:br>
            <a:r>
              <a:rPr lang="sk-SK" sz="2000" dirty="0" smtClean="0">
                <a:latin typeface="Garamond" panose="02020404030301010803" pitchFamily="18" charset="0"/>
              </a:rPr>
              <a:t>definícia podľa V. </a:t>
            </a:r>
            <a:r>
              <a:rPr lang="sk-SK" sz="2000" dirty="0" err="1" smtClean="0">
                <a:latin typeface="Garamond" panose="02020404030301010803" pitchFamily="18" charset="0"/>
              </a:rPr>
              <a:t>Hendersonovej</a:t>
            </a:r>
            <a:r>
              <a:rPr lang="sk-SK" sz="2000" dirty="0" smtClean="0">
                <a:latin typeface="Garamond" panose="02020404030301010803" pitchFamily="18" charset="0"/>
              </a:rPr>
              <a:t>, 1966</a:t>
            </a:r>
            <a:endParaRPr lang="sk-SK" sz="2000" dirty="0">
              <a:latin typeface="Garamond" panose="02020404030301010803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idx="1"/>
          </p:nvPr>
        </p:nvSpPr>
        <p:spPr>
          <a:xfrm>
            <a:off x="677334" y="1773383"/>
            <a:ext cx="8596668" cy="4267980"/>
          </a:xfrm>
        </p:spPr>
        <p:txBody>
          <a:bodyPr/>
          <a:lstStyle/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Jedinečná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funkcia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sestry spočíva v pomoci indivíduu, chorému či zdravému, vykonávať činnosti podporujúce zdravie alebo zabezpečujúce pokojnú smrť, ktoré by klient mohol vykonávať sám, ak by mal na to dostatok potrebných síl, vôle a vedomostí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Túto pomoc má sestra vykonávať takým spôsobom, ktorý povedie k čo najrýchlejšiemu získaniu sebestačnosti</a:t>
            </a:r>
          </a:p>
          <a:p>
            <a:pPr marL="0" indent="0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Medzi príčiny vyžadujúce intervenciu zaraďuje:</a:t>
            </a:r>
          </a:p>
          <a:p>
            <a:pPr lvl="1"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Nedostatok síl, vôle alebo vedomostí</a:t>
            </a:r>
          </a:p>
          <a:p>
            <a:pPr lvl="1"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Faktory životného cyklu špecifické problémy určitých období životného cyklu (deti, seniori)</a:t>
            </a:r>
          </a:p>
          <a:p>
            <a:pPr marL="457200" lvl="1" indent="0">
              <a:buNone/>
              <a:defRPr/>
            </a:pPr>
            <a:endParaRPr lang="sk-SK" altLang="sk-SK" dirty="0" smtClean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lvl="1"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119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01600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997527"/>
            <a:ext cx="8596668" cy="5680363"/>
          </a:xfrm>
        </p:spPr>
        <p:txBody>
          <a:bodyPr/>
          <a:lstStyle/>
          <a:p>
            <a:pPr algn="just"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Hendersonovej model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„spojovací model“ medzi biomedicínskym modelom a ošetrovateľskými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modelmi</a:t>
            </a:r>
          </a:p>
          <a:p>
            <a:pPr algn="just"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Hendersonová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sa zameriava na definovanie ošetrovateľstva a vymedzuje dve funkcie sestry (suplementárnu a  komplementárnu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cieľom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ošetrovateľskej starostlivosti je získanie nezávislosti v uspokojovaní štrnástich základných potrieb, obnovenie zdravia alebo maximalizovania pocitu telesnej a duševnej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pohody</a:t>
            </a:r>
          </a:p>
          <a:p>
            <a:pPr algn="just"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Hendersonovej modeli ide o:</a:t>
            </a:r>
          </a:p>
          <a:p>
            <a:pPr lvl="2" algn="just">
              <a:defRPr/>
            </a:pPr>
            <a:r>
              <a:rPr lang="sk-SK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mechanistické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chápanie hierarchického modelu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potrieb</a:t>
            </a:r>
          </a:p>
          <a:p>
            <a:pPr lvl="2" algn="just"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neakceptovanie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vzájomného ovplyvňovania jednotlivých potrieb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dôsledkami pre ošetrovateľskú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prax</a:t>
            </a:r>
          </a:p>
          <a:p>
            <a:pPr lvl="2" algn="just"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marginálne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napĺňanie holistického prístupu ako metodologického východiska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ošetrovateľstva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1" algn="just"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3528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60945"/>
            <a:ext cx="8596668" cy="514465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AGGLETON, F., CHALMERS,H. 2000. </a:t>
            </a:r>
            <a:r>
              <a:rPr lang="sk-SK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Nursing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Models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and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Nursing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Practice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2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edition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London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: MACMILLAN PRES  LTD, 2000. p. 210. ISBN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0-333-4822-9.</a:t>
            </a:r>
          </a:p>
          <a:p>
            <a:pPr>
              <a:lnSpc>
                <a:spcPct val="150000"/>
              </a:lnSpc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FAWCETT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J. 2000.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Analysis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and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Evolution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of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Contemporary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Nursing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Knowledge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: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Nursing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Models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and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Theories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Philadelphia: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F.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A.Davis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Company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2000. 722 p.  ISBN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0-8036-0592-7.</a:t>
            </a:r>
          </a:p>
          <a:p>
            <a:pPr>
              <a:lnSpc>
                <a:spcPct val="150000"/>
              </a:lnSpc>
              <a:defRPr/>
            </a:pP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FURUKAWA</a:t>
            </a:r>
            <a:r>
              <a:rPr lang="en-US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CH.J., HOWE, J.K. 1985. Virginia Henderson. In </a:t>
            </a:r>
            <a:r>
              <a:rPr lang="en-US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Nursing </a:t>
            </a:r>
            <a:r>
              <a:rPr lang="en-US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theories</a:t>
            </a:r>
            <a:r>
              <a:rPr lang="en-US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: </a:t>
            </a:r>
            <a:r>
              <a:rPr lang="en-US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The Base for Professional Nursing Practice</a:t>
            </a:r>
            <a:r>
              <a:rPr lang="en-US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Ed. J. B. George.. 3th. edition.[</a:t>
            </a:r>
            <a:r>
              <a:rPr lang="en-US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s.l.</a:t>
            </a:r>
            <a:r>
              <a:rPr lang="en-US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] : Prentice Hall International, 1985. ISBN 0-8385-7058-5, p. 61-76. 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FARKAŠOVÁ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D. et al. 2001.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Ošetrovateľstvo – teória.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1. vyd.  Martin : Osveta, 2001.  s.134.  ISBN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80-8063-086-0.</a:t>
            </a:r>
          </a:p>
          <a:p>
            <a:pPr>
              <a:lnSpc>
                <a:spcPct val="150000"/>
              </a:lnSpc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  <a:buNone/>
              <a:defRPr/>
            </a:pPr>
            <a:endParaRPr lang="cs-CZ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1213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Literatúra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17965"/>
            <a:ext cx="8596668" cy="4323398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PAVLÍKOVÁ, S. </a:t>
            </a:r>
            <a:r>
              <a:rPr lang="sk-SK" altLang="sk-SK" i="1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Modely ošetrovateľstva v kocke</a:t>
            </a: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1. slov. vyd.  Praha : </a:t>
            </a:r>
            <a:r>
              <a:rPr lang="sk-SK" altLang="sk-SK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Grada</a:t>
            </a: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Publishing</a:t>
            </a: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2007. 141s. ISBN 978-80-247-1918-4.</a:t>
            </a: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ŽIAKOVÁ, K. et al. 2005. </a:t>
            </a:r>
            <a:r>
              <a:rPr lang="sk-SK" altLang="sk-SK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Ošetřovatelství</a:t>
            </a:r>
            <a:r>
              <a:rPr lang="sk-SK" altLang="sk-SK" i="1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 : </a:t>
            </a:r>
            <a:r>
              <a:rPr lang="sk-SK" altLang="sk-SK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konceptuální</a:t>
            </a:r>
            <a:r>
              <a:rPr lang="sk-SK" altLang="sk-SK" i="1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 modely a </a:t>
            </a:r>
            <a:r>
              <a:rPr lang="sk-SK" altLang="sk-SK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teorie</a:t>
            </a:r>
            <a:r>
              <a:rPr lang="sk-SK" altLang="sk-SK" i="1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.</a:t>
            </a: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 1. vyd. Ostrava : ZSF, Ostravská Univerzita. 2005. 234 s. ISBN 80-7368-068-8.</a:t>
            </a:r>
          </a:p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ŽIAKOVÁ et. al. </a:t>
            </a:r>
            <a:r>
              <a:rPr lang="sk-SK" altLang="sk-SK" i="1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Ošetrovateľské konceptuálne modely.</a:t>
            </a: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 1.  slovenské vydanie. Martin: Osveta, 2007. 190. ISBN 978-80-8063-247-2. </a:t>
            </a:r>
          </a:p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  <a:hlinkClick r:id="rId2"/>
              </a:rPr>
              <a:t>http://currentnursing.com/nursing_theory/Henderson.html</a:t>
            </a:r>
            <a:endParaRPr lang="sk-SK" altLang="sk-SK" dirty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856805059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82</TotalTime>
  <Words>588</Words>
  <Application>Microsoft Office PowerPoint</Application>
  <PresentationFormat>Vlastná</PresentationFormat>
  <Paragraphs>101</Paragraphs>
  <Slides>12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3" baseType="lpstr">
      <vt:lpstr>Fazeta</vt:lpstr>
      <vt:lpstr>Konceptuálny model Virginie Hendersonovej</vt:lpstr>
      <vt:lpstr>Virginia Hendersonová</vt:lpstr>
      <vt:lpstr>Charakteristika obdobia</vt:lpstr>
      <vt:lpstr>Teoretické východiská Hendersonovej modelu</vt:lpstr>
      <vt:lpstr>Metaparadigmatické pojmy</vt:lpstr>
      <vt:lpstr>14 Základných ľudských potrieb  základné komponenty ošetrovateľskej starostlivosti</vt:lpstr>
      <vt:lpstr>14 Základných ľudských potrieb  základné komponenty ošetrovateľskej starostlivosti</vt:lpstr>
      <vt:lpstr>Charakteristika modelu prostredníctvom funkcií</vt:lpstr>
      <vt:lpstr>Ošetrovateľstvo  definícia podľa V. Hendersonovej, 1966</vt:lpstr>
      <vt:lpstr>Súhrn</vt:lpstr>
      <vt:lpstr>Literatúra</vt:lpstr>
      <vt:lpstr>Literatúra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Konceptuálny model V. Hendersonovej</dc:title>
  <dc:creator>Používateľ systému Windows</dc:creator>
  <cp:lastModifiedBy>Dominika Kalánková</cp:lastModifiedBy>
  <cp:revision>20</cp:revision>
  <dcterms:created xsi:type="dcterms:W3CDTF">2018-06-07T08:21:42Z</dcterms:created>
  <dcterms:modified xsi:type="dcterms:W3CDTF">2018-06-12T20:23:14Z</dcterms:modified>
</cp:coreProperties>
</file>