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56" r:id="rId2"/>
    <p:sldId id="257" r:id="rId3"/>
    <p:sldId id="258" r:id="rId4"/>
    <p:sldId id="260" r:id="rId5"/>
    <p:sldId id="263" r:id="rId6"/>
    <p:sldId id="264" r:id="rId7"/>
    <p:sldId id="265" r:id="rId8"/>
    <p:sldId id="266" r:id="rId9"/>
    <p:sldId id="267" r:id="rId10"/>
    <p:sldId id="280" r:id="rId11"/>
    <p:sldId id="270" r:id="rId12"/>
    <p:sldId id="271" r:id="rId13"/>
    <p:sldId id="281" r:id="rId14"/>
    <p:sldId id="275" r:id="rId15"/>
    <p:sldId id="273" r:id="rId16"/>
    <p:sldId id="276" r:id="rId17"/>
    <p:sldId id="277" r:id="rId18"/>
    <p:sldId id="278" r:id="rId19"/>
    <p:sldId id="282" r:id="rId20"/>
    <p:sldId id="27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5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CD6559-0815-4F70-94C6-B9AA93F436ED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104F65F9-2D12-429C-94EA-7C584FAEFB3B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 so skúsenosťami (prax)</a:t>
          </a:r>
          <a:endParaRPr lang="sk-SK" sz="1800" b="1" dirty="0">
            <a:solidFill>
              <a:schemeClr val="tx1"/>
            </a:solidFill>
          </a:endParaRPr>
        </a:p>
      </dgm:t>
    </dgm:pt>
    <dgm:pt modelId="{F1DE2977-EF6B-46DC-9E0A-5752963DD589}" type="parTrans" cxnId="{E9C9F879-A935-401E-96B0-643335D90E6F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5F580AED-81B2-4740-95CA-300547ED870F}" type="sibTrans" cxnId="{E9C9F879-A935-401E-96B0-643335D90E6F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DCE4C332-FBAE-497E-AE66-74F7784BE10D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 s prirodzenou autoritou (vodcovstvo v skupine)</a:t>
          </a:r>
          <a:endParaRPr lang="sk-SK" sz="1800" b="1" dirty="0">
            <a:solidFill>
              <a:schemeClr val="tx1"/>
            </a:solidFill>
          </a:endParaRPr>
        </a:p>
      </dgm:t>
    </dgm:pt>
    <dgm:pt modelId="{5E490727-55D5-4717-84A7-136B8EAA154E}" type="parTrans" cxnId="{5ACB00BE-3BD7-425D-8A23-A63EED7DFBB4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268B8AF3-A100-4F61-92AC-CB36093090AB}" type="sibTrans" cxnId="{5ACB00BE-3BD7-425D-8A23-A63EED7DFBB4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7C640EB8-A419-4185-8B26-F2A02F9D1419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sestry, ktoré chcú pracovať na príprave štandardov</a:t>
          </a:r>
          <a:endParaRPr lang="sk-SK" sz="1800" b="1" dirty="0">
            <a:solidFill>
              <a:schemeClr val="tx1"/>
            </a:solidFill>
          </a:endParaRPr>
        </a:p>
      </dgm:t>
    </dgm:pt>
    <dgm:pt modelId="{14F8155E-C5BD-4967-A213-5DB1104B5B7B}" type="parTrans" cxnId="{2EC4E99D-4B0E-48F0-B683-4C8887369A12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C1979DAB-0572-476C-A896-48EC412D3935}" type="sibTrans" cxnId="{2EC4E99D-4B0E-48F0-B683-4C8887369A12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217700A6-D16B-4963-B5BD-C02CC3FA0EA1}">
      <dgm:prSet phldrT="[Text]" custT="1"/>
      <dgm:spPr/>
      <dgm:t>
        <a:bodyPr/>
        <a:lstStyle/>
        <a:p>
          <a:r>
            <a:rPr lang="sk-SK" altLang="sk-SK" sz="1800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sestry, ktoré reprezentujú podskupinu v danej klinickej oblasti (napr. revízne sestry)</a:t>
          </a:r>
          <a:endParaRPr lang="sk-SK" sz="1800" b="1" dirty="0">
            <a:solidFill>
              <a:schemeClr val="tx1"/>
            </a:solidFill>
          </a:endParaRPr>
        </a:p>
      </dgm:t>
    </dgm:pt>
    <dgm:pt modelId="{7474A044-5FD5-46B2-9C79-18AF147ADCFF}" type="parTrans" cxnId="{4448598B-E2C4-4001-872E-CEF95C76E796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B5FCA1E6-FD1C-4635-9BED-23354533275B}" type="sibTrans" cxnId="{4448598B-E2C4-4001-872E-CEF95C76E796}">
      <dgm:prSet/>
      <dgm:spPr/>
      <dgm:t>
        <a:bodyPr/>
        <a:lstStyle/>
        <a:p>
          <a:endParaRPr lang="sk-SK" b="1">
            <a:solidFill>
              <a:schemeClr val="tx1"/>
            </a:solidFill>
          </a:endParaRPr>
        </a:p>
      </dgm:t>
    </dgm:pt>
    <dgm:pt modelId="{C96B04C3-82A0-4BC6-9BEA-2C42F6B3181C}" type="pres">
      <dgm:prSet presAssocID="{ABCD6559-0815-4F70-94C6-B9AA93F436E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7C83613B-A9B0-45D7-A7D5-03C98769CBC6}" type="pres">
      <dgm:prSet presAssocID="{104F65F9-2D12-429C-94EA-7C584FAEFB3B}" presName="parentLin" presStyleCnt="0"/>
      <dgm:spPr/>
    </dgm:pt>
    <dgm:pt modelId="{71B98567-E751-4FFE-AE77-1445F4A249AC}" type="pres">
      <dgm:prSet presAssocID="{104F65F9-2D12-429C-94EA-7C584FAEFB3B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6E7DECAD-4C7E-4B09-A204-88A84AF22C9C}" type="pres">
      <dgm:prSet presAssocID="{104F65F9-2D12-429C-94EA-7C584FAEFB3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E8F16BA-1B33-49F2-8F9E-B9C62FDCA835}" type="pres">
      <dgm:prSet presAssocID="{104F65F9-2D12-429C-94EA-7C584FAEFB3B}" presName="negativeSpace" presStyleCnt="0"/>
      <dgm:spPr/>
    </dgm:pt>
    <dgm:pt modelId="{83F48A18-F7B5-4412-9FF7-E6C1EC5485C0}" type="pres">
      <dgm:prSet presAssocID="{104F65F9-2D12-429C-94EA-7C584FAEFB3B}" presName="childText" presStyleLbl="conFgAcc1" presStyleIdx="0" presStyleCnt="4">
        <dgm:presLayoutVars>
          <dgm:bulletEnabled val="1"/>
        </dgm:presLayoutVars>
      </dgm:prSet>
      <dgm:spPr/>
    </dgm:pt>
    <dgm:pt modelId="{7B70496C-AFA7-40D7-85E4-55B32D4A34E9}" type="pres">
      <dgm:prSet presAssocID="{5F580AED-81B2-4740-95CA-300547ED870F}" presName="spaceBetweenRectangles" presStyleCnt="0"/>
      <dgm:spPr/>
    </dgm:pt>
    <dgm:pt modelId="{2A09D677-BF96-4715-9553-5B14C60C0219}" type="pres">
      <dgm:prSet presAssocID="{217700A6-D16B-4963-B5BD-C02CC3FA0EA1}" presName="parentLin" presStyleCnt="0"/>
      <dgm:spPr/>
    </dgm:pt>
    <dgm:pt modelId="{09C319A1-8888-4A19-BD02-73511F810F15}" type="pres">
      <dgm:prSet presAssocID="{217700A6-D16B-4963-B5BD-C02CC3FA0EA1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1E46CFAF-96A7-4AD1-B4D1-6C501E1B1EBE}" type="pres">
      <dgm:prSet presAssocID="{217700A6-D16B-4963-B5BD-C02CC3FA0EA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D6E9709-063C-4A86-BBB6-51F8DAF62E5C}" type="pres">
      <dgm:prSet presAssocID="{217700A6-D16B-4963-B5BD-C02CC3FA0EA1}" presName="negativeSpace" presStyleCnt="0"/>
      <dgm:spPr/>
    </dgm:pt>
    <dgm:pt modelId="{A9F6CFFB-D778-4083-9A70-C6DA90FB5D8E}" type="pres">
      <dgm:prSet presAssocID="{217700A6-D16B-4963-B5BD-C02CC3FA0EA1}" presName="childText" presStyleLbl="conFgAcc1" presStyleIdx="1" presStyleCnt="4">
        <dgm:presLayoutVars>
          <dgm:bulletEnabled val="1"/>
        </dgm:presLayoutVars>
      </dgm:prSet>
      <dgm:spPr/>
    </dgm:pt>
    <dgm:pt modelId="{02EDC507-5E62-4AFB-9AF6-865AC0D691A8}" type="pres">
      <dgm:prSet presAssocID="{B5FCA1E6-FD1C-4635-9BED-23354533275B}" presName="spaceBetweenRectangles" presStyleCnt="0"/>
      <dgm:spPr/>
    </dgm:pt>
    <dgm:pt modelId="{803BEF0F-EE7C-4A0F-A409-FA51F77CA5E0}" type="pres">
      <dgm:prSet presAssocID="{DCE4C332-FBAE-497E-AE66-74F7784BE10D}" presName="parentLin" presStyleCnt="0"/>
      <dgm:spPr/>
    </dgm:pt>
    <dgm:pt modelId="{942D9A17-635B-4824-8C8C-AE344C6BEC5C}" type="pres">
      <dgm:prSet presAssocID="{DCE4C332-FBAE-497E-AE66-74F7784BE10D}" presName="parentLeftMargin" presStyleLbl="node1" presStyleIdx="1" presStyleCnt="4"/>
      <dgm:spPr/>
      <dgm:t>
        <a:bodyPr/>
        <a:lstStyle/>
        <a:p>
          <a:endParaRPr lang="sk-SK"/>
        </a:p>
      </dgm:t>
    </dgm:pt>
    <dgm:pt modelId="{39260C1A-A6F0-4FC9-8A22-9E91BC3CA88A}" type="pres">
      <dgm:prSet presAssocID="{DCE4C332-FBAE-497E-AE66-74F7784BE10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DB37C82-7639-424C-8244-E5204FB2EBF5}" type="pres">
      <dgm:prSet presAssocID="{DCE4C332-FBAE-497E-AE66-74F7784BE10D}" presName="negativeSpace" presStyleCnt="0"/>
      <dgm:spPr/>
    </dgm:pt>
    <dgm:pt modelId="{E04B46AF-3EFB-40F9-8047-F629C67B4079}" type="pres">
      <dgm:prSet presAssocID="{DCE4C332-FBAE-497E-AE66-74F7784BE10D}" presName="childText" presStyleLbl="conFgAcc1" presStyleIdx="2" presStyleCnt="4">
        <dgm:presLayoutVars>
          <dgm:bulletEnabled val="1"/>
        </dgm:presLayoutVars>
      </dgm:prSet>
      <dgm:spPr/>
    </dgm:pt>
    <dgm:pt modelId="{FC9A6CB7-5437-422A-8D2B-4FA24B8A5AC2}" type="pres">
      <dgm:prSet presAssocID="{268B8AF3-A100-4F61-92AC-CB36093090AB}" presName="spaceBetweenRectangles" presStyleCnt="0"/>
      <dgm:spPr/>
    </dgm:pt>
    <dgm:pt modelId="{8876554A-CD7B-4E0D-AC12-2ED6D14EC86E}" type="pres">
      <dgm:prSet presAssocID="{7C640EB8-A419-4185-8B26-F2A02F9D1419}" presName="parentLin" presStyleCnt="0"/>
      <dgm:spPr/>
    </dgm:pt>
    <dgm:pt modelId="{71AF852B-FA58-4AFD-ACCE-8641A9799CCF}" type="pres">
      <dgm:prSet presAssocID="{7C640EB8-A419-4185-8B26-F2A02F9D1419}" presName="parentLeftMargin" presStyleLbl="node1" presStyleIdx="2" presStyleCnt="4"/>
      <dgm:spPr/>
      <dgm:t>
        <a:bodyPr/>
        <a:lstStyle/>
        <a:p>
          <a:endParaRPr lang="sk-SK"/>
        </a:p>
      </dgm:t>
    </dgm:pt>
    <dgm:pt modelId="{A82FFC61-9285-4612-9939-AE1904108885}" type="pres">
      <dgm:prSet presAssocID="{7C640EB8-A419-4185-8B26-F2A02F9D141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8CC6786-3FBD-47FD-AAC8-59C49FFF6AE2}" type="pres">
      <dgm:prSet presAssocID="{7C640EB8-A419-4185-8B26-F2A02F9D1419}" presName="negativeSpace" presStyleCnt="0"/>
      <dgm:spPr/>
    </dgm:pt>
    <dgm:pt modelId="{E6BE673C-7D4C-4168-AAF6-9D15F9E4D4F2}" type="pres">
      <dgm:prSet presAssocID="{7C640EB8-A419-4185-8B26-F2A02F9D141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0C4817E-1F2B-474C-9703-AC7BB5461D54}" type="presOf" srcId="{DCE4C332-FBAE-497E-AE66-74F7784BE10D}" destId="{39260C1A-A6F0-4FC9-8A22-9E91BC3CA88A}" srcOrd="1" destOrd="0" presId="urn:microsoft.com/office/officeart/2005/8/layout/list1"/>
    <dgm:cxn modelId="{72F09E43-5B6D-412F-9864-EDCAF9A1C3F2}" type="presOf" srcId="{104F65F9-2D12-429C-94EA-7C584FAEFB3B}" destId="{6E7DECAD-4C7E-4B09-A204-88A84AF22C9C}" srcOrd="1" destOrd="0" presId="urn:microsoft.com/office/officeart/2005/8/layout/list1"/>
    <dgm:cxn modelId="{74FD89DF-219A-4750-A7ED-596F099CAE05}" type="presOf" srcId="{104F65F9-2D12-429C-94EA-7C584FAEFB3B}" destId="{71B98567-E751-4FFE-AE77-1445F4A249AC}" srcOrd="0" destOrd="0" presId="urn:microsoft.com/office/officeart/2005/8/layout/list1"/>
    <dgm:cxn modelId="{61ED802D-F815-4013-8F3F-11FFB2EBFD88}" type="presOf" srcId="{217700A6-D16B-4963-B5BD-C02CC3FA0EA1}" destId="{09C319A1-8888-4A19-BD02-73511F810F15}" srcOrd="0" destOrd="0" presId="urn:microsoft.com/office/officeart/2005/8/layout/list1"/>
    <dgm:cxn modelId="{9799618F-81F9-412D-A731-13F960C8BF3C}" type="presOf" srcId="{DCE4C332-FBAE-497E-AE66-74F7784BE10D}" destId="{942D9A17-635B-4824-8C8C-AE344C6BEC5C}" srcOrd="0" destOrd="0" presId="urn:microsoft.com/office/officeart/2005/8/layout/list1"/>
    <dgm:cxn modelId="{4448598B-E2C4-4001-872E-CEF95C76E796}" srcId="{ABCD6559-0815-4F70-94C6-B9AA93F436ED}" destId="{217700A6-D16B-4963-B5BD-C02CC3FA0EA1}" srcOrd="1" destOrd="0" parTransId="{7474A044-5FD5-46B2-9C79-18AF147ADCFF}" sibTransId="{B5FCA1E6-FD1C-4635-9BED-23354533275B}"/>
    <dgm:cxn modelId="{1E4E4FCF-7C09-4B08-AEF4-66602EF2A8E5}" type="presOf" srcId="{7C640EB8-A419-4185-8B26-F2A02F9D1419}" destId="{71AF852B-FA58-4AFD-ACCE-8641A9799CCF}" srcOrd="0" destOrd="0" presId="urn:microsoft.com/office/officeart/2005/8/layout/list1"/>
    <dgm:cxn modelId="{301624FE-3BBC-45D1-A5F4-27136760355C}" type="presOf" srcId="{217700A6-D16B-4963-B5BD-C02CC3FA0EA1}" destId="{1E46CFAF-96A7-4AD1-B4D1-6C501E1B1EBE}" srcOrd="1" destOrd="0" presId="urn:microsoft.com/office/officeart/2005/8/layout/list1"/>
    <dgm:cxn modelId="{F18F2A88-D9CE-425C-901A-BB12BE547097}" type="presOf" srcId="{7C640EB8-A419-4185-8B26-F2A02F9D1419}" destId="{A82FFC61-9285-4612-9939-AE1904108885}" srcOrd="1" destOrd="0" presId="urn:microsoft.com/office/officeart/2005/8/layout/list1"/>
    <dgm:cxn modelId="{E9C9F879-A935-401E-96B0-643335D90E6F}" srcId="{ABCD6559-0815-4F70-94C6-B9AA93F436ED}" destId="{104F65F9-2D12-429C-94EA-7C584FAEFB3B}" srcOrd="0" destOrd="0" parTransId="{F1DE2977-EF6B-46DC-9E0A-5752963DD589}" sibTransId="{5F580AED-81B2-4740-95CA-300547ED870F}"/>
    <dgm:cxn modelId="{2EC4E99D-4B0E-48F0-B683-4C8887369A12}" srcId="{ABCD6559-0815-4F70-94C6-B9AA93F436ED}" destId="{7C640EB8-A419-4185-8B26-F2A02F9D1419}" srcOrd="3" destOrd="0" parTransId="{14F8155E-C5BD-4967-A213-5DB1104B5B7B}" sibTransId="{C1979DAB-0572-476C-A896-48EC412D3935}"/>
    <dgm:cxn modelId="{35F437BB-B507-4E8E-9455-CA2CE76DBB53}" type="presOf" srcId="{ABCD6559-0815-4F70-94C6-B9AA93F436ED}" destId="{C96B04C3-82A0-4BC6-9BEA-2C42F6B3181C}" srcOrd="0" destOrd="0" presId="urn:microsoft.com/office/officeart/2005/8/layout/list1"/>
    <dgm:cxn modelId="{5ACB00BE-3BD7-425D-8A23-A63EED7DFBB4}" srcId="{ABCD6559-0815-4F70-94C6-B9AA93F436ED}" destId="{DCE4C332-FBAE-497E-AE66-74F7784BE10D}" srcOrd="2" destOrd="0" parTransId="{5E490727-55D5-4717-84A7-136B8EAA154E}" sibTransId="{268B8AF3-A100-4F61-92AC-CB36093090AB}"/>
    <dgm:cxn modelId="{1B09B20C-7D09-4F6F-BFAB-1DE2C194B957}" type="presParOf" srcId="{C96B04C3-82A0-4BC6-9BEA-2C42F6B3181C}" destId="{7C83613B-A9B0-45D7-A7D5-03C98769CBC6}" srcOrd="0" destOrd="0" presId="urn:microsoft.com/office/officeart/2005/8/layout/list1"/>
    <dgm:cxn modelId="{2C93C657-CADB-482E-AF92-37850CD61488}" type="presParOf" srcId="{7C83613B-A9B0-45D7-A7D5-03C98769CBC6}" destId="{71B98567-E751-4FFE-AE77-1445F4A249AC}" srcOrd="0" destOrd="0" presId="urn:microsoft.com/office/officeart/2005/8/layout/list1"/>
    <dgm:cxn modelId="{95BC4807-8CA0-4FBA-BD37-C59FC1AFF9D5}" type="presParOf" srcId="{7C83613B-A9B0-45D7-A7D5-03C98769CBC6}" destId="{6E7DECAD-4C7E-4B09-A204-88A84AF22C9C}" srcOrd="1" destOrd="0" presId="urn:microsoft.com/office/officeart/2005/8/layout/list1"/>
    <dgm:cxn modelId="{DE682861-0A16-4A31-97C6-93959272FC23}" type="presParOf" srcId="{C96B04C3-82A0-4BC6-9BEA-2C42F6B3181C}" destId="{6E8F16BA-1B33-49F2-8F9E-B9C62FDCA835}" srcOrd="1" destOrd="0" presId="urn:microsoft.com/office/officeart/2005/8/layout/list1"/>
    <dgm:cxn modelId="{3892B91A-0CCA-4D6A-878B-D622E3FD8510}" type="presParOf" srcId="{C96B04C3-82A0-4BC6-9BEA-2C42F6B3181C}" destId="{83F48A18-F7B5-4412-9FF7-E6C1EC5485C0}" srcOrd="2" destOrd="0" presId="urn:microsoft.com/office/officeart/2005/8/layout/list1"/>
    <dgm:cxn modelId="{56EF15F9-4248-4235-BE7A-9CD6D6B23C19}" type="presParOf" srcId="{C96B04C3-82A0-4BC6-9BEA-2C42F6B3181C}" destId="{7B70496C-AFA7-40D7-85E4-55B32D4A34E9}" srcOrd="3" destOrd="0" presId="urn:microsoft.com/office/officeart/2005/8/layout/list1"/>
    <dgm:cxn modelId="{5D43F8BA-C796-4A5F-85BD-24B953E5D5DE}" type="presParOf" srcId="{C96B04C3-82A0-4BC6-9BEA-2C42F6B3181C}" destId="{2A09D677-BF96-4715-9553-5B14C60C0219}" srcOrd="4" destOrd="0" presId="urn:microsoft.com/office/officeart/2005/8/layout/list1"/>
    <dgm:cxn modelId="{40464DCB-011D-41A1-AC7F-DE15B910EE32}" type="presParOf" srcId="{2A09D677-BF96-4715-9553-5B14C60C0219}" destId="{09C319A1-8888-4A19-BD02-73511F810F15}" srcOrd="0" destOrd="0" presId="urn:microsoft.com/office/officeart/2005/8/layout/list1"/>
    <dgm:cxn modelId="{CBEC5AC2-85F5-4DC6-9F75-BB52570A553C}" type="presParOf" srcId="{2A09D677-BF96-4715-9553-5B14C60C0219}" destId="{1E46CFAF-96A7-4AD1-B4D1-6C501E1B1EBE}" srcOrd="1" destOrd="0" presId="urn:microsoft.com/office/officeart/2005/8/layout/list1"/>
    <dgm:cxn modelId="{CFF08AE3-DDC2-4D1A-89B2-AFD2B1384E74}" type="presParOf" srcId="{C96B04C3-82A0-4BC6-9BEA-2C42F6B3181C}" destId="{7D6E9709-063C-4A86-BBB6-51F8DAF62E5C}" srcOrd="5" destOrd="0" presId="urn:microsoft.com/office/officeart/2005/8/layout/list1"/>
    <dgm:cxn modelId="{FE1D6449-E1D4-4AE8-B1C8-AC8CFBD6A5BF}" type="presParOf" srcId="{C96B04C3-82A0-4BC6-9BEA-2C42F6B3181C}" destId="{A9F6CFFB-D778-4083-9A70-C6DA90FB5D8E}" srcOrd="6" destOrd="0" presId="urn:microsoft.com/office/officeart/2005/8/layout/list1"/>
    <dgm:cxn modelId="{53A62659-12C7-4626-851A-47667DE34DDC}" type="presParOf" srcId="{C96B04C3-82A0-4BC6-9BEA-2C42F6B3181C}" destId="{02EDC507-5E62-4AFB-9AF6-865AC0D691A8}" srcOrd="7" destOrd="0" presId="urn:microsoft.com/office/officeart/2005/8/layout/list1"/>
    <dgm:cxn modelId="{73B91EEE-2279-493D-872A-1A0561AE7985}" type="presParOf" srcId="{C96B04C3-82A0-4BC6-9BEA-2C42F6B3181C}" destId="{803BEF0F-EE7C-4A0F-A409-FA51F77CA5E0}" srcOrd="8" destOrd="0" presId="urn:microsoft.com/office/officeart/2005/8/layout/list1"/>
    <dgm:cxn modelId="{31C11DB1-7C00-453F-9F23-1E2B25E1347B}" type="presParOf" srcId="{803BEF0F-EE7C-4A0F-A409-FA51F77CA5E0}" destId="{942D9A17-635B-4824-8C8C-AE344C6BEC5C}" srcOrd="0" destOrd="0" presId="urn:microsoft.com/office/officeart/2005/8/layout/list1"/>
    <dgm:cxn modelId="{82C62A46-90BE-40A9-9E4D-5536E7931DDC}" type="presParOf" srcId="{803BEF0F-EE7C-4A0F-A409-FA51F77CA5E0}" destId="{39260C1A-A6F0-4FC9-8A22-9E91BC3CA88A}" srcOrd="1" destOrd="0" presId="urn:microsoft.com/office/officeart/2005/8/layout/list1"/>
    <dgm:cxn modelId="{23357330-DC12-4CE1-B648-4067B004CD28}" type="presParOf" srcId="{C96B04C3-82A0-4BC6-9BEA-2C42F6B3181C}" destId="{FDB37C82-7639-424C-8244-E5204FB2EBF5}" srcOrd="9" destOrd="0" presId="urn:microsoft.com/office/officeart/2005/8/layout/list1"/>
    <dgm:cxn modelId="{F4B4F15E-1AF6-4CE9-940A-56433C1AA8D3}" type="presParOf" srcId="{C96B04C3-82A0-4BC6-9BEA-2C42F6B3181C}" destId="{E04B46AF-3EFB-40F9-8047-F629C67B4079}" srcOrd="10" destOrd="0" presId="urn:microsoft.com/office/officeart/2005/8/layout/list1"/>
    <dgm:cxn modelId="{AEB66945-2E69-49AD-B709-0D86F5CDEA34}" type="presParOf" srcId="{C96B04C3-82A0-4BC6-9BEA-2C42F6B3181C}" destId="{FC9A6CB7-5437-422A-8D2B-4FA24B8A5AC2}" srcOrd="11" destOrd="0" presId="urn:microsoft.com/office/officeart/2005/8/layout/list1"/>
    <dgm:cxn modelId="{6B13E099-580E-4ADC-BF98-4CD5B81FD039}" type="presParOf" srcId="{C96B04C3-82A0-4BC6-9BEA-2C42F6B3181C}" destId="{8876554A-CD7B-4E0D-AC12-2ED6D14EC86E}" srcOrd="12" destOrd="0" presId="urn:microsoft.com/office/officeart/2005/8/layout/list1"/>
    <dgm:cxn modelId="{DCA577A1-450A-432E-B601-54DD4196728D}" type="presParOf" srcId="{8876554A-CD7B-4E0D-AC12-2ED6D14EC86E}" destId="{71AF852B-FA58-4AFD-ACCE-8641A9799CCF}" srcOrd="0" destOrd="0" presId="urn:microsoft.com/office/officeart/2005/8/layout/list1"/>
    <dgm:cxn modelId="{6412A55F-2DEC-4C07-8A4B-32960C4C3B81}" type="presParOf" srcId="{8876554A-CD7B-4E0D-AC12-2ED6D14EC86E}" destId="{A82FFC61-9285-4612-9939-AE1904108885}" srcOrd="1" destOrd="0" presId="urn:microsoft.com/office/officeart/2005/8/layout/list1"/>
    <dgm:cxn modelId="{DE9842A2-2D2C-4AE0-9824-ECFACFCC94E7}" type="presParOf" srcId="{C96B04C3-82A0-4BC6-9BEA-2C42F6B3181C}" destId="{C8CC6786-3FBD-47FD-AAC8-59C49FFF6AE2}" srcOrd="13" destOrd="0" presId="urn:microsoft.com/office/officeart/2005/8/layout/list1"/>
    <dgm:cxn modelId="{A6975F1F-7B0A-4D0C-B83E-C37CB69867BF}" type="presParOf" srcId="{C96B04C3-82A0-4BC6-9BEA-2C42F6B3181C}" destId="{E6BE673C-7D4C-4168-AAF6-9D15F9E4D4F2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F48A18-F7B5-4412-9FF7-E6C1EC5485C0}">
      <dsp:nvSpPr>
        <dsp:cNvPr id="0" name=""/>
        <dsp:cNvSpPr/>
      </dsp:nvSpPr>
      <dsp:spPr>
        <a:xfrm>
          <a:off x="0" y="32899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DECAD-4C7E-4B09-A204-88A84AF22C9C}">
      <dsp:nvSpPr>
        <dsp:cNvPr id="0" name=""/>
        <dsp:cNvSpPr/>
      </dsp:nvSpPr>
      <dsp:spPr>
        <a:xfrm>
          <a:off x="429815" y="4278"/>
          <a:ext cx="6017418" cy="64944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 so skúsenosťami (prax)</a:t>
          </a:r>
          <a:endParaRPr lang="sk-SK" sz="1800" b="1" kern="1200" dirty="0">
            <a:solidFill>
              <a:schemeClr val="tx1"/>
            </a:solidFill>
          </a:endParaRPr>
        </a:p>
      </dsp:txBody>
      <dsp:txXfrm>
        <a:off x="461518" y="35981"/>
        <a:ext cx="5954012" cy="586034"/>
      </dsp:txXfrm>
    </dsp:sp>
    <dsp:sp modelId="{A9F6CFFB-D778-4083-9A70-C6DA90FB5D8E}">
      <dsp:nvSpPr>
        <dsp:cNvPr id="0" name=""/>
        <dsp:cNvSpPr/>
      </dsp:nvSpPr>
      <dsp:spPr>
        <a:xfrm>
          <a:off x="0" y="132691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62621"/>
              <a:satOff val="4972"/>
              <a:lumOff val="70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46CFAF-96A7-4AD1-B4D1-6C501E1B1EBE}">
      <dsp:nvSpPr>
        <dsp:cNvPr id="0" name=""/>
        <dsp:cNvSpPr/>
      </dsp:nvSpPr>
      <dsp:spPr>
        <a:xfrm>
          <a:off x="429815" y="1002198"/>
          <a:ext cx="6017418" cy="64944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sestry, ktoré reprezentujú podskupinu v danej klinickej oblasti (napr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. revízne sestry</a:t>
          </a: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)</a:t>
          </a:r>
          <a:endParaRPr lang="sk-SK" sz="1800" b="1" kern="1200" dirty="0">
            <a:solidFill>
              <a:schemeClr val="tx1"/>
            </a:solidFill>
          </a:endParaRPr>
        </a:p>
      </dsp:txBody>
      <dsp:txXfrm>
        <a:off x="461518" y="1033901"/>
        <a:ext cx="5954012" cy="586034"/>
      </dsp:txXfrm>
    </dsp:sp>
    <dsp:sp modelId="{E04B46AF-3EFB-40F9-8047-F629C67B4079}">
      <dsp:nvSpPr>
        <dsp:cNvPr id="0" name=""/>
        <dsp:cNvSpPr/>
      </dsp:nvSpPr>
      <dsp:spPr>
        <a:xfrm>
          <a:off x="0" y="232483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25241"/>
              <a:satOff val="9944"/>
              <a:lumOff val="14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260C1A-A6F0-4FC9-8A22-9E91BC3CA88A}">
      <dsp:nvSpPr>
        <dsp:cNvPr id="0" name=""/>
        <dsp:cNvSpPr/>
      </dsp:nvSpPr>
      <dsp:spPr>
        <a:xfrm>
          <a:off x="429815" y="2000118"/>
          <a:ext cx="6017418" cy="64944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 s prirodzenou autoritou (vodcovstvo v skupine)</a:t>
          </a:r>
          <a:endParaRPr lang="sk-SK" sz="1800" b="1" kern="1200" dirty="0">
            <a:solidFill>
              <a:schemeClr val="tx1"/>
            </a:solidFill>
          </a:endParaRPr>
        </a:p>
      </dsp:txBody>
      <dsp:txXfrm>
        <a:off x="461518" y="2031821"/>
        <a:ext cx="5954012" cy="586034"/>
      </dsp:txXfrm>
    </dsp:sp>
    <dsp:sp modelId="{E6BE673C-7D4C-4168-AAF6-9D15F9E4D4F2}">
      <dsp:nvSpPr>
        <dsp:cNvPr id="0" name=""/>
        <dsp:cNvSpPr/>
      </dsp:nvSpPr>
      <dsp:spPr>
        <a:xfrm>
          <a:off x="0" y="332275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2FFC61-9285-4612-9939-AE1904108885}">
      <dsp:nvSpPr>
        <dsp:cNvPr id="0" name=""/>
        <dsp:cNvSpPr/>
      </dsp:nvSpPr>
      <dsp:spPr>
        <a:xfrm>
          <a:off x="429815" y="2998038"/>
          <a:ext cx="6017418" cy="64944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altLang="sk-SK" sz="1800" b="1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sestry, ktoré chcú pracovať na príprave štandardov</a:t>
          </a:r>
          <a:endParaRPr lang="sk-SK" sz="1800" b="1" kern="1200" dirty="0">
            <a:solidFill>
              <a:schemeClr val="tx1"/>
            </a:solidFill>
          </a:endParaRPr>
        </a:p>
      </dsp:txBody>
      <dsp:txXfrm>
        <a:off x="461518" y="3029741"/>
        <a:ext cx="5954012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30766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2268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20647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1675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05921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44617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89651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0197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31128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31115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1518347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79909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90655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985048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684078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6182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8194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63078" y="1899437"/>
            <a:ext cx="8594876" cy="1646302"/>
          </a:xfrm>
        </p:spPr>
        <p:txBody>
          <a:bodyPr/>
          <a:lstStyle/>
          <a:p>
            <a:pPr algn="ctr"/>
            <a:r>
              <a:rPr lang="pl-PL" sz="3600" b="1" dirty="0" smtClean="0">
                <a:latin typeface="Garamond" panose="02020404030301010803" pitchFamily="18" charset="0"/>
                <a:cs typeface="Times New Roman" pitchFamily="18" charset="0"/>
              </a:rPr>
              <a:t/>
            </a:r>
            <a:br>
              <a:rPr lang="pl-PL" sz="3600" b="1" dirty="0" smtClean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pl-PL" sz="3600" b="1" dirty="0">
                <a:latin typeface="Garamond" panose="02020404030301010803" pitchFamily="18" charset="0"/>
                <a:cs typeface="Times New Roman" pitchFamily="18" charset="0"/>
              </a:rPr>
              <a:t/>
            </a:r>
            <a:br>
              <a:rPr lang="pl-PL" sz="3600" b="1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pl-PL" sz="3600" b="1" dirty="0" smtClean="0">
                <a:latin typeface="Garamond" panose="02020404030301010803" pitchFamily="18" charset="0"/>
                <a:cs typeface="Times New Roman" pitchFamily="18" charset="0"/>
              </a:rPr>
              <a:t/>
            </a:r>
            <a:br>
              <a:rPr lang="pl-PL" sz="3600" b="1" dirty="0" smtClean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pl-PL" sz="3600" b="1" dirty="0">
                <a:latin typeface="Garamond" panose="02020404030301010803" pitchFamily="18" charset="0"/>
                <a:cs typeface="Times New Roman" pitchFamily="18" charset="0"/>
              </a:rPr>
              <a:t/>
            </a:r>
            <a:br>
              <a:rPr lang="pl-PL" sz="3600" b="1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pl-PL" sz="3600" b="1" dirty="0" smtClean="0">
                <a:latin typeface="Garamond" panose="02020404030301010803" pitchFamily="18" charset="0"/>
                <a:cs typeface="Times New Roman" pitchFamily="18" charset="0"/>
              </a:rPr>
              <a:t>Štandardy</a:t>
            </a:r>
            <a:r>
              <a:rPr lang="pl-PL" sz="3600" b="1" dirty="0">
                <a:latin typeface="Garamond" panose="02020404030301010803" pitchFamily="18" charset="0"/>
                <a:cs typeface="Times New Roman" pitchFamily="18" charset="0"/>
              </a:rPr>
              <a:t>, tvorba a ich používanie v </a:t>
            </a:r>
            <a:r>
              <a:rPr lang="pl-PL" sz="3600" b="1" dirty="0" smtClean="0">
                <a:latin typeface="Garamond" panose="02020404030301010803" pitchFamily="18" charset="0"/>
                <a:cs typeface="Times New Roman" pitchFamily="18" charset="0"/>
              </a:rPr>
              <a:t>praxi</a:t>
            </a:r>
            <a:endParaRPr lang="sk-SK" sz="3600" b="1" dirty="0">
              <a:latin typeface="Garamond" panose="02020404030301010803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Žiaková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2012494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784204"/>
            <a:ext cx="8596668" cy="1320800"/>
          </a:xfrm>
        </p:spPr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K</a:t>
            </a:r>
            <a:r>
              <a:rPr lang="sk-SK" b="1" dirty="0" smtClean="0">
                <a:latin typeface="Garamond" panose="02020404030301010803" pitchFamily="18" charset="0"/>
              </a:rPr>
              <a:t>valita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valita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predstavuje určitú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normatívnu kategóriu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vyjadrujúcu žiaducu, optimálnu úroveň či stupeň, približujúci sa očakávaniam, potrebám, predstavám jednotlivcov alebo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skupín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onímanie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kvality je dané kultúrnym a sociálnym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prostredím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ctr" fontAlgn="auto">
              <a:buFont typeface="Arial" panose="020B0604020202020204" pitchFamily="34" charset="0"/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fontAlgn="auto">
              <a:buFont typeface="Arial" panose="020B0604020202020204" pitchFamily="34" charset="0"/>
              <a:buNone/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	</a:t>
            </a:r>
          </a:p>
          <a:p>
            <a:pPr fontAlgn="auto">
              <a:buFont typeface="Arial" panose="020B0604020202020204" pitchFamily="34" charset="0"/>
              <a:buNone/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	Hodnoty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, ktoré v danej spoločnosti prevládajú, individuálne hodnoty tých,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ktorí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kvalitu starostlivosti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definujú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(napr.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tvorcovia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zdravotníckej legislatívy),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poskytujú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(zdravotnícki pracovníci) a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prijímajú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(pacienti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4548948" y="3370218"/>
            <a:ext cx="853440" cy="5834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839031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96685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Štandardy v ošetrovateľstve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03538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NORMA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všeobecne prijaté pravidlo, model, vzor alebo nameraná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hodnota</a:t>
            </a: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všeobecným vyjadrením určitého limitu (všeobecný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termín)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Užší pohľad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 to, čo je norma, predstavujú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</a:t>
            </a:r>
          </a:p>
          <a:p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je určitá profesijne dohodnutá (pripravujú sestry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 úroveň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určitého výkonu, starostlivosti v konkrétnej oblasti (z hľadiska množstva, času, kvality) - nie najnižšia ani najvyššia úroveň, ale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priemerná = optimálna!!!</a:t>
            </a: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4310743" y="3124338"/>
            <a:ext cx="635725" cy="5486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692777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Štandardy v ošetrovateľstve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64201"/>
            <a:ext cx="8596668" cy="48672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Nástroj zabezpečenia kvality ošetrovateľskej starostlivosti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Hodnotenie, či ošetrovateľská starostlivosť odpovedá požadovanej úrovni,  vypracovanie a používanie štandardov → ušetrenie financií (finančný manažment)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Určujú záväznú normu pre kvalitnú ošetrovateľskú starostlivosť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Využitie z hľadiska výučby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Umožňujú objektívne hodnotenie poskytovanej starostlivosti (napr. realizácia auditu kvality starostlivosti za účelom získania akreditácie),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Poskytujú pocit bezpečia pre pacientov (zaisťujú im minimálny štandard kvalitnej starostlivosti, bezpečnosť pacienta)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Chránia sestry pred neoprávneným postihom – dôkaz, že sestra dodržala príslušný štandard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chemeClr val="tx1"/>
              </a:buClr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endParaRPr lang="sk-SK" altLang="sk-SK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897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78971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Vlastnosti štandardov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50127"/>
            <a:ext cx="8596668" cy="449123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Reálnosť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(nie ideálny stav, ale reálny vzhľadom na súčasnú situáciu, podmienky) =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dosiahnuteľnosť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sk-SK" altLang="sk-SK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Merateľnosť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(kritériá musia byť čo možno najkonkrétnejšie) =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pozorovateľnosť, konkrétnosť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sk-SK" altLang="sk-SK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Želateľnosť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(neformulovať kritériá v negatívnom zmysle slova, ale v pozitívnom tvare) =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písať to, čo  chceme, čo si želáme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sk-SK" altLang="sk-SK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 by mal byť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stručný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 by mal byť vypracovaný z hľadiska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riadenia starostlivosti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6361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  <a:t>Tvorba štandardov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24298"/>
            <a:ext cx="8596668" cy="451736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  <a:defRPr/>
            </a:pPr>
            <a:r>
              <a:rPr lang="sk-SK" b="1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DySSSy</a:t>
            </a:r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(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Dynamic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Standard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Setting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System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) 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dynamická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metóda na formulovanie cieľov pre zvyšovanie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kvality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kontinuálny cyklus troch oblastí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– definovanie, meranie, výber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činnosti</a:t>
            </a:r>
            <a:endParaRPr lang="sk-SK" i="1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spoločné východisko: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definujeme oblasti, ktoré chceme zlepšiť a kritériá ako ich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budeme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     merať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následne ich v praxi meriame a následne upravujeme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činnosť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3 fázy: 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lvl="1">
              <a:lnSpc>
                <a:spcPct val="80000"/>
              </a:lnSpc>
              <a:defRPr/>
            </a:pP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opisná</a:t>
            </a:r>
          </a:p>
          <a:p>
            <a:pPr lvl="1">
              <a:lnSpc>
                <a:spcPct val="80000"/>
              </a:lnSpc>
              <a:defRPr/>
            </a:pP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monitorovacia</a:t>
            </a:r>
          </a:p>
          <a:p>
            <a:pPr lvl="1">
              <a:lnSpc>
                <a:spcPct val="80000"/>
              </a:lnSpc>
              <a:defRPr/>
            </a:pP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úprava/korekcia</a:t>
            </a:r>
            <a:endParaRPr lang="sk-SK" sz="1800" i="1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4571999" y="2209075"/>
            <a:ext cx="653143" cy="6125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728705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384663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Opisná fáza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19498"/>
            <a:ext cx="8596668" cy="5438502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Definovanie kvality služby, starostlivosti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Výber témy oblasti, v ktorej chceme dosiahnuť zlepšenie a formulácia kritérií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Kritériá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označiť číslami: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ct val="80000"/>
              </a:lnSpc>
              <a:buFontTx/>
              <a:buChar char="•"/>
              <a:defRPr/>
            </a:pP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ritériá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štruktúry Š1, Š2, Š3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...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80000"/>
              </a:lnSpc>
              <a:buFontTx/>
              <a:buChar char="•"/>
              <a:defRPr/>
            </a:pP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ritériá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procesu P1, P2, P3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...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80000"/>
              </a:lnSpc>
              <a:buFontTx/>
              <a:buChar char="•"/>
              <a:defRPr/>
            </a:pP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ritériá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výsledku V1, V2, V3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...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asový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harmonogram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pre každú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intervenciu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sk-SK" altLang="sk-SK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Brať do úvahy: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Špecifickosť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– stanovené tak, ako je ich nutné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splniť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poľahlivosť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ochopiteľnosť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asnosť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erateľnosť 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osiahnuteľnosť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yjadriteľnosť správaním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0552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Opisná fáza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41417"/>
            <a:ext cx="8596668" cy="449994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Formulácia kritérií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endParaRPr lang="sk-SK" alt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droje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informácií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pre formulovanie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kritérií:</a:t>
            </a:r>
          </a:p>
          <a:p>
            <a:pPr lvl="1">
              <a:lnSpc>
                <a:spcPct val="80000"/>
              </a:lnSpc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Odborné vedomosti a zručnosti (knižná a časopisecká literatúra)</a:t>
            </a:r>
          </a:p>
          <a:p>
            <a:pPr lvl="1">
              <a:lnSpc>
                <a:spcPct val="80000"/>
              </a:lnSpc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Odborné skúsenosti</a:t>
            </a:r>
          </a:p>
          <a:p>
            <a:pPr lvl="1">
              <a:lnSpc>
                <a:spcPct val="80000"/>
              </a:lnSpc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Legislatívne a etické normy</a:t>
            </a:r>
          </a:p>
          <a:p>
            <a:pPr lvl="1">
              <a:lnSpc>
                <a:spcPct val="80000"/>
              </a:lnSpc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Smernice praxe</a:t>
            </a:r>
          </a:p>
          <a:p>
            <a:pPr lvl="1">
              <a:lnSpc>
                <a:spcPct val="80000"/>
              </a:lnSpc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Smernice riadenia</a:t>
            </a:r>
          </a:p>
          <a:p>
            <a:pPr lvl="1">
              <a:lnSpc>
                <a:spcPct val="80000"/>
              </a:lnSpc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Vedomosti založené na vedeckom výskume (výsledky výskumu, EBP)</a:t>
            </a:r>
            <a:endParaRPr lang="sk-SK" altLang="sk-SK" sz="1800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1816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Štruktúra-kritériá (Š1, Š2...)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930400"/>
            <a:ext cx="8388289" cy="3519672"/>
          </a:xfrm>
        </p:spPr>
        <p:txBody>
          <a:bodyPr>
            <a:normAutofit/>
          </a:bodyPr>
          <a:lstStyle/>
          <a:p>
            <a:pPr fontAlgn="auto">
              <a:buFont typeface="Arial" panose="020B0604020202020204" pitchFamily="34" charset="0"/>
              <a:buNone/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Ktoré predpoklady musia byť splnené, aby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sa štandard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dosiahol?</a:t>
            </a:r>
          </a:p>
          <a:p>
            <a:pPr fontAlgn="auto">
              <a:buFont typeface="Arial" panose="020B0604020202020204" pitchFamily="34" charset="0"/>
              <a:buNone/>
              <a:defRPr/>
            </a:pPr>
            <a:r>
              <a:rPr lang="pl-PL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Čo potrebujem, aby sa štandard dosiahol</a:t>
            </a:r>
            <a:r>
              <a:rPr lang="pl-PL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?</a:t>
            </a:r>
          </a:p>
          <a:p>
            <a:pPr fontAlgn="auto">
              <a:buFont typeface="Arial" panose="020B0604020202020204" pitchFamily="34" charset="0"/>
              <a:buNone/>
              <a:defRPr/>
            </a:pPr>
            <a:endParaRPr lang="pl-PL" altLang="sk-SK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Vybavenie pracoviska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Pomôcky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Dokumentácia</a:t>
            </a:r>
          </a:p>
          <a:p>
            <a:pPr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Personál: typ, počet, vedomostí, organizácia práce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4132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Proces-kritériá (P1, P2....)</a:t>
            </a:r>
            <a:endParaRPr lang="sk-SK" dirty="0"/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733006"/>
            <a:ext cx="4184035" cy="465037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Čo je potrebné urobiť na dosiahnutie štandardu?</a:t>
            </a:r>
          </a:p>
          <a:p>
            <a:pPr>
              <a:buFont typeface="Arial" panose="020B0604020202020204" pitchFamily="34" charset="0"/>
              <a:buNone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Ako mám postupovať, aby sa štandard dosiahol?</a:t>
            </a:r>
          </a:p>
          <a:p>
            <a:pPr>
              <a:buFont typeface="Arial" panose="020B0604020202020204" pitchFamily="34" charset="0"/>
              <a:buNone/>
            </a:pPr>
            <a:endParaRPr lang="sk-SK" altLang="sk-SK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Sestra posudzuje…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Sestra hodnotí, sleduje…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Sestra zaznamenáva …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sestra vykonáva...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70" y="1733007"/>
            <a:ext cx="4184034" cy="4650376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Čo musí spĺňať výsledok štandardu?</a:t>
            </a:r>
          </a:p>
          <a:p>
            <a:pPr>
              <a:buFont typeface="Arial" panose="020B0604020202020204" pitchFamily="34" charset="0"/>
              <a:buNone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Čo chcem dosiahnuť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?</a:t>
            </a:r>
          </a:p>
          <a:p>
            <a:pPr>
              <a:buFont typeface="Arial" panose="020B0604020202020204" pitchFamily="34" charset="0"/>
              <a:buNone/>
            </a:pPr>
            <a:endParaRPr lang="sk-SK" altLang="sk-SK" i="1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Pacientov stav (klinický stav, vedomosti, postoje, správanie...)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Pacient vykonáva…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Pacient udáva…</a:t>
            </a:r>
          </a:p>
          <a:p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Namerané hodnoty....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2830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17715"/>
            <a:ext cx="8596668" cy="1320800"/>
          </a:xfrm>
        </p:spPr>
        <p:txBody>
          <a:bodyPr>
            <a:noAutofit/>
          </a:bodyPr>
          <a:lstStyle/>
          <a:p>
            <a:r>
              <a:rPr lang="sk-SK" altLang="sk-SK" b="1" dirty="0" smtClean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  <a:t/>
            </a:r>
            <a:br>
              <a:rPr lang="sk-SK" altLang="sk-SK" b="1" dirty="0" smtClean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sk-SK" altLang="sk-SK" b="1" dirty="0" smtClean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  <a:t>Monitorovacia fáza - AUDIT</a:t>
            </a:r>
            <a:br>
              <a:rPr lang="sk-SK" altLang="sk-SK" b="1" dirty="0" smtClean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sk-SK" altLang="sk-SK" b="1" dirty="0" smtClean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  <a:t/>
            </a:r>
            <a:br>
              <a:rPr lang="sk-SK" altLang="sk-SK" b="1" dirty="0" smtClean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</a:b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51286"/>
            <a:ext cx="8596668" cy="38807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Garamond" panose="02020404030301010803" pitchFamily="18" charset="0"/>
              <a:buChar char="►"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Určenie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kritérií monitorovania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(čo chcem sledovať? Prečo?) – dohodnúť normy, zdokonaliť kritériá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Garamond" panose="02020404030301010803" pitchFamily="18" charset="0"/>
              <a:buChar char="►"/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Určenie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nástrojov monitorovania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(ako? Kto? Kedy? Ako dlho?) – premyslieť a opísať nástroje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Garamond" panose="02020404030301010803" pitchFamily="18" charset="0"/>
              <a:buChar char="►"/>
              <a:defRPr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Zdroj údajov: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pacienti, príbuzní, sestry, ošetrovateľská dokumentácia, zdravotné záznamy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Garamond" panose="02020404030301010803" pitchFamily="18" charset="0"/>
              <a:buChar char="►"/>
              <a:defRPr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Metódy zberu údajov: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rozhovor, priame pozorovanie, dotazník, analýza dokumentácie (retrospektívne údaje /súčasné (priebežné) údaje)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Garamond" panose="02020404030301010803" pitchFamily="18" charset="0"/>
              <a:buChar char="►"/>
              <a:defRPr/>
            </a:pP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Auditor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: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interný alebo externý (možnosti: 1. deň - interný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auditor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, 2. deň - externý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auditor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); o audite má vedieť vedúca odboru ošetrovateľskej starostlivosti, vedúca a staničná sestra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2446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altLang="sk-SK" b="1" dirty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  <a:t>Fáza úpravy, korekcie </a:t>
            </a:r>
            <a:r>
              <a:rPr lang="sk-SK" altLang="sk-SK" i="1" dirty="0">
                <a:ln>
                  <a:noFill/>
                </a:ln>
                <a:latin typeface="Garamond" panose="02020404030301010803" pitchFamily="18" charset="0"/>
                <a:cs typeface="Times New Roman" panose="02020603050405020304" pitchFamily="18" charset="0"/>
              </a:rPr>
              <a:t>- vyhodnotenie výsledkov</a:t>
            </a:r>
            <a:endParaRPr lang="sk-SK" i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76251"/>
            <a:ext cx="8596668" cy="4728755"/>
          </a:xfrm>
        </p:spPr>
        <p:txBody>
          <a:bodyPr>
            <a:normAutofit/>
          </a:bodyPr>
          <a:lstStyle/>
          <a:p>
            <a:pPr>
              <a:buFont typeface="Garamond" panose="02020404030301010803" pitchFamily="18" charset="0"/>
              <a:buChar char="►"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Potrebné určiť percentuálne skóre pre jednotlivé vybrané kritériá  (štruktúry, procesu a výsledku) zvlášť ako aj celkovo</a:t>
            </a:r>
          </a:p>
          <a:p>
            <a:pPr lvl="1">
              <a:buFont typeface="Garamond" panose="02020404030301010803" pitchFamily="18" charset="0"/>
              <a:buChar char="►"/>
            </a:pPr>
            <a:r>
              <a:rPr lang="sk-SK" altLang="sk-SK" sz="18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Nad 70%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= dobrý audit</a:t>
            </a:r>
            <a:endParaRPr lang="sk-SK" altLang="sk-SK" sz="1800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1">
              <a:buFont typeface="Garamond" panose="02020404030301010803" pitchFamily="18" charset="0"/>
              <a:buChar char="►"/>
            </a:pPr>
            <a:r>
              <a:rPr lang="sk-SK" altLang="sk-SK" sz="18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Pod 70%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- príčiny:	</a:t>
            </a:r>
          </a:p>
          <a:p>
            <a:pPr lvl="2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Nesprávne monitorovacie nástroje	</a:t>
            </a:r>
          </a:p>
          <a:p>
            <a:pPr lvl="2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Zlé určenie kritérií štandardu		</a:t>
            </a:r>
          </a:p>
          <a:p>
            <a:pPr lvl="2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Problémy s pracovníkmi</a:t>
            </a:r>
          </a:p>
          <a:p>
            <a:pPr lvl="2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Zlý manažment nastolenia zmeny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None/>
            </a:pPr>
            <a:endPara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tx1"/>
              </a:buClr>
              <a:buFont typeface="Arial" panose="020B0604020202020204" pitchFamily="34" charset="0"/>
              <a:buNone/>
            </a:pP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buFont typeface="Monotype Sorts"/>
              <a:buNone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		   </a:t>
            </a: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</a:t>
            </a: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päť </a:t>
            </a:r>
            <a:r>
              <a:rPr lang="sk-SK" alt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 prípravnej fázy, reorganizácia a pod.</a:t>
            </a: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3135086" y="4693920"/>
            <a:ext cx="818605" cy="6270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745703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512" y="355362"/>
            <a:ext cx="8596668" cy="1320800"/>
          </a:xfrm>
        </p:spPr>
        <p:txBody>
          <a:bodyPr/>
          <a:lstStyle/>
          <a:p>
            <a:r>
              <a:rPr lang="sk-SK" altLang="sk-SK" b="1" dirty="0">
                <a:latin typeface="Garamond" panose="02020404030301010803" pitchFamily="18" charset="0"/>
                <a:cs typeface="Times New Roman" panose="02020603050405020304" pitchFamily="18" charset="0"/>
              </a:rPr>
              <a:t>Príprava štandardov</a:t>
            </a:r>
            <a:endParaRPr lang="sk-SK" dirty="0"/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05455564"/>
              </p:ext>
            </p:extLst>
          </p:nvPr>
        </p:nvGraphicFramePr>
        <p:xfrm>
          <a:off x="677868" y="1768702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677334" y="1134445"/>
            <a:ext cx="5244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Vytvorenie skupiny: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77334" y="5934670"/>
            <a:ext cx="85968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altLang="sk-SK" i="1" dirty="0">
                <a:latin typeface="Garamond" panose="02020404030301010803" pitchFamily="18" charset="0"/>
                <a:cs typeface="Times New Roman" panose="02020603050405020304" pitchFamily="18" charset="0"/>
              </a:rPr>
              <a:t>R</a:t>
            </a:r>
            <a:r>
              <a:rPr lang="sk-SK" altLang="sk-SK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ola </a:t>
            </a:r>
            <a:r>
              <a:rPr lang="sk-SK" altLang="sk-SK" i="1" dirty="0">
                <a:latin typeface="Garamond" panose="02020404030301010803" pitchFamily="18" charset="0"/>
                <a:cs typeface="Times New Roman" panose="02020603050405020304" pitchFamily="18" charset="0"/>
              </a:rPr>
              <a:t>manažéra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 pri príprave štandardov 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→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 vhodné zabezpečiť si podporu manažéra pre štandard, ktorý sa vypracováva – po vypracovaní je potrebné dať si ho podpísať, schváliť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573666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Typy štandardov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94782"/>
            <a:ext cx="8727923" cy="4653767"/>
          </a:xfrm>
        </p:spPr>
        <p:txBody>
          <a:bodyPr>
            <a:noAutofit/>
          </a:bodyPr>
          <a:lstStyle/>
          <a:p>
            <a:pPr fontAlgn="auto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sk-SK" altLang="sk-SK" sz="18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Centrálne </a:t>
            </a:r>
            <a:r>
              <a:rPr lang="sk-SK" altLang="sk-SK" sz="18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</a:p>
          <a:p>
            <a:pPr>
              <a:lnSpc>
                <a:spcPct val="8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Vydávané ministerstvom zdravotníctva ako zákonné alebo iné všeobecne záväzné normy</a:t>
            </a:r>
          </a:p>
          <a:p>
            <a:pPr>
              <a:lnSpc>
                <a:spcPct val="8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Rámcové, určujú základné ciele odboru ošetrovateľstva, často nie sú označované termínom štandard, ale určujú smernice pre výkon povolania sestry, napr. Koncepcia ošetrovateľstva, zákon o povolaní sestry a pôrodnej asistentky, vyhláška pre minimálne vybavenie vybraných zdravotníckych zariadení – ADOS</a:t>
            </a:r>
            <a:endParaRPr lang="sk-SK" altLang="sk-SK" sz="1800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sk-SK" altLang="sk-SK" sz="1800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sk-SK" altLang="sk-SK" sz="18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Lokálne </a:t>
            </a:r>
            <a:r>
              <a:rPr lang="sk-SK" altLang="sk-SK" sz="18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</a:t>
            </a:r>
          </a:p>
          <a:p>
            <a:pPr>
              <a:lnSpc>
                <a:spcPct val="8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Vypracované a prijaté v konkrétnom zdravotníckom zariadení, vychádzajú z centrálnych a rámcových štandardov</a:t>
            </a:r>
          </a:p>
          <a:p>
            <a:pPr>
              <a:lnSpc>
                <a:spcPct val="80000"/>
              </a:lnSpc>
              <a:buFont typeface="Garamond" panose="02020404030301010803" pitchFamily="18" charset="0"/>
              <a:buChar char="►"/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Každý pracovník by mal byť s nimi oboznámený, zaviazať sa v rámci pracovnej zmluvy k ich dodržiavaniu, každému pracovníkovi, novému členovi personálu, študentom ošetrovateľstva musia byť k dispozícii</a:t>
            </a:r>
          </a:p>
          <a:p>
            <a:endParaRPr lang="sk-SK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7952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43840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Typy štandardov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071154"/>
            <a:ext cx="8596668" cy="5712823"/>
          </a:xfrm>
        </p:spPr>
        <p:txBody>
          <a:bodyPr>
            <a:noAutofit/>
          </a:bodyPr>
          <a:lstStyle/>
          <a:p>
            <a:pPr marL="457200" indent="-457200" fontAlgn="auto">
              <a:lnSpc>
                <a:spcPct val="90000"/>
              </a:lnSpc>
              <a:buFont typeface="Arial" panose="020B0604020202020204" pitchFamily="34" charset="0"/>
              <a:buNone/>
              <a:defRPr/>
            </a:pP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1.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Štrukturálne 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štandardy</a:t>
            </a:r>
          </a:p>
          <a:p>
            <a:pPr marL="457200" indent="-457200">
              <a:lnSpc>
                <a:spcPct val="90000"/>
              </a:lnSpc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ptimálne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personálne, technické, hygienické a organizačné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prostriedky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457200" indent="-457200">
              <a:lnSpc>
                <a:spcPct val="90000"/>
              </a:lnSpc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Regulácia ošetrovateľskej praxe</a:t>
            </a:r>
          </a:p>
          <a:p>
            <a:pPr marL="457200" indent="-457200">
              <a:lnSpc>
                <a:spcPct val="90000"/>
              </a:lnSpc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Minimálne požiadavky na úroveň poskytovaných služieb</a:t>
            </a:r>
          </a:p>
          <a:p>
            <a:pPr marL="457200" indent="-457200">
              <a:lnSpc>
                <a:spcPct val="90000"/>
              </a:lnSpc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Organizácia ošetrovateľských služieb, nábor a výber pracovníkov, štatutárne a legislatívne záležitosti a pod.</a:t>
            </a:r>
          </a:p>
          <a:p>
            <a:pPr marL="0" indent="0" fontAlgn="auto">
              <a:lnSpc>
                <a:spcPct val="90000"/>
              </a:lnSpc>
              <a:buClr>
                <a:srgbClr val="FFFF00"/>
              </a:buClr>
              <a:buFont typeface="Arial" panose="020B0604020202020204" pitchFamily="34" charset="0"/>
              <a:buNone/>
              <a:defRPr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2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.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Procesuálne 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štandardy</a:t>
            </a:r>
          </a:p>
          <a:p>
            <a:pPr marL="0" indent="0">
              <a:lnSpc>
                <a:spcPct val="90000"/>
              </a:lnSpc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 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Štandardy ošetrovateľskej starostlivosti – týkajú sa špecifických ošetrovateľských činností</a:t>
            </a:r>
          </a:p>
          <a:p>
            <a:pPr marL="0" indent="0">
              <a:lnSpc>
                <a:spcPct val="90000"/>
              </a:lnSpc>
              <a:defRPr/>
            </a:pP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  Dve základné oblasti:</a:t>
            </a:r>
            <a:endParaRPr lang="sk-SK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800100" lvl="2" indent="0">
              <a:lnSpc>
                <a:spcPct val="90000"/>
              </a:lnSpc>
              <a:defRPr/>
            </a:pPr>
            <a:r>
              <a:rPr lang="sk-SK" sz="18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Štandardy ošetrovateľských postupov pri výkonoch</a:t>
            </a:r>
          </a:p>
          <a:p>
            <a:pPr marL="800100" lvl="2" indent="0">
              <a:lnSpc>
                <a:spcPct val="90000"/>
              </a:lnSpc>
              <a:defRPr/>
            </a:pPr>
            <a:r>
              <a:rPr lang="sk-SK" sz="18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Štandardy ošetrovateľských činností v rámci ošetrovateľského procesu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 – napr. zamerané na jednotlivé ošetrovateľské problémy (ošetrovateľské diagnózy) alebo vychádzajú z určitého ochorenia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3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.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Štandardy 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hodnotenia výsledkov</a:t>
            </a:r>
          </a:p>
          <a:p>
            <a:pPr marL="342900" lvl="1" indent="-342900">
              <a:lnSpc>
                <a:spcPct val="90000"/>
              </a:lnSpc>
              <a:defRPr/>
            </a:pPr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T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ýkajú </a:t>
            </a:r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sa celkového hodnotenia kvality poskytovanej starostlivosti na danom pracovisku (využívajú štandardizované metodiky hodnotenia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itchFamily="18" charset="0"/>
              </a:rPr>
              <a:t>)</a:t>
            </a:r>
            <a:endParaRPr lang="sk-SK" sz="1800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9433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Ošetrovateľské štandardy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80457"/>
            <a:ext cx="8596668" cy="5094514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výkonu ošetrovateľskej 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profesie</a:t>
            </a: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ategórie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ošetrovateľského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personálu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Podmienky oprávňujúce k výkonu povolania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Kompetencie a pracovné náplne jednotlivých kategórií pracovníkov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Vytvárajú ich legislatívne a etické normy (napr. etický kódex sestry vyjadruje, akými morálnymi  normami sa sestry majú riadiť)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ošetrovateľskej 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starostlivosti </a:t>
            </a: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šetrovateľské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činnosti v konkrétnych podmienkach daného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pracoviska vypracované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 všetky ošetrovateľské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výkony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 ošetrovateľskú dokumentáciu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 organizačnú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metódu (systém) práce sestier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 danom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pracovisku (napr. systémové ošetrovateľstvo, tímové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ošetrovateľstvo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primárne ošetrovateľstvo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metódu poskytovania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ošetrovateľskej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starostlivosti (napr.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ošetrovateľský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proces a jeho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jednotlivé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fázy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9282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Ošetrovateľské štandardy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55492"/>
            <a:ext cx="8596668" cy="4684348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ošetrovateľskej 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dokumentácie</a:t>
            </a:r>
            <a:endParaRPr lang="sk-SK" alt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rčujú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základné typy ošetrovateľskej dokumentácie, ktoré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je potrebné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viesť v určitom zdravotníckom zariadení (napr.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v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 prílohe vyhlášky MZ SR o ADOS je uvedené,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aké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zložky musí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mať ošetrovateľská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dokumentácia používaná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agentúrou)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vybavenia 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pracoviska</a:t>
            </a: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 hľadiska materiálnych a technických podmienok,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informačných systémov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 pod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(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vypracované podľa rámcových postupov MZ SR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personálneho 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obsadenia</a:t>
            </a:r>
            <a:endParaRPr lang="sk-SK" alt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ôzne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typy pracovísk môžu stanoviť vlastné normy pre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vybavenie pracoviska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ošetrovateľským personálom (počet a zloženie personálu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 tak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aby bolo možné zaistiť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kvalitu starostlivosti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– napr. podľa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špecifickosti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ochorení pacientov, počtu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lôžok</a:t>
            </a:r>
            <a:endParaRPr lang="sk-SK" altLang="sk-SK" sz="14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6304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Ošetrovateľské štandardy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28800"/>
            <a:ext cx="8596668" cy="4447693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pracovných 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postupov</a:t>
            </a:r>
            <a:r>
              <a:rPr lang="sk-SK" altLang="sk-SK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endParaRPr lang="sk-SK" altLang="sk-SK" b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ostupy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pri jednotlivých sesterských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výkonoch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ychádzajú zo základných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štandardov uvedených v odborných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učebniciach prihliadnuc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 špecifiká jednotlivých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pracovísk</a:t>
            </a:r>
          </a:p>
          <a:p>
            <a:pPr marL="0" indent="0">
              <a:lnSpc>
                <a:spcPct val="80000"/>
              </a:lnSpc>
              <a:buNone/>
            </a:pPr>
            <a:endParaRPr lang="sk-SK" altLang="sk-SK" b="1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Štandardy </a:t>
            </a:r>
            <a:r>
              <a:rPr lang="sk-SK" altLang="sk-SK" b="1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 vzdelávanie ošetrovateľských </a:t>
            </a:r>
            <a:r>
              <a:rPr lang="sk-SK" altLang="sk-SK" b="1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pracovníkov</a:t>
            </a:r>
          </a:p>
          <a:p>
            <a:pPr>
              <a:lnSpc>
                <a:spcPct val="8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ískanie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odbornej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spôsobilosti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 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špecializácie vypracované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na národnej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úrovni </a:t>
            </a:r>
          </a:p>
          <a:p>
            <a:pPr>
              <a:lnSpc>
                <a:spcPct val="80000"/>
              </a:lnSpc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ychádzajú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 potrieb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štátu ( z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 medzinárodných štandardov – Biela kniha Európskej Únie pre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regulované povolania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 pod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.)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61508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489166"/>
            <a:ext cx="8596668" cy="5077097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Kvalita starostlivosti je jednou z kľúčových dimenzií úrovne zdravia, ktorú je potrebné neustále zvyšovať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Je dostupných niekoľko nástrojov k zvýšeniu kvality starostlivosti,  pričom jedným z nich sú aj štandardy starostlivosti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Na tvorbu štandardov je využívaná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metodika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DySSSy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ktorá sa skladá z troch fáz – opisná, monitorovacia, úprava/korekcia</a:t>
            </a:r>
          </a:p>
          <a:p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Štandardy delíme na centrálne a lokálne; štrukturálne, procesuálne a štandardy hodnotenia výsledkov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Ošetrovateľské štandardy zahŕňajú š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tandardy výkonu ošetrovateľskej profesie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;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ošetrovateľskej starostlivosti; ošetrovateľskej dokumentácie; vybavenia pracoviska; personálneho obsadenia; pracovných postupov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 a š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tandardy pre vzdelávanie ošetrovateľských pracovníkov</a:t>
            </a:r>
          </a:p>
          <a:p>
            <a:endParaRPr lang="sk-SK" altLang="sk-SK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b="1" i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altLang="sk-SK" b="1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 smtClean="0">
              <a:solidFill>
                <a:schemeClr val="tx1"/>
              </a:solidFill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31373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99035"/>
            <a:ext cx="8596668" cy="3880773"/>
          </a:xfrm>
        </p:spPr>
        <p:txBody>
          <a:bodyPr/>
          <a:lstStyle/>
          <a:p>
            <a:r>
              <a:rPr lang="sk-SK" altLang="sk-SK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GURKOVÁ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, E. </a:t>
            </a:r>
            <a:r>
              <a:rPr lang="sk-SK" altLang="sk-SK" i="1" dirty="0">
                <a:latin typeface="Garamond" panose="02020404030301010803" pitchFamily="18" charset="0"/>
                <a:cs typeface="Times New Roman" panose="02020603050405020304" pitchFamily="18" charset="0"/>
              </a:rPr>
              <a:t>Vybrané kapitoly z ošetrovateľskej teórie I.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[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CDROM]. 1. vyd. Martin : JLF </a:t>
            </a:r>
            <a:r>
              <a:rPr lang="sk-SK" altLang="sk-SK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UK, 2010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. 91 s. ISBN </a:t>
            </a:r>
            <a:r>
              <a:rPr lang="sk-SK" altLang="sk-SK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978-80-88866-74-9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. </a:t>
            </a:r>
            <a:endParaRPr lang="sk-SK" altLang="sk-SK" dirty="0" smtClean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KONTROVÁ</a:t>
            </a:r>
            <a:r>
              <a:rPr lang="sk-SK" altLang="sk-SK" dirty="0">
                <a:latin typeface="Garamond" panose="02020404030301010803" pitchFamily="18" charset="0"/>
                <a:cs typeface="Times New Roman" panose="02020603050405020304" pitchFamily="18" charset="0"/>
              </a:rPr>
              <a:t>, L. , ZÁČEKOVÁ, M., HULKOVÁ, V. a kol. Štandardy v ošetrovateľstve. Martin : Osveta, 2005, 215 s. ISBN 8080631980.</a:t>
            </a:r>
          </a:p>
          <a:p>
            <a:r>
              <a:rPr lang="sk-SK" smtClean="0">
                <a:latin typeface="Garamond" panose="02020404030301010803" pitchFamily="18" charset="0"/>
              </a:rPr>
              <a:t>MASKALÍKOVÁ</a:t>
            </a:r>
            <a:r>
              <a:rPr lang="sk-SK" dirty="0">
                <a:latin typeface="Garamond" panose="02020404030301010803" pitchFamily="18" charset="0"/>
              </a:rPr>
              <a:t>, T. Systém zabezpečovania kvality ošetrovateľskej starostlivosti. </a:t>
            </a:r>
            <a:r>
              <a:rPr lang="sk-SK" i="1" dirty="0" err="1">
                <a:latin typeface="Garamond" panose="02020404030301010803" pitchFamily="18" charset="0"/>
              </a:rPr>
              <a:t>Molisa</a:t>
            </a:r>
            <a:r>
              <a:rPr lang="sk-SK" i="1" dirty="0">
                <a:latin typeface="Garamond" panose="02020404030301010803" pitchFamily="18" charset="0"/>
              </a:rPr>
              <a:t> 6: medicínsko-ošetrovateľské listy Šariša</a:t>
            </a:r>
            <a:r>
              <a:rPr lang="sk-SK" dirty="0">
                <a:latin typeface="Garamond" panose="02020404030301010803" pitchFamily="18" charset="0"/>
              </a:rPr>
              <a:t>. </a:t>
            </a:r>
            <a:r>
              <a:rPr lang="sk-SK" dirty="0" smtClean="0">
                <a:latin typeface="Garamond" panose="02020404030301010803" pitchFamily="18" charset="0"/>
              </a:rPr>
              <a:t>Prešov,122-124</a:t>
            </a:r>
            <a:r>
              <a:rPr lang="sk-SK" dirty="0">
                <a:latin typeface="Garamond" panose="02020404030301010803" pitchFamily="18" charset="0"/>
              </a:rPr>
              <a:t>. ISBN </a:t>
            </a:r>
            <a:r>
              <a:rPr lang="sk-SK" dirty="0" smtClean="0">
                <a:latin typeface="Garamond" panose="02020404030301010803" pitchFamily="18" charset="0"/>
              </a:rPr>
              <a:t>978-80-555-0048-5. </a:t>
            </a:r>
          </a:p>
          <a:p>
            <a:r>
              <a:rPr lang="sk-SK" dirty="0" smtClean="0">
                <a:latin typeface="Garamond" panose="02020404030301010803" pitchFamily="18" charset="0"/>
              </a:rPr>
              <a:t>HULKOVÁ, V. Štandardizácia v ošetrovateľstve. Bratislava: </a:t>
            </a:r>
            <a:r>
              <a:rPr lang="sk-SK" dirty="0" err="1" smtClean="0">
                <a:latin typeface="Garamond" panose="02020404030301010803" pitchFamily="18" charset="0"/>
              </a:rPr>
              <a:t>Grada</a:t>
            </a:r>
            <a:r>
              <a:rPr lang="sk-SK" dirty="0" smtClean="0">
                <a:latin typeface="Garamond" panose="02020404030301010803" pitchFamily="18" charset="0"/>
              </a:rPr>
              <a:t>, 2016, 232s. ISBN 978-80-8090-009-0.</a:t>
            </a:r>
            <a:endParaRPr lang="sk-SK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1533727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217</TotalTime>
  <Words>813</Words>
  <Application>Microsoft Office PowerPoint</Application>
  <PresentationFormat>Vlastná</PresentationFormat>
  <Paragraphs>201</Paragraphs>
  <Slides>20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1" baseType="lpstr">
      <vt:lpstr>Fazeta</vt:lpstr>
      <vt:lpstr>    Štandardy, tvorba a ich používanie v praxi</vt:lpstr>
      <vt:lpstr>Kvalita</vt:lpstr>
      <vt:lpstr>Štandardy v ošetrovateľstve</vt:lpstr>
      <vt:lpstr>Štandardy v ošetrovateľstve</vt:lpstr>
      <vt:lpstr>Vlastnosti štandardov</vt:lpstr>
      <vt:lpstr>Tvorba štandardov</vt:lpstr>
      <vt:lpstr>Opisná fáza</vt:lpstr>
      <vt:lpstr>Opisná fáza</vt:lpstr>
      <vt:lpstr>Štruktúra-kritériá (Š1, Š2...)</vt:lpstr>
      <vt:lpstr>Proces-kritériá (P1, P2....)</vt:lpstr>
      <vt:lpstr> Monitorovacia fáza - AUDIT  </vt:lpstr>
      <vt:lpstr>Fáza úpravy, korekcie - vyhodnotenie výsledkov</vt:lpstr>
      <vt:lpstr>Príprava štandardov</vt:lpstr>
      <vt:lpstr>Typy štandardov</vt:lpstr>
      <vt:lpstr>Typy štandardov</vt:lpstr>
      <vt:lpstr>Ošetrovateľské štandardy</vt:lpstr>
      <vt:lpstr>Ošetrovateľské štandardy</vt:lpstr>
      <vt:lpstr>Ošetrovateľské štandardy</vt:lpstr>
      <vt:lpstr>Súhrn</vt:lpstr>
      <vt:lpstr>Literatúra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Štandardy, tvorba a ich používanie v praxi.  Mapy starostlivosti</dc:title>
  <dc:creator>Katarina Ziakova</dc:creator>
  <cp:lastModifiedBy>Dominika Kalánková</cp:lastModifiedBy>
  <cp:revision>34</cp:revision>
  <dcterms:created xsi:type="dcterms:W3CDTF">2018-04-13T07:26:53Z</dcterms:created>
  <dcterms:modified xsi:type="dcterms:W3CDTF">2018-06-12T20:29:00Z</dcterms:modified>
</cp:coreProperties>
</file>