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58" r:id="rId4"/>
    <p:sldId id="270" r:id="rId5"/>
    <p:sldId id="271" r:id="rId6"/>
    <p:sldId id="272" r:id="rId7"/>
    <p:sldId id="273" r:id="rId8"/>
    <p:sldId id="259" r:id="rId9"/>
    <p:sldId id="260" r:id="rId10"/>
    <p:sldId id="261" r:id="rId11"/>
    <p:sldId id="263" r:id="rId12"/>
    <p:sldId id="266" r:id="rId13"/>
    <p:sldId id="274" r:id="rId14"/>
    <p:sldId id="264" r:id="rId15"/>
    <p:sldId id="265" r:id="rId16"/>
    <p:sldId id="267" r:id="rId17"/>
    <p:sldId id="268" r:id="rId18"/>
    <p:sldId id="275" r:id="rId19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3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C12687-3ABD-4B11-97D7-2E13F9E8A08C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715E28-50DB-47CF-A0D4-DE96C2006C5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241170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5EA500-9820-4B19-852B-F7D957714EB5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8F5138-C94B-4AF4-9FB6-0C1BCCA65E4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94895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8F5138-C94B-4AF4-9FB6-0C1BCCA65E4A}" type="slidenum">
              <a:rPr lang="sk-SK" smtClean="0"/>
              <a:t>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75799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Kliknutím upravte štýl predlohy podnadpisov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877C6-A9F4-4977-BA3C-FC6C31B1ED60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5606D-97F4-492E-8C55-79F7A46DBC1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964021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877C6-A9F4-4977-BA3C-FC6C31B1ED60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5606D-97F4-492E-8C55-79F7A46DBC1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6139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877C6-A9F4-4977-BA3C-FC6C31B1ED60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5606D-97F4-492E-8C55-79F7A46DBC1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51787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877C6-A9F4-4977-BA3C-FC6C31B1ED60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5606D-97F4-492E-8C55-79F7A46DBC1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536649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877C6-A9F4-4977-BA3C-FC6C31B1ED60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5606D-97F4-492E-8C55-79F7A46DBC1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498521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877C6-A9F4-4977-BA3C-FC6C31B1ED60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5606D-97F4-492E-8C55-79F7A46DBC1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10766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877C6-A9F4-4977-BA3C-FC6C31B1ED60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5606D-97F4-492E-8C55-79F7A46DBC1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65540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877C6-A9F4-4977-BA3C-FC6C31B1ED60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5606D-97F4-492E-8C55-79F7A46DBC1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6703618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877C6-A9F4-4977-BA3C-FC6C31B1ED60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7215606D-97F4-492E-8C55-79F7A46DBC12}" type="slidenum">
              <a:rPr lang="sk-SK" smtClean="0"/>
              <a:t>‹#›</a:t>
            </a:fld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3152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877C6-A9F4-4977-BA3C-FC6C31B1ED60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5606D-97F4-492E-8C55-79F7A46DBC1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38846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877C6-A9F4-4977-BA3C-FC6C31B1ED60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5606D-97F4-492E-8C55-79F7A46DBC1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0004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7B877C6-A9F4-4977-BA3C-FC6C31B1ED60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15606D-97F4-492E-8C55-79F7A46DBC12}" type="slidenum">
              <a:rPr lang="sk-SK" smtClean="0"/>
              <a:t>‹#›</a:t>
            </a:fld>
            <a:endParaRPr lang="sk-SK"/>
          </a:p>
        </p:txBody>
      </p:sp>
      <p:grpSp>
        <p:nvGrpSpPr>
          <p:cNvPr id="2" name="Skupina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324114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.jfmed.uniba.sk/clanky.php?aid=18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27380" y="848870"/>
            <a:ext cx="8465129" cy="2722521"/>
          </a:xfrm>
        </p:spPr>
        <p:txBody>
          <a:bodyPr>
            <a:noAutofit/>
          </a:bodyPr>
          <a:lstStyle/>
          <a:p>
            <a:pPr algn="ctr"/>
            <a:r>
              <a:rPr lang="sk-SK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Roperovej</a:t>
            </a:r>
            <a:r>
              <a:rPr lang="sk-SK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Loganovej</a:t>
            </a:r>
            <a:r>
              <a:rPr lang="sk-SK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 </a:t>
            </a:r>
            <a:r>
              <a:rPr lang="sk-SK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Tiernyeovej</a:t>
            </a:r>
            <a:r>
              <a:rPr lang="sk-SK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 životných činností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17780" y="3805379"/>
            <a:ext cx="6815669" cy="2781704"/>
          </a:xfrm>
        </p:spPr>
        <p:txBody>
          <a:bodyPr/>
          <a:lstStyle/>
          <a:p>
            <a:pPr algn="l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Prof. Mgr. Katarína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PhD.</a:t>
            </a: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Mgr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Dominika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Kalánková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Predmet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Ošetrovateľstvo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75144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618" y="51012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R-L-T-  </a:t>
            </a:r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humanistický model životných aktivít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 R-L-T je humanistický model životných aktivít (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living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prvýkrát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bol publikovaný v roku 1980 v diele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Elements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orientuje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potreby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ľudí a vychádza z faktorov podmienených prostredím pri formovaní zdravia a procesu rozvíjania sa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človeka</a:t>
            </a:r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 je výsledkom snáh autoriek jednoducho konceptualizovať tak zložitý fenomén akým je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žitie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zahŕňa progresívny odklon od prístupu k starostlivosti založenom na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chorobe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znovu definovanie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ošetrovateľstva za účelom zdôraznenia jeho úlohy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 prevencii, zmierňovaní, alebo zvládaní problémov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životných činností so zakomponovaním faktorov ovplyvňujúcich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zdravie </a:t>
            </a:r>
            <a:endParaRPr lang="sk-SK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09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436" y="565542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Východiská práce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Humanistická psychológia (najmä práca </a:t>
            </a:r>
            <a:r>
              <a:rPr lang="sk-SK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Maslowa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Poznatky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 fyziológie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(podobne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ako u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Hendersonovej tvorili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východisko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práce)</a:t>
            </a:r>
            <a:endParaRPr lang="sk-SK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Hendersonovej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 – 14 denných aktivít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(14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univerzálnych ľudských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potrieb) </a:t>
            </a:r>
            <a:endParaRPr lang="sk-SK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nažili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zdôrazniť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kvality a vlastné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sily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človeka ktoré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má k dispozícii a pomocou ktorých môže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zmeniť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schopnosti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alebo zlepšiť svoj zdravotný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stav</a:t>
            </a: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 protiklade s </a:t>
            </a:r>
            <a:r>
              <a:rPr lang="sk-SK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Hendersonovou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 </a:t>
            </a:r>
            <a:r>
              <a:rPr lang="sk-SK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Roperová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snažila zdôrazniť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aktívne kvality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ľudských bytostí a ich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vzájomnú interakciu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ako aj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interakciu s prostredím;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čiže v R-L-T modeli sú jednotlivci – ľudia najlepšie pochopiteľní v zmysle aktivít, ktoré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vykonávajú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65264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Metaparadigmatické pojmy - OSOBA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2110971"/>
            <a:ext cx="10972800" cy="4389120"/>
          </a:xfrm>
        </p:spPr>
        <p:txBody>
          <a:bodyPr/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Osoba 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charakterizovaná ako celistvá bytosť, indivíduum, ktoré má svoje rozličné aktivity počas svojho života od narodenia až po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smrť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Najdôležitejší cieľ  je vnútorné hranice svojej osobnej situácie prekonať a dosiahnuť nezávislosť pri každej životnej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činnosti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50479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Metaparadigmatické 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pojmy - PROSTREDIE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2101734"/>
            <a:ext cx="10972800" cy="4389120"/>
          </a:xfrm>
        </p:spPr>
        <p:txBody>
          <a:bodyPr/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rostredie ovplyvňuje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aktivity počas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života</a:t>
            </a:r>
          </a:p>
          <a:p>
            <a:pPr marL="0" indent="0">
              <a:buNone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Prostredie vo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všeobecnosti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predstavuje fyziologické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psychologické,  sociokultúrne, psychologické a 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politicko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ekonomické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faktory, ktoré veľmi úzko súvisia so základnými životnými aktivitami a zdravím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35165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65543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Metaparadigmatické 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pojmy - ZDRAVIE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Autorky neopisujú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zdravie, a ani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chorobu</a:t>
            </a:r>
          </a:p>
          <a:p>
            <a:pPr marL="0" indent="0">
              <a:buNone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Nekladú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dôraz na to, či je osoba chorá, alebo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zdravá</a:t>
            </a:r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Tvrdia,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že najvyšší stav je samostatnosť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nezávislosť ako optimálna úroveň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zdravia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06608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Metaparadigmatické 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pojmy – OŠETROVATEĽSKÁ STAROSTLIVOSŤ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2078644"/>
            <a:ext cx="10972800" cy="4779356"/>
          </a:xfrm>
        </p:spPr>
        <p:txBody>
          <a:bodyPr>
            <a:normAutofit/>
          </a:bodyPr>
          <a:lstStyle/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Cieľom ošetrovateľstva je získať, zachovať alebo prinavrátiť maximálnu úroveň nezávislosti jednotlivca v životných aktivitách a zabezpečovať posilňujúce postupy na podporu uzdravenia a 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nezávislosti</a:t>
            </a:r>
          </a:p>
          <a:p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prípade, že je jednotlivec v niektorej aktivite závislý od okolia, sestra mu asistuje, alebo vykonáva aktivitu za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neho</a:t>
            </a:r>
          </a:p>
          <a:p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Sestra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mala pacienta povzbudzovať, odporúčať mu najvhodnejšie postupy, ako si zachovať samostatnosť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nezávislosť a ako predchádzať zhoršeniu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stavu</a:t>
            </a:r>
          </a:p>
          <a:p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Ošetrovateľstvo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zahŕňa podporu pacienta pri riešení, edukácii, predchádzaní problémom spojených so životnými činnosťami,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aktivitami</a:t>
            </a:r>
          </a:p>
          <a:p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Sestra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smie iba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minimálne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preniknúť / zasahovať do osobného životného štýlu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pacienta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5010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63943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Hlavné komponenty modelu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Životné aktivity (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living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Dĺžka života (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lifespan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Kontinuum závislosti/nezávislosti (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dependece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independence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continuum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Faktory ovplyvňujúce životné aktivity, jedinečnosť života (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individuality of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living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02784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5927" y="1018124"/>
            <a:ext cx="10972800" cy="1143000"/>
          </a:xfrm>
        </p:spPr>
        <p:txBody>
          <a:bodyPr>
            <a:no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Životné aktivity (</a:t>
            </a:r>
            <a:r>
              <a:rPr lang="sk-SK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  <a:r>
              <a:rPr lang="sk-SK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sk-SK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living</a:t>
            </a:r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Životné aktivity predstavujú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základný pilier modelu a sú chápané ako aktivity, ktoré vykonáva jednotlivec počas svojho života v rámci jednotlivých etáp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ontogenetického vývinu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Snahou jednotlivca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 angažovať sa v procese života,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obhajovať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svoju pozíciu a správať sa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aby sa zabezpečovali všetky potreby od narodenia až po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smrť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Každá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pozícia v rámci života jednotlivca má vplyv na mieru jeho závislosti, resp.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nezávislosti</a:t>
            </a: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Jedinečnosť života</a:t>
            </a:r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prejavuje v nasledovných oblastiach – ako, ako často, kde, kedy, prečo človek vykonáva životné činnosti, aký má k nim postoj a tom, čo vie o ich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vykonávaní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9297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1345" y="861105"/>
            <a:ext cx="10972800" cy="1143000"/>
          </a:xfrm>
        </p:spPr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Životné aktivity</a:t>
            </a:r>
            <a:b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745673"/>
            <a:ext cx="10972800" cy="4726709"/>
          </a:xfrm>
        </p:spPr>
        <p:txBody>
          <a:bodyPr>
            <a:normAutofit lnSpcReduction="10000"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 roku 1976 autorky identifikovali šestnásť každodenných činností, niektoré ako nevyhnutné pre zachovanie života (základné), iné zvyšujúce kvalitu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života 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konečnej verzii sa ustálili na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dvanástich životných aktivitách – dýchanie, jedenie, vylučovanie, kontrolovanie telesnej teploty, pohyblivosť, spanie, uspokojovanie potrieb bezpečia a ochrany, osobnú hygienu, obliekanie, komunikáciu, učenie, pracovanie, hranie, sexualitu, rozmnožovanie,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umieranie</a:t>
            </a: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Životné aktivity sú považované za základ pre hodnotenie potrieb jednotlivca</a:t>
            </a: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Sestra spolu s pacientom zváži postupne všetky aktivity a spôsob bežného správania (spôsob uspokojovania manifestovaný správaním)</a:t>
            </a: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Každá životná aktivita špecifikuje relatívne odlišný typ ľudského správania vzťahujúci sa k uspokojeniu konkrétnej potreby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76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56670"/>
            <a:ext cx="10972800" cy="1143000"/>
          </a:xfrm>
        </p:spPr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Životné aktivity</a:t>
            </a:r>
            <a:b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Autorky vymedzujú tri typy činností, ktoré súvisia s udržiavaním, podporou a obnovou zdravia: 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Preventívne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činnosti</a:t>
            </a:r>
            <a:r>
              <a:rPr lang="sk-SK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(správanie zamerané na udržanie alebo obnovu zdravia, ktoré zahŕňa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činnosti redukujúce rizikové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faktory v súvislosti so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zdravím)</a:t>
            </a:r>
          </a:p>
          <a:p>
            <a:pPr marL="393192" lvl="1" indent="0">
              <a:buClr>
                <a:schemeClr val="accent3"/>
              </a:buClr>
              <a:buNone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Uspokojujúce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(správanie, ktoré umožňuje, aby sa človek sám alebo iní cítili lepšie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93192" lvl="1" indent="0">
              <a:buClr>
                <a:schemeClr val="accent3"/>
              </a:buClr>
              <a:buNone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dentifikujúce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správanie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(činnosti zamerané na hľadanie informácií dôležitých z hľadiska zdravia a jeho perspektívy v budúcnosti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9252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1983" y="1429788"/>
            <a:ext cx="10767290" cy="1188719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/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b="1" dirty="0" smtClean="0">
                <a:solidFill>
                  <a:schemeClr val="tx1"/>
                </a:solidFill>
              </a:rPr>
              <a:t/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sk-SK" sz="3600" b="1" dirty="0">
                <a:solidFill>
                  <a:schemeClr val="tx1"/>
                </a:solidFill>
              </a:rPr>
              <a:t/>
            </a:r>
            <a:br>
              <a:rPr lang="sk-SK" sz="3600" b="1" dirty="0">
                <a:solidFill>
                  <a:schemeClr val="tx1"/>
                </a:solidFill>
              </a:rPr>
            </a:br>
            <a:r>
              <a:rPr lang="sk-SK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Faktory ovplyvňujúce životné aktivity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sz="4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individuality of </a:t>
            </a:r>
            <a:r>
              <a:rPr lang="sk-SK" sz="44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living</a:t>
            </a:r>
            <a:r>
              <a:rPr lang="sk-SK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sk-SK" b="1" dirty="0">
                <a:solidFill>
                  <a:schemeClr val="tx1"/>
                </a:solidFill>
              </a:rPr>
              <a:t/>
            </a:r>
            <a:br>
              <a:rPr lang="sk-SK" b="1" dirty="0">
                <a:solidFill>
                  <a:schemeClr val="tx1"/>
                </a:solidFill>
              </a:rPr>
            </a:br>
            <a:endParaRPr lang="sk-SK" b="1" dirty="0">
              <a:solidFill>
                <a:schemeClr val="tx1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2157153"/>
            <a:ext cx="10972800" cy="438912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Faktory ovplyvňujúce životné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aktivity môžu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vyústiť do potreby ošetrovateľskej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starostlivosti:</a:t>
            </a:r>
          </a:p>
          <a:p>
            <a:pPr lvl="1">
              <a:buClr>
                <a:schemeClr val="accent3"/>
              </a:buClr>
            </a:pP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logick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é: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fyzická neschopnosť – vek,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imobilita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choroba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Psychologické: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inteligencia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motivácia, emocionálny stav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psychosociálna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neschopnosť – nie je schopný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komunikovať</a:t>
            </a:r>
          </a:p>
          <a:p>
            <a:pPr lvl="1">
              <a:buClr>
                <a:schemeClr val="accent3"/>
              </a:buClr>
            </a:pP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Socio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-kultúrne: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náboženské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presvedčenie, kultúrne normy /stravovanie, pitie v jednotlivých kultúrach/zvyky, návyky,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migrácia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Environmentálne: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životné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prostredie – bariéry,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znečistenie</a:t>
            </a: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Politicko-ekonomické: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nezamestnanosť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dostupnosť ku kľúčovým zdrojom zdravia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Absencia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jedného alebo viacerých faktorov môže posunúť jednotlivca od relatívnej nezávislosti k relatívnej závislosti v jednej alebo viacerých životných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aktivitách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2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Aktivity denného života</a:t>
            </a:r>
            <a:b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2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Prejavy ľudských potrieb</a:t>
            </a:r>
            <a:endParaRPr lang="sk-SK" sz="2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ástupný symbol obsahu 4"/>
          <p:cNvSpPr>
            <a:spLocks noGrp="1"/>
          </p:cNvSpPr>
          <p:nvPr>
            <p:ph sz="half" idx="1"/>
          </p:nvPr>
        </p:nvSpPr>
        <p:spPr>
          <a:xfrm>
            <a:off x="609600" y="2206412"/>
            <a:ext cx="5384800" cy="4434840"/>
          </a:xfrm>
        </p:spPr>
        <p:txBody>
          <a:bodyPr>
            <a:normAutofit/>
          </a:bodyPr>
          <a:lstStyle/>
          <a:p>
            <a:pPr lvl="0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Udržiavanie bezpečného okolia</a:t>
            </a:r>
          </a:p>
          <a:p>
            <a:pPr lvl="0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Komunikácia</a:t>
            </a:r>
          </a:p>
          <a:p>
            <a:pPr lvl="0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Dýchanie</a:t>
            </a:r>
          </a:p>
          <a:p>
            <a:pPr lvl="0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Prijímanie jedla, tekutiny</a:t>
            </a:r>
          </a:p>
          <a:p>
            <a:pPr lvl="0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Vylučovanie</a:t>
            </a:r>
          </a:p>
          <a:p>
            <a:pPr lvl="0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Osobná hygiena a obliekanie</a:t>
            </a:r>
          </a:p>
          <a:p>
            <a:endParaRPr lang="sk-SK" dirty="0"/>
          </a:p>
        </p:txBody>
      </p:sp>
      <p:sp>
        <p:nvSpPr>
          <p:cNvPr id="6" name="Zástupný symbol obsahu 5"/>
          <p:cNvSpPr>
            <a:spLocks noGrp="1"/>
          </p:cNvSpPr>
          <p:nvPr>
            <p:ph sz="half" idx="2"/>
          </p:nvPr>
        </p:nvSpPr>
        <p:spPr>
          <a:xfrm>
            <a:off x="6197600" y="2206412"/>
            <a:ext cx="5384800" cy="4434840"/>
          </a:xfrm>
        </p:spPr>
        <p:txBody>
          <a:bodyPr>
            <a:normAutofit/>
          </a:bodyPr>
          <a:lstStyle/>
          <a:p>
            <a:pPr lvl="0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Regulácia telesnej teploty</a:t>
            </a:r>
          </a:p>
          <a:p>
            <a:pPr lvl="0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Pohyb</a:t>
            </a:r>
          </a:p>
          <a:p>
            <a:pPr lvl="0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Práca a hry</a:t>
            </a:r>
          </a:p>
          <a:p>
            <a:pPr lvl="0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Prejavy sexuality</a:t>
            </a:r>
          </a:p>
          <a:p>
            <a:pPr lvl="0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Spánok</a:t>
            </a:r>
          </a:p>
          <a:p>
            <a:pPr lvl="0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Umieranie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59481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620960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Dĺžka </a:t>
            </a:r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života 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lifespan</a:t>
            </a:r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redstavuje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jednotlivé etapy života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jednotlivca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Každá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pozícia v rámci života jednotlivca má vplyv na mieru jeho závislosti/nezávislosti, umiestnenie na tomto kontinuu vo vzťahu k zrelosti,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socio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-kultúrnym podmienkam, kultúrnej tradícii a pod. 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Životné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aktivity vykonáva zdravý jednotlivec samostatne v závislosti od jeho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potrieb 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Jednotlivci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líšia v tom, akým spôsobom životné aktivity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realizujú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Rozdiely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sú podmienené vývinovým štádiom jednotlivca a individuálnymi odlišnosťami/zvláštnosťami (sociálne, kultúrne, ekonomické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03068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05163" y="1285979"/>
            <a:ext cx="10972800" cy="1143000"/>
          </a:xfrm>
        </p:spPr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Dĺžka života </a:t>
            </a:r>
            <a:b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Jednotlivec sa v priebehu života dynamicky pohybuje od úplnej závislosti k úplnej nezávislosti, pričom sa uplatňujú rôzne faktory napr. vek, zdravotný stav, životné prostredie,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okolnosti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živote jednotlivca môžu nastať rôzne životné situácie, kedy sa miera závislosti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maximalizuje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Sestra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predchádza vzniku problémových situácií, povzbudzuje pacienta, minimalizuje jeho závislosť, a tým zvyšuje jeho zodpovednosť za vlastné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zdravie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65498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9054" y="1428634"/>
            <a:ext cx="10972800" cy="1143000"/>
          </a:xfrm>
        </p:spPr>
        <p:txBody>
          <a:bodyPr>
            <a:no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Kontinuum </a:t>
            </a:r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závislosti/nezávislosti (</a:t>
            </a:r>
            <a:r>
              <a:rPr lang="sk-SK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dependece</a:t>
            </a:r>
            <a:r>
              <a:rPr lang="sk-SK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sk-SK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independence</a:t>
            </a:r>
            <a:r>
              <a:rPr lang="sk-SK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continuum</a:t>
            </a:r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55781" y="2110971"/>
            <a:ext cx="10972800" cy="4389120"/>
          </a:xfrm>
        </p:spPr>
        <p:txBody>
          <a:bodyPr>
            <a:normAutofit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Počas jednotlivých etáp života sa jednotlivec stretáva s viacerými faktormi, ktoré ovplyvňujú jeho pozíciu, jeho mieru angažovanosti do zvládania životných činností/aktivít a môžeme povedať, že ide o dynamický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Napr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novorodenec je absolútne závislý vo všetkých činnostiach, pretože nie je zrelý na to, aby ich dokázal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zvládnuť; nemá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to prispôsobené ani fyziologické možnosti a ani adaptačné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mechanizmy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Iný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príklad je prípad 30-ročného zrelého muža, ktorý môže byť úplne nezávislý v denných činnostiach, no choroba alebo úraz ho posúva k 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závislosti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76929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316161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Súhrn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597891"/>
            <a:ext cx="10972800" cy="5135418"/>
          </a:xfrm>
        </p:spPr>
        <p:txBody>
          <a:bodyPr>
            <a:normAutofit fontScale="85000" lnSpcReduction="10000"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aktivít denného života sú prejavom ľudských potrieb, ktoré sa manifestujú určitým typom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správania; niektoré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aktivity majú biologický základ, iné sú podmienené spoločensky či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kultúrne;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ednotlivci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líšia spôsobom, ako tieto aktivity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realizujú; 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ríčinou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rozdielov v spôsobe, akým sa tieto aktivity realizujú môžu byť práve vývinové zvláštnosti a individuálne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vplyvy.</a:t>
            </a:r>
          </a:p>
          <a:p>
            <a:pPr marL="0" indent="0">
              <a:buNone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ajlepší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spôsob, ak porozumieť ľuďom, je porozumieť činnostiam (aktivitám), ktoré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vykonávajú.</a:t>
            </a:r>
          </a:p>
          <a:p>
            <a:pPr marL="0" lvl="0" indent="0">
              <a:buNone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aždý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jednotlivec je zapojený do životných aktivít prostredníctvom svojho životného napätia, a to ovplyvňuje jeho schopnosť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nezávislosti.</a:t>
            </a:r>
          </a:p>
          <a:p>
            <a:pPr marL="0" lvl="0" indent="0">
              <a:buNone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aždý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jednotlivec sa v priebehu svojho života od narodenia po smrť dynamicky pohybuje dopredu od úplnej závislosti k úplnej nezávislosti, pričom nepretržitosť závislosti či nezávislosti ovplyvňujú rôzne faktory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(napr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vek, zdravotný stav, životné prostredie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02958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42110" y="399287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Literatúra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699491"/>
            <a:ext cx="10972800" cy="4625109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oper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N.,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W. W.,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ierney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J. 1996.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Elements of Nursing Models: a model for nursing based on a model of living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4th. Ed. Edinburg: Churchill Livingstone, 1996. ISBN 0-443-01577-5.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oper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N.,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W. W.,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ierney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J. 2000.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Roper-Logan-Tierney Model of Nursing : Based on Activities of Living.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London: Harcourt Publishers Limited, 2000. 203 s. ISBN 0- 443-06373-7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K.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Vybrané kapitoly z ošetrovateľskej teórie II.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Multimediálna podpora výučby klinických a zdravotníckych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disciplín: Portál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Jesseniovej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lekárskej fakulty Univerzity Komenského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[online] 17.7.2012, posledná aktualizácia 28.5.2013 [cit. 2018-10-02] Dostupný z WWW: &lt;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http://portal.jfmed.uniba.sk/clanky.php?aid=189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&gt;. ISSN 1337-7396.</a:t>
            </a:r>
          </a:p>
        </p:txBody>
      </p:sp>
    </p:spTree>
    <p:extLst>
      <p:ext uri="{BB962C8B-B14F-4D97-AF65-F5344CB8AC3E}">
        <p14:creationId xmlns:p14="http://schemas.microsoft.com/office/powerpoint/2010/main" val="18406493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ív1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ív1" id="{24CAF8EA-F059-45A0-9A4D-0758D9AD3325}" vid="{65D37852-95A7-4344-9D2B-4921F4EB9A67}"/>
    </a:ext>
  </a:extLst>
</a:theme>
</file>

<file path=ppt/theme/theme2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Motív1</Template>
  <TotalTime>289</TotalTime>
  <Words>548</Words>
  <Application>Microsoft Office PowerPoint</Application>
  <PresentationFormat>Širokouhlá</PresentationFormat>
  <Paragraphs>111</Paragraphs>
  <Slides>18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18</vt:i4>
      </vt:variant>
    </vt:vector>
  </HeadingPairs>
  <TitlesOfParts>
    <vt:vector size="23" baseType="lpstr">
      <vt:lpstr>Calibri</vt:lpstr>
      <vt:lpstr>Constantia</vt:lpstr>
      <vt:lpstr>Times New Roman</vt:lpstr>
      <vt:lpstr>Wingdings 2</vt:lpstr>
      <vt:lpstr>Motív1</vt:lpstr>
      <vt:lpstr>  Roperovej, Loganovej a Tiernyeovej model životných činností</vt:lpstr>
      <vt:lpstr>R-L-T-  humanistický model životných aktivít</vt:lpstr>
      <vt:lpstr>Východiská práce</vt:lpstr>
      <vt:lpstr>Metaparadigmatické pojmy - OSOBA</vt:lpstr>
      <vt:lpstr>Metaparadigmatické pojmy - PROSTREDIE</vt:lpstr>
      <vt:lpstr>Metaparadigmatické pojmy - ZDRAVIE</vt:lpstr>
      <vt:lpstr>Metaparadigmatické pojmy – OŠETROVATEĽSKÁ STAROSTLIVOSŤ</vt:lpstr>
      <vt:lpstr>Hlavné komponenty modelu</vt:lpstr>
      <vt:lpstr> Životné aktivity (activities of living) </vt:lpstr>
      <vt:lpstr>Životné aktivity </vt:lpstr>
      <vt:lpstr>Životné aktivity </vt:lpstr>
      <vt:lpstr>   Faktory ovplyvňujúce životné aktivity (individuality of living) </vt:lpstr>
      <vt:lpstr>Aktivity denného života Prejavy ľudských potrieb</vt:lpstr>
      <vt:lpstr>Dĺžka života (lifespan)</vt:lpstr>
      <vt:lpstr>Dĺžka života  </vt:lpstr>
      <vt:lpstr> Kontinuum závislosti/nezávislosti (dependece/independence continuum) </vt:lpstr>
      <vt:lpstr>Súhrn</vt:lpstr>
      <vt:lpstr>Literatúra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Roperovej, Loganovej a Tiernyeovej model životných činností</dc:title>
  <dc:creator>jlfuk</dc:creator>
  <cp:lastModifiedBy>jlfuk</cp:lastModifiedBy>
  <cp:revision>23</cp:revision>
  <cp:lastPrinted>2018-10-02T08:34:48Z</cp:lastPrinted>
  <dcterms:created xsi:type="dcterms:W3CDTF">2018-10-01T15:15:43Z</dcterms:created>
  <dcterms:modified xsi:type="dcterms:W3CDTF">2018-12-13T17:32:16Z</dcterms:modified>
</cp:coreProperties>
</file>