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8"/>
  </p:notesMasterIdLst>
  <p:sldIdLst>
    <p:sldId id="257" r:id="rId2"/>
    <p:sldId id="272" r:id="rId3"/>
    <p:sldId id="308" r:id="rId4"/>
    <p:sldId id="273" r:id="rId5"/>
    <p:sldId id="274" r:id="rId6"/>
    <p:sldId id="276" r:id="rId7"/>
    <p:sldId id="275" r:id="rId8"/>
    <p:sldId id="277" r:id="rId9"/>
    <p:sldId id="309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304" r:id="rId26"/>
    <p:sldId id="294" r:id="rId27"/>
    <p:sldId id="305" r:id="rId28"/>
    <p:sldId id="296" r:id="rId29"/>
    <p:sldId id="297" r:id="rId30"/>
    <p:sldId id="298" r:id="rId31"/>
    <p:sldId id="299" r:id="rId32"/>
    <p:sldId id="307" r:id="rId33"/>
    <p:sldId id="300" r:id="rId34"/>
    <p:sldId id="301" r:id="rId35"/>
    <p:sldId id="303" r:id="rId36"/>
    <p:sldId id="271" r:id="rId3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352" autoAdjust="0"/>
  </p:normalViewPr>
  <p:slideViewPr>
    <p:cSldViewPr>
      <p:cViewPr varScale="1">
        <p:scale>
          <a:sx n="102" d="100"/>
          <a:sy n="102" d="100"/>
        </p:scale>
        <p:origin x="-18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60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A5E321-0C62-4A3D-A432-FAD2E887D48D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sk-SK"/>
        </a:p>
      </dgm:t>
    </dgm:pt>
    <dgm:pt modelId="{78F5F02F-E2E7-4989-91AE-B719526F7CB1}">
      <dgm:prSet/>
      <dgm:spPr/>
      <dgm:t>
        <a:bodyPr/>
        <a:lstStyle/>
        <a:p>
          <a:pPr rtl="0"/>
          <a:r>
            <a:rPr lang="sk-SK" smtClean="0"/>
            <a:t>Predmet ošetrovateľstva </a:t>
          </a:r>
          <a:endParaRPr lang="sk-SK"/>
        </a:p>
      </dgm:t>
    </dgm:pt>
    <dgm:pt modelId="{D6929AA1-E4C1-4C08-BD9F-377AF66A231C}" type="parTrans" cxnId="{47D3B732-4316-41CA-90E2-2A643DA41BC2}">
      <dgm:prSet/>
      <dgm:spPr/>
      <dgm:t>
        <a:bodyPr/>
        <a:lstStyle/>
        <a:p>
          <a:endParaRPr lang="sk-SK"/>
        </a:p>
      </dgm:t>
    </dgm:pt>
    <dgm:pt modelId="{9F25367D-0B71-45E0-88AF-55B975A3F2F8}" type="sibTrans" cxnId="{47D3B732-4316-41CA-90E2-2A643DA41BC2}">
      <dgm:prSet/>
      <dgm:spPr/>
      <dgm:t>
        <a:bodyPr/>
        <a:lstStyle/>
        <a:p>
          <a:endParaRPr lang="sk-SK"/>
        </a:p>
      </dgm:t>
    </dgm:pt>
    <dgm:pt modelId="{71DCAAA5-EC90-4F6E-9F35-A8510F1C00DD}">
      <dgm:prSet/>
      <dgm:spPr/>
      <dgm:t>
        <a:bodyPr/>
        <a:lstStyle/>
        <a:p>
          <a:pPr rtl="0"/>
          <a:r>
            <a:rPr lang="sk-SK" smtClean="0"/>
            <a:t>Človek, jedinečná vedomá bytosť so svojím neopakovateľným svetom          </a:t>
          </a:r>
          <a:endParaRPr lang="sk-SK"/>
        </a:p>
      </dgm:t>
    </dgm:pt>
    <dgm:pt modelId="{F7F83CC5-5D0A-4DA2-89D6-A0C150F18C09}" type="parTrans" cxnId="{77931362-2E5E-4250-AC3F-7467E85762F7}">
      <dgm:prSet/>
      <dgm:spPr/>
      <dgm:t>
        <a:bodyPr/>
        <a:lstStyle/>
        <a:p>
          <a:endParaRPr lang="sk-SK"/>
        </a:p>
      </dgm:t>
    </dgm:pt>
    <dgm:pt modelId="{4D9D3967-499D-44B0-9AF3-2573E3AF3536}" type="sibTrans" cxnId="{77931362-2E5E-4250-AC3F-7467E85762F7}">
      <dgm:prSet/>
      <dgm:spPr/>
      <dgm:t>
        <a:bodyPr/>
        <a:lstStyle/>
        <a:p>
          <a:endParaRPr lang="sk-SK"/>
        </a:p>
      </dgm:t>
    </dgm:pt>
    <dgm:pt modelId="{A35EA3B8-B5B3-40A6-B095-FB90AEB9D607}">
      <dgm:prSet/>
      <dgm:spPr/>
      <dgm:t>
        <a:bodyPr/>
        <a:lstStyle/>
        <a:p>
          <a:pPr rtl="0"/>
          <a:r>
            <a:rPr lang="sk-SK" smtClean="0"/>
            <a:t>Samoreferenčná metóda, metóda vlastnej výpovede </a:t>
          </a:r>
          <a:endParaRPr lang="sk-SK"/>
        </a:p>
      </dgm:t>
    </dgm:pt>
    <dgm:pt modelId="{698CA1EE-9B6D-4950-8E68-04177B877455}" type="parTrans" cxnId="{7B4944DF-E071-4158-BB6F-B056B46F784F}">
      <dgm:prSet/>
      <dgm:spPr/>
      <dgm:t>
        <a:bodyPr/>
        <a:lstStyle/>
        <a:p>
          <a:endParaRPr lang="sk-SK"/>
        </a:p>
      </dgm:t>
    </dgm:pt>
    <dgm:pt modelId="{84C93E3A-A621-44BF-975F-7208341E8F4E}" type="sibTrans" cxnId="{7B4944DF-E071-4158-BB6F-B056B46F784F}">
      <dgm:prSet/>
      <dgm:spPr/>
      <dgm:t>
        <a:bodyPr/>
        <a:lstStyle/>
        <a:p>
          <a:endParaRPr lang="sk-SK"/>
        </a:p>
      </dgm:t>
    </dgm:pt>
    <dgm:pt modelId="{C8E7E321-6798-4118-BEC7-E641F64FACF3}" type="pres">
      <dgm:prSet presAssocID="{3FA5E321-0C62-4A3D-A432-FAD2E887D48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sk-SK"/>
        </a:p>
      </dgm:t>
    </dgm:pt>
    <dgm:pt modelId="{02A7E42F-5395-4C5A-963F-886E250D7641}" type="pres">
      <dgm:prSet presAssocID="{78F5F02F-E2E7-4989-91AE-B719526F7CB1}" presName="composite" presStyleCnt="0"/>
      <dgm:spPr/>
    </dgm:pt>
    <dgm:pt modelId="{E4E9378A-17E4-4116-9567-B7E69AD32ECC}" type="pres">
      <dgm:prSet presAssocID="{78F5F02F-E2E7-4989-91AE-B719526F7CB1}" presName="bentUpArrow1" presStyleLbl="alignImgPlace1" presStyleIdx="0" presStyleCnt="2"/>
      <dgm:spPr/>
    </dgm:pt>
    <dgm:pt modelId="{4D0E5CFA-626D-49EB-BE76-20A599E942D0}" type="pres">
      <dgm:prSet presAssocID="{78F5F02F-E2E7-4989-91AE-B719526F7CB1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E350C78-A726-4484-976F-0FE9F4DEBE09}" type="pres">
      <dgm:prSet presAssocID="{78F5F02F-E2E7-4989-91AE-B719526F7CB1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4DF9770A-2860-4E5F-9057-0FBE27445157}" type="pres">
      <dgm:prSet presAssocID="{9F25367D-0B71-45E0-88AF-55B975A3F2F8}" presName="sibTrans" presStyleCnt="0"/>
      <dgm:spPr/>
    </dgm:pt>
    <dgm:pt modelId="{9B6134B8-248A-4C6E-96EC-E21974BC8B65}" type="pres">
      <dgm:prSet presAssocID="{71DCAAA5-EC90-4F6E-9F35-A8510F1C00DD}" presName="composite" presStyleCnt="0"/>
      <dgm:spPr/>
    </dgm:pt>
    <dgm:pt modelId="{36FF075D-E5DD-4C56-A3E0-EFB0857DB60E}" type="pres">
      <dgm:prSet presAssocID="{71DCAAA5-EC90-4F6E-9F35-A8510F1C00DD}" presName="bentUpArrow1" presStyleLbl="alignImgPlace1" presStyleIdx="1" presStyleCnt="2"/>
      <dgm:spPr/>
    </dgm:pt>
    <dgm:pt modelId="{0652DBE6-704D-4BC1-903B-1CFBA810C3AB}" type="pres">
      <dgm:prSet presAssocID="{71DCAAA5-EC90-4F6E-9F35-A8510F1C00DD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F312F69-FE3B-4466-8CAB-371F5AABAA55}" type="pres">
      <dgm:prSet presAssocID="{71DCAAA5-EC90-4F6E-9F35-A8510F1C00DD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FA3190E8-4533-446F-A4AD-9262D5B43967}" type="pres">
      <dgm:prSet presAssocID="{4D9D3967-499D-44B0-9AF3-2573E3AF3536}" presName="sibTrans" presStyleCnt="0"/>
      <dgm:spPr/>
    </dgm:pt>
    <dgm:pt modelId="{3CD69E86-AA75-47C0-B124-9176C80A5301}" type="pres">
      <dgm:prSet presAssocID="{A35EA3B8-B5B3-40A6-B095-FB90AEB9D607}" presName="composite" presStyleCnt="0"/>
      <dgm:spPr/>
    </dgm:pt>
    <dgm:pt modelId="{1295B6C7-FC24-452E-A750-6A9756506561}" type="pres">
      <dgm:prSet presAssocID="{A35EA3B8-B5B3-40A6-B095-FB90AEB9D607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9EBDEB0-E885-4D0F-B0CA-83A1FB0E1A42}" type="presOf" srcId="{3FA5E321-0C62-4A3D-A432-FAD2E887D48D}" destId="{C8E7E321-6798-4118-BEC7-E641F64FACF3}" srcOrd="0" destOrd="0" presId="urn:microsoft.com/office/officeart/2005/8/layout/StepDownProcess"/>
    <dgm:cxn modelId="{47D3B732-4316-41CA-90E2-2A643DA41BC2}" srcId="{3FA5E321-0C62-4A3D-A432-FAD2E887D48D}" destId="{78F5F02F-E2E7-4989-91AE-B719526F7CB1}" srcOrd="0" destOrd="0" parTransId="{D6929AA1-E4C1-4C08-BD9F-377AF66A231C}" sibTransId="{9F25367D-0B71-45E0-88AF-55B975A3F2F8}"/>
    <dgm:cxn modelId="{31D0F565-EB5D-4236-83E6-73468CCF27B7}" type="presOf" srcId="{A35EA3B8-B5B3-40A6-B095-FB90AEB9D607}" destId="{1295B6C7-FC24-452E-A750-6A9756506561}" srcOrd="0" destOrd="0" presId="urn:microsoft.com/office/officeart/2005/8/layout/StepDownProcess"/>
    <dgm:cxn modelId="{AFA02C1C-25D6-422C-9984-24CDB027253E}" type="presOf" srcId="{78F5F02F-E2E7-4989-91AE-B719526F7CB1}" destId="{4D0E5CFA-626D-49EB-BE76-20A599E942D0}" srcOrd="0" destOrd="0" presId="urn:microsoft.com/office/officeart/2005/8/layout/StepDownProcess"/>
    <dgm:cxn modelId="{77931362-2E5E-4250-AC3F-7467E85762F7}" srcId="{3FA5E321-0C62-4A3D-A432-FAD2E887D48D}" destId="{71DCAAA5-EC90-4F6E-9F35-A8510F1C00DD}" srcOrd="1" destOrd="0" parTransId="{F7F83CC5-5D0A-4DA2-89D6-A0C150F18C09}" sibTransId="{4D9D3967-499D-44B0-9AF3-2573E3AF3536}"/>
    <dgm:cxn modelId="{7B4944DF-E071-4158-BB6F-B056B46F784F}" srcId="{3FA5E321-0C62-4A3D-A432-FAD2E887D48D}" destId="{A35EA3B8-B5B3-40A6-B095-FB90AEB9D607}" srcOrd="2" destOrd="0" parTransId="{698CA1EE-9B6D-4950-8E68-04177B877455}" sibTransId="{84C93E3A-A621-44BF-975F-7208341E8F4E}"/>
    <dgm:cxn modelId="{2959069A-66C5-4892-99F8-6E9A8A8D3ADA}" type="presOf" srcId="{71DCAAA5-EC90-4F6E-9F35-A8510F1C00DD}" destId="{0652DBE6-704D-4BC1-903B-1CFBA810C3AB}" srcOrd="0" destOrd="0" presId="urn:microsoft.com/office/officeart/2005/8/layout/StepDownProcess"/>
    <dgm:cxn modelId="{C2856FAC-8691-4194-909E-6DD9B834B6FC}" type="presParOf" srcId="{C8E7E321-6798-4118-BEC7-E641F64FACF3}" destId="{02A7E42F-5395-4C5A-963F-886E250D7641}" srcOrd="0" destOrd="0" presId="urn:microsoft.com/office/officeart/2005/8/layout/StepDownProcess"/>
    <dgm:cxn modelId="{E03A38B8-340E-42B9-8774-1CC638F01F7C}" type="presParOf" srcId="{02A7E42F-5395-4C5A-963F-886E250D7641}" destId="{E4E9378A-17E4-4116-9567-B7E69AD32ECC}" srcOrd="0" destOrd="0" presId="urn:microsoft.com/office/officeart/2005/8/layout/StepDownProcess"/>
    <dgm:cxn modelId="{397E6716-FF70-4E2E-BAAA-3A0A4CEE894A}" type="presParOf" srcId="{02A7E42F-5395-4C5A-963F-886E250D7641}" destId="{4D0E5CFA-626D-49EB-BE76-20A599E942D0}" srcOrd="1" destOrd="0" presId="urn:microsoft.com/office/officeart/2005/8/layout/StepDownProcess"/>
    <dgm:cxn modelId="{374ADE68-F194-45E6-BD3C-02D9325BC17A}" type="presParOf" srcId="{02A7E42F-5395-4C5A-963F-886E250D7641}" destId="{8E350C78-A726-4484-976F-0FE9F4DEBE09}" srcOrd="2" destOrd="0" presId="urn:microsoft.com/office/officeart/2005/8/layout/StepDownProcess"/>
    <dgm:cxn modelId="{DE4867BC-D9E4-4136-8663-A258103371D3}" type="presParOf" srcId="{C8E7E321-6798-4118-BEC7-E641F64FACF3}" destId="{4DF9770A-2860-4E5F-9057-0FBE27445157}" srcOrd="1" destOrd="0" presId="urn:microsoft.com/office/officeart/2005/8/layout/StepDownProcess"/>
    <dgm:cxn modelId="{1DF9B2AE-1E98-4602-A8C1-B99FDD0B1C41}" type="presParOf" srcId="{C8E7E321-6798-4118-BEC7-E641F64FACF3}" destId="{9B6134B8-248A-4C6E-96EC-E21974BC8B65}" srcOrd="2" destOrd="0" presId="urn:microsoft.com/office/officeart/2005/8/layout/StepDownProcess"/>
    <dgm:cxn modelId="{B333281E-ABE5-4E82-8A5D-FD719487D821}" type="presParOf" srcId="{9B6134B8-248A-4C6E-96EC-E21974BC8B65}" destId="{36FF075D-E5DD-4C56-A3E0-EFB0857DB60E}" srcOrd="0" destOrd="0" presId="urn:microsoft.com/office/officeart/2005/8/layout/StepDownProcess"/>
    <dgm:cxn modelId="{9A8ABDE9-4243-4F34-966F-3C0A9DA3BE09}" type="presParOf" srcId="{9B6134B8-248A-4C6E-96EC-E21974BC8B65}" destId="{0652DBE6-704D-4BC1-903B-1CFBA810C3AB}" srcOrd="1" destOrd="0" presId="urn:microsoft.com/office/officeart/2005/8/layout/StepDownProcess"/>
    <dgm:cxn modelId="{F44BAE42-51F5-4E6B-9E18-BB83B60C2B43}" type="presParOf" srcId="{9B6134B8-248A-4C6E-96EC-E21974BC8B65}" destId="{FF312F69-FE3B-4466-8CAB-371F5AABAA55}" srcOrd="2" destOrd="0" presId="urn:microsoft.com/office/officeart/2005/8/layout/StepDownProcess"/>
    <dgm:cxn modelId="{F202B2E7-5519-4BEF-A6A5-D82B13EA758C}" type="presParOf" srcId="{C8E7E321-6798-4118-BEC7-E641F64FACF3}" destId="{FA3190E8-4533-446F-A4AD-9262D5B43967}" srcOrd="3" destOrd="0" presId="urn:microsoft.com/office/officeart/2005/8/layout/StepDownProcess"/>
    <dgm:cxn modelId="{8FBD7C59-8BA0-4BAD-A0DF-5DF1CCD6429A}" type="presParOf" srcId="{C8E7E321-6798-4118-BEC7-E641F64FACF3}" destId="{3CD69E86-AA75-47C0-B124-9176C80A5301}" srcOrd="4" destOrd="0" presId="urn:microsoft.com/office/officeart/2005/8/layout/StepDownProcess"/>
    <dgm:cxn modelId="{0F0AC3F3-C789-4330-9C59-BD3B8A335D1E}" type="presParOf" srcId="{3CD69E86-AA75-47C0-B124-9176C80A5301}" destId="{1295B6C7-FC24-452E-A750-6A9756506561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0FA2DF-758D-461B-88F9-0900535496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40C15D6-9690-4E8C-92F5-8F6ED9EA0A32}">
      <dgm:prSet/>
      <dgm:spPr/>
      <dgm:t>
        <a:bodyPr/>
        <a:lstStyle/>
        <a:p>
          <a:pPr rtl="0"/>
          <a:r>
            <a:rPr lang="sk-SK" b="1" smtClean="0"/>
            <a:t>Dotazník vlastnej konštrukcie</a:t>
          </a:r>
          <a:endParaRPr lang="en-US"/>
        </a:p>
      </dgm:t>
    </dgm:pt>
    <dgm:pt modelId="{E9244C21-3983-424B-B997-B4CD7CBBF7E5}" type="parTrans" cxnId="{294C7BBD-9374-4DEF-B406-775AF3B1C45C}">
      <dgm:prSet/>
      <dgm:spPr/>
      <dgm:t>
        <a:bodyPr/>
        <a:lstStyle/>
        <a:p>
          <a:endParaRPr lang="en-US"/>
        </a:p>
      </dgm:t>
    </dgm:pt>
    <dgm:pt modelId="{A73A2D76-C9F0-4AF4-9B56-510A4748956F}" type="sibTrans" cxnId="{294C7BBD-9374-4DEF-B406-775AF3B1C45C}">
      <dgm:prSet/>
      <dgm:spPr/>
      <dgm:t>
        <a:bodyPr/>
        <a:lstStyle/>
        <a:p>
          <a:endParaRPr lang="en-US"/>
        </a:p>
      </dgm:t>
    </dgm:pt>
    <dgm:pt modelId="{391071BB-3E0A-4EB6-89CC-BDDC87BCF6B2}">
      <dgm:prSet/>
      <dgm:spPr/>
      <dgm:t>
        <a:bodyPr/>
        <a:lstStyle/>
        <a:p>
          <a:pPr rtl="0"/>
          <a:r>
            <a:rPr lang="sk-SK" smtClean="0"/>
            <a:t>vytvorenie vlastného dotazníka na základe štúdia literatúry a špecifického cieľa práce</a:t>
          </a:r>
          <a:endParaRPr lang="en-US"/>
        </a:p>
      </dgm:t>
    </dgm:pt>
    <dgm:pt modelId="{31640B25-28AB-4981-B670-256B11C12C38}" type="parTrans" cxnId="{AFF6DF1A-BBF4-4756-944B-118247B13D43}">
      <dgm:prSet/>
      <dgm:spPr/>
      <dgm:t>
        <a:bodyPr/>
        <a:lstStyle/>
        <a:p>
          <a:endParaRPr lang="en-US"/>
        </a:p>
      </dgm:t>
    </dgm:pt>
    <dgm:pt modelId="{58E17725-187E-4566-A912-E67B7E2B0BAC}" type="sibTrans" cxnId="{AFF6DF1A-BBF4-4756-944B-118247B13D43}">
      <dgm:prSet/>
      <dgm:spPr/>
      <dgm:t>
        <a:bodyPr/>
        <a:lstStyle/>
        <a:p>
          <a:endParaRPr lang="en-US"/>
        </a:p>
      </dgm:t>
    </dgm:pt>
    <dgm:pt modelId="{ED878C69-E676-4D6B-B50F-878ACD86D458}">
      <dgm:prSet/>
      <dgm:spPr/>
      <dgm:t>
        <a:bodyPr/>
        <a:lstStyle/>
        <a:p>
          <a:pPr rtl="0"/>
          <a:r>
            <a:rPr lang="sk-SK" b="1" smtClean="0"/>
            <a:t>Dotazník iného autora/autorov</a:t>
          </a:r>
          <a:endParaRPr lang="en-US"/>
        </a:p>
      </dgm:t>
    </dgm:pt>
    <dgm:pt modelId="{42FF05C8-1681-40E0-B5AF-110A6CF4B011}" type="parTrans" cxnId="{357AEE91-AFA1-4AD2-BCB7-BD45ABC8B08B}">
      <dgm:prSet/>
      <dgm:spPr/>
      <dgm:t>
        <a:bodyPr/>
        <a:lstStyle/>
        <a:p>
          <a:endParaRPr lang="en-US"/>
        </a:p>
      </dgm:t>
    </dgm:pt>
    <dgm:pt modelId="{77F183C7-D983-4D31-B79A-D68A10F26DA3}" type="sibTrans" cxnId="{357AEE91-AFA1-4AD2-BCB7-BD45ABC8B08B}">
      <dgm:prSet/>
      <dgm:spPr/>
      <dgm:t>
        <a:bodyPr/>
        <a:lstStyle/>
        <a:p>
          <a:endParaRPr lang="en-US"/>
        </a:p>
      </dgm:t>
    </dgm:pt>
    <dgm:pt modelId="{00BD1E2D-D868-4B11-BABA-960D737E6386}">
      <dgm:prSet/>
      <dgm:spPr/>
      <dgm:t>
        <a:bodyPr/>
        <a:lstStyle/>
        <a:p>
          <a:pPr rtl="0"/>
          <a:r>
            <a:rPr lang="sk-SK" smtClean="0"/>
            <a:t>súhlas autora</a:t>
          </a:r>
          <a:endParaRPr lang="en-US"/>
        </a:p>
      </dgm:t>
    </dgm:pt>
    <dgm:pt modelId="{4573288B-1C3D-4614-9D09-69E72BC20CE8}" type="parTrans" cxnId="{C8E1B3CB-2AA1-49B8-B2EC-B5258848FDC5}">
      <dgm:prSet/>
      <dgm:spPr/>
      <dgm:t>
        <a:bodyPr/>
        <a:lstStyle/>
        <a:p>
          <a:endParaRPr lang="en-US"/>
        </a:p>
      </dgm:t>
    </dgm:pt>
    <dgm:pt modelId="{EDE42D3E-7294-41AD-B8F4-936DD813A507}" type="sibTrans" cxnId="{C8E1B3CB-2AA1-49B8-B2EC-B5258848FDC5}">
      <dgm:prSet/>
      <dgm:spPr/>
      <dgm:t>
        <a:bodyPr/>
        <a:lstStyle/>
        <a:p>
          <a:endParaRPr lang="en-US"/>
        </a:p>
      </dgm:t>
    </dgm:pt>
    <dgm:pt modelId="{BE9A1759-1641-41D8-843F-6363D5C1141E}">
      <dgm:prSet/>
      <dgm:spPr/>
      <dgm:t>
        <a:bodyPr/>
        <a:lstStyle/>
        <a:p>
          <a:pPr rtl="0"/>
          <a:r>
            <a:rPr lang="sk-SK" smtClean="0"/>
            <a:t>lingvistický preklad</a:t>
          </a:r>
          <a:endParaRPr lang="en-US"/>
        </a:p>
      </dgm:t>
    </dgm:pt>
    <dgm:pt modelId="{14AC4202-DB28-49C7-AC88-42836F9C6019}" type="parTrans" cxnId="{852442A6-0097-4596-B05C-01FC8F85F458}">
      <dgm:prSet/>
      <dgm:spPr/>
      <dgm:t>
        <a:bodyPr/>
        <a:lstStyle/>
        <a:p>
          <a:endParaRPr lang="en-US"/>
        </a:p>
      </dgm:t>
    </dgm:pt>
    <dgm:pt modelId="{5268C0CB-7940-40FD-996C-9E31EB868C80}" type="sibTrans" cxnId="{852442A6-0097-4596-B05C-01FC8F85F458}">
      <dgm:prSet/>
      <dgm:spPr/>
      <dgm:t>
        <a:bodyPr/>
        <a:lstStyle/>
        <a:p>
          <a:endParaRPr lang="en-US"/>
        </a:p>
      </dgm:t>
    </dgm:pt>
    <dgm:pt modelId="{92129A1D-3E01-4E5B-9F7D-D67654E8DCD8}" type="pres">
      <dgm:prSet presAssocID="{2F0FA2DF-758D-461B-88F9-0900535496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A16D31A-2701-40F3-85BD-6BD79C68B7C1}" type="pres">
      <dgm:prSet presAssocID="{840C15D6-9690-4E8C-92F5-8F6ED9EA0A3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EAFEDE-BA00-4B01-8936-63337894DD09}" type="pres">
      <dgm:prSet presAssocID="{840C15D6-9690-4E8C-92F5-8F6ED9EA0A3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5D1C0F-E0A5-47CF-A55C-4D71FB620F20}" type="pres">
      <dgm:prSet presAssocID="{ED878C69-E676-4D6B-B50F-878ACD86D45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8CE2F6-0DC6-4706-9760-82E931284B3D}" type="pres">
      <dgm:prSet presAssocID="{ED878C69-E676-4D6B-B50F-878ACD86D45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EC702A-B1D0-4A5D-8958-3BC51458989F}" type="presOf" srcId="{391071BB-3E0A-4EB6-89CC-BDDC87BCF6B2}" destId="{A2EAFEDE-BA00-4B01-8936-63337894DD09}" srcOrd="0" destOrd="0" presId="urn:microsoft.com/office/officeart/2005/8/layout/vList2"/>
    <dgm:cxn modelId="{C8E1B3CB-2AA1-49B8-B2EC-B5258848FDC5}" srcId="{ED878C69-E676-4D6B-B50F-878ACD86D458}" destId="{00BD1E2D-D868-4B11-BABA-960D737E6386}" srcOrd="0" destOrd="0" parTransId="{4573288B-1C3D-4614-9D09-69E72BC20CE8}" sibTransId="{EDE42D3E-7294-41AD-B8F4-936DD813A507}"/>
    <dgm:cxn modelId="{A35D3342-63E1-45F2-9087-72ED1A13D632}" type="presOf" srcId="{00BD1E2D-D868-4B11-BABA-960D737E6386}" destId="{2D8CE2F6-0DC6-4706-9760-82E931284B3D}" srcOrd="0" destOrd="0" presId="urn:microsoft.com/office/officeart/2005/8/layout/vList2"/>
    <dgm:cxn modelId="{852442A6-0097-4596-B05C-01FC8F85F458}" srcId="{ED878C69-E676-4D6B-B50F-878ACD86D458}" destId="{BE9A1759-1641-41D8-843F-6363D5C1141E}" srcOrd="1" destOrd="0" parTransId="{14AC4202-DB28-49C7-AC88-42836F9C6019}" sibTransId="{5268C0CB-7940-40FD-996C-9E31EB868C80}"/>
    <dgm:cxn modelId="{294C7BBD-9374-4DEF-B406-775AF3B1C45C}" srcId="{2F0FA2DF-758D-461B-88F9-090053549674}" destId="{840C15D6-9690-4E8C-92F5-8F6ED9EA0A32}" srcOrd="0" destOrd="0" parTransId="{E9244C21-3983-424B-B997-B4CD7CBBF7E5}" sibTransId="{A73A2D76-C9F0-4AF4-9B56-510A4748956F}"/>
    <dgm:cxn modelId="{AFF6DF1A-BBF4-4756-944B-118247B13D43}" srcId="{840C15D6-9690-4E8C-92F5-8F6ED9EA0A32}" destId="{391071BB-3E0A-4EB6-89CC-BDDC87BCF6B2}" srcOrd="0" destOrd="0" parTransId="{31640B25-28AB-4981-B670-256B11C12C38}" sibTransId="{58E17725-187E-4566-A912-E67B7E2B0BAC}"/>
    <dgm:cxn modelId="{4CAA124D-3DCB-4BDC-80CF-872E6398448D}" type="presOf" srcId="{BE9A1759-1641-41D8-843F-6363D5C1141E}" destId="{2D8CE2F6-0DC6-4706-9760-82E931284B3D}" srcOrd="0" destOrd="1" presId="urn:microsoft.com/office/officeart/2005/8/layout/vList2"/>
    <dgm:cxn modelId="{B8B371C7-C1AB-4B34-A4AF-343F1DFEF5F0}" type="presOf" srcId="{ED878C69-E676-4D6B-B50F-878ACD86D458}" destId="{3A5D1C0F-E0A5-47CF-A55C-4D71FB620F20}" srcOrd="0" destOrd="0" presId="urn:microsoft.com/office/officeart/2005/8/layout/vList2"/>
    <dgm:cxn modelId="{E8FEC277-657E-46A8-9E04-57177735569C}" type="presOf" srcId="{2F0FA2DF-758D-461B-88F9-090053549674}" destId="{92129A1D-3E01-4E5B-9F7D-D67654E8DCD8}" srcOrd="0" destOrd="0" presId="urn:microsoft.com/office/officeart/2005/8/layout/vList2"/>
    <dgm:cxn modelId="{357AEE91-AFA1-4AD2-BCB7-BD45ABC8B08B}" srcId="{2F0FA2DF-758D-461B-88F9-090053549674}" destId="{ED878C69-E676-4D6B-B50F-878ACD86D458}" srcOrd="1" destOrd="0" parTransId="{42FF05C8-1681-40E0-B5AF-110A6CF4B011}" sibTransId="{77F183C7-D983-4D31-B79A-D68A10F26DA3}"/>
    <dgm:cxn modelId="{2B31C829-F5DF-4D00-BC4F-76317B77B8AE}" type="presOf" srcId="{840C15D6-9690-4E8C-92F5-8F6ED9EA0A32}" destId="{9A16D31A-2701-40F3-85BD-6BD79C68B7C1}" srcOrd="0" destOrd="0" presId="urn:microsoft.com/office/officeart/2005/8/layout/vList2"/>
    <dgm:cxn modelId="{3B3D3E36-E1CC-45D8-8BF6-A888A789A90A}" type="presParOf" srcId="{92129A1D-3E01-4E5B-9F7D-D67654E8DCD8}" destId="{9A16D31A-2701-40F3-85BD-6BD79C68B7C1}" srcOrd="0" destOrd="0" presId="urn:microsoft.com/office/officeart/2005/8/layout/vList2"/>
    <dgm:cxn modelId="{2B6B54E1-31C0-419B-AA9C-C2F51689FCAE}" type="presParOf" srcId="{92129A1D-3E01-4E5B-9F7D-D67654E8DCD8}" destId="{A2EAFEDE-BA00-4B01-8936-63337894DD09}" srcOrd="1" destOrd="0" presId="urn:microsoft.com/office/officeart/2005/8/layout/vList2"/>
    <dgm:cxn modelId="{F97AB9CD-F8E0-4AB1-8AF9-5F6676E25245}" type="presParOf" srcId="{92129A1D-3E01-4E5B-9F7D-D67654E8DCD8}" destId="{3A5D1C0F-E0A5-47CF-A55C-4D71FB620F20}" srcOrd="2" destOrd="0" presId="urn:microsoft.com/office/officeart/2005/8/layout/vList2"/>
    <dgm:cxn modelId="{9C44957A-74EB-439E-96EE-598ABEDEE307}" type="presParOf" srcId="{92129A1D-3E01-4E5B-9F7D-D67654E8DCD8}" destId="{2D8CE2F6-0DC6-4706-9760-82E931284B3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CC793C-F3EA-45B0-8A67-519B922300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D551575-85FD-4592-BB3E-5AC86DCDF6E4}">
      <dgm:prSet custT="1"/>
      <dgm:spPr/>
      <dgm:t>
        <a:bodyPr/>
        <a:lstStyle/>
        <a:p>
          <a:pPr rtl="0"/>
          <a:r>
            <a:rPr lang="sk-SK" sz="3600" dirty="0" smtClean="0"/>
            <a:t>Štúdium súčasného stavu skúmanej problematiky</a:t>
          </a:r>
          <a:endParaRPr lang="en-US" sz="3600" dirty="0"/>
        </a:p>
      </dgm:t>
    </dgm:pt>
    <dgm:pt modelId="{34AC8E2A-8772-4D7E-8336-4B3424A2C536}" type="parTrans" cxnId="{0122ABB3-B2A1-4837-A452-25BF443B86D0}">
      <dgm:prSet/>
      <dgm:spPr/>
      <dgm:t>
        <a:bodyPr/>
        <a:lstStyle/>
        <a:p>
          <a:endParaRPr lang="en-US" sz="1200"/>
        </a:p>
      </dgm:t>
    </dgm:pt>
    <dgm:pt modelId="{7B4A7743-EAF8-4032-8C0E-BBEF12AC3276}" type="sibTrans" cxnId="{0122ABB3-B2A1-4837-A452-25BF443B86D0}">
      <dgm:prSet/>
      <dgm:spPr/>
      <dgm:t>
        <a:bodyPr/>
        <a:lstStyle/>
        <a:p>
          <a:endParaRPr lang="en-US" sz="1200"/>
        </a:p>
      </dgm:t>
    </dgm:pt>
    <dgm:pt modelId="{662C68AE-6378-4282-8FAA-5DBFE430FF55}">
      <dgm:prSet custT="1"/>
      <dgm:spPr/>
      <dgm:t>
        <a:bodyPr/>
        <a:lstStyle/>
        <a:p>
          <a:pPr rtl="0"/>
          <a:r>
            <a:rPr lang="sk-SK" sz="3600" smtClean="0"/>
            <a:t>Štúdium metodologickej literatúry -  prípravy dotazníka</a:t>
          </a:r>
          <a:endParaRPr lang="en-US" sz="3600"/>
        </a:p>
      </dgm:t>
    </dgm:pt>
    <dgm:pt modelId="{F1C5155A-CE4C-46DD-9625-3B5B7C987AC4}" type="parTrans" cxnId="{1B4A47A4-231E-4577-8CDA-678B0083FC99}">
      <dgm:prSet/>
      <dgm:spPr/>
      <dgm:t>
        <a:bodyPr/>
        <a:lstStyle/>
        <a:p>
          <a:endParaRPr lang="en-US" sz="1200"/>
        </a:p>
      </dgm:t>
    </dgm:pt>
    <dgm:pt modelId="{82416A41-5109-4F4A-90AB-8749DA30524D}" type="sibTrans" cxnId="{1B4A47A4-231E-4577-8CDA-678B0083FC99}">
      <dgm:prSet/>
      <dgm:spPr/>
      <dgm:t>
        <a:bodyPr/>
        <a:lstStyle/>
        <a:p>
          <a:endParaRPr lang="en-US" sz="1200"/>
        </a:p>
      </dgm:t>
    </dgm:pt>
    <dgm:pt modelId="{40DE262F-83CD-47B6-AF4C-48ADF584D53C}" type="pres">
      <dgm:prSet presAssocID="{ACCC793C-F3EA-45B0-8A67-519B922300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FCCCBA-6A7F-4775-B91A-967FDBB3614E}" type="pres">
      <dgm:prSet presAssocID="{2D551575-85FD-4592-BB3E-5AC86DCDF6E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7F7D24-DE9E-411E-99C6-0E7ABD879BA5}" type="pres">
      <dgm:prSet presAssocID="{7B4A7743-EAF8-4032-8C0E-BBEF12AC3276}" presName="spacer" presStyleCnt="0"/>
      <dgm:spPr/>
    </dgm:pt>
    <dgm:pt modelId="{90C66119-4BA5-480C-8F14-439D07690647}" type="pres">
      <dgm:prSet presAssocID="{662C68AE-6378-4282-8FAA-5DBFE430FF5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4A47A4-231E-4577-8CDA-678B0083FC99}" srcId="{ACCC793C-F3EA-45B0-8A67-519B92230065}" destId="{662C68AE-6378-4282-8FAA-5DBFE430FF55}" srcOrd="1" destOrd="0" parTransId="{F1C5155A-CE4C-46DD-9625-3B5B7C987AC4}" sibTransId="{82416A41-5109-4F4A-90AB-8749DA30524D}"/>
    <dgm:cxn modelId="{C4582752-729F-4F81-A460-72003544423B}" type="presOf" srcId="{662C68AE-6378-4282-8FAA-5DBFE430FF55}" destId="{90C66119-4BA5-480C-8F14-439D07690647}" srcOrd="0" destOrd="0" presId="urn:microsoft.com/office/officeart/2005/8/layout/vList2"/>
    <dgm:cxn modelId="{0122ABB3-B2A1-4837-A452-25BF443B86D0}" srcId="{ACCC793C-F3EA-45B0-8A67-519B92230065}" destId="{2D551575-85FD-4592-BB3E-5AC86DCDF6E4}" srcOrd="0" destOrd="0" parTransId="{34AC8E2A-8772-4D7E-8336-4B3424A2C536}" sibTransId="{7B4A7743-EAF8-4032-8C0E-BBEF12AC3276}"/>
    <dgm:cxn modelId="{363AE48A-C6C4-48D3-8104-D6A35D247577}" type="presOf" srcId="{ACCC793C-F3EA-45B0-8A67-519B92230065}" destId="{40DE262F-83CD-47B6-AF4C-48ADF584D53C}" srcOrd="0" destOrd="0" presId="urn:microsoft.com/office/officeart/2005/8/layout/vList2"/>
    <dgm:cxn modelId="{289147D0-C1D7-4FEE-BA4C-C74B7975F925}" type="presOf" srcId="{2D551575-85FD-4592-BB3E-5AC86DCDF6E4}" destId="{27FCCCBA-6A7F-4775-B91A-967FDBB3614E}" srcOrd="0" destOrd="0" presId="urn:microsoft.com/office/officeart/2005/8/layout/vList2"/>
    <dgm:cxn modelId="{3C4EA0B5-B259-4ED5-9D70-A378C0B6A8E4}" type="presParOf" srcId="{40DE262F-83CD-47B6-AF4C-48ADF584D53C}" destId="{27FCCCBA-6A7F-4775-B91A-967FDBB3614E}" srcOrd="0" destOrd="0" presId="urn:microsoft.com/office/officeart/2005/8/layout/vList2"/>
    <dgm:cxn modelId="{8377FBCB-6080-47FA-87B9-7C13BEA4F440}" type="presParOf" srcId="{40DE262F-83CD-47B6-AF4C-48ADF584D53C}" destId="{3E7F7D24-DE9E-411E-99C6-0E7ABD879BA5}" srcOrd="1" destOrd="0" presId="urn:microsoft.com/office/officeart/2005/8/layout/vList2"/>
    <dgm:cxn modelId="{59E46141-66E4-4688-A4C8-91D9304B345D}" type="presParOf" srcId="{40DE262F-83CD-47B6-AF4C-48ADF584D53C}" destId="{90C66119-4BA5-480C-8F14-439D0769064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9378A-17E4-4116-9567-B7E69AD32ECC}">
      <dsp:nvSpPr>
        <dsp:cNvPr id="0" name=""/>
        <dsp:cNvSpPr/>
      </dsp:nvSpPr>
      <dsp:spPr>
        <a:xfrm rot="5400000">
          <a:off x="1629147" y="1424850"/>
          <a:ext cx="1260157" cy="143464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0E5CFA-626D-49EB-BE76-20A599E942D0}">
      <dsp:nvSpPr>
        <dsp:cNvPr id="0" name=""/>
        <dsp:cNvSpPr/>
      </dsp:nvSpPr>
      <dsp:spPr>
        <a:xfrm>
          <a:off x="1295282" y="27940"/>
          <a:ext cx="2121363" cy="148488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smtClean="0"/>
            <a:t>Predmet ošetrovateľstva </a:t>
          </a:r>
          <a:endParaRPr lang="sk-SK" sz="1800" kern="1200"/>
        </a:p>
      </dsp:txBody>
      <dsp:txXfrm>
        <a:off x="1367781" y="100439"/>
        <a:ext cx="1976365" cy="1339887"/>
      </dsp:txXfrm>
    </dsp:sp>
    <dsp:sp modelId="{8E350C78-A726-4484-976F-0FE9F4DEBE09}">
      <dsp:nvSpPr>
        <dsp:cNvPr id="0" name=""/>
        <dsp:cNvSpPr/>
      </dsp:nvSpPr>
      <dsp:spPr>
        <a:xfrm>
          <a:off x="3416646" y="169558"/>
          <a:ext cx="1542877" cy="1200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FF075D-E5DD-4C56-A3E0-EFB0857DB60E}">
      <dsp:nvSpPr>
        <dsp:cNvPr id="0" name=""/>
        <dsp:cNvSpPr/>
      </dsp:nvSpPr>
      <dsp:spPr>
        <a:xfrm rot="5400000">
          <a:off x="3387983" y="3092867"/>
          <a:ext cx="1260157" cy="143464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52DBE6-704D-4BC1-903B-1CFBA810C3AB}">
      <dsp:nvSpPr>
        <dsp:cNvPr id="0" name=""/>
        <dsp:cNvSpPr/>
      </dsp:nvSpPr>
      <dsp:spPr>
        <a:xfrm>
          <a:off x="3054118" y="1695957"/>
          <a:ext cx="2121363" cy="148488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smtClean="0"/>
            <a:t>Človek, jedinečná vedomá bytosť so svojím neopakovateľným svetom          </a:t>
          </a:r>
          <a:endParaRPr lang="sk-SK" sz="1800" kern="1200"/>
        </a:p>
      </dsp:txBody>
      <dsp:txXfrm>
        <a:off x="3126617" y="1768456"/>
        <a:ext cx="1976365" cy="1339887"/>
      </dsp:txXfrm>
    </dsp:sp>
    <dsp:sp modelId="{FF312F69-FE3B-4466-8CAB-371F5AABAA55}">
      <dsp:nvSpPr>
        <dsp:cNvPr id="0" name=""/>
        <dsp:cNvSpPr/>
      </dsp:nvSpPr>
      <dsp:spPr>
        <a:xfrm>
          <a:off x="5175481" y="1837574"/>
          <a:ext cx="1542877" cy="1200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95B6C7-FC24-452E-A750-6A9756506561}">
      <dsp:nvSpPr>
        <dsp:cNvPr id="0" name=""/>
        <dsp:cNvSpPr/>
      </dsp:nvSpPr>
      <dsp:spPr>
        <a:xfrm>
          <a:off x="4812953" y="3363973"/>
          <a:ext cx="2121363" cy="148488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kern="1200" smtClean="0"/>
            <a:t>Samoreferenčná metóda, metóda vlastnej výpovede </a:t>
          </a:r>
          <a:endParaRPr lang="sk-SK" sz="1800" kern="1200"/>
        </a:p>
      </dsp:txBody>
      <dsp:txXfrm>
        <a:off x="4885452" y="3436472"/>
        <a:ext cx="1976365" cy="1339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16D31A-2701-40F3-85BD-6BD79C68B7C1}">
      <dsp:nvSpPr>
        <dsp:cNvPr id="0" name=""/>
        <dsp:cNvSpPr/>
      </dsp:nvSpPr>
      <dsp:spPr>
        <a:xfrm>
          <a:off x="0" y="194970"/>
          <a:ext cx="8229600" cy="98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200" b="1" kern="1200" smtClean="0"/>
            <a:t>Dotazník vlastnej konštrukcie</a:t>
          </a:r>
          <a:endParaRPr lang="en-US" sz="4200" kern="1200"/>
        </a:p>
      </dsp:txBody>
      <dsp:txXfrm>
        <a:off x="47976" y="242946"/>
        <a:ext cx="8133648" cy="886847"/>
      </dsp:txXfrm>
    </dsp:sp>
    <dsp:sp modelId="{A2EAFEDE-BA00-4B01-8936-63337894DD09}">
      <dsp:nvSpPr>
        <dsp:cNvPr id="0" name=""/>
        <dsp:cNvSpPr/>
      </dsp:nvSpPr>
      <dsp:spPr>
        <a:xfrm>
          <a:off x="0" y="1177770"/>
          <a:ext cx="8229600" cy="1434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53340" rIns="298704" bIns="53340" numCol="1" spcCol="1270" anchor="t" anchorCtr="0">
          <a:noAutofit/>
        </a:bodyPr>
        <a:lstStyle/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3300" kern="1200" smtClean="0"/>
            <a:t>vytvorenie vlastného dotazníka na základe štúdia literatúry a špecifického cieľa práce</a:t>
          </a:r>
          <a:endParaRPr lang="en-US" sz="3300" kern="1200"/>
        </a:p>
      </dsp:txBody>
      <dsp:txXfrm>
        <a:off x="0" y="1177770"/>
        <a:ext cx="8229600" cy="1434509"/>
      </dsp:txXfrm>
    </dsp:sp>
    <dsp:sp modelId="{3A5D1C0F-E0A5-47CF-A55C-4D71FB620F20}">
      <dsp:nvSpPr>
        <dsp:cNvPr id="0" name=""/>
        <dsp:cNvSpPr/>
      </dsp:nvSpPr>
      <dsp:spPr>
        <a:xfrm>
          <a:off x="0" y="2612280"/>
          <a:ext cx="8229600" cy="982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4200" b="1" kern="1200" smtClean="0"/>
            <a:t>Dotazník iného autora/autorov</a:t>
          </a:r>
          <a:endParaRPr lang="en-US" sz="4200" kern="1200"/>
        </a:p>
      </dsp:txBody>
      <dsp:txXfrm>
        <a:off x="47976" y="2660256"/>
        <a:ext cx="8133648" cy="886847"/>
      </dsp:txXfrm>
    </dsp:sp>
    <dsp:sp modelId="{2D8CE2F6-0DC6-4706-9760-82E931284B3D}">
      <dsp:nvSpPr>
        <dsp:cNvPr id="0" name=""/>
        <dsp:cNvSpPr/>
      </dsp:nvSpPr>
      <dsp:spPr>
        <a:xfrm>
          <a:off x="0" y="3595080"/>
          <a:ext cx="8229600" cy="1086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53340" rIns="298704" bIns="53340" numCol="1" spcCol="1270" anchor="t" anchorCtr="0">
          <a:noAutofit/>
        </a:bodyPr>
        <a:lstStyle/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3300" kern="1200" smtClean="0"/>
            <a:t>súhlas autora</a:t>
          </a:r>
          <a:endParaRPr lang="en-US" sz="3300" kern="1200"/>
        </a:p>
        <a:p>
          <a:pPr marL="285750" lvl="1" indent="-285750" algn="l" defTabSz="14668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sz="3300" kern="1200" smtClean="0"/>
            <a:t>lingvistický preklad</a:t>
          </a:r>
          <a:endParaRPr lang="en-US" sz="3300" kern="1200"/>
        </a:p>
      </dsp:txBody>
      <dsp:txXfrm>
        <a:off x="0" y="3595080"/>
        <a:ext cx="8229600" cy="10867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CCCBA-6A7F-4775-B91A-967FDBB3614E}">
      <dsp:nvSpPr>
        <dsp:cNvPr id="0" name=""/>
        <dsp:cNvSpPr/>
      </dsp:nvSpPr>
      <dsp:spPr>
        <a:xfrm>
          <a:off x="0" y="975900"/>
          <a:ext cx="8229600" cy="13689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600" kern="1200" dirty="0" smtClean="0"/>
            <a:t>Štúdium súčasného stavu skúmanej problematiky</a:t>
          </a:r>
          <a:endParaRPr lang="en-US" sz="3600" kern="1200" dirty="0"/>
        </a:p>
      </dsp:txBody>
      <dsp:txXfrm>
        <a:off x="66824" y="1042724"/>
        <a:ext cx="8095952" cy="1235252"/>
      </dsp:txXfrm>
    </dsp:sp>
    <dsp:sp modelId="{90C66119-4BA5-480C-8F14-439D07690647}">
      <dsp:nvSpPr>
        <dsp:cNvPr id="0" name=""/>
        <dsp:cNvSpPr/>
      </dsp:nvSpPr>
      <dsp:spPr>
        <a:xfrm>
          <a:off x="0" y="2532000"/>
          <a:ext cx="8229600" cy="13689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3600" kern="1200" smtClean="0"/>
            <a:t>Štúdium metodologickej literatúry -  prípravy dotazníka</a:t>
          </a:r>
          <a:endParaRPr lang="en-US" sz="3600" kern="1200"/>
        </a:p>
      </dsp:txBody>
      <dsp:txXfrm>
        <a:off x="66824" y="2598824"/>
        <a:ext cx="8095952" cy="1235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022971-13F3-4200-9371-BE20E71AE10E}" type="datetimeFigureOut">
              <a:rPr lang="sk-SK" smtClean="0"/>
              <a:pPr/>
              <a:t>20. 10. 2015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E5C34-49AE-4F96-B20B-1696D9B0E44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051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Shape 354"/>
          <p:cNvSpPr txBox="1">
            <a:spLocks noGrp="1"/>
          </p:cNvSpPr>
          <p:nvPr>
            <p:ph type="body" idx="1"/>
          </p:nvPr>
        </p:nvSpPr>
        <p:spPr>
          <a:xfrm>
            <a:off x="685800" y="4630737"/>
            <a:ext cx="5480049" cy="4386262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55" name="Shape 355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31838"/>
            <a:ext cx="4870450" cy="36544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751961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 txBox="1">
            <a:spLocks noGrp="1"/>
          </p:cNvSpPr>
          <p:nvPr>
            <p:ph type="body" idx="1"/>
          </p:nvPr>
        </p:nvSpPr>
        <p:spPr>
          <a:xfrm>
            <a:off x="685800" y="4630737"/>
            <a:ext cx="5480049" cy="4386262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63" name="Shape 36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31838"/>
            <a:ext cx="4870450" cy="36544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128692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Shape 370"/>
          <p:cNvSpPr txBox="1">
            <a:spLocks noGrp="1"/>
          </p:cNvSpPr>
          <p:nvPr>
            <p:ph type="body" idx="1"/>
          </p:nvPr>
        </p:nvSpPr>
        <p:spPr>
          <a:xfrm>
            <a:off x="685800" y="4630737"/>
            <a:ext cx="5480049" cy="4386262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71" name="Shape 371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31838"/>
            <a:ext cx="4870450" cy="36544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013512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685800" y="4630737"/>
            <a:ext cx="5480049" cy="4386262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79" name="Shape 379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31838"/>
            <a:ext cx="4870450" cy="36544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3229432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E5C34-49AE-4F96-B20B-1696D9B0E449}" type="slidenum">
              <a:rPr lang="sk-SK" smtClean="0"/>
              <a:pPr/>
              <a:t>32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9873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80D2-08A3-46C9-9847-7696A1D0A3C0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3AEC8-D69E-4182-95B4-9E310801A833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99B9-5169-4E3D-8930-B9B8640DBABA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3D364-2F16-422A-9FB8-4F6022D6121A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73F77-C058-4446-BD9A-22F6294DCE20}" type="datetime1">
              <a:rPr lang="sk-SK" smtClean="0"/>
              <a:t>20. 10. 2015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B29-77BF-4365-92D8-6C4BD3C3B367}" type="datetime1">
              <a:rPr lang="sk-SK" smtClean="0"/>
              <a:t>20. 10. 2015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D037-59D5-45E8-9B5A-5A3243DD7249}" type="datetime1">
              <a:rPr lang="sk-SK" smtClean="0"/>
              <a:t>20. 10. 2015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CE9BB-C117-4926-9F7B-6D1268A8119F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97316-4E8A-49BA-BFE9-551B47F86785}" type="datetime1">
              <a:rPr lang="sk-SK" smtClean="0"/>
              <a:t>20. 10. 2015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3CCB-459C-4181-AF13-0F62B9881B9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9893C-C432-4F98-8288-55BA9C9A2DDF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608E834-64B7-48CB-96F4-9CB6F6D77EF8}" type="datetime1">
              <a:rPr lang="sk-SK" smtClean="0"/>
              <a:t>20. 10. 2015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4E94759-E407-40FA-9B55-D38E6A433E33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-metodologia.fedu.uniba.s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844824"/>
            <a:ext cx="9144000" cy="1584895"/>
          </a:xfrm>
        </p:spPr>
        <p:txBody>
          <a:bodyPr/>
          <a:lstStyle/>
          <a:p>
            <a:pPr algn="ctr">
              <a:defRPr/>
            </a:pPr>
            <a:r>
              <a:rPr lang="en-US" sz="3600" b="1" cap="none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DOTAZNÍK</a:t>
            </a:r>
            <a:endParaRPr lang="sk-SK" altLang="sk-SK" sz="3600" b="1" dirty="0" smtClean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484438" y="4941888"/>
            <a:ext cx="6400800" cy="1752600"/>
          </a:xfrm>
        </p:spPr>
        <p:txBody>
          <a:bodyPr rtlCol="0">
            <a:normAutofit lnSpcReduction="10000"/>
          </a:bodyPr>
          <a:lstStyle/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3200" dirty="0" smtClean="0"/>
              <a:t>Ošetrovateľský výskum 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2000" dirty="0" smtClean="0"/>
              <a:t>prof. Mgr. Katarína </a:t>
            </a:r>
            <a:r>
              <a:rPr lang="sk-SK" altLang="sk-SK" sz="2000" dirty="0" err="1" smtClean="0"/>
              <a:t>Žiaková</a:t>
            </a:r>
            <a:r>
              <a:rPr lang="sk-SK" altLang="sk-SK" sz="2000" dirty="0" smtClean="0"/>
              <a:t>, PhD.</a:t>
            </a:r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 smtClean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sk-SK" altLang="sk-SK" sz="2000" dirty="0"/>
          </a:p>
          <a:p>
            <a:pPr algn="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k-SK" altLang="sk-SK" sz="1100" dirty="0" smtClean="0"/>
              <a:t>Ústav ošetrovateľstva JLF UK, predmet: </a:t>
            </a:r>
            <a:r>
              <a:rPr lang="sk-SK" altLang="sk-SK" sz="1100" i="1" dirty="0" smtClean="0"/>
              <a:t>Ošetrovateľský výskum I.</a:t>
            </a:r>
            <a:r>
              <a:rPr lang="sk-SK" altLang="sk-SK" sz="1100" dirty="0" smtClean="0"/>
              <a:t>, bakalársky študijný program</a:t>
            </a:r>
          </a:p>
        </p:txBody>
      </p:sp>
    </p:spTree>
    <p:extLst>
      <p:ext uri="{BB962C8B-B14F-4D97-AF65-F5344CB8AC3E}">
        <p14:creationId xmlns:p14="http://schemas.microsoft.com/office/powerpoint/2010/main" val="145889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Dotazník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Metóda získavania empirických </a:t>
            </a:r>
            <a:r>
              <a:rPr lang="sk-SK" dirty="0" smtClean="0"/>
              <a:t>informácií, založená </a:t>
            </a:r>
            <a:r>
              <a:rPr lang="sk-SK" dirty="0"/>
              <a:t>na </a:t>
            </a:r>
            <a:r>
              <a:rPr lang="sk-SK" b="1" dirty="0"/>
              <a:t>nepriamom opytovaní sa respondentov  s použití dopredu  formulovaných písomných otázok/položiek</a:t>
            </a:r>
          </a:p>
          <a:p>
            <a:endParaRPr lang="sk-SK" dirty="0"/>
          </a:p>
          <a:p>
            <a:r>
              <a:rPr lang="sk-SK" dirty="0"/>
              <a:t>Sociológia, koniec 18. st. a prvá polovica 19. st.</a:t>
            </a:r>
          </a:p>
          <a:p>
            <a:pPr marL="0" indent="0">
              <a:buNone/>
            </a:pPr>
            <a:endParaRPr lang="sk-SK" dirty="0"/>
          </a:p>
          <a:p>
            <a:r>
              <a:rPr lang="sk-SK" dirty="0"/>
              <a:t>Najrozšírenejšia metóda spoločenských </a:t>
            </a:r>
            <a:r>
              <a:rPr lang="sk-SK" dirty="0" smtClean="0"/>
              <a:t>a humanitných disciplíny</a:t>
            </a:r>
          </a:p>
          <a:p>
            <a:endParaRPr lang="sk-SK" dirty="0" smtClean="0"/>
          </a:p>
          <a:p>
            <a:r>
              <a:rPr lang="sk-SK" dirty="0" smtClean="0"/>
              <a:t>Využíva sa na </a:t>
            </a:r>
            <a:r>
              <a:rPr lang="sk-SK" dirty="0"/>
              <a:t>hromadné a rýchle zisťovanie faktov, názorov, postojov, preferencií, hodnôt,  motívov, potrieb, záujmov a i.</a:t>
            </a:r>
          </a:p>
          <a:p>
            <a:endParaRPr lang="sk-SK" dirty="0"/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2686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Dotazník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/>
              <a:t>Dotazník môžete použiť na vedecké účely </a:t>
            </a:r>
            <a:r>
              <a:rPr lang="sk-SK" sz="2800" dirty="0" smtClean="0"/>
              <a:t>ako </a:t>
            </a:r>
          </a:p>
          <a:p>
            <a:pPr lvl="2"/>
            <a:r>
              <a:rPr lang="sk-SK" sz="2000" dirty="0" smtClean="0"/>
              <a:t>hlavnú metódu</a:t>
            </a:r>
            <a:endParaRPr lang="sk-SK" sz="2000" dirty="0"/>
          </a:p>
          <a:p>
            <a:pPr lvl="2"/>
            <a:r>
              <a:rPr lang="sk-SK" sz="2000" dirty="0"/>
              <a:t>pomocnú, doplňujúcu </a:t>
            </a:r>
            <a:r>
              <a:rPr lang="sk-SK" sz="2000" dirty="0" smtClean="0"/>
              <a:t>metódu</a:t>
            </a:r>
            <a:endParaRPr lang="sk-SK" sz="2000" dirty="0"/>
          </a:p>
          <a:p>
            <a:pPr lvl="2"/>
            <a:r>
              <a:rPr lang="sk-SK" sz="2000" dirty="0" err="1"/>
              <a:t>exploračnú</a:t>
            </a:r>
            <a:r>
              <a:rPr lang="sk-SK" sz="2000" dirty="0"/>
              <a:t> metódu na oboznámenie sa s novým </a:t>
            </a:r>
            <a:r>
              <a:rPr lang="sk-SK" sz="2000" dirty="0" smtClean="0"/>
              <a:t>terénom</a:t>
            </a:r>
            <a:endParaRPr lang="sk-SK" sz="2000" dirty="0"/>
          </a:p>
          <a:p>
            <a:pPr lvl="2"/>
            <a:endParaRPr lang="sk-SK" sz="20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1271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Dotazník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60"/>
              </a:spcBef>
            </a:pPr>
            <a:r>
              <a:rPr lang="sk-SK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Vysoko </a:t>
            </a: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efektívna metóda</a:t>
            </a:r>
          </a:p>
          <a:p>
            <a:pPr marL="182562" lvl="0" indent="-182562">
              <a:spcBef>
                <a:spcPts val="560"/>
              </a:spcBef>
              <a:buFont typeface="Arial"/>
              <a:buChar char="•"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Ekonomická         </a:t>
            </a:r>
          </a:p>
          <a:p>
            <a:pPr lvl="1" indent="-190500">
              <a:spcBef>
                <a:spcPts val="400"/>
              </a:spcBef>
              <a:buFont typeface="Arial"/>
              <a:buChar char="•"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Krátky čas</a:t>
            </a:r>
          </a:p>
          <a:p>
            <a:pPr lvl="1" indent="-190500">
              <a:spcBef>
                <a:spcPts val="400"/>
              </a:spcBef>
              <a:buFont typeface="Arial"/>
              <a:buChar char="•"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Nízke náklady</a:t>
            </a:r>
          </a:p>
          <a:p>
            <a:pPr marL="182562" lvl="0" indent="-182562">
              <a:spcBef>
                <a:spcPts val="560"/>
              </a:spcBef>
              <a:buFont typeface="Arial"/>
              <a:buChar char="•"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Ľahko spracovateľná metóda</a:t>
            </a:r>
          </a:p>
          <a:p>
            <a:pPr marL="182562" lvl="0" indent="-182562">
              <a:spcBef>
                <a:spcPts val="560"/>
              </a:spcBef>
              <a:buFont typeface="Arial"/>
              <a:buChar char="•"/>
            </a:pPr>
            <a:r>
              <a:rPr lang="sk-SK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Štatistické </a:t>
            </a: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vyhodnocovanie</a:t>
            </a:r>
          </a:p>
          <a:p>
            <a:pPr marL="182562" lvl="0" indent="-182562">
              <a:spcBef>
                <a:spcPts val="560"/>
              </a:spcBef>
              <a:buFont typeface="Arial"/>
              <a:buChar char="•"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Eliminácia vplyvu výskumníka</a:t>
            </a:r>
          </a:p>
          <a:p>
            <a:pPr marL="0" lvl="0" indent="0">
              <a:spcBef>
                <a:spcPts val="0"/>
              </a:spcBef>
              <a:buNone/>
            </a:pPr>
            <a:endParaRPr lang="sk-SK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3481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Dotazník</a:t>
            </a:r>
            <a:endParaRPr lang="sk-SK" b="1" dirty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8656157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3923928" y="-18122"/>
            <a:ext cx="4114800" cy="329184"/>
          </a:xfrm>
        </p:spPr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8605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Možnosti</a:t>
            </a:r>
            <a: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použitia</a:t>
            </a:r>
            <a: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dotazníka</a:t>
            </a:r>
            <a:endParaRPr lang="sk-SK" sz="3600" dirty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7400996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6025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Príprava</a:t>
            </a:r>
            <a:r>
              <a:rPr lang="sk-SK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dotazníka</a:t>
            </a:r>
            <a:endParaRPr lang="sk-SK" sz="3600" dirty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7071914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9198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Spoľahlivosť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dotazníka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b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ako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výskumnej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metódy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sz="2800" dirty="0" smtClean="0"/>
          </a:p>
          <a:p>
            <a:r>
              <a:rPr lang="sk-SK" sz="2800" b="1" dirty="0" smtClean="0"/>
              <a:t>Validita</a:t>
            </a:r>
            <a:r>
              <a:rPr lang="sk-SK" sz="2800" dirty="0" smtClean="0"/>
              <a:t> </a:t>
            </a:r>
            <a:r>
              <a:rPr lang="sk-SK" sz="2800" dirty="0"/>
              <a:t>– spoľahlivosť, schopnosť výskumného </a:t>
            </a:r>
            <a:r>
              <a:rPr lang="sk-SK" sz="2800" dirty="0" smtClean="0"/>
              <a:t>nástroja zisťovať </a:t>
            </a:r>
            <a:r>
              <a:rPr lang="sk-SK" sz="2800" dirty="0"/>
              <a:t>to, čo zisťovať má </a:t>
            </a:r>
            <a:r>
              <a:rPr lang="sk-SK" sz="2800" dirty="0" smtClean="0"/>
              <a:t>(napr. meter </a:t>
            </a:r>
            <a:r>
              <a:rPr lang="sk-SK" sz="2800" dirty="0"/>
              <a:t>na zisťovanie dĺžky</a:t>
            </a:r>
            <a:r>
              <a:rPr lang="sk-SK" sz="2800" dirty="0" smtClean="0"/>
              <a:t>)</a:t>
            </a:r>
            <a:endParaRPr lang="sk-SK" sz="2800" dirty="0"/>
          </a:p>
          <a:p>
            <a:pPr marL="0" indent="0">
              <a:buNone/>
            </a:pPr>
            <a:endParaRPr lang="sk-SK" sz="2800" dirty="0"/>
          </a:p>
          <a:p>
            <a:r>
              <a:rPr lang="sk-SK" sz="2800" b="1" dirty="0" err="1"/>
              <a:t>Reliabilita</a:t>
            </a:r>
            <a:r>
              <a:rPr lang="sk-SK" sz="2800" dirty="0"/>
              <a:t> – presnosť, spoľahlivosť výskumného </a:t>
            </a:r>
            <a:r>
              <a:rPr lang="sk-SK" sz="2800" dirty="0" smtClean="0"/>
              <a:t>nástroja, stupeň </a:t>
            </a:r>
            <a:r>
              <a:rPr lang="sk-SK" sz="2800" dirty="0"/>
              <a:t>zhody meranej vlastnosti </a:t>
            </a:r>
            <a:r>
              <a:rPr lang="sk-SK" sz="2800" dirty="0" smtClean="0"/>
              <a:t>so </a:t>
            </a:r>
            <a:r>
              <a:rPr lang="sk-SK" sz="2800" dirty="0"/>
              <a:t>skutočnosťou</a:t>
            </a: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7400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Príprava dotazníka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800" b="1" dirty="0" err="1"/>
              <a:t>Predtest</a:t>
            </a:r>
            <a:r>
              <a:rPr lang="sk-SK" sz="2800" dirty="0"/>
              <a:t>   </a:t>
            </a:r>
          </a:p>
          <a:p>
            <a:pPr lvl="1"/>
            <a:r>
              <a:rPr lang="sk-SK" sz="2400" dirty="0"/>
              <a:t>primeranosť, jasnosť, zrozumiteľnosť, </a:t>
            </a:r>
            <a:r>
              <a:rPr lang="sk-SK" sz="2400" dirty="0" err="1"/>
              <a:t>nesugestívnosť</a:t>
            </a:r>
            <a:r>
              <a:rPr lang="sk-SK" sz="2400" dirty="0"/>
              <a:t> položiek (tím odborníkov, 4-5 respondenti, validita)</a:t>
            </a:r>
          </a:p>
          <a:p>
            <a:pPr lvl="2"/>
            <a:r>
              <a:rPr lang="sk-SK" sz="1600" dirty="0"/>
              <a:t>sú pokyny na odpovedanie zrozumiteľné?</a:t>
            </a:r>
          </a:p>
          <a:p>
            <a:pPr lvl="2"/>
            <a:r>
              <a:rPr lang="sk-SK" sz="1600" dirty="0"/>
              <a:t>sú otázky jazykovo správne formulované?</a:t>
            </a:r>
          </a:p>
          <a:p>
            <a:pPr lvl="2"/>
            <a:r>
              <a:rPr lang="sk-SK" sz="1600" dirty="0"/>
              <a:t>sú otázky ľahko pochopiteľné? </a:t>
            </a:r>
          </a:p>
          <a:p>
            <a:pPr lvl="2"/>
            <a:r>
              <a:rPr lang="sk-SK" sz="1600" dirty="0"/>
              <a:t>sú niektoré otázky nadbytočné? </a:t>
            </a:r>
          </a:p>
          <a:p>
            <a:pPr lvl="2"/>
            <a:r>
              <a:rPr lang="sk-SK" sz="1600" dirty="0"/>
              <a:t>sú položky logicky usporiadané?</a:t>
            </a:r>
          </a:p>
          <a:p>
            <a:pPr lvl="2"/>
            <a:r>
              <a:rPr lang="sk-SK" sz="1600" dirty="0"/>
              <a:t>je dotazník dostatočne motivujúci?</a:t>
            </a:r>
          </a:p>
          <a:p>
            <a:pPr marL="0" indent="0">
              <a:buNone/>
            </a:pPr>
            <a:r>
              <a:rPr lang="sk-SK" sz="2800" b="1" dirty="0" err="1"/>
              <a:t>Predvýskum</a:t>
            </a:r>
            <a:r>
              <a:rPr lang="sk-SK" sz="2800" b="1" dirty="0"/>
              <a:t> (pilotáž)</a:t>
            </a:r>
          </a:p>
          <a:p>
            <a:pPr lvl="2"/>
            <a:r>
              <a:rPr lang="sk-SK" sz="1600" dirty="0"/>
              <a:t>realizácia na vzorke 30 – 60 respondentov</a:t>
            </a:r>
          </a:p>
          <a:p>
            <a:pPr lvl="2"/>
            <a:r>
              <a:rPr lang="sk-SK" sz="1600" dirty="0"/>
              <a:t>výskum v  „malom“ s použitím celého dotazníka a vyskúšanie štatistiky</a:t>
            </a:r>
          </a:p>
          <a:p>
            <a:pPr lvl="2"/>
            <a:r>
              <a:rPr lang="sk-SK" sz="1600" dirty="0"/>
              <a:t>cieľom je odstrániť chyby, ktoré sa prehliadli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203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Štruktúra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dotazníka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800" dirty="0" smtClean="0"/>
              <a:t>Názov</a:t>
            </a:r>
          </a:p>
          <a:p>
            <a:endParaRPr lang="sk-SK" sz="2800" dirty="0" smtClean="0"/>
          </a:p>
          <a:p>
            <a:r>
              <a:rPr lang="sk-SK" sz="2800" dirty="0" smtClean="0"/>
              <a:t>Úvod (príhovor)</a:t>
            </a:r>
          </a:p>
          <a:p>
            <a:pPr marL="0" indent="0">
              <a:buNone/>
            </a:pPr>
            <a:endParaRPr lang="sk-SK" sz="2800" dirty="0" smtClean="0"/>
          </a:p>
          <a:p>
            <a:r>
              <a:rPr lang="sk-SK" sz="2800" dirty="0" smtClean="0"/>
              <a:t>Inštrukcie (pokyny)</a:t>
            </a:r>
          </a:p>
          <a:p>
            <a:endParaRPr lang="sk-SK" sz="2800" dirty="0" smtClean="0"/>
          </a:p>
          <a:p>
            <a:r>
              <a:rPr lang="sk-SK" sz="2800" dirty="0" smtClean="0"/>
              <a:t>Výskumné položky</a:t>
            </a:r>
          </a:p>
          <a:p>
            <a:endParaRPr lang="sk-SK" sz="2800" dirty="0" smtClean="0"/>
          </a:p>
          <a:p>
            <a:r>
              <a:rPr lang="sk-SK" sz="2800" dirty="0" smtClean="0"/>
              <a:t>Kategorizačné položky</a:t>
            </a: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3923928" y="56789"/>
            <a:ext cx="4114800" cy="329184"/>
          </a:xfrm>
        </p:spPr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07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Názov</a:t>
            </a:r>
            <a: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dotazníka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pl-PL" sz="2800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pl-PL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Naznačenie </a:t>
            </a:r>
            <a:r>
              <a:rPr lang="pl-PL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podstaty výskumu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pl-PL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pl-PL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Charakteristika zamerania a zmyslu</a:t>
            </a:r>
          </a:p>
          <a:p>
            <a:pPr marL="0" lvl="0" indent="0">
              <a:spcBef>
                <a:spcPts val="0"/>
              </a:spcBef>
              <a:buNone/>
            </a:pPr>
            <a:endParaRPr lang="pl-PL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340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Úvod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Motivačný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význam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ovplyvňujúci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návratnosť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Spoločenský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význam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8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Vedecký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charakter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8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Termín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odovzdania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8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Spôsob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odovzdania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8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Meno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adresa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výskumníka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tímu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</a:p>
          <a:p>
            <a:pPr marL="182562" lvl="0" indent="-53022">
              <a:lnSpc>
                <a:spcPct val="8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8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Poďakovanie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144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Inštrukcie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562" lvl="0" indent="-53022">
              <a:spcBef>
                <a:spcPts val="0"/>
              </a:spcBef>
              <a:buNone/>
            </a:pPr>
            <a:endParaRPr lang="sk-SK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sz="2800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Inštrukcie sú jasné </a:t>
            </a:r>
            <a:r>
              <a:rPr lang="sk-SK" sz="2800" b="1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 stručné návody a pokyny ako vypĺňať položky – technické a formálne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sk-SK" sz="2800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Napr. odpoveď vlastnými slovami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       </a:t>
            </a:r>
            <a:r>
              <a:rPr lang="sk-SK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vyznačiť jednu </a:t>
            </a: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možnosť alebo </a:t>
            </a:r>
            <a:r>
              <a:rPr lang="sk-SK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viac možností</a:t>
            </a:r>
            <a:endParaRPr lang="sk-SK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       krúžkovanie</a:t>
            </a:r>
          </a:p>
          <a:p>
            <a:pPr marL="0" lvl="0" indent="0">
              <a:spcBef>
                <a:spcPts val="0"/>
              </a:spcBef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4801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lvl="0" indent="-609600">
              <a:spcBef>
                <a:spcPts val="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Základné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štrukturálne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zložky</a:t>
            </a: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158240" lvl="2" indent="-609600">
              <a:spcBef>
                <a:spcPts val="0"/>
              </a:spcBef>
              <a:buFont typeface="Arial"/>
              <a:buChar char="•"/>
            </a:pP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</a:t>
            </a:r>
            <a:r>
              <a:rPr lang="en-US" b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odnetová</a:t>
            </a: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časť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–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alebo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výrok</a:t>
            </a: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158240" lvl="2" indent="-609600">
              <a:spcBef>
                <a:spcPts val="0"/>
              </a:spcBef>
              <a:buFont typeface="Arial"/>
              <a:buChar char="•"/>
            </a:pPr>
            <a:r>
              <a:rPr lang="sk-SK" b="1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</a:t>
            </a:r>
            <a:r>
              <a:rPr lang="sk-SK" b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dpoveďová</a:t>
            </a: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časť</a:t>
            </a: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882650" lvl="1" indent="-508000">
              <a:spcBef>
                <a:spcPts val="40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Očíslované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položky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480060"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Zoradenie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položiek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základe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obsahového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zamerania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škálovania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480060"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spcBef>
                <a:spcPts val="480"/>
              </a:spcBef>
              <a:buFont typeface="Arial"/>
              <a:buChar char="•"/>
            </a:pP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ĺžka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dotazníka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množstvo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položiek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odporúča sa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	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cca 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30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minút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4572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demografické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endParaRPr lang="sk-SK" sz="2800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sk-SK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Umiestnenie n</a:t>
            </a:r>
            <a:r>
              <a:rPr lang="en-US" sz="2800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a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konci</a:t>
            </a:r>
            <a:r>
              <a:rPr lang="en-US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dotazníka</a:t>
            </a:r>
            <a:endParaRPr lang="en-US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Neslúžia</a:t>
            </a:r>
            <a:r>
              <a:rPr lang="en-US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identifikáciu</a:t>
            </a:r>
            <a:r>
              <a:rPr lang="en-US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respondenta</a:t>
            </a:r>
            <a:endParaRPr lang="en-US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Porovnanie</a:t>
            </a:r>
            <a:r>
              <a:rPr lang="en-US" sz="28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sz="28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populácie</a:t>
            </a:r>
            <a:endParaRPr lang="en-US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sz="28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Vek</a:t>
            </a:r>
            <a:r>
              <a:rPr lang="en-US" sz="22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                      </a:t>
            </a: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Vzdelanie</a:t>
            </a:r>
            <a:r>
              <a:rPr lang="en-US" sz="22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	</a:t>
            </a: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Pohlavie</a:t>
            </a:r>
            <a:r>
              <a:rPr lang="en-US" sz="22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             </a:t>
            </a: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Zamestnanie</a:t>
            </a:r>
            <a:endParaRPr lang="en-US" sz="22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Bydlisko</a:t>
            </a:r>
            <a:endParaRPr lang="en-US" sz="22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Stav</a:t>
            </a:r>
            <a:endParaRPr lang="en-US" sz="22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Národnosť</a:t>
            </a:r>
            <a:endParaRPr lang="en-US" sz="2200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lvl="2" indent="-190500">
              <a:lnSpc>
                <a:spcPct val="90000"/>
              </a:lnSpc>
              <a:spcBef>
                <a:spcPts val="400"/>
              </a:spcBef>
              <a:buFont typeface="Arial"/>
              <a:buChar char="•"/>
            </a:pPr>
            <a:r>
              <a:rPr lang="en-US" sz="2200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Iné</a:t>
            </a:r>
            <a:r>
              <a:rPr lang="en-US" sz="2200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.....</a:t>
            </a:r>
          </a:p>
          <a:p>
            <a:endParaRPr lang="sk-SK" sz="2800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076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lastnosti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18864" y="1720552"/>
            <a:ext cx="8229600" cy="4876800"/>
          </a:xfrm>
        </p:spPr>
        <p:txBody>
          <a:bodyPr/>
          <a:lstStyle/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Jasnosť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zrozumiteľnosť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obsahová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jazyková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Stručnosť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Jednoznačnosť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Kladná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forma</a:t>
            </a: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Nesugestívnosť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neutrálnosť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lnSpc>
                <a:spcPct val="90000"/>
              </a:lnSpc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Nenáročnosť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pamäť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4609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36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lastnosti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Vyhýbať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otázkam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ktoré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respondenti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nevedia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odpovedať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alebo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nemajú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skúsenosti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Vyhýbať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intímnym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otázkam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Vyhýbať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provokačným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otázkam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Vyhýbať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príčinným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otázkam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273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0"/>
              </a:spcBef>
              <a:buClr>
                <a:schemeClr val="dk1"/>
              </a:buClr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0"/>
              </a:spcBef>
              <a:buClr>
                <a:schemeClr val="dk1"/>
              </a:buClr>
              <a:buNone/>
            </a:pPr>
            <a:endParaRPr lang="sk-SK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Filtračné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(oddelenie </a:t>
            </a:r>
            <a:r>
              <a:rPr lang="sk-SK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podvzorky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Kontrolné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(l-otázky zisťujúce lživosť odpovedí)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Úvodné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905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b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Priame</a:t>
            </a:r>
            <a:endParaRPr lang="en-US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b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Nepriame</a:t>
            </a: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(</a:t>
            </a:r>
            <a:r>
              <a:rPr lang="en-US" b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projekčné</a:t>
            </a: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19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705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lnSpc>
                <a:spcPct val="90000"/>
              </a:lnSpc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OTVORENÉ</a:t>
            </a:r>
            <a:r>
              <a:rPr lang="en-US" b="1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NEŠTRUKTUROVANÉ</a:t>
            </a: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Clr>
                <a:schemeClr val="dk1"/>
              </a:buClr>
              <a:buNone/>
            </a:pP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Úplne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v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rozhodnutí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respondenta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Reaguje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voľne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vlastnými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slovami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Ľahko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konštruujú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Náročné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spracovanie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vyhodnocovanie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Použitie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v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predvýskume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lnSpc>
                <a:spcPct val="90000"/>
              </a:lnSpc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Doplnkové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otázky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349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UZAVRETÉ</a:t>
            </a:r>
            <a:r>
              <a:rPr lang="en-US" b="1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ŠTRUKTUROVANÉ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Viazané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výber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odpovede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Voľba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odpovede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z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alternatív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Náročná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príprava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Ľahko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spracúvajú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interpretujú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Nenáročné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vypĺňanie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Schematizácia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zjednodušenie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68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0"/>
              </a:spcBef>
              <a:buClr>
                <a:schemeClr val="dk1"/>
              </a:buClr>
              <a:buNone/>
            </a:pPr>
            <a:endParaRPr lang="sk-SK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b="1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DICHOTOMICKÉ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Ste  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a) muž           b) žena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Bola 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Vám poskytnutá pri úraze prvá pomoc ?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a) áno                 b) nie</a:t>
            </a:r>
          </a:p>
          <a:p>
            <a:pPr marL="0" lvl="0" indent="0">
              <a:spcBef>
                <a:spcPts val="0"/>
              </a:spcBef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0" indent="0">
              <a:buNone/>
            </a:pP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5747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0"/>
              </a:spcBef>
              <a:buClr>
                <a:schemeClr val="dk1"/>
              </a:buClr>
              <a:buNone/>
            </a:pPr>
            <a:endParaRPr lang="sk-SK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b="1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POLYTOMICKÉ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Bola 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Vám poskytnutá pri úraze prvá pomoc?</a:t>
            </a:r>
          </a:p>
          <a:p>
            <a:pPr marL="182562" lvl="0" indent="-53022">
              <a:spcBef>
                <a:spcPts val="480"/>
              </a:spcBef>
              <a:buNone/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SzPct val="25000"/>
              <a:buNone/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 Áno – Neviem – Nie 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2374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Výskumné</a:t>
            </a:r>
            <a:r>
              <a:rPr lang="en-US" b="1" dirty="0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položky</a:t>
            </a:r>
            <a: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/>
            </a:r>
            <a:br>
              <a:rPr lang="en-US" sz="4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</a:br>
            <a:r>
              <a:rPr lang="sk-SK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D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ruhy</a:t>
            </a:r>
            <a:r>
              <a:rPr lang="en-US" sz="2400" b="1" dirty="0">
                <a:solidFill>
                  <a:schemeClr val="dk2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sz="2400" b="1" dirty="0" err="1">
                <a:solidFill>
                  <a:schemeClr val="dk2"/>
                </a:solidFill>
                <a:ea typeface="Arial"/>
                <a:cs typeface="Arial"/>
                <a:sym typeface="Arial"/>
              </a:rPr>
              <a:t>typy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lvl="0" indent="-60960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SzPct val="25000"/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SzPct val="25000"/>
              <a:buNone/>
            </a:pPr>
            <a:r>
              <a:rPr lang="en-US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POLOOTVORENÉ/POLOUZAVRETÉ</a:t>
            </a: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None/>
            </a:pPr>
            <a:endParaRPr lang="en-US" b="1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SzPct val="25000"/>
              <a:buNone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Ktorý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faktor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najviac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ovplyvňuje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Vašu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bolesť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?</a:t>
            </a: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Clr>
                <a:schemeClr val="dk1"/>
              </a:buClr>
              <a:buSzPct val="25000"/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Font typeface="Arial"/>
              <a:buAutoNum type="alphaLcParenR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Námaha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Font typeface="Arial"/>
              <a:buAutoNum type="alphaLcParenR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Osamelosť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Font typeface="Arial"/>
              <a:buAutoNum type="alphaLcParenR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Zmena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polohy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Font typeface="Arial"/>
              <a:buAutoNum type="alphaLcParenR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Hnev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609600" lvl="0" indent="-609600">
              <a:lnSpc>
                <a:spcPct val="90000"/>
              </a:lnSpc>
              <a:spcBef>
                <a:spcPts val="560"/>
              </a:spcBef>
              <a:buFont typeface="Arial"/>
              <a:buAutoNum type="alphaLcParenR"/>
            </a:pP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Iní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vypíšte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).......................................</a:t>
            </a: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000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Posudzovacie škály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Škála</a:t>
            </a:r>
            <a:r>
              <a:rPr lang="sk-SK" dirty="0" smtClean="0"/>
              <a:t> </a:t>
            </a:r>
            <a:r>
              <a:rPr lang="sk-SK" dirty="0"/>
              <a:t>je merací nástroj, ktorý umožňuje zisťovať vlastnosti ľudí, frekvenciu alebo intenzitu rôznych stránok osobnosti človeka alebo jeho činností</a:t>
            </a:r>
            <a:r>
              <a:rPr lang="sk-SK" dirty="0" smtClean="0"/>
              <a:t>.</a:t>
            </a:r>
          </a:p>
          <a:p>
            <a:r>
              <a:rPr lang="sk-SK" dirty="0" smtClean="0"/>
              <a:t>Posudzovať </a:t>
            </a:r>
            <a:r>
              <a:rPr lang="sk-SK" dirty="0"/>
              <a:t>môžete aj vlastnosti javov alebo predmetov. </a:t>
            </a:r>
            <a:endParaRPr lang="sk-SK" dirty="0" smtClean="0"/>
          </a:p>
          <a:p>
            <a:r>
              <a:rPr lang="sk-SK" dirty="0" smtClean="0"/>
              <a:t>Hodnotenie </a:t>
            </a:r>
            <a:r>
              <a:rPr lang="sk-SK" dirty="0"/>
              <a:t>sa uskutočňuje vyznačením na škále (stupnici). Pomocou škál môžete posudzovať iných ľudí, alebo seba samých (tzv. </a:t>
            </a:r>
            <a:r>
              <a:rPr lang="sk-SK" dirty="0" err="1"/>
              <a:t>sebaposudzovacia</a:t>
            </a:r>
            <a:r>
              <a:rPr lang="sk-SK" dirty="0"/>
              <a:t> škála). </a:t>
            </a:r>
          </a:p>
          <a:p>
            <a:r>
              <a:rPr lang="sk-SK" dirty="0"/>
              <a:t>Posudzovacie škály sú neraz súčasťou dotazníka. Sú relatívne hospodárne (za krátky čas získate odpovede od viacerých respondentov). Z hľadiska tvorby sú však škály značne časovo náročné a </a:t>
            </a:r>
            <a:r>
              <a:rPr lang="sk-SK" dirty="0" err="1"/>
              <a:t>pracné</a:t>
            </a:r>
            <a:r>
              <a:rPr lang="sk-SK" dirty="0"/>
              <a:t>. 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270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Škály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b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Pri konštrukcii dotazníka môžeme využiť napríklad</a:t>
            </a:r>
          </a:p>
          <a:p>
            <a:pPr marL="0" lvl="0" indent="0">
              <a:spcBef>
                <a:spcPts val="480"/>
              </a:spcBef>
              <a:buNone/>
            </a:pPr>
            <a:endParaRPr lang="sk-SK" b="1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0" lvl="0" indent="0">
              <a:spcBef>
                <a:spcPts val="480"/>
              </a:spcBef>
              <a:buNone/>
            </a:pP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Škál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u L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ikertov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ho typu</a:t>
            </a: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53022">
              <a:spcBef>
                <a:spcPts val="480"/>
              </a:spcBef>
              <a:buNone/>
            </a:pP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Frekvenčn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ú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škála</a:t>
            </a: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Škál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u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stupňovitého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radenia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-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hierarchického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usporiadania</a:t>
            </a:r>
            <a:endParaRPr lang="en-US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 smtClean="0"/>
          </a:p>
          <a:p>
            <a:r>
              <a:rPr lang="sk-SK" dirty="0" smtClean="0"/>
              <a:t>Intervalovú škálu</a:t>
            </a: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2026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Škála </a:t>
            </a:r>
            <a:r>
              <a:rPr lang="sk-SK" sz="3600" b="1" dirty="0" err="1" smtClean="0"/>
              <a:t>Likertovho</a:t>
            </a:r>
            <a:r>
              <a:rPr lang="sk-SK" sz="3600" b="1" dirty="0" smtClean="0"/>
              <a:t> typu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Používajú </a:t>
            </a:r>
            <a:r>
              <a:rPr lang="sk-SK" dirty="0"/>
              <a:t>sa na meranie názorov a postojov ľudí. </a:t>
            </a:r>
            <a:endParaRPr lang="sk-SK" dirty="0" smtClean="0"/>
          </a:p>
          <a:p>
            <a:endParaRPr lang="sk-SK" dirty="0" smtClean="0"/>
          </a:p>
          <a:p>
            <a:r>
              <a:rPr lang="sk-SK" dirty="0" smtClean="0"/>
              <a:t>Tvorí </a:t>
            </a:r>
            <a:r>
              <a:rPr lang="sk-SK" dirty="0"/>
              <a:t>ich výrok a stupnica. </a:t>
            </a: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r>
              <a:rPr lang="sk-SK" dirty="0" smtClean="0"/>
              <a:t>Všetky </a:t>
            </a:r>
            <a:r>
              <a:rPr lang="sk-SK" dirty="0"/>
              <a:t>výroky sa formulujú vždy v pozitívnom tvare.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9736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sk-SK" sz="3600" b="1" dirty="0" smtClean="0">
                <a:solidFill>
                  <a:schemeClr val="dk2"/>
                </a:solidFill>
              </a:rPr>
              <a:t>Škála </a:t>
            </a:r>
            <a:r>
              <a:rPr lang="sk-SK" sz="3600" b="1" dirty="0" err="1" smtClean="0">
                <a:solidFill>
                  <a:schemeClr val="dk2"/>
                </a:solidFill>
              </a:rPr>
              <a:t>Likertovho</a:t>
            </a:r>
            <a:r>
              <a:rPr lang="sk-SK" sz="3600" b="1" dirty="0" smtClean="0">
                <a:solidFill>
                  <a:schemeClr val="dk2"/>
                </a:solidFill>
              </a:rPr>
              <a:t> typu</a:t>
            </a:r>
            <a:endParaRPr lang="en-US" sz="3600" b="1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50" name="Shape 350"/>
          <p:cNvGraphicFramePr/>
          <p:nvPr>
            <p:extLst/>
          </p:nvPr>
        </p:nvGraphicFramePr>
        <p:xfrm>
          <a:off x="457200" y="1600200"/>
          <a:ext cx="8229550" cy="413305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646225"/>
                <a:gridCol w="1646225"/>
                <a:gridCol w="1644650"/>
                <a:gridCol w="1646225"/>
                <a:gridCol w="1646225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3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Veľmi</a:t>
                      </a: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nespokojný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Nespokojný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spokojný</a:t>
                      </a: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</a:t>
                      </a: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nespokojný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Spokojný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Veľmi</a:t>
                      </a: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spokojný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056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Nesúhlasím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Skôr</a:t>
                      </a:r>
                      <a:r>
                        <a:rPr lang="en-US" sz="20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nesúhlasím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ako</a:t>
                      </a:r>
                      <a:r>
                        <a:rPr lang="en-US" sz="20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áno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None/>
                      </a:pPr>
                      <a:endParaRPr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Neviem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Skôr</a:t>
                      </a:r>
                      <a:r>
                        <a:rPr lang="en-US" sz="20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súhlasím</a:t>
                      </a:r>
                      <a:r>
                        <a:rPr lang="en-US" sz="20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ako</a:t>
                      </a:r>
                      <a:r>
                        <a:rPr lang="en-US" sz="20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nie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1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Súhlasím</a:t>
                      </a:r>
                      <a:endParaRPr lang="en-US" sz="2000" b="1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1" name="Shape 351"/>
          <p:cNvSpPr txBox="1"/>
          <p:nvPr/>
        </p:nvSpPr>
        <p:spPr>
          <a:xfrm>
            <a:off x="7620000" y="19050"/>
            <a:ext cx="1066799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28</a:t>
            </a:fld>
            <a:endParaRPr lang="en-US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Shape 352"/>
          <p:cNvSpPr txBox="1"/>
          <p:nvPr/>
        </p:nvSpPr>
        <p:spPr>
          <a:xfrm>
            <a:off x="3429000" y="19050"/>
            <a:ext cx="4114800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endParaRPr lang="en-US" sz="12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475855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chemeClr val="dk2"/>
              </a:buClr>
              <a:buSzPct val="25000"/>
            </a:pPr>
            <a:r>
              <a:rPr lang="sk-SK" sz="3600" b="1" dirty="0" smtClean="0">
                <a:solidFill>
                  <a:schemeClr val="dk2"/>
                </a:solidFill>
              </a:rPr>
              <a:t>Škála </a:t>
            </a:r>
            <a:r>
              <a:rPr lang="sk-SK" sz="3600" b="1" dirty="0" err="1" smtClean="0">
                <a:solidFill>
                  <a:schemeClr val="dk2"/>
                </a:solidFill>
              </a:rPr>
              <a:t>Likertovho</a:t>
            </a:r>
            <a:r>
              <a:rPr lang="sk-SK" sz="3600" b="1" dirty="0" smtClean="0">
                <a:solidFill>
                  <a:schemeClr val="dk2"/>
                </a:solidFill>
              </a:rPr>
              <a:t> typu</a:t>
            </a:r>
            <a:endParaRPr lang="en-US" sz="3600" b="1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58" name="Shape 358"/>
          <p:cNvGraphicFramePr/>
          <p:nvPr/>
        </p:nvGraphicFramePr>
        <p:xfrm>
          <a:off x="457200" y="1600200"/>
          <a:ext cx="8229575" cy="43554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978400"/>
                <a:gridCol w="865175"/>
                <a:gridCol w="863600"/>
                <a:gridCol w="863600"/>
                <a:gridCol w="658800"/>
              </a:tblGrid>
              <a:tr h="1543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A.  INTERPERSONÁLNE VZŤAHY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S 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3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None/>
                      </a:pPr>
                      <a:endParaRPr sz="2800" b="1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2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None/>
                      </a:pPr>
                      <a:endParaRPr sz="2800" b="1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1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1.   Som spokojná so vzťahmi na pracovisku. 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2.   Moji nadriadení ma rešpektujú.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3.   Na pracovisku vládne pozitívna atmosféra. </a:t>
                      </a: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4.   Svoj názor môžem vyjadriť bez obáv.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8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45725" marB="45725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9" name="Shape 359"/>
          <p:cNvSpPr txBox="1"/>
          <p:nvPr/>
        </p:nvSpPr>
        <p:spPr>
          <a:xfrm>
            <a:off x="7620000" y="19050"/>
            <a:ext cx="1066799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29</a:t>
            </a:fld>
            <a:endParaRPr lang="en-US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Shape 360"/>
          <p:cNvSpPr txBox="1"/>
          <p:nvPr/>
        </p:nvSpPr>
        <p:spPr>
          <a:xfrm>
            <a:off x="3429000" y="19050"/>
            <a:ext cx="4114800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endParaRPr lang="en-US" sz="12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29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2723400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Frekvenčná</a:t>
            </a:r>
            <a:r>
              <a:rPr lang="en-US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škála</a:t>
            </a:r>
            <a:endParaRPr lang="en-US" sz="3600" b="1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66" name="Shape 366"/>
          <p:cNvGraphicFramePr/>
          <p:nvPr>
            <p:extLst/>
          </p:nvPr>
        </p:nvGraphicFramePr>
        <p:xfrm>
          <a:off x="457200" y="1600200"/>
          <a:ext cx="8229550" cy="45339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250704"/>
                <a:gridCol w="864096"/>
                <a:gridCol w="936104"/>
                <a:gridCol w="936104"/>
                <a:gridCol w="1368152"/>
                <a:gridCol w="874390"/>
              </a:tblGrid>
              <a:tr h="1511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Keď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mám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bolesti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,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chcem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byť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4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sám</a:t>
                      </a:r>
                      <a:r>
                        <a:rPr lang="en-US" sz="24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/a.</a:t>
                      </a:r>
                    </a:p>
                  </a:txBody>
                  <a:tcPr marL="91450" marR="91450" marT="0" marB="0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sk-SK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</a:t>
                      </a:r>
                      <a:r>
                        <a:rPr lang="en-US" sz="2000" b="0" i="0" u="none" strike="noStrike" cap="none" baseline="0" dirty="0" err="1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ždy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sk-SK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</a:t>
                      </a:r>
                      <a:r>
                        <a:rPr lang="en-US" sz="2000" b="0" i="0" u="none" strike="noStrike" cap="none" baseline="0" dirty="0" err="1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eľmi</a:t>
                      </a:r>
                      <a:r>
                        <a:rPr lang="en-US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US" sz="2000" b="0" i="0" u="none" strike="noStrike" cap="none" baseline="0" dirty="0" err="1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často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sk-SK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Č</a:t>
                      </a:r>
                      <a:r>
                        <a:rPr lang="en-US" sz="2000" b="0" i="0" u="none" strike="noStrike" cap="none" baseline="0" dirty="0" err="1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asto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sk-SK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Z</a:t>
                      </a:r>
                      <a:r>
                        <a:rPr lang="en-US" sz="2000" b="0" i="0" u="none" strike="noStrike" cap="none" baseline="0" dirty="0" err="1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riedkavo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sk-SK" sz="2000" b="0" i="0" u="none" strike="noStrike" cap="none" baseline="0" dirty="0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</a:t>
                      </a:r>
                      <a:r>
                        <a:rPr lang="en-US" sz="2000" b="0" i="0" u="none" strike="noStrike" cap="none" baseline="0" dirty="0" err="1" smtClean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ikdy</a:t>
                      </a:r>
                      <a:endParaRPr lang="en-US"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1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4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2. Pri bolesti vyhľadám prítomnosť iného.</a:t>
                      </a:r>
                    </a:p>
                  </a:txBody>
                  <a:tcPr marL="91450" marR="91450" marT="0" marB="0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1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4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3. Pri znášaní bolesti som trpezlivý/á.</a:t>
                      </a:r>
                    </a:p>
                  </a:txBody>
                  <a:tcPr marL="91450" marR="91450" marT="0" marB="0">
                    <a:lnL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endParaRPr sz="2000" b="0" i="0" u="none" strike="noStrike" cap="none" baseline="0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2000" b="0" i="0" u="none" strike="noStrike" cap="none" baseline="0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91450" marR="91450" marT="0" marB="0">
                    <a:lnL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>
                      <a:solidFill>
                        <a:schemeClr val="dk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7" name="Shape 367"/>
          <p:cNvSpPr txBox="1"/>
          <p:nvPr/>
        </p:nvSpPr>
        <p:spPr>
          <a:xfrm>
            <a:off x="7620000" y="19050"/>
            <a:ext cx="1066799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30</a:t>
            </a:fld>
            <a:endParaRPr lang="en-US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Shape 368"/>
          <p:cNvSpPr txBox="1"/>
          <p:nvPr/>
        </p:nvSpPr>
        <p:spPr>
          <a:xfrm>
            <a:off x="3429000" y="19050"/>
            <a:ext cx="4114800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endParaRPr lang="en-US" sz="12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30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432086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Shape 373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Arial"/>
              <a:buNone/>
            </a:pP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Škála</a:t>
            </a:r>
            <a:r>
              <a:rPr lang="en-US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stupňovitého</a:t>
            </a:r>
            <a:r>
              <a:rPr lang="en-US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radenia</a:t>
            </a:r>
            <a:r>
              <a:rPr lang="en-US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hierarchického</a:t>
            </a:r>
            <a:r>
              <a:rPr lang="en-US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baseline="0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usporiadania</a:t>
            </a:r>
            <a:r>
              <a:rPr lang="sk-SK" sz="36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sk-SK" sz="2400" b="1" i="0" u="none" strike="noStrike" cap="none" baseline="0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(poradové)</a:t>
            </a:r>
            <a:endParaRPr lang="en-US" sz="2400" b="1" i="0" u="none" strike="noStrike" cap="none" baseline="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Shape 374"/>
          <p:cNvSpPr txBox="1">
            <a:spLocks noGrp="1"/>
          </p:cNvSpPr>
          <p:nvPr>
            <p:ph type="body" idx="1"/>
          </p:nvPr>
        </p:nvSpPr>
        <p:spPr>
          <a:xfrm>
            <a:off x="457200" y="1792561"/>
            <a:ext cx="8229600" cy="4876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82562" marR="0" lvl="0" indent="-18256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Usporiadajte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predmety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podľa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obľúbenosti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od </a:t>
            </a: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najmenej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obľúbený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5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najviac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obľúbený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.....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Ošetrovateľstvo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.....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Potreby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pacienta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ošetrovateľský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.....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Filozofia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etika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ošetrovateľstve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.....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Anatómia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fyziológia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2" marR="0" lvl="0" indent="-182562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.....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Medicínska</a:t>
            </a: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teminológia</a:t>
            </a:r>
            <a:endParaRPr lang="en-US"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Shape 375"/>
          <p:cNvSpPr txBox="1"/>
          <p:nvPr/>
        </p:nvSpPr>
        <p:spPr>
          <a:xfrm>
            <a:off x="7620000" y="19050"/>
            <a:ext cx="1066799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fld id="{00000000-1234-1234-1234-123412341234}" type="slidenum">
              <a:rPr lang="en-US" sz="1400" b="1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31</a:t>
            </a:fld>
            <a:endParaRPr lang="en-US" sz="1400" b="1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Shape 376"/>
          <p:cNvSpPr txBox="1"/>
          <p:nvPr/>
        </p:nvSpPr>
        <p:spPr>
          <a:xfrm>
            <a:off x="3429000" y="19050"/>
            <a:ext cx="4114800" cy="3286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25000"/>
              <a:buFont typeface="Arial"/>
              <a:buNone/>
            </a:pPr>
            <a:endParaRPr lang="en-US" sz="1200" b="0" i="0" u="none" strike="noStrike" cap="none" baseline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3" name="Zástupný symbol čísla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4261772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Intervalová škála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Pomocou </a:t>
            </a:r>
            <a:r>
              <a:rPr lang="sk-SK" dirty="0"/>
              <a:t>intervalovej škály môžete hodnotiť vlastnosti alebo javy na stupnici. Intervalová škála má rovnako veľké intervaly (na rozdiel od poradovej), čo ju zvýhodňuje matematicky, možno s ňou robiť vyššie matematické operácie, čo s poradovými škálami nemôžete urobiť.</a:t>
            </a: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32</a:t>
            </a:fld>
            <a:endParaRPr lang="sk-SK"/>
          </a:p>
        </p:txBody>
      </p:sp>
      <p:pic>
        <p:nvPicPr>
          <p:cNvPr id="3074" name="Picture 2" descr="stupnica 1 -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3789040"/>
            <a:ext cx="420278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82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Návratnosť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Návratnosť dotazníka je 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p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omer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medzi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vrátenými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distribuovanými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dotazníkmi</a:t>
            </a: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Má význam pre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reprezentatívnosť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získaných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údajov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20%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nezainteresované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osoby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(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neaktuálnosť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výberu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problémov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vysoké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nároky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na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vypĺňanie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nezrozumiteľnosť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položiek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)</a:t>
            </a:r>
          </a:p>
          <a:p>
            <a:pPr marL="182562" lvl="0" indent="-182562">
              <a:spcBef>
                <a:spcPts val="480"/>
              </a:spcBef>
              <a:buClr>
                <a:schemeClr val="dk1"/>
              </a:buClr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60 – 75%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požadovaná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návratnosť</a:t>
            </a:r>
            <a:r>
              <a:rPr lang="en-US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 </a:t>
            </a: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dirty="0">
              <a:solidFill>
                <a:schemeClr val="dk1"/>
              </a:solidFill>
              <a:cs typeface="Arial"/>
              <a:sym typeface="Arial"/>
            </a:endParaRPr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dirty="0" smtClean="0"/>
              <a:t>Pri </a:t>
            </a:r>
            <a:r>
              <a:rPr lang="sk-SK" dirty="0"/>
              <a:t>návratnosti však nejde len o </a:t>
            </a:r>
            <a:r>
              <a:rPr lang="sk-SK" b="1" dirty="0"/>
              <a:t>počet</a:t>
            </a:r>
            <a:r>
              <a:rPr lang="sk-SK" dirty="0"/>
              <a:t> vyplnených dotazníkov, ale aj o </a:t>
            </a:r>
            <a:r>
              <a:rPr lang="sk-SK" b="1" dirty="0"/>
              <a:t>štruktúru</a:t>
            </a:r>
            <a:r>
              <a:rPr lang="sk-SK" dirty="0"/>
              <a:t> respondentov. </a:t>
            </a:r>
            <a:endParaRPr lang="sk-SK" dirty="0" smtClean="0"/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endParaRPr lang="sk-SK" dirty="0" smtClean="0"/>
          </a:p>
          <a:p>
            <a:pPr marL="182562" lvl="0" indent="-182562">
              <a:spcBef>
                <a:spcPts val="480"/>
              </a:spcBef>
              <a:buFont typeface="Arial"/>
              <a:buChar char="•"/>
            </a:pPr>
            <a:r>
              <a:rPr lang="sk-SK" dirty="0" smtClean="0"/>
              <a:t>Dôležitými </a:t>
            </a:r>
            <a:r>
              <a:rPr lang="sk-SK" dirty="0"/>
              <a:t>charakteristikami štruktúry respondentov môže byť pohlavie, vek, profesijné zaradenie a pod.</a:t>
            </a: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3635896" y="34636"/>
            <a:ext cx="4114800" cy="329184"/>
          </a:xfrm>
        </p:spPr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2599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dk2"/>
                </a:solidFill>
                <a:ea typeface="Arial"/>
                <a:cs typeface="Arial"/>
                <a:sym typeface="Arial"/>
              </a:rPr>
              <a:t>Vyhodnotenie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 smtClean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Absolútne 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a relatívne 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početnosti (celé čísla, percentá)</a:t>
            </a: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r>
              <a:rPr lang="sk-SK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Skórovacie</a:t>
            </a: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sk-SK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sytémy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Výsledky jednotlivých </a:t>
            </a:r>
            <a:r>
              <a:rPr lang="sk-SK" dirty="0" err="1">
                <a:solidFill>
                  <a:schemeClr val="dk1"/>
                </a:solidFill>
                <a:ea typeface="Arial"/>
                <a:cs typeface="Arial"/>
                <a:sym typeface="Arial"/>
              </a:rPr>
              <a:t>subškál</a:t>
            </a: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r>
              <a:rPr lang="sk-SK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Deskriptívna štatistika (aritmetický priemer, smerodajná odchýlka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,...)</a:t>
            </a: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  <a:p>
            <a:pPr marL="472440" indent="-342900">
              <a:lnSpc>
                <a:spcPct val="90000"/>
              </a:lnSpc>
              <a:spcBef>
                <a:spcPts val="480"/>
              </a:spcBef>
            </a:pPr>
            <a:endParaRPr lang="sk-SK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3568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Výhody a nevýhody dotazníka ako výskumnej metódy</a:t>
            </a:r>
            <a:endParaRPr lang="sk-SK" b="1" dirty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7675213"/>
              </p:ext>
            </p:extLst>
          </p:nvPr>
        </p:nvGraphicFramePr>
        <p:xfrm>
          <a:off x="1043608" y="1550436"/>
          <a:ext cx="6840760" cy="5281128"/>
        </p:xfrm>
        <a:graphic>
          <a:graphicData uri="http://schemas.openxmlformats.org/drawingml/2006/table">
            <a:tbl>
              <a:tblPr/>
              <a:tblGrid>
                <a:gridCol w="3420380"/>
                <a:gridCol w="3420380"/>
              </a:tblGrid>
              <a:tr h="199053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Výhody</a:t>
                      </a:r>
                      <a:endParaRPr lang="sk-SK" sz="2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 marL="49763" marR="49763" marT="24882" marB="2488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Nevýhody</a:t>
                      </a:r>
                      <a:endParaRPr lang="sk-SK" sz="2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 marL="49763" marR="49763" marT="24882" marB="2488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7747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Ekonomická metóda – veľa respondentov za krátky čas.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Anonymita respondenta.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 smtClean="0"/>
                        <a:t>Dotazník </a:t>
                      </a:r>
                      <a:r>
                        <a:rPr lang="sk-SK" sz="2000" dirty="0"/>
                        <a:t>možno posielať, výskumník nemusí byť prítomný.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 smtClean="0"/>
                        <a:t>V </a:t>
                      </a:r>
                      <a:r>
                        <a:rPr lang="sk-SK" sz="2000" dirty="0"/>
                        <a:t>porovnaní s interview čas na premyslenie odpovedí</a:t>
                      </a:r>
                      <a:r>
                        <a:rPr lang="sk-SK" sz="2000" dirty="0" smtClean="0"/>
                        <a:t>. Ľahké </a:t>
                      </a:r>
                      <a:r>
                        <a:rPr lang="sk-SK" sz="2000" dirty="0"/>
                        <a:t>vyhodnotenie najmä uzatvorených položiek.</a:t>
                      </a:r>
                    </a:p>
                  </a:txBody>
                  <a:tcPr marL="49763" marR="49763" marT="24882" marB="2488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Hrozba nižšej návratnosti, hlavne pri dotazníkoch bez osobnej účasti výskumníka.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Chýba kontrola, či dotazník vyplnil oslovený respondent.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Ak respondent nerozumie otázke, nemá sa koho opýtať (pri zasielaných dotazníkoch).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Žiadna flexibilita - otázky sú dané vopred.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sk-SK" sz="2000" dirty="0"/>
                        <a:t>Obmedzená možnosť odpovedí pri zatvorených položkách.</a:t>
                      </a:r>
                    </a:p>
                  </a:txBody>
                  <a:tcPr marL="49763" marR="49763" marT="24882" marB="2488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1794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Použitá literatúra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GAVORA, P. a kol. Elektronická učebnica pedagogického výskumu [</a:t>
            </a:r>
            <a:r>
              <a:rPr lang="sk-SK" dirty="0" err="1"/>
              <a:t>online</a:t>
            </a:r>
            <a:r>
              <a:rPr lang="sk-SK" dirty="0"/>
              <a:t>]. Bratislava: Univerzita Komenského, 2010. [11-20-2015]. Dostupné na: </a:t>
            </a:r>
            <a:r>
              <a:rPr lang="sk-SK" dirty="0">
                <a:hlinkClick r:id="rId2"/>
              </a:rPr>
              <a:t>http://www.e-metodologia.fedu.uniba.sk/</a:t>
            </a:r>
            <a:r>
              <a:rPr lang="sk-SK" dirty="0"/>
              <a:t>. </a:t>
            </a:r>
          </a:p>
          <a:p>
            <a:pPr lvl="0"/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PALENČÁR, M.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-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ŽIAKOVÁ, K.</a:t>
            </a:r>
            <a:r>
              <a:rPr lang="sk-SK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-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KUDLIČKA, J.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Dotazník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v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ošetrovateľskom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výskume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. In </a:t>
            </a:r>
            <a:r>
              <a:rPr lang="en-US" i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Moderný</a:t>
            </a:r>
            <a:r>
              <a:rPr lang="en-US" i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i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medicínsky</a:t>
            </a:r>
            <a:r>
              <a:rPr lang="en-US" i="1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 </a:t>
            </a:r>
            <a:r>
              <a:rPr lang="en-US" i="1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manažment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, 2000, </a:t>
            </a:r>
            <a:r>
              <a:rPr lang="en-US" dirty="0" err="1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roč</a:t>
            </a:r>
            <a:r>
              <a:rPr lang="en-US" dirty="0" smtClean="0">
                <a:solidFill>
                  <a:schemeClr val="dk1"/>
                </a:solidFill>
                <a:ea typeface="Arial"/>
                <a:cs typeface="Arial"/>
                <a:sym typeface="Arial"/>
              </a:rPr>
              <a:t>. 7, č. 2, s. 2-13. </a:t>
            </a:r>
          </a:p>
          <a:p>
            <a:r>
              <a:rPr lang="sk-SK" altLang="sk-SK" dirty="0" smtClean="0"/>
              <a:t>ŽIAKOVÁ, K. a </a:t>
            </a:r>
            <a:r>
              <a:rPr lang="sk-SK" altLang="sk-SK" dirty="0" smtClean="0"/>
              <a:t>kol. </a:t>
            </a:r>
            <a:r>
              <a:rPr lang="sk-SK" altLang="sk-SK" i="1" dirty="0"/>
              <a:t>Ošetrovateľstvo: teória a vedecký výskum</a:t>
            </a:r>
            <a:r>
              <a:rPr lang="sk-SK" altLang="sk-SK" dirty="0"/>
              <a:t>. </a:t>
            </a:r>
            <a:r>
              <a:rPr lang="sk-SK" altLang="sk-SK" smtClean="0"/>
              <a:t>Martin: </a:t>
            </a:r>
            <a:r>
              <a:rPr lang="sk-SK" altLang="sk-SK" dirty="0"/>
              <a:t>Vydavateľstvo Osveta, </a:t>
            </a:r>
            <a:r>
              <a:rPr lang="sk-SK" altLang="sk-SK" dirty="0" smtClean="0"/>
              <a:t>2009.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dirty="0">
              <a:solidFill>
                <a:schemeClr val="dk1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 smtClean="0"/>
              <a:t>Katarína Žiaková | JLF UK | 2015</a:t>
            </a:r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94759-E407-40FA-9B55-D38E6A433E33}" type="slidenum">
              <a:rPr lang="sk-SK" smtClean="0"/>
              <a:pPr/>
              <a:t>36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1229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asnosť">
  <a:themeElements>
    <a:clrScheme name="Jasnosť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, klas. ver.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asnosť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276</TotalTime>
  <Words>1510</Words>
  <Application>Microsoft Office PowerPoint</Application>
  <PresentationFormat>Prezentácia na obrazovke (4:3)</PresentationFormat>
  <Paragraphs>466</Paragraphs>
  <Slides>36</Slides>
  <Notes>5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36</vt:i4>
      </vt:variant>
    </vt:vector>
  </HeadingPairs>
  <TitlesOfParts>
    <vt:vector size="37" baseType="lpstr">
      <vt:lpstr>Jasnosť</vt:lpstr>
      <vt:lpstr>DOTAZNÍK</vt:lpstr>
      <vt:lpstr>Dotazník</vt:lpstr>
      <vt:lpstr>Dotazník</vt:lpstr>
      <vt:lpstr>Dotazník</vt:lpstr>
      <vt:lpstr>Dotazník</vt:lpstr>
      <vt:lpstr>Možnosti použitia dotazníka</vt:lpstr>
      <vt:lpstr>Príprava dotazníka</vt:lpstr>
      <vt:lpstr>Spoľahlivosť dotazníka  ako výskumnej metódy</vt:lpstr>
      <vt:lpstr>Príprava dotazníka</vt:lpstr>
      <vt:lpstr>Štruktúra dotazníka</vt:lpstr>
      <vt:lpstr>Názov dotazníka</vt:lpstr>
      <vt:lpstr>Úvod</vt:lpstr>
      <vt:lpstr>Inštrukcie</vt:lpstr>
      <vt:lpstr>Výskumné položky</vt:lpstr>
      <vt:lpstr>Výskumné položky demografické</vt:lpstr>
      <vt:lpstr>Výskumné položky Vlastnosti</vt:lpstr>
      <vt:lpstr>Výskumné položky Vlastnosti</vt:lpstr>
      <vt:lpstr>Výskumné položky Druhy, typy</vt:lpstr>
      <vt:lpstr>Výskumné položky Druhy, typy</vt:lpstr>
      <vt:lpstr>Výskumné položky Druhy, typy</vt:lpstr>
      <vt:lpstr>Výskumné položky Druhy, typy</vt:lpstr>
      <vt:lpstr>Výskumné položky Druhy, typy</vt:lpstr>
      <vt:lpstr>Výskumné položky Druhy, typy</vt:lpstr>
      <vt:lpstr>Výskumné položky Druhy, typy</vt:lpstr>
      <vt:lpstr>Posudzovacie škály</vt:lpstr>
      <vt:lpstr>Škály</vt:lpstr>
      <vt:lpstr>Škála Likertovho typu</vt:lpstr>
      <vt:lpstr>Škála Likertovho typu</vt:lpstr>
      <vt:lpstr>Škála Likertovho typu</vt:lpstr>
      <vt:lpstr>Frekvenčná škála</vt:lpstr>
      <vt:lpstr>Škála stupňovitého radenia- hierarchického usporiadania (poradové)</vt:lpstr>
      <vt:lpstr>Intervalová škála</vt:lpstr>
      <vt:lpstr>Návratnosť</vt:lpstr>
      <vt:lpstr>Vyhodnotenie</vt:lpstr>
      <vt:lpstr>Výhody a nevýhody dotazníka ako výskumnej metódy</vt:lpstr>
      <vt:lpstr>Použitá literatúra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Vyhľadávanie literárnych prameňov, ich použitie a spracovanie.</dc:title>
  <dc:creator>Juraj Cap</dc:creator>
  <cp:lastModifiedBy>Juraj Cap</cp:lastModifiedBy>
  <cp:revision>40</cp:revision>
  <dcterms:created xsi:type="dcterms:W3CDTF">2015-02-22T08:00:20Z</dcterms:created>
  <dcterms:modified xsi:type="dcterms:W3CDTF">2015-10-20T10:44:11Z</dcterms:modified>
</cp:coreProperties>
</file>