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0" r:id="rId3"/>
    <p:sldId id="261" r:id="rId4"/>
    <p:sldId id="268" r:id="rId5"/>
    <p:sldId id="262" r:id="rId6"/>
    <p:sldId id="264" r:id="rId7"/>
    <p:sldId id="265" r:id="rId8"/>
    <p:sldId id="266" r:id="rId9"/>
    <p:sldId id="259" r:id="rId10"/>
    <p:sldId id="263" r:id="rId11"/>
    <p:sldId id="267" r:id="rId12"/>
    <p:sldId id="257" r:id="rId13"/>
    <p:sldId id="25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8755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38700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29899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5819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4515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14436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34523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488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75416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81514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73225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06235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83331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29721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62385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61832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AC10C-20BA-41FC-B9B3-DE69D2EB7BBA}" type="datetimeFigureOut">
              <a:rPr lang="sk-SK" smtClean="0"/>
              <a:pPr/>
              <a:t>14.6.2018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17665EF-7A41-499C-AC6D-93C4CD998B4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94266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07067" y="896815"/>
            <a:ext cx="7766936" cy="2479767"/>
          </a:xfrm>
        </p:spPr>
        <p:txBody>
          <a:bodyPr>
            <a:normAutofit/>
          </a:bodyPr>
          <a:lstStyle/>
          <a:p>
            <a:pPr algn="ctr"/>
            <a:r>
              <a:rPr lang="sk-SK" sz="3600" b="1" dirty="0" smtClean="0">
                <a:latin typeface="Garamond" panose="02020404030301010803" pitchFamily="18" charset="0"/>
              </a:rPr>
              <a:t>Konceptuálny model </a:t>
            </a:r>
            <a:br>
              <a:rPr lang="sk-SK" sz="3600" b="1" dirty="0" smtClean="0">
                <a:latin typeface="Garamond" panose="02020404030301010803" pitchFamily="18" charset="0"/>
              </a:rPr>
            </a:br>
            <a:r>
              <a:rPr lang="sk-SK" sz="3600" b="1" dirty="0" err="1" smtClean="0">
                <a:latin typeface="Garamond" panose="02020404030301010803" pitchFamily="18" charset="0"/>
              </a:rPr>
              <a:t>Florence</a:t>
            </a:r>
            <a:r>
              <a:rPr lang="sk-SK" sz="3600" b="1" dirty="0" smtClean="0">
                <a:latin typeface="Garamond" panose="02020404030301010803" pitchFamily="18" charset="0"/>
              </a:rPr>
              <a:t> </a:t>
            </a:r>
            <a:r>
              <a:rPr lang="sk-SK" sz="3600" b="1" dirty="0" err="1" smtClean="0">
                <a:latin typeface="Garamond" panose="02020404030301010803" pitchFamily="18" charset="0"/>
              </a:rPr>
              <a:t>Nightingaleovej</a:t>
            </a:r>
            <a:endParaRPr lang="sk-SK" sz="3600" b="1" dirty="0">
              <a:latin typeface="Garamond" panose="02020404030301010803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Prof. Mgr. Katarína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Žiaková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PhD.</a:t>
            </a:r>
          </a:p>
          <a:p>
            <a:pPr algn="l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Mgr. Dominika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Kalánková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l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Predmet: Ošetrovateľstvo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283542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840509"/>
            <a:ext cx="8596668" cy="1320800"/>
          </a:xfrm>
        </p:spPr>
        <p:txBody>
          <a:bodyPr/>
          <a:lstStyle/>
          <a:p>
            <a:r>
              <a:rPr lang="sk-SK" b="1" dirty="0" err="1" smtClean="0">
                <a:latin typeface="Garamond" panose="02020404030301010803" pitchFamily="18" charset="0"/>
              </a:rPr>
              <a:t>Florence</a:t>
            </a:r>
            <a:r>
              <a:rPr lang="sk-SK" b="1" dirty="0" smtClean="0">
                <a:latin typeface="Garamond" panose="02020404030301010803" pitchFamily="18" charset="0"/>
              </a:rPr>
              <a:t> </a:t>
            </a:r>
            <a:r>
              <a:rPr lang="sk-SK" b="1" dirty="0" err="1" smtClean="0">
                <a:latin typeface="Garamond" panose="02020404030301010803" pitchFamily="18" charset="0"/>
              </a:rPr>
              <a:t>Nightingaleová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4480417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arodila sa vo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Florencií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v Taliansku, v roku 1820 (12.05. – Deň sestier)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omrela ako 90 ročná, v Londýne, v Spojenom kráľovstve, v roku 1910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ochádzala z úspešnej a vplyvnej rodiny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M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ala predpoklady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na štúdium – cestovanie,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záujem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 nemocnice, zdravotnícke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systémy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racovala ako vrchná sestra v Ústave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pre choré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šľachtičné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roku 1854 odišla spolu s ďalšími 38 sestrami do Krymskej vojny, do vojenskej nemocnici v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Scutari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kde sa jej podarilo priniesť významné zmeny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Je autorkou viacerých publikácií, ako napr. 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</a:rPr>
              <a:t>Poznámky o 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</a:rPr>
              <a:t>vplyvoch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</a:rPr>
              <a:t> na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</a:rPr>
              <a:t>zdravie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</a:rPr>
              <a:t>, efektivita,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</a:rPr>
              <a:t>nemocničná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</a:rPr>
              <a:t>starostlivosť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</a:rPr>
              <a:t> v 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</a:rPr>
              <a:t>britskej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</a:rPr>
              <a:t>armáde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</a:rPr>
              <a:t> (1858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</a:rPr>
              <a:t>), Poznámky 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</a:rPr>
              <a:t>o 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</a:rPr>
              <a:t>nemocniciach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</a:rPr>
              <a:t> ( 1858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</a:rPr>
              <a:t>), Poznámky 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</a:rPr>
              <a:t>o stave hygieny v 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</a:rPr>
              <a:t>indickej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Garamond" panose="02020404030301010803" pitchFamily="18" charset="0"/>
              </a:rPr>
              <a:t>armáde</a:t>
            </a:r>
            <a:r>
              <a:rPr lang="cs-CZ" dirty="0">
                <a:solidFill>
                  <a:schemeClr val="tx1"/>
                </a:solidFill>
                <a:latin typeface="Garamond" panose="02020404030301010803" pitchFamily="18" charset="0"/>
              </a:rPr>
              <a:t> (1871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</a:rPr>
              <a:t>)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884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Aktivity F. </a:t>
            </a:r>
            <a:r>
              <a:rPr lang="sk-SK" b="1" dirty="0" err="1" smtClean="0">
                <a:latin typeface="Garamond" panose="02020404030301010803" pitchFamily="18" charset="0"/>
              </a:rPr>
              <a:t>Nightingaleovej</a:t>
            </a:r>
            <a:r>
              <a:rPr lang="sk-SK" b="1" dirty="0" smtClean="0">
                <a:latin typeface="Garamond" panose="02020404030301010803" pitchFamily="18" charset="0"/>
              </a:rPr>
              <a:t> v Krymskej vojne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4" name="Zaoblený obdĺžnik 3"/>
          <p:cNvSpPr/>
          <p:nvPr/>
        </p:nvSpPr>
        <p:spPr>
          <a:xfrm>
            <a:off x="6848763" y="3371272"/>
            <a:ext cx="2710873" cy="2096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Zaoblený obdĺžnik 4"/>
          <p:cNvSpPr/>
          <p:nvPr/>
        </p:nvSpPr>
        <p:spPr>
          <a:xfrm>
            <a:off x="3260436" y="2005609"/>
            <a:ext cx="3306618" cy="22985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Zaoblený obdĺžnik 5"/>
          <p:cNvSpPr/>
          <p:nvPr/>
        </p:nvSpPr>
        <p:spPr>
          <a:xfrm>
            <a:off x="6797964" y="1413163"/>
            <a:ext cx="2281382" cy="11545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Zaoblený obdĺžnik 6"/>
          <p:cNvSpPr/>
          <p:nvPr/>
        </p:nvSpPr>
        <p:spPr>
          <a:xfrm>
            <a:off x="3500581" y="4895272"/>
            <a:ext cx="2438400" cy="16533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" name="BlokTextu 7"/>
          <p:cNvSpPr txBox="1"/>
          <p:nvPr/>
        </p:nvSpPr>
        <p:spPr>
          <a:xfrm>
            <a:off x="3696431" y="5195607"/>
            <a:ext cx="25584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smtClean="0">
                <a:latin typeface="Garamond" panose="02020404030301010803" pitchFamily="18" charset="0"/>
              </a:rPr>
              <a:t>hygienické opatrenia, pravidelné stravovanie pacientov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9" name="BlokTextu 8"/>
          <p:cNvSpPr txBox="1"/>
          <p:nvPr/>
        </p:nvSpPr>
        <p:spPr>
          <a:xfrm>
            <a:off x="6973455" y="1579418"/>
            <a:ext cx="25861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>
                <a:latin typeface="Garamond" panose="02020404030301010803" pitchFamily="18" charset="0"/>
              </a:rPr>
              <a:t>e</a:t>
            </a:r>
            <a:r>
              <a:rPr lang="sk-SK" dirty="0" smtClean="0">
                <a:latin typeface="Garamond" panose="02020404030301010803" pitchFamily="18" charset="0"/>
              </a:rPr>
              <a:t>videncia všetkých výsledkov a údajov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10" name="BlokTextu 9"/>
          <p:cNvSpPr txBox="1"/>
          <p:nvPr/>
        </p:nvSpPr>
        <p:spPr>
          <a:xfrm>
            <a:off x="3486727" y="2234985"/>
            <a:ext cx="319578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smtClean="0">
                <a:latin typeface="Garamond" panose="02020404030301010803" pitchFamily="18" charset="0"/>
              </a:rPr>
              <a:t>systém </a:t>
            </a:r>
            <a:r>
              <a:rPr lang="sk-SK" dirty="0">
                <a:latin typeface="Garamond" panose="02020404030301010803" pitchFamily="18" charset="0"/>
              </a:rPr>
              <a:t>umožňujúci vojakom pravidelne posielať peniaze svojim rodinám, pretože po prvýkrát v histórii ranení a chorí vojaci dostávali nemocenské dávky </a:t>
            </a:r>
          </a:p>
          <a:p>
            <a:endParaRPr lang="sk-SK" dirty="0"/>
          </a:p>
        </p:txBody>
      </p:sp>
      <p:sp>
        <p:nvSpPr>
          <p:cNvPr id="11" name="BlokTextu 10"/>
          <p:cNvSpPr txBox="1"/>
          <p:nvPr/>
        </p:nvSpPr>
        <p:spPr>
          <a:xfrm>
            <a:off x="7088908" y="3713232"/>
            <a:ext cx="25122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smtClean="0">
                <a:latin typeface="Garamond" panose="02020404030301010803" pitchFamily="18" charset="0"/>
              </a:rPr>
              <a:t>pre </a:t>
            </a:r>
            <a:r>
              <a:rPr lang="sk-SK" dirty="0">
                <a:latin typeface="Garamond" panose="02020404030301010803" pitchFamily="18" charset="0"/>
              </a:rPr>
              <a:t>rekonvalescentov vytvorila odpočinkovú miestnosť, čitáreň s písacími potrebami a spoločenskými hrami </a:t>
            </a:r>
          </a:p>
          <a:p>
            <a:endParaRPr lang="sk-SK" dirty="0"/>
          </a:p>
        </p:txBody>
      </p:sp>
      <p:sp>
        <p:nvSpPr>
          <p:cNvPr id="12" name="Zaoblený obdĺžnik 11"/>
          <p:cNvSpPr/>
          <p:nvPr/>
        </p:nvSpPr>
        <p:spPr>
          <a:xfrm>
            <a:off x="748144" y="2595127"/>
            <a:ext cx="2062789" cy="12841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" name="BlokTextu 12"/>
          <p:cNvSpPr txBox="1"/>
          <p:nvPr/>
        </p:nvSpPr>
        <p:spPr>
          <a:xfrm>
            <a:off x="979055" y="2821724"/>
            <a:ext cx="16994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smtClean="0">
                <a:latin typeface="Garamond" panose="02020404030301010803" pitchFamily="18" charset="0"/>
              </a:rPr>
              <a:t>advokátka </a:t>
            </a:r>
            <a:r>
              <a:rPr lang="sk-SK" dirty="0">
                <a:latin typeface="Garamond" panose="02020404030301010803" pitchFamily="18" charset="0"/>
              </a:rPr>
              <a:t>za práva </a:t>
            </a:r>
            <a:r>
              <a:rPr lang="sk-SK" dirty="0" smtClean="0">
                <a:latin typeface="Garamond" panose="02020404030301010803" pitchFamily="18" charset="0"/>
              </a:rPr>
              <a:t>pacientov</a:t>
            </a:r>
            <a:endParaRPr lang="sk-SK" dirty="0">
              <a:latin typeface="Garamond" panose="02020404030301010803" pitchFamily="18" charset="0"/>
            </a:endParaRPr>
          </a:p>
          <a:p>
            <a:endParaRPr lang="sk-SK" dirty="0"/>
          </a:p>
        </p:txBody>
      </p:sp>
      <p:sp>
        <p:nvSpPr>
          <p:cNvPr id="14" name="Zaoblený obdĺžnik 13"/>
          <p:cNvSpPr/>
          <p:nvPr/>
        </p:nvSpPr>
        <p:spPr>
          <a:xfrm>
            <a:off x="858982" y="4544292"/>
            <a:ext cx="1496291" cy="7666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BlokTextu 14"/>
          <p:cNvSpPr txBox="1"/>
          <p:nvPr/>
        </p:nvSpPr>
        <p:spPr>
          <a:xfrm>
            <a:off x="1080655" y="4729018"/>
            <a:ext cx="1274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smtClean="0">
                <a:latin typeface="Garamond" panose="02020404030301010803" pitchFamily="18" charset="0"/>
              </a:rPr>
              <a:t>práčovňa</a:t>
            </a:r>
            <a:endParaRPr lang="sk-SK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672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Teoretické východiská </a:t>
            </a:r>
            <a:r>
              <a:rPr lang="sk-SK" b="1" dirty="0" err="1" smtClean="0">
                <a:latin typeface="Garamond" panose="02020404030301010803" pitchFamily="18" charset="0"/>
              </a:rPr>
              <a:t>Nightingaleovej</a:t>
            </a:r>
            <a:r>
              <a:rPr lang="sk-SK" b="1" dirty="0" smtClean="0">
                <a:latin typeface="Garamond" panose="02020404030301010803" pitchFamily="18" charset="0"/>
              </a:rPr>
              <a:t> </a:t>
            </a:r>
            <a:r>
              <a:rPr lang="sk-SK" b="1" dirty="0" smtClean="0">
                <a:latin typeface="Garamond" panose="02020404030301010803" pitchFamily="18" charset="0"/>
              </a:rPr>
              <a:t>environmentálneho modelu  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Kresťanské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učenie 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Individuálna jedinečnosť jednotlivca, jeho hodnotu a dôstojnosť 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Potenciál človeka pre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sebarozvoj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zdokonaľovanie v duchu božích prikázaní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Odlíšenie teórie a praxe ošetrovateľstva a medicíny 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Profesionálny status povolania, zodpovednosť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777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701964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Model </a:t>
            </a:r>
            <a:r>
              <a:rPr lang="sk-SK" b="1" dirty="0" err="1" smtClean="0">
                <a:latin typeface="Garamond" panose="02020404030301010803" pitchFamily="18" charset="0"/>
              </a:rPr>
              <a:t>Nightingaleovej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773383"/>
            <a:ext cx="8596668" cy="426798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Objavila dôležitosť všetkých štyroch komponentov: osoba, zdravie, prostredie, zdravie, ošetrovateľská starostlivosť -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metaparadigmatických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pojmov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Formulovala veľkú teóriu ošetrovateľstva – teóriu prostredia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 rámci teórie opísala spôsob vetrania, zabezpečenia tepla, svetla, diéty, čistoty a odstránenia hluku; prostredie chápala z telesného, emočného a sociálneho aspektu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Zaujímala sa o zdravé prostredie v nemocniciach, domáce prostredie pacienta a životné podmienky chudobných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Vychádzala z názoru, že zdravé prostredie je nevyhnutnou podmienkou účinnej ošetrovateľskej starostlivosti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Jej model sa nazýva aj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</a:t>
            </a: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ightingaleovej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environmentálny model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654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>
                <a:latin typeface="Garamond" panose="02020404030301010803" pitchFamily="18" charset="0"/>
              </a:rPr>
              <a:t>Metaparadigmatické</a:t>
            </a:r>
            <a:r>
              <a:rPr lang="sk-SK" b="1" dirty="0" smtClean="0">
                <a:latin typeface="Garamond" panose="02020404030301010803" pitchFamily="18" charset="0"/>
              </a:rPr>
              <a:t> pojmy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4" name="Zástupný objekt pre text 3"/>
          <p:cNvSpPr>
            <a:spLocks noGrp="1"/>
          </p:cNvSpPr>
          <p:nvPr>
            <p:ph type="body" idx="1"/>
          </p:nvPr>
        </p:nvSpPr>
        <p:spPr>
          <a:xfrm>
            <a:off x="669498" y="1459867"/>
            <a:ext cx="4185623" cy="576262"/>
          </a:xfrm>
        </p:spPr>
        <p:txBody>
          <a:bodyPr/>
          <a:lstStyle/>
          <a:p>
            <a:r>
              <a:rPr lang="sk-SK" sz="2000" b="1" dirty="0" smtClean="0">
                <a:latin typeface="Garamond" panose="02020404030301010803" pitchFamily="18" charset="0"/>
              </a:rPr>
              <a:t>Osoba	</a:t>
            </a:r>
            <a:endParaRPr lang="sk-SK" sz="2000" b="1" dirty="0"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675745" y="2152073"/>
            <a:ext cx="4185623" cy="4350327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ohľadňovala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somatické, emocionálne, sociálne a spirituálne aspekty, jedinečnosť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osoby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Psychologický význam utrpenia človeka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Diferencovaný prístup (vek, pohlavie, ochorenie, aktuálny stav)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Nápravná schopnosť (životná sila)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Ošetrovateľské činnosti  zahŕňajú dohľad nad pacientovým prostredím a jeho úpravu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Význam komunikácie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6" name="Zástupný objekt pre text 5"/>
          <p:cNvSpPr>
            <a:spLocks noGrp="1"/>
          </p:cNvSpPr>
          <p:nvPr>
            <p:ph type="body" sz="quarter" idx="3"/>
          </p:nvPr>
        </p:nvSpPr>
        <p:spPr>
          <a:xfrm>
            <a:off x="5088383" y="1459867"/>
            <a:ext cx="4185618" cy="576262"/>
          </a:xfrm>
        </p:spPr>
        <p:txBody>
          <a:bodyPr/>
          <a:lstStyle/>
          <a:p>
            <a:r>
              <a:rPr lang="sk-SK" sz="2000" b="1" dirty="0" smtClean="0">
                <a:latin typeface="Garamond" panose="02020404030301010803" pitchFamily="18" charset="0"/>
              </a:rPr>
              <a:t>Prostredie</a:t>
            </a:r>
            <a:endParaRPr lang="sk-SK" sz="2000" b="1" dirty="0">
              <a:latin typeface="Garamond" panose="02020404030301010803" pitchFamily="18" charset="0"/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sz="quarter" idx="4"/>
          </p:nvPr>
        </p:nvSpPr>
        <p:spPr>
          <a:xfrm>
            <a:off x="5088384" y="2152073"/>
            <a:ext cx="4185617" cy="4350327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Najdôležitejší faktor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Pôsobenie fyzikálneho, chemických a biologických vplyvov v interakcii so sociálnym prostredím  psychologickými vplyvmi podmieňujúcimi proces zdravia i uzdravovania</a:t>
            </a:r>
          </a:p>
          <a:p>
            <a:pPr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Základné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komponenty:</a:t>
            </a:r>
          </a:p>
          <a:p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Čerstvý vzduch, čistá voda, slnečné svetlo, zdravá výživa, funkčné odpady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9004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>
                <a:latin typeface="Garamond" panose="02020404030301010803" pitchFamily="18" charset="0"/>
              </a:rPr>
              <a:t>Metaparadigmatické</a:t>
            </a:r>
            <a:r>
              <a:rPr lang="sk-SK" b="1" dirty="0">
                <a:latin typeface="Garamond" panose="02020404030301010803" pitchFamily="18" charset="0"/>
              </a:rPr>
              <a:t> pojmy</a:t>
            </a:r>
            <a:endParaRPr lang="sk-SK" dirty="0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675745" y="1383911"/>
            <a:ext cx="4185623" cy="576262"/>
          </a:xfrm>
        </p:spPr>
        <p:txBody>
          <a:bodyPr/>
          <a:lstStyle/>
          <a:p>
            <a:r>
              <a:rPr lang="sk-SK" sz="2000" b="1" dirty="0" smtClean="0">
                <a:latin typeface="Garamond" panose="02020404030301010803" pitchFamily="18" charset="0"/>
              </a:rPr>
              <a:t>Zdravie/choroba</a:t>
            </a:r>
            <a:endParaRPr lang="sk-SK" sz="2000" b="1" dirty="0"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75745" y="2142834"/>
            <a:ext cx="4185623" cy="4378039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Choroba je kompenzačný proces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Choroba a utrpenie súčasť spasenia, šťastia, osobnostného rozvoja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Zdravie ako cieľ ošetrovateľstva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Zdravie ako protiklad choroby, prirodzený proces utvárajúci sa v kombinácii s environmentálnymi vplyvmi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Upevňovanie zdravia prostredníctvom zlepšovania hygienických a iných podmienok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Viera, ako niečo základné a podporné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Životný štýl vplyv na zdravie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5088384" y="1383911"/>
            <a:ext cx="4185618" cy="576262"/>
          </a:xfrm>
        </p:spPr>
        <p:txBody>
          <a:bodyPr/>
          <a:lstStyle/>
          <a:p>
            <a:r>
              <a:rPr lang="sk-SK" sz="2000" b="1" dirty="0" smtClean="0">
                <a:latin typeface="Garamond" panose="02020404030301010803" pitchFamily="18" charset="0"/>
              </a:rPr>
              <a:t>Ošetrovateľská starostlivosť</a:t>
            </a:r>
            <a:endParaRPr lang="sk-SK" sz="2000" b="1" dirty="0"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5088384" y="2142835"/>
            <a:ext cx="4185617" cy="4378038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„Ošetrovateľstvo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by malo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okrem podávania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liekov znamenať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vhodné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 rozumné užívanie čerstvého vzduchu, svetla, tepla,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čistoty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 používanie primeraných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pokrmov. Dobré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ošetrovanie sa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zakladá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na pozornom sledovaní rozličných jednotlivostí.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Sestra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vedie chorého ku všetkému čo mu je prospešné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.“</a:t>
            </a:r>
          </a:p>
        </p:txBody>
      </p:sp>
    </p:spTree>
    <p:extLst>
      <p:ext uri="{BB962C8B-B14F-4D97-AF65-F5344CB8AC3E}">
        <p14:creationId xmlns:p14="http://schemas.microsoft.com/office/powerpoint/2010/main" val="3537285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637309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Ošetrovateľstvo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idx="1"/>
          </p:nvPr>
        </p:nvSpPr>
        <p:spPr>
          <a:xfrm>
            <a:off x="677334" y="1551709"/>
            <a:ext cx="8596668" cy="4489653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Ošetrovateľstvo ako umenie – vykonávané úprimne, láskavo, a s čistotou srdca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Ošetrovateľstvo ako veda – využívanie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vedeckých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metód (pozorovanie, štatistika), cielených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intervencií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(hygiena, logistika, komunikácia), administratíva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Základný cieľ je zabezpečenie podmienok pre podporu, posilnenie zdravia a prevencia ochorení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Dva druhy ošetrovateľstva:</a:t>
            </a:r>
          </a:p>
          <a:p>
            <a:pPr lvl="1">
              <a:lnSpc>
                <a:spcPct val="170000"/>
              </a:lnSpc>
              <a:spcBef>
                <a:spcPts val="0"/>
              </a:spcBef>
            </a:pP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Vlastné ošetrovateľstvo (</a:t>
            </a:r>
            <a:r>
              <a:rPr lang="sk-SK" sz="18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sick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sk-SK" sz="18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nursing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)</a:t>
            </a:r>
          </a:p>
          <a:p>
            <a:pPr lvl="1">
              <a:lnSpc>
                <a:spcPct val="170000"/>
              </a:lnSpc>
              <a:spcBef>
                <a:spcPts val="0"/>
              </a:spcBef>
            </a:pP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Prevencia a zlepšovanie zdravia (</a:t>
            </a:r>
            <a:r>
              <a:rPr lang="sk-SK" sz="18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health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sk-SK" sz="18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nursing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)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8867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839789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Význam práce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4" y="1939636"/>
            <a:ext cx="4184035" cy="4101725"/>
          </a:xfrm>
        </p:spPr>
        <p:txBody>
          <a:bodyPr/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Zakladateľka moderného sekulárneho ošetrovateľstva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Vymedzenie ošetrovateľstva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Zameranie sa na potreby pacienta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Základné pojmy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Základné návody pre sestry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Základy ošetrovateľského výskumu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Profesionálna príprava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5089968" y="1939636"/>
            <a:ext cx="4184034" cy="4101726"/>
          </a:xfrm>
        </p:spPr>
        <p:txBody>
          <a:bodyPr/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Reformátorka verejného zdravotníckeho systému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Priekopníčka prvotnej verzie verejného zdravotníctva založenom na dôkazoch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Budovanie profesionálnych vzťahov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Reformy vojenskej a nemocničnej starostlivosti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6899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Význam práce – profesionálna príprava v ošetrovateľstve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idx="1"/>
          </p:nvPr>
        </p:nvSpPr>
        <p:spPr>
          <a:xfrm>
            <a:off x="677334" y="2152073"/>
            <a:ext cx="8596668" cy="3990889"/>
          </a:xfrm>
        </p:spPr>
        <p:txBody>
          <a:bodyPr/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1860 prvá necirkevná škola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Odlišné poňatie vzdelávania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Podrobný systém hodnotenia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Dĺžka 1 rok, triedy 20-30 poslucháčok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Uniformy, základné návody pre sestry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1862 aj vzdelávanie pôrodných asistentiek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Tvorivé povolanie pre ženy, vzdelávanie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3297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Súhrn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71781"/>
            <a:ext cx="8596668" cy="4793673"/>
          </a:xfrm>
        </p:spPr>
        <p:txBody>
          <a:bodyPr>
            <a:normAutofit lnSpcReduction="10000"/>
          </a:bodyPr>
          <a:lstStyle/>
          <a:p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Florence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Nightingaleová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položila základy profesionálneho ošetrovateľstva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Zaviedla významné zmeny v poskytovaní starostlivosti, najmä počas jej pôsobenia v Krymskej vojne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Vnímala fyziologické, psychické, sociálne aj spirituálne potreby človeka,  zameriavala sa na ich naplnenie a tak presadzovala holistický prístup v ošetrovateľstve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Najväčší dôraz kládla na prostredie, v rámci ktorého vymedzila základné komponenty: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čerstvý vzduch, čistá voda, slnečné svetlo, zdravá výživa, funkčné odpady → konceptuálny model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Nightingalovej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sa preto nazýva environmentálny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 rámci profesionálnej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prípravy kládla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dôraz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na odbornú teoretickú a praktickú prípravu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sestier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422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Literatúra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25602"/>
            <a:ext cx="8596668" cy="5126180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FARKAŠOVÁ, D. et al.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Ošetrovateľstvo – teória. 2.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dopl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. vyd. Martin : 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Vydavateľstvo Osveta, 2005. s. 189. ISBN 80 -8063-182-4. 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JAROŠOVÁ, D.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Florence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Nightinghale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některé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její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role v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ošetřovatelství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a 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zdravotníctví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. In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Ostravské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sympozium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ošetřovatelství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. 1. vyd. Ostrava :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Ostravská univerzita Ostrava,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Zdravotně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sociální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fakulta, 2001, s. 48-50. 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NEMČEKOVÁ, M., JAROŠOVÁ, D. Environmentálny model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Nightingaleovej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. In ŽIAKOVÁ, K. et al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. Ošetrovateľské konceptuálne modely. 1. slovenské vyd.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Martin : Vydavateľstvo Osveta, 2007, s. 36-61. </a:t>
            </a:r>
          </a:p>
          <a:p>
            <a:r>
              <a:rPr lang="en-US" dirty="0">
                <a:solidFill>
                  <a:schemeClr val="tx1"/>
                </a:solidFill>
                <a:latin typeface="Garamond" panose="02020404030301010803" pitchFamily="18" charset="0"/>
              </a:rPr>
              <a:t>NIGHTINGALE, F. </a:t>
            </a:r>
            <a:r>
              <a:rPr lang="en-US" i="1" dirty="0">
                <a:solidFill>
                  <a:schemeClr val="tx1"/>
                </a:solidFill>
                <a:latin typeface="Garamond" panose="02020404030301010803" pitchFamily="18" charset="0"/>
              </a:rPr>
              <a:t>Notes of Nursing : What is it, and what is not. 1st Dover ed.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Garamond" panose="02020404030301010803" pitchFamily="18" charset="0"/>
              </a:rPr>
              <a:t>New York : Dover Publications, 1969. 140 p. ISBN 0-486-22340-X. </a:t>
            </a:r>
          </a:p>
          <a:p>
            <a:r>
              <a:rPr lang="en-US" dirty="0">
                <a:solidFill>
                  <a:schemeClr val="tx1"/>
                </a:solidFill>
                <a:latin typeface="Garamond" panose="02020404030301010803" pitchFamily="18" charset="0"/>
              </a:rPr>
              <a:t>NIGHTINGALE, F. </a:t>
            </a:r>
            <a:r>
              <a:rPr lang="en-US" i="1" dirty="0">
                <a:solidFill>
                  <a:schemeClr val="tx1"/>
                </a:solidFill>
                <a:latin typeface="Garamond" panose="02020404030301010803" pitchFamily="18" charset="0"/>
              </a:rPr>
              <a:t>Notes on Nursing : What it is, and what it is not. (Facsimile </a:t>
            </a:r>
            <a:r>
              <a:rPr lang="en-US" dirty="0">
                <a:solidFill>
                  <a:schemeClr val="tx1"/>
                </a:solidFill>
                <a:latin typeface="Garamond" panose="02020404030301010803" pitchFamily="18" charset="0"/>
              </a:rPr>
              <a:t>of 1st ed.) Philadelphia-Pennsylvania : Edward Stern &amp; Company, Inc., 1946. 79 p. ISBN 0-397-54000-0 (Original work published </a:t>
            </a:r>
            <a:r>
              <a:rPr lang="en-US" dirty="0" smtClean="0">
                <a:solidFill>
                  <a:schemeClr val="tx1"/>
                </a:solidFill>
                <a:latin typeface="Garamond" panose="02020404030301010803" pitchFamily="18" charset="0"/>
              </a:rPr>
              <a:t>London: </a:t>
            </a:r>
            <a:r>
              <a:rPr lang="en-US" dirty="0">
                <a:solidFill>
                  <a:schemeClr val="tx1"/>
                </a:solidFill>
                <a:latin typeface="Garamond" panose="02020404030301010803" pitchFamily="18" charset="0"/>
              </a:rPr>
              <a:t>Harrison, Pall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Mall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1859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).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62564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Literatúra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71783"/>
            <a:ext cx="8596668" cy="4369580"/>
          </a:xfrm>
        </p:spPr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PAVLÍKOVÁ, S.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Modely ošetrovateľstva v kocke. 1. slov. vyd. Praha :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Grada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Garamond" panose="02020404030301010803" pitchFamily="18" charset="0"/>
              </a:rPr>
              <a:t>Publishing, 2007. 141 s. ISBN 978-80-247-1918-4. 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ŽIAKOVÁ, K. et. al.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Ošetrovateľské konceptuálne modely. 1. slov. vyd.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: Vydavateľstvo Osveta, 2007. 190 s. ISBN 978-80-8063-247-2. 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ŽIAKOVÁ, K., JAROŠOVÁ, D., ČÁP, J. et al.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Ošetřovatelství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: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konceptuální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modely a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teorie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.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1. vyd.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Ostrava: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Zdravotně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sociální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fakulta, Ostravská  </a:t>
            </a:r>
            <a:r>
              <a:rPr lang="nl-NL" dirty="0">
                <a:solidFill>
                  <a:schemeClr val="tx1"/>
                </a:solidFill>
                <a:latin typeface="Garamond" panose="02020404030301010803" pitchFamily="18" charset="0"/>
              </a:rPr>
              <a:t>univerzita, 2005. 234 s. ISBN 80-7368-068-8. 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923241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73</TotalTime>
  <Words>987</Words>
  <Application>Microsoft Office PowerPoint</Application>
  <PresentationFormat>Širokouhlá</PresentationFormat>
  <Paragraphs>106</Paragraphs>
  <Slides>13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13</vt:i4>
      </vt:variant>
    </vt:vector>
  </HeadingPairs>
  <TitlesOfParts>
    <vt:vector size="19" baseType="lpstr">
      <vt:lpstr>Arial</vt:lpstr>
      <vt:lpstr>Garamond</vt:lpstr>
      <vt:lpstr>Times New Roman</vt:lpstr>
      <vt:lpstr>Trebuchet MS</vt:lpstr>
      <vt:lpstr>Wingdings 3</vt:lpstr>
      <vt:lpstr>Fazeta</vt:lpstr>
      <vt:lpstr>Konceptuálny model  Florence Nightingaleovej</vt:lpstr>
      <vt:lpstr>Florence Nightingaleová</vt:lpstr>
      <vt:lpstr>Aktivity F. Nightingaleovej v Krymskej vojne</vt:lpstr>
      <vt:lpstr>Teoretické východiská Nightingaleovej environmentálneho modelu  </vt:lpstr>
      <vt:lpstr>Model Nightingaleovej</vt:lpstr>
      <vt:lpstr>Metaparadigmatické pojmy</vt:lpstr>
      <vt:lpstr>Metaparadigmatické pojmy</vt:lpstr>
      <vt:lpstr>Ošetrovateľstvo</vt:lpstr>
      <vt:lpstr>Význam práce</vt:lpstr>
      <vt:lpstr>Význam práce – profesionálna príprava v ošetrovateľstve</vt:lpstr>
      <vt:lpstr>Súhrn</vt:lpstr>
      <vt:lpstr>Literatúra</vt:lpstr>
      <vt:lpstr>Literatúra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Konceptuálny model Florence Nightingaleovej.</dc:title>
  <dc:creator>Používateľ systému Windows</dc:creator>
  <cp:lastModifiedBy>Katarina Ziakova</cp:lastModifiedBy>
  <cp:revision>24</cp:revision>
  <dcterms:created xsi:type="dcterms:W3CDTF">2018-06-07T09:45:42Z</dcterms:created>
  <dcterms:modified xsi:type="dcterms:W3CDTF">2018-06-14T07:48:05Z</dcterms:modified>
</cp:coreProperties>
</file>