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0"/>
  </p:notesMasterIdLst>
  <p:sldIdLst>
    <p:sldId id="260" r:id="rId2"/>
    <p:sldId id="263" r:id="rId3"/>
    <p:sldId id="272" r:id="rId4"/>
    <p:sldId id="273" r:id="rId5"/>
    <p:sldId id="288" r:id="rId6"/>
    <p:sldId id="289" r:id="rId7"/>
    <p:sldId id="274" r:id="rId8"/>
    <p:sldId id="290" r:id="rId9"/>
    <p:sldId id="275" r:id="rId10"/>
    <p:sldId id="276" r:id="rId11"/>
    <p:sldId id="277" r:id="rId12"/>
    <p:sldId id="278" r:id="rId13"/>
    <p:sldId id="279" r:id="rId14"/>
    <p:sldId id="280" r:id="rId15"/>
    <p:sldId id="281" r:id="rId16"/>
    <p:sldId id="282" r:id="rId17"/>
    <p:sldId id="291" r:id="rId18"/>
    <p:sldId id="292" r:id="rId19"/>
    <p:sldId id="293" r:id="rId20"/>
    <p:sldId id="294" r:id="rId21"/>
    <p:sldId id="295" r:id="rId22"/>
    <p:sldId id="296" r:id="rId23"/>
    <p:sldId id="283" r:id="rId24"/>
    <p:sldId id="284" r:id="rId25"/>
    <p:sldId id="285" r:id="rId26"/>
    <p:sldId id="286" r:id="rId27"/>
    <p:sldId id="287" r:id="rId28"/>
    <p:sldId id="267" r:id="rId29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66"/>
    <a:srgbClr val="CC9999"/>
    <a:srgbClr val="CC99CC"/>
    <a:srgbClr val="FFFF9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/>
  </p:normalViewPr>
  <p:slideViewPr>
    <p:cSldViewPr>
      <p:cViewPr varScale="1">
        <p:scale>
          <a:sx n="65" d="100"/>
          <a:sy n="65" d="100"/>
        </p:scale>
        <p:origin x="-1524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="" xmlns:a14="http://schemas.microsoft.com/office/drawing/2010/main" val="1"/>
            </a:ext>
          </a:extLst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 smtClean="0"/>
              <a:t>Click to edit Master text styles</a:t>
            </a:r>
          </a:p>
          <a:p>
            <a:pPr lvl="1"/>
            <a:r>
              <a:rPr lang="en-US" altLang="en-US" noProof="0" smtClean="0"/>
              <a:t>Second level</a:t>
            </a:r>
          </a:p>
          <a:p>
            <a:pPr lvl="2"/>
            <a:r>
              <a:rPr lang="en-US" altLang="en-US" noProof="0" smtClean="0"/>
              <a:t>Third level</a:t>
            </a:r>
          </a:p>
          <a:p>
            <a:pPr lvl="3"/>
            <a:r>
              <a:rPr lang="en-US" altLang="en-US" noProof="0" smtClean="0"/>
              <a:t>Fourth level</a:t>
            </a:r>
          </a:p>
          <a:p>
            <a:pPr lvl="4"/>
            <a:r>
              <a:rPr lang="en-US" altLang="en-US" noProof="0" smtClean="0"/>
              <a:t>Fifth level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48DB374B-8B4C-4D6E-89BF-FAC58CA11B0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="" xmlns:p14="http://schemas.microsoft.com/office/powerpoint/2010/main" val="310725587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fld id="{4DFACCD7-EF31-4214-80E9-BDCF99457C01}" type="slidenum">
              <a:rPr lang="en-US" altLang="en-US" sz="1200"/>
              <a:pPr/>
              <a:t>1</a:t>
            </a:fld>
            <a:endParaRPr lang="en-US" altLang="en-US" sz="1200"/>
          </a:p>
        </p:txBody>
      </p:sp>
      <p:sp>
        <p:nvSpPr>
          <p:cNvPr id="51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altLang="en-US" smtClean="0"/>
          </a:p>
        </p:txBody>
      </p:sp>
    </p:spTree>
    <p:extLst>
      <p:ext uri="{BB962C8B-B14F-4D97-AF65-F5344CB8AC3E}">
        <p14:creationId xmlns="" xmlns:p14="http://schemas.microsoft.com/office/powerpoint/2010/main" val="4127736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fld id="{ED96CF56-CEF0-4D8C-B660-101D6D04F5DB}" type="slidenum">
              <a:rPr lang="en-US" altLang="en-US" sz="1200"/>
              <a:pPr/>
              <a:t>2</a:t>
            </a:fld>
            <a:endParaRPr lang="en-US" altLang="en-US" sz="1200"/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pPr eaLnBrk="1" hangingPunct="1"/>
            <a:endParaRPr lang="en-GB" altLang="en-US" smtClean="0"/>
          </a:p>
        </p:txBody>
      </p:sp>
    </p:spTree>
    <p:extLst>
      <p:ext uri="{BB962C8B-B14F-4D97-AF65-F5344CB8AC3E}">
        <p14:creationId xmlns="" xmlns:p14="http://schemas.microsoft.com/office/powerpoint/2010/main" val="31788237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fld id="{EDBF1AC1-FFB8-4FCC-A91F-C105FB05E688}" type="slidenum">
              <a:rPr lang="en-US" altLang="en-US" sz="1200"/>
              <a:pPr/>
              <a:t>28</a:t>
            </a:fld>
            <a:endParaRPr lang="en-US" altLang="en-US" sz="1200"/>
          </a:p>
        </p:txBody>
      </p:sp>
      <p:sp>
        <p:nvSpPr>
          <p:cNvPr id="153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pPr eaLnBrk="1" hangingPunct="1"/>
            <a:endParaRPr lang="en-GB" altLang="en-US" smtClean="0"/>
          </a:p>
        </p:txBody>
      </p:sp>
    </p:spTree>
    <p:extLst>
      <p:ext uri="{BB962C8B-B14F-4D97-AF65-F5344CB8AC3E}">
        <p14:creationId xmlns="" xmlns:p14="http://schemas.microsoft.com/office/powerpoint/2010/main" val="7181745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8463" y="0"/>
            <a:ext cx="36655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6946900" cy="14700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5684838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</p:spTree>
    <p:extLst>
      <p:ext uri="{BB962C8B-B14F-4D97-AF65-F5344CB8AC3E}">
        <p14:creationId xmlns="" xmlns:p14="http://schemas.microsoft.com/office/powerpoint/2010/main" val="19556080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611978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28174835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2200892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35366375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8969191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33455060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658064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9589133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6892997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9945163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en-GB" noProof="0" smtClean="0"/>
          </a:p>
        </p:txBody>
      </p:sp>
    </p:spTree>
    <p:extLst>
      <p:ext uri="{BB962C8B-B14F-4D97-AF65-F5344CB8AC3E}">
        <p14:creationId xmlns="" xmlns:p14="http://schemas.microsoft.com/office/powerpoint/2010/main" val="10505432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9486406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2"/>
          <p:cNvPicPr>
            <a:picLocks noChangeAspect="1" noChangeArrowheads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5238" y="0"/>
            <a:ext cx="1524000" cy="131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13"/>
          <p:cNvPicPr>
            <a:picLocks noChangeAspect="1" noChangeArrowheads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5757863"/>
            <a:ext cx="1524000" cy="110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8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9" name="Rectangle 9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30" name="Text Box 11"/>
          <p:cNvSpPr txBox="1">
            <a:spLocks noChangeArrowheads="1"/>
          </p:cNvSpPr>
          <p:nvPr userDrawn="1"/>
        </p:nvSpPr>
        <p:spPr bwMode="auto">
          <a:xfrm>
            <a:off x="8077200" y="6172200"/>
            <a:ext cx="336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r>
              <a:rPr lang="en-US" altLang="en-US"/>
              <a:t>#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emf"/><Relationship Id="rId4" Type="http://schemas.openxmlformats.org/officeDocument/2006/relationships/image" Target="../media/image22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sk-SK" b="1" dirty="0" err="1" smtClean="0"/>
              <a:t>Nekariézne</a:t>
            </a:r>
            <a:r>
              <a:rPr lang="sk-SK" b="1" dirty="0" smtClean="0"/>
              <a:t> straty tvrdých zubných tkanív</a:t>
            </a:r>
            <a:endParaRPr lang="en-US" altLang="en-US" dirty="0" smtClean="0"/>
          </a:p>
        </p:txBody>
      </p:sp>
      <p:sp>
        <p:nvSpPr>
          <p:cNvPr id="4099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sk-SK" sz="2800" b="1" dirty="0" smtClean="0"/>
              <a:t>Mechanická  a chemická strata tvrdých zubných tkanív</a:t>
            </a:r>
            <a:endParaRPr lang="en-US" altLang="en-US" sz="2800" dirty="0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sk-SK" sz="2400" dirty="0" smtClean="0">
                <a:solidFill>
                  <a:schemeClr val="accent6">
                    <a:lumMod val="50000"/>
                  </a:schemeClr>
                </a:solidFill>
              </a:rPr>
              <a:t>Zub je vzhľadom na svoju funkciu mechanického spracovania potravy sústavne vystavovaný mechanickému zaťaženiu a chemickým vplyvom, ktoré na ňom zanecháva stopy v podobe </a:t>
            </a:r>
            <a:r>
              <a:rPr lang="sk-SK" sz="2400" dirty="0" err="1" smtClean="0">
                <a:solidFill>
                  <a:schemeClr val="accent6">
                    <a:lumMod val="50000"/>
                  </a:schemeClr>
                </a:solidFill>
              </a:rPr>
              <a:t>atrície</a:t>
            </a:r>
            <a:r>
              <a:rPr lang="sk-SK" sz="2400" dirty="0" smtClean="0">
                <a:solidFill>
                  <a:schemeClr val="accent6">
                    <a:lumMod val="50000"/>
                  </a:schemeClr>
                </a:solidFill>
              </a:rPr>
              <a:t>, abrázie, </a:t>
            </a:r>
            <a:r>
              <a:rPr lang="sk-SK" sz="2400" dirty="0" err="1" smtClean="0">
                <a:solidFill>
                  <a:schemeClr val="accent6">
                    <a:lumMod val="50000"/>
                  </a:schemeClr>
                </a:solidFill>
              </a:rPr>
              <a:t>abfrakcie</a:t>
            </a:r>
            <a:r>
              <a:rPr lang="sk-SK" sz="2400" dirty="0" smtClean="0">
                <a:solidFill>
                  <a:schemeClr val="accent6">
                    <a:lumMod val="50000"/>
                  </a:schemeClr>
                </a:solidFill>
              </a:rPr>
              <a:t> a erózie</a:t>
            </a:r>
          </a:p>
          <a:p>
            <a:r>
              <a:rPr lang="sk-SK" sz="2400" dirty="0" smtClean="0">
                <a:solidFill>
                  <a:schemeClr val="accent6">
                    <a:lumMod val="50000"/>
                  </a:schemeClr>
                </a:solidFill>
              </a:rPr>
              <a:t>. </a:t>
            </a:r>
            <a:r>
              <a:rPr lang="sk-SK" sz="2400" dirty="0" err="1" smtClean="0">
                <a:solidFill>
                  <a:schemeClr val="accent6">
                    <a:lumMod val="50000"/>
                  </a:schemeClr>
                </a:solidFill>
              </a:rPr>
              <a:t>Endodont</a:t>
            </a:r>
            <a:r>
              <a:rPr lang="sk-SK" sz="2400" dirty="0" smtClean="0">
                <a:solidFill>
                  <a:schemeClr val="accent6">
                    <a:lumMod val="50000"/>
                  </a:schemeClr>
                </a:solidFill>
              </a:rPr>
              <a:t> reaguje tvorbou sekundárneho </a:t>
            </a:r>
            <a:r>
              <a:rPr lang="sk-SK" sz="2400" dirty="0" err="1" smtClean="0">
                <a:solidFill>
                  <a:schemeClr val="accent6">
                    <a:lumMod val="50000"/>
                  </a:schemeClr>
                </a:solidFill>
              </a:rPr>
              <a:t>dentínu</a:t>
            </a:r>
            <a:r>
              <a:rPr lang="sk-SK" sz="2400" dirty="0" smtClean="0">
                <a:solidFill>
                  <a:schemeClr val="accent6">
                    <a:lumMod val="50000"/>
                  </a:schemeClr>
                </a:solidFill>
              </a:rPr>
              <a:t>, dreňová dutina sa zmenšuje a ubúda počet </a:t>
            </a:r>
            <a:r>
              <a:rPr lang="sk-SK" sz="2400" dirty="0" err="1" smtClean="0">
                <a:solidFill>
                  <a:schemeClr val="accent6">
                    <a:lumMod val="50000"/>
                  </a:schemeClr>
                </a:solidFill>
              </a:rPr>
              <a:t>odontoblastov</a:t>
            </a:r>
            <a:endParaRPr lang="sk-SK" sz="2400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sk-SK" sz="2400" dirty="0" smtClean="0">
                <a:solidFill>
                  <a:schemeClr val="accent6">
                    <a:lumMod val="50000"/>
                  </a:schemeClr>
                </a:solidFill>
              </a:rPr>
              <a:t>Úbytok tvrdých zubných tkanív v dôsledku </a:t>
            </a:r>
            <a:r>
              <a:rPr lang="sk-SK" sz="2400" dirty="0" err="1" smtClean="0">
                <a:solidFill>
                  <a:schemeClr val="accent6">
                    <a:lumMod val="50000"/>
                  </a:schemeClr>
                </a:solidFill>
              </a:rPr>
              <a:t>abrázie,atrície</a:t>
            </a:r>
            <a:r>
              <a:rPr lang="sk-SK" sz="2400" dirty="0" smtClean="0">
                <a:solidFill>
                  <a:schemeClr val="accent6">
                    <a:lumMod val="50000"/>
                  </a:schemeClr>
                </a:solidFill>
              </a:rPr>
              <a:t> a erózie je kompenzovaný hrubými nánosmi sekundárneho cementu v zmysle ohraničenej permanentnej erupcie zub</a:t>
            </a:r>
            <a:r>
              <a:rPr lang="sk-SK" sz="2400" dirty="0" smtClean="0"/>
              <a:t>a</a:t>
            </a:r>
            <a:endParaRPr lang="en-US" sz="2400" dirty="0" smtClean="0"/>
          </a:p>
          <a:p>
            <a:pPr eaLnBrk="1" hangingPunct="1"/>
            <a:endParaRPr lang="en-US" altLang="en-US" sz="24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obsahu 3" descr="C:\Users\Jozef\Desktop\SILVO skr2\KNIHA\VIII-1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5516" y="260648"/>
            <a:ext cx="3173524" cy="3428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:\Users\Jozef\Desktop\foto-topolcany\IMG_165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08204" y="1196752"/>
            <a:ext cx="2487004" cy="3334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C:\Users\Jozef\Desktop\foto-topolcany\IMG_164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9852" y="2780928"/>
            <a:ext cx="2592387" cy="3594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32656"/>
            <a:ext cx="7772400" cy="684076"/>
          </a:xfrm>
        </p:spPr>
        <p:txBody>
          <a:bodyPr/>
          <a:lstStyle/>
          <a:p>
            <a:r>
              <a:rPr lang="sk-SK" b="1" dirty="0" err="1" smtClean="0"/>
              <a:t>Atrícia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85800" y="1232756"/>
            <a:ext cx="7772400" cy="4863244"/>
          </a:xfrm>
        </p:spPr>
        <p:txBody>
          <a:bodyPr/>
          <a:lstStyle/>
          <a:p>
            <a:r>
              <a:rPr lang="sk-SK" sz="2000" b="1" dirty="0" err="1" smtClean="0"/>
              <a:t>Atrícia</a:t>
            </a:r>
            <a:r>
              <a:rPr lang="sk-SK" sz="2000" dirty="0" smtClean="0"/>
              <a:t> 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je definovaná ako </a:t>
            </a:r>
            <a:r>
              <a:rPr lang="sk-SK" sz="2000" i="1" dirty="0" smtClean="0">
                <a:solidFill>
                  <a:schemeClr val="accent6">
                    <a:lumMod val="50000"/>
                  </a:schemeClr>
                </a:solidFill>
              </a:rPr>
              <a:t>strata tvrdých zubných tkanív, vznikajúca priamym kontaktom antagonistických alebo susediacich </a:t>
            </a:r>
            <a:r>
              <a:rPr lang="sk-SK" sz="2000" i="1" dirty="0" err="1" smtClean="0">
                <a:solidFill>
                  <a:schemeClr val="accent6">
                    <a:lumMod val="50000"/>
                  </a:schemeClr>
                </a:solidFill>
              </a:rPr>
              <a:t>plošiek</a:t>
            </a:r>
            <a:r>
              <a:rPr lang="sk-SK" sz="2000" i="1" dirty="0" smtClean="0">
                <a:solidFill>
                  <a:schemeClr val="accent6">
                    <a:lumMod val="50000"/>
                  </a:schemeClr>
                </a:solidFill>
              </a:rPr>
              <a:t> zubov.</a:t>
            </a:r>
            <a:r>
              <a:rPr lang="sk-SK" sz="20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</a:p>
          <a:p>
            <a:pPr marL="0" indent="0">
              <a:buFont typeface="Arial" charset="0"/>
              <a:buNone/>
            </a:pPr>
            <a:r>
              <a:rPr lang="sk-SK" sz="2000" b="1" dirty="0" smtClean="0">
                <a:solidFill>
                  <a:schemeClr val="accent6">
                    <a:lumMod val="50000"/>
                  </a:schemeClr>
                </a:solidFill>
              </a:rPr>
              <a:t>Fyziologická forma </a:t>
            </a:r>
            <a:r>
              <a:rPr lang="sk-SK" sz="2000" b="1" dirty="0" err="1" smtClean="0">
                <a:solidFill>
                  <a:schemeClr val="accent6">
                    <a:lumMod val="50000"/>
                  </a:schemeClr>
                </a:solidFill>
              </a:rPr>
              <a:t>atrície</a:t>
            </a:r>
            <a:r>
              <a:rPr lang="sk-SK" sz="2000" b="1" dirty="0" smtClean="0">
                <a:solidFill>
                  <a:schemeClr val="accent6">
                    <a:lumMod val="50000"/>
                  </a:schemeClr>
                </a:solidFill>
              </a:rPr>
              <a:t> - 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vzniká v oblasti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incizálnych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hrán a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okluzálných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plôšok ako následok fyziologickej funkcie chrupu počas života, ale taktiež v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aproximálnych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priestoroch ako následok fyziologického posunu zubov.</a:t>
            </a:r>
          </a:p>
          <a:p>
            <a:pPr marL="0" indent="0">
              <a:buFont typeface="Arial" charset="0"/>
              <a:buNone/>
            </a:pPr>
            <a:r>
              <a:rPr lang="sk-SK" sz="2000" b="1" dirty="0" smtClean="0">
                <a:solidFill>
                  <a:schemeClr val="accent6">
                    <a:lumMod val="50000"/>
                  </a:schemeClr>
                </a:solidFill>
              </a:rPr>
              <a:t>Patologická forma </a:t>
            </a:r>
            <a:r>
              <a:rPr lang="sk-SK" sz="2000" b="1" dirty="0" err="1" smtClean="0">
                <a:solidFill>
                  <a:schemeClr val="accent6">
                    <a:lumMod val="50000"/>
                  </a:schemeClr>
                </a:solidFill>
              </a:rPr>
              <a:t>atrície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- dôsledok abnormálneho pôsobením žuvacích síl a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parafunkcií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ako je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bruxizmus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bruxománia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či zatínanie zubov </a:t>
            </a:r>
          </a:p>
          <a:p>
            <a:endParaRPr lang="en-US" sz="2000" dirty="0" smtClean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4293096"/>
            <a:ext cx="3676650" cy="234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85800" y="1124744"/>
            <a:ext cx="7772400" cy="4971256"/>
          </a:xfrm>
        </p:spPr>
        <p:txBody>
          <a:bodyPr/>
          <a:lstStyle/>
          <a:p>
            <a:pPr lvl="1"/>
            <a:r>
              <a:rPr lang="sk-SK" u="sng" dirty="0" smtClean="0"/>
              <a:t>antagonistické kontakty</a:t>
            </a:r>
            <a:endParaRPr lang="sk-SK" sz="4000" dirty="0" smtClean="0"/>
          </a:p>
          <a:p>
            <a:pPr lvl="2"/>
            <a:r>
              <a:rPr lang="sk-SK" dirty="0" smtClean="0">
                <a:solidFill>
                  <a:schemeClr val="accent6">
                    <a:lumMod val="50000"/>
                  </a:schemeClr>
                </a:solidFill>
              </a:rPr>
              <a:t>žuvanie, </a:t>
            </a:r>
            <a:r>
              <a:rPr lang="sk-SK" dirty="0" err="1" smtClean="0">
                <a:solidFill>
                  <a:schemeClr val="accent6">
                    <a:lumMod val="50000"/>
                  </a:schemeClr>
                </a:solidFill>
              </a:rPr>
              <a:t>prehĺtavanie</a:t>
            </a:r>
            <a:r>
              <a:rPr lang="sk-SK" dirty="0" smtClean="0">
                <a:solidFill>
                  <a:schemeClr val="accent6">
                    <a:lumMod val="50000"/>
                  </a:schemeClr>
                </a:solidFill>
              </a:rPr>
              <a:t> (1500x1D)</a:t>
            </a:r>
            <a:endParaRPr lang="sk-SK" sz="3600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sk-SK" dirty="0" smtClean="0">
                <a:solidFill>
                  <a:schemeClr val="accent6">
                    <a:lumMod val="50000"/>
                  </a:schemeClr>
                </a:solidFill>
              </a:rPr>
              <a:t> </a:t>
            </a:r>
            <a:endParaRPr lang="sk-SK" sz="44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lvl="3"/>
            <a:r>
              <a:rPr lang="sk-SK" dirty="0" err="1" smtClean="0">
                <a:solidFill>
                  <a:schemeClr val="accent6">
                    <a:lumMod val="50000"/>
                  </a:schemeClr>
                </a:solidFill>
              </a:rPr>
              <a:t>atrícia</a:t>
            </a:r>
            <a:r>
              <a:rPr lang="sk-SK" dirty="0" smtClean="0">
                <a:solidFill>
                  <a:schemeClr val="accent6">
                    <a:lumMod val="50000"/>
                  </a:schemeClr>
                </a:solidFill>
              </a:rPr>
              <a:t> – je zvláštna, fyziologická forma abrázie (minimálna strata TZT)</a:t>
            </a:r>
            <a:endParaRPr lang="sk-SK" sz="32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lvl="3"/>
            <a:r>
              <a:rPr lang="sk-SK" dirty="0" smtClean="0">
                <a:solidFill>
                  <a:schemeClr val="accent6">
                    <a:lumMod val="50000"/>
                  </a:schemeClr>
                </a:solidFill>
              </a:rPr>
              <a:t>s vekom – výraznejšia</a:t>
            </a:r>
            <a:endParaRPr lang="sk-SK" sz="3200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sk-SK" dirty="0" smtClean="0">
                <a:solidFill>
                  <a:schemeClr val="accent6">
                    <a:lumMod val="50000"/>
                  </a:schemeClr>
                </a:solidFill>
              </a:rPr>
              <a:t> </a:t>
            </a:r>
            <a:endParaRPr lang="sk-SK" sz="44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lvl="4"/>
            <a:r>
              <a:rPr lang="sk-SK" sz="2400" u="sng" dirty="0" err="1" smtClean="0"/>
              <a:t>aproximálne</a:t>
            </a:r>
            <a:r>
              <a:rPr lang="sk-SK" sz="2400" u="sng" dirty="0" smtClean="0"/>
              <a:t> kontakty</a:t>
            </a:r>
            <a:endParaRPr lang="sk-SK" sz="2400" dirty="0" smtClean="0"/>
          </a:p>
          <a:p>
            <a:pPr lvl="5"/>
            <a:r>
              <a:rPr lang="sk-SK" dirty="0" smtClean="0">
                <a:solidFill>
                  <a:schemeClr val="accent6">
                    <a:lumMod val="50000"/>
                  </a:schemeClr>
                </a:solidFill>
              </a:rPr>
              <a:t>oder 2 susedných plôšok</a:t>
            </a:r>
            <a:endParaRPr lang="sk-SK" sz="28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lvl="5"/>
            <a:r>
              <a:rPr lang="sk-SK" dirty="0" smtClean="0">
                <a:solidFill>
                  <a:schemeClr val="accent6">
                    <a:lumMod val="50000"/>
                  </a:schemeClr>
                </a:solidFill>
              </a:rPr>
              <a:t>bodový kontakt na plošný!</a:t>
            </a:r>
            <a:endParaRPr lang="sk-SK" sz="28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lvl="5"/>
            <a:r>
              <a:rPr lang="sk-SK" dirty="0" err="1" smtClean="0">
                <a:solidFill>
                  <a:schemeClr val="accent6">
                    <a:lumMod val="50000"/>
                  </a:schemeClr>
                </a:solidFill>
              </a:rPr>
              <a:t>meziálny</a:t>
            </a:r>
            <a:r>
              <a:rPr lang="sk-SK" dirty="0" smtClean="0">
                <a:solidFill>
                  <a:schemeClr val="accent6">
                    <a:lumMod val="50000"/>
                  </a:schemeClr>
                </a:solidFill>
              </a:rPr>
              <a:t> posun zubov za 40R 8 – 10mm (zosilnenie kontaktu)</a:t>
            </a:r>
            <a:endParaRPr lang="sk-SK" sz="2800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sk-SK" dirty="0" smtClean="0">
                <a:solidFill>
                  <a:schemeClr val="accent6">
                    <a:lumMod val="50000"/>
                  </a:schemeClr>
                </a:solidFill>
              </a:rPr>
              <a:t> </a:t>
            </a:r>
            <a:endParaRPr lang="sk-SK" sz="4400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sk-SK" sz="2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85800" y="440668"/>
            <a:ext cx="7772400" cy="5655332"/>
          </a:xfrm>
        </p:spPr>
        <p:txBody>
          <a:bodyPr/>
          <a:lstStyle/>
          <a:p>
            <a:r>
              <a:rPr lang="sk-SK" i="1" dirty="0" smtClean="0"/>
              <a:t>Etiológia:</a:t>
            </a:r>
            <a:endParaRPr lang="sk-SK" sz="4400" dirty="0" smtClean="0"/>
          </a:p>
          <a:p>
            <a:pPr lvl="6"/>
            <a:r>
              <a:rPr lang="sk-SK" dirty="0" smtClean="0">
                <a:solidFill>
                  <a:schemeClr val="accent6">
                    <a:lumMod val="50000"/>
                  </a:schemeClr>
                </a:solidFill>
              </a:rPr>
              <a:t>psychologické príčiny – stres, zlosť</a:t>
            </a:r>
            <a:endParaRPr lang="sk-SK" sz="28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lvl="6"/>
            <a:r>
              <a:rPr lang="sk-SK" dirty="0" smtClean="0">
                <a:solidFill>
                  <a:schemeClr val="accent6">
                    <a:lumMod val="50000"/>
                  </a:schemeClr>
                </a:solidFill>
              </a:rPr>
              <a:t>častý a dlhodobý kontakt – </a:t>
            </a:r>
            <a:r>
              <a:rPr lang="sk-SK" dirty="0" err="1" smtClean="0">
                <a:solidFill>
                  <a:schemeClr val="accent6">
                    <a:lumMod val="50000"/>
                  </a:schemeClr>
                </a:solidFill>
              </a:rPr>
              <a:t>parafunkcie</a:t>
            </a:r>
            <a:r>
              <a:rPr lang="sk-SK" dirty="0" smtClean="0">
                <a:solidFill>
                  <a:schemeClr val="accent6">
                    <a:lumMod val="50000"/>
                  </a:schemeClr>
                </a:solidFill>
              </a:rPr>
              <a:t> (</a:t>
            </a:r>
            <a:r>
              <a:rPr lang="sk-SK" dirty="0" err="1" smtClean="0">
                <a:solidFill>
                  <a:schemeClr val="accent6">
                    <a:lumMod val="50000"/>
                  </a:schemeClr>
                </a:solidFill>
              </a:rPr>
              <a:t>bruxizmus</a:t>
            </a:r>
            <a:r>
              <a:rPr lang="sk-SK" dirty="0" smtClean="0">
                <a:solidFill>
                  <a:schemeClr val="accent6">
                    <a:lumMod val="50000"/>
                  </a:schemeClr>
                </a:solidFill>
              </a:rPr>
              <a:t>)</a:t>
            </a:r>
            <a:endParaRPr lang="sk-SK" sz="28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lvl="6"/>
            <a:r>
              <a:rPr lang="sk-SK" dirty="0" smtClean="0">
                <a:solidFill>
                  <a:schemeClr val="accent6">
                    <a:lumMod val="50000"/>
                  </a:schemeClr>
                </a:solidFill>
              </a:rPr>
              <a:t>nesprávne tvarované </a:t>
            </a:r>
            <a:r>
              <a:rPr lang="sk-SK" dirty="0" err="1" smtClean="0">
                <a:solidFill>
                  <a:schemeClr val="accent6">
                    <a:lumMod val="50000"/>
                  </a:schemeClr>
                </a:solidFill>
              </a:rPr>
              <a:t>okluzálne</a:t>
            </a:r>
            <a:r>
              <a:rPr lang="sk-SK" dirty="0" smtClean="0">
                <a:solidFill>
                  <a:schemeClr val="accent6">
                    <a:lumMod val="50000"/>
                  </a:schemeClr>
                </a:solidFill>
              </a:rPr>
              <a:t> plôšky (výplní, koruniek) – predčasný kontakt, artikulačné prekážky</a:t>
            </a:r>
            <a:endParaRPr lang="sk-SK" sz="28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lvl="6"/>
            <a:r>
              <a:rPr lang="sk-SK" dirty="0" err="1" smtClean="0">
                <a:solidFill>
                  <a:schemeClr val="accent6">
                    <a:lumMod val="50000"/>
                  </a:schemeClr>
                </a:solidFill>
              </a:rPr>
              <a:t>neuromuskulárne</a:t>
            </a:r>
            <a:r>
              <a:rPr lang="sk-SK" dirty="0" smtClean="0">
                <a:solidFill>
                  <a:schemeClr val="accent6">
                    <a:lumMod val="50000"/>
                  </a:schemeClr>
                </a:solidFill>
              </a:rPr>
              <a:t> poruchy v oblasti čeľuste a tváre</a:t>
            </a:r>
            <a:endParaRPr lang="sk-SK" sz="2800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                                  .   anomálne 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postavenie 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zubov</a:t>
            </a:r>
          </a:p>
          <a:p>
            <a:r>
              <a:rPr lang="sk-SK" i="1" dirty="0" smtClean="0"/>
              <a:t>Klinicky</a:t>
            </a:r>
            <a:r>
              <a:rPr lang="sk-SK" sz="2000" i="1" dirty="0" smtClean="0"/>
              <a:t>:                         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najprv 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v sklovine</a:t>
            </a:r>
          </a:p>
          <a:p>
            <a:pPr lvl="7"/>
            <a:r>
              <a:rPr lang="sk-SK" dirty="0" smtClean="0">
                <a:solidFill>
                  <a:schemeClr val="accent6">
                    <a:lumMod val="50000"/>
                  </a:schemeClr>
                </a:solidFill>
              </a:rPr>
              <a:t>v obnažený </a:t>
            </a:r>
            <a:r>
              <a:rPr lang="sk-SK" dirty="0" err="1" smtClean="0">
                <a:solidFill>
                  <a:schemeClr val="accent6">
                    <a:lumMod val="50000"/>
                  </a:schemeClr>
                </a:solidFill>
              </a:rPr>
              <a:t>dentín</a:t>
            </a:r>
            <a:r>
              <a:rPr lang="sk-SK" dirty="0" smtClean="0">
                <a:solidFill>
                  <a:schemeClr val="accent6">
                    <a:lumMod val="50000"/>
                  </a:schemeClr>
                </a:solidFill>
              </a:rPr>
              <a:t> –</a:t>
            </a:r>
            <a:r>
              <a:rPr lang="sk-SK" dirty="0" err="1" smtClean="0">
                <a:solidFill>
                  <a:schemeClr val="accent6">
                    <a:lumMod val="50000"/>
                  </a:schemeClr>
                </a:solidFill>
              </a:rPr>
              <a:t>neskôr,hladké</a:t>
            </a:r>
            <a:r>
              <a:rPr lang="sk-SK" dirty="0" smtClean="0">
                <a:solidFill>
                  <a:schemeClr val="accent6">
                    <a:lumMod val="50000"/>
                  </a:schemeClr>
                </a:solidFill>
              </a:rPr>
              <a:t> a rovné plochy (</a:t>
            </a:r>
            <a:r>
              <a:rPr lang="sk-SK" dirty="0" err="1" smtClean="0">
                <a:solidFill>
                  <a:schemeClr val="accent6">
                    <a:lumMod val="50000"/>
                  </a:schemeClr>
                </a:solidFill>
              </a:rPr>
              <a:t>koronálne</a:t>
            </a:r>
            <a:r>
              <a:rPr lang="sk-SK" dirty="0" smtClean="0">
                <a:solidFill>
                  <a:schemeClr val="accent6">
                    <a:lumMod val="50000"/>
                  </a:schemeClr>
                </a:solidFill>
              </a:rPr>
              <a:t> ohraničené ostrou hranou) – </a:t>
            </a:r>
            <a:r>
              <a:rPr lang="sk-SK" dirty="0" err="1" smtClean="0">
                <a:solidFill>
                  <a:schemeClr val="accent6">
                    <a:lumMod val="50000"/>
                  </a:schemeClr>
                </a:solidFill>
              </a:rPr>
              <a:t>atričné</a:t>
            </a:r>
            <a:r>
              <a:rPr lang="sk-SK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sk-SK" dirty="0" err="1" smtClean="0">
                <a:solidFill>
                  <a:schemeClr val="accent6">
                    <a:lumMod val="50000"/>
                  </a:schemeClr>
                </a:solidFill>
              </a:rPr>
              <a:t>fazety</a:t>
            </a:r>
            <a:endParaRPr lang="sk-SK" sz="28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lvl="7"/>
            <a:r>
              <a:rPr lang="sk-SK" dirty="0" err="1" smtClean="0">
                <a:solidFill>
                  <a:schemeClr val="accent6">
                    <a:lumMod val="50000"/>
                  </a:schemeClr>
                </a:solidFill>
              </a:rPr>
              <a:t>lateropulzia</a:t>
            </a:r>
            <a:r>
              <a:rPr lang="sk-SK" dirty="0" smtClean="0">
                <a:solidFill>
                  <a:schemeClr val="accent6">
                    <a:lumMod val="50000"/>
                  </a:schemeClr>
                </a:solidFill>
              </a:rPr>
              <a:t> – výrazný kontakt (strata značnej časti koruniek) – vyrovnávane </a:t>
            </a:r>
            <a:r>
              <a:rPr lang="sk-SK" dirty="0" err="1" smtClean="0">
                <a:solidFill>
                  <a:schemeClr val="accent6">
                    <a:lumMod val="50000"/>
                  </a:schemeClr>
                </a:solidFill>
              </a:rPr>
              <a:t>oklúzálnym</a:t>
            </a:r>
            <a:r>
              <a:rPr lang="sk-SK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sk-SK" dirty="0" err="1" smtClean="0">
                <a:solidFill>
                  <a:schemeClr val="accent6">
                    <a:lumMod val="50000"/>
                  </a:schemeClr>
                </a:solidFill>
              </a:rPr>
              <a:t>driftom</a:t>
            </a:r>
            <a:r>
              <a:rPr lang="sk-SK" dirty="0" smtClean="0">
                <a:solidFill>
                  <a:schemeClr val="accent6">
                    <a:lumMod val="50000"/>
                  </a:schemeClr>
                </a:solidFill>
              </a:rPr>
              <a:t>              (z alveolu </a:t>
            </a:r>
            <a:r>
              <a:rPr lang="sk-SK" dirty="0" err="1" smtClean="0">
                <a:solidFill>
                  <a:schemeClr val="accent6">
                    <a:lumMod val="50000"/>
                  </a:schemeClr>
                </a:solidFill>
              </a:rPr>
              <a:t>povyrástenie</a:t>
            </a:r>
            <a:r>
              <a:rPr lang="sk-SK" dirty="0" smtClean="0">
                <a:solidFill>
                  <a:schemeClr val="accent6">
                    <a:lumMod val="50000"/>
                  </a:schemeClr>
                </a:solidFill>
              </a:rPr>
              <a:t> zuba do nového kontaktu)</a:t>
            </a:r>
            <a:endParaRPr lang="sk-SK" sz="2800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sk-SK" sz="20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68660"/>
            <a:ext cx="7772400" cy="828092"/>
          </a:xfrm>
        </p:spPr>
        <p:txBody>
          <a:bodyPr/>
          <a:lstStyle/>
          <a:p>
            <a:r>
              <a:rPr lang="sk-SK" b="1" dirty="0" smtClean="0"/>
              <a:t>Abrázia</a:t>
            </a:r>
            <a:r>
              <a:rPr lang="en-US" b="1" dirty="0" smtClean="0"/>
              <a:t/>
            </a:r>
            <a:br>
              <a:rPr lang="en-US" b="1" dirty="0" smtClean="0"/>
            </a:b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85800" y="1124744"/>
            <a:ext cx="7772400" cy="4971256"/>
          </a:xfrm>
        </p:spPr>
        <p:txBody>
          <a:bodyPr/>
          <a:lstStyle/>
          <a:p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úbytok zubných tkanív, vznikajúca v dôsledku </a:t>
            </a:r>
            <a:r>
              <a:rPr lang="sk-SK" sz="2000" b="1" dirty="0" smtClean="0">
                <a:solidFill>
                  <a:schemeClr val="accent6">
                    <a:lumMod val="50000"/>
                  </a:schemeClr>
                </a:solidFill>
              </a:rPr>
              <a:t>oteru cudzími telesami. 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Najčastejšími formami abrázie sú:</a:t>
            </a:r>
            <a:endParaRPr lang="en-US" sz="2000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sk-SK" sz="2000" b="1" dirty="0" smtClean="0">
                <a:solidFill>
                  <a:schemeClr val="accent6">
                    <a:lumMod val="50000"/>
                  </a:schemeClr>
                </a:solidFill>
              </a:rPr>
              <a:t>1. </a:t>
            </a:r>
            <a:r>
              <a:rPr lang="sk-SK" sz="2000" b="1" dirty="0" err="1" smtClean="0">
                <a:solidFill>
                  <a:schemeClr val="accent6">
                    <a:lumMod val="50000"/>
                  </a:schemeClr>
                </a:solidFill>
              </a:rPr>
              <a:t>Demastikácia</a:t>
            </a:r>
            <a:r>
              <a:rPr lang="sk-SK" sz="20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je spôsobená potravinami. Čím je strava viac tepelne a inak upravovaná, tým je menej abrazívna.</a:t>
            </a:r>
            <a:endParaRPr lang="en-US" sz="2000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sk-SK" sz="2000" b="1" dirty="0" smtClean="0">
                <a:solidFill>
                  <a:schemeClr val="accent6">
                    <a:lumMod val="50000"/>
                  </a:schemeClr>
                </a:solidFill>
              </a:rPr>
              <a:t>2. Zlozvyky 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(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habits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) spôsobujú typické defekty v závislosti od nahryzovaného predmetu (fajka, špendlíky a niť u krajčírov, klince u tesárov, píšťalka a pod.). Tento typ býva nazývaný ako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uzurácia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  <a:endParaRPr lang="en-US" sz="2000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sk-SK" sz="2000" b="1" dirty="0" smtClean="0">
                <a:solidFill>
                  <a:schemeClr val="accent6">
                    <a:lumMod val="50000"/>
                  </a:schemeClr>
                </a:solidFill>
              </a:rPr>
              <a:t>3. Prašné prostredie 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s kremičitým práškom v sline a potrave (kamenári, lomy a iné prašné prevádzky).</a:t>
            </a:r>
            <a:endParaRPr lang="en-US" sz="2000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sk-SK" sz="2000" b="1" dirty="0" smtClean="0">
                <a:solidFill>
                  <a:schemeClr val="accent6">
                    <a:lumMod val="50000"/>
                  </a:schemeClr>
                </a:solidFill>
              </a:rPr>
              <a:t>4. Abrázia v </a:t>
            </a:r>
            <a:r>
              <a:rPr lang="sk-SK" sz="2000" b="1" dirty="0" err="1" smtClean="0">
                <a:solidFill>
                  <a:schemeClr val="accent6">
                    <a:lumMod val="50000"/>
                  </a:schemeClr>
                </a:solidFill>
              </a:rPr>
              <a:t>dôledku</a:t>
            </a:r>
            <a:r>
              <a:rPr lang="sk-SK" sz="2000" b="1" dirty="0" smtClean="0">
                <a:solidFill>
                  <a:schemeClr val="accent6">
                    <a:lumMod val="50000"/>
                  </a:schemeClr>
                </a:solidFill>
              </a:rPr>
              <a:t> neprimeranej ústnej hygieny 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s tvrdými kefkami a abrazívnymi pastami.</a:t>
            </a:r>
            <a:endParaRPr lang="en-US" sz="2000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sk-SK" sz="2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85800" y="548680"/>
            <a:ext cx="7772400" cy="5547320"/>
          </a:xfrm>
        </p:spPr>
        <p:txBody>
          <a:bodyPr/>
          <a:lstStyle/>
          <a:p>
            <a:pPr lvl="8"/>
            <a:r>
              <a:rPr lang="sk-SK" b="1" dirty="0" smtClean="0"/>
              <a:t>ABRÁZIA</a:t>
            </a:r>
          </a:p>
          <a:p>
            <a:pPr lvl="8"/>
            <a:r>
              <a:rPr lang="sk-SK" dirty="0" smtClean="0"/>
              <a:t>strata </a:t>
            </a:r>
            <a:r>
              <a:rPr lang="sk-SK" dirty="0" smtClean="0"/>
              <a:t>TZT spôsobená cudzími telesami</a:t>
            </a:r>
            <a:endParaRPr lang="sk-SK" sz="2800" dirty="0" smtClean="0"/>
          </a:p>
          <a:p>
            <a:pPr lvl="0"/>
            <a:r>
              <a:rPr lang="sk-SK" dirty="0" smtClean="0">
                <a:solidFill>
                  <a:schemeClr val="accent6">
                    <a:lumMod val="50000"/>
                  </a:schemeClr>
                </a:solidFill>
              </a:rPr>
              <a:t> 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potravinami (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demastikácia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)</a:t>
            </a:r>
          </a:p>
          <a:p>
            <a:pPr lvl="0"/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pracovné prostredie (prach u baníkov)</a:t>
            </a:r>
          </a:p>
          <a:p>
            <a:pPr lvl="1"/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demastikácia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–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abrazivita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denne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príjmanej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potravy</a:t>
            </a:r>
          </a:p>
          <a:p>
            <a:pPr lvl="1"/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zlozvyky – navyknuté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nakusovanie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na predmety (niť, vlákno), držanie predmetov medzi zubami (píšťalka, pero) – ide o </a:t>
            </a:r>
            <a:r>
              <a:rPr lang="sk-SK" sz="2000" u="sng" dirty="0" err="1" smtClean="0">
                <a:solidFill>
                  <a:schemeClr val="accent6">
                    <a:lumMod val="50000"/>
                  </a:schemeClr>
                </a:solidFill>
              </a:rPr>
              <a:t>uzuráciu</a:t>
            </a:r>
            <a:endParaRPr lang="sk-SK" sz="20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lvl="1"/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ústnou hygienou: pasty s vysokým obsahom abrazívneho plniva, zlá technika čistenia</a:t>
            </a:r>
          </a:p>
          <a:p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 </a:t>
            </a:r>
            <a:r>
              <a:rPr lang="sk-SK" sz="2000" i="1" dirty="0" err="1" smtClean="0"/>
              <a:t>Atrícia</a:t>
            </a:r>
            <a:r>
              <a:rPr lang="sk-SK" sz="2000" i="1" dirty="0" smtClean="0"/>
              <a:t> + Abrázia:</a:t>
            </a:r>
            <a:endParaRPr lang="sk-SK" sz="2000" dirty="0" smtClean="0"/>
          </a:p>
          <a:p>
            <a:pPr lvl="2"/>
            <a:r>
              <a:rPr lang="sk-SK" dirty="0" smtClean="0"/>
              <a:t>strate </a:t>
            </a:r>
            <a:r>
              <a:rPr lang="sk-SK" dirty="0" err="1" smtClean="0"/>
              <a:t>perikymat</a:t>
            </a:r>
            <a:r>
              <a:rPr lang="sk-SK" dirty="0" smtClean="0"/>
              <a:t>, </a:t>
            </a:r>
            <a:r>
              <a:rPr lang="sk-SK" dirty="0" err="1" smtClean="0"/>
              <a:t>aprizmatickej</a:t>
            </a:r>
            <a:r>
              <a:rPr lang="sk-SK" dirty="0" smtClean="0"/>
              <a:t> skloviny</a:t>
            </a:r>
            <a:endParaRPr lang="sk-SK" sz="3600" dirty="0" smtClean="0"/>
          </a:p>
          <a:p>
            <a:pPr lvl="2"/>
            <a:r>
              <a:rPr lang="sk-SK" dirty="0" smtClean="0"/>
              <a:t>korunky zubov sa skracujú, tvarové zmeny</a:t>
            </a:r>
            <a:endParaRPr lang="sk-SK" sz="3600" dirty="0" smtClean="0"/>
          </a:p>
          <a:p>
            <a:r>
              <a:rPr lang="sk-SK" dirty="0" smtClean="0"/>
              <a:t> </a:t>
            </a:r>
            <a:endParaRPr lang="sk-SK" sz="4400" dirty="0" smtClean="0"/>
          </a:p>
          <a:p>
            <a:endParaRPr lang="sk-SK" sz="2000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sk-SK" sz="4400" dirty="0" smtClean="0"/>
          </a:p>
          <a:p>
            <a:endParaRPr lang="sk-SK" sz="20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484784"/>
            <a:ext cx="3153215" cy="2066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08004" y="1232756"/>
            <a:ext cx="4184650" cy="2693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bdĺžnik 5"/>
          <p:cNvSpPr/>
          <p:nvPr/>
        </p:nvSpPr>
        <p:spPr>
          <a:xfrm>
            <a:off x="431540" y="4293096"/>
            <a:ext cx="37444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</a:rPr>
              <a:t>Obr. vľavo: Abrázia horných frontálnych zubov následkom zlozvyku pridržiavania fajky</a:t>
            </a:r>
            <a:r>
              <a:rPr lang="sk-SK" b="1" dirty="0" smtClean="0">
                <a:latin typeface="Times New Roman" panose="02020603050405020304" pitchFamily="18" charset="0"/>
              </a:rPr>
              <a:t>.</a:t>
            </a:r>
            <a:endParaRPr lang="sk-SK" b="1" dirty="0">
              <a:latin typeface="Times New Roman" panose="02020603050405020304" pitchFamily="18" charset="0"/>
            </a:endParaRPr>
          </a:p>
        </p:txBody>
      </p:sp>
      <p:sp>
        <p:nvSpPr>
          <p:cNvPr id="7" name="Obdĺžnik 6"/>
          <p:cNvSpPr/>
          <p:nvPr/>
        </p:nvSpPr>
        <p:spPr>
          <a:xfrm>
            <a:off x="4572000" y="436510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k-SK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Obr. 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v</a:t>
            </a:r>
            <a:r>
              <a:rPr lang="sk-SK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prav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o</a:t>
            </a:r>
            <a:r>
              <a:rPr lang="sk-SK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: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sk-SK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Klinický obraz abrázie v podobe klinovitých defektov</a:t>
            </a:r>
            <a:endParaRPr lang="sk-SK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587152"/>
          </a:xfrm>
        </p:spPr>
        <p:txBody>
          <a:bodyPr/>
          <a:lstStyle/>
          <a:p>
            <a:r>
              <a:rPr lang="sk-SK" b="1" dirty="0" err="1" smtClean="0"/>
              <a:t>Abfrakcia</a:t>
            </a:r>
            <a:r>
              <a:rPr lang="sk-SK" b="1" dirty="0" smtClean="0"/>
              <a:t>- klinovitý defekt</a:t>
            </a:r>
            <a:r>
              <a:rPr lang="en-US" b="1" dirty="0" smtClean="0"/>
              <a:t/>
            </a:r>
            <a:br>
              <a:rPr lang="en-US" b="1" dirty="0" smtClean="0"/>
            </a:b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85800" y="1304764"/>
            <a:ext cx="7772400" cy="4791236"/>
          </a:xfrm>
        </p:spPr>
        <p:txBody>
          <a:bodyPr/>
          <a:lstStyle/>
          <a:p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Tieto defekty vznikajú primárne v sklovine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krčkovej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časti rezákov, špičiakov a 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premolárov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na ich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bukálnych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plochách.</a:t>
            </a:r>
          </a:p>
          <a:p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Klinovité defekty majú na priereze tvar trojuholníka, ktorého najkratšia strana je lokalizovaná koronárne v sklovine a ktorého vrchol smeruje do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dentínu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</a:p>
          <a:p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Lézia ma makroskopicky hladký a lesklý povrch. Mikroskopicky sa dajú v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dentíne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lézie pozorovať ryhy a „brúsne „ dráhy. </a:t>
            </a:r>
            <a:endParaRPr lang="en-US" sz="2000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en-US" sz="2000" dirty="0" smtClean="0"/>
          </a:p>
          <a:p>
            <a:endParaRPr lang="sk-SK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9692" y="3711575"/>
            <a:ext cx="5014912" cy="314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Abfrakcia</a:t>
            </a:r>
            <a:r>
              <a:rPr lang="sk-SK" b="1" dirty="0" smtClean="0"/>
              <a:t>- klinovitý defekt</a:t>
            </a:r>
            <a:r>
              <a:rPr lang="en-US" b="1" dirty="0" smtClean="0"/>
              <a:t/>
            </a:r>
            <a:br>
              <a:rPr lang="en-US" b="1" dirty="0" smtClean="0"/>
            </a:b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sz="2000" b="1" dirty="0" smtClean="0">
                <a:solidFill>
                  <a:schemeClr val="accent6">
                    <a:lumMod val="50000"/>
                  </a:schemeClr>
                </a:solidFill>
              </a:rPr>
              <a:t>1.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sk-SK" sz="2000" b="1" dirty="0" smtClean="0">
                <a:solidFill>
                  <a:schemeClr val="accent6">
                    <a:lumMod val="50000"/>
                  </a:schemeClr>
                </a:solidFill>
              </a:rPr>
              <a:t>Mechanicko-abrazívna teória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považuje za hlavnú príčinu vzniku zlú techniku čistenia zubov, podporovanú tvrdými kefkami a abrazívnymi pastami. Rozvoj lézie podporujú už prítomné erózie alebo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inaktívne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kariézne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lézie v oblasti krčku zuba. Vzniknutá lézia býva označovaná ako </a:t>
            </a:r>
            <a:r>
              <a:rPr lang="sk-SK" sz="2000" b="1" dirty="0" smtClean="0">
                <a:solidFill>
                  <a:schemeClr val="accent6">
                    <a:lumMod val="50000"/>
                  </a:schemeClr>
                </a:solidFill>
              </a:rPr>
              <a:t>klinovitý defekt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. </a:t>
            </a:r>
          </a:p>
          <a:p>
            <a:r>
              <a:rPr lang="sk-SK" sz="2000" b="1" dirty="0" smtClean="0">
                <a:solidFill>
                  <a:schemeClr val="accent6">
                    <a:lumMod val="50000"/>
                  </a:schemeClr>
                </a:solidFill>
              </a:rPr>
              <a:t>2. Teória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sk-SK" sz="2000" b="1" dirty="0" smtClean="0">
                <a:solidFill>
                  <a:schemeClr val="accent6">
                    <a:lumMod val="50000"/>
                  </a:schemeClr>
                </a:solidFill>
              </a:rPr>
              <a:t>generalizovaných cyklických, excentrický pôsobiacich </a:t>
            </a:r>
            <a:r>
              <a:rPr lang="sk-SK" sz="2000" b="1" dirty="0" err="1" smtClean="0">
                <a:solidFill>
                  <a:schemeClr val="accent6">
                    <a:lumMod val="50000"/>
                  </a:schemeClr>
                </a:solidFill>
              </a:rPr>
              <a:t>okluzálnych</a:t>
            </a:r>
            <a:r>
              <a:rPr lang="sk-SK" sz="2000" b="1" dirty="0" smtClean="0">
                <a:solidFill>
                  <a:schemeClr val="accent6">
                    <a:lumMod val="50000"/>
                  </a:schemeClr>
                </a:solidFill>
              </a:rPr>
              <a:t> síl, spojených s ohybom a ťahom zuba v oblasti jeho krčku 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vysvetľuje vznik defektu ako dôsledok vylamovania skloviny s následnou makroskopickou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kavitáciou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. Lézia v zmysle tejto teórie býva označovaná aj ako </a:t>
            </a:r>
            <a:r>
              <a:rPr lang="sk-SK" sz="2000" b="1" dirty="0" err="1" smtClean="0">
                <a:solidFill>
                  <a:schemeClr val="accent6">
                    <a:lumMod val="50000"/>
                  </a:schemeClr>
                </a:solidFill>
              </a:rPr>
              <a:t>abfrakcia</a:t>
            </a:r>
            <a:r>
              <a:rPr lang="sk-SK" sz="2000" b="1" dirty="0" smtClean="0">
                <a:solidFill>
                  <a:schemeClr val="accent6">
                    <a:lumMod val="50000"/>
                  </a:schemeClr>
                </a:solidFill>
              </a:rPr>
              <a:t>, tiež  </a:t>
            </a:r>
            <a:r>
              <a:rPr lang="sk-SK" sz="2000" b="1" dirty="0" err="1" smtClean="0">
                <a:solidFill>
                  <a:schemeClr val="accent6">
                    <a:lumMod val="50000"/>
                  </a:schemeClr>
                </a:solidFill>
              </a:rPr>
              <a:t>NCCLs</a:t>
            </a:r>
            <a:r>
              <a:rPr lang="sk-SK" sz="2000" b="1" dirty="0" smtClean="0">
                <a:solidFill>
                  <a:schemeClr val="accent6">
                    <a:lumMod val="50000"/>
                  </a:schemeClr>
                </a:solidFill>
              </a:rPr>
              <a:t>-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Non -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carious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cervical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lesions</a:t>
            </a:r>
            <a:endParaRPr lang="sk-SK" sz="2000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sk-SK" sz="20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obsahu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1736812"/>
            <a:ext cx="3780420" cy="2830484"/>
          </a:xfrm>
        </p:spPr>
      </p:pic>
      <p:sp>
        <p:nvSpPr>
          <p:cNvPr id="5" name="Obdĺžnik 4"/>
          <p:cNvSpPr/>
          <p:nvPr/>
        </p:nvSpPr>
        <p:spPr>
          <a:xfrm>
            <a:off x="935596" y="5049180"/>
            <a:ext cx="27895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k-SK" dirty="0" err="1" smtClean="0"/>
              <a:t>Abfrakcia-ohyb</a:t>
            </a:r>
            <a:r>
              <a:rPr lang="sk-SK" dirty="0" smtClean="0"/>
              <a:t> zuba</a:t>
            </a:r>
            <a:endParaRPr lang="en-US" dirty="0"/>
          </a:p>
        </p:txBody>
      </p:sp>
      <p:pic>
        <p:nvPicPr>
          <p:cNvPr id="6" name="Zástupný symbol obsahu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27984" y="1808820"/>
            <a:ext cx="4393276" cy="2672542"/>
          </a:xfrm>
          <a:prstGeom prst="rect">
            <a:avLst/>
          </a:prstGeom>
        </p:spPr>
      </p:pic>
      <p:sp>
        <p:nvSpPr>
          <p:cNvPr id="7" name="Obdĺžnik 6"/>
          <p:cNvSpPr/>
          <p:nvPr/>
        </p:nvSpPr>
        <p:spPr>
          <a:xfrm>
            <a:off x="4535996" y="4869160"/>
            <a:ext cx="37946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k-SK" dirty="0" smtClean="0"/>
              <a:t>Klinovitý </a:t>
            </a:r>
            <a:r>
              <a:rPr lang="sk-SK" dirty="0" err="1" smtClean="0"/>
              <a:t>defekt-mechanicky</a:t>
            </a:r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Abfrakcia</a:t>
            </a:r>
            <a:r>
              <a:rPr lang="sk-SK" b="1" dirty="0" smtClean="0"/>
              <a:t> : </a:t>
            </a:r>
            <a:r>
              <a:rPr lang="sk-SK" b="1" dirty="0" err="1" smtClean="0"/>
              <a:t>NCCLs</a:t>
            </a:r>
            <a:r>
              <a:rPr lang="sk-SK" b="1" dirty="0" smtClean="0"/>
              <a:t>-</a:t>
            </a:r>
            <a:r>
              <a:rPr lang="sk-SK" dirty="0" smtClean="0"/>
              <a:t> Non - </a:t>
            </a:r>
            <a:r>
              <a:rPr lang="sk-SK" dirty="0" err="1" smtClean="0"/>
              <a:t>carious</a:t>
            </a:r>
            <a:r>
              <a:rPr lang="sk-SK" dirty="0" smtClean="0"/>
              <a:t>  </a:t>
            </a:r>
            <a:r>
              <a:rPr lang="sk-SK" dirty="0" err="1" smtClean="0"/>
              <a:t>cervical</a:t>
            </a:r>
            <a:r>
              <a:rPr lang="sk-SK" dirty="0" smtClean="0"/>
              <a:t> </a:t>
            </a:r>
            <a:r>
              <a:rPr lang="sk-SK" dirty="0" err="1" smtClean="0"/>
              <a:t>lesions</a:t>
            </a:r>
            <a:endParaRPr lang="sk-SK" dirty="0"/>
          </a:p>
        </p:txBody>
      </p:sp>
      <p:pic>
        <p:nvPicPr>
          <p:cNvPr id="4" name="Zástupný symbol obsahu 6" descr="C:\Users\Jozef\Desktop\skriptá DEFINITÍVNE 3\skr.obrazky\Scanovane veci\infrakcia.jpg"/>
          <p:cNvPicPr>
            <a:picLocks noGrp="1"/>
          </p:cNvPicPr>
          <p:nvPr>
            <p:ph idx="1"/>
          </p:nvPr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755576" y="2564904"/>
            <a:ext cx="3700239" cy="26237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Zástupný symbol obsahu 7" descr="C:\Users\Jozef\Desktop\FAREBn´é KNIHA\erozie.jpg"/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96036" y="2816932"/>
            <a:ext cx="3492388" cy="26245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440668"/>
            <a:ext cx="7772400" cy="900100"/>
          </a:xfrm>
        </p:spPr>
        <p:txBody>
          <a:bodyPr/>
          <a:lstStyle/>
          <a:p>
            <a:r>
              <a:rPr lang="sk-SK" b="1" dirty="0" smtClean="0"/>
              <a:t>Chemická strata - Erózia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vzniká priamym  pôsobením kyselín na povrch zuba</a:t>
            </a:r>
          </a:p>
          <a:p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Na rozdiel od zubného kazu </a:t>
            </a:r>
            <a:r>
              <a:rPr lang="sk-SK" sz="2000" b="1" dirty="0" smtClean="0">
                <a:solidFill>
                  <a:schemeClr val="accent6">
                    <a:lumMod val="50000"/>
                  </a:schemeClr>
                </a:solidFill>
              </a:rPr>
              <a:t>kyseliny nevznikajú metabolickou činnosťou baktérií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. </a:t>
            </a:r>
          </a:p>
          <a:p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Erozívne zmeny sa na základe svojho rozsahu zaraďujú do 3 klinických štádií (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Eccles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1979):</a:t>
            </a:r>
          </a:p>
          <a:p>
            <a:pPr lvl="0"/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1.trieda: Povrchové lézie, ktoré zasahujú len do skloviny.</a:t>
            </a:r>
            <a:endParaRPr lang="en-US" sz="20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lvl="0"/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2.trieda: Lokalizované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lézie,ktoré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zasahujú aj do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dentínu.Plocha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obnaženého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dentínu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zaberá menej ako tretinu erozívnej lézie.</a:t>
            </a:r>
            <a:endParaRPr lang="en-US" sz="20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lvl="0"/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3.trieda: Generalizované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lézie,u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ktorých podiel obnaženého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dentínu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tvorí viac ako tretinu plochy lézie.</a:t>
            </a:r>
            <a:endParaRPr lang="en-US" sz="2000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sk-SK" sz="20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Erózia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sz="2000" b="1" dirty="0" smtClean="0">
                <a:solidFill>
                  <a:schemeClr val="accent6">
                    <a:lumMod val="50000"/>
                  </a:schemeClr>
                </a:solidFill>
              </a:rPr>
              <a:t>Reverzibilné- včasné 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lézie : defekty 1.triedy</a:t>
            </a:r>
          </a:p>
          <a:p>
            <a:r>
              <a:rPr lang="sk-SK" sz="2000" b="1" dirty="0" smtClean="0">
                <a:solidFill>
                  <a:schemeClr val="accent6">
                    <a:lumMod val="50000"/>
                  </a:schemeClr>
                </a:solidFill>
              </a:rPr>
              <a:t>Ireverzibilné – </a:t>
            </a:r>
            <a:r>
              <a:rPr lang="sk-SK" sz="2000" b="1" dirty="0" err="1" smtClean="0">
                <a:solidFill>
                  <a:schemeClr val="accent6">
                    <a:lumMod val="50000"/>
                  </a:schemeClr>
                </a:solidFill>
              </a:rPr>
              <a:t>pozdné</a:t>
            </a:r>
            <a:r>
              <a:rPr lang="sk-SK" sz="2000" b="1" dirty="0" smtClean="0">
                <a:solidFill>
                  <a:schemeClr val="accent6">
                    <a:lumMod val="50000"/>
                  </a:schemeClr>
                </a:solidFill>
              </a:rPr>
              <a:t> lézie: 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defekty 2. a 3. triedy</a:t>
            </a:r>
          </a:p>
          <a:p>
            <a:r>
              <a:rPr lang="sk-SK" sz="2000" b="1" dirty="0" smtClean="0">
                <a:solidFill>
                  <a:schemeClr val="accent6">
                    <a:lumMod val="50000"/>
                  </a:schemeClr>
                </a:solidFill>
              </a:rPr>
              <a:t>Aktívne</a:t>
            </a:r>
            <a:r>
              <a:rPr lang="sk-SK" sz="2000" i="1" dirty="0" smtClean="0">
                <a:solidFill>
                  <a:schemeClr val="accent6">
                    <a:lumMod val="50000"/>
                  </a:schemeClr>
                </a:solidFill>
              </a:rPr>
              <a:t> (</a:t>
            </a:r>
            <a:r>
              <a:rPr lang="sk-SK" sz="2000" i="1" dirty="0" err="1" smtClean="0">
                <a:solidFill>
                  <a:schemeClr val="accent6">
                    <a:lumMod val="50000"/>
                  </a:schemeClr>
                </a:solidFill>
              </a:rPr>
              <a:t>progredientné</a:t>
            </a:r>
            <a:r>
              <a:rPr lang="sk-SK" sz="2000" i="1" dirty="0" smtClean="0">
                <a:solidFill>
                  <a:schemeClr val="accent6">
                    <a:lumMod val="50000"/>
                  </a:schemeClr>
                </a:solidFill>
              </a:rPr>
              <a:t>) 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lézie majú nerovný okraj a drsný povrch</a:t>
            </a:r>
          </a:p>
          <a:p>
            <a:r>
              <a:rPr lang="sk-SK" sz="2000" b="1" dirty="0" err="1" smtClean="0">
                <a:solidFill>
                  <a:schemeClr val="accent6">
                    <a:lumMod val="50000"/>
                  </a:schemeClr>
                </a:solidFill>
              </a:rPr>
              <a:t>Inaktívne</a:t>
            </a:r>
            <a:r>
              <a:rPr lang="sk-SK" sz="2000" i="1" dirty="0" smtClean="0">
                <a:solidFill>
                  <a:schemeClr val="accent6">
                    <a:lumMod val="50000"/>
                  </a:schemeClr>
                </a:solidFill>
              </a:rPr>
              <a:t> (latentné) erózie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majú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navalité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okraje a ich povrch je hladký.</a:t>
            </a:r>
          </a:p>
          <a:p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Kyseliny </a:t>
            </a:r>
            <a:r>
              <a:rPr lang="sk-SK" sz="2000" b="1" dirty="0" smtClean="0">
                <a:solidFill>
                  <a:schemeClr val="accent6">
                    <a:lumMod val="50000"/>
                  </a:schemeClr>
                </a:solidFill>
              </a:rPr>
              <a:t>endogénneho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pôvodu :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zvracaníie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(bulímia, alkoholizmus, tehotenstvo) a 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gastroezofageálny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reflux</a:t>
            </a:r>
            <a:endParaRPr lang="sk-SK" sz="2000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Kyseliny </a:t>
            </a:r>
            <a:r>
              <a:rPr lang="sk-SK" sz="2000" b="1" dirty="0" smtClean="0">
                <a:solidFill>
                  <a:schemeClr val="accent6">
                    <a:lumMod val="50000"/>
                  </a:schemeClr>
                </a:solidFill>
              </a:rPr>
              <a:t>exogénneho 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pôvodu :  stravovacie návyky, pracovná expozícia</a:t>
            </a:r>
          </a:p>
          <a:p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. Negatívny vplyv kyselín sa umocňuje najmä pri zníženej sekrécii slín v dôsledku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xerostómie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  <a:endParaRPr lang="en-US" sz="2000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en-US" sz="2000" dirty="0" smtClean="0"/>
          </a:p>
          <a:p>
            <a:endParaRPr lang="sk-SK" sz="2000" dirty="0" smtClean="0"/>
          </a:p>
          <a:p>
            <a:endParaRPr lang="sk-SK" sz="20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Erózie –diferenciálna diagnóza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. Erozívne jamkovité defekty sú charakteristické svojimi hladkými okrajmi na rozdiel od vrúbkovaných a ostrých okrajov mechanicky podmienených defektov</a:t>
            </a:r>
          </a:p>
          <a:p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Erozívne defekty v 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krčkovej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oblasti sú obklopené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cervikálnym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lemom intaktnej skloviny, čo u mechanických lézií nepozorujeme.</a:t>
            </a:r>
          </a:p>
          <a:p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Treba myslieť aj na  </a:t>
            </a:r>
            <a:r>
              <a:rPr lang="sk-SK" sz="2000" b="1" dirty="0" smtClean="0">
                <a:solidFill>
                  <a:schemeClr val="accent6">
                    <a:lumMod val="50000"/>
                  </a:schemeClr>
                </a:solidFill>
              </a:rPr>
              <a:t>kombináciu 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oboch typov lézii, keď chemicky oslabené tvrdé tkanivá  ľahšie podliehajú mechanickým vplyvom. Preto sa neodporúča mechanické očistenie povrchu zuba bezprostredne po konzumácií kyslých jedál a nápojov.</a:t>
            </a:r>
            <a:endParaRPr lang="en-US" sz="2000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en-US" sz="2000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sk-SK" sz="20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296652"/>
            <a:ext cx="7772400" cy="792088"/>
          </a:xfrm>
        </p:spPr>
        <p:txBody>
          <a:bodyPr/>
          <a:lstStyle/>
          <a:p>
            <a:r>
              <a:rPr lang="sk-SK" sz="2000" i="1" dirty="0" err="1" smtClean="0"/>
              <a:t>Progrediencia</a:t>
            </a:r>
            <a:r>
              <a:rPr lang="sk-SK" sz="2000" i="1" dirty="0" smtClean="0"/>
              <a:t>:</a:t>
            </a:r>
            <a:r>
              <a:rPr lang="sk-SK" sz="2000" dirty="0" smtClean="0"/>
              <a:t/>
            </a:r>
            <a:br>
              <a:rPr lang="sk-SK" sz="2000" dirty="0" smtClean="0"/>
            </a:br>
            <a:endParaRPr lang="sk-SK" sz="2000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85800" y="980728"/>
            <a:ext cx="7772400" cy="5115272"/>
          </a:xfrm>
        </p:spPr>
        <p:txBody>
          <a:bodyPr/>
          <a:lstStyle/>
          <a:p>
            <a:pPr lvl="2"/>
            <a:r>
              <a:rPr lang="sk-SK" u="sng" dirty="0" smtClean="0">
                <a:solidFill>
                  <a:schemeClr val="accent6">
                    <a:lumMod val="50000"/>
                  </a:schemeClr>
                </a:solidFill>
              </a:rPr>
              <a:t>aktívnych </a:t>
            </a:r>
            <a:r>
              <a:rPr lang="sk-SK" u="sng" dirty="0" err="1" smtClean="0">
                <a:solidFill>
                  <a:schemeClr val="accent6">
                    <a:lumMod val="50000"/>
                  </a:schemeClr>
                </a:solidFill>
              </a:rPr>
              <a:t>progredientných</a:t>
            </a:r>
            <a:r>
              <a:rPr lang="sk-SK" u="sng" dirty="0" smtClean="0">
                <a:solidFill>
                  <a:schemeClr val="accent6">
                    <a:lumMod val="50000"/>
                  </a:schemeClr>
                </a:solidFill>
              </a:rPr>
              <a:t> léziách</a:t>
            </a:r>
            <a:r>
              <a:rPr lang="sk-SK" dirty="0" smtClean="0">
                <a:solidFill>
                  <a:schemeClr val="accent6">
                    <a:lumMod val="50000"/>
                  </a:schemeClr>
                </a:solidFill>
              </a:rPr>
              <a:t> – ostré okraje skloviny, proti obnaženému </a:t>
            </a:r>
            <a:r>
              <a:rPr lang="sk-SK" dirty="0" err="1" smtClean="0">
                <a:solidFill>
                  <a:schemeClr val="accent6">
                    <a:lumMod val="50000"/>
                  </a:schemeClr>
                </a:solidFill>
              </a:rPr>
              <a:t>dentínu</a:t>
            </a:r>
            <a:endParaRPr lang="sk-SK" sz="36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lvl="2"/>
            <a:r>
              <a:rPr lang="sk-SK" u="sng" dirty="0" err="1" smtClean="0">
                <a:solidFill>
                  <a:schemeClr val="accent6">
                    <a:lumMod val="50000"/>
                  </a:schemeClr>
                </a:solidFill>
              </a:rPr>
              <a:t>kľudové</a:t>
            </a:r>
            <a:r>
              <a:rPr lang="sk-SK" u="sng" dirty="0" smtClean="0">
                <a:solidFill>
                  <a:schemeClr val="accent6">
                    <a:lumMod val="50000"/>
                  </a:schemeClr>
                </a:solidFill>
              </a:rPr>
              <a:t> lézie</a:t>
            </a:r>
            <a:r>
              <a:rPr lang="sk-SK" dirty="0" smtClean="0">
                <a:solidFill>
                  <a:schemeClr val="accent6">
                    <a:lumMod val="50000"/>
                  </a:schemeClr>
                </a:solidFill>
              </a:rPr>
              <a:t> – </a:t>
            </a:r>
            <a:r>
              <a:rPr lang="sk-SK" dirty="0" err="1" smtClean="0">
                <a:solidFill>
                  <a:schemeClr val="accent6">
                    <a:lumMod val="50000"/>
                  </a:schemeClr>
                </a:solidFill>
              </a:rPr>
              <a:t>návalovité</a:t>
            </a:r>
            <a:r>
              <a:rPr lang="sk-SK" dirty="0" smtClean="0">
                <a:solidFill>
                  <a:schemeClr val="accent6">
                    <a:lumMod val="50000"/>
                  </a:schemeClr>
                </a:solidFill>
              </a:rPr>
              <a:t> okraje</a:t>
            </a:r>
            <a:endParaRPr lang="sk-SK" sz="36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lvl="6"/>
            <a:r>
              <a:rPr lang="sk-SK" b="1" u="sng" dirty="0" smtClean="0"/>
              <a:t>včasná lézia</a:t>
            </a:r>
            <a:r>
              <a:rPr lang="sk-SK" dirty="0" smtClean="0"/>
              <a:t>: </a:t>
            </a:r>
            <a:r>
              <a:rPr lang="sk-SK" dirty="0" smtClean="0">
                <a:solidFill>
                  <a:schemeClr val="accent6">
                    <a:lumMod val="50000"/>
                  </a:schemeClr>
                </a:solidFill>
              </a:rPr>
              <a:t>klinicky diagnostikovať – je veľmi </a:t>
            </a:r>
            <a:r>
              <a:rPr lang="sk-SK" dirty="0" err="1" smtClean="0">
                <a:solidFill>
                  <a:schemeClr val="accent6">
                    <a:lumMod val="50000"/>
                  </a:schemeClr>
                </a:solidFill>
              </a:rPr>
              <a:t>obtiažne</a:t>
            </a:r>
            <a:endParaRPr lang="sk-SK" sz="28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lvl="6"/>
            <a:r>
              <a:rPr lang="sk-SK" dirty="0" smtClean="0">
                <a:solidFill>
                  <a:schemeClr val="accent6">
                    <a:lumMod val="50000"/>
                  </a:schemeClr>
                </a:solidFill>
              </a:rPr>
              <a:t>typická štruktúra skloviny je zmenená</a:t>
            </a:r>
            <a:endParaRPr lang="sk-SK" sz="28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lvl="6"/>
            <a:r>
              <a:rPr lang="sk-SK" dirty="0" smtClean="0">
                <a:solidFill>
                  <a:schemeClr val="accent6">
                    <a:lumMod val="50000"/>
                  </a:schemeClr>
                </a:solidFill>
              </a:rPr>
              <a:t>u mladých chýbajú  - </a:t>
            </a:r>
            <a:r>
              <a:rPr lang="sk-SK" dirty="0" err="1" smtClean="0">
                <a:solidFill>
                  <a:schemeClr val="accent6">
                    <a:lumMod val="50000"/>
                  </a:schemeClr>
                </a:solidFill>
              </a:rPr>
              <a:t>perikymata</a:t>
            </a:r>
            <a:endParaRPr lang="sk-SK" sz="28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lvl="6"/>
            <a:r>
              <a:rPr lang="sk-SK" dirty="0" smtClean="0">
                <a:solidFill>
                  <a:schemeClr val="accent6">
                    <a:lumMod val="50000"/>
                  </a:schemeClr>
                </a:solidFill>
              </a:rPr>
              <a:t>sklovina – hladká, matne sa leskne</a:t>
            </a:r>
            <a:endParaRPr lang="sk-SK" sz="28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lvl="6"/>
            <a:r>
              <a:rPr lang="sk-SK" dirty="0" smtClean="0">
                <a:solidFill>
                  <a:schemeClr val="accent6">
                    <a:lumMod val="50000"/>
                  </a:schemeClr>
                </a:solidFill>
              </a:rPr>
              <a:t>typ 1 erózie</a:t>
            </a:r>
            <a:endParaRPr lang="sk-SK" sz="28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lvl="1"/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 </a:t>
            </a:r>
            <a:r>
              <a:rPr lang="sk-SK" sz="2000" b="1" u="sng" dirty="0" smtClean="0"/>
              <a:t>neskorá </a:t>
            </a:r>
            <a:r>
              <a:rPr lang="sk-SK" sz="2000" b="1" u="sng" dirty="0" smtClean="0">
                <a:solidFill>
                  <a:srgbClr val="CC3366"/>
                </a:solidFill>
              </a:rPr>
              <a:t>lézia</a:t>
            </a:r>
            <a:r>
              <a:rPr lang="sk-SK" sz="2000" dirty="0" smtClean="0">
                <a:solidFill>
                  <a:srgbClr val="CC3366"/>
                </a:solidFill>
              </a:rPr>
              <a:t>:</a:t>
            </a:r>
          </a:p>
          <a:p>
            <a:pPr lvl="1"/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obnažený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dentín</a:t>
            </a:r>
            <a:endParaRPr lang="sk-SK" sz="20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lvl="1"/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typ 2, 3 erózie</a:t>
            </a:r>
          </a:p>
          <a:p>
            <a:pPr lvl="0"/>
            <a:endParaRPr lang="sk-SK" sz="2000" dirty="0" smtClean="0"/>
          </a:p>
          <a:p>
            <a:endParaRPr lang="sk-SK" sz="20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342900" lvl="5" indent="-34290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endParaRPr lang="sk-SK" sz="2800" dirty="0" smtClean="0"/>
          </a:p>
          <a:p>
            <a:endParaRPr lang="sk-SK" sz="20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i="1" dirty="0" smtClean="0"/>
              <a:t>Delenie erózií:</a:t>
            </a:r>
            <a:r>
              <a:rPr lang="sk-SK" dirty="0" smtClean="0"/>
              <a:t/>
            </a:r>
            <a:br>
              <a:rPr lang="sk-SK" dirty="0" smtClean="0"/>
            </a:b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2"/>
            <a:r>
              <a:rPr lang="sk-SK" dirty="0" smtClean="0"/>
              <a:t>1.trieda</a:t>
            </a:r>
            <a:r>
              <a:rPr lang="sk-SK" dirty="0" smtClean="0"/>
              <a:t>: povrchová lézia, výhradne v </a:t>
            </a:r>
            <a:r>
              <a:rPr lang="sk-SK" dirty="0" smtClean="0"/>
              <a:t>sklovine</a:t>
            </a:r>
          </a:p>
          <a:p>
            <a:pPr lvl="2"/>
            <a:endParaRPr lang="sk-SK" sz="3600" dirty="0" smtClean="0"/>
          </a:p>
          <a:p>
            <a:pPr lvl="2"/>
            <a:r>
              <a:rPr lang="sk-SK" dirty="0" smtClean="0"/>
              <a:t>2.trieda</a:t>
            </a:r>
            <a:r>
              <a:rPr lang="sk-SK" dirty="0" smtClean="0"/>
              <a:t>: lokalizácia s podielom v </a:t>
            </a:r>
            <a:r>
              <a:rPr lang="sk-SK" dirty="0" err="1" smtClean="0"/>
              <a:t>dentíne</a:t>
            </a:r>
            <a:r>
              <a:rPr lang="sk-SK" dirty="0" smtClean="0"/>
              <a:t>, obnažený </a:t>
            </a:r>
            <a:r>
              <a:rPr lang="sk-SK" dirty="0" err="1" smtClean="0"/>
              <a:t>dentín</a:t>
            </a:r>
            <a:r>
              <a:rPr lang="sk-SK" dirty="0" smtClean="0"/>
              <a:t> &lt;1/3 celkovej plochy </a:t>
            </a:r>
            <a:r>
              <a:rPr lang="sk-SK" dirty="0" smtClean="0"/>
              <a:t>lézie</a:t>
            </a:r>
          </a:p>
          <a:p>
            <a:pPr lvl="2"/>
            <a:endParaRPr lang="sk-SK" sz="3600" dirty="0" smtClean="0"/>
          </a:p>
          <a:p>
            <a:pPr lvl="2"/>
            <a:r>
              <a:rPr lang="sk-SK" dirty="0" smtClean="0"/>
              <a:t>3.trieda</a:t>
            </a:r>
            <a:r>
              <a:rPr lang="sk-SK" dirty="0" smtClean="0"/>
              <a:t>: generalizované lézie, podiel </a:t>
            </a:r>
            <a:r>
              <a:rPr lang="sk-SK" dirty="0" err="1" smtClean="0"/>
              <a:t>dentínu</a:t>
            </a:r>
            <a:r>
              <a:rPr lang="sk-SK" dirty="0" smtClean="0"/>
              <a:t> &gt;1/3 celkovej plochy lézie</a:t>
            </a:r>
            <a:endParaRPr lang="sk-SK" sz="3600" dirty="0" smtClean="0"/>
          </a:p>
          <a:p>
            <a:r>
              <a:rPr lang="sk-SK" dirty="0" smtClean="0"/>
              <a:t> </a:t>
            </a:r>
            <a:endParaRPr lang="sk-SK" sz="4400" dirty="0" smtClean="0"/>
          </a:p>
          <a:p>
            <a:endParaRPr lang="sk-SK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85800" y="1304764"/>
            <a:ext cx="7772400" cy="4791236"/>
          </a:xfrm>
        </p:spPr>
        <p:txBody>
          <a:bodyPr/>
          <a:lstStyle/>
          <a:p>
            <a:pPr lvl="3"/>
            <a:r>
              <a:rPr lang="sk-SK" dirty="0" smtClean="0">
                <a:solidFill>
                  <a:schemeClr val="accent6">
                    <a:lumMod val="50000"/>
                  </a:schemeClr>
                </a:solidFill>
              </a:rPr>
              <a:t>stratu TZT – primárne nevidí</a:t>
            </a:r>
            <a:endParaRPr lang="sk-SK" sz="32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lvl="3"/>
            <a:r>
              <a:rPr lang="sk-SK" dirty="0" smtClean="0">
                <a:solidFill>
                  <a:schemeClr val="accent6">
                    <a:lumMod val="50000"/>
                  </a:schemeClr>
                </a:solidFill>
              </a:rPr>
              <a:t>v pokročilom štádiu erózie – sfarbenie exogénnymi farbivami (potrava) – esteticky ruší</a:t>
            </a:r>
            <a:endParaRPr lang="sk-SK" sz="32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lvl="3"/>
            <a:r>
              <a:rPr lang="sk-SK" dirty="0" smtClean="0">
                <a:solidFill>
                  <a:schemeClr val="accent6">
                    <a:lumMod val="50000"/>
                  </a:schemeClr>
                </a:solidFill>
              </a:rPr>
              <a:t>bolesť – hlboká lézia v </a:t>
            </a:r>
            <a:r>
              <a:rPr lang="sk-SK" dirty="0" err="1" smtClean="0">
                <a:solidFill>
                  <a:schemeClr val="accent6">
                    <a:lumMod val="50000"/>
                  </a:schemeClr>
                </a:solidFill>
              </a:rPr>
              <a:t>dentíne</a:t>
            </a:r>
            <a:r>
              <a:rPr lang="sk-SK" dirty="0" smtClean="0">
                <a:solidFill>
                  <a:schemeClr val="accent6">
                    <a:lumMod val="50000"/>
                  </a:schemeClr>
                </a:solidFill>
              </a:rPr>
              <a:t> (aktívna fáza – bolesť) (</a:t>
            </a:r>
            <a:r>
              <a:rPr lang="sk-SK" dirty="0" err="1" smtClean="0">
                <a:solidFill>
                  <a:schemeClr val="accent6">
                    <a:lumMod val="50000"/>
                  </a:schemeClr>
                </a:solidFill>
              </a:rPr>
              <a:t>kľudová</a:t>
            </a:r>
            <a:r>
              <a:rPr lang="sk-SK" dirty="0" smtClean="0">
                <a:solidFill>
                  <a:schemeClr val="accent6">
                    <a:lumMod val="50000"/>
                  </a:schemeClr>
                </a:solidFill>
              </a:rPr>
              <a:t> fáza – bolesť nepociťuje) striedanie!</a:t>
            </a:r>
            <a:endParaRPr lang="sk-SK" sz="32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lvl="3"/>
            <a:r>
              <a:rPr lang="sk-SK" dirty="0" smtClean="0">
                <a:solidFill>
                  <a:schemeClr val="accent6">
                    <a:lumMod val="50000"/>
                  </a:schemeClr>
                </a:solidFill>
              </a:rPr>
              <a:t>ak erózia na </a:t>
            </a:r>
            <a:r>
              <a:rPr lang="sk-SK" dirty="0" err="1" smtClean="0">
                <a:solidFill>
                  <a:schemeClr val="accent6">
                    <a:lumMod val="50000"/>
                  </a:schemeClr>
                </a:solidFill>
              </a:rPr>
              <a:t>okluzálnych</a:t>
            </a:r>
            <a:r>
              <a:rPr lang="sk-SK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sk-SK" dirty="0" err="1" smtClean="0">
                <a:solidFill>
                  <a:schemeClr val="accent6">
                    <a:lumMod val="50000"/>
                  </a:schemeClr>
                </a:solidFill>
              </a:rPr>
              <a:t>plôškách</a:t>
            </a:r>
            <a:r>
              <a:rPr lang="sk-SK" dirty="0" smtClean="0">
                <a:solidFill>
                  <a:schemeClr val="accent6">
                    <a:lumMod val="50000"/>
                  </a:schemeClr>
                </a:solidFill>
              </a:rPr>
              <a:t> + urýchlená strata TZT (</a:t>
            </a:r>
            <a:r>
              <a:rPr lang="sk-SK" dirty="0" err="1" smtClean="0">
                <a:solidFill>
                  <a:schemeClr val="accent6">
                    <a:lumMod val="50000"/>
                  </a:schemeClr>
                </a:solidFill>
              </a:rPr>
              <a:t>atríciou</a:t>
            </a:r>
            <a:r>
              <a:rPr lang="sk-SK" dirty="0" smtClean="0">
                <a:solidFill>
                  <a:schemeClr val="accent6">
                    <a:lumMod val="50000"/>
                  </a:schemeClr>
                </a:solidFill>
              </a:rPr>
              <a:t>, abráziou) </a:t>
            </a:r>
            <a:endParaRPr lang="sk-SK" sz="3200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sk-SK" dirty="0" smtClean="0">
                <a:solidFill>
                  <a:schemeClr val="accent6">
                    <a:lumMod val="50000"/>
                  </a:schemeClr>
                </a:solidFill>
              </a:rPr>
              <a:t> </a:t>
            </a:r>
            <a:endParaRPr lang="sk-SK" sz="4400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sk-SK" sz="20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i="1" dirty="0" smtClean="0"/>
              <a:t>Etiológia:</a:t>
            </a:r>
            <a:r>
              <a:rPr lang="sk-SK" dirty="0" smtClean="0"/>
              <a:t/>
            </a:r>
            <a:br>
              <a:rPr lang="sk-SK" dirty="0" smtClean="0"/>
            </a:b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z="2000" b="1" dirty="0" err="1" smtClean="0">
                <a:solidFill>
                  <a:schemeClr val="accent6">
                    <a:lumMod val="50000"/>
                  </a:schemeClr>
                </a:solidFill>
              </a:rPr>
              <a:t>idiopatická</a:t>
            </a:r>
            <a:r>
              <a:rPr lang="sk-SK" sz="2000" b="1" dirty="0" smtClean="0">
                <a:solidFill>
                  <a:schemeClr val="accent6">
                    <a:lumMod val="50000"/>
                  </a:schemeClr>
                </a:solidFill>
              </a:rPr>
              <a:t> – 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zvýšený obsah kyseliny citrónovej v slinách</a:t>
            </a:r>
          </a:p>
          <a:p>
            <a:pPr lvl="0"/>
            <a:r>
              <a:rPr lang="sk-SK" sz="2000" b="1" dirty="0" smtClean="0">
                <a:solidFill>
                  <a:schemeClr val="accent6">
                    <a:lumMod val="50000"/>
                  </a:schemeClr>
                </a:solidFill>
              </a:rPr>
              <a:t>diétna – 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zvýšený príjem kyslých nápojov (plody – dlhší kontakt)</a:t>
            </a:r>
          </a:p>
          <a:p>
            <a:pPr lvl="0"/>
            <a:r>
              <a:rPr lang="sk-SK" sz="2000" b="1" dirty="0" smtClean="0">
                <a:solidFill>
                  <a:schemeClr val="accent6">
                    <a:lumMod val="50000"/>
                  </a:schemeClr>
                </a:solidFill>
              </a:rPr>
              <a:t>profesionálna –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kyseliny rozptýlené v atmosfére (práca s kyselinami)</a:t>
            </a:r>
          </a:p>
          <a:p>
            <a:pPr lvl="0"/>
            <a:r>
              <a:rPr lang="sk-SK" sz="2000" b="1" dirty="0" err="1" smtClean="0">
                <a:solidFill>
                  <a:schemeClr val="accent6">
                    <a:lumMod val="50000"/>
                  </a:schemeClr>
                </a:solidFill>
              </a:rPr>
              <a:t>rerurgitácia</a:t>
            </a:r>
            <a:r>
              <a:rPr lang="sk-SK" sz="2000" b="1" dirty="0" smtClean="0">
                <a:solidFill>
                  <a:schemeClr val="accent6">
                    <a:lumMod val="50000"/>
                  </a:schemeClr>
                </a:solidFill>
              </a:rPr>
              <a:t> – 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zvracanie (na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paltinálnych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plôškach),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žaludočné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kyseliny</a:t>
            </a:r>
          </a:p>
          <a:p>
            <a:pPr lvl="0"/>
            <a:r>
              <a:rPr lang="sk-SK" sz="2000" b="1" dirty="0" smtClean="0">
                <a:solidFill>
                  <a:schemeClr val="accent6">
                    <a:lumMod val="50000"/>
                  </a:schemeClr>
                </a:solidFill>
              </a:rPr>
              <a:t>nevhodným čistením zubov –</a:t>
            </a:r>
            <a:r>
              <a:rPr lang="sk-SK" sz="2000" b="1" i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erozívno-abrazívne defekty (abrázia – ak čistíme zuby po kyslom, kedy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su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kryštáliky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hydroxiapatitu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rozpúšťané a 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remineralizácia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ešte nenastala</a:t>
            </a:r>
          </a:p>
          <a:p>
            <a:r>
              <a:rPr lang="sk-SK" sz="2000" b="1" i="1" dirty="0" smtClean="0">
                <a:solidFill>
                  <a:schemeClr val="accent6">
                    <a:lumMod val="50000"/>
                  </a:schemeClr>
                </a:solidFill>
              </a:rPr>
              <a:t> </a:t>
            </a:r>
            <a:endParaRPr lang="sk-SK" sz="2000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sk-SK" sz="20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11560" y="0"/>
            <a:ext cx="7772400" cy="7065404"/>
          </a:xfrm>
        </p:spPr>
        <p:txBody>
          <a:bodyPr/>
          <a:lstStyle/>
          <a:p>
            <a:r>
              <a:rPr lang="sk-SK" b="1" i="1" dirty="0" smtClean="0"/>
              <a:t> </a:t>
            </a:r>
            <a:endParaRPr lang="sk-SK" sz="4400" dirty="0" smtClean="0"/>
          </a:p>
          <a:p>
            <a:pPr lvl="4"/>
            <a:r>
              <a:rPr lang="sk-SK" dirty="0" smtClean="0">
                <a:solidFill>
                  <a:schemeClr val="accent6">
                    <a:lumMod val="50000"/>
                  </a:schemeClr>
                </a:solidFill>
              </a:rPr>
              <a:t>ovocné šťavy s obsahom kyselín, limonády (</a:t>
            </a:r>
            <a:r>
              <a:rPr lang="sk-SK" dirty="0" err="1" smtClean="0">
                <a:solidFill>
                  <a:schemeClr val="accent6">
                    <a:lumMod val="50000"/>
                  </a:schemeClr>
                </a:solidFill>
              </a:rPr>
              <a:t>Cola</a:t>
            </a:r>
            <a:r>
              <a:rPr lang="sk-SK" dirty="0" smtClean="0">
                <a:solidFill>
                  <a:schemeClr val="accent6">
                    <a:lumMod val="50000"/>
                  </a:schemeClr>
                </a:solidFill>
              </a:rPr>
              <a:t>)</a:t>
            </a:r>
            <a:endParaRPr lang="sk-SK" sz="32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lvl="4"/>
            <a:r>
              <a:rPr lang="sk-SK" dirty="0" smtClean="0">
                <a:solidFill>
                  <a:schemeClr val="accent6">
                    <a:lumMod val="50000"/>
                  </a:schemeClr>
                </a:solidFill>
              </a:rPr>
              <a:t>jogurt, ocot, cukríky ovocné</a:t>
            </a:r>
            <a:endParaRPr lang="sk-SK" sz="32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lvl="4"/>
            <a:r>
              <a:rPr lang="sk-SK" dirty="0" smtClean="0">
                <a:solidFill>
                  <a:schemeClr val="accent6">
                    <a:lumMod val="50000"/>
                  </a:schemeClr>
                </a:solidFill>
              </a:rPr>
              <a:t>citrusové plody (viac ako 2x/D)-zvyšuje riziko</a:t>
            </a:r>
            <a:endParaRPr lang="sk-SK" sz="32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lvl="4"/>
            <a:r>
              <a:rPr lang="sk-SK" dirty="0" err="1" smtClean="0">
                <a:solidFill>
                  <a:schemeClr val="accent6">
                    <a:lumMod val="50000"/>
                  </a:schemeClr>
                </a:solidFill>
              </a:rPr>
              <a:t>excesívna</a:t>
            </a:r>
            <a:r>
              <a:rPr lang="sk-SK" dirty="0" smtClean="0">
                <a:solidFill>
                  <a:schemeClr val="accent6">
                    <a:lumMod val="50000"/>
                  </a:schemeClr>
                </a:solidFill>
              </a:rPr>
              <a:t> zubná hygiena + zdravo sa stravujúci (prekryte abráziou, klinovitý defekt)</a:t>
            </a:r>
            <a:endParaRPr lang="sk-SK" sz="32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lvl="4"/>
            <a:r>
              <a:rPr lang="sk-SK" dirty="0" smtClean="0">
                <a:solidFill>
                  <a:schemeClr val="accent6">
                    <a:lumMod val="50000"/>
                  </a:schemeClr>
                </a:solidFill>
              </a:rPr>
              <a:t>časté zvracanie </a:t>
            </a:r>
            <a:r>
              <a:rPr lang="sk-SK" dirty="0" err="1" smtClean="0">
                <a:solidFill>
                  <a:schemeClr val="accent6">
                    <a:lumMod val="50000"/>
                  </a:schemeClr>
                </a:solidFill>
              </a:rPr>
              <a:t>žaludočného</a:t>
            </a:r>
            <a:r>
              <a:rPr lang="sk-SK" dirty="0" smtClean="0">
                <a:solidFill>
                  <a:schemeClr val="accent6">
                    <a:lumMod val="50000"/>
                  </a:schemeClr>
                </a:solidFill>
              </a:rPr>
              <a:t> obsahu (bulímia), tehotenstvo, alkoholizmus – </a:t>
            </a:r>
            <a:r>
              <a:rPr lang="sk-SK" dirty="0" err="1" smtClean="0">
                <a:solidFill>
                  <a:schemeClr val="accent6">
                    <a:lumMod val="50000"/>
                  </a:schemeClr>
                </a:solidFill>
              </a:rPr>
              <a:t>excesívne</a:t>
            </a:r>
            <a:r>
              <a:rPr lang="sk-SK" dirty="0" smtClean="0">
                <a:solidFill>
                  <a:schemeClr val="accent6">
                    <a:lumMod val="50000"/>
                  </a:schemeClr>
                </a:solidFill>
              </a:rPr>
              <a:t> zmeny TZT </a:t>
            </a:r>
            <a:endParaRPr lang="sk-SK" sz="32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lvl="4"/>
            <a:r>
              <a:rPr lang="sk-SK" dirty="0" smtClean="0">
                <a:solidFill>
                  <a:schemeClr val="accent6">
                    <a:lumMod val="50000"/>
                  </a:schemeClr>
                </a:solidFill>
              </a:rPr>
              <a:t>dlhodobé pôsobenie na hladké plochy (zvyšky kyselín na: jazyku, slizniciach)</a:t>
            </a:r>
            <a:endParaRPr lang="sk-SK" sz="32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lvl="4"/>
            <a:r>
              <a:rPr lang="sk-SK" dirty="0" smtClean="0">
                <a:solidFill>
                  <a:schemeClr val="accent6">
                    <a:lumMod val="50000"/>
                  </a:schemeClr>
                </a:solidFill>
              </a:rPr>
              <a:t>za normálnych podmienok – eliminuje slina (za 10min)  </a:t>
            </a:r>
            <a:endParaRPr lang="sk-SK" sz="32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lvl="0"/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redukcia sliny (zníženie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pufračnej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kapacity, znížené pH) – riziko erózie sa zvyšuje</a:t>
            </a:r>
          </a:p>
          <a:p>
            <a:pPr lvl="0"/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aj kvalitatívny, kvantitatívny defekt sliny</a:t>
            </a:r>
          </a:p>
          <a:p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 </a:t>
            </a:r>
          </a:p>
          <a:p>
            <a:endParaRPr lang="sk-SK" sz="20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i="1" dirty="0" smtClean="0"/>
              <a:t>Výskyt:</a:t>
            </a:r>
            <a:r>
              <a:rPr lang="sk-SK" dirty="0" smtClean="0"/>
              <a:t/>
            </a:r>
            <a:br>
              <a:rPr lang="sk-SK" dirty="0" smtClean="0"/>
            </a:b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od veku, pohlavia</a:t>
            </a:r>
          </a:p>
          <a:p>
            <a:pPr lvl="1"/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lokalizácia – zvracajú (erózie na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palatinálnych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plôškách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horných rezákov) neskôr –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okluzálne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plôšky laterálnych zubov</a:t>
            </a:r>
          </a:p>
          <a:p>
            <a:pPr lvl="1"/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excesívne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potraviny (kyselín) – generalizované erózie (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bukálne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plôšky)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Mx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(labiál +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palat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)</a:t>
            </a:r>
          </a:p>
          <a:p>
            <a:pPr lvl="1"/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pracovnej expozícii –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labiálne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pl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. frontálnych zubov</a:t>
            </a:r>
          </a:p>
          <a:p>
            <a:pPr lvl="1"/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pacienti s malou / minimálnou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retrakciou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gingívy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(na hladkých plochách nad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krčkovou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oblasťou zubov)</a:t>
            </a:r>
          </a:p>
          <a:p>
            <a:pPr lvl="1"/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cervikálne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nahromadenie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plaku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– bráni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demineralizácii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skloviny – exogénnymi kyselinami</a:t>
            </a:r>
          </a:p>
          <a:p>
            <a:pPr lvl="1"/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oklúzálne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a 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incizálne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erózie –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hrbčcekov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a 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incizálnych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hrán – jamkovité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vklesliny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v sklovine (spojením s 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atríciou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, abráziou)  </a:t>
            </a:r>
          </a:p>
          <a:p>
            <a:endParaRPr lang="sk-SK" sz="20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23528" y="836712"/>
            <a:ext cx="4207745" cy="2815952"/>
          </a:xfrm>
        </p:spPr>
      </p:pic>
      <p:pic>
        <p:nvPicPr>
          <p:cNvPr id="5" name="Content Placeholder 7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4932040" y="1412776"/>
            <a:ext cx="3908719" cy="2574168"/>
          </a:xfrm>
          <a:prstGeom prst="rect">
            <a:avLst/>
          </a:prstGeom>
        </p:spPr>
      </p:pic>
      <p:sp>
        <p:nvSpPr>
          <p:cNvPr id="6" name="Obdĺžnik 5"/>
          <p:cNvSpPr/>
          <p:nvPr/>
        </p:nvSpPr>
        <p:spPr>
          <a:xfrm>
            <a:off x="971600" y="4077072"/>
            <a:ext cx="691276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k-SK" dirty="0" smtClean="0">
                <a:solidFill>
                  <a:schemeClr val="accent6">
                    <a:lumMod val="50000"/>
                  </a:schemeClr>
                </a:solidFill>
              </a:rPr>
              <a:t>Obr. vpravo: Erozívne a abrazívne lézie u pacienta so </a:t>
            </a:r>
            <a:r>
              <a:rPr lang="sk-SK" dirty="0" err="1" smtClean="0">
                <a:solidFill>
                  <a:schemeClr val="accent6">
                    <a:lumMod val="50000"/>
                  </a:schemeClr>
                </a:solidFill>
              </a:rPr>
              <a:t>Sj</a:t>
            </a:r>
            <a:r>
              <a:rPr lang="az-Cyrl-AZ" dirty="0" smtClean="0">
                <a:solidFill>
                  <a:schemeClr val="accent6">
                    <a:lumMod val="50000"/>
                  </a:schemeClr>
                </a:solidFill>
              </a:rPr>
              <a:t>ӧ</a:t>
            </a:r>
            <a:r>
              <a:rPr lang="sk-SK" dirty="0" err="1" smtClean="0">
                <a:solidFill>
                  <a:schemeClr val="accent6">
                    <a:lumMod val="50000"/>
                  </a:schemeClr>
                </a:solidFill>
              </a:rPr>
              <a:t>grenovým</a:t>
            </a:r>
            <a:r>
              <a:rPr lang="sk-SK" dirty="0" smtClean="0">
                <a:solidFill>
                  <a:schemeClr val="accent6">
                    <a:lumMod val="50000"/>
                  </a:schemeClr>
                </a:solidFill>
              </a:rPr>
              <a:t> syndrómom a </a:t>
            </a:r>
            <a:r>
              <a:rPr lang="sk-SK" dirty="0" err="1" smtClean="0">
                <a:solidFill>
                  <a:schemeClr val="accent6">
                    <a:lumMod val="50000"/>
                  </a:schemeClr>
                </a:solidFill>
              </a:rPr>
              <a:t>xerostómiou</a:t>
            </a:r>
            <a:endParaRPr lang="sk-SK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sk-SK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sk-SK" dirty="0" smtClean="0">
                <a:solidFill>
                  <a:schemeClr val="accent6">
                    <a:lumMod val="50000"/>
                  </a:schemeClr>
                </a:solidFill>
              </a:rPr>
              <a:t>Obr. vľavo: Erozívne lézie s vyhĺbenými </a:t>
            </a:r>
            <a:r>
              <a:rPr lang="sk-SK" dirty="0" err="1" smtClean="0">
                <a:solidFill>
                  <a:schemeClr val="accent6">
                    <a:lumMod val="50000"/>
                  </a:schemeClr>
                </a:solidFill>
              </a:rPr>
              <a:t>okluzálnymi</a:t>
            </a:r>
            <a:r>
              <a:rPr lang="sk-SK" dirty="0" smtClean="0">
                <a:solidFill>
                  <a:schemeClr val="accent6">
                    <a:lumMod val="50000"/>
                  </a:schemeClr>
                </a:solidFill>
              </a:rPr>
              <a:t> plôškami a vyčnievajúcimi amalgámovými výplňami</a:t>
            </a:r>
            <a:endParaRPr lang="sk-SK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z="3200" b="1" dirty="0" smtClean="0"/>
              <a:t>Postihnutie </a:t>
            </a:r>
            <a:r>
              <a:rPr lang="sk-SK" sz="3200" b="1" dirty="0" err="1" smtClean="0"/>
              <a:t>pulpo-dentínového</a:t>
            </a:r>
            <a:r>
              <a:rPr lang="sk-SK" sz="3200" b="1" dirty="0" smtClean="0"/>
              <a:t> komplexu (</a:t>
            </a:r>
            <a:r>
              <a:rPr lang="sk-SK" sz="3200" b="1" dirty="0" err="1" smtClean="0"/>
              <a:t>endodontu</a:t>
            </a:r>
            <a:r>
              <a:rPr lang="sk-SK" sz="3200" b="1" dirty="0" smtClean="0"/>
              <a:t>)</a:t>
            </a:r>
            <a:endParaRPr lang="sk-SK" sz="3200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V dôsledku úbytku tvrdých zubných tkanív a mechanického opotrebovania sú dlhodobo exponované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dentínové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tubuly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, čo má za následok prienik baktérií a ich toxínov do tkaniva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pulpy,kde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nastávajú zápalové a regresívne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zmeny,ústiace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do jej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nekrózy</a:t>
            </a:r>
            <a:endParaRPr lang="sk-SK" sz="2000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sk-SK" sz="2000" b="1" dirty="0" err="1" smtClean="0">
                <a:solidFill>
                  <a:schemeClr val="accent6">
                    <a:lumMod val="50000"/>
                  </a:schemeClr>
                </a:solidFill>
              </a:rPr>
              <a:t>dentínový</a:t>
            </a:r>
            <a:r>
              <a:rPr lang="sk-SK" sz="20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sk-SK" sz="2000" b="1" dirty="0" err="1" smtClean="0">
                <a:solidFill>
                  <a:schemeClr val="accent6">
                    <a:lumMod val="50000"/>
                  </a:schemeClr>
                </a:solidFill>
              </a:rPr>
              <a:t>infrakčný</a:t>
            </a:r>
            <a:r>
              <a:rPr lang="sk-SK" sz="2000" b="1" dirty="0" smtClean="0">
                <a:solidFill>
                  <a:schemeClr val="accent6">
                    <a:lumMod val="50000"/>
                  </a:schemeClr>
                </a:solidFill>
              </a:rPr>
              <a:t> syndróm </a:t>
            </a:r>
            <a:r>
              <a:rPr lang="sk-SK" sz="2000" i="1" dirty="0" smtClean="0">
                <a:solidFill>
                  <a:schemeClr val="accent6">
                    <a:lumMod val="50000"/>
                  </a:schemeClr>
                </a:solidFill>
              </a:rPr>
              <a:t>(</a:t>
            </a:r>
            <a:r>
              <a:rPr lang="sk-SK" sz="2000" i="1" dirty="0" err="1" smtClean="0">
                <a:solidFill>
                  <a:schemeClr val="accent6">
                    <a:lumMod val="50000"/>
                  </a:schemeClr>
                </a:solidFill>
              </a:rPr>
              <a:t>dentin</a:t>
            </a:r>
            <a:r>
              <a:rPr lang="sk-SK" sz="20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sk-SK" sz="2000" i="1" dirty="0" err="1" smtClean="0">
                <a:solidFill>
                  <a:schemeClr val="accent6">
                    <a:lumMod val="50000"/>
                  </a:schemeClr>
                </a:solidFill>
              </a:rPr>
              <a:t>crack</a:t>
            </a:r>
            <a:r>
              <a:rPr lang="sk-SK" sz="2000" i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sk-SK" sz="2000" i="1" dirty="0" err="1" smtClean="0">
                <a:solidFill>
                  <a:schemeClr val="accent6">
                    <a:lumMod val="50000"/>
                  </a:schemeClr>
                </a:solidFill>
              </a:rPr>
              <a:t>syndrom</a:t>
            </a:r>
            <a:r>
              <a:rPr lang="sk-SK" sz="2000" i="1" dirty="0" smtClean="0">
                <a:solidFill>
                  <a:schemeClr val="accent6">
                    <a:lumMod val="50000"/>
                  </a:schemeClr>
                </a:solidFill>
              </a:rPr>
              <a:t>).</a:t>
            </a:r>
            <a:r>
              <a:rPr lang="sk-SK" sz="2000" b="1" dirty="0" smtClean="0">
                <a:solidFill>
                  <a:schemeClr val="accent6">
                    <a:lumMod val="50000"/>
                  </a:schemeClr>
                </a:solidFill>
              </a:rPr>
              <a:t>  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Jedná sa o kombinovanú,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akútno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- chronickú traumu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endodontu.Ak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prasklina siaha do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pulpy,vzniká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klinický obraz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hyperémie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až akútnej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pulpitídy</a:t>
            </a:r>
            <a:endParaRPr lang="sk-SK" sz="2000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V týchto prípadoch pátrame po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infrakcii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, a to aj za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použiia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pomocných diagnostických metód (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fibrooptická</a:t>
            </a:r>
            <a:r>
              <a:rPr lang="sk-SK" sz="20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sk-SK" sz="2000" dirty="0" err="1" smtClean="0">
                <a:solidFill>
                  <a:schemeClr val="accent6">
                    <a:lumMod val="50000"/>
                  </a:schemeClr>
                </a:solidFill>
              </a:rPr>
              <a:t>transiluminácia</a:t>
            </a:r>
            <a:endParaRPr lang="en-US" sz="2000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sk-SK" sz="20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solidFill>
                  <a:srgbClr val="FF0000"/>
                </a:solidFill>
                <a:latin typeface="Times New Roman" pitchFamily="18" charset="0"/>
              </a:rPr>
              <a:t>Interakcia faktorov vyvolávajúcich zubné erózie </a:t>
            </a:r>
            <a:br>
              <a:rPr lang="sk-SK" b="1" dirty="0" smtClean="0">
                <a:solidFill>
                  <a:srgbClr val="FF0000"/>
                </a:solidFill>
                <a:latin typeface="Times New Roman" pitchFamily="18" charset="0"/>
              </a:rPr>
            </a:br>
            <a:endParaRPr lang="sk-SK" dirty="0"/>
          </a:p>
        </p:txBody>
      </p:sp>
      <p:pic>
        <p:nvPicPr>
          <p:cNvPr id="4" name="Picture 1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4600" y="1981200"/>
            <a:ext cx="41148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781050"/>
          </a:xfrm>
        </p:spPr>
        <p:txBody>
          <a:bodyPr/>
          <a:lstStyle/>
          <a:p>
            <a:r>
              <a:rPr lang="sk-SK" b="1" smtClean="0"/>
              <a:t>Kazuistika č.1</a:t>
            </a:r>
          </a:p>
        </p:txBody>
      </p:sp>
      <p:pic>
        <p:nvPicPr>
          <p:cNvPr id="20483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96516" y="1617663"/>
            <a:ext cx="3425428" cy="3414712"/>
          </a:xfrm>
        </p:spPr>
      </p:pic>
      <p:pic>
        <p:nvPicPr>
          <p:cNvPr id="20484" name="Picture 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17244" y="1617663"/>
            <a:ext cx="3448050" cy="343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5" name="Rectangle 6"/>
          <p:cNvSpPr>
            <a:spLocks noChangeArrowheads="1"/>
          </p:cNvSpPr>
          <p:nvPr/>
        </p:nvSpPr>
        <p:spPr bwMode="auto">
          <a:xfrm>
            <a:off x="1091804" y="5349876"/>
            <a:ext cx="6790134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sk-SK" b="1"/>
              <a:t>Viditeľné abrazívne krčkové lézie zubov 15,14,13,12,11,21,22 a atričné fazety horného frontu</a:t>
            </a:r>
          </a:p>
          <a:p>
            <a:r>
              <a:rPr lang="sk-SK"/>
              <a:t>                                                                       </a:t>
            </a:r>
          </a:p>
          <a:p>
            <a:r>
              <a:rPr lang="sk-SK"/>
              <a:t>                                                                 Zdroj: KSaMFCH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smtClean="0"/>
              <a:t>Kazuistika č.1</a:t>
            </a:r>
          </a:p>
        </p:txBody>
      </p:sp>
      <p:pic>
        <p:nvPicPr>
          <p:cNvPr id="21507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34616" y="1690689"/>
            <a:ext cx="3562350" cy="3544887"/>
          </a:xfrm>
        </p:spPr>
      </p:pic>
      <p:pic>
        <p:nvPicPr>
          <p:cNvPr id="21508" name="Picture 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73229" y="1690689"/>
            <a:ext cx="3562350" cy="354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5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3863" y="5432425"/>
            <a:ext cx="4185047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Picture 6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68453" y="5432426"/>
            <a:ext cx="4185047" cy="1128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sk-SK" altLang="en-US" dirty="0" smtClean="0"/>
              <a:t>Ďakujem</a:t>
            </a:r>
            <a:endParaRPr lang="en-US" altLang="en-US" dirty="0" smtClean="0"/>
          </a:p>
        </p:txBody>
      </p:sp>
      <p:pic>
        <p:nvPicPr>
          <p:cNvPr id="14340" name="Picture 4" descr="snowdrop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1952625"/>
            <a:ext cx="2093912" cy="3529013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accent2"/>
            </a:solidFill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 Presentation">
  <a:themeElements>
    <a:clrScheme name="Blank Presentation 14">
      <a:dk1>
        <a:srgbClr val="CC0066"/>
      </a:dk1>
      <a:lt1>
        <a:srgbClr val="FFFFFF"/>
      </a:lt1>
      <a:dk2>
        <a:srgbClr val="CC0066"/>
      </a:dk2>
      <a:lt2>
        <a:srgbClr val="993366"/>
      </a:lt2>
      <a:accent1>
        <a:srgbClr val="FFFFCC"/>
      </a:accent1>
      <a:accent2>
        <a:srgbClr val="663366"/>
      </a:accent2>
      <a:accent3>
        <a:srgbClr val="FFFFFF"/>
      </a:accent3>
      <a:accent4>
        <a:srgbClr val="AE0056"/>
      </a:accent4>
      <a:accent5>
        <a:srgbClr val="FFFFE2"/>
      </a:accent5>
      <a:accent6>
        <a:srgbClr val="5C2D5C"/>
      </a:accent6>
      <a:hlink>
        <a:srgbClr val="CC0033"/>
      </a:hlink>
      <a:folHlink>
        <a:srgbClr val="FF0180"/>
      </a:folHlink>
    </a:clrScheme>
    <a:fontScheme name="Blank Presentatio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anose="02020603050405020304" pitchFamily="18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3">
        <a:dk1>
          <a:srgbClr val="CC0066"/>
        </a:dk1>
        <a:lt1>
          <a:srgbClr val="FFFFFF"/>
        </a:lt1>
        <a:dk2>
          <a:srgbClr val="CC0066"/>
        </a:dk2>
        <a:lt2>
          <a:srgbClr val="993366"/>
        </a:lt2>
        <a:accent1>
          <a:srgbClr val="FFFFCC"/>
        </a:accent1>
        <a:accent2>
          <a:srgbClr val="663366"/>
        </a:accent2>
        <a:accent3>
          <a:srgbClr val="FFFFFF"/>
        </a:accent3>
        <a:accent4>
          <a:srgbClr val="AE0056"/>
        </a:accent4>
        <a:accent5>
          <a:srgbClr val="FFFFE2"/>
        </a:accent5>
        <a:accent6>
          <a:srgbClr val="5C2D5C"/>
        </a:accent6>
        <a:hlink>
          <a:srgbClr val="CC0033"/>
        </a:hlink>
        <a:folHlink>
          <a:srgbClr val="CC99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14">
        <a:dk1>
          <a:srgbClr val="CC0066"/>
        </a:dk1>
        <a:lt1>
          <a:srgbClr val="FFFFFF"/>
        </a:lt1>
        <a:dk2>
          <a:srgbClr val="CC0066"/>
        </a:dk2>
        <a:lt2>
          <a:srgbClr val="993366"/>
        </a:lt2>
        <a:accent1>
          <a:srgbClr val="FFFFCC"/>
        </a:accent1>
        <a:accent2>
          <a:srgbClr val="663366"/>
        </a:accent2>
        <a:accent3>
          <a:srgbClr val="FFFFFF"/>
        </a:accent3>
        <a:accent4>
          <a:srgbClr val="AE0056"/>
        </a:accent4>
        <a:accent5>
          <a:srgbClr val="FFFFE2"/>
        </a:accent5>
        <a:accent6>
          <a:srgbClr val="5C2D5C"/>
        </a:accent6>
        <a:hlink>
          <a:srgbClr val="CC0033"/>
        </a:hlink>
        <a:folHlink>
          <a:srgbClr val="FF01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244</TotalTime>
  <Words>508</Words>
  <Application>Microsoft Office PowerPoint</Application>
  <PresentationFormat>Prezentácia na obrazovke (4:3)</PresentationFormat>
  <Paragraphs>147</Paragraphs>
  <Slides>28</Slides>
  <Notes>3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28</vt:i4>
      </vt:variant>
    </vt:vector>
  </HeadingPairs>
  <TitlesOfParts>
    <vt:vector size="29" baseType="lpstr">
      <vt:lpstr>Blank Presentation</vt:lpstr>
      <vt:lpstr>Nekariézne straty tvrdých zubných tkanív</vt:lpstr>
      <vt:lpstr>Mechanická  a chemická strata tvrdých zubných tkanív</vt:lpstr>
      <vt:lpstr>Snímka 3</vt:lpstr>
      <vt:lpstr>Atrícia</vt:lpstr>
      <vt:lpstr>Snímka 5</vt:lpstr>
      <vt:lpstr>Snímka 6</vt:lpstr>
      <vt:lpstr>Abrázia </vt:lpstr>
      <vt:lpstr>Snímka 8</vt:lpstr>
      <vt:lpstr>Snímka 9</vt:lpstr>
      <vt:lpstr>Abfrakcia- klinovitý defekt </vt:lpstr>
      <vt:lpstr>Abfrakcia- klinovitý defekt </vt:lpstr>
      <vt:lpstr>Snímka 12</vt:lpstr>
      <vt:lpstr>Abfrakcia : NCCLs- Non - carious  cervical lesions</vt:lpstr>
      <vt:lpstr>Chemická strata - Erózia</vt:lpstr>
      <vt:lpstr>Erózia</vt:lpstr>
      <vt:lpstr>Erózie –diferenciálna diagnóza</vt:lpstr>
      <vt:lpstr>Progrediencia: </vt:lpstr>
      <vt:lpstr>Delenie erózií: </vt:lpstr>
      <vt:lpstr>Snímka 19</vt:lpstr>
      <vt:lpstr>Etiológia: </vt:lpstr>
      <vt:lpstr>Snímka 21</vt:lpstr>
      <vt:lpstr>Výskyt: </vt:lpstr>
      <vt:lpstr>Snímka 23</vt:lpstr>
      <vt:lpstr>Postihnutie pulpo-dentínového komplexu (endodontu)</vt:lpstr>
      <vt:lpstr>Interakcia faktorov vyvolávajúcich zubné erózie  </vt:lpstr>
      <vt:lpstr>Kazuistika č.1</vt:lpstr>
      <vt:lpstr>Kazuistika č.1</vt:lpstr>
      <vt:lpstr>Ďakujem</vt:lpstr>
    </vt:vector>
  </TitlesOfParts>
  <Company>Presentation Magazine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Easter Pastel Eggs</dc:title>
  <dc:creator>Presentation Magazine</dc:creator>
  <cp:lastModifiedBy>frenky</cp:lastModifiedBy>
  <cp:revision>21</cp:revision>
  <dcterms:created xsi:type="dcterms:W3CDTF">2006-02-25T11:00:53Z</dcterms:created>
  <dcterms:modified xsi:type="dcterms:W3CDTF">2016-03-15T14:57:28Z</dcterms:modified>
</cp:coreProperties>
</file>