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ĺžni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ĺžni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ĺžni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28" name="Zástupný symbol dátumu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B397E77C-D815-4344-B9BB-5E19A9FA3479}" type="datetimeFigureOut">
              <a:rPr lang="sk-SK" smtClean="0"/>
              <a:pPr/>
              <a:t>22. 4. 2017</a:t>
            </a:fld>
            <a:endParaRPr lang="sk-SK"/>
          </a:p>
        </p:txBody>
      </p:sp>
      <p:sp>
        <p:nvSpPr>
          <p:cNvPr id="17" name="Zástupný symbol päty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sk-SK"/>
          </a:p>
        </p:txBody>
      </p:sp>
      <p:sp>
        <p:nvSpPr>
          <p:cNvPr id="29" name="Zástupný symbol čísla snímky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D540BC2-E1C4-4C1E-B580-34C22947806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E77C-D815-4344-B9BB-5E19A9FA3479}" type="datetimeFigureOut">
              <a:rPr lang="sk-SK" smtClean="0"/>
              <a:pPr/>
              <a:t>22. 4. 2017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D540BC2-E1C4-4C1E-B580-34C229478065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8" name="Zástupný symbol obsahu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7" name="Obdĺžni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2" name="Zástupný symbol dátumu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E77C-D815-4344-B9BB-5E19A9FA3479}" type="datetimeFigureOut">
              <a:rPr lang="sk-SK" smtClean="0"/>
              <a:pPr/>
              <a:t>22. 4. 2017</a:t>
            </a:fld>
            <a:endParaRPr lang="sk-SK"/>
          </a:p>
        </p:txBody>
      </p:sp>
      <p:sp>
        <p:nvSpPr>
          <p:cNvPr id="13" name="Zástupný symbol čísla snímky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FD540BC2-E1C4-4C1E-B580-34C229478065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4" name="Zástupný symbol päty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9" name="Zástupný symbol obsahu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8" name="Zástupný symbol dátumu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397E77C-D815-4344-B9BB-5E19A9FA3479}" type="datetimeFigureOut">
              <a:rPr lang="sk-SK" smtClean="0"/>
              <a:pPr/>
              <a:t>22. 4. 2017</a:t>
            </a:fld>
            <a:endParaRPr lang="sk-SK"/>
          </a:p>
        </p:txBody>
      </p:sp>
      <p:sp>
        <p:nvSpPr>
          <p:cNvPr id="10" name="Zástupný symbol čísla snímky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D540BC2-E1C4-4C1E-B580-34C229478065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2" name="Zástupný symbol päty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3" name="Zástupný symbol obsahu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397E77C-D815-4344-B9BB-5E19A9FA3479}" type="datetimeFigureOut">
              <a:rPr lang="sk-SK" smtClean="0"/>
              <a:pPr/>
              <a:t>22. 4. 2017</a:t>
            </a:fld>
            <a:endParaRPr lang="sk-SK"/>
          </a:p>
        </p:txBody>
      </p:sp>
      <p:sp>
        <p:nvSpPr>
          <p:cNvPr id="12" name="Zástupný symbol čísla snímky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D540BC2-E1C4-4C1E-B580-34C229478065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4" name="Zástupný symbol päty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sk-SK"/>
          </a:p>
        </p:txBody>
      </p:sp>
      <p:sp>
        <p:nvSpPr>
          <p:cNvPr id="16" name="Zástupný symbol textu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15" name="Zástupný symbol textu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E77C-D815-4344-B9BB-5E19A9FA3479}" type="datetimeFigureOut">
              <a:rPr lang="sk-SK" smtClean="0"/>
              <a:pPr/>
              <a:t>22. 4. 2017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D540BC2-E1C4-4C1E-B580-34C22947806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E77C-D815-4344-B9BB-5E19A9FA3479}" type="datetimeFigureOut">
              <a:rPr lang="sk-SK" smtClean="0"/>
              <a:pPr/>
              <a:t>22. 4. 2017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D540BC2-E1C4-4C1E-B580-34C22947806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E77C-D815-4344-B9BB-5E19A9FA3479}" type="datetimeFigureOut">
              <a:rPr lang="sk-SK" smtClean="0"/>
              <a:pPr/>
              <a:t>22. 4. 2017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D540BC2-E1C4-4C1E-B580-34C229478065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9" name="Zástupný symbol obsahu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8" name="Obdĺžni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ĺžni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1" name="Obdĺžni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dátumu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B397E77C-D815-4344-B9BB-5E19A9FA3479}" type="datetimeFigureOut">
              <a:rPr lang="sk-SK" smtClean="0"/>
              <a:pPr/>
              <a:t>22. 4. 2017</a:t>
            </a:fld>
            <a:endParaRPr lang="sk-SK"/>
          </a:p>
        </p:txBody>
      </p:sp>
      <p:sp>
        <p:nvSpPr>
          <p:cNvPr id="13" name="Zástupný symbol čísla snímky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FD540BC2-E1C4-4C1E-B580-34C229478065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4" name="Zástupný symbol päty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E77C-D815-4344-B9BB-5E19A9FA3479}" type="datetimeFigureOut">
              <a:rPr lang="sk-SK" smtClean="0"/>
              <a:pPr/>
              <a:t>22. 4. 2017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40BC2-E1C4-4C1E-B580-34C22947806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B397E77C-D815-4344-B9BB-5E19A9FA3479}" type="datetimeFigureOut">
              <a:rPr lang="sk-SK" smtClean="0"/>
              <a:pPr/>
              <a:t>22. 4. 2017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sk-SK"/>
          </a:p>
        </p:txBody>
      </p:sp>
      <p:sp>
        <p:nvSpPr>
          <p:cNvPr id="7" name="Obdĺžni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FD540BC2-E1C4-4C1E-B580-34C22947806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nadpisu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4" name="Zástupný symbol dátumu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397E77C-D815-4344-B9BB-5E19A9FA3479}" type="datetimeFigureOut">
              <a:rPr lang="sk-SK" smtClean="0"/>
              <a:pPr/>
              <a:t>22. 4. 2017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sk-SK"/>
          </a:p>
        </p:txBody>
      </p:sp>
      <p:sp>
        <p:nvSpPr>
          <p:cNvPr id="7" name="Obdĺžni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čísla snímky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D540BC2-E1C4-4C1E-B580-34C229478065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k-SK" dirty="0" smtClean="0"/>
              <a:t>Techniky opracovania koreňových kanálikov</a:t>
            </a:r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Opracovanie rovného koreňového kanálika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1259632" y="1916832"/>
            <a:ext cx="7506416" cy="4179168"/>
          </a:xfrm>
        </p:spPr>
        <p:txBody>
          <a:bodyPr>
            <a:normAutofit fontScale="92500" lnSpcReduction="20000"/>
          </a:bodyPr>
          <a:lstStyle/>
          <a:p>
            <a:r>
              <a:rPr lang="sk-SK" sz="3600" dirty="0" smtClean="0"/>
              <a:t>1) </a:t>
            </a:r>
            <a:r>
              <a:rPr lang="sk-SK" sz="3600" dirty="0" err="1" smtClean="0"/>
              <a:t>reaming</a:t>
            </a:r>
            <a:r>
              <a:rPr lang="sk-SK" sz="3600" dirty="0" smtClean="0"/>
              <a:t> </a:t>
            </a:r>
            <a:r>
              <a:rPr lang="sk-SK" sz="3600" dirty="0" err="1" smtClean="0"/>
              <a:t>action</a:t>
            </a:r>
            <a:endParaRPr lang="sk-SK" sz="3600" dirty="0" smtClean="0"/>
          </a:p>
          <a:p>
            <a:r>
              <a:rPr lang="sk-SK" sz="3600" dirty="0" smtClean="0"/>
              <a:t>2) </a:t>
            </a:r>
            <a:r>
              <a:rPr lang="sk-SK" sz="3600" dirty="0" err="1" smtClean="0"/>
              <a:t>filing</a:t>
            </a:r>
            <a:r>
              <a:rPr lang="sk-SK" sz="3600" dirty="0" smtClean="0"/>
              <a:t> </a:t>
            </a:r>
            <a:r>
              <a:rPr lang="sk-SK" sz="3600" dirty="0" err="1" smtClean="0"/>
              <a:t>action</a:t>
            </a:r>
            <a:endParaRPr lang="sk-SK" sz="3600" dirty="0" smtClean="0"/>
          </a:p>
          <a:p>
            <a:r>
              <a:rPr lang="sk-SK" sz="3600" dirty="0" smtClean="0"/>
              <a:t>3, step </a:t>
            </a:r>
            <a:r>
              <a:rPr lang="sk-SK" sz="3600" dirty="0" err="1" smtClean="0"/>
              <a:t>back</a:t>
            </a:r>
            <a:endParaRPr lang="sk-SK" sz="3600" dirty="0" smtClean="0"/>
          </a:p>
          <a:p>
            <a:r>
              <a:rPr lang="sk-SK" sz="3600" dirty="0" smtClean="0"/>
              <a:t>4, step </a:t>
            </a:r>
            <a:r>
              <a:rPr lang="sk-SK" sz="3600" dirty="0" err="1" smtClean="0"/>
              <a:t>down</a:t>
            </a:r>
            <a:endParaRPr lang="sk-SK" sz="3600" dirty="0" smtClean="0"/>
          </a:p>
          <a:p>
            <a:r>
              <a:rPr lang="sk-SK" sz="3600" dirty="0" smtClean="0"/>
              <a:t>5, kombinovaná </a:t>
            </a:r>
            <a:r>
              <a:rPr lang="sk-SK" sz="3600" dirty="0" err="1" smtClean="0"/>
              <a:t>rotačne-lineárna</a:t>
            </a:r>
            <a:r>
              <a:rPr lang="sk-SK" sz="3600" dirty="0" smtClean="0"/>
              <a:t>- </a:t>
            </a:r>
            <a:r>
              <a:rPr lang="sk-SK" sz="3600" dirty="0" err="1" smtClean="0"/>
              <a:t>Balanced</a:t>
            </a:r>
            <a:r>
              <a:rPr lang="sk-SK" sz="3600" dirty="0" smtClean="0"/>
              <a:t> </a:t>
            </a:r>
            <a:r>
              <a:rPr lang="sk-SK" sz="3600" dirty="0" err="1" smtClean="0"/>
              <a:t>Force</a:t>
            </a:r>
            <a:r>
              <a:rPr lang="sk-SK" sz="3600" dirty="0" smtClean="0"/>
              <a:t> </a:t>
            </a:r>
            <a:r>
              <a:rPr lang="sk-SK" sz="3600" dirty="0" err="1" smtClean="0"/>
              <a:t>Motion</a:t>
            </a:r>
            <a:endParaRPr lang="sk-SK" sz="3600" dirty="0" smtClean="0"/>
          </a:p>
          <a:p>
            <a:r>
              <a:rPr lang="sk-SK" sz="3600" dirty="0" smtClean="0"/>
              <a:t>6, </a:t>
            </a:r>
            <a:r>
              <a:rPr lang="sk-SK" sz="3600" dirty="0" err="1" smtClean="0"/>
              <a:t>crown</a:t>
            </a:r>
            <a:r>
              <a:rPr lang="sk-SK" sz="3600" dirty="0" smtClean="0"/>
              <a:t> </a:t>
            </a:r>
            <a:r>
              <a:rPr lang="sk-SK" sz="3600" dirty="0" err="1" smtClean="0"/>
              <a:t>down</a:t>
            </a:r>
            <a:r>
              <a:rPr lang="sk-SK" sz="3600" dirty="0" smtClean="0"/>
              <a:t> </a:t>
            </a:r>
            <a:r>
              <a:rPr lang="sk-SK" sz="3600" dirty="0" err="1" smtClean="0"/>
              <a:t>presureless</a:t>
            </a:r>
            <a:endParaRPr lang="sk-SK" sz="3600" dirty="0" smtClean="0"/>
          </a:p>
          <a:p>
            <a:pPr>
              <a:buNone/>
            </a:pPr>
            <a:r>
              <a:rPr lang="sk-SK" sz="3600" dirty="0" smtClean="0"/>
              <a:t> </a:t>
            </a:r>
            <a:endParaRPr lang="sk-SK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>
                <a:solidFill>
                  <a:srgbClr val="FF0000"/>
                </a:solidFill>
              </a:rPr>
              <a:t>Reaming</a:t>
            </a:r>
            <a:r>
              <a:rPr lang="sk-SK" b="1" dirty="0" smtClean="0">
                <a:solidFill>
                  <a:srgbClr val="FF0000"/>
                </a:solidFill>
              </a:rPr>
              <a:t> </a:t>
            </a:r>
            <a:r>
              <a:rPr lang="sk-SK" b="1" dirty="0" err="1" smtClean="0">
                <a:solidFill>
                  <a:srgbClr val="FF0000"/>
                </a:solidFill>
              </a:rPr>
              <a:t>action</a:t>
            </a:r>
            <a:endParaRPr lang="sk-SK" b="1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smtClean="0"/>
              <a:t>Rotácia nástrojom- </a:t>
            </a:r>
            <a:r>
              <a:rPr lang="sk-SK" dirty="0" err="1" smtClean="0"/>
              <a:t>K-reamer,prenikač</a:t>
            </a:r>
            <a:r>
              <a:rPr lang="sk-SK" dirty="0" smtClean="0"/>
              <a:t> alebo </a:t>
            </a:r>
            <a:r>
              <a:rPr lang="sk-SK" dirty="0" err="1" smtClean="0"/>
              <a:t>K-file</a:t>
            </a:r>
            <a:endParaRPr lang="sk-SK" dirty="0" smtClean="0"/>
          </a:p>
          <a:p>
            <a:r>
              <a:rPr lang="sk-SK" dirty="0" smtClean="0"/>
              <a:t>Spočíva v zavedení nástroja do </a:t>
            </a:r>
            <a:r>
              <a:rPr lang="sk-SK" dirty="0" err="1" smtClean="0"/>
              <a:t>kk</a:t>
            </a:r>
            <a:r>
              <a:rPr lang="sk-SK" dirty="0" smtClean="0"/>
              <a:t>. </a:t>
            </a:r>
            <a:r>
              <a:rPr lang="sk-SK" dirty="0" err="1" smtClean="0"/>
              <a:t>nadoraz</a:t>
            </a:r>
            <a:r>
              <a:rPr lang="sk-SK" dirty="0" smtClean="0"/>
              <a:t>, v následnom otočení nástrojom o 45 ˚a v konečnom vytiahnutí nástroja </a:t>
            </a:r>
          </a:p>
          <a:p>
            <a:r>
              <a:rPr lang="sk-SK" u="sng" dirty="0" smtClean="0"/>
              <a:t>Negatíva:</a:t>
            </a:r>
            <a:r>
              <a:rPr lang="sk-SK" dirty="0" smtClean="0"/>
              <a:t> </a:t>
            </a:r>
          </a:p>
          <a:p>
            <a:r>
              <a:rPr lang="sk-SK" dirty="0" smtClean="0"/>
              <a:t>- porušenie pôvodného tvaru </a:t>
            </a:r>
            <a:r>
              <a:rPr lang="sk-SK" dirty="0" err="1" smtClean="0"/>
              <a:t>kk</a:t>
            </a:r>
            <a:r>
              <a:rPr lang="sk-SK" dirty="0" smtClean="0"/>
              <a:t>. A následná perforácia </a:t>
            </a:r>
            <a:r>
              <a:rPr lang="sk-SK" dirty="0" err="1" smtClean="0"/>
              <a:t>periodoncia</a:t>
            </a:r>
            <a:endParaRPr lang="sk-SK" dirty="0" smtClean="0"/>
          </a:p>
          <a:p>
            <a:r>
              <a:rPr lang="sk-SK" dirty="0" smtClean="0"/>
              <a:t>- preparáciou získame kruhovitý prierez </a:t>
            </a:r>
            <a:r>
              <a:rPr lang="sk-SK" dirty="0" err="1" smtClean="0"/>
              <a:t>kk</a:t>
            </a:r>
            <a:r>
              <a:rPr lang="sk-SK" dirty="0" smtClean="0"/>
              <a:t>., čo nie je dostačujúce u </a:t>
            </a:r>
            <a:r>
              <a:rPr lang="sk-SK" dirty="0" err="1" smtClean="0"/>
              <a:t>kk</a:t>
            </a:r>
            <a:r>
              <a:rPr lang="sk-SK" dirty="0" smtClean="0"/>
              <a:t>., ktorých prierez nie je kruhovitý (</a:t>
            </a:r>
            <a:r>
              <a:rPr lang="sk-SK" dirty="0" err="1" smtClean="0"/>
              <a:t>premoláre,meziál.kk</a:t>
            </a:r>
            <a:r>
              <a:rPr lang="sk-SK" dirty="0" smtClean="0"/>
              <a:t> dolných </a:t>
            </a:r>
            <a:r>
              <a:rPr lang="sk-SK" dirty="0" err="1" smtClean="0"/>
              <a:t>molárov</a:t>
            </a:r>
            <a:r>
              <a:rPr lang="sk-SK" dirty="0" smtClean="0"/>
              <a:t>)</a:t>
            </a:r>
            <a:endParaRPr lang="sk-SK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-nástroj inklinuje k zavŕtaniu sa do hĺbky, čo môže viesť k zalomeniu nástroja</a:t>
            </a:r>
          </a:p>
          <a:p>
            <a:r>
              <a:rPr lang="sk-SK" dirty="0" smtClean="0"/>
              <a:t>-ľahké porušenie </a:t>
            </a:r>
            <a:r>
              <a:rPr lang="sk-SK" dirty="0" err="1" smtClean="0"/>
              <a:t>apikál</a:t>
            </a:r>
            <a:r>
              <a:rPr lang="sk-SK" dirty="0" smtClean="0"/>
              <a:t>. </a:t>
            </a:r>
            <a:r>
              <a:rPr lang="sk-SK" dirty="0" err="1" smtClean="0"/>
              <a:t>konstrikcie</a:t>
            </a:r>
            <a:r>
              <a:rPr lang="sk-SK" dirty="0" smtClean="0"/>
              <a:t> a prienik s nástrojom do </a:t>
            </a:r>
            <a:r>
              <a:rPr lang="sk-SK" dirty="0" err="1" smtClean="0"/>
              <a:t>periodoncia</a:t>
            </a:r>
            <a:r>
              <a:rPr lang="sk-SK" dirty="0" smtClean="0"/>
              <a:t> (pri stroj. </a:t>
            </a:r>
            <a:r>
              <a:rPr lang="sk-SK" dirty="0" err="1" smtClean="0"/>
              <a:t>technikách-strata</a:t>
            </a:r>
            <a:r>
              <a:rPr lang="sk-SK" dirty="0" smtClean="0"/>
              <a:t> </a:t>
            </a:r>
            <a:r>
              <a:rPr lang="sk-SK" dirty="0" err="1" smtClean="0"/>
              <a:t>taktilného</a:t>
            </a:r>
            <a:r>
              <a:rPr lang="sk-SK" dirty="0" smtClean="0"/>
              <a:t> vnemu) </a:t>
            </a:r>
          </a:p>
          <a:p>
            <a:r>
              <a:rPr lang="sk-SK" dirty="0" smtClean="0"/>
              <a:t>Rotačný pohyb sa uplatňuje u </a:t>
            </a:r>
            <a:r>
              <a:rPr lang="sk-SK" dirty="0" err="1" smtClean="0"/>
              <a:t>pathfindingu</a:t>
            </a:r>
            <a:endParaRPr lang="sk-SK" dirty="0" smtClean="0"/>
          </a:p>
          <a:p>
            <a:r>
              <a:rPr lang="sk-SK" dirty="0" smtClean="0"/>
              <a:t>(</a:t>
            </a:r>
            <a:r>
              <a:rPr lang="sk-SK" dirty="0" err="1" smtClean="0"/>
              <a:t>Pro-file</a:t>
            </a:r>
            <a:r>
              <a:rPr lang="sk-SK" dirty="0" smtClean="0"/>
              <a:t>, </a:t>
            </a:r>
            <a:r>
              <a:rPr lang="sk-SK" dirty="0" err="1" smtClean="0"/>
              <a:t>Flex-Master</a:t>
            </a:r>
            <a:r>
              <a:rPr lang="sk-SK" dirty="0" smtClean="0"/>
              <a:t>)</a:t>
            </a:r>
            <a:endParaRPr lang="sk-SK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FF0000"/>
                </a:solidFill>
              </a:rPr>
              <a:t>Pilovanie- </a:t>
            </a:r>
            <a:r>
              <a:rPr lang="sk-SK" b="1" dirty="0" err="1" smtClean="0">
                <a:solidFill>
                  <a:srgbClr val="FF0000"/>
                </a:solidFill>
              </a:rPr>
              <a:t>filing</a:t>
            </a:r>
            <a:r>
              <a:rPr lang="sk-SK" b="1" dirty="0" smtClean="0">
                <a:solidFill>
                  <a:srgbClr val="FF0000"/>
                </a:solidFill>
              </a:rPr>
              <a:t> </a:t>
            </a:r>
            <a:r>
              <a:rPr lang="sk-SK" b="1" dirty="0" err="1" smtClean="0">
                <a:solidFill>
                  <a:srgbClr val="FF0000"/>
                </a:solidFill>
              </a:rPr>
              <a:t>action</a:t>
            </a:r>
            <a:endParaRPr lang="sk-SK" b="1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smtClean="0"/>
              <a:t>Zasúvanie nástroja do </a:t>
            </a:r>
            <a:r>
              <a:rPr lang="sk-SK" dirty="0" err="1" smtClean="0"/>
              <a:t>kk</a:t>
            </a:r>
            <a:r>
              <a:rPr lang="sk-SK" dirty="0" smtClean="0"/>
              <a:t>. a vyťahovanie von po stenách </a:t>
            </a:r>
            <a:r>
              <a:rPr lang="sk-SK" dirty="0" err="1" smtClean="0"/>
              <a:t>kk</a:t>
            </a:r>
            <a:r>
              <a:rPr lang="sk-SK" dirty="0" smtClean="0"/>
              <a:t>.- </a:t>
            </a:r>
            <a:r>
              <a:rPr lang="sk-SK" dirty="0" err="1" smtClean="0"/>
              <a:t>lineárne,cirkulárne</a:t>
            </a:r>
            <a:r>
              <a:rPr lang="sk-SK" dirty="0" smtClean="0"/>
              <a:t> </a:t>
            </a:r>
            <a:r>
              <a:rPr lang="sk-SK" dirty="0" smtClean="0"/>
              <a:t>obvodová metóda (</a:t>
            </a:r>
            <a:r>
              <a:rPr lang="sk-SK" dirty="0" smtClean="0"/>
              <a:t>najvhodnejší </a:t>
            </a:r>
            <a:r>
              <a:rPr lang="sk-SK" dirty="0" err="1" smtClean="0"/>
              <a:t>Hedstrom</a:t>
            </a:r>
            <a:r>
              <a:rPr lang="sk-SK" dirty="0" smtClean="0"/>
              <a:t> (</a:t>
            </a:r>
            <a:r>
              <a:rPr lang="sk-SK" dirty="0" err="1" smtClean="0"/>
              <a:t>H-file</a:t>
            </a:r>
            <a:r>
              <a:rPr lang="sk-SK" dirty="0" smtClean="0"/>
              <a:t>)-pracuje pohybom von z </a:t>
            </a:r>
            <a:r>
              <a:rPr lang="sk-SK" dirty="0" err="1" smtClean="0"/>
              <a:t>kk.,K-file-riziko</a:t>
            </a:r>
            <a:r>
              <a:rPr lang="sk-SK" dirty="0" smtClean="0"/>
              <a:t> hromadenia </a:t>
            </a:r>
            <a:r>
              <a:rPr lang="sk-SK" dirty="0" err="1" smtClean="0"/>
              <a:t>detritu</a:t>
            </a:r>
            <a:r>
              <a:rPr lang="sk-SK" dirty="0" smtClean="0"/>
              <a:t> v </a:t>
            </a:r>
            <a:r>
              <a:rPr lang="sk-SK" dirty="0" err="1" smtClean="0"/>
              <a:t>apikál.časti</a:t>
            </a:r>
            <a:r>
              <a:rPr lang="sk-SK" dirty="0" smtClean="0"/>
              <a:t> </a:t>
            </a:r>
            <a:r>
              <a:rPr lang="sk-SK" dirty="0" err="1" smtClean="0"/>
              <a:t>kk.lebo</a:t>
            </a:r>
            <a:r>
              <a:rPr lang="sk-SK" dirty="0" smtClean="0"/>
              <a:t> pracuje smerom dnu i von ,</a:t>
            </a:r>
            <a:r>
              <a:rPr lang="sk-SK" dirty="0" err="1" smtClean="0"/>
              <a:t>S-file</a:t>
            </a:r>
            <a:endParaRPr lang="sk-SK" dirty="0" smtClean="0"/>
          </a:p>
          <a:p>
            <a:r>
              <a:rPr lang="sk-SK" dirty="0" smtClean="0"/>
              <a:t>-preparáciu začíname najsilnejším možným nástrojom, ktorý zavedieme na plnú pracovnú dĺžku, postupne opracujeme steny </a:t>
            </a:r>
            <a:r>
              <a:rPr lang="sk-SK" dirty="0" err="1" smtClean="0"/>
              <a:t>kk</a:t>
            </a:r>
            <a:r>
              <a:rPr lang="sk-SK" dirty="0" smtClean="0"/>
              <a:t>. Dookola až je </a:t>
            </a:r>
            <a:r>
              <a:rPr lang="sk-SK" dirty="0" err="1" smtClean="0"/>
              <a:t>kk</a:t>
            </a:r>
            <a:r>
              <a:rPr lang="sk-SK" dirty="0" smtClean="0"/>
              <a:t>. široký pre nástroj podľa ISO väčší </a:t>
            </a:r>
          </a:p>
          <a:p>
            <a:r>
              <a:rPr lang="sk-SK" u="sng" dirty="0" smtClean="0"/>
              <a:t>Negatíva: </a:t>
            </a:r>
            <a:r>
              <a:rPr lang="sk-SK" dirty="0" smtClean="0"/>
              <a:t>len u dostatočne už rozšírených </a:t>
            </a:r>
            <a:r>
              <a:rPr lang="sk-SK" dirty="0" err="1" smtClean="0"/>
              <a:t>kk</a:t>
            </a:r>
            <a:r>
              <a:rPr lang="sk-SK" dirty="0" smtClean="0"/>
              <a:t>., aby nedošlo k pretlačeniu </a:t>
            </a:r>
            <a:r>
              <a:rPr lang="sk-SK" dirty="0" err="1" smtClean="0"/>
              <a:t>detritu</a:t>
            </a:r>
            <a:r>
              <a:rPr lang="sk-SK" dirty="0" smtClean="0"/>
              <a:t> do </a:t>
            </a:r>
            <a:r>
              <a:rPr lang="sk-SK" dirty="0" err="1" smtClean="0"/>
              <a:t>periapexu</a:t>
            </a:r>
            <a:r>
              <a:rPr lang="sk-SK" dirty="0" smtClean="0"/>
              <a:t>, časová náročnosť, nie v zahnutých </a:t>
            </a:r>
            <a:r>
              <a:rPr lang="sk-SK" dirty="0" err="1" smtClean="0"/>
              <a:t>kk</a:t>
            </a:r>
            <a:r>
              <a:rPr lang="sk-SK" dirty="0" smtClean="0"/>
              <a:t>.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260649"/>
            <a:ext cx="3960440" cy="470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556792"/>
            <a:ext cx="3642925" cy="4058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548680"/>
            <a:ext cx="8153400" cy="670520"/>
          </a:xfrm>
        </p:spPr>
        <p:txBody>
          <a:bodyPr>
            <a:normAutofit fontScale="90000"/>
          </a:bodyPr>
          <a:lstStyle/>
          <a:p>
            <a:r>
              <a:rPr lang="sk-SK" b="1" dirty="0" smtClean="0">
                <a:solidFill>
                  <a:srgbClr val="FF0000"/>
                </a:solidFill>
              </a:rPr>
              <a:t>Technika </a:t>
            </a:r>
            <a:r>
              <a:rPr lang="sk-SK" b="1" dirty="0" err="1" smtClean="0">
                <a:solidFill>
                  <a:srgbClr val="FF0000"/>
                </a:solidFill>
              </a:rPr>
              <a:t>balancovanej</a:t>
            </a:r>
            <a:r>
              <a:rPr lang="sk-SK" b="1" dirty="0" smtClean="0">
                <a:solidFill>
                  <a:srgbClr val="FF0000"/>
                </a:solidFill>
              </a:rPr>
              <a:t> sily (</a:t>
            </a:r>
            <a:r>
              <a:rPr lang="sk-SK" b="1" dirty="0" err="1" smtClean="0">
                <a:solidFill>
                  <a:srgbClr val="FF0000"/>
                </a:solidFill>
              </a:rPr>
              <a:t>Balanced</a:t>
            </a:r>
            <a:r>
              <a:rPr lang="sk-SK" b="1" dirty="0" smtClean="0">
                <a:solidFill>
                  <a:srgbClr val="FF0000"/>
                </a:solidFill>
              </a:rPr>
              <a:t> –</a:t>
            </a:r>
            <a:r>
              <a:rPr lang="sk-SK" b="1" dirty="0" err="1" smtClean="0">
                <a:solidFill>
                  <a:srgbClr val="FF0000"/>
                </a:solidFill>
              </a:rPr>
              <a:t>force</a:t>
            </a:r>
            <a:r>
              <a:rPr lang="sk-SK" b="1" dirty="0" smtClean="0">
                <a:solidFill>
                  <a:srgbClr val="FF0000"/>
                </a:solidFill>
              </a:rPr>
              <a:t>)</a:t>
            </a:r>
            <a:br>
              <a:rPr lang="sk-SK" b="1" dirty="0" smtClean="0">
                <a:solidFill>
                  <a:srgbClr val="FF0000"/>
                </a:solidFill>
              </a:rPr>
            </a:br>
            <a:endParaRPr lang="sk-SK" b="1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sk-SK" dirty="0" smtClean="0"/>
              <a:t>Kombinovaná technika </a:t>
            </a:r>
            <a:r>
              <a:rPr lang="sk-SK" dirty="0" err="1" smtClean="0"/>
              <a:t>reaming</a:t>
            </a:r>
            <a:r>
              <a:rPr lang="sk-SK" dirty="0" smtClean="0"/>
              <a:t> a </a:t>
            </a:r>
            <a:r>
              <a:rPr lang="sk-SK" dirty="0" err="1" smtClean="0"/>
              <a:t>filing,rotačná-lineárna</a:t>
            </a:r>
            <a:endParaRPr lang="sk-SK" dirty="0" smtClean="0"/>
          </a:p>
          <a:p>
            <a:r>
              <a:rPr lang="sk-SK" dirty="0" smtClean="0"/>
              <a:t>Technika </a:t>
            </a:r>
            <a:r>
              <a:rPr lang="sk-SK" dirty="0" smtClean="0"/>
              <a:t>založená na práci v </a:t>
            </a:r>
            <a:r>
              <a:rPr lang="sk-SK" dirty="0" err="1" smtClean="0"/>
              <a:t>kk</a:t>
            </a:r>
            <a:r>
              <a:rPr lang="sk-SK" dirty="0" smtClean="0"/>
              <a:t>. nástrojom </a:t>
            </a:r>
            <a:r>
              <a:rPr lang="sk-SK" dirty="0" err="1" smtClean="0"/>
              <a:t>K-file,s</a:t>
            </a:r>
            <a:r>
              <a:rPr lang="sk-SK" dirty="0" smtClean="0"/>
              <a:t> otupeným hrotom, spočíva v 1.fáze v zasúvaní nástroja do </a:t>
            </a:r>
            <a:r>
              <a:rPr lang="sk-SK" dirty="0" err="1" smtClean="0"/>
              <a:t>kk</a:t>
            </a:r>
            <a:r>
              <a:rPr lang="sk-SK" dirty="0" smtClean="0"/>
              <a:t>, za súčasnej rotácie v smere hodinových ručičiek, maximálne o ¼ kruhu  (</a:t>
            </a:r>
            <a:r>
              <a:rPr lang="sk-SK" dirty="0" err="1" smtClean="0"/>
              <a:t>DeTrey</a:t>
            </a:r>
            <a:r>
              <a:rPr lang="sk-SK" dirty="0" smtClean="0"/>
              <a:t> </a:t>
            </a:r>
            <a:r>
              <a:rPr lang="sk-SK" dirty="0" err="1" smtClean="0"/>
              <a:t>Dentsply</a:t>
            </a:r>
            <a:r>
              <a:rPr lang="sk-SK" dirty="0" smtClean="0"/>
              <a:t>) v ďalšej fáze proti smeru </a:t>
            </a:r>
            <a:r>
              <a:rPr lang="sk-SK" dirty="0" err="1" smtClean="0"/>
              <a:t>hodin</a:t>
            </a:r>
            <a:r>
              <a:rPr lang="sk-SK" dirty="0" smtClean="0"/>
              <a:t>. ručičiek asi o ½ -3/4 otáčky , v 4. fáze nástroj z </a:t>
            </a:r>
            <a:r>
              <a:rPr lang="sk-SK" dirty="0" err="1" smtClean="0"/>
              <a:t>kk</a:t>
            </a:r>
            <a:r>
              <a:rPr lang="sk-SK" dirty="0" smtClean="0"/>
              <a:t>. vytiahneme aj s </a:t>
            </a:r>
            <a:r>
              <a:rPr lang="sk-SK" dirty="0" err="1" smtClean="0"/>
              <a:t>detritom</a:t>
            </a:r>
            <a:r>
              <a:rPr lang="sk-SK" dirty="0" smtClean="0"/>
              <a:t> za súčasnej rotácie v smere </a:t>
            </a:r>
            <a:r>
              <a:rPr lang="sk-SK" dirty="0" err="1" smtClean="0"/>
              <a:t>hodin</a:t>
            </a:r>
            <a:r>
              <a:rPr lang="sk-SK" dirty="0" smtClean="0"/>
              <a:t>. </a:t>
            </a:r>
            <a:r>
              <a:rPr lang="sk-SK" dirty="0" smtClean="0"/>
              <a:t>ručičiek </a:t>
            </a:r>
            <a:r>
              <a:rPr lang="sk-SK" dirty="0" smtClean="0"/>
              <a:t>o ½-1 </a:t>
            </a:r>
            <a:r>
              <a:rPr lang="sk-SK" dirty="0" smtClean="0"/>
              <a:t>otáčku.</a:t>
            </a:r>
          </a:p>
          <a:p>
            <a:r>
              <a:rPr lang="sk-SK" dirty="0" smtClean="0"/>
              <a:t>I v zahnutých </a:t>
            </a:r>
            <a:r>
              <a:rPr lang="sk-SK" dirty="0" err="1" smtClean="0"/>
              <a:t>kk</a:t>
            </a:r>
            <a:r>
              <a:rPr lang="sk-SK" dirty="0" smtClean="0"/>
              <a:t>.</a:t>
            </a:r>
            <a:endParaRPr lang="sk-SK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148594"/>
            <a:ext cx="5040560" cy="530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FF0000"/>
                </a:solidFill>
              </a:rPr>
              <a:t>Technika step </a:t>
            </a:r>
            <a:r>
              <a:rPr lang="sk-SK" b="1" dirty="0" err="1" smtClean="0">
                <a:solidFill>
                  <a:srgbClr val="FF0000"/>
                </a:solidFill>
              </a:rPr>
              <a:t>down</a:t>
            </a:r>
            <a:endParaRPr lang="sk-SK" b="1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Začína </a:t>
            </a:r>
            <a:r>
              <a:rPr lang="sk-SK" dirty="0" err="1" smtClean="0"/>
              <a:t>koronálnym</a:t>
            </a:r>
            <a:r>
              <a:rPr lang="sk-SK" dirty="0" smtClean="0"/>
              <a:t> </a:t>
            </a:r>
            <a:r>
              <a:rPr lang="sk-SK" dirty="0" err="1" smtClean="0"/>
              <a:t>flaringom</a:t>
            </a:r>
            <a:r>
              <a:rPr lang="sk-SK" dirty="0" smtClean="0"/>
              <a:t> GG</a:t>
            </a:r>
          </a:p>
          <a:p>
            <a:r>
              <a:rPr lang="sk-SK" dirty="0" smtClean="0"/>
              <a:t>Najprv sa vchodová časť </a:t>
            </a:r>
            <a:r>
              <a:rPr lang="sk-SK" dirty="0" err="1" smtClean="0"/>
              <a:t>kk.rozšíri</a:t>
            </a:r>
            <a:r>
              <a:rPr lang="sk-SK" dirty="0" smtClean="0"/>
              <a:t> </a:t>
            </a:r>
            <a:r>
              <a:rPr lang="sk-SK" dirty="0" err="1" smtClean="0"/>
              <a:t>Hedstremom</a:t>
            </a:r>
            <a:r>
              <a:rPr lang="sk-SK" dirty="0" smtClean="0"/>
              <a:t> o </a:t>
            </a:r>
            <a:r>
              <a:rPr lang="sk-SK" dirty="0" err="1" smtClean="0"/>
              <a:t>zväčšujucom</a:t>
            </a:r>
            <a:r>
              <a:rPr lang="sk-SK" dirty="0" smtClean="0"/>
              <a:t> sa priemere, lineárnou technikou</a:t>
            </a:r>
          </a:p>
          <a:p>
            <a:r>
              <a:rPr lang="sk-SK" dirty="0" smtClean="0"/>
              <a:t>Potom pokračujeme GG vrtáčikmi /pri pomalých ot.-500/min/, stanovíme pracovnú dĺžku a opäť lineárnou technikou </a:t>
            </a:r>
            <a:r>
              <a:rPr lang="sk-SK" dirty="0" err="1" smtClean="0"/>
              <a:t>Hedstremom</a:t>
            </a:r>
            <a:r>
              <a:rPr lang="sk-SK" dirty="0" smtClean="0"/>
              <a:t> opracujeme </a:t>
            </a:r>
            <a:r>
              <a:rPr lang="sk-SK" dirty="0" err="1" smtClean="0"/>
              <a:t>apikálnu</a:t>
            </a:r>
            <a:r>
              <a:rPr lang="sk-SK" dirty="0" smtClean="0"/>
              <a:t> časť </a:t>
            </a:r>
            <a:r>
              <a:rPr lang="sk-SK" dirty="0" err="1" smtClean="0"/>
              <a:t>kk.na</a:t>
            </a:r>
            <a:r>
              <a:rPr lang="sk-SK" dirty="0" smtClean="0"/>
              <a:t> </a:t>
            </a:r>
            <a:r>
              <a:rPr lang="sk-SK" dirty="0" err="1" smtClean="0"/>
              <a:t>min.ISO</a:t>
            </a:r>
            <a:r>
              <a:rPr lang="sk-SK" dirty="0" smtClean="0"/>
              <a:t> 25</a:t>
            </a:r>
          </a:p>
          <a:p>
            <a:r>
              <a:rPr lang="sk-SK" dirty="0" smtClean="0"/>
              <a:t>Potom rozšírime </a:t>
            </a:r>
            <a:r>
              <a:rPr lang="sk-SK" dirty="0" err="1" smtClean="0"/>
              <a:t>kk</a:t>
            </a:r>
            <a:r>
              <a:rPr lang="sk-SK" dirty="0" smtClean="0"/>
              <a:t>. Metódou step </a:t>
            </a:r>
            <a:r>
              <a:rPr lang="sk-SK" dirty="0" err="1" smtClean="0"/>
              <a:t>back</a:t>
            </a:r>
            <a:r>
              <a:rPr lang="sk-SK" dirty="0" smtClean="0"/>
              <a:t>. </a:t>
            </a:r>
            <a:endParaRPr lang="sk-SK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Pre zahnuté </a:t>
            </a:r>
            <a:r>
              <a:rPr lang="sk-SK" dirty="0" err="1" smtClean="0"/>
              <a:t>kk</a:t>
            </a:r>
            <a:r>
              <a:rPr lang="sk-SK" dirty="0" smtClean="0"/>
              <a:t>. Tvaru C – cirkulárna obvodová technika</a:t>
            </a:r>
          </a:p>
          <a:p>
            <a:endParaRPr lang="sk-SK" dirty="0" smtClean="0"/>
          </a:p>
          <a:p>
            <a:r>
              <a:rPr lang="sk-SK" dirty="0" smtClean="0"/>
              <a:t>Pre zahnuté </a:t>
            </a:r>
            <a:r>
              <a:rPr lang="sk-SK" dirty="0" err="1" smtClean="0"/>
              <a:t>kk</a:t>
            </a:r>
            <a:r>
              <a:rPr lang="sk-SK" dirty="0" smtClean="0"/>
              <a:t> tvaru J – step </a:t>
            </a:r>
            <a:r>
              <a:rPr lang="sk-SK" dirty="0" err="1" smtClean="0"/>
              <a:t>back</a:t>
            </a:r>
            <a:r>
              <a:rPr lang="sk-SK" dirty="0" smtClean="0"/>
              <a:t> technika</a:t>
            </a:r>
            <a:endParaRPr lang="sk-SK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C00000"/>
                </a:solidFill>
              </a:rPr>
              <a:t>Technika step </a:t>
            </a:r>
            <a:r>
              <a:rPr lang="sk-SK" b="1" dirty="0" err="1" smtClean="0">
                <a:solidFill>
                  <a:srgbClr val="C00000"/>
                </a:solidFill>
              </a:rPr>
              <a:t>back</a:t>
            </a:r>
            <a:endParaRPr lang="sk-SK" b="1" dirty="0">
              <a:solidFill>
                <a:srgbClr val="C0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U </a:t>
            </a:r>
            <a:r>
              <a:rPr lang="sk-SK" dirty="0" err="1" smtClean="0"/>
              <a:t>kk</a:t>
            </a:r>
            <a:r>
              <a:rPr lang="sk-SK" dirty="0" smtClean="0"/>
              <a:t>., ktoré </a:t>
            </a:r>
            <a:r>
              <a:rPr lang="sk-SK" dirty="0" err="1" smtClean="0"/>
              <a:t>su</a:t>
            </a:r>
            <a:r>
              <a:rPr lang="sk-SK" dirty="0" smtClean="0"/>
              <a:t> v koronárnej 2/3 rovné a v </a:t>
            </a:r>
            <a:r>
              <a:rPr lang="sk-SK" dirty="0" err="1" smtClean="0"/>
              <a:t>apikálnej</a:t>
            </a:r>
            <a:r>
              <a:rPr lang="sk-SK" dirty="0" smtClean="0"/>
              <a:t> zahnuté to tvaru J</a:t>
            </a:r>
          </a:p>
          <a:p>
            <a:r>
              <a:rPr lang="sk-SK" dirty="0" smtClean="0"/>
              <a:t>Začíname tenšími nástrojmi a širšie použijeme až pri opracovaní rovnej časti </a:t>
            </a:r>
            <a:r>
              <a:rPr lang="sk-SK" dirty="0" err="1" smtClean="0"/>
              <a:t>kk</a:t>
            </a:r>
            <a:r>
              <a:rPr lang="sk-SK" dirty="0" smtClean="0"/>
              <a:t>.</a:t>
            </a:r>
          </a:p>
          <a:p>
            <a:r>
              <a:rPr lang="sk-SK" dirty="0" smtClean="0"/>
              <a:t>Min. na 25 mm veľkosť nástroja na celú prac. Dĺžku </a:t>
            </a:r>
            <a:r>
              <a:rPr lang="sk-SK" dirty="0" err="1" smtClean="0"/>
              <a:t>kk</a:t>
            </a:r>
            <a:r>
              <a:rPr lang="sk-SK" dirty="0" smtClean="0"/>
              <a:t>., ďalšie nástroje skracujeme o 1-2 mm</a:t>
            </a:r>
          </a:p>
          <a:p>
            <a:r>
              <a:rPr lang="sk-SK" dirty="0" err="1" smtClean="0"/>
              <a:t>K-filom</a:t>
            </a:r>
            <a:r>
              <a:rPr lang="sk-SK" dirty="0" smtClean="0"/>
              <a:t> </a:t>
            </a:r>
            <a:endParaRPr lang="sk-SK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404664"/>
            <a:ext cx="5472608" cy="5733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C00000"/>
                </a:solidFill>
              </a:rPr>
              <a:t>Technika </a:t>
            </a:r>
            <a:r>
              <a:rPr lang="sk-SK" b="1" dirty="0" err="1" smtClean="0">
                <a:solidFill>
                  <a:srgbClr val="C00000"/>
                </a:solidFill>
              </a:rPr>
              <a:t>crown</a:t>
            </a:r>
            <a:r>
              <a:rPr lang="sk-SK" b="1" dirty="0" smtClean="0">
                <a:solidFill>
                  <a:srgbClr val="C00000"/>
                </a:solidFill>
              </a:rPr>
              <a:t> </a:t>
            </a:r>
            <a:r>
              <a:rPr lang="sk-SK" b="1" dirty="0" err="1" smtClean="0">
                <a:solidFill>
                  <a:srgbClr val="C00000"/>
                </a:solidFill>
              </a:rPr>
              <a:t>down</a:t>
            </a:r>
            <a:endParaRPr lang="sk-SK" b="1" dirty="0">
              <a:solidFill>
                <a:srgbClr val="C0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Začína koronárnym </a:t>
            </a:r>
            <a:r>
              <a:rPr lang="sk-SK" dirty="0" err="1" smtClean="0"/>
              <a:t>flaringom</a:t>
            </a:r>
            <a:r>
              <a:rPr lang="sk-SK" dirty="0" smtClean="0"/>
              <a:t> GG vrtáčikmi</a:t>
            </a:r>
          </a:p>
          <a:p>
            <a:r>
              <a:rPr lang="sk-SK" dirty="0" smtClean="0"/>
              <a:t>Potom nástrojom K- </a:t>
            </a:r>
            <a:r>
              <a:rPr lang="sk-SK" dirty="0" err="1" smtClean="0"/>
              <a:t>file</a:t>
            </a:r>
            <a:r>
              <a:rPr lang="sk-SK" dirty="0" smtClean="0"/>
              <a:t> malého priemeru</a:t>
            </a:r>
          </a:p>
          <a:p>
            <a:r>
              <a:rPr lang="sk-SK" dirty="0" smtClean="0"/>
              <a:t>Potom nasleduje rozširovanie </a:t>
            </a:r>
            <a:r>
              <a:rPr lang="sk-SK" dirty="0" err="1" smtClean="0"/>
              <a:t>kk</a:t>
            </a:r>
            <a:r>
              <a:rPr lang="sk-SK" dirty="0" smtClean="0"/>
              <a:t>. Spätnou rotáciou proti smeru </a:t>
            </a:r>
            <a:r>
              <a:rPr lang="sk-SK" dirty="0" err="1" smtClean="0"/>
              <a:t>hodin</a:t>
            </a:r>
            <a:r>
              <a:rPr lang="sk-SK" dirty="0" smtClean="0"/>
              <a:t>. Ručičiek až k </a:t>
            </a:r>
            <a:r>
              <a:rPr lang="sk-SK" dirty="0" err="1" smtClean="0"/>
              <a:t>apikál</a:t>
            </a:r>
            <a:r>
              <a:rPr lang="sk-SK" dirty="0" smtClean="0"/>
              <a:t>. </a:t>
            </a:r>
            <a:r>
              <a:rPr lang="sk-SK" dirty="0" err="1" smtClean="0"/>
              <a:t>Konstrikcii</a:t>
            </a:r>
            <a:endParaRPr lang="sk-SK" dirty="0" smtClean="0"/>
          </a:p>
          <a:p>
            <a:r>
              <a:rPr lang="sk-SK" dirty="0" smtClean="0"/>
              <a:t>Nástroje postupne zväčšujeme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198</TotalTime>
  <Words>499</Words>
  <Application>Microsoft Office PowerPoint</Application>
  <PresentationFormat>Prezentácia na obrazovke (4:3)</PresentationFormat>
  <Paragraphs>45</Paragraphs>
  <Slides>13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13</vt:i4>
      </vt:variant>
    </vt:vector>
  </HeadingPairs>
  <TitlesOfParts>
    <vt:vector size="14" baseType="lpstr">
      <vt:lpstr>Medián</vt:lpstr>
      <vt:lpstr>Techniky opracovania koreňových kanálikov</vt:lpstr>
      <vt:lpstr>Opracovanie rovného koreňového kanálika</vt:lpstr>
      <vt:lpstr>Reaming action</vt:lpstr>
      <vt:lpstr>Snímka 4</vt:lpstr>
      <vt:lpstr>Pilovanie- filing action</vt:lpstr>
      <vt:lpstr>Snímka 6</vt:lpstr>
      <vt:lpstr>Technika balancovanej sily (Balanced –force) </vt:lpstr>
      <vt:lpstr>Snímka 8</vt:lpstr>
      <vt:lpstr>Technika step down</vt:lpstr>
      <vt:lpstr>Snímka 10</vt:lpstr>
      <vt:lpstr>Technika step back</vt:lpstr>
      <vt:lpstr>Snímka 12</vt:lpstr>
      <vt:lpstr>Technika crown down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Techniky opracovania koreňových kanálikov</dc:title>
  <dc:creator>Ada</dc:creator>
  <cp:lastModifiedBy>Ada</cp:lastModifiedBy>
  <cp:revision>21</cp:revision>
  <dcterms:created xsi:type="dcterms:W3CDTF">2017-04-16T16:36:27Z</dcterms:created>
  <dcterms:modified xsi:type="dcterms:W3CDTF">2017-04-22T13:49:02Z</dcterms:modified>
</cp:coreProperties>
</file>