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7"/>
  </p:notesMasterIdLst>
  <p:sldIdLst>
    <p:sldId id="276" r:id="rId2"/>
    <p:sldId id="277" r:id="rId3"/>
    <p:sldId id="278" r:id="rId4"/>
    <p:sldId id="279" r:id="rId5"/>
    <p:sldId id="281" r:id="rId6"/>
    <p:sldId id="29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75" r:id="rId16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A35BF9-1264-4359-A141-7E92AAEBEAB8}" type="datetimeFigureOut">
              <a:rPr lang="sk-SK" smtClean="0"/>
              <a:t>20. 10. 2015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0A684C-F3B9-4552-8E93-8079D093BAF0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5203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8DA74-4B72-4E3A-90F0-F4073749AF98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‹#›</a:t>
            </a:fld>
            <a:endParaRPr lang="sk-SK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B857-0AEC-4154-AFFA-E7B3D5004CD0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31A85-D50C-459A-A388-858B3D4EC35F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‹#›</a:t>
            </a:fld>
            <a:endParaRPr lang="sk-SK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01C92-63A7-4480-8529-884291FFD4AD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BF551-D896-48A9-B074-553607EE4008}" type="datetime1">
              <a:rPr lang="sk-SK" smtClean="0"/>
              <a:t>20. 10. 2015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‹#›</a:t>
            </a:fld>
            <a:endParaRPr lang="sk-SK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CABB-D5C7-4734-A4BC-D16E23927CAA}" type="datetime1">
              <a:rPr lang="sk-SK" smtClean="0"/>
              <a:t>20. 10. 2015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16409-9A91-408D-9498-715EED66B8F7}" type="datetime1">
              <a:rPr lang="sk-SK" smtClean="0"/>
              <a:t>20. 10. 2015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57448-4EB2-4EA8-AB55-D41148059D6C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‹#›</a:t>
            </a:fld>
            <a:endParaRPr lang="sk-SK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8A26A-4D6E-4463-A026-C333A63E4178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6C9EC-86AE-461E-8344-84983A5C4432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CD2D4-13F3-4F0F-B0B9-B8054DBF2D78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8D176679-645A-45CE-B6D8-6EBA89DB3993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DB122A0-5EAE-4C6B-8FDC-C919AA62F1D1}" type="slidenum">
              <a:rPr lang="sk-SK" smtClean="0"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-metodologia.fedu.uniba.s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79388" y="1916113"/>
            <a:ext cx="8785225" cy="1470025"/>
          </a:xfrm>
        </p:spPr>
        <p:txBody>
          <a:bodyPr/>
          <a:lstStyle/>
          <a:p>
            <a:pPr algn="ctr">
              <a:defRPr/>
            </a:pPr>
            <a:r>
              <a:rPr lang="sk-SK" sz="3600" b="1" dirty="0" smtClean="0"/>
              <a:t>Rozhovor  ako výskumná metóda</a:t>
            </a:r>
            <a:endParaRPr lang="sk-SK" altLang="sk-SK" sz="3600" b="1" dirty="0" smtClean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8" name="Rectangle 5"/>
          <p:cNvSpPr>
            <a:spLocks noGrp="1" noChangeArrowheads="1"/>
          </p:cNvSpPr>
          <p:nvPr/>
        </p:nvSpPr>
        <p:spPr bwMode="auto">
          <a:xfrm>
            <a:off x="2123728" y="4725144"/>
            <a:ext cx="64008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lnSpcReduction="10000"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Arial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Arial" charset="0"/>
              <a:buNone/>
              <a:defRPr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3200" dirty="0" smtClean="0"/>
              <a:t>Ošetrovateľský výskum </a:t>
            </a:r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2000" dirty="0" smtClean="0"/>
              <a:t>Mgr. Juraj </a:t>
            </a:r>
            <a:r>
              <a:rPr lang="sk-SK" altLang="sk-SK" sz="2000" dirty="0" err="1" smtClean="0"/>
              <a:t>Čáp</a:t>
            </a:r>
            <a:r>
              <a:rPr lang="sk-SK" altLang="sk-SK" sz="2000" dirty="0" smtClean="0"/>
              <a:t>, PhD.</a:t>
            </a:r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k-SK" altLang="sk-SK" sz="2000" dirty="0" smtClean="0"/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k-SK" altLang="sk-SK" sz="2000" dirty="0"/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1100" dirty="0" smtClean="0"/>
              <a:t>Ústav ošetrovateľstva JLF UK, predmet: </a:t>
            </a:r>
            <a:r>
              <a:rPr lang="sk-SK" altLang="sk-SK" sz="1100" i="1" dirty="0" smtClean="0"/>
              <a:t>Ošetrovateľský výskum I.</a:t>
            </a:r>
            <a:r>
              <a:rPr lang="sk-SK" altLang="sk-SK" sz="1100" dirty="0" smtClean="0"/>
              <a:t>, bakalársky študijný program</a:t>
            </a:r>
          </a:p>
        </p:txBody>
      </p:sp>
    </p:spTree>
    <p:extLst>
      <p:ext uri="{BB962C8B-B14F-4D97-AF65-F5344CB8AC3E}">
        <p14:creationId xmlns:p14="http://schemas.microsoft.com/office/powerpoint/2010/main" val="142472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Charakteristika rozhovoru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Rozhovor </a:t>
            </a:r>
            <a:r>
              <a:rPr lang="sk-SK" dirty="0"/>
              <a:t>patrí medzi jednu z najpoužívanejších výskumných </a:t>
            </a:r>
            <a:r>
              <a:rPr lang="sk-SK" dirty="0" smtClean="0"/>
              <a:t>metód v kvalitatívnom výskume</a:t>
            </a:r>
          </a:p>
          <a:p>
            <a:r>
              <a:rPr lang="sk-SK" dirty="0"/>
              <a:t>Väčšinou sa realizuje priamym kontaktom medzi výskumníkom a skúmanou </a:t>
            </a:r>
            <a:r>
              <a:rPr lang="sk-SK" dirty="0" smtClean="0"/>
              <a:t>osobou / existujú aj nepriame formy (telefón, on-line komunikácia)</a:t>
            </a:r>
          </a:p>
          <a:p>
            <a:r>
              <a:rPr lang="sk-SK" dirty="0" smtClean="0"/>
              <a:t>Výskumný rozhovor </a:t>
            </a:r>
            <a:r>
              <a:rPr lang="sk-SK" dirty="0"/>
              <a:t>je vedecká metóda, ktorá je vopred naplánovaná. Je to asymetrická situácia, t.j. výskumník vedie rozhovor a kladie otázky a respondent na ne odpovedá. Odpovede si výskumník zaznamenáva a neskôr ich </a:t>
            </a:r>
            <a:r>
              <a:rPr lang="sk-SK" dirty="0" smtClean="0"/>
              <a:t>vyhodnotí</a:t>
            </a:r>
          </a:p>
          <a:p>
            <a:r>
              <a:rPr lang="sk-SK" dirty="0" smtClean="0"/>
              <a:t>Umožňuje zachyť fakty, motívy, postoje, životnú skúsenosť respondenta 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44348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Typy rozhovorov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800" b="1" dirty="0" smtClean="0"/>
              <a:t>Priamy a nepriamy </a:t>
            </a:r>
            <a:r>
              <a:rPr lang="sk-SK" sz="2800" dirty="0" smtClean="0"/>
              <a:t>(telefonický, on-line) rozhovor</a:t>
            </a:r>
          </a:p>
          <a:p>
            <a:r>
              <a:rPr lang="sk-SK" sz="2800" b="1" dirty="0" smtClean="0"/>
              <a:t>Individuálny</a:t>
            </a:r>
            <a:r>
              <a:rPr lang="sk-SK" sz="2800" dirty="0" smtClean="0"/>
              <a:t> rozhovor (</a:t>
            </a:r>
            <a:r>
              <a:rPr lang="sk-SK" sz="2800" i="1" dirty="0" err="1" smtClean="0"/>
              <a:t>face-to-face</a:t>
            </a:r>
            <a:r>
              <a:rPr lang="sk-SK" sz="2800" dirty="0" smtClean="0"/>
              <a:t>) a </a:t>
            </a:r>
            <a:r>
              <a:rPr lang="sk-SK" sz="2800" b="1" dirty="0" smtClean="0"/>
              <a:t>skupinový rozhovor </a:t>
            </a:r>
            <a:r>
              <a:rPr lang="sk-SK" sz="2800" dirty="0" smtClean="0"/>
              <a:t>(</a:t>
            </a:r>
            <a:r>
              <a:rPr lang="sk-SK" sz="2800" i="1" dirty="0" err="1" smtClean="0"/>
              <a:t>focus</a:t>
            </a:r>
            <a:r>
              <a:rPr lang="sk-SK" sz="2800" i="1" dirty="0" smtClean="0"/>
              <a:t> </a:t>
            </a:r>
            <a:r>
              <a:rPr lang="sk-SK" sz="2800" i="1" dirty="0" err="1" smtClean="0"/>
              <a:t>group</a:t>
            </a:r>
            <a:r>
              <a:rPr lang="sk-SK" sz="2800" dirty="0" smtClean="0"/>
              <a:t>)</a:t>
            </a:r>
          </a:p>
          <a:p>
            <a:r>
              <a:rPr lang="sk-SK" sz="2800" b="1" dirty="0" smtClean="0"/>
              <a:t>Štruktúrovaný, neštruktúrovaný a </a:t>
            </a:r>
            <a:r>
              <a:rPr lang="sk-SK" sz="2800" b="1" dirty="0" err="1" smtClean="0"/>
              <a:t>pološtruktúrovaný</a:t>
            </a:r>
            <a:r>
              <a:rPr lang="sk-SK" sz="2800" b="1" dirty="0" smtClean="0"/>
              <a:t> rozhovor</a:t>
            </a:r>
          </a:p>
          <a:p>
            <a:pPr marL="0" indent="0">
              <a:buNone/>
            </a:pPr>
            <a:endParaRPr lang="sk-SK" sz="28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58573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err="1" smtClean="0"/>
              <a:t>Pološtruktúrovaný</a:t>
            </a:r>
            <a:r>
              <a:rPr lang="sk-SK" sz="3600" b="1" dirty="0" smtClean="0"/>
              <a:t> rozhovor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Časť otázok je pripravená vopred, ale ich poradie sa môže meniť podľa priebehu </a:t>
            </a:r>
            <a:r>
              <a:rPr lang="sk-SK" dirty="0" smtClean="0"/>
              <a:t>rozhovoru </a:t>
            </a:r>
          </a:p>
          <a:p>
            <a:r>
              <a:rPr lang="sk-SK" dirty="0" smtClean="0"/>
              <a:t>Výskumník </a:t>
            </a:r>
            <a:r>
              <a:rPr lang="sk-SK" dirty="0"/>
              <a:t>môže v priebehu interview utvoriť nové otázky, prípadne niektoré </a:t>
            </a:r>
            <a:r>
              <a:rPr lang="sk-SK" dirty="0" smtClean="0"/>
              <a:t>vynechať</a:t>
            </a:r>
          </a:p>
          <a:p>
            <a:r>
              <a:rPr lang="sk-SK" dirty="0" smtClean="0"/>
              <a:t>Základné otázky odvodené od čiastkových výskumných problémov</a:t>
            </a:r>
          </a:p>
          <a:p>
            <a:r>
              <a:rPr lang="sk-SK" dirty="0" smtClean="0"/>
              <a:t>Doplňujúce otázky zamerané na získanie podrobných informácii – vysvetlení tvrdení, ktoré respondent uviedol počas rozhovoru</a:t>
            </a:r>
          </a:p>
          <a:p>
            <a:r>
              <a:rPr lang="sk-SK" dirty="0" smtClean="0"/>
              <a:t>Často sa využíva ako </a:t>
            </a:r>
            <a:r>
              <a:rPr lang="sk-SK" b="1" dirty="0" smtClean="0"/>
              <a:t>hĺbkový rozhovor </a:t>
            </a:r>
            <a:r>
              <a:rPr lang="sk-SK" dirty="0" smtClean="0"/>
              <a:t>(</a:t>
            </a:r>
            <a:r>
              <a:rPr lang="sk-SK" dirty="0" err="1" smtClean="0"/>
              <a:t>in-depth</a:t>
            </a:r>
            <a:r>
              <a:rPr lang="sk-SK" dirty="0" smtClean="0"/>
              <a:t> interview)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34660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err="1"/>
              <a:t>Pološtruktúrovaný</a:t>
            </a:r>
            <a:r>
              <a:rPr lang="sk-SK" sz="3600" b="1" dirty="0"/>
              <a:t> rozhovor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3200" dirty="0" smtClean="0"/>
              <a:t>Vytvorenie protokolu</a:t>
            </a:r>
          </a:p>
          <a:p>
            <a:pPr lvl="1"/>
            <a:r>
              <a:rPr lang="sk-SK" sz="2800" dirty="0" smtClean="0"/>
              <a:t>úvodne informácie a otázky (vysvetlenie, prečo robíme rozhovor a „prelomenie ľadov“)</a:t>
            </a:r>
          </a:p>
          <a:p>
            <a:pPr lvl="1"/>
            <a:r>
              <a:rPr lang="sk-SK" sz="2800" dirty="0" smtClean="0"/>
              <a:t>výskumné otázky</a:t>
            </a:r>
          </a:p>
          <a:p>
            <a:pPr lvl="2"/>
            <a:r>
              <a:rPr lang="sk-SK" sz="2400" dirty="0" smtClean="0"/>
              <a:t>doplňujúce otázky</a:t>
            </a:r>
          </a:p>
          <a:p>
            <a:pPr lvl="1"/>
            <a:r>
              <a:rPr lang="sk-SK" sz="2800" dirty="0" smtClean="0"/>
              <a:t>demografické údaje</a:t>
            </a:r>
          </a:p>
          <a:p>
            <a:pPr lvl="1"/>
            <a:r>
              <a:rPr lang="sk-SK" sz="2800" dirty="0" smtClean="0"/>
              <a:t>poďakovanie</a:t>
            </a:r>
          </a:p>
          <a:p>
            <a:pPr lvl="1"/>
            <a:endParaRPr lang="sk-SK" sz="28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72898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/>
              <a:t>Príklad </a:t>
            </a:r>
            <a:r>
              <a:rPr lang="sk-SK" b="1" dirty="0" err="1"/>
              <a:t>pološtruktúrovaného</a:t>
            </a:r>
            <a:r>
              <a:rPr lang="sk-SK" b="1" dirty="0"/>
              <a:t> rozhovoru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b="1" dirty="0" smtClean="0"/>
              <a:t>Čiastkové výskumné problémy</a:t>
            </a:r>
            <a:endParaRPr lang="sk-SK" b="1" dirty="0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sk-SK" dirty="0"/>
              <a:t>Čo považujú sestry za pozitívum v komunikácii s  pacientom?</a:t>
            </a:r>
          </a:p>
          <a:p>
            <a:pPr lvl="0"/>
            <a:r>
              <a:rPr lang="sk-SK" dirty="0"/>
              <a:t>Čo považujú sestry za problém v komunikácii s  pacientom? </a:t>
            </a:r>
          </a:p>
          <a:p>
            <a:pPr lvl="0"/>
            <a:r>
              <a:rPr lang="sk-SK" dirty="0"/>
              <a:t>S akými pacientmi sa sestrám komunikuje najťažšie? </a:t>
            </a:r>
          </a:p>
          <a:p>
            <a:pPr lvl="0"/>
            <a:r>
              <a:rPr lang="sk-SK" dirty="0"/>
              <a:t>S akými pacientmi sa sestrám komunikuje najľahšie?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b="1" dirty="0" smtClean="0"/>
              <a:t>Hlavné a doplňujúce otázky v rozhovore </a:t>
            </a:r>
            <a:endParaRPr lang="sk-SK" b="1" dirty="0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47500" lnSpcReduction="20000"/>
          </a:bodyPr>
          <a:lstStyle/>
          <a:p>
            <a:pPr lvl="0"/>
            <a:r>
              <a:rPr lang="sk-SK" b="1" dirty="0"/>
              <a:t>Aké sú Vaše skúsenosti s komunikáciou s pacientmi? Najprv by sme sa mohli zamerať na Vaše pozitívne skúsenosti. Čo vnímate ako pozitívne, keď sa rozprávate s pacientmi?</a:t>
            </a:r>
            <a:endParaRPr lang="sk-SK" sz="2000" dirty="0"/>
          </a:p>
          <a:p>
            <a:pPr lvl="1"/>
            <a:r>
              <a:rPr lang="sk-SK" dirty="0"/>
              <a:t>Prípadné doplňujúce otázky:</a:t>
            </a:r>
            <a:endParaRPr lang="sk-SK" sz="1800" dirty="0"/>
          </a:p>
          <a:p>
            <a:pPr lvl="2"/>
            <a:r>
              <a:rPr lang="sk-SK" dirty="0"/>
              <a:t>Prečo je to pozitívne? ; V akej situácii sa to stáva?; Môžete mi to vysvetliť?</a:t>
            </a:r>
            <a:endParaRPr lang="sk-SK" sz="1600" dirty="0"/>
          </a:p>
          <a:p>
            <a:pPr lvl="0"/>
            <a:r>
              <a:rPr lang="sk-SK" b="1" dirty="0"/>
              <a:t>S akými pacientmi sa Vám komunikuje najľahšie? </a:t>
            </a:r>
            <a:endParaRPr lang="sk-SK" sz="2000" dirty="0"/>
          </a:p>
          <a:p>
            <a:pPr lvl="1"/>
            <a:r>
              <a:rPr lang="sk-SK" dirty="0"/>
              <a:t>Prípadné doplňujúce otázky:</a:t>
            </a:r>
            <a:endParaRPr lang="sk-SK" sz="1800" dirty="0"/>
          </a:p>
          <a:p>
            <a:pPr lvl="2"/>
            <a:r>
              <a:rPr lang="sk-SK" dirty="0"/>
              <a:t>Prečo sa práve s nimi komunikuje najľahšie?; Opíšete mi to? Môžete mi to vysvetliť?</a:t>
            </a:r>
            <a:endParaRPr lang="sk-SK" sz="1600" dirty="0"/>
          </a:p>
          <a:p>
            <a:pPr lvl="0"/>
            <a:r>
              <a:rPr lang="sk-SK" b="1" dirty="0"/>
              <a:t>A čo naopak. Čo vnímate ako negatívne, keď sa rozprávate s pacientmi? Čo vnímate ako bariéry v komunikácii?</a:t>
            </a:r>
            <a:endParaRPr lang="sk-SK" sz="2000" dirty="0"/>
          </a:p>
          <a:p>
            <a:pPr lvl="1"/>
            <a:r>
              <a:rPr lang="sk-SK" dirty="0"/>
              <a:t>Prípadné doplňujúce otázky:</a:t>
            </a:r>
            <a:endParaRPr lang="sk-SK" sz="1800" dirty="0"/>
          </a:p>
          <a:p>
            <a:pPr lvl="2"/>
            <a:r>
              <a:rPr lang="sk-SK" dirty="0"/>
              <a:t>Prečo to pôsobí na Vás negatívne? ; V akej situácii sa to stáva?; Môžete mi to vysvetliť?</a:t>
            </a:r>
            <a:endParaRPr lang="sk-SK" sz="1600" dirty="0"/>
          </a:p>
          <a:p>
            <a:pPr lvl="0"/>
            <a:r>
              <a:rPr lang="sk-SK" b="1" dirty="0"/>
              <a:t>S akými pacientmi sa Vám komunikuje najťažšie? </a:t>
            </a:r>
            <a:endParaRPr lang="sk-SK" sz="2000" dirty="0"/>
          </a:p>
          <a:p>
            <a:pPr lvl="1"/>
            <a:r>
              <a:rPr lang="sk-SK" dirty="0"/>
              <a:t>Prípadné doplňujúce otázky:</a:t>
            </a:r>
            <a:endParaRPr lang="sk-SK" sz="1800" dirty="0"/>
          </a:p>
          <a:p>
            <a:pPr lvl="2"/>
            <a:r>
              <a:rPr lang="sk-SK" dirty="0"/>
              <a:t>Prečo sa práve s nimi komunikuje najťažšie?; Opíšete mi to? Môžete mi to vysvetliť?</a:t>
            </a:r>
            <a:endParaRPr lang="sk-SK" sz="1600" dirty="0"/>
          </a:p>
          <a:p>
            <a:pPr lvl="0"/>
            <a:r>
              <a:rPr lang="sk-SK" b="1" dirty="0"/>
              <a:t>Ak by ste mohli niečo zmeniť v komunikácii s pacientmi, čo by to bolo?</a:t>
            </a:r>
            <a:endParaRPr lang="sk-SK" sz="2000" dirty="0"/>
          </a:p>
          <a:p>
            <a:pPr lvl="1"/>
            <a:r>
              <a:rPr lang="sk-SK" dirty="0"/>
              <a:t>Prípadné doplňujúce otázky:</a:t>
            </a:r>
            <a:endParaRPr lang="sk-SK" sz="1800" dirty="0"/>
          </a:p>
          <a:p>
            <a:pPr lvl="2"/>
            <a:r>
              <a:rPr lang="sk-SK" dirty="0"/>
              <a:t>Prečo práve toto by ste zmenili?</a:t>
            </a:r>
            <a:endParaRPr lang="sk-SK" sz="1600" dirty="0"/>
          </a:p>
          <a:p>
            <a:pPr lvl="0"/>
            <a:r>
              <a:rPr lang="sk-SK" b="1" dirty="0"/>
              <a:t>Chceli by ste k tejto téme ešte niečo dodať?</a:t>
            </a:r>
            <a:endParaRPr lang="sk-SK" sz="2000" dirty="0"/>
          </a:p>
          <a:p>
            <a:endParaRPr lang="sk-SK" dirty="0"/>
          </a:p>
        </p:txBody>
      </p:sp>
      <p:sp>
        <p:nvSpPr>
          <p:cNvPr id="7" name="Zástupný symbol päty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8" name="Zástupný symbol čísla snímky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73599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Povzbudenie respondentov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b="1" dirty="0"/>
              <a:t>Krátke vyjadrenie porozumenia a záujmu</a:t>
            </a:r>
            <a:r>
              <a:rPr lang="sk-SK" dirty="0"/>
              <a:t> </a:t>
            </a:r>
            <a:r>
              <a:rPr lang="sk-SK" dirty="0" smtClean="0"/>
              <a:t>– chápem, áno, rozumiem...</a:t>
            </a:r>
            <a:endParaRPr lang="sk-SK" dirty="0"/>
          </a:p>
          <a:p>
            <a:r>
              <a:rPr lang="sk-SK" b="1" dirty="0"/>
              <a:t>Krátke mlčanie </a:t>
            </a:r>
            <a:r>
              <a:rPr lang="sk-SK" dirty="0"/>
              <a:t>- (2-3 sekundy) spolu s očným kontaktom po odpovedi respondenta – naznačte, že očakávate rozvinutie </a:t>
            </a:r>
            <a:r>
              <a:rPr lang="sk-SK" dirty="0" smtClean="0"/>
              <a:t>odpovede</a:t>
            </a:r>
            <a:endParaRPr lang="sk-SK" dirty="0"/>
          </a:p>
          <a:p>
            <a:r>
              <a:rPr lang="sk-SK" b="1" dirty="0"/>
              <a:t>Zopakovanie otázky </a:t>
            </a:r>
            <a:r>
              <a:rPr lang="sk-SK" dirty="0"/>
              <a:t>– ak respondent neodpovedal dostatočne, zopakujte otázku. Je to podnet a uistenie pre respondenta, že vám záleží na jeho </a:t>
            </a:r>
            <a:r>
              <a:rPr lang="sk-SK" dirty="0" smtClean="0"/>
              <a:t>odpovedi</a:t>
            </a:r>
            <a:endParaRPr lang="sk-SK" dirty="0"/>
          </a:p>
          <a:p>
            <a:r>
              <a:rPr lang="sk-SK" b="1" dirty="0"/>
              <a:t>Zopakovanie (parafrázovanie) odpovede </a:t>
            </a:r>
            <a:r>
              <a:rPr lang="sk-SK" dirty="0"/>
              <a:t>– overíte si, či ste správne pochopili výpoveď </a:t>
            </a:r>
            <a:r>
              <a:rPr lang="sk-SK" dirty="0" smtClean="0"/>
              <a:t>respondenta</a:t>
            </a:r>
            <a:endParaRPr lang="sk-SK" dirty="0"/>
          </a:p>
          <a:p>
            <a:r>
              <a:rPr lang="sk-SK" b="1" dirty="0" err="1" smtClean="0"/>
              <a:t>Sumarizácia</a:t>
            </a:r>
            <a:r>
              <a:rPr lang="sk-SK" b="1" dirty="0" smtClean="0"/>
              <a:t> </a:t>
            </a:r>
            <a:r>
              <a:rPr lang="sk-SK" b="1" dirty="0"/>
              <a:t>odpovede respondenta </a:t>
            </a:r>
            <a:r>
              <a:rPr lang="sk-SK" dirty="0"/>
              <a:t>– nasleduje po uzavretí istej témy rozhovoru. Uistíte respondenta, že ste všetko správne </a:t>
            </a:r>
            <a:r>
              <a:rPr lang="sk-SK" dirty="0" smtClean="0"/>
              <a:t>pochopili</a:t>
            </a:r>
            <a:endParaRPr lang="sk-SK" dirty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457380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Doplňujúce otázky </a:t>
            </a:r>
            <a:r>
              <a:rPr lang="sk-SK" sz="3100" b="1" dirty="0" smtClean="0"/>
              <a:t>(informácie do hĺbky)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Ako ste to </a:t>
            </a:r>
            <a:r>
              <a:rPr lang="sk-SK" dirty="0" smtClean="0"/>
              <a:t>mysleli?</a:t>
            </a:r>
          </a:p>
          <a:p>
            <a:r>
              <a:rPr lang="sk-SK" dirty="0" smtClean="0"/>
              <a:t>Môžete </a:t>
            </a:r>
            <a:r>
              <a:rPr lang="sk-SK" dirty="0"/>
              <a:t>o tom ešte niečo povedať</a:t>
            </a:r>
            <a:r>
              <a:rPr lang="sk-SK" dirty="0" smtClean="0"/>
              <a:t>?</a:t>
            </a:r>
          </a:p>
          <a:p>
            <a:r>
              <a:rPr lang="sk-SK" dirty="0" smtClean="0"/>
              <a:t>Kedy sa to stávalo najčastejšie?</a:t>
            </a:r>
          </a:p>
          <a:p>
            <a:r>
              <a:rPr lang="sk-SK" dirty="0" smtClean="0"/>
              <a:t>Aké ste pri tom mali pocity?</a:t>
            </a:r>
          </a:p>
          <a:p>
            <a:r>
              <a:rPr lang="sk-SK" dirty="0" smtClean="0"/>
              <a:t>Ako si to vysvetľujete?</a:t>
            </a:r>
          </a:p>
          <a:p>
            <a:r>
              <a:rPr lang="sk-SK" dirty="0" smtClean="0"/>
              <a:t>Prečo si to myslíte?</a:t>
            </a:r>
          </a:p>
          <a:p>
            <a:r>
              <a:rPr lang="sk-SK" dirty="0" smtClean="0"/>
              <a:t>Ako tá situácia prebiehala?</a:t>
            </a:r>
            <a:endParaRPr lang="sk-SK" dirty="0"/>
          </a:p>
          <a:p>
            <a:r>
              <a:rPr lang="sk-SK" dirty="0" smtClean="0"/>
              <a:t>...</a:t>
            </a:r>
          </a:p>
          <a:p>
            <a:r>
              <a:rPr lang="sk-SK" dirty="0" smtClean="0"/>
              <a:t>Pozor na navádzanie na odpovede, podsúvanie vlastných vysvetlení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500791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Dĺžka rozhovoru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800" dirty="0" smtClean="0"/>
              <a:t>Rozhovor </a:t>
            </a:r>
            <a:r>
              <a:rPr lang="sk-SK" sz="2800" dirty="0"/>
              <a:t>by sa </a:t>
            </a:r>
            <a:r>
              <a:rPr lang="sk-SK" sz="2800" dirty="0" smtClean="0"/>
              <a:t>mal </a:t>
            </a:r>
            <a:r>
              <a:rPr lang="sk-SK" sz="2800" dirty="0"/>
              <a:t>realizovať väčšinou dovtedy, kým výskumník nezíska potrebné </a:t>
            </a:r>
            <a:r>
              <a:rPr lang="sk-SK" sz="2800" dirty="0" smtClean="0"/>
              <a:t>informácie </a:t>
            </a:r>
          </a:p>
          <a:p>
            <a:r>
              <a:rPr lang="sk-SK" sz="2800" dirty="0"/>
              <a:t>Väčšinou však </a:t>
            </a:r>
            <a:r>
              <a:rPr lang="sk-SK" sz="2800" dirty="0" smtClean="0"/>
              <a:t>trvá </a:t>
            </a:r>
            <a:r>
              <a:rPr lang="sk-SK" sz="2800" dirty="0"/>
              <a:t>dovtedy, pokým je respondent ochotný </a:t>
            </a:r>
            <a:r>
              <a:rPr lang="sk-SK" sz="2800" dirty="0" smtClean="0"/>
              <a:t>odpovedať</a:t>
            </a:r>
          </a:p>
          <a:p>
            <a:r>
              <a:rPr lang="sk-SK" sz="2800" dirty="0" smtClean="0"/>
              <a:t>Treba počítať s faktorom únavy</a:t>
            </a:r>
          </a:p>
          <a:p>
            <a:r>
              <a:rPr lang="sk-SK" sz="2800" dirty="0" smtClean="0"/>
              <a:t> Rozhovor by nemal trvať viac ako hodinu</a:t>
            </a:r>
            <a:endParaRPr lang="sk-SK" sz="28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038823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8229600" cy="990600"/>
          </a:xfrm>
        </p:spPr>
        <p:txBody>
          <a:bodyPr>
            <a:normAutofit/>
          </a:bodyPr>
          <a:lstStyle/>
          <a:p>
            <a:r>
              <a:rPr lang="sk-SK" sz="3600" b="1" dirty="0" smtClean="0"/>
              <a:t>Zácvik výskumníka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800" dirty="0" smtClean="0"/>
              <a:t>Zácvik zameraný na:</a:t>
            </a:r>
          </a:p>
          <a:p>
            <a:pPr lvl="1"/>
            <a:r>
              <a:rPr lang="sk-SK" sz="2400" dirty="0" smtClean="0"/>
              <a:t>vytvorenie </a:t>
            </a:r>
            <a:r>
              <a:rPr lang="sk-SK" sz="2400" dirty="0"/>
              <a:t>raportu, </a:t>
            </a:r>
            <a:endParaRPr lang="sk-SK" sz="2400" dirty="0" smtClean="0"/>
          </a:p>
          <a:p>
            <a:pPr lvl="1"/>
            <a:r>
              <a:rPr lang="sk-SK" sz="2400" dirty="0" smtClean="0"/>
              <a:t>kladenie </a:t>
            </a:r>
            <a:r>
              <a:rPr lang="sk-SK" sz="2400" dirty="0"/>
              <a:t>otázok, </a:t>
            </a:r>
            <a:endParaRPr lang="sk-SK" sz="2400" dirty="0" smtClean="0"/>
          </a:p>
          <a:p>
            <a:pPr lvl="1"/>
            <a:r>
              <a:rPr lang="sk-SK" sz="2400" dirty="0" smtClean="0"/>
              <a:t>sledovanie </a:t>
            </a:r>
            <a:r>
              <a:rPr lang="sk-SK" sz="2400" dirty="0"/>
              <a:t>obsahovej </a:t>
            </a:r>
            <a:r>
              <a:rPr lang="sk-SK" sz="2400" dirty="0" smtClean="0"/>
              <a:t>línie</a:t>
            </a:r>
          </a:p>
          <a:p>
            <a:pPr lvl="1"/>
            <a:r>
              <a:rPr lang="sk-SK" sz="2400" dirty="0" smtClean="0"/>
              <a:t>vhodné </a:t>
            </a:r>
            <a:r>
              <a:rPr lang="sk-SK" sz="2400" dirty="0"/>
              <a:t>reagovanie na </a:t>
            </a:r>
            <a:r>
              <a:rPr lang="sk-SK" sz="2400" dirty="0" smtClean="0"/>
              <a:t>odpovede</a:t>
            </a:r>
          </a:p>
          <a:p>
            <a:r>
              <a:rPr lang="sk-SK" sz="2800" dirty="0" smtClean="0"/>
              <a:t>Realizovať </a:t>
            </a:r>
            <a:r>
              <a:rPr lang="sk-SK" sz="2800" dirty="0"/>
              <a:t>skúšobné interview, podľa možnosti s osobami, ktoré sa podobajú cieľovej </a:t>
            </a:r>
            <a:r>
              <a:rPr lang="sk-SK" sz="2800" dirty="0" smtClean="0"/>
              <a:t>skupine</a:t>
            </a:r>
          </a:p>
          <a:p>
            <a:r>
              <a:rPr lang="sk-SK" sz="2800" dirty="0" smtClean="0"/>
              <a:t>Konzultácia so skúsenejším výskumníkom (napr. pri analýze prepisu rozhovoru) zameraná na spätnú väzbu pre výskumníka</a:t>
            </a:r>
            <a:endParaRPr lang="sk-SK" sz="28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10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349960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Úlohy výskumníka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/>
              <a:t>Má trpezlivo, priateľsky, ale zároveň rozumne kriticky </a:t>
            </a:r>
            <a:r>
              <a:rPr lang="sk-SK" dirty="0" smtClean="0"/>
              <a:t>počúvať</a:t>
            </a:r>
            <a:endParaRPr lang="sk-SK" dirty="0"/>
          </a:p>
          <a:p>
            <a:r>
              <a:rPr lang="sk-SK" dirty="0"/>
              <a:t>Nemá prejavovať nijaké mocenské </a:t>
            </a:r>
            <a:r>
              <a:rPr lang="sk-SK" dirty="0" smtClean="0"/>
              <a:t>sklony</a:t>
            </a:r>
            <a:endParaRPr lang="sk-SK" dirty="0"/>
          </a:p>
          <a:p>
            <a:r>
              <a:rPr lang="sk-SK" dirty="0"/>
              <a:t>Nemá dávať rady ani dohovárať </a:t>
            </a:r>
            <a:r>
              <a:rPr lang="sk-SK" dirty="0" smtClean="0"/>
              <a:t>respondentovi</a:t>
            </a:r>
            <a:endParaRPr lang="sk-SK" dirty="0"/>
          </a:p>
          <a:p>
            <a:r>
              <a:rPr lang="sk-SK" dirty="0"/>
              <a:t>Nemá s respondentom diskutovať, dohadovať </a:t>
            </a:r>
            <a:r>
              <a:rPr lang="sk-SK" dirty="0" smtClean="0"/>
              <a:t>sa</a:t>
            </a:r>
            <a:endParaRPr lang="sk-SK" dirty="0"/>
          </a:p>
          <a:p>
            <a:r>
              <a:rPr lang="sk-SK" dirty="0"/>
              <a:t>Má hovoriť alebo klásť </a:t>
            </a:r>
            <a:r>
              <a:rPr lang="sk-SK" dirty="0" smtClean="0"/>
              <a:t>otázky</a:t>
            </a:r>
            <a:endParaRPr lang="sk-SK" dirty="0"/>
          </a:p>
          <a:p>
            <a:pPr lvl="1"/>
            <a:r>
              <a:rPr lang="sk-SK" dirty="0" smtClean="0"/>
              <a:t>ak </a:t>
            </a:r>
            <a:r>
              <a:rPr lang="sk-SK" dirty="0"/>
              <a:t>treba respondentovi pomôcť vyjadriť </a:t>
            </a:r>
            <a:r>
              <a:rPr lang="sk-SK" dirty="0" smtClean="0"/>
              <a:t>sa</a:t>
            </a:r>
            <a:endParaRPr lang="sk-SK" dirty="0"/>
          </a:p>
          <a:p>
            <a:pPr lvl="1"/>
            <a:r>
              <a:rPr lang="sk-SK" dirty="0" smtClean="0"/>
              <a:t>ak </a:t>
            </a:r>
            <a:r>
              <a:rPr lang="sk-SK" dirty="0"/>
              <a:t>treba odstrániť obavy či napätie </a:t>
            </a:r>
            <a:r>
              <a:rPr lang="sk-SK" dirty="0" smtClean="0"/>
              <a:t>respondenta</a:t>
            </a:r>
            <a:endParaRPr lang="sk-SK" dirty="0"/>
          </a:p>
          <a:p>
            <a:pPr lvl="1"/>
            <a:r>
              <a:rPr lang="sk-SK" dirty="0" smtClean="0"/>
              <a:t>ak </a:t>
            </a:r>
            <a:r>
              <a:rPr lang="sk-SK" dirty="0"/>
              <a:t>treba respondenta pochváliť, že presne vyjadruje svoje myšlienky, </a:t>
            </a:r>
            <a:r>
              <a:rPr lang="sk-SK" dirty="0" smtClean="0"/>
              <a:t>city</a:t>
            </a:r>
            <a:endParaRPr lang="sk-SK" dirty="0"/>
          </a:p>
          <a:p>
            <a:pPr lvl="1"/>
            <a:r>
              <a:rPr lang="sk-SK" dirty="0" smtClean="0"/>
              <a:t>ak </a:t>
            </a:r>
            <a:r>
              <a:rPr lang="sk-SK" dirty="0"/>
              <a:t>treba respondenta vrátiť k otázkam, ktoré sa vynechali alebo sa na ne </a:t>
            </a:r>
            <a:r>
              <a:rPr lang="sk-SK" dirty="0" smtClean="0"/>
              <a:t>zabudlo</a:t>
            </a:r>
            <a:endParaRPr lang="sk-SK" dirty="0"/>
          </a:p>
          <a:p>
            <a:pPr marL="0" indent="0">
              <a:buNone/>
            </a:pP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11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475194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Vyhodnotenie rozhovoru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sz="3200" dirty="0" smtClean="0"/>
              <a:t>Kvalitatívna analýza dát</a:t>
            </a:r>
          </a:p>
          <a:p>
            <a:pPr lvl="1"/>
            <a:r>
              <a:rPr lang="sk-SK" sz="2800" dirty="0" smtClean="0"/>
              <a:t>Existujú rôzne spôsoby v závislosti od typu metodológie</a:t>
            </a:r>
          </a:p>
          <a:p>
            <a:pPr lvl="2"/>
            <a:r>
              <a:rPr lang="sk-SK" sz="2400" dirty="0" smtClean="0"/>
              <a:t>fenomenologický prístup („čistý jav“)</a:t>
            </a:r>
          </a:p>
          <a:p>
            <a:pPr lvl="2"/>
            <a:r>
              <a:rPr lang="sk-SK" sz="2400" dirty="0" err="1" smtClean="0"/>
              <a:t>hermeneutický</a:t>
            </a:r>
            <a:r>
              <a:rPr lang="sk-SK" sz="2400" dirty="0" smtClean="0"/>
              <a:t> prístup (jav v </a:t>
            </a:r>
            <a:r>
              <a:rPr lang="sk-SK" sz="2400" dirty="0" err="1" smtClean="0"/>
              <a:t>socio-kultúrom</a:t>
            </a:r>
            <a:r>
              <a:rPr lang="sk-SK" sz="2400" dirty="0" smtClean="0"/>
              <a:t> kontexte – interpretácia)</a:t>
            </a:r>
          </a:p>
          <a:p>
            <a:pPr lvl="2"/>
            <a:r>
              <a:rPr lang="sk-SK" sz="2400" dirty="0" err="1" smtClean="0"/>
              <a:t>interpretetívno-fenomenologická</a:t>
            </a:r>
            <a:r>
              <a:rPr lang="sk-SK" sz="2400" dirty="0" smtClean="0"/>
              <a:t> analýza (IPA)</a:t>
            </a:r>
          </a:p>
          <a:p>
            <a:pPr lvl="2"/>
            <a:r>
              <a:rPr lang="sk-SK" sz="2400" dirty="0" err="1" smtClean="0"/>
              <a:t>grounded</a:t>
            </a:r>
            <a:r>
              <a:rPr lang="sk-SK" sz="2400" dirty="0" smtClean="0"/>
              <a:t> </a:t>
            </a:r>
            <a:r>
              <a:rPr lang="sk-SK" sz="2400" dirty="0" err="1" smtClean="0"/>
              <a:t>theory</a:t>
            </a:r>
            <a:r>
              <a:rPr lang="sk-SK" sz="2400" dirty="0" smtClean="0"/>
              <a:t> (axiálne kódovanie – vytvorenie teórie)</a:t>
            </a:r>
          </a:p>
          <a:p>
            <a:pPr lvl="2"/>
            <a:r>
              <a:rPr lang="sk-SK" sz="2400" dirty="0" smtClean="0"/>
              <a:t>etnografická </a:t>
            </a:r>
            <a:r>
              <a:rPr lang="sk-SK" sz="2400" dirty="0"/>
              <a:t>štúdia (jav v </a:t>
            </a:r>
            <a:r>
              <a:rPr lang="sk-SK" sz="2400" dirty="0" err="1"/>
              <a:t>socio-kultúrom</a:t>
            </a:r>
            <a:r>
              <a:rPr lang="sk-SK" sz="2400" dirty="0"/>
              <a:t> kontexte </a:t>
            </a:r>
            <a:r>
              <a:rPr lang="sk-SK" sz="2400" dirty="0" smtClean="0"/>
              <a:t>– opis)</a:t>
            </a:r>
          </a:p>
          <a:p>
            <a:pPr lvl="2"/>
            <a:r>
              <a:rPr lang="sk-SK" sz="2400" dirty="0" smtClean="0"/>
              <a:t>obsahová analýza (rôzne druhy – podľa autorov)</a:t>
            </a:r>
          </a:p>
          <a:p>
            <a:pPr lvl="3"/>
            <a:r>
              <a:rPr lang="sk-SK" sz="2000" b="1" dirty="0" smtClean="0"/>
              <a:t>tematická analýza</a:t>
            </a:r>
          </a:p>
          <a:p>
            <a:pPr lvl="2"/>
            <a:endParaRPr lang="sk-SK" sz="24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12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417837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Tematická analýza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3200" dirty="0" smtClean="0"/>
              <a:t>Metódu identifikácie, analýzy vzorov (témam) v dátach</a:t>
            </a:r>
          </a:p>
          <a:p>
            <a:r>
              <a:rPr lang="sk-SK" sz="3200" dirty="0" smtClean="0"/>
              <a:t>Proces tematickej analýzy</a:t>
            </a:r>
            <a:endParaRPr lang="sk-SK" sz="3200" dirty="0"/>
          </a:p>
          <a:p>
            <a:pPr marL="731520" lvl="1" indent="-457200">
              <a:buFont typeface="+mj-lt"/>
              <a:buAutoNum type="arabicPeriod"/>
            </a:pPr>
            <a:r>
              <a:rPr lang="sk-SK" sz="2800" dirty="0" smtClean="0"/>
              <a:t>Zoznámenie </a:t>
            </a:r>
            <a:r>
              <a:rPr lang="sk-SK" sz="2800" dirty="0"/>
              <a:t>sa s dátami </a:t>
            </a:r>
          </a:p>
          <a:p>
            <a:pPr marL="731520" lvl="1" indent="-457200">
              <a:buFont typeface="+mj-lt"/>
              <a:buAutoNum type="arabicPeriod"/>
            </a:pPr>
            <a:r>
              <a:rPr lang="sk-SK" sz="2800" dirty="0" smtClean="0"/>
              <a:t>Generovanie </a:t>
            </a:r>
            <a:r>
              <a:rPr lang="sk-SK" sz="2800" dirty="0"/>
              <a:t>počiatočných kategórií </a:t>
            </a:r>
          </a:p>
          <a:p>
            <a:pPr marL="731520" lvl="1" indent="-457200">
              <a:buFont typeface="+mj-lt"/>
              <a:buAutoNum type="arabicPeriod"/>
            </a:pPr>
            <a:r>
              <a:rPr lang="sk-SK" sz="2800" dirty="0" smtClean="0"/>
              <a:t>Hľadanie </a:t>
            </a:r>
            <a:r>
              <a:rPr lang="sk-SK" sz="2800" dirty="0"/>
              <a:t>tém </a:t>
            </a:r>
          </a:p>
          <a:p>
            <a:pPr marL="731520" lvl="1" indent="-457200">
              <a:buFont typeface="+mj-lt"/>
              <a:buAutoNum type="arabicPeriod"/>
            </a:pPr>
            <a:r>
              <a:rPr lang="sk-SK" sz="2800" dirty="0" smtClean="0"/>
              <a:t>Preskúmanie </a:t>
            </a:r>
            <a:r>
              <a:rPr lang="sk-SK" sz="2800" dirty="0"/>
              <a:t>tém </a:t>
            </a:r>
          </a:p>
          <a:p>
            <a:pPr marL="731520" lvl="1" indent="-457200">
              <a:buFont typeface="+mj-lt"/>
              <a:buAutoNum type="arabicPeriod"/>
            </a:pPr>
            <a:r>
              <a:rPr lang="it-IT" sz="2800" dirty="0" smtClean="0"/>
              <a:t>Definovanie </a:t>
            </a:r>
            <a:r>
              <a:rPr lang="it-IT" sz="2800" dirty="0"/>
              <a:t>a pomenovanie tém </a:t>
            </a:r>
          </a:p>
          <a:p>
            <a:pPr marL="731520" lvl="1" indent="-457200">
              <a:buFont typeface="+mj-lt"/>
              <a:buAutoNum type="arabicPeriod"/>
            </a:pPr>
            <a:r>
              <a:rPr lang="sk-SK" sz="2800" dirty="0" smtClean="0"/>
              <a:t>Zhrnutie </a:t>
            </a:r>
            <a:r>
              <a:rPr lang="sk-SK" sz="2800" dirty="0"/>
              <a:t>výsledkov </a:t>
            </a:r>
          </a:p>
          <a:p>
            <a:endParaRPr lang="sk-SK" sz="32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13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67799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6200000">
            <a:off x="-1638994" y="2943250"/>
            <a:ext cx="5059660" cy="990600"/>
          </a:xfrm>
        </p:spPr>
        <p:txBody>
          <a:bodyPr>
            <a:normAutofit/>
          </a:bodyPr>
          <a:lstStyle/>
          <a:p>
            <a:r>
              <a:rPr lang="sk-SK" sz="3600" b="1" dirty="0" smtClean="0"/>
              <a:t>Tematická analýza</a:t>
            </a:r>
            <a:endParaRPr lang="sk-SK" sz="3600" b="1" dirty="0"/>
          </a:p>
        </p:txBody>
      </p:sp>
      <p:graphicFrame>
        <p:nvGraphicFramePr>
          <p:cNvPr id="6" name="Zástupný symbol obsah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3710617"/>
              </p:ext>
            </p:extLst>
          </p:nvPr>
        </p:nvGraphicFramePr>
        <p:xfrm>
          <a:off x="1763688" y="404664"/>
          <a:ext cx="5472608" cy="63844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90915"/>
                <a:gridCol w="4481693"/>
              </a:tblGrid>
              <a:tr h="20623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TEMATICKÁ ANALÝZA</a:t>
                      </a:r>
                      <a:endParaRPr lang="sk-SK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90" marR="53690" marT="0" marB="0" anchor="ctr"/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</a:tr>
              <a:tr h="3824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Fáza procesu </a:t>
                      </a:r>
                      <a:endParaRPr lang="sk-SK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90" marR="536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Kroky činnosti</a:t>
                      </a:r>
                      <a:endParaRPr lang="sk-SK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90" marR="53690" marT="0" marB="0" anchor="ctr"/>
                </a:tc>
              </a:tr>
              <a:tr h="2555762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Identifikácia kategórií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a 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organizácia dát</a:t>
                      </a:r>
                      <a:endParaRPr lang="sk-SK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90" marR="53690" marT="0" marB="0" vert="vert2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Vytvorenie prepisu dát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Prvé čítanie bez kódovania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Identifikovanie predbežných kategórii / kódov</a:t>
                      </a:r>
                      <a:br>
                        <a:rPr lang="sk-SK" sz="1100" dirty="0">
                          <a:effectLst/>
                        </a:rPr>
                      </a:br>
                      <a:r>
                        <a:rPr lang="sk-SK" sz="1100" dirty="0">
                          <a:effectLst/>
                        </a:rPr>
                        <a:t> (otvorené kódovanie</a:t>
                      </a:r>
                      <a:r>
                        <a:rPr lang="sk-SK" sz="1100" dirty="0" smtClean="0">
                          <a:effectLst/>
                        </a:rPr>
                        <a:t>) a extrakcia</a:t>
                      </a:r>
                      <a:r>
                        <a:rPr lang="sk-SK" sz="1100" baseline="0" dirty="0" smtClean="0">
                          <a:effectLst/>
                        </a:rPr>
                        <a:t> dát</a:t>
                      </a:r>
                      <a:endParaRPr lang="sk-SK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Triedenie a organizácia textu pod kategórie / kódy + vytváranie poznámok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Opätovné čítanie a úprava kategorizácie do definitívnej podoby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 </a:t>
                      </a:r>
                      <a:endParaRPr lang="sk-SK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90" marR="53690" marT="0" marB="0"/>
                </a:tc>
              </a:tr>
              <a:tr h="1237419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Analýza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a 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syntéza kategórii</a:t>
                      </a:r>
                      <a:endParaRPr lang="sk-SK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90" marR="53690" marT="0" marB="0" vert="vert2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Identifikovanie podobných kategórii a ich redukcia pod spoločnú tému   prípadne rozdelenie kategórie do viacerých </a:t>
                      </a:r>
                      <a:r>
                        <a:rPr lang="sk-SK" sz="1100" dirty="0" err="1">
                          <a:effectLst/>
                        </a:rPr>
                        <a:t>subkategórií</a:t>
                      </a:r>
                      <a:endParaRPr lang="sk-SK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Identifikácia nosných tém, ktoré opisujú prípadne vysvetľujú dáta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 </a:t>
                      </a:r>
                      <a:endParaRPr lang="sk-SK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90" marR="53690" marT="0" marB="0"/>
                </a:tc>
              </a:tr>
              <a:tr h="1024332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Opis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a interpretácia</a:t>
                      </a:r>
                      <a:endParaRPr lang="sk-SK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90" marR="53690" marT="0" marB="0" vert="vert2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Vytvorenie definícií jednotlivých kategórii a následne tém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Identifikácia vzťahov / prepojení medzi kategóriami a témami</a:t>
                      </a:r>
                      <a:endParaRPr lang="sk-SK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90" marR="53690" marT="0" marB="0"/>
                </a:tc>
              </a:tr>
              <a:tr h="975153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Prezentácia</a:t>
                      </a:r>
                      <a:endParaRPr lang="sk-SK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90" marR="53690" marT="0" marB="0" vert="vert2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Vytvorenie schémy, ktorá zachytáva kategórie ich vzťahy k nosným témam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100" dirty="0">
                          <a:effectLst/>
                        </a:rPr>
                        <a:t>Vytvorenie opisu a interpretácie schémy</a:t>
                      </a:r>
                      <a:endParaRPr lang="sk-SK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90" marR="53690" marT="0" marB="0"/>
                </a:tc>
              </a:tr>
            </a:tbl>
          </a:graphicData>
        </a:graphic>
      </p:graphicFrame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14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919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Použitá literatúra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BRAUN</a:t>
            </a:r>
            <a:r>
              <a:rPr lang="sk-SK" dirty="0" smtClean="0"/>
              <a:t>,</a:t>
            </a:r>
            <a:r>
              <a:rPr lang="en-US" dirty="0" smtClean="0"/>
              <a:t> V</a:t>
            </a:r>
            <a:r>
              <a:rPr lang="sk-SK" dirty="0" smtClean="0"/>
              <a:t>. –</a:t>
            </a:r>
            <a:r>
              <a:rPr lang="en-US" dirty="0" smtClean="0"/>
              <a:t> CLARKE, V. Using </a:t>
            </a:r>
            <a:r>
              <a:rPr lang="en-US" dirty="0"/>
              <a:t>thematic analysis in psychology. </a:t>
            </a:r>
            <a:r>
              <a:rPr lang="sk-SK" dirty="0" smtClean="0"/>
              <a:t>In </a:t>
            </a:r>
            <a:r>
              <a:rPr lang="en-US" i="1" dirty="0" smtClean="0"/>
              <a:t>Qualitative </a:t>
            </a:r>
            <a:r>
              <a:rPr lang="en-US" i="1" dirty="0"/>
              <a:t>Research in Psychology</a:t>
            </a:r>
            <a:r>
              <a:rPr lang="en-US" dirty="0"/>
              <a:t>. </a:t>
            </a:r>
            <a:r>
              <a:rPr lang="en-US" dirty="0" smtClean="0"/>
              <a:t>2006</a:t>
            </a:r>
            <a:r>
              <a:rPr lang="sk-SK" dirty="0" smtClean="0"/>
              <a:t>, </a:t>
            </a:r>
            <a:r>
              <a:rPr lang="sk-SK" dirty="0" err="1" smtClean="0"/>
              <a:t>vol</a:t>
            </a:r>
            <a:r>
              <a:rPr lang="sk-SK" dirty="0" smtClean="0"/>
              <a:t>.</a:t>
            </a:r>
            <a:r>
              <a:rPr lang="en-US" dirty="0" smtClean="0"/>
              <a:t>3</a:t>
            </a:r>
            <a:r>
              <a:rPr lang="sk-SK" dirty="0" smtClean="0"/>
              <a:t>, no. 2, </a:t>
            </a:r>
            <a:r>
              <a:rPr lang="sk-SK" dirty="0" err="1" smtClean="0"/>
              <a:t>pp</a:t>
            </a:r>
            <a:r>
              <a:rPr lang="sk-SK" dirty="0" smtClean="0"/>
              <a:t>. </a:t>
            </a:r>
            <a:r>
              <a:rPr lang="en-US" dirty="0" smtClean="0"/>
              <a:t>77‒101</a:t>
            </a:r>
            <a:r>
              <a:rPr lang="en-US" dirty="0" smtClean="0"/>
              <a:t>.</a:t>
            </a:r>
            <a:endParaRPr lang="sk-SK" dirty="0" smtClean="0"/>
          </a:p>
          <a:p>
            <a:r>
              <a:rPr lang="sk-SK" dirty="0"/>
              <a:t>GAVORA, P. a kol. Elektronická učebnica pedagogického výskumu [</a:t>
            </a:r>
            <a:r>
              <a:rPr lang="sk-SK" dirty="0" err="1"/>
              <a:t>online</a:t>
            </a:r>
            <a:r>
              <a:rPr lang="sk-SK" dirty="0"/>
              <a:t>]. Bratislava: Univerzita Komenského, 2010. [11-20-2015]. Dostupné na: </a:t>
            </a:r>
            <a:r>
              <a:rPr lang="sk-SK" dirty="0">
                <a:hlinkClick r:id="rId2"/>
              </a:rPr>
              <a:t>http://www.e-metodologia.fedu.uniba.sk/</a:t>
            </a:r>
            <a:r>
              <a:rPr lang="sk-SK" dirty="0"/>
              <a:t>. </a:t>
            </a:r>
          </a:p>
          <a:p>
            <a:r>
              <a:rPr lang="sk-SK" dirty="0" smtClean="0"/>
              <a:t>HENDL J</a:t>
            </a:r>
            <a:r>
              <a:rPr lang="sk-SK" dirty="0"/>
              <a:t>. </a:t>
            </a:r>
            <a:r>
              <a:rPr lang="sk-SK" i="1" dirty="0" err="1"/>
              <a:t>Kvalitativní</a:t>
            </a:r>
            <a:r>
              <a:rPr lang="sk-SK" i="1" dirty="0"/>
              <a:t> </a:t>
            </a:r>
            <a:r>
              <a:rPr lang="sk-SK" i="1" dirty="0" err="1"/>
              <a:t>výzkum</a:t>
            </a:r>
            <a:r>
              <a:rPr lang="sk-SK" i="1" dirty="0"/>
              <a:t>: základní </a:t>
            </a:r>
            <a:r>
              <a:rPr lang="sk-SK" i="1" dirty="0" err="1"/>
              <a:t>metody</a:t>
            </a:r>
            <a:r>
              <a:rPr lang="sk-SK" i="1" dirty="0"/>
              <a:t> a </a:t>
            </a:r>
            <a:r>
              <a:rPr lang="sk-SK" i="1" dirty="0" err="1"/>
              <a:t>aplikace</a:t>
            </a:r>
            <a:r>
              <a:rPr lang="sk-SK" dirty="0"/>
              <a:t>. </a:t>
            </a:r>
            <a:r>
              <a:rPr lang="sk-SK" dirty="0" smtClean="0"/>
              <a:t>Praha</a:t>
            </a:r>
            <a:r>
              <a:rPr lang="sk-SK" dirty="0"/>
              <a:t>: Portál, 2005. </a:t>
            </a:r>
          </a:p>
          <a:p>
            <a:r>
              <a:rPr lang="sk-SK" dirty="0"/>
              <a:t>ŠVEC, Š. </a:t>
            </a:r>
            <a:r>
              <a:rPr lang="sk-SK" dirty="0" err="1"/>
              <a:t>et</a:t>
            </a:r>
            <a:r>
              <a:rPr lang="sk-SK" dirty="0"/>
              <a:t> al. </a:t>
            </a:r>
            <a:r>
              <a:rPr lang="sk-SK" i="1" dirty="0"/>
              <a:t>Metodológia vied o výchove.</a:t>
            </a:r>
            <a:r>
              <a:rPr lang="sk-SK" dirty="0"/>
              <a:t> Bratislava: Iris, 1998. 303 s. </a:t>
            </a:r>
            <a:r>
              <a:rPr lang="sk-SK" dirty="0" smtClean="0"/>
              <a:t>ISBN </a:t>
            </a:r>
            <a:r>
              <a:rPr lang="sk-SK" dirty="0"/>
              <a:t>80-88778- 73-5.</a:t>
            </a:r>
          </a:p>
          <a:p>
            <a:r>
              <a:rPr lang="sk-SK" dirty="0"/>
              <a:t>ŽIAKOVÁ K. </a:t>
            </a:r>
            <a:r>
              <a:rPr lang="sk-SK" dirty="0" err="1"/>
              <a:t>et</a:t>
            </a:r>
            <a:r>
              <a:rPr lang="sk-SK" dirty="0"/>
              <a:t> al. </a:t>
            </a:r>
            <a:r>
              <a:rPr lang="sk-SK" i="1" dirty="0"/>
              <a:t>Ošetrovateľstvo : Teória a vedecký výskum</a:t>
            </a:r>
            <a:r>
              <a:rPr lang="sk-SK" dirty="0"/>
              <a:t>. </a:t>
            </a:r>
            <a:r>
              <a:rPr lang="sk-SK" dirty="0" smtClean="0"/>
              <a:t>Martin: </a:t>
            </a:r>
            <a:r>
              <a:rPr lang="sk-SK" dirty="0"/>
              <a:t>Vydavateľstvo Osveta, 2009. 319 s. ISBN 978-80-8063-304-2</a:t>
            </a:r>
            <a:r>
              <a:rPr lang="sk-SK" dirty="0" smtClean="0"/>
              <a:t>.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t>15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8273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asnosť">
  <a:themeElements>
    <a:clrScheme name="Jasnosť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, klas. ver.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Jasnosť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184</TotalTime>
  <Words>758</Words>
  <Application>Microsoft Office PowerPoint</Application>
  <PresentationFormat>Prezentácia na obrazovke (4:3)</PresentationFormat>
  <Paragraphs>180</Paragraphs>
  <Slides>15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15</vt:i4>
      </vt:variant>
    </vt:vector>
  </HeadingPairs>
  <TitlesOfParts>
    <vt:vector size="16" baseType="lpstr">
      <vt:lpstr>Jasnosť</vt:lpstr>
      <vt:lpstr>Rozhovor  ako výskumná metóda</vt:lpstr>
      <vt:lpstr>Charakteristika rozhovoru</vt:lpstr>
      <vt:lpstr>Typy rozhovorov</vt:lpstr>
      <vt:lpstr>Pološtruktúrovaný rozhovor</vt:lpstr>
      <vt:lpstr>Pološtruktúrovaný rozhovor</vt:lpstr>
      <vt:lpstr>Príklad pološtruktúrovaného rozhovoru</vt:lpstr>
      <vt:lpstr>Povzbudenie respondentov</vt:lpstr>
      <vt:lpstr>Doplňujúce otázky (informácie do hĺbky)</vt:lpstr>
      <vt:lpstr>Dĺžka rozhovoru</vt:lpstr>
      <vt:lpstr>Zácvik výskumníka</vt:lpstr>
      <vt:lpstr>Úlohy výskumníka</vt:lpstr>
      <vt:lpstr>Vyhodnotenie rozhovoru</vt:lpstr>
      <vt:lpstr>Tematická analýza</vt:lpstr>
      <vt:lpstr>Tematická analýza</vt:lpstr>
      <vt:lpstr>Použitá literatúra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Pozorovanie</dc:title>
  <dc:creator>Juraj Cap</dc:creator>
  <cp:lastModifiedBy>Juraj Cap</cp:lastModifiedBy>
  <cp:revision>28</cp:revision>
  <dcterms:created xsi:type="dcterms:W3CDTF">2015-04-18T05:46:08Z</dcterms:created>
  <dcterms:modified xsi:type="dcterms:W3CDTF">2015-10-20T10:46:43Z</dcterms:modified>
</cp:coreProperties>
</file>