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Obdĺžni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2" name="Obdĺžni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11" name="Obdĺžni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ĺžni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ĺžni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90B5716-9D89-4CD1-A882-2321BB69C34D}" type="datetimeFigureOut">
              <a:rPr lang="sk-SK" smtClean="0"/>
              <a:pPr/>
              <a:t>22. 9. 2015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8E1851A-8C04-43B0-9A57-F95481B95D64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Hraničné otázky protetiky a konzervačnej  terapie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k-SK" sz="3100" u="sng" dirty="0" smtClean="0"/>
              <a:t>KONZERVAČNÉ OŠETRENIE VRÁMCI PREDPROTETICKEJ PRÍPRAVY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4916017"/>
          </a:xfrm>
        </p:spPr>
        <p:txBody>
          <a:bodyPr>
            <a:normAutofit fontScale="92500" lnSpcReduction="20000"/>
          </a:bodyPr>
          <a:lstStyle/>
          <a:p>
            <a:r>
              <a:rPr lang="sk-SK" b="1" i="1" dirty="0" err="1" smtClean="0"/>
              <a:t>Predprotetická</a:t>
            </a:r>
            <a:r>
              <a:rPr lang="sk-SK" b="1" i="1" dirty="0" smtClean="0"/>
              <a:t> príprava – komplexné vyšetrenie ústnej dutiny</a:t>
            </a:r>
            <a:endParaRPr lang="sk-SK" dirty="0" smtClean="0"/>
          </a:p>
          <a:p>
            <a:r>
              <a:rPr lang="sk-SK" dirty="0" smtClean="0"/>
              <a:t>Konzervačné ošetrenie začína komplexným vyšetrením ústnej dutiny. </a:t>
            </a:r>
          </a:p>
          <a:p>
            <a:pPr lvl="0"/>
            <a:r>
              <a:rPr lang="sk-SK" u="sng" dirty="0" smtClean="0">
                <a:solidFill>
                  <a:srgbClr val="FF0000"/>
                </a:solidFill>
              </a:rPr>
              <a:t>Dôležité je zistiť</a:t>
            </a:r>
            <a:r>
              <a:rPr lang="sk-SK" dirty="0" smtClean="0"/>
              <a:t>: stav mäkkých tkanív</a:t>
            </a:r>
          </a:p>
          <a:p>
            <a:pPr lvl="0">
              <a:buNone/>
            </a:pPr>
            <a:r>
              <a:rPr lang="sk-SK" dirty="0" smtClean="0"/>
              <a:t>                                   a hygienický štandard,</a:t>
            </a:r>
          </a:p>
          <a:p>
            <a:pPr lvl="0"/>
            <a:r>
              <a:rPr lang="sk-SK" dirty="0" smtClean="0"/>
              <a:t>                                    </a:t>
            </a:r>
            <a:r>
              <a:rPr lang="sk-SK" dirty="0" err="1" smtClean="0"/>
              <a:t>zhryzové</a:t>
            </a:r>
            <a:r>
              <a:rPr lang="sk-SK" dirty="0" smtClean="0"/>
              <a:t> a artikulačné pomery,</a:t>
            </a:r>
          </a:p>
          <a:p>
            <a:pPr lvl="0"/>
            <a:r>
              <a:rPr lang="sk-SK" dirty="0" smtClean="0"/>
              <a:t>                                    stav chrupu a do toho času </a:t>
            </a:r>
          </a:p>
          <a:p>
            <a:pPr lvl="0">
              <a:buNone/>
            </a:pPr>
            <a:r>
              <a:rPr lang="sk-SK" dirty="0" smtClean="0"/>
              <a:t>                                  vykonaných protetických prác na</a:t>
            </a:r>
          </a:p>
          <a:p>
            <a:pPr lvl="0">
              <a:buNone/>
            </a:pPr>
            <a:r>
              <a:rPr lang="sk-SK" dirty="0" smtClean="0"/>
              <a:t>                                  základe klinického a RTG nálezu,</a:t>
            </a:r>
          </a:p>
          <a:p>
            <a:pPr lvl="0"/>
            <a:r>
              <a:rPr lang="sk-SK" dirty="0" smtClean="0"/>
              <a:t>                                  diagnostika zubného kazu, kontrola</a:t>
            </a:r>
          </a:p>
          <a:p>
            <a:pPr lvl="0">
              <a:buNone/>
            </a:pPr>
            <a:r>
              <a:rPr lang="sk-SK" dirty="0" smtClean="0"/>
              <a:t>                                 výplní a zubných náhrad, stav zubnej drene.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i="1" dirty="0" smtClean="0"/>
              <a:t>Komplexné ošetrenie zvyškového chrupu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301207"/>
          </a:xfrm>
        </p:spPr>
        <p:txBody>
          <a:bodyPr>
            <a:normAutofit/>
          </a:bodyPr>
          <a:lstStyle/>
          <a:p>
            <a:pPr lvl="0"/>
            <a:r>
              <a:rPr lang="sk-SK" dirty="0" smtClean="0"/>
              <a:t> </a:t>
            </a:r>
            <a:r>
              <a:rPr lang="sk-SK" sz="2800" dirty="0" smtClean="0"/>
              <a:t>nasleduje po úprave hygienických pomerov, preliečení ochorení závesného systému vrátane odstránenia </a:t>
            </a:r>
            <a:r>
              <a:rPr lang="sk-SK" sz="2800" dirty="0" err="1" smtClean="0"/>
              <a:t>etiologických</a:t>
            </a:r>
            <a:r>
              <a:rPr lang="sk-SK" sz="2800" dirty="0" smtClean="0"/>
              <a:t> faktorov.</a:t>
            </a:r>
          </a:p>
          <a:p>
            <a:pPr lvl="0"/>
            <a:r>
              <a:rPr lang="sk-SK" sz="2800" dirty="0" smtClean="0"/>
              <a:t> </a:t>
            </a:r>
            <a:r>
              <a:rPr lang="sk-SK" sz="2800" u="sng" dirty="0" smtClean="0">
                <a:solidFill>
                  <a:srgbClr val="FF0000"/>
                </a:solidFill>
              </a:rPr>
              <a:t>patria sem: </a:t>
            </a:r>
          </a:p>
          <a:p>
            <a:pPr lvl="0"/>
            <a:r>
              <a:rPr lang="sk-SK" sz="2800" dirty="0" smtClean="0"/>
              <a:t>ošetrenie zubov výplňami,</a:t>
            </a:r>
          </a:p>
          <a:p>
            <a:pPr lvl="0"/>
            <a:r>
              <a:rPr lang="sk-SK" sz="2800" dirty="0" smtClean="0"/>
              <a:t>úprava a oprava existujúcich rekonštrukcií (výplní, </a:t>
            </a:r>
            <a:r>
              <a:rPr lang="sk-SK" sz="2800" dirty="0" err="1" smtClean="0"/>
              <a:t>inlay</a:t>
            </a:r>
            <a:r>
              <a:rPr lang="sk-SK" sz="2800" dirty="0" smtClean="0"/>
              <a:t>, </a:t>
            </a:r>
            <a:r>
              <a:rPr lang="sk-SK" sz="2800" dirty="0" err="1" smtClean="0"/>
              <a:t>onlay</a:t>
            </a:r>
            <a:r>
              <a:rPr lang="sk-SK" sz="2800" dirty="0" smtClean="0"/>
              <a:t>...),</a:t>
            </a:r>
            <a:endParaRPr lang="sk-SK" sz="2800" dirty="0" smtClean="0"/>
          </a:p>
          <a:p>
            <a:pPr lvl="0"/>
            <a:r>
              <a:rPr lang="sk-SK" sz="2800" dirty="0" smtClean="0"/>
              <a:t>odstránenie marginálnych iritácií,</a:t>
            </a:r>
          </a:p>
          <a:p>
            <a:pPr lvl="0"/>
            <a:r>
              <a:rPr lang="sk-SK" sz="2800" dirty="0" err="1" smtClean="0"/>
              <a:t>endodontické</a:t>
            </a:r>
            <a:r>
              <a:rPr lang="sk-SK" sz="2800" dirty="0" smtClean="0"/>
              <a:t> ošetrenie (zuby s ochorením drene a </a:t>
            </a:r>
            <a:r>
              <a:rPr lang="sk-SK" sz="2800" dirty="0" err="1" smtClean="0"/>
              <a:t>apikálneho</a:t>
            </a:r>
            <a:r>
              <a:rPr lang="sk-SK" sz="2800" dirty="0" smtClean="0"/>
              <a:t> </a:t>
            </a:r>
            <a:r>
              <a:rPr lang="sk-SK" sz="2800" dirty="0" err="1" smtClean="0"/>
              <a:t>periodoncia</a:t>
            </a:r>
            <a:r>
              <a:rPr lang="sk-SK" sz="2800" dirty="0" smtClean="0"/>
              <a:t>),</a:t>
            </a:r>
          </a:p>
          <a:p>
            <a:r>
              <a:rPr lang="sk-SK" sz="2800" dirty="0" smtClean="0"/>
              <a:t>odstránenie </a:t>
            </a:r>
            <a:r>
              <a:rPr lang="sk-SK" sz="2800" dirty="0" err="1" smtClean="0"/>
              <a:t>zhryzových</a:t>
            </a:r>
            <a:r>
              <a:rPr lang="sk-SK" sz="2800" dirty="0" smtClean="0"/>
              <a:t> a artikulačných problémov</a:t>
            </a:r>
            <a:endParaRPr lang="sk-SK" sz="2800" u="sng" dirty="0" smtClean="0">
              <a:solidFill>
                <a:srgbClr val="FF0000"/>
              </a:solidFill>
            </a:endParaRPr>
          </a:p>
          <a:p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i="1" dirty="0" smtClean="0"/>
              <a:t>Ošetrenie zvyškového chrupu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i="1" u="sng" dirty="0" smtClean="0"/>
              <a:t>Ošetrenie zvyškového chrupu možno rozdeliť podľa vzťahu k protetickej náhrade na:</a:t>
            </a:r>
          </a:p>
          <a:p>
            <a:pPr lvl="0"/>
            <a:r>
              <a:rPr lang="sk-SK" dirty="0" smtClean="0"/>
              <a:t>1)  ošetrenie zubov bez vzťahu k plánovanej protetickej náhrade,</a:t>
            </a:r>
          </a:p>
          <a:p>
            <a:pPr lvl="0"/>
            <a:r>
              <a:rPr lang="sk-SK" dirty="0" smtClean="0"/>
              <a:t>2)  ošetrenie antagonistov,</a:t>
            </a:r>
          </a:p>
          <a:p>
            <a:pPr lvl="0"/>
            <a:r>
              <a:rPr lang="sk-SK" dirty="0" smtClean="0"/>
              <a:t>3)  ošetrenie zubov susediacich s plánovanou protetickou náhradou a so vzťahom k nej,</a:t>
            </a:r>
          </a:p>
          <a:p>
            <a:pPr lvl="0"/>
            <a:r>
              <a:rPr lang="sk-SK" dirty="0" smtClean="0"/>
              <a:t>4)   ošetrenie zubov zakomponovaných do protetického plánu.</a:t>
            </a:r>
          </a:p>
          <a:p>
            <a:pPr>
              <a:buNone/>
            </a:pPr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75520"/>
          </a:xfrm>
        </p:spPr>
        <p:txBody>
          <a:bodyPr>
            <a:normAutofit fontScale="90000"/>
          </a:bodyPr>
          <a:lstStyle/>
          <a:p>
            <a:pPr lvl="0"/>
            <a:r>
              <a:rPr lang="sk-SK" sz="3100" dirty="0" smtClean="0"/>
              <a:t>I.  OŠETRENIE ZUBOV BEZ VZŤAHU K PLÁNOVANEJ NÁHRADE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79512" y="1628801"/>
            <a:ext cx="8784976" cy="4772000"/>
          </a:xfrm>
        </p:spPr>
        <p:txBody>
          <a:bodyPr/>
          <a:lstStyle/>
          <a:p>
            <a:pPr lvl="0"/>
            <a:r>
              <a:rPr lang="sk-SK" sz="2800" dirty="0" smtClean="0"/>
              <a:t>mechanické vlastnosti plniaceho materiálu majú byť podobné vlastnostiam materiálu protetickej náhrady</a:t>
            </a:r>
          </a:p>
          <a:p>
            <a:pPr lvl="0"/>
            <a:r>
              <a:rPr lang="sk-SK" sz="2800" dirty="0" smtClean="0"/>
              <a:t>možnosť galvanického dráždenia</a:t>
            </a:r>
          </a:p>
          <a:p>
            <a:r>
              <a:rPr lang="sk-SK" sz="2800" i="1" u="sng" dirty="0" smtClean="0"/>
              <a:t>To určuje rozhodovanie pri voľbe</a:t>
            </a:r>
            <a:r>
              <a:rPr lang="sk-SK" sz="2800" dirty="0" smtClean="0"/>
              <a:t>:</a:t>
            </a:r>
          </a:p>
          <a:p>
            <a:r>
              <a:rPr lang="sk-SK" sz="2800" dirty="0" smtClean="0"/>
              <a:t>spôsobu konzervačnej rekonštrukcie: plastická alebo pevná výplň (</a:t>
            </a:r>
            <a:r>
              <a:rPr lang="sk-SK" sz="2800" dirty="0" err="1" smtClean="0"/>
              <a:t>inlay</a:t>
            </a:r>
            <a:r>
              <a:rPr lang="sk-SK" sz="2800" dirty="0" smtClean="0"/>
              <a:t>, </a:t>
            </a:r>
            <a:r>
              <a:rPr lang="sk-SK" sz="2800" dirty="0" err="1" smtClean="0"/>
              <a:t>onlay</a:t>
            </a:r>
            <a:r>
              <a:rPr lang="sk-SK" sz="2800" dirty="0" smtClean="0"/>
              <a:t>) </a:t>
            </a:r>
            <a:r>
              <a:rPr lang="sk-SK" sz="2800" dirty="0" smtClean="0"/>
              <a:t>s ohľadom na úpravu </a:t>
            </a:r>
            <a:r>
              <a:rPr lang="sk-SK" sz="2800" dirty="0" err="1" smtClean="0"/>
              <a:t>oklúzie</a:t>
            </a:r>
            <a:r>
              <a:rPr lang="sk-SK" sz="2800" dirty="0" smtClean="0"/>
              <a:t> a artikulácie, prípadne plánované zvyšovanie zhryzu</a:t>
            </a:r>
          </a:p>
          <a:p>
            <a:pPr lvl="0"/>
            <a:r>
              <a:rPr lang="sk-SK" sz="2800" dirty="0" smtClean="0"/>
              <a:t>druh plniaceho materiálu (amalgám, kompozit, keramika, kovy s rozdielnymi mechanickými a </a:t>
            </a:r>
            <a:r>
              <a:rPr lang="sk-SK" sz="2800" dirty="0" err="1" smtClean="0"/>
              <a:t>elektrogalvanickými</a:t>
            </a:r>
            <a:r>
              <a:rPr lang="sk-SK" sz="2800" dirty="0" smtClean="0"/>
              <a:t> vlastnosťami).</a:t>
            </a:r>
          </a:p>
          <a:p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sk-SK" dirty="0" smtClean="0"/>
              <a:t>II. OŠETRENIE ANTAGONISTOV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platia tu pravidlá z vyššie uvedených zásad, treba však brať pri tom do úvahy možnú vzájomnú </a:t>
            </a:r>
            <a:r>
              <a:rPr lang="sk-SK" dirty="0" err="1" smtClean="0"/>
              <a:t>atríciu</a:t>
            </a:r>
            <a:r>
              <a:rPr lang="sk-SK" dirty="0" smtClean="0"/>
              <a:t> a abráziu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2700" dirty="0" smtClean="0"/>
              <a:t>III.   OŠETRENIE ZUBOV SUSEDIACICH S PLÁNOVANOU PROTETICKOU NÁHRADOU ALEBO SO VZŤAHOM K NEJ (napr. pilierové zuby snímateľných náhrad</a:t>
            </a:r>
            <a:endParaRPr lang="sk-SK" sz="27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dirty="0" smtClean="0"/>
              <a:t>Okrem voľby druhu konzervačnej rekonštrukcie a materiálu treba zdôrazniť určité zásady:</a:t>
            </a:r>
          </a:p>
          <a:p>
            <a:r>
              <a:rPr lang="sk-SK" sz="2800" b="1" u="sng" dirty="0" smtClean="0"/>
              <a:t>výplne II. </a:t>
            </a:r>
            <a:r>
              <a:rPr lang="sk-SK" sz="2800" b="1" u="sng" dirty="0" err="1" smtClean="0"/>
              <a:t>Blackovej</a:t>
            </a:r>
            <a:r>
              <a:rPr lang="sk-SK" sz="2800" b="1" u="sng" dirty="0" smtClean="0"/>
              <a:t> triedy na dotykovej ploche</a:t>
            </a:r>
          </a:p>
          <a:p>
            <a:pPr lvl="0"/>
            <a:r>
              <a:rPr lang="sk-SK" sz="2800" dirty="0" smtClean="0"/>
              <a:t>rekonštrukcia </a:t>
            </a:r>
            <a:r>
              <a:rPr lang="sk-SK" sz="2800" dirty="0" err="1" smtClean="0"/>
              <a:t>oklúzno</a:t>
            </a:r>
            <a:r>
              <a:rPr lang="sk-SK" sz="2800" dirty="0" smtClean="0"/>
              <a:t> – </a:t>
            </a:r>
            <a:r>
              <a:rPr lang="sk-SK" sz="2800" dirty="0" err="1" smtClean="0"/>
              <a:t>aproximálneho</a:t>
            </a:r>
            <a:r>
              <a:rPr lang="sk-SK" sz="2800" dirty="0" smtClean="0"/>
              <a:t> svahu s možnosťou dobudovania kontaktu s protetickou náhradou na ochranu medzizubnej papily a </a:t>
            </a:r>
            <a:r>
              <a:rPr lang="sk-SK" sz="2800" dirty="0" err="1" smtClean="0"/>
              <a:t>septa</a:t>
            </a:r>
            <a:r>
              <a:rPr lang="sk-SK" sz="2800" dirty="0" smtClean="0"/>
              <a:t>,</a:t>
            </a:r>
          </a:p>
          <a:p>
            <a:pPr lvl="0"/>
            <a:endParaRPr lang="sk-SK" sz="2800" dirty="0" smtClean="0"/>
          </a:p>
          <a:p>
            <a:r>
              <a:rPr lang="sk-SK" sz="2800" dirty="0" smtClean="0"/>
              <a:t>lokalizácia </a:t>
            </a:r>
            <a:r>
              <a:rPr lang="sk-SK" sz="2800" dirty="0" err="1" smtClean="0"/>
              <a:t>gingiválneho</a:t>
            </a:r>
            <a:r>
              <a:rPr lang="sk-SK" sz="2800" dirty="0" smtClean="0"/>
              <a:t> schodíka je daná rozsahom zubného kazu a má byť jemne pod okrajom marginálnej </a:t>
            </a:r>
            <a:r>
              <a:rPr lang="sk-SK" sz="2800" dirty="0" err="1" smtClean="0"/>
              <a:t>gingívy</a:t>
            </a:r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844008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sk-SK" dirty="0" smtClean="0"/>
              <a:t>prevencia marginálnych iritácií výplňou sa zabezpečí správnym vyplnením </a:t>
            </a:r>
            <a:r>
              <a:rPr lang="sk-SK" dirty="0" err="1" smtClean="0"/>
              <a:t>gingiválneho</a:t>
            </a:r>
            <a:r>
              <a:rPr lang="sk-SK" dirty="0" smtClean="0"/>
              <a:t> schodíka, bez previsu a s dobrou stabilitou (</a:t>
            </a:r>
            <a:r>
              <a:rPr lang="sk-SK" dirty="0" err="1" smtClean="0"/>
              <a:t>gingiválny</a:t>
            </a:r>
            <a:r>
              <a:rPr lang="sk-SK" dirty="0" smtClean="0"/>
              <a:t> schodík sa má mierne zvažovať, aby sa zabezpečila </a:t>
            </a:r>
            <a:r>
              <a:rPr lang="sk-SK" dirty="0" err="1" smtClean="0"/>
              <a:t>retencia</a:t>
            </a:r>
            <a:r>
              <a:rPr lang="sk-SK" dirty="0" smtClean="0"/>
              <a:t> a rezistencia, čo si vyžaduje uhol menší ako 90 st.),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eliminácia existujúcich iritácií:</a:t>
            </a:r>
          </a:p>
          <a:p>
            <a:pPr lvl="0">
              <a:buFont typeface="Wingdings" pitchFamily="2" charset="2"/>
              <a:buChar char="Ø"/>
            </a:pPr>
            <a:r>
              <a:rPr lang="sk-SK" dirty="0" smtClean="0"/>
              <a:t>odstránenie zubného kameňa, nánosov,</a:t>
            </a:r>
          </a:p>
          <a:p>
            <a:pPr lvl="0">
              <a:buFont typeface="Wingdings" pitchFamily="2" charset="2"/>
              <a:buChar char="Ø"/>
            </a:pPr>
            <a:r>
              <a:rPr lang="sk-SK" dirty="0" smtClean="0"/>
              <a:t> </a:t>
            </a:r>
            <a:r>
              <a:rPr lang="sk-SK" dirty="0" err="1" smtClean="0"/>
              <a:t>rekonturácia</a:t>
            </a:r>
            <a:r>
              <a:rPr lang="sk-SK" dirty="0" smtClean="0"/>
              <a:t>, vyhladenie a vyleštenie starých výplní a koruniek na dotykovej ploche a v </a:t>
            </a:r>
            <a:r>
              <a:rPr lang="sk-SK" dirty="0" err="1" smtClean="0"/>
              <a:t>krčkovej</a:t>
            </a:r>
            <a:r>
              <a:rPr lang="sk-SK" dirty="0" smtClean="0"/>
              <a:t> oblasti,</a:t>
            </a:r>
          </a:p>
          <a:p>
            <a:pPr lvl="0">
              <a:buFont typeface="Wingdings" pitchFamily="2" charset="2"/>
              <a:buChar char="Ø"/>
            </a:pPr>
            <a:r>
              <a:rPr lang="sk-SK" dirty="0" smtClean="0"/>
              <a:t>lokálna aplikácia fluoridov na dotykovej ploche a v </a:t>
            </a:r>
            <a:r>
              <a:rPr lang="sk-SK" dirty="0" err="1" smtClean="0"/>
              <a:t>krčkovej</a:t>
            </a:r>
            <a:r>
              <a:rPr lang="sk-SK" dirty="0" smtClean="0"/>
              <a:t> oblasti.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2800" dirty="0" smtClean="0"/>
              <a:t>IV.    VYŠETRENIE A OŠETRENIE ZUBOV ZAKOMPONOVANÝCH DO PLÁNOVANEJ PROTETICKEJ NÁHRADY</a:t>
            </a:r>
            <a:endParaRPr lang="sk-SK" sz="28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i="1" u="sng" dirty="0" smtClean="0"/>
              <a:t>Pilierové zuby protetických náhrad musia byť</a:t>
            </a:r>
            <a:r>
              <a:rPr lang="sk-SK" dirty="0" smtClean="0"/>
              <a:t>:</a:t>
            </a:r>
          </a:p>
          <a:p>
            <a:pPr lvl="0"/>
            <a:r>
              <a:rPr lang="sk-SK" dirty="0" smtClean="0"/>
              <a:t>ošetrené výplňami s mechanicky kvalitného materiálu bez objemových zmien a so zohľadnením prevencie ochorení zubnej drene,</a:t>
            </a:r>
          </a:p>
          <a:p>
            <a:pPr lvl="0"/>
            <a:r>
              <a:rPr lang="sk-SK" dirty="0" err="1" smtClean="0"/>
              <a:t>endodonticky</a:t>
            </a:r>
            <a:r>
              <a:rPr lang="sk-SK" dirty="0" smtClean="0"/>
              <a:t> ošetrené, s dlhodobým pretrvávaním, bez </a:t>
            </a:r>
            <a:r>
              <a:rPr lang="sk-SK" dirty="0" err="1" smtClean="0"/>
              <a:t>periapikálnych</a:t>
            </a:r>
            <a:r>
              <a:rPr lang="sk-SK" dirty="0" smtClean="0"/>
              <a:t> a </a:t>
            </a:r>
            <a:r>
              <a:rPr lang="sk-SK" dirty="0" err="1" smtClean="0"/>
              <a:t>periradikulárnych</a:t>
            </a:r>
            <a:r>
              <a:rPr lang="sk-SK" dirty="0" smtClean="0"/>
              <a:t> komplikácií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3512"/>
          </a:xfrm>
        </p:spPr>
        <p:txBody>
          <a:bodyPr>
            <a:noAutofit/>
          </a:bodyPr>
          <a:lstStyle/>
          <a:p>
            <a:r>
              <a:rPr lang="sk-SK" sz="3600" dirty="0" smtClean="0"/>
              <a:t>NÁPLŇ KONZERVAČNEJ FÁZY OŠETRENIA</a:t>
            </a:r>
            <a:br>
              <a:rPr lang="sk-SK" sz="3600" dirty="0" smtClean="0"/>
            </a:b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1520" y="1556792"/>
            <a:ext cx="8892480" cy="5301207"/>
          </a:xfrm>
        </p:spPr>
        <p:txBody>
          <a:bodyPr>
            <a:normAutofit lnSpcReduction="10000"/>
          </a:bodyPr>
          <a:lstStyle/>
          <a:p>
            <a:pPr lvl="0"/>
            <a:r>
              <a:rPr lang="sk-SK" sz="2800" b="1" i="1" dirty="0" smtClean="0"/>
              <a:t>I.  Diagnostika a ošetrenie primárnych, sekundárnych, </a:t>
            </a:r>
            <a:r>
              <a:rPr lang="sk-SK" sz="2800" b="1" i="1" dirty="0" err="1" smtClean="0"/>
              <a:t>krčkových</a:t>
            </a:r>
            <a:r>
              <a:rPr lang="sk-SK" sz="2800" b="1" i="1" dirty="0" smtClean="0"/>
              <a:t> a koreňových kazov a liečba výplňami</a:t>
            </a:r>
          </a:p>
          <a:p>
            <a:r>
              <a:rPr lang="sk-SK" sz="2800" dirty="0" smtClean="0"/>
              <a:t>Ošetrenie pilierových zubov, ktoré nebudú kryté korunkami – výplne MO a OD:</a:t>
            </a:r>
          </a:p>
          <a:p>
            <a:pPr lvl="0"/>
            <a:r>
              <a:rPr lang="sk-SK" sz="2800" dirty="0" err="1" smtClean="0"/>
              <a:t>aproximálna</a:t>
            </a:r>
            <a:r>
              <a:rPr lang="sk-SK" sz="2800" dirty="0" smtClean="0"/>
              <a:t> plocha priliehajúca k protetickému defektu (medzera, skrátený oblúk),</a:t>
            </a:r>
          </a:p>
          <a:p>
            <a:pPr lvl="0"/>
            <a:r>
              <a:rPr lang="sk-SK" sz="2800" dirty="0" smtClean="0"/>
              <a:t>naliehanie tela trojramennej spony s </a:t>
            </a:r>
            <a:r>
              <a:rPr lang="sk-SK" sz="2800" dirty="0" err="1" smtClean="0"/>
              <a:t>oklúznym</a:t>
            </a:r>
            <a:r>
              <a:rPr lang="sk-SK" sz="2800" dirty="0" smtClean="0"/>
              <a:t> výbežkom, vyvíjajúcim veľkú páčivú silu,</a:t>
            </a:r>
          </a:p>
          <a:p>
            <a:pPr lvl="0"/>
            <a:r>
              <a:rPr lang="sk-SK" sz="2800" dirty="0" smtClean="0"/>
              <a:t>rozsah </a:t>
            </a:r>
            <a:r>
              <a:rPr lang="sk-SK" sz="2800" dirty="0" err="1" smtClean="0"/>
              <a:t>aproximálnej</a:t>
            </a:r>
            <a:r>
              <a:rPr lang="sk-SK" sz="2800" dirty="0" smtClean="0"/>
              <a:t> </a:t>
            </a:r>
            <a:r>
              <a:rPr lang="sk-SK" sz="2800" dirty="0" err="1" smtClean="0"/>
              <a:t>kavity</a:t>
            </a:r>
            <a:r>
              <a:rPr lang="sk-SK" sz="2800" dirty="0" smtClean="0"/>
              <a:t> približne na 1/5 povrchu </a:t>
            </a:r>
            <a:r>
              <a:rPr lang="sk-SK" sz="2800" dirty="0" err="1" smtClean="0"/>
              <a:t>okluzálnej</a:t>
            </a:r>
            <a:r>
              <a:rPr lang="sk-SK" sz="2800" dirty="0" smtClean="0"/>
              <a:t> plochy klinickej korunky s podmienkou jej bezpečnej retenčnej formy a hĺbky,</a:t>
            </a:r>
          </a:p>
          <a:p>
            <a:pPr lvl="0"/>
            <a:r>
              <a:rPr lang="sk-SK" sz="2800" dirty="0" smtClean="0"/>
              <a:t>najvhodnejším druhom a materiálom je pevná liata </a:t>
            </a:r>
            <a:r>
              <a:rPr lang="sk-SK" sz="2800" dirty="0" err="1" smtClean="0"/>
              <a:t>inlay</a:t>
            </a:r>
            <a:r>
              <a:rPr lang="sk-SK" sz="2800" dirty="0" smtClean="0"/>
              <a:t>, </a:t>
            </a:r>
            <a:r>
              <a:rPr lang="sk-SK" sz="2800" dirty="0" err="1" smtClean="0"/>
              <a:t>onlay</a:t>
            </a:r>
            <a:r>
              <a:rPr lang="sk-SK" sz="2800" dirty="0" smtClean="0"/>
              <a:t>, </a:t>
            </a:r>
            <a:r>
              <a:rPr lang="sk-SK" sz="2800" dirty="0" smtClean="0"/>
              <a:t>amalgám</a:t>
            </a:r>
          </a:p>
          <a:p>
            <a:endParaRPr lang="sk-SK" sz="2800" dirty="0" smtClean="0"/>
          </a:p>
          <a:p>
            <a:pPr lvl="0"/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844008"/>
          </a:xfrm>
        </p:spPr>
        <p:txBody>
          <a:bodyPr>
            <a:normAutofit fontScale="92500"/>
          </a:bodyPr>
          <a:lstStyle/>
          <a:p>
            <a:r>
              <a:rPr lang="sk-SK" sz="2800" i="1" u="sng" dirty="0" err="1" smtClean="0"/>
              <a:t>Krčkové</a:t>
            </a:r>
            <a:r>
              <a:rPr lang="sk-SK" sz="2800" i="1" u="sng" dirty="0" smtClean="0"/>
              <a:t> kazy, na ktoré nalieha plôška liateho retenčného ramena spony, vyvíjajúca tlak trením – rekonštruovať</a:t>
            </a:r>
            <a:r>
              <a:rPr lang="sk-SK" sz="2800" dirty="0" smtClean="0"/>
              <a:t>.</a:t>
            </a:r>
          </a:p>
          <a:p>
            <a:pPr lvl="0"/>
            <a:r>
              <a:rPr lang="sk-SK" sz="2800" dirty="0" smtClean="0"/>
              <a:t>kovovou alebo keramickou </a:t>
            </a:r>
            <a:r>
              <a:rPr lang="sk-SK" sz="2800" dirty="0" err="1" smtClean="0"/>
              <a:t>inlayou</a:t>
            </a:r>
            <a:r>
              <a:rPr lang="sk-SK" sz="2800" dirty="0" smtClean="0"/>
              <a:t>,</a:t>
            </a:r>
          </a:p>
          <a:p>
            <a:pPr lvl="0"/>
            <a:r>
              <a:rPr lang="sk-SK" sz="2800" dirty="0" smtClean="0"/>
              <a:t>plastickou výplňou – amalgámom (pozor na </a:t>
            </a:r>
            <a:r>
              <a:rPr lang="sk-SK" sz="2800" dirty="0" err="1" smtClean="0"/>
              <a:t>elektrogalvanické</a:t>
            </a:r>
            <a:r>
              <a:rPr lang="sk-SK" sz="2800" dirty="0" smtClean="0"/>
              <a:t> dráždenie!!!),</a:t>
            </a:r>
          </a:p>
          <a:p>
            <a:pPr lvl="0"/>
            <a:r>
              <a:rPr lang="sk-SK" sz="2800" dirty="0" smtClean="0"/>
              <a:t>overeným kvalitným kompozitom (vo frontálnom úseku chrupu),</a:t>
            </a:r>
          </a:p>
          <a:p>
            <a:pPr lvl="0"/>
            <a:r>
              <a:rPr lang="sk-SK" sz="2800" dirty="0" smtClean="0"/>
              <a:t>výhoda plastických výplní – steny </a:t>
            </a:r>
            <a:r>
              <a:rPr lang="sk-SK" sz="2800" dirty="0" err="1" smtClean="0"/>
              <a:t>kavity</a:t>
            </a:r>
            <a:r>
              <a:rPr lang="sk-SK" sz="2800" dirty="0" smtClean="0"/>
              <a:t> preparovať mierne </a:t>
            </a:r>
            <a:r>
              <a:rPr lang="sk-SK" sz="2800" dirty="0" err="1" smtClean="0"/>
              <a:t>podbiehavé</a:t>
            </a:r>
            <a:r>
              <a:rPr lang="sk-SK" sz="2800" dirty="0" smtClean="0"/>
              <a:t>- zlepší sa ich retenčná schopnosť,</a:t>
            </a:r>
          </a:p>
          <a:p>
            <a:r>
              <a:rPr lang="sk-SK" sz="2800" dirty="0" smtClean="0"/>
              <a:t>nevýhodou plastických výplní – menšia mechanická odolnosť a objemové zmeny</a:t>
            </a:r>
            <a:endParaRPr lang="sk-SK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252728"/>
          </a:xfrm>
        </p:spPr>
        <p:txBody>
          <a:bodyPr>
            <a:normAutofit fontScale="90000"/>
          </a:bodyPr>
          <a:lstStyle/>
          <a:p>
            <a:pPr algn="ctr"/>
            <a:r>
              <a:rPr lang="sk-SK" sz="3600" dirty="0" smtClean="0"/>
              <a:t>Ošetrenie zubov indikovaných na korunkové náhrady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5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sk-SK" dirty="0" smtClean="0"/>
              <a:t>frontálne zuby – SIC, prípadne aj prípravok s hydroxidom vápenatým,</a:t>
            </a:r>
          </a:p>
          <a:p>
            <a:pPr lvl="0"/>
            <a:r>
              <a:rPr lang="sk-SK" dirty="0" smtClean="0"/>
              <a:t>ak je devastácia korunky rozsiahlejšia (viac ako štvrtina korunky) – najmä po </a:t>
            </a:r>
            <a:r>
              <a:rPr lang="sk-SK" dirty="0" err="1" smtClean="0"/>
              <a:t>endodontickej</a:t>
            </a:r>
            <a:r>
              <a:rPr lang="sk-SK" dirty="0" smtClean="0"/>
              <a:t> </a:t>
            </a:r>
            <a:r>
              <a:rPr lang="sk-SK" dirty="0" err="1" smtClean="0"/>
              <a:t>th</a:t>
            </a:r>
            <a:r>
              <a:rPr lang="sk-SK" dirty="0" smtClean="0"/>
              <a:t> – zhotoviť liatu alebo konfekčnú </a:t>
            </a:r>
            <a:r>
              <a:rPr lang="sk-SK" dirty="0" err="1" smtClean="0"/>
              <a:t>inlay</a:t>
            </a:r>
            <a:r>
              <a:rPr lang="sk-SK" dirty="0" smtClean="0"/>
              <a:t>,</a:t>
            </a:r>
          </a:p>
          <a:p>
            <a:pPr lvl="0"/>
            <a:r>
              <a:rPr lang="sk-SK" dirty="0" smtClean="0"/>
              <a:t>zuby v </a:t>
            </a:r>
            <a:r>
              <a:rPr lang="sk-SK" dirty="0" err="1" smtClean="0"/>
              <a:t>distálnom</a:t>
            </a:r>
            <a:r>
              <a:rPr lang="sk-SK" dirty="0" smtClean="0"/>
              <a:t> úseku chrupu – najčastejšia rekonštrukcia – amalgám – bez gama 2 fázy, s dôslednou retenčnou formou </a:t>
            </a:r>
            <a:r>
              <a:rPr lang="sk-SK" dirty="0" err="1" smtClean="0"/>
              <a:t>kavity</a:t>
            </a:r>
            <a:r>
              <a:rPr lang="sk-SK" dirty="0" smtClean="0"/>
              <a:t> (dôležité z hľadiska preparácie zuba na korunku),</a:t>
            </a:r>
          </a:p>
          <a:p>
            <a:pPr lvl="0"/>
            <a:r>
              <a:rPr lang="sk-SK" dirty="0" smtClean="0"/>
              <a:t>pozor na </a:t>
            </a:r>
            <a:r>
              <a:rPr lang="sk-SK" dirty="0" err="1" smtClean="0"/>
              <a:t>calxyd</a:t>
            </a:r>
            <a:r>
              <a:rPr lang="sk-SK" dirty="0" smtClean="0"/>
              <a:t> pri zmenách pulpy – rizikové pod protetickú náhradu!!!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1504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Diagnostika stavu zubnej drene a liečba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dôležitá pri hlbokých kazoch, pri pochybnostiach o stave z. drene pri rozsiahlych starých výplniach, po zložení starých protetických náhrad,</a:t>
            </a:r>
          </a:p>
          <a:p>
            <a:pPr lvl="0">
              <a:buNone/>
            </a:pPr>
            <a:endParaRPr lang="sk-SK" dirty="0" smtClean="0"/>
          </a:p>
          <a:p>
            <a:pPr lvl="0"/>
            <a:r>
              <a:rPr lang="sk-SK" dirty="0" smtClean="0"/>
              <a:t>pozor na recidívy kazov, </a:t>
            </a:r>
            <a:r>
              <a:rPr lang="sk-SK" dirty="0" err="1" smtClean="0"/>
              <a:t>mikroperforácie</a:t>
            </a:r>
            <a:r>
              <a:rPr lang="sk-SK" dirty="0" smtClean="0"/>
              <a:t> </a:t>
            </a:r>
            <a:r>
              <a:rPr lang="sk-SK" dirty="0" err="1" smtClean="0"/>
              <a:t>pulpálnej</a:t>
            </a:r>
            <a:r>
              <a:rPr lang="sk-SK" dirty="0" smtClean="0"/>
              <a:t> komory, rozštiepenie alebo </a:t>
            </a:r>
            <a:r>
              <a:rPr lang="sk-SK" dirty="0" err="1" smtClean="0"/>
              <a:t>mikroperforáciu</a:t>
            </a:r>
            <a:r>
              <a:rPr lang="sk-SK" dirty="0" smtClean="0"/>
              <a:t> zuba vo </a:t>
            </a:r>
            <a:r>
              <a:rPr lang="sk-SK" dirty="0" err="1" smtClean="0"/>
              <a:t>furkácii</a:t>
            </a:r>
            <a:r>
              <a:rPr lang="sk-SK" dirty="0" smtClean="0"/>
              <a:t> koreňov, otvorené formy chronickej </a:t>
            </a:r>
            <a:r>
              <a:rPr lang="sk-SK" dirty="0" err="1" smtClean="0"/>
              <a:t>pulpitídy</a:t>
            </a:r>
            <a:r>
              <a:rPr lang="sk-SK" dirty="0" smtClean="0"/>
              <a:t>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zvážiť – či je vhodné zachovať zub vitálny a ošetriť ho plastickou výplňou, či je nutná </a:t>
            </a:r>
            <a:r>
              <a:rPr lang="sk-SK" dirty="0" err="1" smtClean="0"/>
              <a:t>devitalizácia</a:t>
            </a:r>
            <a:r>
              <a:rPr lang="sk-SK" dirty="0" smtClean="0"/>
              <a:t> zuba s </a:t>
            </a:r>
            <a:r>
              <a:rPr lang="sk-SK" dirty="0" err="1" smtClean="0"/>
              <a:t>endodontické</a:t>
            </a:r>
            <a:r>
              <a:rPr lang="sk-SK" dirty="0" smtClean="0"/>
              <a:t> ošetrenie,</a:t>
            </a:r>
          </a:p>
          <a:p>
            <a:pPr lvl="0">
              <a:buNone/>
            </a:pPr>
            <a:endParaRPr lang="sk-SK" dirty="0" smtClean="0"/>
          </a:p>
          <a:p>
            <a:r>
              <a:rPr lang="sk-SK" dirty="0" smtClean="0"/>
              <a:t>zvážiť – či klinickú korunku rekonštruovať plastickou výplňou, pomocou </a:t>
            </a:r>
            <a:r>
              <a:rPr lang="sk-SK" dirty="0" err="1" smtClean="0"/>
              <a:t>parapulpálneho</a:t>
            </a:r>
            <a:r>
              <a:rPr lang="sk-SK" dirty="0" smtClean="0"/>
              <a:t> alebo </a:t>
            </a:r>
            <a:r>
              <a:rPr lang="sk-SK" dirty="0" err="1" smtClean="0"/>
              <a:t>pulpálneho</a:t>
            </a:r>
            <a:r>
              <a:rPr lang="sk-SK" dirty="0" smtClean="0"/>
              <a:t> čapu</a:t>
            </a:r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Testy stavu zubnej drene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sk-SK" sz="2800" dirty="0" smtClean="0"/>
          </a:p>
          <a:p>
            <a:pPr lvl="0"/>
            <a:endParaRPr lang="sk-SK" sz="2800" dirty="0" smtClean="0"/>
          </a:p>
          <a:p>
            <a:pPr lvl="0"/>
            <a:r>
              <a:rPr lang="sk-SK" sz="2800" dirty="0" smtClean="0"/>
              <a:t>základné vyšetrenie pred protetickým ošetrením,</a:t>
            </a:r>
          </a:p>
          <a:p>
            <a:pPr lvl="0"/>
            <a:r>
              <a:rPr lang="sk-SK" sz="2800" dirty="0" smtClean="0"/>
              <a:t>zvlášť hodnotiť u zubov ošetrených v minulosti s prípravkom na báze </a:t>
            </a:r>
            <a:r>
              <a:rPr lang="sk-SK" sz="2800" dirty="0" err="1" smtClean="0"/>
              <a:t>kalciumhydroxidu</a:t>
            </a:r>
            <a:endParaRPr lang="sk-SK" sz="2800" dirty="0" smtClean="0"/>
          </a:p>
          <a:p>
            <a:pPr>
              <a:buNone/>
            </a:pPr>
            <a:r>
              <a:rPr lang="sk-SK" b="1" dirty="0" smtClean="0"/>
              <a:t> 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7528"/>
          </a:xfrm>
        </p:spPr>
        <p:txBody>
          <a:bodyPr>
            <a:normAutofit fontScale="90000"/>
          </a:bodyPr>
          <a:lstStyle/>
          <a:p>
            <a:r>
              <a:rPr lang="sk-SK" sz="3100" dirty="0" err="1" smtClean="0"/>
              <a:t>Endodontické</a:t>
            </a:r>
            <a:r>
              <a:rPr lang="sk-SK" sz="3100" dirty="0" smtClean="0"/>
              <a:t> ošetrenie zubov zakomponovaných do plánovanej protetickej práce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i="1" u="sng" dirty="0" smtClean="0"/>
              <a:t>Je spojené s tromi problémami:</a:t>
            </a:r>
          </a:p>
          <a:p>
            <a:pPr lvl="0"/>
            <a:r>
              <a:rPr lang="sk-SK" dirty="0" smtClean="0"/>
              <a:t>1)  čas klinického pokoja a RTG nález určujú časový odstup od zhotovenia koreňovej výplne po začatie protetickej liečby,</a:t>
            </a:r>
          </a:p>
          <a:p>
            <a:pPr lvl="0"/>
            <a:r>
              <a:rPr lang="sk-SK" dirty="0" smtClean="0"/>
              <a:t>2)  výsledok </a:t>
            </a:r>
            <a:r>
              <a:rPr lang="sk-SK" dirty="0" err="1" smtClean="0"/>
              <a:t>endodontického</a:t>
            </a:r>
            <a:r>
              <a:rPr lang="sk-SK" dirty="0" smtClean="0"/>
              <a:t> ošetrenia určuje prognózu zuba v protetickej náhrade a môže zmeniť pôvodný plán liečby,</a:t>
            </a:r>
          </a:p>
          <a:p>
            <a:pPr lvl="0"/>
            <a:r>
              <a:rPr lang="sk-SK" dirty="0" smtClean="0"/>
              <a:t>3)  do </a:t>
            </a:r>
            <a:r>
              <a:rPr lang="sk-SK" dirty="0" err="1" smtClean="0"/>
              <a:t>endodonticky</a:t>
            </a:r>
            <a:r>
              <a:rPr lang="sk-SK" dirty="0" smtClean="0"/>
              <a:t> ošetreného zuba často vkladáme </a:t>
            </a:r>
            <a:r>
              <a:rPr lang="sk-SK" dirty="0" smtClean="0"/>
              <a:t>koreňovú </a:t>
            </a:r>
            <a:r>
              <a:rPr lang="sk-SK" dirty="0" err="1" smtClean="0"/>
              <a:t>inlay</a:t>
            </a:r>
            <a:r>
              <a:rPr lang="sk-SK" dirty="0" smtClean="0"/>
              <a:t>.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75520"/>
          </a:xfrm>
        </p:spPr>
        <p:txBody>
          <a:bodyPr>
            <a:normAutofit fontScale="90000"/>
          </a:bodyPr>
          <a:lstStyle/>
          <a:p>
            <a:r>
              <a:rPr lang="sk-SK" sz="3600" dirty="0" smtClean="0"/>
              <a:t>Stav pulpy a </a:t>
            </a:r>
            <a:r>
              <a:rPr lang="sk-SK" sz="3600" dirty="0" err="1" smtClean="0"/>
              <a:t>periapikálneho</a:t>
            </a:r>
            <a:r>
              <a:rPr lang="sk-SK" sz="3600" dirty="0" smtClean="0"/>
              <a:t> </a:t>
            </a:r>
            <a:r>
              <a:rPr lang="sk-SK" sz="3600" dirty="0" err="1" smtClean="0"/>
              <a:t>parodontu</a:t>
            </a:r>
            <a:r>
              <a:rPr lang="sk-SK" sz="3600" dirty="0" smtClean="0"/>
              <a:t> – plánovanie protetickej liečby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b="1" u="sng" dirty="0" smtClean="0"/>
              <a:t>Zuby s ochorením ZD bez postihnutia </a:t>
            </a:r>
            <a:r>
              <a:rPr lang="sk-SK" sz="2800" b="1" u="sng" dirty="0" err="1" smtClean="0"/>
              <a:t>periodontia</a:t>
            </a:r>
            <a:r>
              <a:rPr lang="sk-SK" sz="2800" b="1" u="sng" dirty="0" smtClean="0"/>
              <a:t> – </a:t>
            </a:r>
            <a:r>
              <a:rPr lang="sk-SK" sz="2800" b="1" u="sng" dirty="0" err="1" smtClean="0"/>
              <a:t>pulpitis</a:t>
            </a:r>
            <a:r>
              <a:rPr lang="sk-SK" sz="2800" b="1" u="sng" dirty="0" smtClean="0"/>
              <a:t>, </a:t>
            </a:r>
            <a:r>
              <a:rPr lang="sk-SK" sz="2800" b="1" u="sng" dirty="0" err="1" smtClean="0"/>
              <a:t>necrosis</a:t>
            </a:r>
            <a:r>
              <a:rPr lang="sk-SK" sz="2800" b="1" u="sng" dirty="0" smtClean="0"/>
              <a:t>, </a:t>
            </a:r>
            <a:r>
              <a:rPr lang="sk-SK" sz="2800" b="1" u="sng" dirty="0" err="1" smtClean="0"/>
              <a:t>gangraena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simplex</a:t>
            </a:r>
            <a:endParaRPr lang="sk-SK" sz="2800" b="1" u="sng" dirty="0" smtClean="0"/>
          </a:p>
          <a:p>
            <a:pPr lvl="0"/>
            <a:r>
              <a:rPr lang="sk-SK" sz="2800" dirty="0" smtClean="0"/>
              <a:t>ak sú po ošetrení koreňovou výplňou </a:t>
            </a:r>
            <a:r>
              <a:rPr lang="sk-SK" sz="2800" b="1" dirty="0" smtClean="0"/>
              <a:t>klinicky pokojné</a:t>
            </a:r>
            <a:r>
              <a:rPr lang="sk-SK" sz="2800" dirty="0" smtClean="0"/>
              <a:t>, môžu sa zahrnúť do protetickej liečby, bez časového odstupu,</a:t>
            </a:r>
          </a:p>
          <a:p>
            <a:pPr lvl="0"/>
            <a:r>
              <a:rPr lang="sk-SK" sz="2800" dirty="0" smtClean="0"/>
              <a:t>zuby so staršou vyhovujúcou koreňovou výplňou (zaplnené po </a:t>
            </a:r>
            <a:r>
              <a:rPr lang="sk-SK" sz="2800" dirty="0" err="1" smtClean="0"/>
              <a:t>apex</a:t>
            </a:r>
            <a:r>
              <a:rPr lang="sk-SK" sz="2800" dirty="0" smtClean="0"/>
              <a:t>, prípadne mierne preplnené) ak sú </a:t>
            </a:r>
            <a:r>
              <a:rPr lang="sk-SK" sz="2800" b="1" dirty="0" smtClean="0"/>
              <a:t>klinicky pokojné</a:t>
            </a:r>
            <a:r>
              <a:rPr lang="sk-SK" sz="2800" dirty="0" smtClean="0"/>
              <a:t> a </a:t>
            </a:r>
            <a:r>
              <a:rPr lang="sk-SK" sz="2800" b="1" dirty="0" smtClean="0"/>
              <a:t>bez RTG nálezu</a:t>
            </a:r>
            <a:r>
              <a:rPr lang="sk-SK" sz="2800" dirty="0" smtClean="0"/>
              <a:t> </a:t>
            </a:r>
            <a:r>
              <a:rPr lang="sk-SK" sz="2800" b="1" dirty="0" smtClean="0"/>
              <a:t>– </a:t>
            </a:r>
            <a:r>
              <a:rPr lang="sk-SK" sz="2800" dirty="0" smtClean="0"/>
              <a:t>môžu sa</a:t>
            </a:r>
            <a:r>
              <a:rPr lang="sk-SK" sz="2800" b="1" dirty="0" smtClean="0"/>
              <a:t> </a:t>
            </a:r>
            <a:r>
              <a:rPr lang="sk-SK" sz="2800" dirty="0" smtClean="0"/>
              <a:t>pripraviť na protetickú sanáciu, bez časového odstupu</a:t>
            </a:r>
          </a:p>
          <a:p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844008"/>
          </a:xfrm>
        </p:spPr>
        <p:txBody>
          <a:bodyPr/>
          <a:lstStyle/>
          <a:p>
            <a:r>
              <a:rPr lang="sk-SK" sz="2800" b="1" u="sng" dirty="0" smtClean="0"/>
              <a:t>Zuby vyhovujúco </a:t>
            </a:r>
            <a:r>
              <a:rPr lang="sk-SK" sz="2800" b="1" u="sng" dirty="0" err="1" smtClean="0"/>
              <a:t>endodonticky</a:t>
            </a:r>
            <a:r>
              <a:rPr lang="sk-SK" sz="2800" b="1" u="sng" dirty="0" smtClean="0"/>
              <a:t> ošetrené, klinicky pokojné, ale s RTG </a:t>
            </a:r>
            <a:r>
              <a:rPr lang="sk-SK" sz="2800" b="1" u="sng" dirty="0" err="1" smtClean="0"/>
              <a:t>periapikálnym</a:t>
            </a:r>
            <a:r>
              <a:rPr lang="sk-SK" sz="2800" b="1" u="sng" dirty="0" smtClean="0"/>
              <a:t> nálezom (</a:t>
            </a:r>
            <a:r>
              <a:rPr lang="sk-SK" sz="2800" b="1" u="sng" dirty="0" err="1" smtClean="0"/>
              <a:t>periodontitis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chronica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granulomatosa</a:t>
            </a:r>
            <a:r>
              <a:rPr lang="sk-SK" sz="2800" b="1" u="sng" dirty="0" smtClean="0"/>
              <a:t>)</a:t>
            </a:r>
          </a:p>
          <a:p>
            <a:pPr lvl="0"/>
            <a:r>
              <a:rPr lang="sk-SK" sz="2800" dirty="0" smtClean="0"/>
              <a:t>stav porovnať s predchádzajúcou  snímkou po odstupe aspoň 6 mesiacov,</a:t>
            </a:r>
          </a:p>
          <a:p>
            <a:pPr lvl="0"/>
            <a:r>
              <a:rPr lang="sk-SK" sz="2800" dirty="0" smtClean="0"/>
              <a:t>ak sa nález zmenšil, podľa najnovších poznatkov sú takéto </a:t>
            </a:r>
            <a:r>
              <a:rPr lang="sk-SK" sz="2800" dirty="0" err="1" smtClean="0"/>
              <a:t>granulómy</a:t>
            </a:r>
            <a:r>
              <a:rPr lang="sk-SK" sz="2800" dirty="0" smtClean="0"/>
              <a:t> sterilné,</a:t>
            </a:r>
          </a:p>
          <a:p>
            <a:pPr lvl="0"/>
            <a:r>
              <a:rPr lang="sk-SK" sz="2800" dirty="0" smtClean="0"/>
              <a:t>nie je potrebné opätovné </a:t>
            </a:r>
            <a:r>
              <a:rPr lang="sk-SK" sz="2800" dirty="0" err="1" smtClean="0"/>
              <a:t>endodontické</a:t>
            </a:r>
            <a:r>
              <a:rPr lang="sk-SK" sz="2800" dirty="0" smtClean="0"/>
              <a:t> ošetrenie, ale približne každých 6 mesiacov sa odporúča RTG kontrola.</a:t>
            </a:r>
          </a:p>
          <a:p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800" b="1" u="sng" dirty="0" err="1" smtClean="0"/>
              <a:t>Devitálne</a:t>
            </a:r>
            <a:r>
              <a:rPr lang="sk-SK" sz="2800" b="1" u="sng" dirty="0" smtClean="0"/>
              <a:t> zuby bez predchádzajúceho </a:t>
            </a:r>
            <a:r>
              <a:rPr lang="sk-SK" sz="2800" b="1" u="sng" dirty="0" err="1" smtClean="0"/>
              <a:t>endodontického</a:t>
            </a:r>
            <a:r>
              <a:rPr lang="sk-SK" sz="2800" b="1" u="sng" dirty="0" smtClean="0"/>
              <a:t> ošetrenia</a:t>
            </a:r>
          </a:p>
          <a:p>
            <a:pPr lvl="0"/>
            <a:r>
              <a:rPr lang="sk-SK" sz="2800" dirty="0" smtClean="0"/>
              <a:t>nevyhnutné </a:t>
            </a:r>
            <a:r>
              <a:rPr lang="sk-SK" sz="2800" dirty="0" err="1" smtClean="0"/>
              <a:t>endodontické</a:t>
            </a:r>
            <a:r>
              <a:rPr lang="sk-SK" sz="2800" dirty="0" smtClean="0"/>
              <a:t> ošetrenie.</a:t>
            </a:r>
          </a:p>
          <a:p>
            <a:pPr lvl="0"/>
            <a:endParaRPr lang="sk-SK" sz="2800" dirty="0" smtClean="0"/>
          </a:p>
          <a:p>
            <a:r>
              <a:rPr lang="sk-SK" sz="2800" b="1" u="sng" dirty="0" smtClean="0"/>
              <a:t>Zuby s nevyhovujúcou alebo aj s vyhovujúcou koreňovou výplňou, ale s </a:t>
            </a:r>
            <a:r>
              <a:rPr lang="sk-SK" sz="2800" b="1" u="sng" dirty="0" err="1" smtClean="0"/>
              <a:t>dg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periodontitis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chronica</a:t>
            </a:r>
            <a:r>
              <a:rPr lang="sk-SK" sz="2800" b="1" u="sng" dirty="0" smtClean="0"/>
              <a:t> </a:t>
            </a:r>
            <a:r>
              <a:rPr lang="sk-SK" sz="2800" b="1" u="sng" dirty="0" err="1" smtClean="0"/>
              <a:t>rareficans</a:t>
            </a:r>
            <a:r>
              <a:rPr lang="sk-SK" sz="2800" b="1" u="sng" dirty="0" smtClean="0"/>
              <a:t> alebo </a:t>
            </a:r>
            <a:r>
              <a:rPr lang="sk-SK" sz="2800" b="1" u="sng" dirty="0" err="1" smtClean="0"/>
              <a:t>cystica</a:t>
            </a:r>
            <a:endParaRPr lang="sk-SK" sz="2800" dirty="0" smtClean="0"/>
          </a:p>
          <a:p>
            <a:pPr lvl="0"/>
            <a:r>
              <a:rPr lang="sk-SK" sz="2800" dirty="0" smtClean="0"/>
              <a:t>nevyhnutná </a:t>
            </a:r>
            <a:r>
              <a:rPr lang="sk-SK" sz="2800" dirty="0" err="1" smtClean="0"/>
              <a:t>reendodoncia</a:t>
            </a:r>
            <a:r>
              <a:rPr lang="sk-SK" sz="2800" dirty="0" smtClean="0"/>
              <a:t>.</a:t>
            </a:r>
          </a:p>
          <a:p>
            <a:pPr>
              <a:buNone/>
            </a:pPr>
            <a:r>
              <a:rPr lang="sk-SK" sz="2800" dirty="0" smtClean="0"/>
              <a:t> </a:t>
            </a:r>
          </a:p>
          <a:p>
            <a:pPr lvl="0"/>
            <a:endParaRPr lang="sk-SK" sz="2800" dirty="0" smtClean="0"/>
          </a:p>
          <a:p>
            <a:pPr>
              <a:buNone/>
            </a:pPr>
            <a:r>
              <a:rPr lang="sk-SK" sz="2800" dirty="0" smtClean="0"/>
              <a:t> </a:t>
            </a:r>
          </a:p>
          <a:p>
            <a:pPr>
              <a:buNone/>
            </a:pPr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dirty="0" smtClean="0"/>
              <a:t>Platí to aj pre </a:t>
            </a:r>
            <a:r>
              <a:rPr lang="sk-SK" sz="2800" b="1" dirty="0" err="1" smtClean="0"/>
              <a:t>periodontitis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acuta</a:t>
            </a:r>
            <a:r>
              <a:rPr lang="sk-SK" sz="2800" b="1" dirty="0" smtClean="0"/>
              <a:t> a </a:t>
            </a:r>
            <a:r>
              <a:rPr lang="sk-SK" sz="2800" b="1" dirty="0" err="1" smtClean="0"/>
              <a:t>acutae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exacerbans</a:t>
            </a:r>
            <a:r>
              <a:rPr lang="sk-SK" sz="2800" b="1" dirty="0" smtClean="0"/>
              <a:t>, </a:t>
            </a:r>
            <a:r>
              <a:rPr lang="sk-SK" sz="2800" dirty="0" smtClean="0"/>
              <a:t>keď sa adekvátnou liečbou prevedú do chronického stavu, aj pre </a:t>
            </a:r>
            <a:r>
              <a:rPr lang="sk-SK" sz="2800" b="1" dirty="0" err="1" smtClean="0"/>
              <a:t>periodontitis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chronica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granulomatosa</a:t>
            </a:r>
            <a:r>
              <a:rPr lang="sk-SK" sz="2800" b="1" dirty="0" smtClean="0"/>
              <a:t> </a:t>
            </a:r>
            <a:r>
              <a:rPr lang="sk-SK" sz="2800" dirty="0" smtClean="0"/>
              <a:t>s vyhovujúcim </a:t>
            </a:r>
            <a:r>
              <a:rPr lang="sk-SK" sz="2800" dirty="0" err="1" smtClean="0"/>
              <a:t>endodontickým</a:t>
            </a:r>
            <a:r>
              <a:rPr lang="sk-SK" sz="2800" dirty="0" smtClean="0"/>
              <a:t> ošetrením – ak sa </a:t>
            </a:r>
            <a:r>
              <a:rPr lang="sk-SK" sz="2800" b="1" dirty="0" smtClean="0"/>
              <a:t>RTG nález po 6 mesiacoch kontroly nezmenil, alebo sa zväčšil.</a:t>
            </a:r>
          </a:p>
          <a:p>
            <a:r>
              <a:rPr lang="sk-SK" sz="2800" dirty="0" smtClean="0"/>
              <a:t>Po zvládnutí infekcie v </a:t>
            </a:r>
            <a:r>
              <a:rPr lang="sk-SK" sz="2800" dirty="0" err="1" smtClean="0"/>
              <a:t>k.k</a:t>
            </a:r>
            <a:r>
              <a:rPr lang="sk-SK" sz="2800" dirty="0" smtClean="0"/>
              <a:t>. – zuby ošetriť koreňovou výplňou </a:t>
            </a:r>
            <a:r>
              <a:rPr lang="sk-SK" sz="2800" b="1" dirty="0" smtClean="0"/>
              <a:t>po kontrolnom sledovaní 6 – 8 týždňov s klinickým pokojom</a:t>
            </a:r>
            <a:r>
              <a:rPr lang="sk-SK" sz="2800" dirty="0" smtClean="0"/>
              <a:t>, možno začať procedúry realizácie protetického plánu.  </a:t>
            </a:r>
          </a:p>
          <a:p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V nepriaznivých prípadoch zvážiť chirurgickú intervenciu</a:t>
            </a:r>
            <a:r>
              <a:rPr lang="sk-SK" dirty="0" smtClean="0"/>
              <a:t>, pri viackoreňových zuboch možno vykonať </a:t>
            </a:r>
            <a:r>
              <a:rPr lang="sk-SK" b="1" dirty="0" err="1" smtClean="0"/>
              <a:t>hemisekciu</a:t>
            </a:r>
            <a:r>
              <a:rPr lang="sk-SK" b="1" dirty="0" smtClean="0"/>
              <a:t> „tvrdohlavého“ koreňa</a:t>
            </a:r>
            <a:r>
              <a:rPr lang="sk-SK" dirty="0" smtClean="0"/>
              <a:t> a zvážiť stav zvyšku zuba.</a:t>
            </a:r>
          </a:p>
          <a:p>
            <a:r>
              <a:rPr lang="sk-SK" b="1" dirty="0" smtClean="0"/>
              <a:t>Pri zlej prognóze – zub extrahovať !!!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75191"/>
            <a:ext cx="8363272" cy="4625609"/>
          </a:xfrm>
        </p:spPr>
        <p:txBody>
          <a:bodyPr>
            <a:normAutofit fontScale="92500" lnSpcReduction="20000"/>
          </a:bodyPr>
          <a:lstStyle/>
          <a:p>
            <a:r>
              <a:rPr lang="sk-SK" dirty="0" smtClean="0"/>
              <a:t>Určitým problémom je </a:t>
            </a:r>
            <a:r>
              <a:rPr lang="sk-SK" dirty="0" err="1" smtClean="0"/>
              <a:t>endodontické</a:t>
            </a:r>
            <a:r>
              <a:rPr lang="sk-SK" dirty="0" smtClean="0"/>
              <a:t> ošetrenie – vitálna </a:t>
            </a:r>
            <a:r>
              <a:rPr lang="sk-SK" dirty="0" err="1" smtClean="0"/>
              <a:t>extirpácia</a:t>
            </a:r>
            <a:r>
              <a:rPr lang="sk-SK" dirty="0" smtClean="0"/>
              <a:t> pilierových zubov so zápalom zubnej drene po definitívnom </a:t>
            </a:r>
            <a:r>
              <a:rPr lang="sk-SK" dirty="0" err="1" smtClean="0"/>
              <a:t>nacementovaní</a:t>
            </a:r>
            <a:r>
              <a:rPr lang="sk-SK" dirty="0" smtClean="0"/>
              <a:t> fixnej náhrady.</a:t>
            </a:r>
          </a:p>
          <a:p>
            <a:endParaRPr lang="sk-SK" dirty="0" smtClean="0"/>
          </a:p>
          <a:p>
            <a:r>
              <a:rPr lang="sk-SK" dirty="0" smtClean="0"/>
              <a:t> Pilierové zuby určené pre fixné náhrady sú mimoriadne atakované protetickými procedúrami, aj po nich, počas funkcie fyzikálnymi – mechanickými, páčivými, termickými, </a:t>
            </a:r>
            <a:r>
              <a:rPr lang="sk-SK" dirty="0" err="1" smtClean="0"/>
              <a:t>elektrogalvanickými</a:t>
            </a:r>
            <a:r>
              <a:rPr lang="sk-SK" dirty="0" smtClean="0"/>
              <a:t>, chemickými činiteľmi</a:t>
            </a:r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sk-SK" sz="3100" dirty="0" smtClean="0"/>
              <a:t>ZVLÁŠTNOSTI ZUBA OŠETRENÉHO FIXNOU NÁHRADOU PRI ENDODONTICKOM OŠETRENÍ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75191"/>
            <a:ext cx="8363272" cy="4625609"/>
          </a:xfrm>
        </p:spPr>
        <p:txBody>
          <a:bodyPr>
            <a:normAutofit fontScale="92500" lnSpcReduction="10000"/>
          </a:bodyPr>
          <a:lstStyle/>
          <a:p>
            <a:r>
              <a:rPr lang="sk-SK" sz="2800" b="1" i="1" u="sng" dirty="0" smtClean="0"/>
              <a:t>Aké špecifické podmienky vznikajú pri </a:t>
            </a:r>
            <a:r>
              <a:rPr lang="sk-SK" sz="2800" b="1" i="1" u="sng" dirty="0" err="1" smtClean="0"/>
              <a:t>endodontickom</a:t>
            </a:r>
            <a:r>
              <a:rPr lang="sk-SK" sz="2800" b="1" i="1" u="sng" dirty="0" smtClean="0"/>
              <a:t> ošetrení u pacienta s pevnou náhradou?</a:t>
            </a:r>
          </a:p>
          <a:p>
            <a:pPr lvl="0"/>
            <a:r>
              <a:rPr lang="sk-SK" sz="2800" dirty="0" smtClean="0"/>
              <a:t>1)    prikrytím kýpťa pilierového zuba kovovou alebo keramickou korunkovou konštrukciou strácame možnosť jeho kontroly nielen </a:t>
            </a:r>
            <a:r>
              <a:rPr lang="sk-SK" sz="2800" dirty="0" err="1" smtClean="0"/>
              <a:t>aspekticky</a:t>
            </a:r>
            <a:r>
              <a:rPr lang="sk-SK" sz="2800" dirty="0" smtClean="0"/>
              <a:t> a vyšetrovacími nástrojmi, ale aj RTG,</a:t>
            </a:r>
          </a:p>
          <a:p>
            <a:pPr lvl="0"/>
            <a:endParaRPr lang="sk-SK" sz="2800" dirty="0" smtClean="0"/>
          </a:p>
          <a:p>
            <a:pPr lvl="0"/>
            <a:r>
              <a:rPr lang="sk-SK" sz="2800" dirty="0" smtClean="0"/>
              <a:t>2)    liečba ochorenia pulpy po </a:t>
            </a:r>
            <a:r>
              <a:rPr lang="sk-SK" sz="2800" dirty="0" err="1" smtClean="0"/>
              <a:t>nacementovaní</a:t>
            </a:r>
            <a:r>
              <a:rPr lang="sk-SK" sz="2800" dirty="0" smtClean="0"/>
              <a:t> fixnej náhrady je možná, ale korunková konštrukcia svojou formou môže zubného lekára dezorientovať pri hľadaní koreňových kanálov, čo vysvetľuje zvýšený výskyt prípadov </a:t>
            </a:r>
            <a:r>
              <a:rPr lang="sk-SK" sz="2800" dirty="0" err="1" smtClean="0"/>
              <a:t>via</a:t>
            </a:r>
            <a:r>
              <a:rPr lang="sk-SK" sz="2800" dirty="0" smtClean="0"/>
              <a:t> </a:t>
            </a:r>
            <a:r>
              <a:rPr lang="sk-SK" sz="2800" dirty="0" err="1" smtClean="0"/>
              <a:t>falsa</a:t>
            </a:r>
            <a:r>
              <a:rPr lang="sk-SK" sz="2800" dirty="0" smtClean="0"/>
              <a:t>,</a:t>
            </a:r>
          </a:p>
          <a:p>
            <a:endParaRPr lang="sk-SK" sz="28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sk-SK" dirty="0" smtClean="0"/>
              <a:t>3)  najčastejšou chybou, ktorá sa pri trepanácii korunky stáva, je priveľmi úzky </a:t>
            </a:r>
            <a:r>
              <a:rPr lang="sk-SK" dirty="0" err="1" smtClean="0"/>
              <a:t>trepanačný</a:t>
            </a:r>
            <a:r>
              <a:rPr lang="sk-SK" dirty="0" smtClean="0"/>
              <a:t> otvor (nedostatočný prístup, prehľad, priestor),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4)   </a:t>
            </a:r>
            <a:r>
              <a:rPr lang="sk-SK" dirty="0" err="1" smtClean="0"/>
              <a:t>trepanačný</a:t>
            </a:r>
            <a:r>
              <a:rPr lang="sk-SK" dirty="0" smtClean="0"/>
              <a:t> otvor musí byť natoľko široký, aby sme mali jasný prehľad pri vyhľadávaní a liečbe </a:t>
            </a:r>
            <a:r>
              <a:rPr lang="sk-SK" dirty="0" err="1" smtClean="0"/>
              <a:t>k.k</a:t>
            </a:r>
            <a:r>
              <a:rPr lang="sk-SK" dirty="0" smtClean="0"/>
              <a:t>.,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5)  po skončení </a:t>
            </a:r>
            <a:r>
              <a:rPr lang="sk-SK" dirty="0" err="1" smtClean="0"/>
              <a:t>th</a:t>
            </a:r>
            <a:r>
              <a:rPr lang="sk-SK" dirty="0" smtClean="0"/>
              <a:t> možno </a:t>
            </a:r>
            <a:r>
              <a:rPr lang="sk-SK" dirty="0" err="1" smtClean="0"/>
              <a:t>trepanačný</a:t>
            </a:r>
            <a:r>
              <a:rPr lang="sk-SK" dirty="0" smtClean="0"/>
              <a:t> otvor v pilierovej konštrukcii uzavrieť plastickými výplňami – amalgámom, kompozitom alebo pevnými výplňami – kompozitnou alebo porcelánovou </a:t>
            </a:r>
            <a:r>
              <a:rPr lang="sk-SK" dirty="0" err="1" smtClean="0"/>
              <a:t>inlayou</a:t>
            </a:r>
            <a:r>
              <a:rPr lang="sk-SK" dirty="0" smtClean="0"/>
              <a:t>.</a:t>
            </a:r>
          </a:p>
          <a:p>
            <a:r>
              <a:rPr lang="sk-SK" dirty="0" smtClean="0"/>
              <a:t> </a:t>
            </a:r>
          </a:p>
          <a:p>
            <a:pPr lvl="0"/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600" u="sng" dirty="0" smtClean="0"/>
              <a:t>PREVENCIA  VZNIKU  OCHORENÍ  PULPY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k-SK" sz="2800" dirty="0" smtClean="0"/>
              <a:t>dôsledne vykonávame celkové a lokálne vyšetrenie pacienta a jeho chrupu pred protetickou </a:t>
            </a:r>
            <a:r>
              <a:rPr lang="sk-SK" sz="2800" dirty="0" err="1" smtClean="0"/>
              <a:t>th</a:t>
            </a:r>
            <a:r>
              <a:rPr lang="sk-SK" sz="2800" dirty="0" smtClean="0"/>
              <a:t>,</a:t>
            </a:r>
          </a:p>
          <a:p>
            <a:pPr lvl="0"/>
            <a:endParaRPr lang="sk-SK" sz="2800" dirty="0" smtClean="0"/>
          </a:p>
          <a:p>
            <a:pPr lvl="0"/>
            <a:r>
              <a:rPr lang="sk-SK" sz="2800" dirty="0" smtClean="0"/>
              <a:t>musíme zvážiť, či pilierové zuby fixných alebo snímateľných náhrad nebudú priveľmi preťažené funkčnými silami,</a:t>
            </a:r>
          </a:p>
          <a:p>
            <a:pPr lvl="0"/>
            <a:endParaRPr lang="sk-SK" sz="2800" dirty="0" smtClean="0"/>
          </a:p>
          <a:p>
            <a:pPr lvl="0"/>
            <a:r>
              <a:rPr lang="sk-SK" sz="2800" dirty="0" smtClean="0"/>
              <a:t>v prípade pochybnosti o stave zubnej drene je výhodnejšie vykonať </a:t>
            </a:r>
            <a:r>
              <a:rPr lang="sk-SK" sz="2800" dirty="0" err="1" smtClean="0"/>
              <a:t>endodontickú</a:t>
            </a:r>
            <a:r>
              <a:rPr lang="sk-SK" sz="2800" dirty="0" smtClean="0"/>
              <a:t> </a:t>
            </a:r>
            <a:r>
              <a:rPr lang="sk-SK" sz="2800" dirty="0" err="1" smtClean="0"/>
              <a:t>th</a:t>
            </a:r>
            <a:r>
              <a:rPr lang="sk-SK" sz="2800" dirty="0" smtClean="0"/>
              <a:t> pred začatím protetickej </a:t>
            </a:r>
            <a:r>
              <a:rPr lang="sk-SK" sz="2800" dirty="0" err="1" smtClean="0"/>
              <a:t>th</a:t>
            </a:r>
            <a:r>
              <a:rPr lang="sk-SK" sz="2800" dirty="0" smtClean="0"/>
              <a:t>,</a:t>
            </a:r>
          </a:p>
          <a:p>
            <a:endParaRPr lang="sk-SK" sz="2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sk-SK" dirty="0" smtClean="0"/>
              <a:t>šetrná, pomalá preparácia s dostatočným chladením,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preparované kýpte potierame ochrannými lakmi, najmä s obsahom fluoridov,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pacientom odporúčame overené zubné pasty, ktoré pôsobia utišujúco pri </a:t>
            </a:r>
            <a:r>
              <a:rPr lang="sk-SK" dirty="0" err="1" smtClean="0"/>
              <a:t>hyperemických</a:t>
            </a:r>
            <a:r>
              <a:rPr lang="sk-SK" dirty="0" smtClean="0"/>
              <a:t> prejavoch preparovaných zubov – zubné pasty s </a:t>
            </a:r>
            <a:r>
              <a:rPr lang="sk-SK" dirty="0" err="1" smtClean="0"/>
              <a:t>aminfluoridmi</a:t>
            </a:r>
            <a:r>
              <a:rPr lang="sk-SK" dirty="0" smtClean="0"/>
              <a:t>, s </a:t>
            </a:r>
            <a:r>
              <a:rPr lang="sk-SK" dirty="0" smtClean="0"/>
              <a:t> </a:t>
            </a:r>
            <a:r>
              <a:rPr lang="sk-SK" dirty="0" smtClean="0"/>
              <a:t>fluoridmi...,</a:t>
            </a:r>
          </a:p>
          <a:p>
            <a:pPr lvl="0"/>
            <a:endParaRPr lang="sk-SK" dirty="0" smtClean="0"/>
          </a:p>
          <a:p>
            <a:r>
              <a:rPr lang="sk-SK" dirty="0" smtClean="0"/>
              <a:t>na preparované zuby môžeme zhotoviť dočasné ochranné konštrukcie (celuloidové, živicové korunky</a:t>
            </a:r>
            <a:endParaRPr lang="sk-SK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sk-SK" dirty="0" smtClean="0"/>
              <a:t>pri odovzdaní fixnej náhrady sa odporúča dočasne ju </a:t>
            </a:r>
            <a:r>
              <a:rPr lang="sk-SK" dirty="0" err="1" smtClean="0"/>
              <a:t>nacementovať</a:t>
            </a:r>
            <a:r>
              <a:rPr lang="sk-SK" dirty="0" smtClean="0"/>
              <a:t> na obdobie 4 týždňov, keď sa môžu odhaliť skryté technické chyby náhrady, môžu sa však prejaviť aj latentné patologické zmeny pulpy,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pred definitívnym </a:t>
            </a:r>
            <a:r>
              <a:rPr lang="sk-SK" dirty="0" err="1" smtClean="0"/>
              <a:t>nacementovaním</a:t>
            </a:r>
            <a:r>
              <a:rPr lang="sk-SK" dirty="0" smtClean="0"/>
              <a:t> náhrady – urobiť skúšku vitality pilierových zubov a prípadne zuby liečiť,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pri rekonštrukcii zubných tkanív nemožno použiť dočasné výplňové materiály (napr. </a:t>
            </a:r>
            <a:r>
              <a:rPr lang="sk-SK" dirty="0" err="1" smtClean="0"/>
              <a:t>zinkosulfáty</a:t>
            </a:r>
            <a:r>
              <a:rPr lang="sk-SK" dirty="0" smtClean="0"/>
              <a:t>, na báze </a:t>
            </a:r>
            <a:r>
              <a:rPr lang="sk-SK" dirty="0" err="1" smtClean="0"/>
              <a:t>zinkoxidu</a:t>
            </a:r>
            <a:r>
              <a:rPr lang="sk-SK" dirty="0" smtClean="0"/>
              <a:t> a pod.),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je nevyhnutné revidovať a preliečiť zuby s pochybnou kvalitou koreňových výplní,</a:t>
            </a:r>
          </a:p>
          <a:p>
            <a:pPr lvl="0">
              <a:buNone/>
            </a:pPr>
            <a:endParaRPr lang="sk-SK" dirty="0" smtClean="0"/>
          </a:p>
          <a:p>
            <a:pPr lvl="0"/>
            <a:r>
              <a:rPr lang="sk-SK" dirty="0" smtClean="0"/>
              <a:t>zisťujeme históriu liečených pilierových zubov s </a:t>
            </a:r>
            <a:r>
              <a:rPr lang="sk-SK" dirty="0" err="1" smtClean="0"/>
              <a:t>periapikálnym</a:t>
            </a:r>
            <a:r>
              <a:rPr lang="sk-SK" dirty="0" smtClean="0"/>
              <a:t> </a:t>
            </a:r>
            <a:r>
              <a:rPr lang="sk-SK" dirty="0" err="1" smtClean="0"/>
              <a:t>prejasnením</a:t>
            </a:r>
            <a:r>
              <a:rPr lang="sk-SK" dirty="0" smtClean="0"/>
              <a:t>, pričom si všímame aj celkový zdravotný stav pacienta (napr. KVS ochorenia).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 </a:t>
            </a:r>
            <a:br>
              <a:rPr lang="sk-SK" dirty="0" smtClean="0"/>
            </a:br>
            <a:r>
              <a:rPr lang="sk-SK" dirty="0" smtClean="0"/>
              <a:t>DÔVODY DÔSLEDNEJ ENDODONTICKEJ LIEČBY   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optimálne </a:t>
            </a:r>
            <a:r>
              <a:rPr lang="sk-SK" dirty="0" err="1" smtClean="0"/>
              <a:t>endodontické</a:t>
            </a:r>
            <a:r>
              <a:rPr lang="sk-SK" dirty="0" smtClean="0"/>
              <a:t> </a:t>
            </a:r>
            <a:r>
              <a:rPr lang="sk-SK" dirty="0" err="1" smtClean="0"/>
              <a:t>predprotetické</a:t>
            </a:r>
            <a:r>
              <a:rPr lang="sk-SK" dirty="0" smtClean="0"/>
              <a:t> ošetrenie zubov, prípadne koreňov (ak už takáto situácia nastane), je jedným zo zákonov filozofie predlžovania funkčnej životnosti vlastného chrupu (samozrejme </a:t>
            </a:r>
            <a:r>
              <a:rPr lang="sk-SK" dirty="0" err="1" smtClean="0"/>
              <a:t>protikazová</a:t>
            </a:r>
            <a:r>
              <a:rPr lang="sk-SK" dirty="0" smtClean="0"/>
              <a:t> prevencia chrupu je prvoradá),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najlepším implantátom je správne </a:t>
            </a:r>
            <a:r>
              <a:rPr lang="sk-SK" dirty="0" err="1" smtClean="0"/>
              <a:t>endodonticky</a:t>
            </a:r>
            <a:r>
              <a:rPr lang="sk-SK" dirty="0" smtClean="0"/>
              <a:t> ošetrený vlastný zub,</a:t>
            </a:r>
            <a:endParaRPr lang="sk-SK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dirty="0" smtClean="0"/>
              <a:t>pri záchrane </a:t>
            </a:r>
            <a:r>
              <a:rPr lang="sk-SK" dirty="0" err="1" smtClean="0"/>
              <a:t>distálnych</a:t>
            </a:r>
            <a:r>
              <a:rPr lang="sk-SK" dirty="0" smtClean="0"/>
              <a:t> zubov – v chrupe s medzerami v </a:t>
            </a:r>
            <a:r>
              <a:rPr lang="sk-SK" dirty="0" err="1" smtClean="0"/>
              <a:t>distálnych</a:t>
            </a:r>
            <a:r>
              <a:rPr lang="sk-SK" dirty="0" smtClean="0"/>
              <a:t> oblastiach, odsúvame do neskoršieho veku pacienta defekty so skrátením zubného oblúka – teda nevyhnutnosť zhotoviť náhradu s menej vyhovujúcim zmiešaným prenosom žuvacieho tlaku,</a:t>
            </a:r>
          </a:p>
          <a:p>
            <a:pPr lvl="0"/>
            <a:endParaRPr lang="sk-SK" dirty="0" smtClean="0"/>
          </a:p>
          <a:p>
            <a:r>
              <a:rPr lang="sk-SK" dirty="0" smtClean="0"/>
              <a:t>pri tzv. zvyškových zuboch alebo koreňoch posúvame do neskoršieho veku potrebu zhotoviť </a:t>
            </a:r>
            <a:r>
              <a:rPr lang="sk-SK" dirty="0" smtClean="0"/>
              <a:t>totálnu náhradu</a:t>
            </a:r>
            <a:endParaRPr lang="sk-SK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sk-SK" dirty="0" smtClean="0"/>
              <a:t>zvyškové zuby alebo korene využívame na stabilizovanie či </a:t>
            </a:r>
            <a:r>
              <a:rPr lang="sk-SK" dirty="0" err="1" smtClean="0"/>
              <a:t>retenciu</a:t>
            </a:r>
            <a:r>
              <a:rPr lang="sk-SK" dirty="0" smtClean="0"/>
              <a:t> parciálnych náhrad,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zachovaním zubov alebo koreňov funkčne stimulujeme alveolárnu kosť a značne spomalíme jej atrofiu,</a:t>
            </a:r>
          </a:p>
          <a:p>
            <a:pPr lvl="0"/>
            <a:endParaRPr lang="sk-SK" dirty="0" smtClean="0"/>
          </a:p>
          <a:p>
            <a:pPr lvl="0"/>
            <a:r>
              <a:rPr lang="sk-SK" dirty="0" err="1" smtClean="0"/>
              <a:t>devitalizovaný</a:t>
            </a:r>
            <a:r>
              <a:rPr lang="sk-SK" dirty="0" smtClean="0"/>
              <a:t> zub má </a:t>
            </a:r>
            <a:r>
              <a:rPr lang="sk-SK" dirty="0" err="1" smtClean="0"/>
              <a:t>periodont</a:t>
            </a:r>
            <a:r>
              <a:rPr lang="sk-SK" dirty="0" smtClean="0"/>
              <a:t> vitálny, je nielen mechanickou komunikáciou medzi okolitou kosťou a cementom a </a:t>
            </a:r>
            <a:r>
              <a:rPr lang="sk-SK" dirty="0" err="1" smtClean="0"/>
              <a:t>dentínom</a:t>
            </a:r>
            <a:r>
              <a:rPr lang="sk-SK" dirty="0" smtClean="0"/>
              <a:t> koreňa, ale je aj médiom krvného obehu sprostredkujúcim metabolizmus v bunkách.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7528"/>
          </a:xfrm>
        </p:spPr>
        <p:txBody>
          <a:bodyPr>
            <a:normAutofit fontScale="90000"/>
          </a:bodyPr>
          <a:lstStyle/>
          <a:p>
            <a:r>
              <a:rPr lang="sk-SK" sz="3100" dirty="0" smtClean="0"/>
              <a:t>ZÁKLADNÉ PODMIENKY PRE ÚSPEŠNOSŤ KONZERVAČNO – PROTETICKÉHO OŠETRENIA 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sk-SK" dirty="0" smtClean="0"/>
              <a:t>správne </a:t>
            </a:r>
            <a:r>
              <a:rPr lang="sk-SK" dirty="0" err="1" smtClean="0"/>
              <a:t>endodontické</a:t>
            </a:r>
            <a:r>
              <a:rPr lang="sk-SK" dirty="0" smtClean="0"/>
              <a:t> ošetrenie budúceho piliera,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koreňové nadstavby zo zliatin veľmi ušľachtilých kovov,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zásadne nepoužívame aktívne čapy, zarezávajúce sa do tvrdých tkanív koreňa, ktoré môžu spôsobiť jeho vertikálnu fraktúru, často diagnostikovanú až po určitom čase,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/>
              <a:t>hlavným kritériom pri dostavbe korunkovej časti náhrady je mechanická odolnosť použitého materiálu – amalgám (ak však </a:t>
            </a:r>
            <a:r>
              <a:rPr lang="sk-SK" dirty="0" err="1" smtClean="0"/>
              <a:t>suprakoronárne</a:t>
            </a:r>
            <a:r>
              <a:rPr lang="sk-SK" dirty="0" smtClean="0"/>
              <a:t> sú k dispozícii len tenké lamely skloviny, hrozí ich odlomenie pri kondenzácii), je vhodnejší vysoko naplnený kompozit alebo SIC – metal </a:t>
            </a:r>
            <a:r>
              <a:rPr lang="sk-SK" dirty="0" err="1" smtClean="0"/>
              <a:t>ionomer</a:t>
            </a:r>
            <a:r>
              <a:rPr lang="sk-SK" dirty="0" smtClean="0"/>
              <a:t> (</a:t>
            </a:r>
            <a:r>
              <a:rPr lang="sk-SK" dirty="0" err="1" smtClean="0"/>
              <a:t>dostavbový</a:t>
            </a:r>
            <a:r>
              <a:rPr lang="sk-SK" dirty="0" smtClean="0"/>
              <a:t> cement).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200" dirty="0" smtClean="0"/>
              <a:t>POUŽITIE KOREŇOVÝCH ČAPOV JE NEVYHNUTNÉ  </a:t>
            </a:r>
            <a:br>
              <a:rPr lang="sk-SK" sz="3200" dirty="0" smtClean="0"/>
            </a:br>
            <a:endParaRPr lang="sk-SK" sz="32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72000"/>
          </a:xfrm>
        </p:spPr>
        <p:txBody>
          <a:bodyPr>
            <a:normAutofit fontScale="92500"/>
          </a:bodyPr>
          <a:lstStyle/>
          <a:p>
            <a:pPr lvl="0"/>
            <a:r>
              <a:rPr lang="sk-SK" dirty="0" smtClean="0"/>
              <a:t>ak po ukončení preparácie ostáva zachovaná veľmi tenká vrstva </a:t>
            </a:r>
            <a:r>
              <a:rPr lang="sk-SK" dirty="0" err="1" smtClean="0"/>
              <a:t>dentínu</a:t>
            </a:r>
            <a:r>
              <a:rPr lang="sk-SK" dirty="0" smtClean="0"/>
              <a:t> – prevencia prasknutia či zlomenia zvyšku zuba,</a:t>
            </a:r>
          </a:p>
          <a:p>
            <a:pPr lvl="0"/>
            <a:r>
              <a:rPr lang="sk-SK" dirty="0" smtClean="0"/>
              <a:t>ak sú pilierové zuby vystavené veľkému tlakovému či páčivému zaťaženiu.</a:t>
            </a:r>
          </a:p>
          <a:p>
            <a:r>
              <a:rPr lang="sk-SK" b="1" dirty="0" smtClean="0"/>
              <a:t>Dentálny priemysel ponúka v súčasnosti:  </a:t>
            </a:r>
            <a:endParaRPr lang="sk-SK" dirty="0" smtClean="0"/>
          </a:p>
          <a:p>
            <a:pPr lvl="0"/>
            <a:r>
              <a:rPr lang="sk-SK" dirty="0" smtClean="0"/>
              <a:t>klasické koreňové čapy vyrábané z najrôznejších kovov,</a:t>
            </a:r>
          </a:p>
          <a:p>
            <a:pPr lvl="0"/>
            <a:r>
              <a:rPr lang="sk-SK" dirty="0" smtClean="0"/>
              <a:t>koreňové čapy z kompozitných materiálov,</a:t>
            </a:r>
          </a:p>
          <a:p>
            <a:pPr lvl="0"/>
            <a:r>
              <a:rPr lang="sk-SK" dirty="0" smtClean="0"/>
              <a:t>koreňové čapy z keramiky na báze </a:t>
            </a:r>
            <a:r>
              <a:rPr lang="sk-SK" dirty="0" err="1" smtClean="0"/>
              <a:t>zirkonoxidu</a:t>
            </a:r>
            <a:r>
              <a:rPr lang="sk-SK" dirty="0" smtClean="0"/>
              <a:t>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Klasifikácia systému koreňových čapov</a:t>
            </a:r>
            <a:endParaRPr lang="sk-SK" dirty="0" smtClean="0"/>
          </a:p>
          <a:p>
            <a:pPr lvl="0"/>
            <a:r>
              <a:rPr lang="sk-SK" dirty="0" smtClean="0"/>
              <a:t>podľa materiálu, z ktorého sú vyrobené,</a:t>
            </a:r>
          </a:p>
          <a:p>
            <a:pPr lvl="0"/>
            <a:r>
              <a:rPr lang="sk-SK" dirty="0" smtClean="0"/>
              <a:t>podľa metódy výroby (individuálne, prefabrikované, </a:t>
            </a:r>
            <a:r>
              <a:rPr lang="sk-SK" dirty="0" err="1" smtClean="0"/>
              <a:t>poloprefabrikované</a:t>
            </a:r>
            <a:r>
              <a:rPr lang="sk-SK" dirty="0" smtClean="0"/>
              <a:t>),</a:t>
            </a:r>
          </a:p>
          <a:p>
            <a:pPr lvl="0"/>
            <a:r>
              <a:rPr lang="sk-SK" dirty="0" smtClean="0"/>
              <a:t>podľa tvaru (kónické, cylindrické, </a:t>
            </a:r>
            <a:r>
              <a:rPr lang="sk-SK" dirty="0" err="1" smtClean="0"/>
              <a:t>cylindricko</a:t>
            </a:r>
            <a:r>
              <a:rPr lang="sk-SK" dirty="0" smtClean="0"/>
              <a:t> – kónické),</a:t>
            </a:r>
          </a:p>
          <a:p>
            <a:pPr lvl="0"/>
            <a:r>
              <a:rPr lang="sk-SK" dirty="0" smtClean="0"/>
              <a:t>podľa štruktúry povrchu (hladké, drsné, </a:t>
            </a:r>
            <a:r>
              <a:rPr lang="sk-SK" dirty="0" err="1" smtClean="0"/>
              <a:t>samorezné</a:t>
            </a:r>
            <a:r>
              <a:rPr lang="sk-SK" dirty="0" smtClean="0"/>
              <a:t>).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7552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Koreňové čapy – požiadavky na materiál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dirty="0" smtClean="0"/>
              <a:t>elektrochemická inertnosť,</a:t>
            </a:r>
          </a:p>
          <a:p>
            <a:pPr lvl="0"/>
            <a:r>
              <a:rPr lang="sk-SK" dirty="0" smtClean="0"/>
              <a:t>vysoká pevnosť v ťahu,</a:t>
            </a:r>
          </a:p>
          <a:p>
            <a:pPr lvl="0"/>
            <a:r>
              <a:rPr lang="sk-SK" dirty="0" smtClean="0"/>
              <a:t>ľahká spracovateľnosť.</a:t>
            </a:r>
          </a:p>
          <a:p>
            <a:r>
              <a:rPr lang="sk-SK" dirty="0" smtClean="0"/>
              <a:t>Tieto vlastnosti spĺňa niekoľko druhov kovov, respektíve zliatin:</a:t>
            </a:r>
          </a:p>
          <a:p>
            <a:pPr lvl="0"/>
            <a:r>
              <a:rPr lang="sk-SK" b="1" dirty="0" smtClean="0"/>
              <a:t>titán, zlato – platina, zlato – irídium,</a:t>
            </a:r>
            <a:endParaRPr lang="sk-SK" dirty="0" smtClean="0"/>
          </a:p>
          <a:p>
            <a:r>
              <a:rPr lang="sk-SK" b="1" dirty="0" smtClean="0"/>
              <a:t>moderné nekovové materiály –</a:t>
            </a:r>
            <a:r>
              <a:rPr lang="sk-SK" dirty="0" smtClean="0"/>
              <a:t> vysoko pevné </a:t>
            </a:r>
            <a:r>
              <a:rPr lang="sk-SK" b="1" dirty="0" smtClean="0"/>
              <a:t>keramické hmoty na báze </a:t>
            </a:r>
            <a:r>
              <a:rPr lang="sk-SK" b="1" dirty="0" err="1" smtClean="0"/>
              <a:t>zirkónoxidu</a:t>
            </a:r>
            <a:r>
              <a:rPr lang="sk-SK" dirty="0" smtClean="0"/>
              <a:t> </a:t>
            </a:r>
            <a:r>
              <a:rPr lang="sk-SK" b="1" dirty="0" smtClean="0"/>
              <a:t>alebo epoxidových živíc </a:t>
            </a:r>
            <a:r>
              <a:rPr lang="sk-SK" b="1" dirty="0" err="1" smtClean="0"/>
              <a:t>armovaných</a:t>
            </a:r>
            <a:r>
              <a:rPr lang="sk-SK" b="1" dirty="0" smtClean="0"/>
              <a:t> sklenenými vláknami</a:t>
            </a:r>
            <a:endParaRPr lang="sk-SK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Koreňové čapy: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i="1" dirty="0" smtClean="0">
                <a:solidFill>
                  <a:srgbClr val="00B050"/>
                </a:solidFill>
              </a:rPr>
              <a:t>Individuálne vyrábané čapy (liate)</a:t>
            </a:r>
            <a:endParaRPr lang="sk-SK" dirty="0" smtClean="0">
              <a:solidFill>
                <a:srgbClr val="00B050"/>
              </a:solidFill>
            </a:endParaRPr>
          </a:p>
          <a:p>
            <a:pPr lvl="0"/>
            <a:r>
              <a:rPr lang="sk-SK" dirty="0" smtClean="0"/>
              <a:t>prednosť – možnosť dokonale prispôsobiť tvar ku špecifikám anatomickej stavby príslušného koreňového kanála</a:t>
            </a:r>
          </a:p>
          <a:p>
            <a:r>
              <a:rPr lang="sk-SK" b="1" i="1" dirty="0" smtClean="0">
                <a:solidFill>
                  <a:srgbClr val="00B050"/>
                </a:solidFill>
              </a:rPr>
              <a:t>Aktívne čapy cylindrického tvaru</a:t>
            </a:r>
            <a:endParaRPr lang="sk-SK" dirty="0" smtClean="0">
              <a:solidFill>
                <a:srgbClr val="00B050"/>
              </a:solidFill>
            </a:endParaRPr>
          </a:p>
          <a:p>
            <a:pPr lvl="0"/>
            <a:r>
              <a:rPr lang="sk-SK" dirty="0" smtClean="0"/>
              <a:t>prednosť – zaisťujú maximálne možnú </a:t>
            </a:r>
            <a:r>
              <a:rPr lang="sk-SK" dirty="0" err="1" smtClean="0"/>
              <a:t>retenciu</a:t>
            </a:r>
            <a:r>
              <a:rPr lang="sk-SK" dirty="0" smtClean="0"/>
              <a:t> a stabilitu reštaurácie</a:t>
            </a:r>
          </a:p>
          <a:p>
            <a:pPr lvl="0"/>
            <a:r>
              <a:rPr lang="sk-SK" dirty="0" smtClean="0"/>
              <a:t>nevýhody – spôsobujú väčšie pnutie vo vnútri koreňa zuba, čo zvyšuje riziko prasklín či zlomenia koreňa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i="1" dirty="0" smtClean="0">
                <a:solidFill>
                  <a:srgbClr val="00B050"/>
                </a:solidFill>
              </a:rPr>
              <a:t>Pasívne koreňové čapy kónické</a:t>
            </a:r>
            <a:endParaRPr lang="sk-SK" dirty="0" smtClean="0">
              <a:solidFill>
                <a:srgbClr val="00B050"/>
              </a:solidFill>
            </a:endParaRPr>
          </a:p>
          <a:p>
            <a:pPr lvl="0"/>
            <a:r>
              <a:rPr lang="sk-SK" dirty="0" smtClean="0"/>
              <a:t>výhody : zodpovedajú anatomickej stavbe koreňa zuba</a:t>
            </a:r>
          </a:p>
          <a:p>
            <a:r>
              <a:rPr lang="sk-SK" dirty="0" smtClean="0"/>
              <a:t>             : minimálne straty TZT</a:t>
            </a:r>
          </a:p>
          <a:p>
            <a:r>
              <a:rPr lang="sk-SK" dirty="0" smtClean="0"/>
              <a:t>             : vysoká klinická efektivita</a:t>
            </a:r>
          </a:p>
          <a:p>
            <a:pPr lvl="0"/>
            <a:r>
              <a:rPr lang="sk-SK" dirty="0" smtClean="0"/>
              <a:t>nevýhody : najslabšia </a:t>
            </a:r>
            <a:r>
              <a:rPr lang="sk-SK" dirty="0" err="1" smtClean="0"/>
              <a:t>retencia</a:t>
            </a:r>
            <a:endParaRPr lang="sk-SK" dirty="0" smtClean="0"/>
          </a:p>
          <a:p>
            <a:r>
              <a:rPr lang="sk-SK" dirty="0" smtClean="0"/>
              <a:t>                 : nerovnomerné rozloženie vnútorného pnutia</a:t>
            </a:r>
          </a:p>
          <a:p>
            <a:r>
              <a:rPr lang="sk-SK" dirty="0" smtClean="0"/>
              <a:t>                 : riziko vzniku prasklín zuba </a:t>
            </a:r>
            <a:endParaRPr lang="sk-SK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i="1" dirty="0" smtClean="0">
                <a:solidFill>
                  <a:srgbClr val="00B050"/>
                </a:solidFill>
              </a:rPr>
              <a:t>Pasívne koreňové čapy cylindrické </a:t>
            </a:r>
            <a:endParaRPr lang="sk-SK" dirty="0" smtClean="0">
              <a:solidFill>
                <a:srgbClr val="00B050"/>
              </a:solidFill>
            </a:endParaRPr>
          </a:p>
          <a:p>
            <a:pPr lvl="0"/>
            <a:r>
              <a:rPr lang="sk-SK" dirty="0" smtClean="0"/>
              <a:t>výhody : dobrá </a:t>
            </a:r>
            <a:r>
              <a:rPr lang="sk-SK" dirty="0" err="1" smtClean="0"/>
              <a:t>retencia</a:t>
            </a:r>
            <a:endParaRPr lang="sk-SK" dirty="0" smtClean="0"/>
          </a:p>
          <a:p>
            <a:r>
              <a:rPr lang="sk-SK" dirty="0" smtClean="0"/>
              <a:t>             : rovnomerné rozloženie vnútorného pnutia</a:t>
            </a:r>
          </a:p>
          <a:p>
            <a:r>
              <a:rPr lang="sk-SK" dirty="0" smtClean="0"/>
              <a:t>             : vysoká klinická efektivita</a:t>
            </a:r>
          </a:p>
          <a:p>
            <a:pPr lvl="0"/>
            <a:r>
              <a:rPr lang="sk-SK" dirty="0" smtClean="0"/>
              <a:t>nevýhody : vysoké straty zdravých zubných tkanív v </a:t>
            </a:r>
            <a:r>
              <a:rPr lang="sk-SK" dirty="0" err="1" smtClean="0"/>
              <a:t>apikálnej</a:t>
            </a:r>
            <a:r>
              <a:rPr lang="sk-SK" dirty="0" smtClean="0"/>
              <a:t> oblasti kanála</a:t>
            </a:r>
          </a:p>
          <a:p>
            <a:r>
              <a:rPr lang="sk-SK" dirty="0" smtClean="0"/>
              <a:t>                 : oslabenie stien koreňa – zvýšené riziko perforácie koreňa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i="1" dirty="0" smtClean="0">
                <a:solidFill>
                  <a:srgbClr val="00B050"/>
                </a:solidFill>
              </a:rPr>
              <a:t>Pasívne koreňové čapy </a:t>
            </a:r>
            <a:r>
              <a:rPr lang="sk-SK" b="1" i="1" dirty="0" err="1" smtClean="0">
                <a:solidFill>
                  <a:srgbClr val="00B050"/>
                </a:solidFill>
              </a:rPr>
              <a:t>cylindricko</a:t>
            </a:r>
            <a:r>
              <a:rPr lang="sk-SK" b="1" i="1" dirty="0" smtClean="0">
                <a:solidFill>
                  <a:srgbClr val="00B050"/>
                </a:solidFill>
              </a:rPr>
              <a:t> - kónické </a:t>
            </a:r>
            <a:endParaRPr lang="sk-SK" dirty="0" smtClean="0">
              <a:solidFill>
                <a:srgbClr val="00B050"/>
              </a:solidFill>
            </a:endParaRPr>
          </a:p>
          <a:p>
            <a:pPr lvl="0"/>
            <a:r>
              <a:rPr lang="sk-SK" dirty="0" smtClean="0"/>
              <a:t>výhody : dobrá </a:t>
            </a:r>
            <a:r>
              <a:rPr lang="sk-SK" dirty="0" err="1" smtClean="0"/>
              <a:t>retencia</a:t>
            </a:r>
            <a:endParaRPr lang="sk-SK" dirty="0" smtClean="0"/>
          </a:p>
          <a:p>
            <a:r>
              <a:rPr lang="sk-SK" dirty="0" smtClean="0"/>
              <a:t>             : minimálne straty zdravých tkanív v </a:t>
            </a:r>
            <a:r>
              <a:rPr lang="sk-SK" dirty="0" err="1" smtClean="0"/>
              <a:t>apikálnej</a:t>
            </a:r>
            <a:r>
              <a:rPr lang="sk-SK" dirty="0" smtClean="0"/>
              <a:t> oblasti kanála</a:t>
            </a:r>
          </a:p>
          <a:p>
            <a:pPr lvl="0"/>
            <a:r>
              <a:rPr lang="sk-SK" dirty="0" smtClean="0"/>
              <a:t>nevýhody : nerovnomerné rozloženie vnútorného pnutia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75520"/>
          </a:xfrm>
        </p:spPr>
        <p:txBody>
          <a:bodyPr>
            <a:normAutofit fontScale="90000"/>
          </a:bodyPr>
          <a:lstStyle/>
          <a:p>
            <a:r>
              <a:rPr lang="sk-SK" i="1" dirty="0" smtClean="0"/>
              <a:t>Kompozitné koreňové čapy </a:t>
            </a:r>
            <a:r>
              <a:rPr lang="sk-SK" i="1" dirty="0" err="1" smtClean="0"/>
              <a:t>zosilené</a:t>
            </a:r>
            <a:r>
              <a:rPr lang="sk-SK" i="1" dirty="0" smtClean="0"/>
              <a:t> sklenenými vláknami 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Požadované vlastnosti čapových systémov možno zhrnúť nasledovne:</a:t>
            </a:r>
          </a:p>
          <a:p>
            <a:pPr lvl="0"/>
            <a:r>
              <a:rPr lang="sk-SK" dirty="0" smtClean="0"/>
              <a:t>minimálne invazívna preparácia ako príprava pre zavedenie čapu,</a:t>
            </a:r>
          </a:p>
          <a:p>
            <a:pPr lvl="0"/>
            <a:r>
              <a:rPr lang="sk-SK" dirty="0" smtClean="0"/>
              <a:t>vzájomná kompatibilita zložiek systému (</a:t>
            </a:r>
            <a:r>
              <a:rPr lang="sk-SK" dirty="0" err="1" smtClean="0"/>
              <a:t>adhezívum</a:t>
            </a:r>
            <a:r>
              <a:rPr lang="sk-SK" dirty="0" smtClean="0"/>
              <a:t>, cement, povrch čapu),</a:t>
            </a:r>
          </a:p>
          <a:p>
            <a:pPr lvl="0"/>
            <a:r>
              <a:rPr lang="sk-SK" dirty="0" smtClean="0"/>
              <a:t>modul elasticity, tepelná expanzia zhodné alebo porovnateľné s danými parametrami charakteristickými pre </a:t>
            </a:r>
            <a:r>
              <a:rPr lang="sk-SK" dirty="0" err="1" smtClean="0"/>
              <a:t>dentín</a:t>
            </a:r>
            <a:r>
              <a:rPr lang="sk-SK" dirty="0" smtClean="0"/>
              <a:t>,</a:t>
            </a:r>
          </a:p>
          <a:p>
            <a:pPr lvl="0"/>
            <a:r>
              <a:rPr lang="sk-SK" dirty="0" smtClean="0"/>
              <a:t>jednoduchá adaptácia a výhodné elastické vlastnosti,</a:t>
            </a:r>
          </a:p>
          <a:p>
            <a:pPr lvl="0"/>
            <a:r>
              <a:rPr lang="sk-SK" dirty="0" smtClean="0"/>
              <a:t>duálne tuhnúci systém adhézie, ktorý umožňuje vynechať svetelnú polymerizáciu po aplikácii vrstvy </a:t>
            </a:r>
            <a:r>
              <a:rPr lang="sk-SK" dirty="0" err="1" smtClean="0"/>
              <a:t>adhezíva</a:t>
            </a:r>
            <a:r>
              <a:rPr lang="sk-SK" dirty="0" smtClean="0"/>
              <a:t> do kanála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Záver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sk-SK" dirty="0" err="1" smtClean="0"/>
              <a:t>endodonticky</a:t>
            </a:r>
            <a:r>
              <a:rPr lang="sk-SK" dirty="0" smtClean="0"/>
              <a:t> ošetrený zub môže byť cenným pilierom pri rehabilitácii pacienta fixnou, či snímateľnou náhradou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akýkoľvek pilier, aj s devastovanou korunkovou časťou, môže byť plnohodnotným pilierom protetickej liečby (či sa jedná o jediný zub s jednoduchou korunkou, alebo rozsiahlu fixnú, snímateľnú alebo kombinovanú náhradu)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príliš devastované korene, s otáznou prognózou, ktorých biologická hodnota je oproti ostatným pilierom príliš nízka treba posudzovať veľmi obozretne</a:t>
            </a:r>
          </a:p>
          <a:p>
            <a:pPr lvl="0"/>
            <a:endParaRPr lang="sk-SK" dirty="0" smtClean="0"/>
          </a:p>
          <a:p>
            <a:pPr lvl="0"/>
            <a:r>
              <a:rPr lang="sk-SK" dirty="0" smtClean="0"/>
              <a:t>ak by mali časovo limitovať životnosť novej náhrady a radikálne ju znížiť, je vhodné ich do sanácie nezahrnúť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Luxusn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59</TotalTime>
  <Words>878</Words>
  <Application>Microsoft Office PowerPoint</Application>
  <PresentationFormat>Prezentácia na obrazovke (4:3)</PresentationFormat>
  <Paragraphs>219</Paragraphs>
  <Slides>42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42</vt:i4>
      </vt:variant>
    </vt:vector>
  </HeadingPairs>
  <TitlesOfParts>
    <vt:vector size="43" baseType="lpstr">
      <vt:lpstr>Modul</vt:lpstr>
      <vt:lpstr>Hraničné otázky protetiky a konzervačnej  terapie</vt:lpstr>
      <vt:lpstr>KONZERVAČNÉ OŠETRENIE VRÁMCI PREDPROTETICKEJ PRÍPRAVY </vt:lpstr>
      <vt:lpstr>Komplexné ošetrenie zvyškového chrupu </vt:lpstr>
      <vt:lpstr>Ošetrenie zvyškového chrupu </vt:lpstr>
      <vt:lpstr>I.  OŠETRENIE ZUBOV BEZ VZŤAHU K PLÁNOVANEJ NÁHRADE </vt:lpstr>
      <vt:lpstr>II. OŠETRENIE ANTAGONISTOV </vt:lpstr>
      <vt:lpstr>III.   OŠETRENIE ZUBOV SUSEDIACICH S PLÁNOVANOU PROTETICKOU NÁHRADOU ALEBO SO VZŤAHOM K NEJ (napr. pilierové zuby snímateľných náhrad</vt:lpstr>
      <vt:lpstr>Snímka 8</vt:lpstr>
      <vt:lpstr>IV.    VYŠETRENIE A OŠETRENIE ZUBOV ZAKOMPONOVANÝCH DO PLÁNOVANEJ PROTETICKEJ NÁHRADY</vt:lpstr>
      <vt:lpstr>NÁPLŇ KONZERVAČNEJ FÁZY OŠETRENIA </vt:lpstr>
      <vt:lpstr>Snímka 11</vt:lpstr>
      <vt:lpstr>Ošetrenie zubov indikovaných na korunkové náhrady </vt:lpstr>
      <vt:lpstr>Diagnostika stavu zubnej drene a liečba </vt:lpstr>
      <vt:lpstr>Snímka 14</vt:lpstr>
      <vt:lpstr>Testy stavu zubnej drene </vt:lpstr>
      <vt:lpstr>Endodontické ošetrenie zubov zakomponovaných do plánovanej protetickej práce  </vt:lpstr>
      <vt:lpstr>Stav pulpy a periapikálneho parodontu – plánovanie protetickej liečby </vt:lpstr>
      <vt:lpstr>Snímka 18</vt:lpstr>
      <vt:lpstr>Snímka 19</vt:lpstr>
      <vt:lpstr>Snímka 20</vt:lpstr>
      <vt:lpstr>Snímka 21</vt:lpstr>
      <vt:lpstr>Snímka 22</vt:lpstr>
      <vt:lpstr>ZVLÁŠTNOSTI ZUBA OŠETRENÉHO FIXNOU NÁHRADOU PRI ENDODONTICKOM OŠETRENÍ </vt:lpstr>
      <vt:lpstr>Snímka 24</vt:lpstr>
      <vt:lpstr>PREVENCIA  VZNIKU  OCHORENÍ  PULPY </vt:lpstr>
      <vt:lpstr>Snímka 26</vt:lpstr>
      <vt:lpstr>Snímka 27</vt:lpstr>
      <vt:lpstr>Snímka 28</vt:lpstr>
      <vt:lpstr>  DÔVODY DÔSLEDNEJ ENDODONTICKEJ LIEČBY    </vt:lpstr>
      <vt:lpstr>Snímka 30</vt:lpstr>
      <vt:lpstr>Snímka 31</vt:lpstr>
      <vt:lpstr>ZÁKLADNÉ PODMIENKY PRE ÚSPEŠNOSŤ KONZERVAČNO – PROTETICKÉHO OŠETRENIA   </vt:lpstr>
      <vt:lpstr>Snímka 33</vt:lpstr>
      <vt:lpstr>POUŽITIE KOREŇOVÝCH ČAPOV JE NEVYHNUTNÉ   </vt:lpstr>
      <vt:lpstr>Snímka 35</vt:lpstr>
      <vt:lpstr>Koreňové čapy – požiadavky na materiál </vt:lpstr>
      <vt:lpstr>Koreňové čapy: </vt:lpstr>
      <vt:lpstr>Snímka 38</vt:lpstr>
      <vt:lpstr>Snímka 39</vt:lpstr>
      <vt:lpstr>Snímka 40</vt:lpstr>
      <vt:lpstr>Kompozitné koreňové čapy zosilené sklenenými vláknami   </vt:lpstr>
      <vt:lpstr>Záver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Hraničné otázky protetiky a konzervačnej  terapie</dc:title>
  <dc:creator>frenky</dc:creator>
  <cp:lastModifiedBy>Spravca</cp:lastModifiedBy>
  <cp:revision>10</cp:revision>
  <dcterms:created xsi:type="dcterms:W3CDTF">2015-09-20T15:23:12Z</dcterms:created>
  <dcterms:modified xsi:type="dcterms:W3CDTF">2015-09-22T12:56:20Z</dcterms:modified>
</cp:coreProperties>
</file>