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3" r:id="rId1"/>
  </p:sldMasterIdLst>
  <p:notesMasterIdLst>
    <p:notesMasterId r:id="rId77"/>
  </p:notesMasterIdLst>
  <p:handoutMasterIdLst>
    <p:handoutMasterId r:id="rId78"/>
  </p:handoutMasterIdLst>
  <p:sldIdLst>
    <p:sldId id="256" r:id="rId2"/>
    <p:sldId id="719" r:id="rId3"/>
    <p:sldId id="433" r:id="rId4"/>
    <p:sldId id="257" r:id="rId5"/>
    <p:sldId id="640" r:id="rId6"/>
    <p:sldId id="648" r:id="rId7"/>
    <p:sldId id="649" r:id="rId8"/>
    <p:sldId id="657" r:id="rId9"/>
    <p:sldId id="651" r:id="rId10"/>
    <p:sldId id="739" r:id="rId11"/>
    <p:sldId id="658" r:id="rId12"/>
    <p:sldId id="738" r:id="rId13"/>
    <p:sldId id="609" r:id="rId14"/>
    <p:sldId id="740" r:id="rId15"/>
    <p:sldId id="729" r:id="rId16"/>
    <p:sldId id="730" r:id="rId17"/>
    <p:sldId id="731" r:id="rId18"/>
    <p:sldId id="732" r:id="rId19"/>
    <p:sldId id="613" r:id="rId20"/>
    <p:sldId id="659" r:id="rId21"/>
    <p:sldId id="646" r:id="rId22"/>
    <p:sldId id="650" r:id="rId23"/>
    <p:sldId id="655" r:id="rId24"/>
    <p:sldId id="654" r:id="rId25"/>
    <p:sldId id="656" r:id="rId26"/>
    <p:sldId id="521" r:id="rId27"/>
    <p:sldId id="570" r:id="rId28"/>
    <p:sldId id="571" r:id="rId29"/>
    <p:sldId id="574" r:id="rId30"/>
    <p:sldId id="575" r:id="rId31"/>
    <p:sldId id="576" r:id="rId32"/>
    <p:sldId id="577" r:id="rId33"/>
    <p:sldId id="580" r:id="rId34"/>
    <p:sldId id="638" r:id="rId35"/>
    <p:sldId id="664" r:id="rId36"/>
    <p:sldId id="666" r:id="rId37"/>
    <p:sldId id="667" r:id="rId38"/>
    <p:sldId id="670" r:id="rId39"/>
    <p:sldId id="671" r:id="rId40"/>
    <p:sldId id="672" r:id="rId41"/>
    <p:sldId id="673" r:id="rId42"/>
    <p:sldId id="677" r:id="rId43"/>
    <p:sldId id="679" r:id="rId44"/>
    <p:sldId id="680" r:id="rId45"/>
    <p:sldId id="681" r:id="rId46"/>
    <p:sldId id="682" r:id="rId47"/>
    <p:sldId id="684" r:id="rId48"/>
    <p:sldId id="685" r:id="rId49"/>
    <p:sldId id="687" r:id="rId50"/>
    <p:sldId id="710" r:id="rId51"/>
    <p:sldId id="711" r:id="rId52"/>
    <p:sldId id="712" r:id="rId53"/>
    <p:sldId id="425" r:id="rId54"/>
    <p:sldId id="690" r:id="rId55"/>
    <p:sldId id="688" r:id="rId56"/>
    <p:sldId id="709" r:id="rId57"/>
    <p:sldId id="691" r:id="rId58"/>
    <p:sldId id="426" r:id="rId59"/>
    <p:sldId id="713" r:id="rId60"/>
    <p:sldId id="733" r:id="rId61"/>
    <p:sldId id="714" r:id="rId62"/>
    <p:sldId id="715" r:id="rId63"/>
    <p:sldId id="716" r:id="rId64"/>
    <p:sldId id="717" r:id="rId65"/>
    <p:sldId id="692" r:id="rId66"/>
    <p:sldId id="693" r:id="rId67"/>
    <p:sldId id="694" r:id="rId68"/>
    <p:sldId id="696" r:id="rId69"/>
    <p:sldId id="697" r:id="rId70"/>
    <p:sldId id="698" r:id="rId71"/>
    <p:sldId id="700" r:id="rId72"/>
    <p:sldId id="701" r:id="rId73"/>
    <p:sldId id="706" r:id="rId74"/>
    <p:sldId id="707" r:id="rId75"/>
    <p:sldId id="708" r:id="rId76"/>
  </p:sldIdLst>
  <p:sldSz cx="9144000" cy="6858000" type="screen4x3"/>
  <p:notesSz cx="6797675" cy="9928225"/>
  <p:defaultTextStyle>
    <a:defPPr>
      <a:defRPr lang="en-GB"/>
    </a:defPPr>
    <a:lvl1pPr algn="l" defTabSz="449263" rtl="0" eaLnBrk="0" fontAlgn="base" hangingPunct="0">
      <a:spcBef>
        <a:spcPct val="0"/>
      </a:spcBef>
      <a:spcAft>
        <a:spcPct val="0"/>
      </a:spcAft>
      <a:buClr>
        <a:srgbClr val="000000"/>
      </a:buClr>
      <a:buSzPct val="100000"/>
      <a:buFont typeface="Times New Roman" pitchFamily="18" charset="0"/>
      <a:defRPr sz="2400" kern="1200">
        <a:solidFill>
          <a:schemeClr val="bg1"/>
        </a:solidFill>
        <a:latin typeface="Times New Roman" pitchFamily="18" charset="0"/>
        <a:ea typeface="+mn-ea"/>
        <a:cs typeface="+mn-cs"/>
      </a:defRPr>
    </a:lvl1pPr>
    <a:lvl2pPr marL="742950" indent="-285750" algn="l" defTabSz="449263" rtl="0" eaLnBrk="0" fontAlgn="base" hangingPunct="0">
      <a:spcBef>
        <a:spcPct val="0"/>
      </a:spcBef>
      <a:spcAft>
        <a:spcPct val="0"/>
      </a:spcAft>
      <a:buClr>
        <a:srgbClr val="000000"/>
      </a:buClr>
      <a:buSzPct val="100000"/>
      <a:buFont typeface="Times New Roman" pitchFamily="18" charset="0"/>
      <a:defRPr sz="2400" kern="1200">
        <a:solidFill>
          <a:schemeClr val="bg1"/>
        </a:solidFill>
        <a:latin typeface="Times New Roman" pitchFamily="18" charset="0"/>
        <a:ea typeface="+mn-ea"/>
        <a:cs typeface="+mn-cs"/>
      </a:defRPr>
    </a:lvl2pPr>
    <a:lvl3pPr marL="1143000" indent="-228600" algn="l" defTabSz="449263" rtl="0" eaLnBrk="0" fontAlgn="base" hangingPunct="0">
      <a:spcBef>
        <a:spcPct val="0"/>
      </a:spcBef>
      <a:spcAft>
        <a:spcPct val="0"/>
      </a:spcAft>
      <a:buClr>
        <a:srgbClr val="000000"/>
      </a:buClr>
      <a:buSzPct val="100000"/>
      <a:buFont typeface="Times New Roman" pitchFamily="18" charset="0"/>
      <a:defRPr sz="2400" kern="1200">
        <a:solidFill>
          <a:schemeClr val="bg1"/>
        </a:solidFill>
        <a:latin typeface="Times New Roman" pitchFamily="18" charset="0"/>
        <a:ea typeface="+mn-ea"/>
        <a:cs typeface="+mn-cs"/>
      </a:defRPr>
    </a:lvl3pPr>
    <a:lvl4pPr marL="1600200" indent="-228600" algn="l" defTabSz="449263" rtl="0" eaLnBrk="0" fontAlgn="base" hangingPunct="0">
      <a:spcBef>
        <a:spcPct val="0"/>
      </a:spcBef>
      <a:spcAft>
        <a:spcPct val="0"/>
      </a:spcAft>
      <a:buClr>
        <a:srgbClr val="000000"/>
      </a:buClr>
      <a:buSzPct val="100000"/>
      <a:buFont typeface="Times New Roman" pitchFamily="18" charset="0"/>
      <a:defRPr sz="2400" kern="1200">
        <a:solidFill>
          <a:schemeClr val="bg1"/>
        </a:solidFill>
        <a:latin typeface="Times New Roman" pitchFamily="18" charset="0"/>
        <a:ea typeface="+mn-ea"/>
        <a:cs typeface="+mn-cs"/>
      </a:defRPr>
    </a:lvl4pPr>
    <a:lvl5pPr marL="2057400" indent="-228600" algn="l" defTabSz="449263" rtl="0" eaLnBrk="0" fontAlgn="base" hangingPunct="0">
      <a:spcBef>
        <a:spcPct val="0"/>
      </a:spcBef>
      <a:spcAft>
        <a:spcPct val="0"/>
      </a:spcAft>
      <a:buClr>
        <a:srgbClr val="000000"/>
      </a:buClr>
      <a:buSzPct val="100000"/>
      <a:buFont typeface="Times New Roman" pitchFamily="18" charset="0"/>
      <a:defRPr sz="2400" kern="1200">
        <a:solidFill>
          <a:schemeClr val="bg1"/>
        </a:solidFill>
        <a:latin typeface="Times New Roman" pitchFamily="18" charset="0"/>
        <a:ea typeface="+mn-ea"/>
        <a:cs typeface="+mn-cs"/>
      </a:defRPr>
    </a:lvl5pPr>
    <a:lvl6pPr marL="2286000" algn="l" defTabSz="914400" rtl="0" eaLnBrk="1" latinLnBrk="0" hangingPunct="1">
      <a:defRPr sz="2400" kern="1200">
        <a:solidFill>
          <a:schemeClr val="bg1"/>
        </a:solidFill>
        <a:latin typeface="Times New Roman" pitchFamily="18" charset="0"/>
        <a:ea typeface="+mn-ea"/>
        <a:cs typeface="+mn-cs"/>
      </a:defRPr>
    </a:lvl6pPr>
    <a:lvl7pPr marL="2743200" algn="l" defTabSz="914400" rtl="0" eaLnBrk="1" latinLnBrk="0" hangingPunct="1">
      <a:defRPr sz="2400" kern="1200">
        <a:solidFill>
          <a:schemeClr val="bg1"/>
        </a:solidFill>
        <a:latin typeface="Times New Roman" pitchFamily="18" charset="0"/>
        <a:ea typeface="+mn-ea"/>
        <a:cs typeface="+mn-cs"/>
      </a:defRPr>
    </a:lvl7pPr>
    <a:lvl8pPr marL="3200400" algn="l" defTabSz="914400" rtl="0" eaLnBrk="1" latinLnBrk="0" hangingPunct="1">
      <a:defRPr sz="2400" kern="1200">
        <a:solidFill>
          <a:schemeClr val="bg1"/>
        </a:solidFill>
        <a:latin typeface="Times New Roman" pitchFamily="18" charset="0"/>
        <a:ea typeface="+mn-ea"/>
        <a:cs typeface="+mn-cs"/>
      </a:defRPr>
    </a:lvl8pPr>
    <a:lvl9pPr marL="3657600" algn="l" defTabSz="914400" rtl="0" eaLnBrk="1" latinLnBrk="0" hangingPunct="1">
      <a:defRPr sz="2400" kern="1200">
        <a:solidFill>
          <a:schemeClr val="bg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08">
          <p15:clr>
            <a:srgbClr val="A4A3A4"/>
          </p15:clr>
        </p15:guide>
        <p15:guide id="2" pos="220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FFFF00"/>
    <a:srgbClr val="00FFFF"/>
    <a:srgbClr val="CC0000"/>
    <a:srgbClr val="FFFF99"/>
    <a:srgbClr val="FFFFCC"/>
    <a:srgbClr val="663300"/>
    <a:srgbClr val="660033"/>
    <a:srgbClr val="FF9900"/>
    <a:srgbClr val="9B15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p:restoredLeft sz="14687" autoAdjust="0"/>
    <p:restoredTop sz="86454" autoAdjust="0"/>
  </p:normalViewPr>
  <p:slideViewPr>
    <p:cSldViewPr>
      <p:cViewPr varScale="1">
        <p:scale>
          <a:sx n="94" d="100"/>
          <a:sy n="94" d="100"/>
        </p:scale>
        <p:origin x="2796" y="84"/>
      </p:cViewPr>
      <p:guideLst>
        <p:guide orient="horz" pos="2160"/>
        <p:guide pos="2880"/>
      </p:guideLst>
    </p:cSldViewPr>
  </p:slideViewPr>
  <p:outlineViewPr>
    <p:cViewPr varScale="1">
      <p:scale>
        <a:sx n="170" d="200"/>
        <a:sy n="170" d="200"/>
      </p:scale>
      <p:origin x="0" y="-1019508"/>
    </p:cViewPr>
    <p:sldLst>
      <p:sld r:id="rId1" collapse="1"/>
      <p:sld r:id="rId2" collapse="1"/>
      <p:sld r:id="rId3" collapse="1"/>
      <p:sld r:id="rId4" collapse="1"/>
      <p:sld r:id="rId5" collapse="1"/>
      <p:sld r:id="rId6" collapse="1"/>
      <p:sld r:id="rId7" collapse="1"/>
    </p:sldLst>
  </p:outlineViewPr>
  <p:notesTextViewPr>
    <p:cViewPr>
      <p:scale>
        <a:sx n="100" d="100"/>
        <a:sy n="100" d="100"/>
      </p:scale>
      <p:origin x="0" y="0"/>
    </p:cViewPr>
  </p:notesTextViewPr>
  <p:sorterViewPr>
    <p:cViewPr varScale="1">
      <p:scale>
        <a:sx n="1" d="1"/>
        <a:sy n="1" d="1"/>
      </p:scale>
      <p:origin x="0" y="-13206"/>
    </p:cViewPr>
  </p:sorterViewPr>
  <p:notesViewPr>
    <p:cSldViewPr>
      <p:cViewPr varScale="1">
        <p:scale>
          <a:sx n="59" d="100"/>
          <a:sy n="59" d="100"/>
        </p:scale>
        <p:origin x="-1752" y="-72"/>
      </p:cViewPr>
      <p:guideLst>
        <p:guide orient="horz" pos="2908"/>
        <p:guide pos="2203"/>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_rels/viewProps.xml.rels><?xml version="1.0" encoding="UTF-8" standalone="yes"?>
<Relationships xmlns="http://schemas.openxmlformats.org/package/2006/relationships"><Relationship Id="rId3" Type="http://schemas.openxmlformats.org/officeDocument/2006/relationships/slide" Target="slides/slide36.xml"/><Relationship Id="rId7" Type="http://schemas.openxmlformats.org/officeDocument/2006/relationships/slide" Target="slides/slide40.xml"/><Relationship Id="rId2" Type="http://schemas.openxmlformats.org/officeDocument/2006/relationships/slide" Target="slides/slide35.xml"/><Relationship Id="rId1" Type="http://schemas.openxmlformats.org/officeDocument/2006/relationships/slide" Target="slides/slide7.xml"/><Relationship Id="rId6" Type="http://schemas.openxmlformats.org/officeDocument/2006/relationships/slide" Target="slides/slide39.xml"/><Relationship Id="rId5" Type="http://schemas.openxmlformats.org/officeDocument/2006/relationships/slide" Target="slides/slide38.xml"/><Relationship Id="rId4"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859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rgbClr val="000000"/>
                </a:solidFill>
              </a:defRPr>
            </a:lvl1pPr>
          </a:lstStyle>
          <a:p>
            <a:pPr>
              <a:defRPr/>
            </a:pPr>
            <a:endParaRPr lang="sk-SK"/>
          </a:p>
        </p:txBody>
      </p:sp>
      <p:sp>
        <p:nvSpPr>
          <p:cNvPr id="878595"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0000"/>
                </a:solidFill>
              </a:defRPr>
            </a:lvl1pPr>
          </a:lstStyle>
          <a:p>
            <a:pPr>
              <a:defRPr/>
            </a:pPr>
            <a:endParaRPr lang="sk-SK"/>
          </a:p>
        </p:txBody>
      </p:sp>
      <p:sp>
        <p:nvSpPr>
          <p:cNvPr id="878596" name="Rectangle 4"/>
          <p:cNvSpPr>
            <a:spLocks noGrp="1" noChangeArrowheads="1"/>
          </p:cNvSpPr>
          <p:nvPr>
            <p:ph type="ftr" sz="quarter" idx="2"/>
          </p:nvPr>
        </p:nvSpPr>
        <p:spPr bwMode="auto">
          <a:xfrm>
            <a:off x="0"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solidFill>
                  <a:srgbClr val="000000"/>
                </a:solidFill>
              </a:defRPr>
            </a:lvl1pPr>
          </a:lstStyle>
          <a:p>
            <a:pPr>
              <a:defRPr/>
            </a:pPr>
            <a:endParaRPr lang="sk-SK"/>
          </a:p>
        </p:txBody>
      </p:sp>
      <p:sp>
        <p:nvSpPr>
          <p:cNvPr id="878597" name="Rectangle 5"/>
          <p:cNvSpPr>
            <a:spLocks noGrp="1" noChangeArrowheads="1"/>
          </p:cNvSpPr>
          <p:nvPr>
            <p:ph type="sldNum" sz="quarter" idx="3"/>
          </p:nvPr>
        </p:nvSpPr>
        <p:spPr bwMode="auto">
          <a:xfrm>
            <a:off x="3849688" y="9429750"/>
            <a:ext cx="29464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rgbClr val="000000"/>
                </a:solidFill>
              </a:defRPr>
            </a:lvl1pPr>
          </a:lstStyle>
          <a:p>
            <a:pPr>
              <a:defRPr/>
            </a:pPr>
            <a:fld id="{663304C1-F222-438A-9952-D287CE6ABDAF}" type="slidenum">
              <a:rPr lang="sk-SK"/>
              <a:pPr>
                <a:defRPr/>
              </a:pPr>
              <a:t>‹#›</a:t>
            </a:fld>
            <a:endParaRPr lang="sk-SK"/>
          </a:p>
        </p:txBody>
      </p:sp>
    </p:spTree>
    <p:extLst>
      <p:ext uri="{BB962C8B-B14F-4D97-AF65-F5344CB8AC3E}">
        <p14:creationId xmlns:p14="http://schemas.microsoft.com/office/powerpoint/2010/main" val="25653702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797675" cy="9928225"/>
          </a:xfrm>
          <a:prstGeom prst="roundRect">
            <a:avLst>
              <a:gd name="adj" fmla="val 23"/>
            </a:avLst>
          </a:prstGeom>
          <a:solidFill>
            <a:srgbClr val="FFFFFF"/>
          </a:solidFill>
          <a:ln w="9360">
            <a:noFill/>
            <a:miter lim="800000"/>
            <a:headEnd/>
            <a:tailEnd/>
          </a:ln>
          <a:effectLst/>
        </p:spPr>
        <p:txBody>
          <a:bodyPr wrap="none" anchor="ctr"/>
          <a:lstStyle/>
          <a:p>
            <a:pPr>
              <a:defRPr/>
            </a:pPr>
            <a:endParaRPr lang="en-US"/>
          </a:p>
        </p:txBody>
      </p:sp>
      <p:sp>
        <p:nvSpPr>
          <p:cNvPr id="2050" name="AutoShape 2"/>
          <p:cNvSpPr>
            <a:spLocks noChangeArrowheads="1"/>
          </p:cNvSpPr>
          <p:nvPr/>
        </p:nvSpPr>
        <p:spPr bwMode="auto">
          <a:xfrm>
            <a:off x="0" y="0"/>
            <a:ext cx="6797675" cy="9928225"/>
          </a:xfrm>
          <a:prstGeom prst="roundRect">
            <a:avLst>
              <a:gd name="adj" fmla="val 23"/>
            </a:avLst>
          </a:prstGeom>
          <a:solidFill>
            <a:srgbClr val="FFFFFF"/>
          </a:solidFill>
          <a:ln w="9525">
            <a:noFill/>
            <a:round/>
            <a:headEnd/>
            <a:tailEnd/>
          </a:ln>
          <a:effectLst/>
        </p:spPr>
        <p:txBody>
          <a:bodyPr wrap="none" anchor="ctr"/>
          <a:lstStyle/>
          <a:p>
            <a:pPr>
              <a:defRPr/>
            </a:pPr>
            <a:endParaRPr lang="en-US"/>
          </a:p>
        </p:txBody>
      </p:sp>
      <p:sp>
        <p:nvSpPr>
          <p:cNvPr id="2051" name="AutoShape 3"/>
          <p:cNvSpPr>
            <a:spLocks noChangeArrowheads="1"/>
          </p:cNvSpPr>
          <p:nvPr/>
        </p:nvSpPr>
        <p:spPr bwMode="auto">
          <a:xfrm>
            <a:off x="0" y="0"/>
            <a:ext cx="6797675" cy="9928225"/>
          </a:xfrm>
          <a:prstGeom prst="roundRect">
            <a:avLst>
              <a:gd name="adj" fmla="val 23"/>
            </a:avLst>
          </a:prstGeom>
          <a:solidFill>
            <a:srgbClr val="FFFFFF"/>
          </a:solidFill>
          <a:ln w="9525">
            <a:noFill/>
            <a:round/>
            <a:headEnd/>
            <a:tailEnd/>
          </a:ln>
          <a:effectLst/>
        </p:spPr>
        <p:txBody>
          <a:bodyPr wrap="none" anchor="ctr"/>
          <a:lstStyle/>
          <a:p>
            <a:pPr>
              <a:defRPr/>
            </a:pPr>
            <a:endParaRPr lang="en-US"/>
          </a:p>
        </p:txBody>
      </p:sp>
      <p:sp>
        <p:nvSpPr>
          <p:cNvPr id="2052" name="Rectangle 4"/>
          <p:cNvSpPr>
            <a:spLocks noGrp="1" noChangeArrowheads="1"/>
          </p:cNvSpPr>
          <p:nvPr>
            <p:ph type="hdr"/>
          </p:nvPr>
        </p:nvSpPr>
        <p:spPr bwMode="auto">
          <a:xfrm>
            <a:off x="0" y="0"/>
            <a:ext cx="2940050" cy="492125"/>
          </a:xfrm>
          <a:prstGeom prst="rect">
            <a:avLst/>
          </a:prstGeom>
          <a:noFill/>
          <a:ln w="9525">
            <a:noFill/>
            <a:round/>
            <a:headEnd/>
            <a:tailEnd/>
          </a:ln>
          <a:effectLst/>
        </p:spPr>
        <p:txBody>
          <a:bodyPr vert="horz" wrap="square" lIns="91251" tIns="47451" rIns="91251" bIns="47451" numCol="1" anchor="t" anchorCtr="0" compatLnSpc="1">
            <a:prstTxWarp prst="textNoShape">
              <a:avLst/>
            </a:prstTxWarp>
          </a:bodyPr>
          <a:lstStyle>
            <a:lvl1pPr defTabSz="455613">
              <a:tabLst>
                <a:tab pos="0" algn="l"/>
                <a:tab pos="454025" algn="l"/>
                <a:tab pos="909638" algn="l"/>
                <a:tab pos="1365250" algn="l"/>
                <a:tab pos="1820863" algn="l"/>
                <a:tab pos="2276475" algn="l"/>
                <a:tab pos="2732088" algn="l"/>
                <a:tab pos="3187700" algn="l"/>
                <a:tab pos="3641725" algn="l"/>
                <a:tab pos="4097338" algn="l"/>
                <a:tab pos="4552950" algn="l"/>
                <a:tab pos="5008563" algn="l"/>
                <a:tab pos="5464175" algn="l"/>
                <a:tab pos="5919788" algn="l"/>
                <a:tab pos="6375400" algn="l"/>
                <a:tab pos="6831013" algn="l"/>
                <a:tab pos="7286625" algn="l"/>
                <a:tab pos="7742238" algn="l"/>
                <a:tab pos="8197850" algn="l"/>
                <a:tab pos="8653463" algn="l"/>
                <a:tab pos="9109075" algn="l"/>
              </a:tabLst>
              <a:defRPr sz="1200">
                <a:solidFill>
                  <a:srgbClr val="000000"/>
                </a:solidFill>
                <a:ea typeface="Arial Unicode MS" pitchFamily="34" charset="-128"/>
                <a:cs typeface="Arial Unicode MS" pitchFamily="34" charset="-128"/>
              </a:defRPr>
            </a:lvl1pPr>
          </a:lstStyle>
          <a:p>
            <a:pPr>
              <a:defRPr/>
            </a:pPr>
            <a:endParaRPr lang="cs-CZ"/>
          </a:p>
        </p:txBody>
      </p:sp>
      <p:sp>
        <p:nvSpPr>
          <p:cNvPr id="2053" name="Rectangle 5"/>
          <p:cNvSpPr>
            <a:spLocks noGrp="1" noChangeArrowheads="1"/>
          </p:cNvSpPr>
          <p:nvPr>
            <p:ph type="dt"/>
          </p:nvPr>
        </p:nvSpPr>
        <p:spPr bwMode="auto">
          <a:xfrm>
            <a:off x="3851275" y="0"/>
            <a:ext cx="2940050" cy="492125"/>
          </a:xfrm>
          <a:prstGeom prst="rect">
            <a:avLst/>
          </a:prstGeom>
          <a:noFill/>
          <a:ln w="9525">
            <a:noFill/>
            <a:round/>
            <a:headEnd/>
            <a:tailEnd/>
          </a:ln>
          <a:effectLst/>
        </p:spPr>
        <p:txBody>
          <a:bodyPr vert="horz" wrap="square" lIns="91251" tIns="47451" rIns="91251" bIns="47451" numCol="1" anchor="t" anchorCtr="0" compatLnSpc="1">
            <a:prstTxWarp prst="textNoShape">
              <a:avLst/>
            </a:prstTxWarp>
          </a:bodyPr>
          <a:lstStyle>
            <a:lvl1pPr algn="r" defTabSz="455613">
              <a:tabLst>
                <a:tab pos="0" algn="l"/>
                <a:tab pos="454025" algn="l"/>
                <a:tab pos="909638" algn="l"/>
                <a:tab pos="1365250" algn="l"/>
                <a:tab pos="1820863" algn="l"/>
                <a:tab pos="2276475" algn="l"/>
                <a:tab pos="2732088" algn="l"/>
                <a:tab pos="3187700" algn="l"/>
                <a:tab pos="3641725" algn="l"/>
                <a:tab pos="4097338" algn="l"/>
                <a:tab pos="4552950" algn="l"/>
                <a:tab pos="5008563" algn="l"/>
                <a:tab pos="5464175" algn="l"/>
                <a:tab pos="5919788" algn="l"/>
                <a:tab pos="6375400" algn="l"/>
                <a:tab pos="6831013" algn="l"/>
                <a:tab pos="7286625" algn="l"/>
                <a:tab pos="7742238" algn="l"/>
                <a:tab pos="8197850" algn="l"/>
                <a:tab pos="8653463" algn="l"/>
                <a:tab pos="9109075" algn="l"/>
              </a:tabLst>
              <a:defRPr sz="1200">
                <a:solidFill>
                  <a:srgbClr val="000000"/>
                </a:solidFill>
                <a:ea typeface="Arial Unicode MS" pitchFamily="34" charset="-128"/>
                <a:cs typeface="Arial Unicode MS" pitchFamily="34" charset="-128"/>
              </a:defRPr>
            </a:lvl1pPr>
          </a:lstStyle>
          <a:p>
            <a:pPr>
              <a:defRPr/>
            </a:pPr>
            <a:endParaRPr lang="cs-CZ"/>
          </a:p>
        </p:txBody>
      </p:sp>
      <p:sp>
        <p:nvSpPr>
          <p:cNvPr id="124935" name="Rectangle 6"/>
          <p:cNvSpPr>
            <a:spLocks noGrp="1" noRot="1" noChangeAspect="1" noChangeArrowheads="1"/>
          </p:cNvSpPr>
          <p:nvPr>
            <p:ph type="sldImg"/>
          </p:nvPr>
        </p:nvSpPr>
        <p:spPr bwMode="auto">
          <a:xfrm>
            <a:off x="919163" y="746125"/>
            <a:ext cx="4954587" cy="3716338"/>
          </a:xfrm>
          <a:prstGeom prst="rect">
            <a:avLst/>
          </a:prstGeom>
          <a:noFill/>
          <a:ln w="9525">
            <a:noFill/>
            <a:round/>
            <a:headEnd/>
            <a:tailEnd/>
          </a:ln>
        </p:spPr>
      </p:sp>
      <p:sp>
        <p:nvSpPr>
          <p:cNvPr id="2055" name="Rectangle 7"/>
          <p:cNvSpPr>
            <a:spLocks noGrp="1" noChangeArrowheads="1"/>
          </p:cNvSpPr>
          <p:nvPr>
            <p:ph type="body"/>
          </p:nvPr>
        </p:nvSpPr>
        <p:spPr bwMode="auto">
          <a:xfrm>
            <a:off x="906463" y="4716463"/>
            <a:ext cx="4978400" cy="4462462"/>
          </a:xfrm>
          <a:prstGeom prst="rect">
            <a:avLst/>
          </a:prstGeom>
          <a:noFill/>
          <a:ln w="9525">
            <a:noFill/>
            <a:round/>
            <a:headEnd/>
            <a:tailEnd/>
          </a:ln>
          <a:effectLst/>
        </p:spPr>
        <p:txBody>
          <a:bodyPr vert="horz" wrap="square" lIns="91251" tIns="47451" rIns="91251" bIns="47451" numCol="1" anchor="t" anchorCtr="0" compatLnSpc="1">
            <a:prstTxWarp prst="textNoShape">
              <a:avLst/>
            </a:prstTxWarp>
          </a:bodyPr>
          <a:lstStyle/>
          <a:p>
            <a:pPr lvl="0"/>
            <a:endParaRPr lang="sk-SK" noProof="0"/>
          </a:p>
        </p:txBody>
      </p:sp>
      <p:sp>
        <p:nvSpPr>
          <p:cNvPr id="2056" name="Rectangle 8"/>
          <p:cNvSpPr>
            <a:spLocks noGrp="1" noChangeArrowheads="1"/>
          </p:cNvSpPr>
          <p:nvPr>
            <p:ph type="ftr"/>
          </p:nvPr>
        </p:nvSpPr>
        <p:spPr bwMode="auto">
          <a:xfrm>
            <a:off x="0" y="9432925"/>
            <a:ext cx="2940050" cy="492125"/>
          </a:xfrm>
          <a:prstGeom prst="rect">
            <a:avLst/>
          </a:prstGeom>
          <a:noFill/>
          <a:ln w="9525">
            <a:noFill/>
            <a:round/>
            <a:headEnd/>
            <a:tailEnd/>
          </a:ln>
          <a:effectLst/>
        </p:spPr>
        <p:txBody>
          <a:bodyPr vert="horz" wrap="square" lIns="91251" tIns="47451" rIns="91251" bIns="47451" numCol="1" anchor="b" anchorCtr="0" compatLnSpc="1">
            <a:prstTxWarp prst="textNoShape">
              <a:avLst/>
            </a:prstTxWarp>
          </a:bodyPr>
          <a:lstStyle>
            <a:lvl1pPr defTabSz="455613">
              <a:tabLst>
                <a:tab pos="0" algn="l"/>
                <a:tab pos="454025" algn="l"/>
                <a:tab pos="909638" algn="l"/>
                <a:tab pos="1365250" algn="l"/>
                <a:tab pos="1820863" algn="l"/>
                <a:tab pos="2276475" algn="l"/>
                <a:tab pos="2732088" algn="l"/>
                <a:tab pos="3187700" algn="l"/>
                <a:tab pos="3641725" algn="l"/>
                <a:tab pos="4097338" algn="l"/>
                <a:tab pos="4552950" algn="l"/>
                <a:tab pos="5008563" algn="l"/>
                <a:tab pos="5464175" algn="l"/>
                <a:tab pos="5919788" algn="l"/>
                <a:tab pos="6375400" algn="l"/>
                <a:tab pos="6831013" algn="l"/>
                <a:tab pos="7286625" algn="l"/>
                <a:tab pos="7742238" algn="l"/>
                <a:tab pos="8197850" algn="l"/>
                <a:tab pos="8653463" algn="l"/>
                <a:tab pos="9109075" algn="l"/>
              </a:tabLst>
              <a:defRPr sz="1200">
                <a:solidFill>
                  <a:srgbClr val="000000"/>
                </a:solidFill>
                <a:ea typeface="Arial Unicode MS" pitchFamily="34" charset="-128"/>
                <a:cs typeface="Arial Unicode MS" pitchFamily="34" charset="-128"/>
              </a:defRPr>
            </a:lvl1pPr>
          </a:lstStyle>
          <a:p>
            <a:pPr>
              <a:defRPr/>
            </a:pPr>
            <a:endParaRPr lang="cs-CZ"/>
          </a:p>
        </p:txBody>
      </p:sp>
      <p:sp>
        <p:nvSpPr>
          <p:cNvPr id="2057" name="Rectangle 9"/>
          <p:cNvSpPr>
            <a:spLocks noGrp="1" noChangeArrowheads="1"/>
          </p:cNvSpPr>
          <p:nvPr>
            <p:ph type="sldNum"/>
          </p:nvPr>
        </p:nvSpPr>
        <p:spPr bwMode="auto">
          <a:xfrm>
            <a:off x="3851275" y="9432925"/>
            <a:ext cx="2940050" cy="492125"/>
          </a:xfrm>
          <a:prstGeom prst="rect">
            <a:avLst/>
          </a:prstGeom>
          <a:noFill/>
          <a:ln w="9525">
            <a:noFill/>
            <a:round/>
            <a:headEnd/>
            <a:tailEnd/>
          </a:ln>
          <a:effectLst/>
        </p:spPr>
        <p:txBody>
          <a:bodyPr vert="horz" wrap="square" lIns="91251" tIns="47451" rIns="91251" bIns="47451" numCol="1" anchor="b" anchorCtr="0" compatLnSpc="1">
            <a:prstTxWarp prst="textNoShape">
              <a:avLst/>
            </a:prstTxWarp>
          </a:bodyPr>
          <a:lstStyle>
            <a:lvl1pPr algn="r" defTabSz="455613">
              <a:tabLst>
                <a:tab pos="0" algn="l"/>
                <a:tab pos="454025" algn="l"/>
                <a:tab pos="909638" algn="l"/>
                <a:tab pos="1365250" algn="l"/>
                <a:tab pos="1820863" algn="l"/>
                <a:tab pos="2276475" algn="l"/>
                <a:tab pos="2732088" algn="l"/>
                <a:tab pos="3187700" algn="l"/>
                <a:tab pos="3641725" algn="l"/>
                <a:tab pos="4097338" algn="l"/>
                <a:tab pos="4552950" algn="l"/>
                <a:tab pos="5008563" algn="l"/>
                <a:tab pos="5464175" algn="l"/>
                <a:tab pos="5919788" algn="l"/>
                <a:tab pos="6375400" algn="l"/>
                <a:tab pos="6831013" algn="l"/>
                <a:tab pos="7286625" algn="l"/>
                <a:tab pos="7742238" algn="l"/>
                <a:tab pos="8197850" algn="l"/>
                <a:tab pos="8653463" algn="l"/>
                <a:tab pos="9109075" algn="l"/>
              </a:tabLst>
              <a:defRPr sz="1200">
                <a:solidFill>
                  <a:srgbClr val="000000"/>
                </a:solidFill>
                <a:ea typeface="Arial Unicode MS" pitchFamily="34" charset="-128"/>
                <a:cs typeface="Arial Unicode MS" pitchFamily="34" charset="-128"/>
              </a:defRPr>
            </a:lvl1pPr>
          </a:lstStyle>
          <a:p>
            <a:pPr>
              <a:defRPr/>
            </a:pPr>
            <a:fld id="{3F684F12-354E-4505-98CA-1B0C0906941C}" type="slidenum">
              <a:rPr lang="cs-CZ"/>
              <a:pPr>
                <a:defRPr/>
              </a:pPr>
              <a:t>‹#›</a:t>
            </a:fld>
            <a:endParaRPr lang="cs-CZ"/>
          </a:p>
        </p:txBody>
      </p:sp>
    </p:spTree>
    <p:extLst>
      <p:ext uri="{BB962C8B-B14F-4D97-AF65-F5344CB8AC3E}">
        <p14:creationId xmlns:p14="http://schemas.microsoft.com/office/powerpoint/2010/main" val="2026993119"/>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5954" name="Rectangle 9"/>
          <p:cNvSpPr>
            <a:spLocks noGrp="1" noChangeArrowheads="1"/>
          </p:cNvSpPr>
          <p:nvPr>
            <p:ph type="sldNum" sz="quarter"/>
          </p:nvPr>
        </p:nvSpPr>
        <p:spPr>
          <a:noFill/>
        </p:spPr>
        <p:txBody>
          <a:bodyPr/>
          <a:lstStyle/>
          <a:p>
            <a:fld id="{1AC1960D-3297-48B8-B98B-AD7F5DCB8956}" type="slidenum">
              <a:rPr lang="cs-CZ" smtClean="0"/>
              <a:pPr/>
              <a:t>1</a:t>
            </a:fld>
            <a:endParaRPr lang="cs-CZ"/>
          </a:p>
        </p:txBody>
      </p:sp>
      <p:sp>
        <p:nvSpPr>
          <p:cNvPr id="125955" name="Text Box 1"/>
          <p:cNvSpPr txBox="1">
            <a:spLocks noChangeArrowheads="1"/>
          </p:cNvSpPr>
          <p:nvPr/>
        </p:nvSpPr>
        <p:spPr bwMode="auto">
          <a:xfrm>
            <a:off x="890588"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25956" name="Rectangle 2"/>
          <p:cNvSpPr>
            <a:spLocks noGrp="1" noChangeArrowheads="1"/>
          </p:cNvSpPr>
          <p:nvPr>
            <p:ph type="body"/>
          </p:nvPr>
        </p:nvSpPr>
        <p:spPr>
          <a:xfrm>
            <a:off x="906463" y="4716463"/>
            <a:ext cx="4979987" cy="4559300"/>
          </a:xfrm>
          <a:noFill/>
          <a:ln/>
        </p:spPr>
        <p:txBody>
          <a:bodyPr wrap="none" lIns="92711" tIns="46356" rIns="92711" bIns="46356" anchor="ctr"/>
          <a:lstStyle/>
          <a:p>
            <a:endParaRPr lang="sk-SK" dirty="0"/>
          </a:p>
        </p:txBody>
      </p:sp>
    </p:spTree>
    <p:extLst>
      <p:ext uri="{BB962C8B-B14F-4D97-AF65-F5344CB8AC3E}">
        <p14:creationId xmlns:p14="http://schemas.microsoft.com/office/powerpoint/2010/main" val="24924146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9"/>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E84C80AD-49C8-4245-87D4-378C963C1329}" type="slidenum">
              <a:rPr lang="cs-CZ" altLang="sk-SK" sz="1200">
                <a:solidFill>
                  <a:srgbClr val="000000"/>
                </a:solidFill>
              </a:rPr>
              <a:pPr/>
              <a:t>2</a:t>
            </a:fld>
            <a:endParaRPr lang="cs-CZ" altLang="sk-SK" sz="1200">
              <a:solidFill>
                <a:srgbClr val="000000"/>
              </a:solidFill>
            </a:endParaRPr>
          </a:p>
        </p:txBody>
      </p:sp>
      <p:sp>
        <p:nvSpPr>
          <p:cNvPr id="35843" name="Text Box 1"/>
          <p:cNvSpPr txBox="1">
            <a:spLocks noChangeArrowheads="1"/>
          </p:cNvSpPr>
          <p:nvPr/>
        </p:nvSpPr>
        <p:spPr bwMode="auto">
          <a:xfrm>
            <a:off x="873125"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35844" name="Rectangle 2"/>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34585789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9">
            <a:extLst>
              <a:ext uri="{FF2B5EF4-FFF2-40B4-BE49-F238E27FC236}">
                <a16:creationId xmlns:a16="http://schemas.microsoft.com/office/drawing/2014/main" id="{FB828AFF-4FCF-4F76-9B3A-25BF57275E78}"/>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5AEA6CC8-0A97-4863-B2E8-D39A05B02557}" type="slidenum">
              <a:rPr lang="cs-CZ" altLang="sk-SK" sz="1200">
                <a:solidFill>
                  <a:srgbClr val="000000"/>
                </a:solidFill>
              </a:rPr>
              <a:pPr/>
              <a:t>4</a:t>
            </a:fld>
            <a:endParaRPr lang="cs-CZ" altLang="sk-SK" sz="1200">
              <a:solidFill>
                <a:srgbClr val="000000"/>
              </a:solidFill>
            </a:endParaRPr>
          </a:p>
        </p:txBody>
      </p:sp>
      <p:sp>
        <p:nvSpPr>
          <p:cNvPr id="36867" name="Text Box 1">
            <a:extLst>
              <a:ext uri="{FF2B5EF4-FFF2-40B4-BE49-F238E27FC236}">
                <a16:creationId xmlns:a16="http://schemas.microsoft.com/office/drawing/2014/main" id="{687AE9BF-0A55-4169-AE71-620271736C4E}"/>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36868" name="Rectangle 2">
            <a:extLst>
              <a:ext uri="{FF2B5EF4-FFF2-40B4-BE49-F238E27FC236}">
                <a16:creationId xmlns:a16="http://schemas.microsoft.com/office/drawing/2014/main" id="{D8DD34A4-D640-4C1C-901B-4E9671717362}"/>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dirty="0"/>
          </a:p>
        </p:txBody>
      </p:sp>
      <p:sp>
        <p:nvSpPr>
          <p:cNvPr id="4" name="Zástupný objekt pre číslo snímky 3"/>
          <p:cNvSpPr>
            <a:spLocks noGrp="1"/>
          </p:cNvSpPr>
          <p:nvPr>
            <p:ph type="sldNum"/>
          </p:nvPr>
        </p:nvSpPr>
        <p:spPr/>
        <p:txBody>
          <a:bodyPr/>
          <a:lstStyle/>
          <a:p>
            <a:pPr>
              <a:defRPr/>
            </a:pPr>
            <a:fld id="{3F684F12-354E-4505-98CA-1B0C0906941C}" type="slidenum">
              <a:rPr lang="cs-CZ" smtClean="0"/>
              <a:pPr>
                <a:defRPr/>
              </a:pPr>
              <a:t>7</a:t>
            </a:fld>
            <a:endParaRPr lang="cs-CZ"/>
          </a:p>
        </p:txBody>
      </p:sp>
    </p:spTree>
    <p:extLst>
      <p:ext uri="{BB962C8B-B14F-4D97-AF65-F5344CB8AC3E}">
        <p14:creationId xmlns:p14="http://schemas.microsoft.com/office/powerpoint/2010/main" val="14033274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p:nvPr>
        </p:nvSpPr>
        <p:spPr>
          <a:noFill/>
        </p:spPr>
        <p:txBody>
          <a:bodyPr/>
          <a:lstStyle/>
          <a:p>
            <a:fld id="{53022F62-2D2E-446D-9D25-956E653A3A0E}" type="slidenum">
              <a:rPr lang="sk-SK" smtClean="0">
                <a:latin typeface="Arial" pitchFamily="34" charset="0"/>
              </a:rPr>
              <a:pPr/>
              <a:t>8</a:t>
            </a:fld>
            <a:endParaRPr lang="sk-SK">
              <a:latin typeface="Arial" pitchFamily="34" charset="0"/>
            </a:endParaRPr>
          </a:p>
        </p:txBody>
      </p:sp>
      <p:sp>
        <p:nvSpPr>
          <p:cNvPr id="136195" name="Rectangle 2"/>
          <p:cNvSpPr>
            <a:spLocks noGrp="1" noRot="1" noChangeAspect="1" noChangeArrowheads="1" noTextEdit="1"/>
          </p:cNvSpPr>
          <p:nvPr>
            <p:ph type="sldImg"/>
          </p:nvPr>
        </p:nvSpPr>
        <p:spPr>
          <a:xfrm>
            <a:off x="954088" y="774700"/>
            <a:ext cx="4954587" cy="3717925"/>
          </a:xfrm>
        </p:spPr>
      </p:sp>
      <p:sp>
        <p:nvSpPr>
          <p:cNvPr id="136196" name="Rectangle 3"/>
          <p:cNvSpPr>
            <a:spLocks noGrp="1" noChangeArrowheads="1"/>
          </p:cNvSpPr>
          <p:nvPr>
            <p:ph type="body" idx="1"/>
          </p:nvPr>
        </p:nvSpPr>
        <p:spPr>
          <a:xfrm>
            <a:off x="936625" y="4724400"/>
            <a:ext cx="4992688" cy="4489450"/>
          </a:xfrm>
          <a:noFill/>
          <a:ln/>
        </p:spPr>
        <p:txBody>
          <a:bodyPr/>
          <a:lstStyle/>
          <a:p>
            <a:pPr eaLnBrk="1" hangingPunct="1"/>
            <a:endParaRPr lang="sk-SK">
              <a:latin typeface="Arial" pitchFamily="34" charset="0"/>
            </a:endParaRPr>
          </a:p>
        </p:txBody>
      </p:sp>
    </p:spTree>
    <p:extLst>
      <p:ext uri="{BB962C8B-B14F-4D97-AF65-F5344CB8AC3E}">
        <p14:creationId xmlns:p14="http://schemas.microsoft.com/office/powerpoint/2010/main" val="1064659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p:nvPr>
        </p:nvSpPr>
        <p:spPr>
          <a:noFill/>
        </p:spPr>
        <p:txBody>
          <a:bodyPr/>
          <a:lstStyle/>
          <a:p>
            <a:fld id="{53022F62-2D2E-446D-9D25-956E653A3A0E}" type="slidenum">
              <a:rPr lang="sk-SK" smtClean="0">
                <a:latin typeface="Arial" pitchFamily="34" charset="0"/>
              </a:rPr>
              <a:pPr/>
              <a:t>12</a:t>
            </a:fld>
            <a:endParaRPr lang="sk-SK">
              <a:latin typeface="Arial" pitchFamily="34" charset="0"/>
            </a:endParaRPr>
          </a:p>
        </p:txBody>
      </p:sp>
      <p:sp>
        <p:nvSpPr>
          <p:cNvPr id="136195" name="Rectangle 2"/>
          <p:cNvSpPr>
            <a:spLocks noGrp="1" noRot="1" noChangeAspect="1" noChangeArrowheads="1" noTextEdit="1"/>
          </p:cNvSpPr>
          <p:nvPr>
            <p:ph type="sldImg"/>
          </p:nvPr>
        </p:nvSpPr>
        <p:spPr>
          <a:xfrm>
            <a:off x="954088" y="774700"/>
            <a:ext cx="4954587" cy="3717925"/>
          </a:xfrm>
        </p:spPr>
      </p:sp>
      <p:sp>
        <p:nvSpPr>
          <p:cNvPr id="136196" name="Rectangle 3"/>
          <p:cNvSpPr>
            <a:spLocks noGrp="1" noChangeArrowheads="1"/>
          </p:cNvSpPr>
          <p:nvPr>
            <p:ph type="body" idx="1"/>
          </p:nvPr>
        </p:nvSpPr>
        <p:spPr>
          <a:xfrm>
            <a:off x="936625" y="4724400"/>
            <a:ext cx="4992688" cy="4489450"/>
          </a:xfrm>
          <a:noFill/>
          <a:ln/>
        </p:spPr>
        <p:txBody>
          <a:bodyPr/>
          <a:lstStyle/>
          <a:p>
            <a:pPr eaLnBrk="1" hangingPunct="1"/>
            <a:endParaRPr lang="sk-SK">
              <a:latin typeface="Arial" pitchFamily="34" charset="0"/>
            </a:endParaRPr>
          </a:p>
        </p:txBody>
      </p:sp>
    </p:spTree>
    <p:extLst>
      <p:ext uri="{BB962C8B-B14F-4D97-AF65-F5344CB8AC3E}">
        <p14:creationId xmlns:p14="http://schemas.microsoft.com/office/powerpoint/2010/main" val="38962935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Zástupný symbol obrazu snímky 1">
            <a:extLst>
              <a:ext uri="{FF2B5EF4-FFF2-40B4-BE49-F238E27FC236}">
                <a16:creationId xmlns:a16="http://schemas.microsoft.com/office/drawing/2014/main" id="{A35B9BC5-E3B2-4493-8873-3DE9E4D50FDF}"/>
              </a:ext>
            </a:extLst>
          </p:cNvPr>
          <p:cNvSpPr>
            <a:spLocks noGrp="1" noRot="1" noChangeAspect="1" noChangeArrowheads="1" noTextEdit="1"/>
          </p:cNvSpPr>
          <p:nvPr>
            <p:ph type="sldImg"/>
          </p:nvPr>
        </p:nvSpPr>
        <p:spPr>
          <a:xfrm>
            <a:off x="863600" y="739775"/>
            <a:ext cx="4938713" cy="3703638"/>
          </a:xfrm>
          <a:ln/>
        </p:spPr>
      </p:sp>
      <p:sp>
        <p:nvSpPr>
          <p:cNvPr id="191491" name="Zástupný symbol poznámok 2">
            <a:extLst>
              <a:ext uri="{FF2B5EF4-FFF2-40B4-BE49-F238E27FC236}">
                <a16:creationId xmlns:a16="http://schemas.microsoft.com/office/drawing/2014/main" id="{BD6FB1AC-6D48-4182-BF63-FDFC770AA70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k-SK" altLang="sk-SK" b="1">
                <a:latin typeface="Arial" panose="020B0604020202020204" pitchFamily="34" charset="0"/>
              </a:rPr>
              <a:t>Registrácia výživových doplnkov sa týka procesu, ktorým výrobca alebo distribútor oznamuje príslušným regulačným orgánom uvedenie výživového doplnku na trh. Tento proces sa líši od registrácie liekov, pretože výživové doplnky sú klasifikované ako potraviny, nie lieky, a preto podliehajú odlišným regulačným pravidlám a požiadavkám. Podliehajú len oznamovacej povinnosti bez povinnosti klinického skúšania účinnosti alebo bezpečnosti. </a:t>
            </a:r>
            <a:endParaRPr lang="en-GB" altLang="sk-SK" b="1">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Zástupný symbol obrazu snímky 1">
            <a:extLst>
              <a:ext uri="{FF2B5EF4-FFF2-40B4-BE49-F238E27FC236}">
                <a16:creationId xmlns:a16="http://schemas.microsoft.com/office/drawing/2014/main" id="{A35B9BC5-E3B2-4493-8873-3DE9E4D50FDF}"/>
              </a:ext>
            </a:extLst>
          </p:cNvPr>
          <p:cNvSpPr>
            <a:spLocks noGrp="1" noRot="1" noChangeAspect="1" noChangeArrowheads="1" noTextEdit="1"/>
          </p:cNvSpPr>
          <p:nvPr>
            <p:ph type="sldImg"/>
          </p:nvPr>
        </p:nvSpPr>
        <p:spPr>
          <a:xfrm>
            <a:off x="863600" y="739775"/>
            <a:ext cx="4938713" cy="3703638"/>
          </a:xfrm>
          <a:ln/>
        </p:spPr>
      </p:sp>
      <p:sp>
        <p:nvSpPr>
          <p:cNvPr id="191491" name="Zástupný symbol poznámok 2">
            <a:extLst>
              <a:ext uri="{FF2B5EF4-FFF2-40B4-BE49-F238E27FC236}">
                <a16:creationId xmlns:a16="http://schemas.microsoft.com/office/drawing/2014/main" id="{BD6FB1AC-6D48-4182-BF63-FDFC770AA70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k-SK" altLang="sk-SK" b="1">
                <a:latin typeface="Arial" panose="020B0604020202020204" pitchFamily="34" charset="0"/>
              </a:rPr>
              <a:t>Registrácia výživových doplnkov sa týka procesu, ktorým výrobca alebo distribútor oznamuje príslušným regulačným orgánom uvedenie výživového doplnku na trh. Tento proces sa líši od registrácie liekov, pretože výživové doplnky sú klasifikované ako potraviny, nie lieky, a preto podliehajú odlišným regulačným pravidlám a požiadavkám. Podliehajú len oznamovacej povinnosti bez povinnosti klinického skúšania účinnosti alebo bezpečnosti. </a:t>
            </a:r>
            <a:endParaRPr lang="en-GB" altLang="sk-SK" b="1">
              <a:latin typeface="Arial" panose="020B0604020202020204" pitchFamily="34" charset="0"/>
            </a:endParaRPr>
          </a:p>
        </p:txBody>
      </p:sp>
    </p:spTree>
    <p:extLst>
      <p:ext uri="{BB962C8B-B14F-4D97-AF65-F5344CB8AC3E}">
        <p14:creationId xmlns:p14="http://schemas.microsoft.com/office/powerpoint/2010/main" val="2267813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Zástupný objekt pre obrázok snímky 1">
            <a:extLst>
              <a:ext uri="{FF2B5EF4-FFF2-40B4-BE49-F238E27FC236}">
                <a16:creationId xmlns:a16="http://schemas.microsoft.com/office/drawing/2014/main" id="{A5EB6FAB-2ACE-4012-B675-58BEC2D4D52C}"/>
              </a:ext>
            </a:extLst>
          </p:cNvPr>
          <p:cNvSpPr>
            <a:spLocks noGrp="1" noRot="1" noChangeAspect="1" noChangeArrowheads="1" noTextEdit="1"/>
          </p:cNvSpPr>
          <p:nvPr>
            <p:ph type="sldImg"/>
          </p:nvPr>
        </p:nvSpPr>
        <p:spPr>
          <a:ln/>
        </p:spPr>
      </p:sp>
      <p:sp>
        <p:nvSpPr>
          <p:cNvPr id="186371" name="Zástupný objekt pre poznámky 2">
            <a:extLst>
              <a:ext uri="{FF2B5EF4-FFF2-40B4-BE49-F238E27FC236}">
                <a16:creationId xmlns:a16="http://schemas.microsoft.com/office/drawing/2014/main" id="{8845838A-760C-459A-A5D3-80CBBE69835E}"/>
              </a:ext>
            </a:extLst>
          </p:cNvPr>
          <p:cNvSpPr>
            <a:spLocks noGrp="1" noChangeArrowheads="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sk-SK" b="1" dirty="0" err="1"/>
              <a:t>Orphan</a:t>
            </a:r>
            <a:r>
              <a:rPr lang="sk-SK" b="1" dirty="0"/>
              <a:t> lieky (alebo lieky na zriedkavé ochorenia, anglicky </a:t>
            </a:r>
            <a:r>
              <a:rPr lang="sk-SK" b="1" dirty="0" err="1"/>
              <a:t>orphan</a:t>
            </a:r>
            <a:r>
              <a:rPr lang="sk-SK" b="1" dirty="0"/>
              <a:t> </a:t>
            </a:r>
            <a:r>
              <a:rPr lang="sk-SK" b="1" dirty="0" err="1"/>
              <a:t>drugs</a:t>
            </a:r>
            <a:r>
              <a:rPr lang="sk-SK" b="1" dirty="0"/>
              <a:t>) sú lieky, ktoré sú vyvinuté na diagnostiku, prevenciu alebo liečbu zriedkavých ochorení. Tieto ochorenia sú často vážne, život ohrozujúce alebo chronicky oslabujúce a postihujú len malý počet ľudí v populácii. Pretože počet pacientov trpiacich týmito ochoreniami je malý, farmaceutické spoločnosti majú len malú finančnú motiváciu investovať do vývoja liekov pre tieto choroby, pretože potenciál pre návratnosť investície je obmedzený.</a:t>
            </a:r>
          </a:p>
          <a:p>
            <a:pPr>
              <a:defRPr/>
            </a:pPr>
            <a:endParaRPr lang="sk-SK" altLang="sk-SK" b="1" dirty="0">
              <a:latin typeface="Arial" panose="020B0604020202020204" pitchFamily="34" charset="0"/>
            </a:endParaRPr>
          </a:p>
          <a:p>
            <a:pPr>
              <a:defRPr/>
            </a:pPr>
            <a:r>
              <a:rPr lang="sk-SK" altLang="sk-SK" b="1" dirty="0">
                <a:latin typeface="Arial" panose="020B0604020202020204" pitchFamily="34" charset="0"/>
              </a:rPr>
              <a:t>Európska lieková </a:t>
            </a:r>
            <a:r>
              <a:rPr lang="sk-SK" altLang="sk-SK" b="1" dirty="0" err="1">
                <a:latin typeface="Arial" panose="020B0604020202020204" pitchFamily="34" charset="0"/>
              </a:rPr>
              <a:t>egentúra</a:t>
            </a:r>
            <a:r>
              <a:rPr lang="sk-SK" altLang="sk-SK" b="1" dirty="0">
                <a:latin typeface="Arial" panose="020B0604020202020204" pitchFamily="34" charset="0"/>
              </a:rPr>
              <a:t> má </a:t>
            </a:r>
            <a:r>
              <a:rPr lang="sk-SK" b="1" dirty="0">
                <a:solidFill>
                  <a:schemeClr val="bg2"/>
                </a:solidFill>
              </a:rPr>
              <a:t>Komisiu pre lieky na zriedkavé ochorenia (COMP)</a:t>
            </a:r>
          </a:p>
          <a:p>
            <a:pPr>
              <a:defRPr/>
            </a:pPr>
            <a:r>
              <a:rPr lang="sk-SK" b="1" dirty="0">
                <a:solidFill>
                  <a:schemeClr val="accent4">
                    <a:lumMod val="10000"/>
                  </a:schemeClr>
                </a:solidFill>
              </a:rPr>
              <a:t>Cieľom je finančná pomoc pri vývoji lieku, podpora výskumu, znížené, resp. nižšie poplatky v procese registrácie a pri zmenách v registrácii a tiež 10-ročná exkluzivita lieku na trhu.</a:t>
            </a:r>
          </a:p>
          <a:p>
            <a:pPr>
              <a:defRPr/>
            </a:pPr>
            <a:br>
              <a:rPr lang="sk-SK" altLang="sk-SK" b="1" dirty="0">
                <a:latin typeface="Arial" panose="020B0604020202020204" pitchFamily="34" charset="0"/>
              </a:rPr>
            </a:br>
            <a:r>
              <a:rPr lang="sk-SK" altLang="sk-SK" b="1" dirty="0">
                <a:latin typeface="Arial" panose="020B0604020202020204" pitchFamily="34" charset="0"/>
              </a:rPr>
              <a:t>V Európskej únii je registrovaných len niekoľko desiatok </a:t>
            </a:r>
            <a:r>
              <a:rPr lang="sk-SK" altLang="sk-SK" b="1" dirty="0" err="1">
                <a:latin typeface="Arial" panose="020B0604020202020204" pitchFamily="34" charset="0"/>
              </a:rPr>
              <a:t>orphan</a:t>
            </a:r>
            <a:r>
              <a:rPr lang="sk-SK" altLang="sk-SK" b="1" dirty="0">
                <a:latin typeface="Arial" panose="020B0604020202020204" pitchFamily="34" charset="0"/>
              </a:rPr>
              <a:t> liekov. Aj keď </a:t>
            </a:r>
            <a:r>
              <a:rPr lang="sk-SK" altLang="sk-SK" b="1" dirty="0" err="1">
                <a:latin typeface="Arial" panose="020B0604020202020204" pitchFamily="34" charset="0"/>
              </a:rPr>
              <a:t>orphan</a:t>
            </a:r>
            <a:r>
              <a:rPr lang="sk-SK" altLang="sk-SK" b="1" dirty="0">
                <a:latin typeface="Arial" panose="020B0604020202020204" pitchFamily="34" charset="0"/>
              </a:rPr>
              <a:t> ochorení je vo svete približne 6000, niektoré štatistiky dokonca uvádzajú toto číslo ešte oveľa vyššie. Počas života postihujú 6 až 8 % populácie, čo len v podmienkach Európskej únie predstavuje 250 000 pacientov</a:t>
            </a:r>
            <a:r>
              <a:rPr lang="sk-SK" altLang="sk-SK" dirty="0">
                <a:latin typeface="Arial" panose="020B0604020202020204" pitchFamily="34" charset="0"/>
              </a:rPr>
              <a:t>.</a:t>
            </a:r>
          </a:p>
          <a:p>
            <a:pPr>
              <a:defRPr/>
            </a:pPr>
            <a:endParaRPr lang="sk-SK" altLang="sk-SK" b="1" dirty="0">
              <a:latin typeface="Arial" panose="020B0604020202020204" pitchFamily="34" charset="0"/>
            </a:endParaRPr>
          </a:p>
        </p:txBody>
      </p:sp>
      <p:sp>
        <p:nvSpPr>
          <p:cNvPr id="189444" name="Zástupný objekt pre číslo snímky 3">
            <a:extLst>
              <a:ext uri="{FF2B5EF4-FFF2-40B4-BE49-F238E27FC236}">
                <a16:creationId xmlns:a16="http://schemas.microsoft.com/office/drawing/2014/main" id="{D1BDCA9C-1C61-4A60-9161-10D017D6117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A7A1140-FD88-4A99-A00A-A2C6C4F8485F}" type="slidenum">
              <a:rPr lang="en-US" altLang="sk-SK" sz="1200">
                <a:latin typeface="Arial" panose="020B0604020202020204" pitchFamily="34" charset="0"/>
              </a:rPr>
              <a:pPr/>
              <a:t>19</a:t>
            </a:fld>
            <a:endParaRPr lang="en-US" altLang="sk-SK" sz="12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Zástupný symbol obrazu snímky 1">
            <a:extLst>
              <a:ext uri="{FF2B5EF4-FFF2-40B4-BE49-F238E27FC236}">
                <a16:creationId xmlns:a16="http://schemas.microsoft.com/office/drawing/2014/main" id="{2B748324-F4D8-404C-95CA-FEF5447BEA64}"/>
              </a:ext>
            </a:extLst>
          </p:cNvPr>
          <p:cNvSpPr>
            <a:spLocks noGrp="1" noRot="1" noChangeAspect="1" noTextEdit="1"/>
          </p:cNvSpPr>
          <p:nvPr>
            <p:ph type="sldImg"/>
          </p:nvPr>
        </p:nvSpPr>
        <p:spPr/>
      </p:sp>
      <p:sp>
        <p:nvSpPr>
          <p:cNvPr id="41987" name="Zástupný symbol poznámok 2">
            <a:extLst>
              <a:ext uri="{FF2B5EF4-FFF2-40B4-BE49-F238E27FC236}">
                <a16:creationId xmlns:a16="http://schemas.microsoft.com/office/drawing/2014/main" id="{710C451B-01C6-450B-9F33-245693B7CC7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k-SK" altLang="sk-SK"/>
          </a:p>
        </p:txBody>
      </p:sp>
      <p:sp>
        <p:nvSpPr>
          <p:cNvPr id="41988" name="Zástupný symbol čísla snímky 3">
            <a:extLst>
              <a:ext uri="{FF2B5EF4-FFF2-40B4-BE49-F238E27FC236}">
                <a16:creationId xmlns:a16="http://schemas.microsoft.com/office/drawing/2014/main" id="{081ED406-DF0C-4CA1-9477-D481F31E690F}"/>
              </a:ext>
            </a:extLst>
          </p:cNvPr>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62AD80B1-09C7-432C-92DC-D095CCF4B698}" type="slidenum">
              <a:rPr lang="cs-CZ" altLang="sk-SK" sz="1200">
                <a:solidFill>
                  <a:srgbClr val="000000"/>
                </a:solidFill>
              </a:rPr>
              <a:pPr/>
              <a:t>26</a:t>
            </a:fld>
            <a:endParaRPr lang="cs-CZ" altLang="sk-SK" sz="1200">
              <a:solidFill>
                <a:srgbClr val="000000"/>
              </a:solidFill>
            </a:endParaRPr>
          </a:p>
        </p:txBody>
      </p:sp>
    </p:spTree>
    <p:extLst>
      <p:ext uri="{BB962C8B-B14F-4D97-AF65-F5344CB8AC3E}">
        <p14:creationId xmlns:p14="http://schemas.microsoft.com/office/powerpoint/2010/main" val="2919760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9">
            <a:extLst>
              <a:ext uri="{FF2B5EF4-FFF2-40B4-BE49-F238E27FC236}">
                <a16:creationId xmlns:a16="http://schemas.microsoft.com/office/drawing/2014/main" id="{AD5175FD-2B10-4B1A-A50F-1AA5528F9E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E9FF7567-4E0A-4634-A696-52D1C8278A13}" type="slidenum">
              <a:rPr lang="cs-CZ" altLang="sk-SK" sz="1200">
                <a:solidFill>
                  <a:srgbClr val="000000"/>
                </a:solidFill>
              </a:rPr>
              <a:pPr/>
              <a:t>27</a:t>
            </a:fld>
            <a:endParaRPr lang="cs-CZ" altLang="sk-SK" sz="1200">
              <a:solidFill>
                <a:srgbClr val="000000"/>
              </a:solidFill>
            </a:endParaRPr>
          </a:p>
        </p:txBody>
      </p:sp>
      <p:sp>
        <p:nvSpPr>
          <p:cNvPr id="43011" name="Text Box 2">
            <a:extLst>
              <a:ext uri="{FF2B5EF4-FFF2-40B4-BE49-F238E27FC236}">
                <a16:creationId xmlns:a16="http://schemas.microsoft.com/office/drawing/2014/main" id="{E385F846-7DF3-4EF2-8FBF-D9C0082E39A9}"/>
              </a:ext>
            </a:extLst>
          </p:cNvPr>
          <p:cNvSpPr txBox="1">
            <a:spLocks noChangeArrowheads="1"/>
          </p:cNvSpPr>
          <p:nvPr/>
        </p:nvSpPr>
        <p:spPr bwMode="auto">
          <a:xfrm>
            <a:off x="3775075" y="9340850"/>
            <a:ext cx="2887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algn="r" eaLnBrk="1" hangingPunct="1"/>
            <a:fld id="{4A7645B9-E28F-46C6-80CA-AC4251E9BC08}" type="slidenum">
              <a:rPr lang="en-US" altLang="sk-SK" sz="1200">
                <a:solidFill>
                  <a:srgbClr val="000000"/>
                </a:solidFill>
                <a:ea typeface="Arial Unicode MS" pitchFamily="34" charset="-128"/>
              </a:rPr>
              <a:pPr algn="r" eaLnBrk="1" hangingPunct="1"/>
              <a:t>27</a:t>
            </a:fld>
            <a:endParaRPr lang="en-US" altLang="sk-SK" sz="1200">
              <a:solidFill>
                <a:srgbClr val="000000"/>
              </a:solidFill>
              <a:ea typeface="Arial Unicode MS" pitchFamily="34" charset="-128"/>
            </a:endParaRPr>
          </a:p>
        </p:txBody>
      </p:sp>
      <p:sp>
        <p:nvSpPr>
          <p:cNvPr id="43012" name="Text Box 3">
            <a:extLst>
              <a:ext uri="{FF2B5EF4-FFF2-40B4-BE49-F238E27FC236}">
                <a16:creationId xmlns:a16="http://schemas.microsoft.com/office/drawing/2014/main" id="{CEB7FDCA-99BE-40EA-8E23-2780AEFB44DB}"/>
              </a:ext>
            </a:extLst>
          </p:cNvPr>
          <p:cNvSpPr>
            <a:spLocks noGrp="1" noChangeArrowheads="1"/>
          </p:cNvSpPr>
          <p:nvPr>
            <p:ph type="body"/>
          </p:nvPr>
        </p:nvSpPr>
        <p:spPr>
          <a:xfrm>
            <a:off x="893763" y="4637088"/>
            <a:ext cx="4875212" cy="49260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360" tIns="44280" rIns="90360" bIns="44280"/>
          <a:lstStyle/>
          <a:p>
            <a:pPr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sk-SK"/>
              <a:t>The dose simply indicates how much of the drug should be given to the patient. It is important to distinguish between adult dosages and dosages for infants and children. It is very important that the correct dose be administered. Too much of the drug could cause serious side effects, whereas an inadequate amount of the drug may have little or no effect. </a:t>
            </a:r>
          </a:p>
          <a:p>
            <a:pPr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altLang="sk-SK"/>
          </a:p>
          <a:p>
            <a:pPr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sk-SK"/>
              <a:t>For nitroglycerin, EMTs are advised to administer one dose (one tablet or one spray) and repeat it in 3 to 5 minutes if there is no relief, to a maximum of 3 doses (including any doses the patient may already have taken before the ambulance arrived).</a:t>
            </a:r>
          </a:p>
          <a:p>
            <a:pPr eaLnBrk="1" hangingPunct="1">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altLang="sk-SK"/>
          </a:p>
        </p:txBody>
      </p:sp>
      <p:sp>
        <p:nvSpPr>
          <p:cNvPr id="43013" name="Text Box 4">
            <a:extLst>
              <a:ext uri="{FF2B5EF4-FFF2-40B4-BE49-F238E27FC236}">
                <a16:creationId xmlns:a16="http://schemas.microsoft.com/office/drawing/2014/main" id="{C4CE9F6C-0478-472F-B3D7-09A1C9719A47}"/>
              </a:ext>
            </a:extLst>
          </p:cNvPr>
          <p:cNvSpPr txBox="1">
            <a:spLocks noChangeArrowheads="1"/>
          </p:cNvSpPr>
          <p:nvPr/>
        </p:nvSpPr>
        <p:spPr bwMode="auto">
          <a:xfrm>
            <a:off x="874713" y="779463"/>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Tree>
    <p:extLst>
      <p:ext uri="{BB962C8B-B14F-4D97-AF65-F5344CB8AC3E}">
        <p14:creationId xmlns:p14="http://schemas.microsoft.com/office/powerpoint/2010/main" val="1301281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9">
            <a:extLst>
              <a:ext uri="{FF2B5EF4-FFF2-40B4-BE49-F238E27FC236}">
                <a16:creationId xmlns:a16="http://schemas.microsoft.com/office/drawing/2014/main" id="{78C98528-242A-42CA-9D4C-52A606587C9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D14A4A6B-24EF-47D7-8C44-B5FBC03C4DD1}" type="slidenum">
              <a:rPr lang="cs-CZ" altLang="sk-SK" sz="1200">
                <a:solidFill>
                  <a:srgbClr val="000000"/>
                </a:solidFill>
              </a:rPr>
              <a:pPr/>
              <a:t>28</a:t>
            </a:fld>
            <a:endParaRPr lang="cs-CZ" altLang="sk-SK" sz="1200">
              <a:solidFill>
                <a:srgbClr val="000000"/>
              </a:solidFill>
            </a:endParaRPr>
          </a:p>
        </p:txBody>
      </p:sp>
      <p:sp>
        <p:nvSpPr>
          <p:cNvPr id="45059" name="Text Box 2">
            <a:extLst>
              <a:ext uri="{FF2B5EF4-FFF2-40B4-BE49-F238E27FC236}">
                <a16:creationId xmlns:a16="http://schemas.microsoft.com/office/drawing/2014/main" id="{8A4BC9A8-4D69-4CC6-8206-BF5DE4E7A44D}"/>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45060" name="Rectangle 3">
            <a:extLst>
              <a:ext uri="{FF2B5EF4-FFF2-40B4-BE49-F238E27FC236}">
                <a16:creationId xmlns:a16="http://schemas.microsoft.com/office/drawing/2014/main" id="{902ADB09-8303-4B1C-8AB8-4EBCB60D5706}"/>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2920728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9">
            <a:extLst>
              <a:ext uri="{FF2B5EF4-FFF2-40B4-BE49-F238E27FC236}">
                <a16:creationId xmlns:a16="http://schemas.microsoft.com/office/drawing/2014/main" id="{8B6D22B6-212F-417F-9DFD-BF9F2FA44791}"/>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FB84191E-F9B6-4D1A-B0D3-E0E6FEDC12CC}" type="slidenum">
              <a:rPr lang="cs-CZ" altLang="sk-SK" sz="1200">
                <a:solidFill>
                  <a:srgbClr val="000000"/>
                </a:solidFill>
              </a:rPr>
              <a:pPr/>
              <a:t>29</a:t>
            </a:fld>
            <a:endParaRPr lang="cs-CZ" altLang="sk-SK" sz="1200">
              <a:solidFill>
                <a:srgbClr val="000000"/>
              </a:solidFill>
            </a:endParaRPr>
          </a:p>
        </p:txBody>
      </p:sp>
      <p:sp>
        <p:nvSpPr>
          <p:cNvPr id="46083" name="Text Box 2">
            <a:extLst>
              <a:ext uri="{FF2B5EF4-FFF2-40B4-BE49-F238E27FC236}">
                <a16:creationId xmlns:a16="http://schemas.microsoft.com/office/drawing/2014/main" id="{AFF52E56-650D-4E21-B264-D4F8906A517B}"/>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46084" name="Rectangle 3">
            <a:extLst>
              <a:ext uri="{FF2B5EF4-FFF2-40B4-BE49-F238E27FC236}">
                <a16:creationId xmlns:a16="http://schemas.microsoft.com/office/drawing/2014/main" id="{FB862DCA-6807-4D7D-BD36-55BB197AEF5F}"/>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30187388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9">
            <a:extLst>
              <a:ext uri="{FF2B5EF4-FFF2-40B4-BE49-F238E27FC236}">
                <a16:creationId xmlns:a16="http://schemas.microsoft.com/office/drawing/2014/main" id="{3C2A23B5-DB78-44B9-A1F1-4351409E2153}"/>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4FCEA75A-51AE-4E5B-94DD-3D8E41B39C56}" type="slidenum">
              <a:rPr lang="cs-CZ" altLang="sk-SK" sz="1200">
                <a:solidFill>
                  <a:srgbClr val="000000"/>
                </a:solidFill>
              </a:rPr>
              <a:pPr/>
              <a:t>30</a:t>
            </a:fld>
            <a:endParaRPr lang="cs-CZ" altLang="sk-SK" sz="1200">
              <a:solidFill>
                <a:srgbClr val="000000"/>
              </a:solidFill>
            </a:endParaRPr>
          </a:p>
        </p:txBody>
      </p:sp>
      <p:sp>
        <p:nvSpPr>
          <p:cNvPr id="47107" name="Text Box 2">
            <a:extLst>
              <a:ext uri="{FF2B5EF4-FFF2-40B4-BE49-F238E27FC236}">
                <a16:creationId xmlns:a16="http://schemas.microsoft.com/office/drawing/2014/main" id="{F0858595-0424-4953-8DC2-5DAF6BF53751}"/>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47108" name="Rectangle 3">
            <a:extLst>
              <a:ext uri="{FF2B5EF4-FFF2-40B4-BE49-F238E27FC236}">
                <a16:creationId xmlns:a16="http://schemas.microsoft.com/office/drawing/2014/main" id="{FBD6100E-7D0F-4C61-9F27-DF77033644F4}"/>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2412331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9">
            <a:extLst>
              <a:ext uri="{FF2B5EF4-FFF2-40B4-BE49-F238E27FC236}">
                <a16:creationId xmlns:a16="http://schemas.microsoft.com/office/drawing/2014/main" id="{203A5B4C-A5A3-4906-9044-2E7F3160A1BC}"/>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656667AB-DC18-4B03-A646-2EC385D4CEC5}" type="slidenum">
              <a:rPr lang="cs-CZ" altLang="sk-SK" sz="1200">
                <a:solidFill>
                  <a:srgbClr val="000000"/>
                </a:solidFill>
              </a:rPr>
              <a:pPr/>
              <a:t>31</a:t>
            </a:fld>
            <a:endParaRPr lang="cs-CZ" altLang="sk-SK" sz="1200">
              <a:solidFill>
                <a:srgbClr val="000000"/>
              </a:solidFill>
            </a:endParaRPr>
          </a:p>
        </p:txBody>
      </p:sp>
      <p:sp>
        <p:nvSpPr>
          <p:cNvPr id="48131" name="Text Box 2">
            <a:extLst>
              <a:ext uri="{FF2B5EF4-FFF2-40B4-BE49-F238E27FC236}">
                <a16:creationId xmlns:a16="http://schemas.microsoft.com/office/drawing/2014/main" id="{3BC88235-7572-4B22-BF3D-FB3263A04D6B}"/>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48132" name="Rectangle 3">
            <a:extLst>
              <a:ext uri="{FF2B5EF4-FFF2-40B4-BE49-F238E27FC236}">
                <a16:creationId xmlns:a16="http://schemas.microsoft.com/office/drawing/2014/main" id="{25F271EE-801F-4BB1-8C28-61380010350E}"/>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1188236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9">
            <a:extLst>
              <a:ext uri="{FF2B5EF4-FFF2-40B4-BE49-F238E27FC236}">
                <a16:creationId xmlns:a16="http://schemas.microsoft.com/office/drawing/2014/main" id="{4587CC54-620C-4A6A-8BC1-37DBA6887DDA}"/>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0088F2DE-6422-4DF4-8BD5-37C2CB7513AA}" type="slidenum">
              <a:rPr lang="cs-CZ" altLang="sk-SK" sz="1200">
                <a:solidFill>
                  <a:srgbClr val="000000"/>
                </a:solidFill>
              </a:rPr>
              <a:pPr/>
              <a:t>32</a:t>
            </a:fld>
            <a:endParaRPr lang="cs-CZ" altLang="sk-SK" sz="1200">
              <a:solidFill>
                <a:srgbClr val="000000"/>
              </a:solidFill>
            </a:endParaRPr>
          </a:p>
        </p:txBody>
      </p:sp>
      <p:sp>
        <p:nvSpPr>
          <p:cNvPr id="49155" name="Text Box 2">
            <a:extLst>
              <a:ext uri="{FF2B5EF4-FFF2-40B4-BE49-F238E27FC236}">
                <a16:creationId xmlns:a16="http://schemas.microsoft.com/office/drawing/2014/main" id="{45F7ED28-FC6D-4A2D-B2AB-3047AE1F959E}"/>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49156" name="Rectangle 3">
            <a:extLst>
              <a:ext uri="{FF2B5EF4-FFF2-40B4-BE49-F238E27FC236}">
                <a16:creationId xmlns:a16="http://schemas.microsoft.com/office/drawing/2014/main" id="{E7328EFF-78A9-4519-BDCF-1DF3D18B8626}"/>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18760208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9">
            <a:extLst>
              <a:ext uri="{FF2B5EF4-FFF2-40B4-BE49-F238E27FC236}">
                <a16:creationId xmlns:a16="http://schemas.microsoft.com/office/drawing/2014/main" id="{237599FD-BFB4-404B-BBB7-92A2AA343EBC}"/>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406AB2A4-1DEE-4B7D-B8AB-06E3FF157FAB}" type="slidenum">
              <a:rPr lang="cs-CZ" altLang="sk-SK" sz="1200">
                <a:solidFill>
                  <a:srgbClr val="000000"/>
                </a:solidFill>
              </a:rPr>
              <a:pPr/>
              <a:t>33</a:t>
            </a:fld>
            <a:endParaRPr lang="cs-CZ" altLang="sk-SK" sz="1200">
              <a:solidFill>
                <a:srgbClr val="000000"/>
              </a:solidFill>
            </a:endParaRPr>
          </a:p>
        </p:txBody>
      </p:sp>
      <p:sp>
        <p:nvSpPr>
          <p:cNvPr id="50179" name="Text Box 2">
            <a:extLst>
              <a:ext uri="{FF2B5EF4-FFF2-40B4-BE49-F238E27FC236}">
                <a16:creationId xmlns:a16="http://schemas.microsoft.com/office/drawing/2014/main" id="{07710130-E472-4C17-956F-C16A1EE46717}"/>
              </a:ext>
            </a:extLst>
          </p:cNvPr>
          <p:cNvSpPr txBox="1">
            <a:spLocks noChangeArrowheads="1"/>
          </p:cNvSpPr>
          <p:nvPr/>
        </p:nvSpPr>
        <p:spPr bwMode="auto">
          <a:xfrm>
            <a:off x="3775075" y="9340850"/>
            <a:ext cx="2887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algn="r" eaLnBrk="1"/>
            <a:fld id="{6A363A05-BEE0-4684-8F63-4690BA617F50}" type="slidenum">
              <a:rPr lang="cs-CZ" altLang="sk-SK" sz="1200">
                <a:solidFill>
                  <a:srgbClr val="000000"/>
                </a:solidFill>
                <a:ea typeface="Arial Unicode MS" pitchFamily="34" charset="-128"/>
              </a:rPr>
              <a:pPr algn="r" eaLnBrk="1"/>
              <a:t>33</a:t>
            </a:fld>
            <a:endParaRPr lang="cs-CZ" altLang="sk-SK" sz="1200">
              <a:solidFill>
                <a:srgbClr val="000000"/>
              </a:solidFill>
              <a:ea typeface="Arial Unicode MS" pitchFamily="34" charset="-128"/>
            </a:endParaRPr>
          </a:p>
        </p:txBody>
      </p:sp>
      <p:sp>
        <p:nvSpPr>
          <p:cNvPr id="50180" name="Text Box 3">
            <a:extLst>
              <a:ext uri="{FF2B5EF4-FFF2-40B4-BE49-F238E27FC236}">
                <a16:creationId xmlns:a16="http://schemas.microsoft.com/office/drawing/2014/main" id="{91ABAEA7-5126-4CA4-AFDD-F5AAA0C868C5}"/>
              </a:ext>
            </a:extLst>
          </p:cNvPr>
          <p:cNvSpPr txBox="1">
            <a:spLocks noChangeArrowheads="1"/>
          </p:cNvSpPr>
          <p:nvPr/>
        </p:nvSpPr>
        <p:spPr bwMode="auto">
          <a:xfrm>
            <a:off x="0" y="9340850"/>
            <a:ext cx="2887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eaLnBrk="1"/>
            <a:endParaRPr lang="cs-CZ" altLang="sk-SK" sz="1200">
              <a:solidFill>
                <a:srgbClr val="000000"/>
              </a:solidFill>
              <a:ea typeface="Arial Unicode MS" pitchFamily="34" charset="-128"/>
            </a:endParaRPr>
          </a:p>
        </p:txBody>
      </p:sp>
      <p:sp>
        <p:nvSpPr>
          <p:cNvPr id="50181" name="Text Box 4">
            <a:extLst>
              <a:ext uri="{FF2B5EF4-FFF2-40B4-BE49-F238E27FC236}">
                <a16:creationId xmlns:a16="http://schemas.microsoft.com/office/drawing/2014/main" id="{69DCD440-6384-46FF-AB0A-B8C6473F074F}"/>
              </a:ext>
            </a:extLst>
          </p:cNvPr>
          <p:cNvSpPr txBox="1">
            <a:spLocks noChangeArrowheads="1"/>
          </p:cNvSpPr>
          <p:nvPr/>
        </p:nvSpPr>
        <p:spPr bwMode="auto">
          <a:xfrm>
            <a:off x="0" y="0"/>
            <a:ext cx="2887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eaLnBrk="1"/>
            <a:endParaRPr lang="cs-CZ" altLang="sk-SK" sz="1200">
              <a:solidFill>
                <a:srgbClr val="000000"/>
              </a:solidFill>
              <a:ea typeface="Arial Unicode MS" pitchFamily="34" charset="-128"/>
            </a:endParaRPr>
          </a:p>
        </p:txBody>
      </p:sp>
      <p:sp>
        <p:nvSpPr>
          <p:cNvPr id="50182" name="Text Box 5">
            <a:extLst>
              <a:ext uri="{FF2B5EF4-FFF2-40B4-BE49-F238E27FC236}">
                <a16:creationId xmlns:a16="http://schemas.microsoft.com/office/drawing/2014/main" id="{B52FAF18-83CD-4E70-A145-F9061D6B4402}"/>
              </a:ext>
            </a:extLst>
          </p:cNvPr>
          <p:cNvSpPr txBox="1">
            <a:spLocks noChangeArrowheads="1"/>
          </p:cNvSpPr>
          <p:nvPr/>
        </p:nvSpPr>
        <p:spPr bwMode="auto">
          <a:xfrm>
            <a:off x="3775075" y="0"/>
            <a:ext cx="28876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algn="r" eaLnBrk="1"/>
            <a:endParaRPr lang="cs-CZ" altLang="sk-SK" sz="1200">
              <a:solidFill>
                <a:srgbClr val="000000"/>
              </a:solidFill>
              <a:ea typeface="Arial Unicode MS" pitchFamily="34" charset="-128"/>
            </a:endParaRPr>
          </a:p>
        </p:txBody>
      </p:sp>
      <p:sp>
        <p:nvSpPr>
          <p:cNvPr id="50183" name="Text Box 6">
            <a:extLst>
              <a:ext uri="{FF2B5EF4-FFF2-40B4-BE49-F238E27FC236}">
                <a16:creationId xmlns:a16="http://schemas.microsoft.com/office/drawing/2014/main" id="{629D6F20-AD51-4E36-932B-F88280B6F2A0}"/>
              </a:ext>
            </a:extLst>
          </p:cNvPr>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50184" name="Rectangle 7">
            <a:extLst>
              <a:ext uri="{FF2B5EF4-FFF2-40B4-BE49-F238E27FC236}">
                <a16:creationId xmlns:a16="http://schemas.microsoft.com/office/drawing/2014/main" id="{702E02A4-33F1-451C-B517-76DE860B4FD3}"/>
              </a:ext>
            </a:extLst>
          </p:cNvPr>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20654986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02" name="Rectangle 9"/>
          <p:cNvSpPr>
            <a:spLocks noGrp="1" noChangeArrowheads="1"/>
          </p:cNvSpPr>
          <p:nvPr>
            <p:ph type="sldNum" sz="quarter"/>
          </p:nvPr>
        </p:nvSpPr>
        <p:spPr>
          <a:noFill/>
        </p:spPr>
        <p:txBody>
          <a:bodyPr/>
          <a:lstStyle/>
          <a:p>
            <a:fld id="{8D382A93-35C4-4469-8DD8-F5BF13848A7C}" type="slidenum">
              <a:rPr lang="cs-CZ" smtClean="0"/>
              <a:pPr/>
              <a:t>34</a:t>
            </a:fld>
            <a:endParaRPr lang="cs-CZ"/>
          </a:p>
        </p:txBody>
      </p:sp>
      <p:sp>
        <p:nvSpPr>
          <p:cNvPr id="153603" name="Text Box 2"/>
          <p:cNvSpPr txBox="1">
            <a:spLocks noChangeArrowheads="1"/>
          </p:cNvSpPr>
          <p:nvPr/>
        </p:nvSpPr>
        <p:spPr bwMode="auto">
          <a:xfrm>
            <a:off x="892175"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53604" name="Rectangle 3"/>
          <p:cNvSpPr>
            <a:spLocks noGrp="1" noChangeArrowheads="1"/>
          </p:cNvSpPr>
          <p:nvPr>
            <p:ph type="body"/>
          </p:nvPr>
        </p:nvSpPr>
        <p:spPr>
          <a:xfrm>
            <a:off x="906463" y="4716463"/>
            <a:ext cx="4979987" cy="4559300"/>
          </a:xfrm>
          <a:noFill/>
          <a:ln/>
        </p:spPr>
        <p:txBody>
          <a:bodyPr wrap="none" anchor="ctr"/>
          <a:lstStyle/>
          <a:p>
            <a:endParaRPr lang="sk-SK"/>
          </a:p>
        </p:txBody>
      </p:sp>
    </p:spTree>
    <p:extLst>
      <p:ext uri="{BB962C8B-B14F-4D97-AF65-F5344CB8AC3E}">
        <p14:creationId xmlns:p14="http://schemas.microsoft.com/office/powerpoint/2010/main" val="3506463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6674" name="Rectangle 9"/>
          <p:cNvSpPr>
            <a:spLocks noGrp="1" noChangeArrowheads="1"/>
          </p:cNvSpPr>
          <p:nvPr>
            <p:ph type="sldNum" sz="quarter"/>
          </p:nvPr>
        </p:nvSpPr>
        <p:spPr>
          <a:noFill/>
        </p:spPr>
        <p:txBody>
          <a:bodyPr/>
          <a:lstStyle/>
          <a:p>
            <a:fld id="{9918341D-B4AB-4021-8D7A-8641E227F849}" type="slidenum">
              <a:rPr lang="cs-CZ" smtClean="0"/>
              <a:pPr/>
              <a:t>50</a:t>
            </a:fld>
            <a:endParaRPr lang="cs-CZ"/>
          </a:p>
        </p:txBody>
      </p:sp>
      <p:sp>
        <p:nvSpPr>
          <p:cNvPr id="156675" name="Text Box 2"/>
          <p:cNvSpPr txBox="1">
            <a:spLocks noChangeArrowheads="1"/>
          </p:cNvSpPr>
          <p:nvPr/>
        </p:nvSpPr>
        <p:spPr bwMode="auto">
          <a:xfrm>
            <a:off x="890588"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56676" name="Rectangle 3"/>
          <p:cNvSpPr>
            <a:spLocks noGrp="1" noChangeArrowheads="1"/>
          </p:cNvSpPr>
          <p:nvPr>
            <p:ph type="body"/>
          </p:nvPr>
        </p:nvSpPr>
        <p:spPr>
          <a:xfrm>
            <a:off x="906463" y="4716463"/>
            <a:ext cx="4979987" cy="4559300"/>
          </a:xfrm>
          <a:noFill/>
          <a:ln/>
        </p:spPr>
        <p:txBody>
          <a:bodyPr wrap="none" anchor="ctr"/>
          <a:lstStyle/>
          <a:p>
            <a:endParaRPr lang="sk-SK" dirty="0"/>
          </a:p>
        </p:txBody>
      </p:sp>
    </p:spTree>
    <p:extLst>
      <p:ext uri="{BB962C8B-B14F-4D97-AF65-F5344CB8AC3E}">
        <p14:creationId xmlns:p14="http://schemas.microsoft.com/office/powerpoint/2010/main" val="7920797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7698" name="Rectangle 9"/>
          <p:cNvSpPr>
            <a:spLocks noGrp="1" noChangeArrowheads="1"/>
          </p:cNvSpPr>
          <p:nvPr>
            <p:ph type="sldNum" sz="quarter"/>
          </p:nvPr>
        </p:nvSpPr>
        <p:spPr>
          <a:noFill/>
        </p:spPr>
        <p:txBody>
          <a:bodyPr/>
          <a:lstStyle/>
          <a:p>
            <a:fld id="{A3083C2E-386E-4DDB-B5D7-D264D71E0B38}" type="slidenum">
              <a:rPr lang="cs-CZ" smtClean="0"/>
              <a:pPr/>
              <a:t>52</a:t>
            </a:fld>
            <a:endParaRPr lang="cs-CZ"/>
          </a:p>
        </p:txBody>
      </p:sp>
      <p:sp>
        <p:nvSpPr>
          <p:cNvPr id="157699" name="Text Box 2"/>
          <p:cNvSpPr txBox="1">
            <a:spLocks noChangeArrowheads="1"/>
          </p:cNvSpPr>
          <p:nvPr/>
        </p:nvSpPr>
        <p:spPr bwMode="auto">
          <a:xfrm>
            <a:off x="890588"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57700" name="Rectangle 3"/>
          <p:cNvSpPr>
            <a:spLocks noGrp="1" noChangeArrowheads="1"/>
          </p:cNvSpPr>
          <p:nvPr>
            <p:ph type="body"/>
          </p:nvPr>
        </p:nvSpPr>
        <p:spPr>
          <a:xfrm>
            <a:off x="906463" y="4716463"/>
            <a:ext cx="4979987" cy="4559300"/>
          </a:xfrm>
          <a:noFill/>
          <a:ln/>
        </p:spPr>
        <p:txBody>
          <a:bodyPr wrap="none" anchor="ctr"/>
          <a:lstStyle/>
          <a:p>
            <a:endParaRPr lang="sk-SK"/>
          </a:p>
        </p:txBody>
      </p:sp>
    </p:spTree>
    <p:extLst>
      <p:ext uri="{BB962C8B-B14F-4D97-AF65-F5344CB8AC3E}">
        <p14:creationId xmlns:p14="http://schemas.microsoft.com/office/powerpoint/2010/main" val="34165533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4626" name="Rectangle 9"/>
          <p:cNvSpPr>
            <a:spLocks noGrp="1" noChangeArrowheads="1"/>
          </p:cNvSpPr>
          <p:nvPr>
            <p:ph type="sldNum" sz="quarter"/>
          </p:nvPr>
        </p:nvSpPr>
        <p:spPr>
          <a:noFill/>
        </p:spPr>
        <p:txBody>
          <a:bodyPr/>
          <a:lstStyle/>
          <a:p>
            <a:fld id="{0DD84615-0C86-41F7-98F7-701E21251E03}" type="slidenum">
              <a:rPr lang="cs-CZ" smtClean="0"/>
              <a:pPr/>
              <a:t>53</a:t>
            </a:fld>
            <a:endParaRPr lang="cs-CZ"/>
          </a:p>
        </p:txBody>
      </p:sp>
      <p:sp>
        <p:nvSpPr>
          <p:cNvPr id="154627" name="Text Box 2"/>
          <p:cNvSpPr txBox="1">
            <a:spLocks noChangeArrowheads="1"/>
          </p:cNvSpPr>
          <p:nvPr/>
        </p:nvSpPr>
        <p:spPr bwMode="auto">
          <a:xfrm>
            <a:off x="890588"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54628" name="Rectangle 3"/>
          <p:cNvSpPr>
            <a:spLocks noGrp="1" noChangeArrowheads="1"/>
          </p:cNvSpPr>
          <p:nvPr>
            <p:ph type="body"/>
          </p:nvPr>
        </p:nvSpPr>
        <p:spPr>
          <a:xfrm>
            <a:off x="906463" y="4716463"/>
            <a:ext cx="4979987" cy="4559300"/>
          </a:xfrm>
          <a:noFill/>
          <a:ln/>
        </p:spPr>
        <p:txBody>
          <a:bodyPr wrap="none" anchor="ctr"/>
          <a:lstStyle/>
          <a:p>
            <a:endParaRPr lang="sk-SK"/>
          </a:p>
        </p:txBody>
      </p:sp>
    </p:spTree>
    <p:extLst>
      <p:ext uri="{BB962C8B-B14F-4D97-AF65-F5344CB8AC3E}">
        <p14:creationId xmlns:p14="http://schemas.microsoft.com/office/powerpoint/2010/main" val="4327392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5650" name="Rectangle 9"/>
          <p:cNvSpPr>
            <a:spLocks noGrp="1" noChangeArrowheads="1"/>
          </p:cNvSpPr>
          <p:nvPr>
            <p:ph type="sldNum" sz="quarter"/>
          </p:nvPr>
        </p:nvSpPr>
        <p:spPr>
          <a:noFill/>
        </p:spPr>
        <p:txBody>
          <a:bodyPr/>
          <a:lstStyle/>
          <a:p>
            <a:fld id="{4FBB0B72-223C-4438-A9EC-61BBE85953F2}" type="slidenum">
              <a:rPr lang="cs-CZ" smtClean="0"/>
              <a:pPr/>
              <a:t>58</a:t>
            </a:fld>
            <a:endParaRPr lang="cs-CZ"/>
          </a:p>
        </p:txBody>
      </p:sp>
      <p:sp>
        <p:nvSpPr>
          <p:cNvPr id="155651" name="Text Box 2"/>
          <p:cNvSpPr txBox="1">
            <a:spLocks noChangeArrowheads="1"/>
          </p:cNvSpPr>
          <p:nvPr/>
        </p:nvSpPr>
        <p:spPr bwMode="auto">
          <a:xfrm>
            <a:off x="890588" y="746125"/>
            <a:ext cx="5013325" cy="3721100"/>
          </a:xfrm>
          <a:prstGeom prst="rect">
            <a:avLst/>
          </a:prstGeom>
          <a:solidFill>
            <a:srgbClr val="FFFFFF"/>
          </a:solidFill>
          <a:ln w="9360">
            <a:solidFill>
              <a:srgbClr val="000000"/>
            </a:solidFill>
            <a:miter lim="800000"/>
            <a:headEnd/>
            <a:tailEnd/>
          </a:ln>
        </p:spPr>
        <p:txBody>
          <a:bodyPr wrap="none" anchor="ctr"/>
          <a:lstStyle/>
          <a:p>
            <a:endParaRPr lang="en-US"/>
          </a:p>
        </p:txBody>
      </p:sp>
      <p:sp>
        <p:nvSpPr>
          <p:cNvPr id="155652" name="Rectangle 3"/>
          <p:cNvSpPr>
            <a:spLocks noGrp="1" noChangeArrowheads="1"/>
          </p:cNvSpPr>
          <p:nvPr>
            <p:ph type="body"/>
          </p:nvPr>
        </p:nvSpPr>
        <p:spPr>
          <a:xfrm>
            <a:off x="906463" y="4716463"/>
            <a:ext cx="4979987" cy="4559300"/>
          </a:xfrm>
          <a:noFill/>
          <a:ln/>
        </p:spPr>
        <p:txBody>
          <a:bodyPr wrap="none" anchor="ctr"/>
          <a:lstStyle/>
          <a:p>
            <a:endParaRPr lang="sk-SK"/>
          </a:p>
        </p:txBody>
      </p:sp>
    </p:spTree>
    <p:extLst>
      <p:ext uri="{BB962C8B-B14F-4D97-AF65-F5344CB8AC3E}">
        <p14:creationId xmlns:p14="http://schemas.microsoft.com/office/powerpoint/2010/main" val="2316436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9"/>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86CD3A78-BEE4-4CE0-B2B4-4D1B658C5242}" type="slidenum">
              <a:rPr lang="cs-CZ" altLang="sk-SK" sz="1200">
                <a:solidFill>
                  <a:srgbClr val="000000"/>
                </a:solidFill>
              </a:rPr>
              <a:pPr/>
              <a:t>59</a:t>
            </a:fld>
            <a:endParaRPr lang="cs-CZ" altLang="sk-SK" sz="1200">
              <a:solidFill>
                <a:srgbClr val="000000"/>
              </a:solidFill>
            </a:endParaRPr>
          </a:p>
        </p:txBody>
      </p:sp>
      <p:sp>
        <p:nvSpPr>
          <p:cNvPr id="51203" name="Text Box 2"/>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51204" name="Rectangle 3"/>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5699628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9"/>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0D7AB9A5-1473-4378-9BEA-1804256F8464}" type="slidenum">
              <a:rPr lang="cs-CZ" altLang="sk-SK" sz="1200">
                <a:solidFill>
                  <a:srgbClr val="000000"/>
                </a:solidFill>
              </a:rPr>
              <a:pPr/>
              <a:t>61</a:t>
            </a:fld>
            <a:endParaRPr lang="cs-CZ" altLang="sk-SK" sz="1200">
              <a:solidFill>
                <a:srgbClr val="000000"/>
              </a:solidFill>
            </a:endParaRPr>
          </a:p>
        </p:txBody>
      </p:sp>
      <p:sp>
        <p:nvSpPr>
          <p:cNvPr id="52227" name="Text Box 2"/>
          <p:cNvSpPr txBox="1">
            <a:spLocks noChangeArrowheads="1"/>
          </p:cNvSpPr>
          <p:nvPr/>
        </p:nvSpPr>
        <p:spPr bwMode="auto">
          <a:xfrm>
            <a:off x="874713" y="738188"/>
            <a:ext cx="4914900" cy="3686175"/>
          </a:xfrm>
          <a:prstGeom prst="rect">
            <a:avLst/>
          </a:prstGeom>
          <a:solidFill>
            <a:srgbClr val="FFFFFF"/>
          </a:solidFill>
          <a:ln w="9360">
            <a:solidFill>
              <a:srgbClr val="000000"/>
            </a:solidFill>
            <a:miter lim="800000"/>
            <a:headEnd/>
            <a:tailEnd/>
          </a:ln>
        </p:spPr>
        <p:txBody>
          <a:bodyPr wrap="none" anchor="ctr"/>
          <a:lstStyle/>
          <a:p>
            <a:endParaRPr lang="sk-SK" altLang="sk-SK"/>
          </a:p>
        </p:txBody>
      </p:sp>
      <p:sp>
        <p:nvSpPr>
          <p:cNvPr id="52228" name="Rectangle 3"/>
          <p:cNvSpPr>
            <a:spLocks noGrp="1" noChangeArrowheads="1"/>
          </p:cNvSpPr>
          <p:nvPr>
            <p:ph type="body"/>
          </p:nvPr>
        </p:nvSpPr>
        <p:spPr>
          <a:xfrm>
            <a:off x="889000" y="4670425"/>
            <a:ext cx="4881563" cy="45148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sk-SK" altLang="sk-SK"/>
          </a:p>
        </p:txBody>
      </p:sp>
    </p:spTree>
    <p:extLst>
      <p:ext uri="{BB962C8B-B14F-4D97-AF65-F5344CB8AC3E}">
        <p14:creationId xmlns:p14="http://schemas.microsoft.com/office/powerpoint/2010/main" val="26123777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Zástupný symbol obrazu snímky 1"/>
          <p:cNvSpPr>
            <a:spLocks noGrp="1" noRot="1" noChangeAspect="1" noTextEdit="1"/>
          </p:cNvSpPr>
          <p:nvPr>
            <p:ph type="sldImg"/>
          </p:nvPr>
        </p:nvSpPr>
        <p:spPr/>
      </p:sp>
      <p:sp>
        <p:nvSpPr>
          <p:cNvPr id="53251" name="Zástupný symbol poznámok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k-SK" altLang="sk-SK"/>
          </a:p>
        </p:txBody>
      </p:sp>
      <p:sp>
        <p:nvSpPr>
          <p:cNvPr id="53252" name="Zástupný symbol čísla snímky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CB851FC4-5568-4E56-AF04-3C57A4E98737}" type="slidenum">
              <a:rPr lang="cs-CZ" altLang="sk-SK" sz="1200">
                <a:solidFill>
                  <a:srgbClr val="000000"/>
                </a:solidFill>
              </a:rPr>
              <a:pPr/>
              <a:t>62</a:t>
            </a:fld>
            <a:endParaRPr lang="cs-CZ" altLang="sk-SK" sz="1200">
              <a:solidFill>
                <a:srgbClr val="000000"/>
              </a:solidFill>
            </a:endParaRPr>
          </a:p>
        </p:txBody>
      </p:sp>
    </p:spTree>
    <p:extLst>
      <p:ext uri="{BB962C8B-B14F-4D97-AF65-F5344CB8AC3E}">
        <p14:creationId xmlns:p14="http://schemas.microsoft.com/office/powerpoint/2010/main" val="37000291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Zástupný symbol obrazu snímky 1"/>
          <p:cNvSpPr>
            <a:spLocks noGrp="1" noRot="1" noChangeAspect="1" noTextEdit="1"/>
          </p:cNvSpPr>
          <p:nvPr>
            <p:ph type="sldImg"/>
          </p:nvPr>
        </p:nvSpPr>
        <p:spPr/>
      </p:sp>
      <p:sp>
        <p:nvSpPr>
          <p:cNvPr id="54275" name="Zástupný symbol poznámok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k-SK" altLang="sk-SK"/>
          </a:p>
        </p:txBody>
      </p:sp>
      <p:sp>
        <p:nvSpPr>
          <p:cNvPr id="54276" name="Zástupný symbol čísla snímky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F8E9F65D-A4D2-43D4-BEA6-FE669563BB4E}" type="slidenum">
              <a:rPr lang="cs-CZ" altLang="sk-SK" sz="1200">
                <a:solidFill>
                  <a:srgbClr val="000000"/>
                </a:solidFill>
              </a:rPr>
              <a:pPr/>
              <a:t>63</a:t>
            </a:fld>
            <a:endParaRPr lang="cs-CZ" altLang="sk-SK" sz="1200">
              <a:solidFill>
                <a:srgbClr val="000000"/>
              </a:solidFill>
            </a:endParaRPr>
          </a:p>
        </p:txBody>
      </p:sp>
    </p:spTree>
    <p:extLst>
      <p:ext uri="{BB962C8B-B14F-4D97-AF65-F5344CB8AC3E}">
        <p14:creationId xmlns:p14="http://schemas.microsoft.com/office/powerpoint/2010/main" val="31553629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Zástupný symbol obrazu snímky 1"/>
          <p:cNvSpPr>
            <a:spLocks noGrp="1" noRot="1" noChangeAspect="1" noTextEdit="1"/>
          </p:cNvSpPr>
          <p:nvPr>
            <p:ph type="sldImg"/>
          </p:nvPr>
        </p:nvSpPr>
        <p:spPr/>
      </p:sp>
      <p:sp>
        <p:nvSpPr>
          <p:cNvPr id="55299" name="Zástupný symbol poznámok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sk-SK" altLang="sk-SK"/>
          </a:p>
        </p:txBody>
      </p:sp>
      <p:sp>
        <p:nvSpPr>
          <p:cNvPr id="55300" name="Zástupný symbol čísla snímky 3"/>
          <p:cNvSpPr>
            <a:spLocks noGrp="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fld id="{9AB63064-D00A-495D-9296-18D5A296A422}" type="slidenum">
              <a:rPr lang="cs-CZ" altLang="sk-SK" sz="1200">
                <a:solidFill>
                  <a:srgbClr val="000000"/>
                </a:solidFill>
              </a:rPr>
              <a:pPr/>
              <a:t>64</a:t>
            </a:fld>
            <a:endParaRPr lang="cs-CZ" altLang="sk-SK" sz="1200">
              <a:solidFill>
                <a:srgbClr val="000000"/>
              </a:solidFill>
            </a:endParaRPr>
          </a:p>
        </p:txBody>
      </p:sp>
    </p:spTree>
    <p:extLst>
      <p:ext uri="{BB962C8B-B14F-4D97-AF65-F5344CB8AC3E}">
        <p14:creationId xmlns:p14="http://schemas.microsoft.com/office/powerpoint/2010/main" val="10498527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r>
              <a:rPr lang="sk-SK" b="1" i="1" dirty="0" err="1"/>
              <a:t>Jádrový</a:t>
            </a:r>
            <a:r>
              <a:rPr lang="sk-SK" b="1" i="1" dirty="0"/>
              <a:t> </a:t>
            </a:r>
            <a:r>
              <a:rPr lang="sk-SK" b="1" i="1" dirty="0" err="1"/>
              <a:t>ikterus</a:t>
            </a:r>
            <a:r>
              <a:rPr lang="sk-SK" b="1" i="1" dirty="0"/>
              <a:t> (</a:t>
            </a:r>
            <a:r>
              <a:rPr lang="sk-SK" b="1" i="1" dirty="0" err="1"/>
              <a:t>kernikterus</a:t>
            </a:r>
            <a:r>
              <a:rPr lang="sk-SK" b="1" i="1" dirty="0"/>
              <a:t>, angl. </a:t>
            </a:r>
            <a:r>
              <a:rPr lang="sk-SK" b="1" i="1" dirty="0" err="1"/>
              <a:t>nuclear</a:t>
            </a:r>
            <a:r>
              <a:rPr lang="sk-SK" b="1" i="1" dirty="0"/>
              <a:t> </a:t>
            </a:r>
            <a:r>
              <a:rPr lang="sk-SK" b="1" i="1" dirty="0" err="1"/>
              <a:t>jaundice</a:t>
            </a:r>
            <a:r>
              <a:rPr lang="sk-SK" b="1" i="1" dirty="0"/>
              <a:t>) znamená </a:t>
            </a:r>
            <a:r>
              <a:rPr lang="sk-SK" b="1" i="1" dirty="0" err="1"/>
              <a:t>žluté</a:t>
            </a:r>
            <a:r>
              <a:rPr lang="sk-SK" b="1" i="1" dirty="0"/>
              <a:t> </a:t>
            </a:r>
            <a:r>
              <a:rPr lang="sk-SK" b="1" i="1" dirty="0" err="1"/>
              <a:t>zbarvení</a:t>
            </a:r>
            <a:r>
              <a:rPr lang="sk-SK" b="1" i="1" dirty="0"/>
              <a:t> šedé hmoty </a:t>
            </a:r>
            <a:r>
              <a:rPr lang="sk-SK" b="1" i="1" dirty="0" err="1"/>
              <a:t>bazálních</a:t>
            </a:r>
            <a:r>
              <a:rPr lang="sk-SK" b="1" i="1" dirty="0"/>
              <a:t> ganglií a </a:t>
            </a:r>
            <a:r>
              <a:rPr lang="sk-SK" b="1" i="1" dirty="0" err="1"/>
              <a:t>mozkového</a:t>
            </a:r>
            <a:r>
              <a:rPr lang="sk-SK" b="1" i="1" dirty="0"/>
              <a:t> kmene </a:t>
            </a:r>
            <a:r>
              <a:rPr lang="sk-SK" b="1" i="1" dirty="0" err="1"/>
              <a:t>nekonjugovaným</a:t>
            </a:r>
            <a:r>
              <a:rPr lang="sk-SK" b="1" i="1" dirty="0"/>
              <a:t> </a:t>
            </a:r>
            <a:r>
              <a:rPr lang="sk-SK" b="1" i="1" dirty="0" err="1"/>
              <a:t>bilirubinem</a:t>
            </a:r>
            <a:r>
              <a:rPr lang="sk-SK" b="1" i="1" dirty="0"/>
              <a:t>. Jedná </a:t>
            </a:r>
            <a:r>
              <a:rPr lang="sk-SK" b="1" i="1" dirty="0" err="1"/>
              <a:t>se</a:t>
            </a:r>
            <a:r>
              <a:rPr lang="sk-SK" b="1" i="1" dirty="0"/>
              <a:t> o vzácnou ale </a:t>
            </a:r>
            <a:r>
              <a:rPr lang="sk-SK" b="1" i="1" dirty="0" err="1"/>
              <a:t>velmi</a:t>
            </a:r>
            <a:r>
              <a:rPr lang="sk-SK" b="1" i="1" dirty="0"/>
              <a:t> závažnou </a:t>
            </a:r>
            <a:r>
              <a:rPr lang="sk-SK" b="1" i="1" dirty="0" err="1"/>
              <a:t>komplikaci</a:t>
            </a:r>
            <a:r>
              <a:rPr lang="sk-SK" b="1" i="1" dirty="0"/>
              <a:t> u </a:t>
            </a:r>
            <a:r>
              <a:rPr lang="sk-SK" b="1" i="1" dirty="0" err="1"/>
              <a:t>novorozence</a:t>
            </a:r>
            <a:r>
              <a:rPr lang="sk-SK" b="1" i="1" dirty="0"/>
              <a:t>. </a:t>
            </a:r>
            <a:r>
              <a:rPr lang="sk-SK" b="1" i="1" dirty="0" err="1"/>
              <a:t>Novorozenci</a:t>
            </a:r>
            <a:r>
              <a:rPr lang="sk-SK" b="1" i="1" dirty="0"/>
              <a:t> </a:t>
            </a:r>
            <a:r>
              <a:rPr lang="sk-SK" b="1" i="1" dirty="0" err="1"/>
              <a:t>nemají</a:t>
            </a:r>
            <a:r>
              <a:rPr lang="sk-SK" b="1" i="1" dirty="0"/>
              <a:t> tak dokonalou </a:t>
            </a:r>
            <a:r>
              <a:rPr lang="sk-SK" b="1" i="1" dirty="0" err="1"/>
              <a:t>hetatoencefalickou</a:t>
            </a:r>
            <a:r>
              <a:rPr lang="sk-SK" b="1" i="1" dirty="0"/>
              <a:t> bariéru </a:t>
            </a:r>
            <a:r>
              <a:rPr lang="sk-SK" b="1" i="1" dirty="0" err="1"/>
              <a:t>jako</a:t>
            </a:r>
            <a:r>
              <a:rPr lang="sk-SK" b="1" i="1" dirty="0"/>
              <a:t> </a:t>
            </a:r>
            <a:r>
              <a:rPr lang="sk-SK" b="1" i="1" dirty="0" err="1"/>
              <a:t>dospělí</a:t>
            </a:r>
            <a:r>
              <a:rPr lang="sk-SK" b="1" i="1" dirty="0"/>
              <a:t>. </a:t>
            </a:r>
          </a:p>
          <a:p>
            <a:r>
              <a:rPr lang="sk-SK" dirty="0" err="1">
                <a:effectLst/>
              </a:rPr>
              <a:t>prodromální</a:t>
            </a:r>
            <a:r>
              <a:rPr lang="sk-SK" dirty="0">
                <a:effectLst/>
              </a:rPr>
              <a:t> </a:t>
            </a:r>
            <a:r>
              <a:rPr lang="sk-SK" dirty="0" err="1">
                <a:effectLst/>
              </a:rPr>
              <a:t>stádium</a:t>
            </a:r>
            <a:endParaRPr lang="sk-SK" dirty="0">
              <a:effectLst/>
            </a:endParaRPr>
          </a:p>
          <a:p>
            <a:pPr lvl="1"/>
            <a:r>
              <a:rPr lang="sk-SK" dirty="0">
                <a:effectLst/>
              </a:rPr>
              <a:t>letargie, apatie</a:t>
            </a:r>
          </a:p>
          <a:p>
            <a:pPr lvl="1"/>
            <a:r>
              <a:rPr lang="sk-SK" dirty="0">
                <a:effectLst/>
              </a:rPr>
              <a:t>problémy </a:t>
            </a:r>
            <a:r>
              <a:rPr lang="sk-SK" dirty="0" err="1">
                <a:effectLst/>
              </a:rPr>
              <a:t>sání</a:t>
            </a:r>
            <a:endParaRPr lang="sk-SK" dirty="0">
              <a:effectLst/>
            </a:endParaRPr>
          </a:p>
          <a:p>
            <a:pPr lvl="1"/>
            <a:r>
              <a:rPr lang="sk-SK" dirty="0" err="1">
                <a:effectLst/>
              </a:rPr>
              <a:t>vysoce</a:t>
            </a:r>
            <a:r>
              <a:rPr lang="sk-SK" dirty="0">
                <a:effectLst/>
              </a:rPr>
              <a:t> </a:t>
            </a:r>
            <a:r>
              <a:rPr lang="sk-SK" dirty="0" err="1">
                <a:effectLst/>
              </a:rPr>
              <a:t>laděný</a:t>
            </a:r>
            <a:r>
              <a:rPr lang="sk-SK" dirty="0">
                <a:effectLst/>
              </a:rPr>
              <a:t> </a:t>
            </a:r>
            <a:r>
              <a:rPr lang="sk-SK" dirty="0" err="1">
                <a:effectLst/>
              </a:rPr>
              <a:t>pláč</a:t>
            </a:r>
            <a:endParaRPr lang="sk-SK" dirty="0">
              <a:effectLst/>
            </a:endParaRPr>
          </a:p>
          <a:p>
            <a:pPr lvl="1"/>
            <a:r>
              <a:rPr lang="sk-SK" dirty="0">
                <a:effectLst/>
              </a:rPr>
              <a:t>svalová </a:t>
            </a:r>
            <a:r>
              <a:rPr lang="sk-SK" dirty="0" err="1">
                <a:effectLst/>
              </a:rPr>
              <a:t>slabost</a:t>
            </a:r>
            <a:r>
              <a:rPr lang="sk-SK" dirty="0">
                <a:effectLst/>
              </a:rPr>
              <a:t> (</a:t>
            </a:r>
            <a:r>
              <a:rPr lang="sk-SK" dirty="0" err="1">
                <a:effectLst/>
              </a:rPr>
              <a:t>hypotonie</a:t>
            </a:r>
            <a:r>
              <a:rPr lang="sk-SK" dirty="0">
                <a:effectLst/>
              </a:rPr>
              <a:t>)</a:t>
            </a:r>
          </a:p>
          <a:p>
            <a:r>
              <a:rPr lang="sk-SK" dirty="0">
                <a:effectLst/>
              </a:rPr>
              <a:t>po </a:t>
            </a:r>
            <a:r>
              <a:rPr lang="sk-SK" dirty="0" err="1">
                <a:effectLst/>
              </a:rPr>
              <a:t>týdnu</a:t>
            </a:r>
            <a:r>
              <a:rPr lang="sk-SK" dirty="0">
                <a:effectLst/>
              </a:rPr>
              <a:t> </a:t>
            </a:r>
            <a:r>
              <a:rPr lang="sk-SK" dirty="0" err="1">
                <a:effectLst/>
              </a:rPr>
              <a:t>se</a:t>
            </a:r>
            <a:r>
              <a:rPr lang="sk-SK" dirty="0">
                <a:effectLst/>
              </a:rPr>
              <a:t> </a:t>
            </a:r>
            <a:r>
              <a:rPr lang="sk-SK" dirty="0" err="1">
                <a:effectLst/>
              </a:rPr>
              <a:t>rozvíjí</a:t>
            </a:r>
            <a:endParaRPr lang="sk-SK" dirty="0">
              <a:effectLst/>
            </a:endParaRPr>
          </a:p>
          <a:p>
            <a:pPr lvl="1"/>
            <a:r>
              <a:rPr lang="sk-SK" dirty="0">
                <a:effectLst/>
              </a:rPr>
              <a:t>zvýšená </a:t>
            </a:r>
            <a:r>
              <a:rPr lang="sk-SK" dirty="0" err="1">
                <a:effectLst/>
              </a:rPr>
              <a:t>dráždivost</a:t>
            </a:r>
            <a:endParaRPr lang="sk-SK" dirty="0">
              <a:effectLst/>
            </a:endParaRPr>
          </a:p>
          <a:p>
            <a:pPr lvl="1"/>
            <a:r>
              <a:rPr lang="sk-SK" dirty="0" err="1">
                <a:effectLst/>
              </a:rPr>
              <a:t>křeč</a:t>
            </a:r>
            <a:r>
              <a:rPr lang="sk-SK" dirty="0">
                <a:effectLst/>
              </a:rPr>
              <a:t> </a:t>
            </a:r>
            <a:r>
              <a:rPr lang="sk-SK" dirty="0" err="1">
                <a:effectLst/>
              </a:rPr>
              <a:t>zádového</a:t>
            </a:r>
            <a:r>
              <a:rPr lang="sk-SK" dirty="0">
                <a:effectLst/>
              </a:rPr>
              <a:t> svalstva, </a:t>
            </a:r>
            <a:r>
              <a:rPr lang="sk-SK" dirty="0" err="1">
                <a:effectLst/>
              </a:rPr>
              <a:t>kdy</a:t>
            </a:r>
            <a:r>
              <a:rPr lang="sk-SK" dirty="0">
                <a:effectLst/>
              </a:rPr>
              <a:t> </a:t>
            </a:r>
            <a:r>
              <a:rPr lang="sk-SK" dirty="0" err="1">
                <a:effectLst/>
              </a:rPr>
              <a:t>se</a:t>
            </a:r>
            <a:r>
              <a:rPr lang="sk-SK" dirty="0">
                <a:effectLst/>
              </a:rPr>
              <a:t> pacient </a:t>
            </a:r>
            <a:r>
              <a:rPr lang="sk-SK" dirty="0" err="1">
                <a:effectLst/>
              </a:rPr>
              <a:t>prohne</a:t>
            </a:r>
            <a:r>
              <a:rPr lang="sk-SK" dirty="0">
                <a:effectLst/>
              </a:rPr>
              <a:t> „do luku“ (</a:t>
            </a:r>
            <a:r>
              <a:rPr lang="sk-SK" dirty="0" err="1">
                <a:effectLst/>
              </a:rPr>
              <a:t>opistotonus</a:t>
            </a:r>
            <a:r>
              <a:rPr lang="sk-SK" dirty="0">
                <a:effectLst/>
              </a:rPr>
              <a:t>)</a:t>
            </a:r>
          </a:p>
          <a:p>
            <a:pPr lvl="1"/>
            <a:r>
              <a:rPr lang="sk-SK" dirty="0" err="1">
                <a:effectLst/>
              </a:rPr>
              <a:t>křeče</a:t>
            </a:r>
            <a:endParaRPr lang="sk-SK" dirty="0">
              <a:effectLst/>
            </a:endParaRPr>
          </a:p>
          <a:p>
            <a:pPr lvl="1"/>
            <a:r>
              <a:rPr lang="sk-SK" dirty="0" err="1">
                <a:effectLst/>
              </a:rPr>
              <a:t>chvilková</a:t>
            </a:r>
            <a:r>
              <a:rPr lang="sk-SK" dirty="0">
                <a:effectLst/>
              </a:rPr>
              <a:t> zástava </a:t>
            </a:r>
            <a:r>
              <a:rPr lang="sk-SK" dirty="0" err="1">
                <a:effectLst/>
              </a:rPr>
              <a:t>dýchání</a:t>
            </a:r>
            <a:r>
              <a:rPr lang="sk-SK" dirty="0">
                <a:effectLst/>
              </a:rPr>
              <a:t> (</a:t>
            </a:r>
            <a:r>
              <a:rPr lang="sk-SK" dirty="0" err="1">
                <a:effectLst/>
              </a:rPr>
              <a:t>apnoe</a:t>
            </a:r>
            <a:r>
              <a:rPr lang="sk-SK" dirty="0">
                <a:effectLst/>
              </a:rPr>
              <a:t>)</a:t>
            </a:r>
          </a:p>
          <a:p>
            <a:pPr lvl="1"/>
            <a:r>
              <a:rPr lang="sk-SK" dirty="0">
                <a:effectLst/>
              </a:rPr>
              <a:t>zvýšené </a:t>
            </a:r>
            <a:r>
              <a:rPr lang="sk-SK" dirty="0" err="1">
                <a:effectLst/>
              </a:rPr>
              <a:t>napětí</a:t>
            </a:r>
            <a:r>
              <a:rPr lang="sk-SK" dirty="0">
                <a:effectLst/>
              </a:rPr>
              <a:t> </a:t>
            </a:r>
            <a:r>
              <a:rPr lang="sk-SK" dirty="0" err="1">
                <a:effectLst/>
              </a:rPr>
              <a:t>svalů</a:t>
            </a:r>
            <a:r>
              <a:rPr lang="sk-SK" dirty="0">
                <a:effectLst/>
              </a:rPr>
              <a:t> (</a:t>
            </a:r>
            <a:r>
              <a:rPr lang="sk-SK" dirty="0" err="1">
                <a:effectLst/>
              </a:rPr>
              <a:t>hypertonie</a:t>
            </a:r>
            <a:r>
              <a:rPr lang="sk-SK" dirty="0">
                <a:effectLst/>
              </a:rPr>
              <a:t>)</a:t>
            </a:r>
          </a:p>
          <a:p>
            <a:pPr lvl="1"/>
            <a:r>
              <a:rPr lang="sk-SK" dirty="0">
                <a:effectLst/>
              </a:rPr>
              <a:t>teploty</a:t>
            </a:r>
          </a:p>
          <a:p>
            <a:r>
              <a:rPr lang="sk-SK" dirty="0">
                <a:effectLst/>
              </a:rPr>
              <a:t>konečné </a:t>
            </a:r>
            <a:r>
              <a:rPr lang="sk-SK" dirty="0" err="1">
                <a:effectLst/>
              </a:rPr>
              <a:t>stádium</a:t>
            </a:r>
            <a:endParaRPr lang="sk-SK" dirty="0">
              <a:effectLst/>
            </a:endParaRPr>
          </a:p>
          <a:p>
            <a:pPr lvl="1"/>
            <a:r>
              <a:rPr lang="sk-SK" dirty="0">
                <a:effectLst/>
              </a:rPr>
              <a:t>chronická </a:t>
            </a:r>
            <a:r>
              <a:rPr lang="sk-SK" dirty="0" err="1">
                <a:effectLst/>
              </a:rPr>
              <a:t>encefalopatie</a:t>
            </a:r>
            <a:endParaRPr lang="sk-SK" dirty="0">
              <a:effectLst/>
            </a:endParaRPr>
          </a:p>
          <a:p>
            <a:pPr lvl="1"/>
            <a:r>
              <a:rPr lang="sk-SK" dirty="0" err="1">
                <a:effectLst/>
              </a:rPr>
              <a:t>dětská</a:t>
            </a:r>
            <a:r>
              <a:rPr lang="sk-SK" dirty="0">
                <a:effectLst/>
              </a:rPr>
              <a:t> </a:t>
            </a:r>
            <a:r>
              <a:rPr lang="sk-SK" dirty="0" err="1">
                <a:effectLst/>
              </a:rPr>
              <a:t>mozková</a:t>
            </a:r>
            <a:r>
              <a:rPr lang="sk-SK" dirty="0">
                <a:effectLst/>
              </a:rPr>
              <a:t> obrna</a:t>
            </a:r>
          </a:p>
          <a:p>
            <a:pPr lvl="1"/>
            <a:r>
              <a:rPr lang="sk-SK" dirty="0" err="1">
                <a:effectLst/>
              </a:rPr>
              <a:t>spastická</a:t>
            </a:r>
            <a:r>
              <a:rPr lang="sk-SK" dirty="0">
                <a:effectLst/>
              </a:rPr>
              <a:t> </a:t>
            </a:r>
            <a:r>
              <a:rPr lang="sk-SK" dirty="0" err="1">
                <a:effectLst/>
              </a:rPr>
              <a:t>diplegie</a:t>
            </a:r>
            <a:endParaRPr lang="sk-SK" dirty="0">
              <a:effectLst/>
            </a:endParaRPr>
          </a:p>
          <a:p>
            <a:pPr lvl="1"/>
            <a:r>
              <a:rPr lang="sk-SK" dirty="0">
                <a:effectLst/>
              </a:rPr>
              <a:t>pomalé </a:t>
            </a:r>
            <a:r>
              <a:rPr lang="sk-SK" dirty="0" err="1">
                <a:effectLst/>
              </a:rPr>
              <a:t>kroutivé</a:t>
            </a:r>
            <a:r>
              <a:rPr lang="sk-SK" dirty="0">
                <a:effectLst/>
              </a:rPr>
              <a:t> pohyby </a:t>
            </a:r>
            <a:r>
              <a:rPr lang="sk-SK" dirty="0" err="1">
                <a:effectLst/>
              </a:rPr>
              <a:t>končetin</a:t>
            </a:r>
            <a:r>
              <a:rPr lang="sk-SK" dirty="0">
                <a:effectLst/>
              </a:rPr>
              <a:t> a trupu (</a:t>
            </a:r>
            <a:r>
              <a:rPr lang="sk-SK" dirty="0" err="1">
                <a:effectLst/>
              </a:rPr>
              <a:t>choreoatetóza</a:t>
            </a:r>
            <a:r>
              <a:rPr lang="sk-SK" dirty="0">
                <a:effectLst/>
              </a:rPr>
              <a:t>)</a:t>
            </a:r>
          </a:p>
          <a:p>
            <a:pPr lvl="1"/>
            <a:r>
              <a:rPr lang="sk-SK" dirty="0" err="1">
                <a:effectLst/>
              </a:rPr>
              <a:t>mentální</a:t>
            </a:r>
            <a:r>
              <a:rPr lang="sk-SK" dirty="0">
                <a:effectLst/>
              </a:rPr>
              <a:t> </a:t>
            </a:r>
            <a:r>
              <a:rPr lang="sk-SK" dirty="0" err="1">
                <a:effectLst/>
              </a:rPr>
              <a:t>retardace</a:t>
            </a:r>
            <a:endParaRPr lang="sk-SK" dirty="0">
              <a:effectLst/>
            </a:endParaRPr>
          </a:p>
          <a:p>
            <a:pPr lvl="1"/>
            <a:r>
              <a:rPr lang="sk-SK" dirty="0" err="1">
                <a:effectLst/>
              </a:rPr>
              <a:t>dentální</a:t>
            </a:r>
            <a:r>
              <a:rPr lang="sk-SK" dirty="0">
                <a:effectLst/>
              </a:rPr>
              <a:t> </a:t>
            </a:r>
            <a:r>
              <a:rPr lang="sk-SK" dirty="0" err="1">
                <a:effectLst/>
              </a:rPr>
              <a:t>dysplazie</a:t>
            </a:r>
            <a:endParaRPr lang="sk-SK" dirty="0">
              <a:effectLst/>
            </a:endParaRPr>
          </a:p>
          <a:p>
            <a:pPr lvl="1"/>
            <a:r>
              <a:rPr lang="sk-SK" dirty="0">
                <a:effectLst/>
              </a:rPr>
              <a:t>poruchy sluchu</a:t>
            </a:r>
          </a:p>
          <a:p>
            <a:pPr lvl="1"/>
            <a:r>
              <a:rPr lang="sk-SK" dirty="0">
                <a:effectLst/>
              </a:rPr>
              <a:t>paralýzy </a:t>
            </a:r>
            <a:r>
              <a:rPr lang="sk-SK" dirty="0" err="1">
                <a:effectLst/>
              </a:rPr>
              <a:t>okohybných</a:t>
            </a:r>
            <a:r>
              <a:rPr lang="sk-SK" dirty="0">
                <a:effectLst/>
              </a:rPr>
              <a:t> </a:t>
            </a:r>
            <a:r>
              <a:rPr lang="sk-SK" dirty="0" err="1">
                <a:effectLst/>
              </a:rPr>
              <a:t>svalů</a:t>
            </a:r>
            <a:endParaRPr lang="sk-SK" dirty="0">
              <a:effectLst/>
            </a:endParaRPr>
          </a:p>
          <a:p>
            <a:endParaRPr lang="sk-SK" dirty="0"/>
          </a:p>
        </p:txBody>
      </p:sp>
      <p:sp>
        <p:nvSpPr>
          <p:cNvPr id="4" name="Zástupný objekt pre číslo snímky 3"/>
          <p:cNvSpPr>
            <a:spLocks noGrp="1"/>
          </p:cNvSpPr>
          <p:nvPr>
            <p:ph type="sldNum"/>
          </p:nvPr>
        </p:nvSpPr>
        <p:spPr/>
        <p:txBody>
          <a:bodyPr/>
          <a:lstStyle/>
          <a:p>
            <a:pPr>
              <a:defRPr/>
            </a:pPr>
            <a:fld id="{3F684F12-354E-4505-98CA-1B0C0906941C}" type="slidenum">
              <a:rPr lang="cs-CZ" smtClean="0"/>
              <a:pPr>
                <a:defRPr/>
              </a:pPr>
              <a:t>74</a:t>
            </a:fld>
            <a:endParaRPr lang="cs-CZ"/>
          </a:p>
        </p:txBody>
      </p:sp>
    </p:spTree>
    <p:extLst>
      <p:ext uri="{BB962C8B-B14F-4D97-AF65-F5344CB8AC3E}">
        <p14:creationId xmlns:p14="http://schemas.microsoft.com/office/powerpoint/2010/main" val="14049733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bg>
      <p:bgRef idx="1002">
        <a:schemeClr val="bg2"/>
      </p:bgRef>
    </p:bg>
    <p:spTree>
      <p:nvGrpSpPr>
        <p:cNvPr id="1" name=""/>
        <p:cNvGrpSpPr/>
        <p:nvPr/>
      </p:nvGrpSpPr>
      <p:grpSpPr>
        <a:xfrm>
          <a:off x="0" y="0"/>
          <a:ext cx="0" cy="0"/>
          <a:chOff x="0" y="0"/>
          <a:chExt cx="0" cy="0"/>
        </a:xfrm>
      </p:grpSpPr>
      <p:sp>
        <p:nvSpPr>
          <p:cNvPr id="4" name="Obdĺžnik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bdĺžnik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Nadpis 1"/>
          <p:cNvSpPr>
            <a:spLocks noGrp="1"/>
          </p:cNvSpPr>
          <p:nvPr>
            <p:ph type="ctrTitle"/>
          </p:nvPr>
        </p:nvSpPr>
        <p:spPr>
          <a:xfrm>
            <a:off x="685800" y="3355848"/>
            <a:ext cx="8077200" cy="1673352"/>
          </a:xfrm>
        </p:spPr>
        <p:txBody>
          <a:bodyPr tIns="0" bIns="0" anchor="t"/>
          <a:lstStyle>
            <a:lvl1pPr algn="l">
              <a:defRPr sz="4700" b="1"/>
            </a:lvl1pPr>
            <a:extLst/>
          </a:lstStyle>
          <a:p>
            <a:r>
              <a:rPr lang="sk-SK"/>
              <a:t>Kliknite sem a upravte štýl predlohy nadpisov.</a:t>
            </a:r>
            <a:endParaRPr lang="en-US"/>
          </a:p>
        </p:txBody>
      </p:sp>
      <p:sp>
        <p:nvSpPr>
          <p:cNvPr id="3" name="Podnadpis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sk-SK"/>
              <a:t>Kliknite sem a upravte štýl predlohy podnadpisov.</a:t>
            </a:r>
            <a:endParaRPr lang="en-US"/>
          </a:p>
        </p:txBody>
      </p:sp>
      <p:sp>
        <p:nvSpPr>
          <p:cNvPr id="6" name="Zástupný symbol dátumu 3"/>
          <p:cNvSpPr>
            <a:spLocks noGrp="1"/>
          </p:cNvSpPr>
          <p:nvPr>
            <p:ph type="dt" sz="half" idx="10"/>
          </p:nvPr>
        </p:nvSpPr>
        <p:spPr/>
        <p:txBody>
          <a:bodyPr/>
          <a:lstStyle>
            <a:lvl1pPr>
              <a:defRPr/>
            </a:lvl1pPr>
          </a:lstStyle>
          <a:p>
            <a:pPr>
              <a:defRPr/>
            </a:pPr>
            <a:endParaRPr lang="sk-SK"/>
          </a:p>
        </p:txBody>
      </p:sp>
      <p:sp>
        <p:nvSpPr>
          <p:cNvPr id="7" name="Zástupný symbol päty 4"/>
          <p:cNvSpPr>
            <a:spLocks noGrp="1"/>
          </p:cNvSpPr>
          <p:nvPr>
            <p:ph type="ftr" sz="quarter" idx="11"/>
          </p:nvPr>
        </p:nvSpPr>
        <p:spPr/>
        <p:txBody>
          <a:bodyPr/>
          <a:lstStyle>
            <a:lvl1pPr>
              <a:defRPr/>
            </a:lvl1pPr>
          </a:lstStyle>
          <a:p>
            <a:pPr>
              <a:defRPr/>
            </a:pPr>
            <a:endParaRPr lang="sk-SK"/>
          </a:p>
        </p:txBody>
      </p:sp>
      <p:sp>
        <p:nvSpPr>
          <p:cNvPr id="8" name="Zástupný symbol čísla snímky 5"/>
          <p:cNvSpPr>
            <a:spLocks noGrp="1"/>
          </p:cNvSpPr>
          <p:nvPr>
            <p:ph type="sldNum" sz="quarter" idx="12"/>
          </p:nvPr>
        </p:nvSpPr>
        <p:spPr/>
        <p:txBody>
          <a:bodyPr/>
          <a:lstStyle>
            <a:lvl1pPr>
              <a:defRPr/>
            </a:lvl1pPr>
          </a:lstStyle>
          <a:p>
            <a:pPr>
              <a:defRPr/>
            </a:pPr>
            <a:fld id="{F699033E-D9C1-46BF-BA93-CA53BA79EF7D}" type="slidenum">
              <a:rPr lang="sk-SK"/>
              <a:pPr>
                <a:defRPr/>
              </a:pPr>
              <a:t>‹#›</a:t>
            </a:fld>
            <a:endParaRPr lang="sk-SK"/>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155448"/>
            <a:ext cx="8229600" cy="1252728"/>
          </a:xfrm>
        </p:spPr>
        <p:txBody>
          <a:bodyPr/>
          <a:lstStyle/>
          <a:p>
            <a:r>
              <a:rPr lang="sk-SK"/>
              <a:t>Kliknite sem a upravte štýl predlohy nadpisov.</a:t>
            </a:r>
            <a:endParaRPr lang="en-US"/>
          </a:p>
        </p:txBody>
      </p:sp>
      <p:sp>
        <p:nvSpPr>
          <p:cNvPr id="3" name="Zástupný symbol obsahu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4" name="Zástupný symbol dátumu 3"/>
          <p:cNvSpPr>
            <a:spLocks noGrp="1"/>
          </p:cNvSpPr>
          <p:nvPr>
            <p:ph type="dt" sz="half" idx="10"/>
          </p:nvPr>
        </p:nvSpPr>
        <p:spPr/>
        <p:txBody>
          <a:bodyPr/>
          <a:lstStyle>
            <a:lvl1pPr>
              <a:defRPr/>
            </a:lvl1pPr>
          </a:lstStyle>
          <a:p>
            <a:pPr>
              <a:defRPr/>
            </a:pPr>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8A917580-2988-443C-B1F1-023520A6BA9C}" type="slidenum">
              <a:rPr lang="sk-SK"/>
              <a:pPr>
                <a:defRPr/>
              </a:pPr>
              <a:t>‹#›</a:t>
            </a:fld>
            <a:endParaRPr lang="sk-SK"/>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bg>
      <p:bgRef idx="1002">
        <a:schemeClr val="bg2"/>
      </p:bgRef>
    </p:bg>
    <p:spTree>
      <p:nvGrpSpPr>
        <p:cNvPr id="1" name=""/>
        <p:cNvGrpSpPr/>
        <p:nvPr/>
      </p:nvGrpSpPr>
      <p:grpSpPr>
        <a:xfrm>
          <a:off x="0" y="0"/>
          <a:ext cx="0" cy="0"/>
          <a:chOff x="0" y="0"/>
          <a:chExt cx="0" cy="0"/>
        </a:xfrm>
      </p:grpSpPr>
      <p:sp>
        <p:nvSpPr>
          <p:cNvPr id="4" name="Obdĺžnik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bdĺžnik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Nadpis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sk-SK"/>
              <a:t>Kliknite sem a upravte štýl predlohy nadpisov.</a:t>
            </a:r>
            <a:endParaRPr lang="en-US"/>
          </a:p>
        </p:txBody>
      </p:sp>
      <p:sp>
        <p:nvSpPr>
          <p:cNvPr id="3" name="Zástupný symbol textu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sk-SK"/>
              <a:t>Kliknite sem a upravte štýly predlohy textu.</a:t>
            </a:r>
          </a:p>
        </p:txBody>
      </p:sp>
      <p:sp>
        <p:nvSpPr>
          <p:cNvPr id="6" name="Zástupný symbol dátumu 3"/>
          <p:cNvSpPr>
            <a:spLocks noGrp="1"/>
          </p:cNvSpPr>
          <p:nvPr>
            <p:ph type="dt" sz="half" idx="10"/>
          </p:nvPr>
        </p:nvSpPr>
        <p:spPr/>
        <p:txBody>
          <a:bodyPr/>
          <a:lstStyle>
            <a:lvl1pPr>
              <a:defRPr/>
            </a:lvl1pPr>
          </a:lstStyle>
          <a:p>
            <a:pPr>
              <a:defRPr/>
            </a:pPr>
            <a:endParaRPr lang="sk-SK"/>
          </a:p>
        </p:txBody>
      </p:sp>
      <p:sp>
        <p:nvSpPr>
          <p:cNvPr id="7" name="Zástupný symbol päty 4"/>
          <p:cNvSpPr>
            <a:spLocks noGrp="1"/>
          </p:cNvSpPr>
          <p:nvPr>
            <p:ph type="ftr" sz="quarter" idx="11"/>
          </p:nvPr>
        </p:nvSpPr>
        <p:spPr/>
        <p:txBody>
          <a:bodyPr/>
          <a:lstStyle>
            <a:lvl1pPr>
              <a:defRPr/>
            </a:lvl1pPr>
          </a:lstStyle>
          <a:p>
            <a:pPr>
              <a:defRPr/>
            </a:pPr>
            <a:endParaRPr lang="sk-SK"/>
          </a:p>
        </p:txBody>
      </p:sp>
      <p:sp>
        <p:nvSpPr>
          <p:cNvPr id="8" name="Zástupný symbol čísla snímky 5"/>
          <p:cNvSpPr>
            <a:spLocks noGrp="1"/>
          </p:cNvSpPr>
          <p:nvPr>
            <p:ph type="sldNum" sz="quarter" idx="12"/>
          </p:nvPr>
        </p:nvSpPr>
        <p:spPr/>
        <p:txBody>
          <a:bodyPr/>
          <a:lstStyle>
            <a:lvl1pPr>
              <a:defRPr/>
            </a:lvl1pPr>
          </a:lstStyle>
          <a:p>
            <a:pPr>
              <a:defRPr/>
            </a:pPr>
            <a:fld id="{405AF5A1-49B7-418A-9C86-4F4CC37C0783}" type="slidenum">
              <a:rPr lang="sk-SK"/>
              <a:pPr>
                <a:defRPr/>
              </a:pPr>
              <a:t>‹#›</a:t>
            </a:fld>
            <a:endParaRPr lang="sk-SK"/>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endParaRPr lang="en-US"/>
          </a:p>
        </p:txBody>
      </p:sp>
      <p:sp>
        <p:nvSpPr>
          <p:cNvPr id="3" name="Zástupný symbol obsahu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4" name="Zástupný symbol obsahu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5" name="Zástupný symbol dátumu 3"/>
          <p:cNvSpPr>
            <a:spLocks noGrp="1"/>
          </p:cNvSpPr>
          <p:nvPr>
            <p:ph type="dt" sz="half" idx="10"/>
          </p:nvPr>
        </p:nvSpPr>
        <p:spPr/>
        <p:txBody>
          <a:bodyPr/>
          <a:lstStyle>
            <a:lvl1pPr>
              <a:defRPr/>
            </a:lvl1pPr>
          </a:lstStyle>
          <a:p>
            <a:pPr>
              <a:defRPr/>
            </a:pPr>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0AEC7D5B-E656-48E5-BE95-F2B72D5FAFD1}" type="slidenum">
              <a:rPr lang="sk-SK"/>
              <a:pPr>
                <a:defRPr/>
              </a:pPr>
              <a:t>‹#›</a:t>
            </a:fld>
            <a:endParaRPr lang="sk-SK"/>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extLst/>
          </a:lstStyle>
          <a:p>
            <a:r>
              <a:rPr lang="sk-SK"/>
              <a:t>Kliknite sem a upravte štýl predlohy nadpisov.</a:t>
            </a:r>
            <a:endParaRPr lang="en-US"/>
          </a:p>
        </p:txBody>
      </p:sp>
      <p:sp>
        <p:nvSpPr>
          <p:cNvPr id="3" name="Zástupný symbol textu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sk-SK"/>
              <a:t>Kliknite sem a upravte štýly predlohy textu.</a:t>
            </a:r>
          </a:p>
        </p:txBody>
      </p:sp>
      <p:sp>
        <p:nvSpPr>
          <p:cNvPr id="4" name="Zástupný symbol obsahu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5" name="Zástupný symbol textu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sk-SK"/>
              <a:t>Kliknite sem a upravte štýly predlohy textu.</a:t>
            </a:r>
          </a:p>
        </p:txBody>
      </p:sp>
      <p:sp>
        <p:nvSpPr>
          <p:cNvPr id="6" name="Zástupný symbol obsahu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7" name="Zástupný symbol dátumu 3"/>
          <p:cNvSpPr>
            <a:spLocks noGrp="1"/>
          </p:cNvSpPr>
          <p:nvPr>
            <p:ph type="dt" sz="half" idx="10"/>
          </p:nvPr>
        </p:nvSpPr>
        <p:spPr/>
        <p:txBody>
          <a:bodyPr/>
          <a:lstStyle>
            <a:lvl1pPr>
              <a:defRPr/>
            </a:lvl1pPr>
          </a:lstStyle>
          <a:p>
            <a:pPr>
              <a:defRPr/>
            </a:pPr>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6BBC0D14-A57A-4839-9F23-33842DC8C8A5}" type="slidenum">
              <a:rPr lang="sk-SK"/>
              <a:pPr>
                <a:defRPr/>
              </a:pPr>
              <a:t>‹#›</a:t>
            </a:fld>
            <a:endParaRPr lang="sk-SK"/>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endParaRPr lang="en-US"/>
          </a:p>
        </p:txBody>
      </p:sp>
      <p:sp>
        <p:nvSpPr>
          <p:cNvPr id="3" name="Zástupný symbol dátumu 3"/>
          <p:cNvSpPr>
            <a:spLocks noGrp="1"/>
          </p:cNvSpPr>
          <p:nvPr>
            <p:ph type="dt" sz="half" idx="10"/>
          </p:nvPr>
        </p:nvSpPr>
        <p:spPr/>
        <p:txBody>
          <a:bodyPr/>
          <a:lstStyle>
            <a:lvl1pPr>
              <a:defRPr/>
            </a:lvl1pPr>
          </a:lstStyle>
          <a:p>
            <a:pPr>
              <a:defRPr/>
            </a:pPr>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B589798A-6B6F-402B-844D-09C09383BB3D}" type="slidenum">
              <a:rPr lang="sk-SK"/>
              <a:pPr>
                <a:defRPr/>
              </a:pPr>
              <a:t>‹#›</a:t>
            </a:fld>
            <a:endParaRPr lang="sk-SK"/>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vl1pPr>
          </a:lstStyle>
          <a:p>
            <a:pPr>
              <a:defRPr/>
            </a:pPr>
            <a:endParaRPr lang="sk-SK"/>
          </a:p>
        </p:txBody>
      </p:sp>
      <p:sp>
        <p:nvSpPr>
          <p:cNvPr id="3" name="Zástupný symbol päty 2"/>
          <p:cNvSpPr>
            <a:spLocks noGrp="1"/>
          </p:cNvSpPr>
          <p:nvPr>
            <p:ph type="ftr" sz="quarter" idx="11"/>
          </p:nvPr>
        </p:nvSpPr>
        <p:spPr/>
        <p:txBody>
          <a:bodyPr/>
          <a:lstStyle>
            <a:lvl1pPr>
              <a:defRPr/>
            </a:lvl1pPr>
          </a:lstStyle>
          <a:p>
            <a:pPr>
              <a:defRPr/>
            </a:pPr>
            <a:endParaRPr lang="sk-SK"/>
          </a:p>
        </p:txBody>
      </p:sp>
      <p:sp>
        <p:nvSpPr>
          <p:cNvPr id="4" name="Zástupný symbol čísla snímky 3"/>
          <p:cNvSpPr>
            <a:spLocks noGrp="1"/>
          </p:cNvSpPr>
          <p:nvPr>
            <p:ph type="sldNum" sz="quarter" idx="12"/>
          </p:nvPr>
        </p:nvSpPr>
        <p:spPr/>
        <p:txBody>
          <a:bodyPr/>
          <a:lstStyle>
            <a:lvl1pPr>
              <a:defRPr/>
            </a:lvl1pPr>
          </a:lstStyle>
          <a:p>
            <a:pPr>
              <a:defRPr/>
            </a:pPr>
            <a:fld id="{CE174F5E-407F-4AE8-97CD-5421E137CF41}" type="slidenum">
              <a:rPr lang="sk-SK"/>
              <a:pPr>
                <a:defRPr/>
              </a:pPr>
              <a:t>‹#›</a:t>
            </a:fld>
            <a:endParaRPr lang="sk-SK"/>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5" name="Obdĺžnik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bdĺžnik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Nadpis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sk-SK"/>
              <a:t>Kliknite sem a upravte štýl predlohy nadpisov.</a:t>
            </a:r>
            <a:endParaRPr lang="en-US"/>
          </a:p>
        </p:txBody>
      </p:sp>
      <p:sp>
        <p:nvSpPr>
          <p:cNvPr id="3" name="Zástupný symbol obsahu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4" name="Zástupný symbol textu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sk-SK"/>
              <a:t>Kliknite sem a upravte štýly predlohy textu.</a:t>
            </a:r>
          </a:p>
        </p:txBody>
      </p:sp>
      <p:sp>
        <p:nvSpPr>
          <p:cNvPr id="7" name="Zástupný symbol dátumu 4"/>
          <p:cNvSpPr>
            <a:spLocks noGrp="1"/>
          </p:cNvSpPr>
          <p:nvPr>
            <p:ph type="dt" sz="half" idx="10"/>
          </p:nvPr>
        </p:nvSpPr>
        <p:spPr/>
        <p:txBody>
          <a:bodyPr/>
          <a:lstStyle>
            <a:lvl1pPr>
              <a:defRPr/>
            </a:lvl1pPr>
          </a:lstStyle>
          <a:p>
            <a:pPr>
              <a:defRPr/>
            </a:pPr>
            <a:endParaRPr lang="sk-SK"/>
          </a:p>
        </p:txBody>
      </p:sp>
      <p:sp>
        <p:nvSpPr>
          <p:cNvPr id="8" name="Zástupný symbol päty 5"/>
          <p:cNvSpPr>
            <a:spLocks noGrp="1"/>
          </p:cNvSpPr>
          <p:nvPr>
            <p:ph type="ftr" sz="quarter" idx="11"/>
          </p:nvPr>
        </p:nvSpPr>
        <p:spPr/>
        <p:txBody>
          <a:bodyPr/>
          <a:lstStyle>
            <a:lvl1pPr>
              <a:defRPr/>
            </a:lvl1pPr>
          </a:lstStyle>
          <a:p>
            <a:pPr>
              <a:defRPr/>
            </a:pPr>
            <a:endParaRPr lang="sk-SK"/>
          </a:p>
        </p:txBody>
      </p:sp>
      <p:sp>
        <p:nvSpPr>
          <p:cNvPr id="9" name="Zástupný symbol čísla snímky 6"/>
          <p:cNvSpPr>
            <a:spLocks noGrp="1"/>
          </p:cNvSpPr>
          <p:nvPr>
            <p:ph type="sldNum" sz="quarter" idx="12"/>
          </p:nvPr>
        </p:nvSpPr>
        <p:spPr/>
        <p:txBody>
          <a:bodyPr/>
          <a:lstStyle>
            <a:lvl1pPr>
              <a:defRPr/>
            </a:lvl1pPr>
          </a:lstStyle>
          <a:p>
            <a:pPr>
              <a:defRPr/>
            </a:pPr>
            <a:fld id="{8DC0F56C-6836-4E34-A90C-C6A478D93527}" type="slidenum">
              <a:rPr lang="sk-SK"/>
              <a:pPr>
                <a:defRPr/>
              </a:pPr>
              <a:t>‹#›</a:t>
            </a:fld>
            <a:endParaRPr lang="sk-SK"/>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bg>
      <p:bgRef idx="1001">
        <a:schemeClr val="bg2"/>
      </p:bgRef>
    </p:bg>
    <p:spTree>
      <p:nvGrpSpPr>
        <p:cNvPr id="1" name=""/>
        <p:cNvGrpSpPr/>
        <p:nvPr/>
      </p:nvGrpSpPr>
      <p:grpSpPr>
        <a:xfrm>
          <a:off x="0" y="0"/>
          <a:ext cx="0" cy="0"/>
          <a:chOff x="0" y="0"/>
          <a:chExt cx="0" cy="0"/>
        </a:xfrm>
      </p:grpSpPr>
      <p:sp>
        <p:nvSpPr>
          <p:cNvPr id="5" name="Obdĺžnik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bdĺžnik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Nadpis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sk-SK"/>
              <a:t>Kliknite sem a upravte štýl predlohy nadpisov.</a:t>
            </a:r>
            <a:endParaRPr lang="en-US"/>
          </a:p>
        </p:txBody>
      </p:sp>
      <p:sp>
        <p:nvSpPr>
          <p:cNvPr id="3" name="Zástupný symbol obrázka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sk-SK" noProof="0"/>
              <a:t>Ak chcete pridať obrázok, kliknite na ikonu</a:t>
            </a:r>
            <a:endParaRPr lang="en-US" noProof="0" dirty="0"/>
          </a:p>
        </p:txBody>
      </p:sp>
      <p:sp>
        <p:nvSpPr>
          <p:cNvPr id="4" name="Zástupný symbol textu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sk-SK"/>
              <a:t>Kliknite sem a upravte štýly predlohy textu.</a:t>
            </a:r>
          </a:p>
        </p:txBody>
      </p:sp>
      <p:sp>
        <p:nvSpPr>
          <p:cNvPr id="7" name="Zástupný symbol dátumu 4"/>
          <p:cNvSpPr>
            <a:spLocks noGrp="1"/>
          </p:cNvSpPr>
          <p:nvPr>
            <p:ph type="dt" sz="half" idx="10"/>
          </p:nvPr>
        </p:nvSpPr>
        <p:spPr>
          <a:xfrm>
            <a:off x="165100" y="1169988"/>
            <a:ext cx="2522538" cy="201612"/>
          </a:xfrm>
        </p:spPr>
        <p:txBody>
          <a:bodyPr/>
          <a:lstStyle>
            <a:lvl1pPr>
              <a:defRPr/>
            </a:lvl1pPr>
          </a:lstStyle>
          <a:p>
            <a:pPr>
              <a:defRPr/>
            </a:pPr>
            <a:endParaRPr lang="sk-SK"/>
          </a:p>
        </p:txBody>
      </p:sp>
      <p:sp>
        <p:nvSpPr>
          <p:cNvPr id="8" name="Zástupný symbol päty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sk-SK"/>
          </a:p>
        </p:txBody>
      </p:sp>
      <p:sp>
        <p:nvSpPr>
          <p:cNvPr id="9" name="Zástupný symbol čísla snímky 6"/>
          <p:cNvSpPr>
            <a:spLocks noGrp="1"/>
          </p:cNvSpPr>
          <p:nvPr>
            <p:ph type="sldNum" sz="quarter" idx="12"/>
          </p:nvPr>
        </p:nvSpPr>
        <p:spPr>
          <a:xfrm>
            <a:off x="8339138" y="1169988"/>
            <a:ext cx="733425" cy="201612"/>
          </a:xfrm>
        </p:spPr>
        <p:txBody>
          <a:bodyPr/>
          <a:lstStyle>
            <a:lvl1pPr>
              <a:defRPr/>
            </a:lvl1pPr>
          </a:lstStyle>
          <a:p>
            <a:pPr>
              <a:defRPr/>
            </a:pPr>
            <a:fld id="{F9441249-46A9-4929-B74E-E383F91FCCD9}" type="slidenum">
              <a:rPr lang="sk-SK"/>
              <a:pPr>
                <a:defRPr/>
              </a:pPr>
              <a:t>‹#›</a:t>
            </a:fld>
            <a:endParaRPr lang="sk-SK"/>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Kliknite sem a upravte štýl predlohy nadpisov.</a:t>
            </a:r>
            <a:endParaRPr lang="en-US"/>
          </a:p>
        </p:txBody>
      </p:sp>
      <p:sp>
        <p:nvSpPr>
          <p:cNvPr id="3" name="Zástupný symbol zvislého textu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4" name="Zástupný symbol dátumu 3"/>
          <p:cNvSpPr>
            <a:spLocks noGrp="1"/>
          </p:cNvSpPr>
          <p:nvPr>
            <p:ph type="dt" sz="half" idx="10"/>
          </p:nvPr>
        </p:nvSpPr>
        <p:spPr/>
        <p:txBody>
          <a:bodyPr/>
          <a:lstStyle>
            <a:lvl1pPr>
              <a:defRPr/>
            </a:lvl1pPr>
          </a:lstStyle>
          <a:p>
            <a:pPr>
              <a:defRPr/>
            </a:pPr>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74C764D1-A65C-4D85-81BC-6063F285AC51}" type="slidenum">
              <a:rPr lang="sk-SK"/>
              <a:pPr>
                <a:defRPr/>
              </a:pPr>
              <a:t>‹#›</a:t>
            </a:fld>
            <a:endParaRPr lang="sk-SK"/>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4" name="Obdĺžnik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bdĺžnik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Zvislý nadpis 1"/>
          <p:cNvSpPr>
            <a:spLocks noGrp="1"/>
          </p:cNvSpPr>
          <p:nvPr>
            <p:ph type="title" orient="vert"/>
          </p:nvPr>
        </p:nvSpPr>
        <p:spPr>
          <a:xfrm>
            <a:off x="6781800" y="274640"/>
            <a:ext cx="1905000" cy="5851525"/>
          </a:xfrm>
        </p:spPr>
        <p:txBody>
          <a:bodyPr vert="eaVert"/>
          <a:lstStyle/>
          <a:p>
            <a:r>
              <a:rPr lang="sk-SK"/>
              <a:t>Kliknite sem a upravte štýl predlohy nadpisov.</a:t>
            </a:r>
            <a:endParaRPr lang="en-US"/>
          </a:p>
        </p:txBody>
      </p:sp>
      <p:sp>
        <p:nvSpPr>
          <p:cNvPr id="3" name="Zástupný symbol zvislého textu 2"/>
          <p:cNvSpPr>
            <a:spLocks noGrp="1"/>
          </p:cNvSpPr>
          <p:nvPr>
            <p:ph type="body" orient="vert" idx="1"/>
          </p:nvPr>
        </p:nvSpPr>
        <p:spPr>
          <a:xfrm>
            <a:off x="457200" y="304800"/>
            <a:ext cx="6019800" cy="5851525"/>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6" name="Zástupný symbol dátumu 3"/>
          <p:cNvSpPr>
            <a:spLocks noGrp="1"/>
          </p:cNvSpPr>
          <p:nvPr>
            <p:ph type="dt" sz="half" idx="10"/>
          </p:nvPr>
        </p:nvSpPr>
        <p:spPr/>
        <p:txBody>
          <a:bodyPr/>
          <a:lstStyle>
            <a:lvl1pPr>
              <a:defRPr/>
            </a:lvl1pPr>
          </a:lstStyle>
          <a:p>
            <a:pPr>
              <a:defRPr/>
            </a:pPr>
            <a:endParaRPr lang="sk-SK"/>
          </a:p>
        </p:txBody>
      </p:sp>
      <p:sp>
        <p:nvSpPr>
          <p:cNvPr id="7" name="Zástupný symbol päty 4"/>
          <p:cNvSpPr>
            <a:spLocks noGrp="1"/>
          </p:cNvSpPr>
          <p:nvPr>
            <p:ph type="ftr" sz="quarter" idx="11"/>
          </p:nvPr>
        </p:nvSpPr>
        <p:spPr>
          <a:xfrm>
            <a:off x="2640013" y="6376988"/>
            <a:ext cx="3836987" cy="365125"/>
          </a:xfrm>
        </p:spPr>
        <p:txBody>
          <a:bodyPr/>
          <a:lstStyle>
            <a:lvl1pPr>
              <a:defRPr/>
            </a:lvl1pPr>
          </a:lstStyle>
          <a:p>
            <a:pPr>
              <a:defRPr/>
            </a:pPr>
            <a:endParaRPr lang="sk-SK"/>
          </a:p>
        </p:txBody>
      </p:sp>
      <p:sp>
        <p:nvSpPr>
          <p:cNvPr id="8" name="Zástupný symbol čísla snímky 5"/>
          <p:cNvSpPr>
            <a:spLocks noGrp="1"/>
          </p:cNvSpPr>
          <p:nvPr>
            <p:ph type="sldNum" sz="quarter" idx="12"/>
          </p:nvPr>
        </p:nvSpPr>
        <p:spPr/>
        <p:txBody>
          <a:bodyPr/>
          <a:lstStyle>
            <a:lvl1pPr>
              <a:defRPr/>
            </a:lvl1pPr>
          </a:lstStyle>
          <a:p>
            <a:pPr>
              <a:defRPr/>
            </a:pPr>
            <a:fld id="{BA22FD48-FD0A-4B25-8D84-BD55D1A5A828}" type="slidenum">
              <a:rPr lang="sk-SK"/>
              <a:pPr>
                <a:defRPr/>
              </a:pPr>
              <a:t>‹#›</a:t>
            </a:fld>
            <a:endParaRPr lang="sk-SK"/>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ozloženie obsahu">
    <p:spTree>
      <p:nvGrpSpPr>
        <p:cNvPr id="1" name=""/>
        <p:cNvGrpSpPr/>
        <p:nvPr/>
      </p:nvGrpSpPr>
      <p:grpSpPr>
        <a:xfrm>
          <a:off x="0" y="0"/>
          <a:ext cx="0" cy="0"/>
          <a:chOff x="0" y="0"/>
          <a:chExt cx="0" cy="0"/>
        </a:xfrm>
      </p:grpSpPr>
      <p:sp>
        <p:nvSpPr>
          <p:cNvPr id="2" name="Nadpis 1"/>
          <p:cNvSpPr>
            <a:spLocks noGrp="1"/>
          </p:cNvSpPr>
          <p:nvPr>
            <p:ph type="title"/>
          </p:nvPr>
        </p:nvSpPr>
        <p:spPr>
          <a:xfrm>
            <a:off x="685800" y="463550"/>
            <a:ext cx="7767638" cy="1433513"/>
          </a:xfrm>
        </p:spPr>
        <p:txBody>
          <a:bodyPr/>
          <a:lstStyle/>
          <a:p>
            <a:r>
              <a:rPr lang="sk-SK"/>
              <a:t>Kliknite sem a upravte štýl predlohy nadpisov.</a:t>
            </a:r>
            <a:endParaRPr lang="en-GB"/>
          </a:p>
        </p:txBody>
      </p:sp>
      <p:sp>
        <p:nvSpPr>
          <p:cNvPr id="3" name="Rectangle 3"/>
          <p:cNvSpPr>
            <a:spLocks noGrp="1" noChangeArrowheads="1"/>
          </p:cNvSpPr>
          <p:nvPr>
            <p:ph type="dt" idx="10"/>
          </p:nvPr>
        </p:nvSpPr>
        <p:spPr>
          <a:ln/>
        </p:spPr>
        <p:txBody>
          <a:bodyPr/>
          <a:lstStyle>
            <a:lvl1pPr>
              <a:defRPr/>
            </a:lvl1pPr>
          </a:lstStyle>
          <a:p>
            <a:pPr>
              <a:defRPr/>
            </a:pPr>
            <a:endParaRPr lang="sk-SK"/>
          </a:p>
        </p:txBody>
      </p:sp>
      <p:sp>
        <p:nvSpPr>
          <p:cNvPr id="4" name="Rectangle 4"/>
          <p:cNvSpPr>
            <a:spLocks noGrp="1" noChangeArrowheads="1"/>
          </p:cNvSpPr>
          <p:nvPr>
            <p:ph type="ftr" idx="11"/>
          </p:nvPr>
        </p:nvSpPr>
        <p:spPr>
          <a:ln/>
        </p:spPr>
        <p:txBody>
          <a:bodyPr/>
          <a:lstStyle>
            <a:lvl1pPr>
              <a:defRPr/>
            </a:lvl1pPr>
          </a:lstStyle>
          <a:p>
            <a:pPr>
              <a:defRPr/>
            </a:pPr>
            <a:endParaRPr lang="sk-SK"/>
          </a:p>
        </p:txBody>
      </p:sp>
      <p:sp>
        <p:nvSpPr>
          <p:cNvPr id="5" name="Rectangle 5"/>
          <p:cNvSpPr>
            <a:spLocks noGrp="1" noChangeArrowheads="1"/>
          </p:cNvSpPr>
          <p:nvPr>
            <p:ph type="sldNum" idx="12"/>
          </p:nvPr>
        </p:nvSpPr>
        <p:spPr>
          <a:ln/>
        </p:spPr>
        <p:txBody>
          <a:bodyPr/>
          <a:lstStyle>
            <a:lvl1pPr>
              <a:defRPr/>
            </a:lvl1pPr>
          </a:lstStyle>
          <a:p>
            <a:fld id="{7C53C383-9294-4190-88BC-09181D20D8A8}" type="slidenum">
              <a:rPr lang="sk-SK" altLang="sk-SK"/>
              <a:pPr/>
              <a:t>‹#›</a:t>
            </a:fld>
            <a:endParaRPr lang="sk-SK" altLang="sk-SK"/>
          </a:p>
        </p:txBody>
      </p:sp>
    </p:spTree>
    <p:extLst>
      <p:ext uri="{BB962C8B-B14F-4D97-AF65-F5344CB8AC3E}">
        <p14:creationId xmlns:p14="http://schemas.microsoft.com/office/powerpoint/2010/main" val="4023706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Obdĺžnik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Obdĺžnik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Zástupný symbol nadpisu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sk-SK"/>
              <a:t>Kliknite sem a upravte štýl predlohy nadpisov.</a:t>
            </a:r>
            <a:endParaRPr lang="en-US"/>
          </a:p>
        </p:txBody>
      </p:sp>
      <p:sp>
        <p:nvSpPr>
          <p:cNvPr id="2053" name="Zástupný symbol textu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a:p>
        </p:txBody>
      </p:sp>
      <p:sp>
        <p:nvSpPr>
          <p:cNvPr id="4" name="Zástupný symbol dátumu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sk-SK"/>
          </a:p>
        </p:txBody>
      </p:sp>
      <p:sp>
        <p:nvSpPr>
          <p:cNvPr id="5" name="Zástupný symbol päty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sk-SK"/>
          </a:p>
        </p:txBody>
      </p:sp>
      <p:sp>
        <p:nvSpPr>
          <p:cNvPr id="6" name="Zástupný symbol čísla snímky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077EFD57-3923-4DDD-BBB4-23F595D706D4}" type="slidenum">
              <a:rPr lang="sk-SK"/>
              <a:pPr>
                <a:defRPr/>
              </a:pPr>
              <a:t>‹#›</a:t>
            </a:fld>
            <a:endParaRPr lang="sk-SK"/>
          </a:p>
        </p:txBody>
      </p:sp>
    </p:spTree>
  </p:cSld>
  <p:clrMap bg1="lt1" tx1="dk1" bg2="lt2" tx2="dk2" accent1="accent1" accent2="accent2" accent3="accent3" accent4="accent4" accent5="accent5" accent6="accent6" hlink="hlink" folHlink="folHlink"/>
  <p:sldLayoutIdLst>
    <p:sldLayoutId id="2147483788" r:id="rId1"/>
    <p:sldLayoutId id="2147483780" r:id="rId2"/>
    <p:sldLayoutId id="2147483789" r:id="rId3"/>
    <p:sldLayoutId id="2147483781" r:id="rId4"/>
    <p:sldLayoutId id="2147483782" r:id="rId5"/>
    <p:sldLayoutId id="2147483783" r:id="rId6"/>
    <p:sldLayoutId id="2147483790" r:id="rId7"/>
    <p:sldLayoutId id="2147483791" r:id="rId8"/>
    <p:sldLayoutId id="2147483792" r:id="rId9"/>
    <p:sldLayoutId id="2147483784" r:id="rId10"/>
    <p:sldLayoutId id="2147483793" r:id="rId11"/>
    <p:sldLayoutId id="2147483794" r:id="rId12"/>
  </p:sldLayoutIdLst>
  <p:hf hdr="0" ftr="0" dt="0"/>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pitchFamily="34"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pitchFamily="34"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http://www.rozanski.gower.pl/diarrhoe_files/atropa.jpg" TargetMode="External"/><Relationship Id="rId7" Type="http://schemas.openxmlformats.org/officeDocument/2006/relationships/image" Target="http://www.hlasek.com/foto/datura_stramonium_a6228.jpg" TargetMode="Externa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http://rostliny.nikde.cz/foto/blinherb.jpg" TargetMode="Externa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es.wikipedia.org/wiki/Imagen:Digitalis_Purpurea.jpg"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p:cNvSpPr>
            <a:spLocks noGrp="1"/>
          </p:cNvSpPr>
          <p:nvPr>
            <p:ph type="title"/>
          </p:nvPr>
        </p:nvSpPr>
        <p:spPr/>
        <p:txBody>
          <a:bodyPr/>
          <a:lstStyle/>
          <a:p>
            <a:endParaRPr lang="en-GB" dirty="0"/>
          </a:p>
        </p:txBody>
      </p:sp>
      <p:sp>
        <p:nvSpPr>
          <p:cNvPr id="10" name="Zástupný symbol obsahu 9"/>
          <p:cNvSpPr>
            <a:spLocks noGrp="1"/>
          </p:cNvSpPr>
          <p:nvPr>
            <p:ph idx="1"/>
          </p:nvPr>
        </p:nvSpPr>
        <p:spPr/>
        <p:txBody>
          <a:bodyPr/>
          <a:lstStyle/>
          <a:p>
            <a:endParaRPr lang="en-GB"/>
          </a:p>
        </p:txBody>
      </p:sp>
      <p:sp>
        <p:nvSpPr>
          <p:cNvPr id="3074" name="Zástupný symbol čísla snímky 5"/>
          <p:cNvSpPr>
            <a:spLocks noGrp="1"/>
          </p:cNvSpPr>
          <p:nvPr>
            <p:ph type="sldNum" sz="quarter" idx="12"/>
          </p:nvPr>
        </p:nvSpPr>
        <p:spPr/>
        <p:txBody>
          <a:bodyPr/>
          <a:lstStyle/>
          <a:p>
            <a:fld id="{C657AB51-97D5-4B12-8BE1-9117B795B2F7}" type="slidenum">
              <a:rPr lang="sk-SK" smtClean="0"/>
              <a:pPr/>
              <a:t>1</a:t>
            </a:fld>
            <a:endParaRPr lang="sk-SK"/>
          </a:p>
        </p:txBody>
      </p:sp>
      <p:sp>
        <p:nvSpPr>
          <p:cNvPr id="9219" name="Rectangle 1"/>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9220" name="Rectangle 2"/>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9221" name="Oval 3"/>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
        <p:nvSpPr>
          <p:cNvPr id="7" name="Rectangle 2"/>
          <p:cNvSpPr txBox="1">
            <a:spLocks noChangeArrowheads="1"/>
          </p:cNvSpPr>
          <p:nvPr/>
        </p:nvSpPr>
        <p:spPr>
          <a:xfrm>
            <a:off x="1331640" y="3140968"/>
            <a:ext cx="8218487" cy="3384376"/>
          </a:xfrm>
          <a:prstGeom prst="rect">
            <a:avLst/>
          </a:prstGeom>
        </p:spPr>
        <p:txBody>
          <a:bodyPr rIns="45720" anchor="ctr">
            <a:normAutofit/>
            <a:scene3d>
              <a:camera prst="orthographicFront"/>
              <a:lightRig rig="threePt" dir="t">
                <a:rot lat="0" lon="0" rev="4800000"/>
              </a:lightRig>
            </a:scene3d>
            <a:sp3d prstMaterial="matte">
              <a:bevelT w="50800" h="10160"/>
            </a:sp3d>
          </a:bodyPr>
          <a:lstStyle/>
          <a:p>
            <a:pPr defTabSz="914400" eaLnBrk="1" hangingPunct="1">
              <a:buClrTx/>
              <a:buSzTx/>
              <a:buFontTx/>
              <a:buNone/>
              <a:defRPr/>
            </a:pPr>
            <a:r>
              <a:rPr lang="sk-SK" sz="4800" b="1" dirty="0">
                <a:solidFill>
                  <a:srgbClr val="000099"/>
                </a:solidFill>
                <a:effectLst>
                  <a:outerShdw blurRad="38100" dist="38100" dir="2700000" algn="tl">
                    <a:srgbClr val="C0C0C0"/>
                  </a:outerShdw>
                </a:effectLst>
                <a:latin typeface="+mj-lt"/>
                <a:ea typeface="+mj-ea"/>
                <a:cs typeface="+mj-cs"/>
              </a:rPr>
              <a:t>Lieky a o ich význam pre zdravie človeka</a:t>
            </a:r>
          </a:p>
          <a:p>
            <a:pPr defTabSz="914400" eaLnBrk="1" hangingPunct="1">
              <a:buClrTx/>
              <a:buSzTx/>
              <a:buFontTx/>
              <a:buNone/>
              <a:defRPr/>
            </a:pPr>
            <a:endParaRPr lang="sk-SK" sz="4800" b="1" dirty="0">
              <a:solidFill>
                <a:srgbClr val="000099"/>
              </a:solidFill>
              <a:effectLst>
                <a:outerShdw blurRad="38100" dist="38100" dir="2700000" algn="tl">
                  <a:srgbClr val="C0C0C0"/>
                </a:outerShdw>
              </a:effectLst>
              <a:latin typeface="+mj-lt"/>
              <a:ea typeface="+mj-ea"/>
              <a:cs typeface="+mj-cs"/>
            </a:endParaRPr>
          </a:p>
          <a:p>
            <a:pPr defTabSz="914400" eaLnBrk="1" hangingPunct="1">
              <a:buClrTx/>
              <a:buSzTx/>
              <a:buFontTx/>
              <a:buNone/>
              <a:defRPr/>
            </a:pPr>
            <a:r>
              <a:rPr lang="sk-SK" sz="3000" b="1" dirty="0">
                <a:solidFill>
                  <a:srgbClr val="000099"/>
                </a:solidFill>
                <a:effectLst>
                  <a:outerShdw blurRad="38100" dist="38100" dir="2700000" algn="tl">
                    <a:srgbClr val="C0C0C0"/>
                  </a:outerShdw>
                </a:effectLst>
                <a:latin typeface="+mj-lt"/>
                <a:ea typeface="+mj-ea"/>
                <a:cs typeface="+mj-cs"/>
              </a:rPr>
              <a:t>Prof. RNDr. Soňa </a:t>
            </a:r>
            <a:r>
              <a:rPr lang="sk-SK" sz="3000" b="1" dirty="0" err="1">
                <a:solidFill>
                  <a:srgbClr val="000099"/>
                </a:solidFill>
                <a:effectLst>
                  <a:outerShdw blurRad="38100" dist="38100" dir="2700000" algn="tl">
                    <a:srgbClr val="C0C0C0"/>
                  </a:outerShdw>
                </a:effectLst>
                <a:latin typeface="+mj-lt"/>
                <a:ea typeface="+mj-ea"/>
                <a:cs typeface="+mj-cs"/>
              </a:rPr>
              <a:t>Fraňová</a:t>
            </a:r>
            <a:r>
              <a:rPr lang="sk-SK" sz="3000" b="1" dirty="0">
                <a:solidFill>
                  <a:srgbClr val="000099"/>
                </a:solidFill>
                <a:effectLst>
                  <a:outerShdw blurRad="38100" dist="38100" dir="2700000" algn="tl">
                    <a:srgbClr val="C0C0C0"/>
                  </a:outerShdw>
                </a:effectLst>
                <a:latin typeface="+mj-lt"/>
                <a:ea typeface="+mj-ea"/>
                <a:cs typeface="+mj-cs"/>
              </a:rPr>
              <a:t>, PhD.</a:t>
            </a:r>
          </a:p>
          <a:p>
            <a:pPr defTabSz="914400" eaLnBrk="1" hangingPunct="1">
              <a:buClrTx/>
              <a:buSzTx/>
              <a:buFontTx/>
              <a:buNone/>
              <a:defRPr/>
            </a:pPr>
            <a:r>
              <a:rPr lang="sk-SK" sz="3000" b="1" dirty="0">
                <a:solidFill>
                  <a:srgbClr val="000099"/>
                </a:solidFill>
                <a:effectLst>
                  <a:outerShdw blurRad="38100" dist="38100" dir="2700000" algn="tl">
                    <a:srgbClr val="C0C0C0"/>
                  </a:outerShdw>
                </a:effectLst>
                <a:latin typeface="+mj-lt"/>
                <a:ea typeface="+mj-ea"/>
                <a:cs typeface="+mj-cs"/>
              </a:rPr>
              <a:t>Ústav farmakológie  JLFUK</a:t>
            </a:r>
          </a:p>
          <a:p>
            <a:pPr defTabSz="914400" eaLnBrk="1" hangingPunct="1">
              <a:buClrTx/>
              <a:buSzTx/>
              <a:buFontTx/>
              <a:buNone/>
              <a:defRPr/>
            </a:pPr>
            <a:endParaRPr lang="sk-SK" sz="4800" b="1" dirty="0">
              <a:solidFill>
                <a:srgbClr val="000099"/>
              </a:solidFill>
              <a:effectLst>
                <a:outerShdw blurRad="38100" dist="38100" dir="2700000" algn="tl">
                  <a:srgbClr val="C0C0C0"/>
                </a:outerShdw>
              </a:effectLst>
              <a:latin typeface="+mj-lt"/>
              <a:ea typeface="+mj-ea"/>
              <a:cs typeface="+mj-cs"/>
            </a:endParaRPr>
          </a:p>
          <a:p>
            <a:pPr defTabSz="914400" eaLnBrk="1" hangingPunct="1">
              <a:buClrTx/>
              <a:buSzTx/>
              <a:buFontTx/>
              <a:buNone/>
              <a:defRPr/>
            </a:pPr>
            <a:endParaRPr lang="sk-SK" sz="4800" b="1" dirty="0">
              <a:solidFill>
                <a:srgbClr val="000099"/>
              </a:solidFill>
              <a:effectLst>
                <a:outerShdw blurRad="38100" dist="38100" dir="2700000" algn="tl">
                  <a:srgbClr val="C0C0C0"/>
                </a:outerShdw>
              </a:effectLst>
              <a:latin typeface="+mj-lt"/>
              <a:ea typeface="+mj-ea"/>
              <a:cs typeface="+mj-cs"/>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3075" name="Rectangle 2"/>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3076" name="Oval 3"/>
          <p:cNvSpPr>
            <a:spLocks noChangeArrowheads="1"/>
          </p:cNvSpPr>
          <p:nvPr/>
        </p:nvSpPr>
        <p:spPr bwMode="auto">
          <a:xfrm>
            <a:off x="250825" y="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4101" name="Text Box 4"/>
          <p:cNvSpPr txBox="1">
            <a:spLocks noChangeArrowheads="1"/>
          </p:cNvSpPr>
          <p:nvPr/>
        </p:nvSpPr>
        <p:spPr bwMode="auto">
          <a:xfrm>
            <a:off x="620991" y="2060848"/>
            <a:ext cx="7885112" cy="2076595"/>
          </a:xfrm>
          <a:prstGeom prst="rect">
            <a:avLst/>
          </a:prstGeom>
          <a:noFill/>
          <a:ln w="9525">
            <a:noFill/>
            <a:round/>
            <a:headEnd/>
            <a:tailEnd/>
          </a:ln>
        </p:spPr>
        <p:txBody>
          <a:bodyPr wrap="square" lIns="90000" tIns="46800" rIns="90000" bIns="46800">
            <a:spAutoFit/>
          </a:bodyPr>
          <a:lstStyle/>
          <a:p>
            <a:pPr eaLnBrk="1">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chemeClr val="tx1"/>
                </a:solidFill>
                <a:latin typeface="Arial" panose="020B0604020202020204" pitchFamily="34" charset="0"/>
                <a:ea typeface="Arial Unicode MS" pitchFamily="34" charset="-128"/>
                <a:cs typeface="Arial" panose="020B0604020202020204" pitchFamily="34" charset="0"/>
              </a:rPr>
              <a:t>    Z gréckeho slova</a:t>
            </a:r>
            <a:endParaRPr lang="en-US" sz="2800" b="1" dirty="0">
              <a:solidFill>
                <a:schemeClr val="tx1"/>
              </a:solidFill>
              <a:latin typeface="Arial" panose="020B0604020202020204" pitchFamily="34" charset="0"/>
              <a:ea typeface="Arial Unicode MS" pitchFamily="34" charset="-128"/>
              <a:cs typeface="Arial" panose="020B0604020202020204" pitchFamily="34" charset="0"/>
            </a:endParaRPr>
          </a:p>
          <a:p>
            <a:pPr eaLnBrk="1">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chemeClr val="tx1"/>
                </a:solidFill>
                <a:latin typeface="Arial" panose="020B0604020202020204" pitchFamily="34" charset="0"/>
                <a:ea typeface="Arial Unicode MS" pitchFamily="34" charset="-128"/>
                <a:cs typeface="Arial" panose="020B0604020202020204" pitchFamily="34" charset="0"/>
              </a:rPr>
              <a:t>    </a:t>
            </a:r>
            <a:r>
              <a:rPr lang="en-US" sz="2800" b="1" dirty="0" err="1">
                <a:solidFill>
                  <a:srgbClr val="C00000"/>
                </a:solidFill>
                <a:latin typeface="Arial" panose="020B0604020202020204" pitchFamily="34" charset="0"/>
                <a:ea typeface="Arial Unicode MS" pitchFamily="34" charset="-128"/>
                <a:cs typeface="Arial" panose="020B0604020202020204" pitchFamily="34" charset="0"/>
              </a:rPr>
              <a:t>Pharma</a:t>
            </a:r>
            <a:r>
              <a:rPr lang="sk-SK" sz="2800" b="1" dirty="0">
                <a:solidFill>
                  <a:srgbClr val="C00000"/>
                </a:solidFill>
                <a:latin typeface="Arial" panose="020B0604020202020204" pitchFamily="34" charset="0"/>
                <a:ea typeface="Arial Unicode MS" pitchFamily="34" charset="-128"/>
                <a:cs typeface="Arial" panose="020B0604020202020204" pitchFamily="34" charset="0"/>
              </a:rPr>
              <a:t>c</a:t>
            </a:r>
            <a:r>
              <a:rPr lang="en-US" sz="2800" b="1" dirty="0">
                <a:solidFill>
                  <a:srgbClr val="C00000"/>
                </a:solidFill>
                <a:latin typeface="Arial" panose="020B0604020202020204" pitchFamily="34" charset="0"/>
                <a:ea typeface="Arial Unicode MS" pitchFamily="34" charset="-128"/>
                <a:cs typeface="Arial" panose="020B0604020202020204" pitchFamily="34" charset="0"/>
              </a:rPr>
              <a:t>on </a:t>
            </a:r>
            <a:r>
              <a:rPr lang="en-US" sz="2800" b="1" dirty="0">
                <a:solidFill>
                  <a:schemeClr val="tx1"/>
                </a:solidFill>
                <a:latin typeface="Arial" panose="020B0604020202020204" pitchFamily="34" charset="0"/>
                <a:ea typeface="Arial Unicode MS" pitchFamily="34" charset="-128"/>
                <a:cs typeface="Arial" panose="020B0604020202020204" pitchFamily="34" charset="0"/>
              </a:rPr>
              <a:t>–</a:t>
            </a:r>
            <a:r>
              <a:rPr lang="sk-SK" sz="2800" b="1" dirty="0">
                <a:solidFill>
                  <a:schemeClr val="tx1"/>
                </a:solidFill>
                <a:latin typeface="Arial" panose="020B0604020202020204" pitchFamily="34" charset="0"/>
                <a:ea typeface="Arial Unicode MS" pitchFamily="34" charset="-128"/>
                <a:cs typeface="Arial" panose="020B0604020202020204" pitchFamily="34" charset="0"/>
              </a:rPr>
              <a:t> liečivo</a:t>
            </a:r>
            <a:endParaRPr lang="en-US" sz="2800" b="1" dirty="0">
              <a:solidFill>
                <a:schemeClr val="tx1"/>
              </a:solidFill>
              <a:latin typeface="Arial" panose="020B0604020202020204" pitchFamily="34" charset="0"/>
              <a:ea typeface="Arial Unicode MS" pitchFamily="34" charset="-128"/>
              <a:cs typeface="Arial" panose="020B0604020202020204" pitchFamily="34" charset="0"/>
            </a:endParaRPr>
          </a:p>
          <a:p>
            <a:pPr eaLnBrk="1">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chemeClr val="tx1"/>
                </a:solidFill>
                <a:latin typeface="Arial" panose="020B0604020202020204" pitchFamily="34" charset="0"/>
                <a:ea typeface="Arial Unicode MS" pitchFamily="34" charset="-128"/>
                <a:cs typeface="Arial" panose="020B0604020202020204" pitchFamily="34" charset="0"/>
              </a:rPr>
              <a:t>    </a:t>
            </a:r>
            <a:r>
              <a:rPr lang="en-US" sz="2800" b="1" dirty="0">
                <a:solidFill>
                  <a:srgbClr val="C00000"/>
                </a:solidFill>
                <a:latin typeface="Arial" panose="020B0604020202020204" pitchFamily="34" charset="0"/>
                <a:ea typeface="Arial Unicode MS" pitchFamily="34" charset="-128"/>
                <a:cs typeface="Arial" panose="020B0604020202020204" pitchFamily="34" charset="0"/>
              </a:rPr>
              <a:t>Logos</a:t>
            </a:r>
            <a:r>
              <a:rPr lang="en-US" sz="2800" b="1" dirty="0">
                <a:solidFill>
                  <a:schemeClr val="tx1"/>
                </a:solidFill>
                <a:latin typeface="Arial" panose="020B0604020202020204" pitchFamily="34" charset="0"/>
                <a:ea typeface="Arial Unicode MS" pitchFamily="34" charset="-128"/>
                <a:cs typeface="Arial" panose="020B0604020202020204" pitchFamily="34" charset="0"/>
              </a:rPr>
              <a:t> – </a:t>
            </a:r>
            <a:r>
              <a:rPr lang="sk-SK" sz="2800" b="1" dirty="0">
                <a:solidFill>
                  <a:schemeClr val="tx1"/>
                </a:solidFill>
                <a:latin typeface="Arial" panose="020B0604020202020204" pitchFamily="34" charset="0"/>
                <a:ea typeface="Arial Unicode MS" pitchFamily="34" charset="-128"/>
                <a:cs typeface="Arial" panose="020B0604020202020204" pitchFamily="34" charset="0"/>
              </a:rPr>
              <a:t>náuka</a:t>
            </a:r>
          </a:p>
          <a:p>
            <a:pPr eaLnBrk="1">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en-US" sz="2800" b="1" dirty="0">
              <a:solidFill>
                <a:srgbClr val="000099"/>
              </a:solidFill>
              <a:latin typeface="Arial" panose="020B0604020202020204" pitchFamily="34" charset="0"/>
              <a:ea typeface="Arial Unicode MS" pitchFamily="34" charset="-128"/>
              <a:cs typeface="Arial" panose="020B0604020202020204" pitchFamily="34" charset="0"/>
            </a:endParaRPr>
          </a:p>
        </p:txBody>
      </p:sp>
      <p:sp>
        <p:nvSpPr>
          <p:cNvPr id="4102" name="Rectangle 6"/>
          <p:cNvSpPr>
            <a:spLocks noChangeArrowheads="1"/>
          </p:cNvSpPr>
          <p:nvPr/>
        </p:nvSpPr>
        <p:spPr bwMode="auto">
          <a:xfrm>
            <a:off x="1400984" y="146050"/>
            <a:ext cx="6705600" cy="1079500"/>
          </a:xfrm>
          <a:prstGeom prst="rect">
            <a:avLst/>
          </a:prstGeom>
          <a:noFill/>
          <a:ln w="50760">
            <a:noFill/>
            <a:miter lim="800000"/>
            <a:headEnd/>
            <a:tailEnd/>
          </a:ln>
        </p:spPr>
        <p:txBody>
          <a:bodyPr lIns="90000" tIns="46800" rIns="90000" bIns="46800">
            <a:spAutoFit/>
          </a:bodyPr>
          <a:lstStyle/>
          <a:p>
            <a:pPr algn="ctr" eaLnBrk="1" hangingPunct="1">
              <a:spcBef>
                <a:spcPts val="22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a:solidFill>
                  <a:srgbClr val="FFFF00"/>
                </a:solidFill>
                <a:latin typeface="+mn-lt"/>
                <a:ea typeface="Arial Unicode MS" pitchFamily="34" charset="-128"/>
                <a:cs typeface="Arial Unicode MS" pitchFamily="34" charset="-128"/>
              </a:rPr>
              <a:t>Farmakológia veda o liečivách a ich účinkoch v organizme</a:t>
            </a:r>
            <a:endParaRPr lang="en-US" sz="3200" b="1" dirty="0">
              <a:solidFill>
                <a:srgbClr val="FFFF00"/>
              </a:solidFill>
              <a:latin typeface="+mn-lt"/>
              <a:ea typeface="Arial Unicode MS" pitchFamily="34" charset="-128"/>
              <a:cs typeface="Arial Unicode MS" pitchFamily="34" charset="-128"/>
            </a:endParaRPr>
          </a:p>
        </p:txBody>
      </p:sp>
      <p:sp>
        <p:nvSpPr>
          <p:cNvPr id="7" name="Rectangle 3"/>
          <p:cNvSpPr txBox="1">
            <a:spLocks noChangeArrowheads="1"/>
          </p:cNvSpPr>
          <p:nvPr/>
        </p:nvSpPr>
        <p:spPr bwMode="auto">
          <a:xfrm>
            <a:off x="708025" y="3933056"/>
            <a:ext cx="8353177" cy="4525963"/>
          </a:xfrm>
          <a:prstGeom prst="rect">
            <a:avLst/>
          </a:prstGeom>
          <a:noFill/>
          <a:ln w="9525">
            <a:noFill/>
            <a:round/>
            <a:headEnd/>
            <a:tailEnd/>
          </a:ln>
        </p:spPr>
        <p:txBody>
          <a:bodyPr lIns="90000" tIns="46800" rIns="90000" bIns="46800"/>
          <a:lstStyle/>
          <a:p>
            <a:pPr marL="342900" indent="-342900">
              <a:spcBef>
                <a:spcPts val="800"/>
              </a:spcBef>
              <a:defRPr/>
            </a:pPr>
            <a:r>
              <a:rPr lang="sk-SK" sz="2800" b="1" kern="0" dirty="0">
                <a:solidFill>
                  <a:srgbClr val="000099"/>
                </a:solidFill>
                <a:latin typeface="Arial" panose="020B0604020202020204" pitchFamily="34" charset="0"/>
                <a:cs typeface="Arial" panose="020B0604020202020204" pitchFamily="34" charset="0"/>
              </a:rPr>
              <a:t>    Liek - liečivo alebo zmes liečiv a pomocných látok upravených technologickým procesom </a:t>
            </a:r>
            <a:r>
              <a:rPr lang="sk-SK" sz="2800" b="1" u="sng" kern="0" dirty="0">
                <a:solidFill>
                  <a:srgbClr val="000099"/>
                </a:solidFill>
                <a:latin typeface="Arial" panose="020B0604020202020204" pitchFamily="34" charset="0"/>
                <a:cs typeface="Arial" panose="020B0604020202020204" pitchFamily="34" charset="0"/>
              </a:rPr>
              <a:t>do liekovej formy </a:t>
            </a:r>
            <a:r>
              <a:rPr lang="sk-SK" sz="2800" b="1" kern="0" dirty="0">
                <a:solidFill>
                  <a:srgbClr val="000099"/>
                </a:solidFill>
                <a:latin typeface="Arial" panose="020B0604020202020204" pitchFamily="34" charset="0"/>
                <a:cs typeface="Arial" panose="020B0604020202020204" pitchFamily="34" charset="0"/>
              </a:rPr>
              <a:t>a určených na ochranu pred chorobami, na diagnostiku chorôb, liečenie chorôb alebo na ovplyvňovanie fyziologických funkcií.</a:t>
            </a:r>
          </a:p>
        </p:txBody>
      </p:sp>
    </p:spTree>
    <p:extLst>
      <p:ext uri="{BB962C8B-B14F-4D97-AF65-F5344CB8AC3E}">
        <p14:creationId xmlns:p14="http://schemas.microsoft.com/office/powerpoint/2010/main" val="128285578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a:extLst>
              <a:ext uri="{FF2B5EF4-FFF2-40B4-BE49-F238E27FC236}">
                <a16:creationId xmlns:a16="http://schemas.microsoft.com/office/drawing/2014/main" id="{FC2FB7DE-A230-4530-B066-AE793DAFC965}"/>
              </a:ext>
            </a:extLst>
          </p:cNvPr>
          <p:cNvSpPr>
            <a:spLocks noChangeArrowheads="1"/>
          </p:cNvSpPr>
          <p:nvPr/>
        </p:nvSpPr>
        <p:spPr bwMode="auto">
          <a:xfrm>
            <a:off x="1143000" y="1396206"/>
            <a:ext cx="8066087" cy="4830763"/>
          </a:xfrm>
          <a:prstGeom prst="rect">
            <a:avLst/>
          </a:prstGeom>
          <a:noFill/>
          <a:ln w="9525">
            <a:noFill/>
            <a:miter lim="800000"/>
            <a:headEnd/>
            <a:tailEnd/>
          </a:ln>
        </p:spPr>
        <p:txBody>
          <a:bodyPr>
            <a:spAutoFit/>
          </a:bodyPr>
          <a:lstStyle/>
          <a:p>
            <a:pPr>
              <a:spcBef>
                <a:spcPct val="50000"/>
              </a:spcBef>
              <a:buClr>
                <a:srgbClr val="CC0000"/>
              </a:buClr>
              <a:defRPr/>
            </a:pPr>
            <a:r>
              <a:rPr lang="cs-CZ" sz="2800" b="1" dirty="0">
                <a:solidFill>
                  <a:srgbClr val="CC0000"/>
                </a:solidFill>
                <a:latin typeface="+mn-lt"/>
              </a:rPr>
              <a:t>  Všeobecná</a:t>
            </a:r>
            <a:r>
              <a:rPr lang="cs-CZ" sz="2800" b="1" dirty="0">
                <a:solidFill>
                  <a:schemeClr val="tx1"/>
                </a:solidFill>
                <a:latin typeface="+mn-lt"/>
              </a:rPr>
              <a:t> </a:t>
            </a:r>
            <a:endParaRPr lang="cs-CZ" sz="2800" b="1" dirty="0">
              <a:solidFill>
                <a:srgbClr val="000099"/>
              </a:solidFill>
              <a:latin typeface="+mn-lt"/>
            </a:endParaRPr>
          </a:p>
          <a:p>
            <a:pPr>
              <a:spcBef>
                <a:spcPct val="50000"/>
              </a:spcBef>
              <a:buClr>
                <a:srgbClr val="CC0000"/>
              </a:buClr>
              <a:buFont typeface="Times New Roman" panose="02020603050405020304" pitchFamily="18" charset="0"/>
              <a:buChar char="-"/>
              <a:defRPr/>
            </a:pPr>
            <a:r>
              <a:rPr lang="cs-CZ" sz="2800" b="1" dirty="0">
                <a:solidFill>
                  <a:srgbClr val="000099"/>
                </a:solidFill>
                <a:latin typeface="+mn-lt"/>
              </a:rPr>
              <a:t> farmakokinetika, </a:t>
            </a:r>
          </a:p>
          <a:p>
            <a:pPr>
              <a:spcBef>
                <a:spcPct val="50000"/>
              </a:spcBef>
              <a:buClr>
                <a:srgbClr val="CC0000"/>
              </a:buClr>
              <a:buFont typeface="Times New Roman" panose="02020603050405020304" pitchFamily="18" charset="0"/>
              <a:buChar char="-"/>
              <a:defRPr/>
            </a:pPr>
            <a:r>
              <a:rPr lang="cs-CZ" sz="2800" b="1" dirty="0">
                <a:solidFill>
                  <a:srgbClr val="000099"/>
                </a:solidFill>
                <a:latin typeface="+mn-lt"/>
              </a:rPr>
              <a:t> farmakodynamika </a:t>
            </a:r>
          </a:p>
          <a:p>
            <a:pPr>
              <a:spcBef>
                <a:spcPct val="50000"/>
              </a:spcBef>
              <a:buClr>
                <a:srgbClr val="CC0000"/>
              </a:buClr>
              <a:buFont typeface="Times New Roman" panose="02020603050405020304" pitchFamily="18" charset="0"/>
              <a:buChar char="-"/>
              <a:defRPr/>
            </a:pPr>
            <a:r>
              <a:rPr lang="cs-CZ" sz="2800" b="1" dirty="0">
                <a:solidFill>
                  <a:srgbClr val="000099"/>
                </a:solidFill>
                <a:latin typeface="+mn-lt"/>
              </a:rPr>
              <a:t> </a:t>
            </a:r>
            <a:r>
              <a:rPr lang="cs-CZ" sz="2800" b="1" dirty="0" err="1">
                <a:solidFill>
                  <a:srgbClr val="000099"/>
                </a:solidFill>
                <a:latin typeface="+mn-lt"/>
              </a:rPr>
              <a:t>ich</a:t>
            </a:r>
            <a:r>
              <a:rPr lang="cs-CZ" sz="2800" b="1" dirty="0">
                <a:solidFill>
                  <a:srgbClr val="000099"/>
                </a:solidFill>
                <a:latin typeface="+mn-lt"/>
              </a:rPr>
              <a:t> všeobecné </a:t>
            </a:r>
            <a:r>
              <a:rPr lang="cs-CZ" sz="2800" b="1" dirty="0" err="1">
                <a:solidFill>
                  <a:srgbClr val="000099"/>
                </a:solidFill>
                <a:latin typeface="+mn-lt"/>
              </a:rPr>
              <a:t>princípy</a:t>
            </a:r>
            <a:r>
              <a:rPr lang="cs-CZ" sz="2800" b="1" dirty="0">
                <a:solidFill>
                  <a:srgbClr val="000099"/>
                </a:solidFill>
                <a:latin typeface="+mn-lt"/>
              </a:rPr>
              <a:t>, parametre</a:t>
            </a:r>
          </a:p>
          <a:p>
            <a:pPr>
              <a:spcBef>
                <a:spcPct val="50000"/>
              </a:spcBef>
              <a:defRPr/>
            </a:pPr>
            <a:r>
              <a:rPr lang="cs-CZ" sz="2800" b="1" dirty="0">
                <a:solidFill>
                  <a:srgbClr val="CC0000"/>
                </a:solidFill>
                <a:latin typeface="+mn-lt"/>
              </a:rPr>
              <a:t> </a:t>
            </a:r>
            <a:r>
              <a:rPr lang="cs-CZ" sz="2800" b="1" dirty="0" err="1">
                <a:solidFill>
                  <a:srgbClr val="CC0000"/>
                </a:solidFill>
                <a:latin typeface="+mn-lt"/>
              </a:rPr>
              <a:t>Špeciálna</a:t>
            </a:r>
            <a:r>
              <a:rPr lang="cs-CZ" sz="2800" b="1" dirty="0">
                <a:solidFill>
                  <a:schemeClr val="tx1"/>
                </a:solidFill>
                <a:latin typeface="+mn-lt"/>
              </a:rPr>
              <a:t> </a:t>
            </a:r>
            <a:endParaRPr lang="cs-CZ" sz="2800" b="1" dirty="0">
              <a:solidFill>
                <a:srgbClr val="000099"/>
              </a:solidFill>
              <a:latin typeface="+mn-lt"/>
            </a:endParaRPr>
          </a:p>
          <a:p>
            <a:pPr>
              <a:spcBef>
                <a:spcPct val="50000"/>
              </a:spcBef>
              <a:defRPr/>
            </a:pPr>
            <a:r>
              <a:rPr lang="cs-CZ" sz="2800" b="1" dirty="0">
                <a:solidFill>
                  <a:srgbClr val="000099"/>
                </a:solidFill>
                <a:latin typeface="+mn-lt"/>
              </a:rPr>
              <a:t>- poznatky o </a:t>
            </a:r>
            <a:r>
              <a:rPr lang="cs-CZ" sz="2800" b="1" dirty="0" err="1">
                <a:solidFill>
                  <a:srgbClr val="000099"/>
                </a:solidFill>
                <a:latin typeface="+mn-lt"/>
              </a:rPr>
              <a:t>konkrétnom</a:t>
            </a:r>
            <a:r>
              <a:rPr lang="cs-CZ" sz="2800" b="1" dirty="0">
                <a:solidFill>
                  <a:srgbClr val="000099"/>
                </a:solidFill>
                <a:latin typeface="+mn-lt"/>
              </a:rPr>
              <a:t> </a:t>
            </a:r>
            <a:r>
              <a:rPr lang="cs-CZ" sz="2800" b="1" dirty="0" err="1">
                <a:solidFill>
                  <a:srgbClr val="000099"/>
                </a:solidFill>
                <a:latin typeface="+mn-lt"/>
              </a:rPr>
              <a:t>liečive</a:t>
            </a:r>
            <a:endParaRPr lang="cs-CZ" sz="2800" b="1" dirty="0">
              <a:solidFill>
                <a:srgbClr val="000099"/>
              </a:solidFill>
              <a:latin typeface="+mn-lt"/>
            </a:endParaRPr>
          </a:p>
          <a:p>
            <a:pPr>
              <a:spcBef>
                <a:spcPct val="50000"/>
              </a:spcBef>
              <a:defRPr/>
            </a:pPr>
            <a:r>
              <a:rPr lang="cs-CZ" sz="2800" b="1" dirty="0">
                <a:solidFill>
                  <a:srgbClr val="000099"/>
                </a:solidFill>
                <a:latin typeface="+mn-lt"/>
              </a:rPr>
              <a:t>(jeho farmakokinetika, farmakodynamika,  </a:t>
            </a:r>
            <a:r>
              <a:rPr lang="cs-CZ" sz="2800" b="1" dirty="0" err="1">
                <a:solidFill>
                  <a:srgbClr val="000099"/>
                </a:solidFill>
                <a:latin typeface="+mn-lt"/>
              </a:rPr>
              <a:t>indikácie</a:t>
            </a:r>
            <a:r>
              <a:rPr lang="cs-CZ" sz="2800" b="1" dirty="0">
                <a:solidFill>
                  <a:srgbClr val="000099"/>
                </a:solidFill>
                <a:latin typeface="+mn-lt"/>
              </a:rPr>
              <a:t>, </a:t>
            </a:r>
            <a:r>
              <a:rPr lang="cs-CZ" sz="2800" b="1" dirty="0" err="1">
                <a:solidFill>
                  <a:srgbClr val="000099"/>
                </a:solidFill>
                <a:latin typeface="+mn-lt"/>
              </a:rPr>
              <a:t>kontraindikácie</a:t>
            </a:r>
            <a:r>
              <a:rPr lang="cs-CZ" sz="2800" b="1" dirty="0">
                <a:solidFill>
                  <a:srgbClr val="000099"/>
                </a:solidFill>
                <a:latin typeface="+mn-lt"/>
              </a:rPr>
              <a:t>, NÚ, </a:t>
            </a:r>
            <a:r>
              <a:rPr lang="cs-CZ" sz="2800" b="1" dirty="0" err="1">
                <a:solidFill>
                  <a:srgbClr val="000099"/>
                </a:solidFill>
                <a:latin typeface="+mn-lt"/>
              </a:rPr>
              <a:t>interakcie</a:t>
            </a:r>
            <a:r>
              <a:rPr lang="cs-CZ" sz="2800" b="1" dirty="0">
                <a:solidFill>
                  <a:srgbClr val="000099"/>
                </a:solidFill>
                <a:latin typeface="+mn-lt"/>
              </a:rPr>
              <a:t>… </a:t>
            </a:r>
          </a:p>
        </p:txBody>
      </p:sp>
      <p:sp>
        <p:nvSpPr>
          <p:cNvPr id="4099" name="Rectangle 5">
            <a:extLst>
              <a:ext uri="{FF2B5EF4-FFF2-40B4-BE49-F238E27FC236}">
                <a16:creationId xmlns:a16="http://schemas.microsoft.com/office/drawing/2014/main" id="{37BAFDF2-B806-4675-9566-1E9ABB2F90CA}"/>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4100" name="Rectangle 6">
            <a:extLst>
              <a:ext uri="{FF2B5EF4-FFF2-40B4-BE49-F238E27FC236}">
                <a16:creationId xmlns:a16="http://schemas.microsoft.com/office/drawing/2014/main" id="{C096B991-70C4-4664-B3BF-0C3985DF5F08}"/>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4101" name="Oval 7">
            <a:extLst>
              <a:ext uri="{FF2B5EF4-FFF2-40B4-BE49-F238E27FC236}">
                <a16:creationId xmlns:a16="http://schemas.microsoft.com/office/drawing/2014/main" id="{C41281E7-7AA5-4483-B6EA-5A28D05D653B}"/>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4102" name="Rectangle 8">
            <a:extLst>
              <a:ext uri="{FF2B5EF4-FFF2-40B4-BE49-F238E27FC236}">
                <a16:creationId xmlns:a16="http://schemas.microsoft.com/office/drawing/2014/main" id="{E9E9EC4F-E2D1-4226-83B8-7DF2CAA26BA1}"/>
              </a:ext>
            </a:extLst>
          </p:cNvPr>
          <p:cNvSpPr>
            <a:spLocks noChangeArrowheads="1"/>
          </p:cNvSpPr>
          <p:nvPr/>
        </p:nvSpPr>
        <p:spPr bwMode="auto">
          <a:xfrm>
            <a:off x="2916238" y="404813"/>
            <a:ext cx="3671887" cy="701675"/>
          </a:xfrm>
          <a:prstGeom prst="rect">
            <a:avLst/>
          </a:prstGeom>
          <a:noFill/>
          <a:ln w="9525">
            <a:noFill/>
            <a:miter lim="800000"/>
            <a:headEnd/>
            <a:tailEnd/>
          </a:ln>
        </p:spPr>
        <p:txBody>
          <a:bodyPr>
            <a:spAutoFit/>
          </a:bodyPr>
          <a:lstStyle/>
          <a:p>
            <a:pPr>
              <a:defRPr/>
            </a:pPr>
            <a:r>
              <a:rPr lang="sk-SK" sz="4000" b="1" dirty="0">
                <a:solidFill>
                  <a:srgbClr val="CC0000"/>
                </a:solidFill>
                <a:latin typeface="+mn-lt"/>
              </a:rPr>
              <a:t>Farmakológia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9532298D-E252-498B-8978-3296A5F26152}"/>
              </a:ext>
            </a:extLst>
          </p:cNvPr>
          <p:cNvSpPr>
            <a:spLocks noGrp="1" noChangeArrowheads="1"/>
          </p:cNvSpPr>
          <p:nvPr>
            <p:ph type="title"/>
          </p:nvPr>
        </p:nvSpPr>
        <p:spPr>
          <a:xfrm>
            <a:off x="1619672" y="94457"/>
            <a:ext cx="7772400" cy="1143000"/>
          </a:xfrm>
        </p:spPr>
        <p:txBody>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b="1" dirty="0">
                <a:solidFill>
                  <a:schemeClr val="accent1">
                    <a:lumMod val="60000"/>
                    <a:lumOff val="40000"/>
                  </a:schemeClr>
                </a:solidFill>
                <a:latin typeface="+mn-lt"/>
              </a:rPr>
              <a:t>Všeobecná  farmakológia</a:t>
            </a:r>
            <a:endParaRPr lang="en-US" sz="4000" b="1" dirty="0">
              <a:solidFill>
                <a:schemeClr val="accent1">
                  <a:lumMod val="60000"/>
                  <a:lumOff val="40000"/>
                </a:schemeClr>
              </a:solidFill>
              <a:latin typeface="+mn-lt"/>
            </a:endParaRPr>
          </a:p>
        </p:txBody>
      </p:sp>
      <p:sp>
        <p:nvSpPr>
          <p:cNvPr id="5123" name="Rectangle 2">
            <a:extLst>
              <a:ext uri="{FF2B5EF4-FFF2-40B4-BE49-F238E27FC236}">
                <a16:creationId xmlns:a16="http://schemas.microsoft.com/office/drawing/2014/main" id="{BDC01BD1-8583-4A80-97F0-D9049E465D0B}"/>
              </a:ext>
            </a:extLst>
          </p:cNvPr>
          <p:cNvSpPr>
            <a:spLocks noGrp="1" noChangeArrowheads="1"/>
          </p:cNvSpPr>
          <p:nvPr>
            <p:ph type="body" idx="1"/>
          </p:nvPr>
        </p:nvSpPr>
        <p:spPr>
          <a:xfrm>
            <a:off x="539750" y="1439863"/>
            <a:ext cx="8099425" cy="1079500"/>
          </a:xfrm>
        </p:spPr>
        <p:txBody>
          <a:bodyPr/>
          <a:lstStyle/>
          <a:p>
            <a:pPr marL="338138" indent="-338138" algn="ctr">
              <a:buClr>
                <a:srgbClr val="003399"/>
              </a:buClr>
              <a:buFont typeface="Times New Roman" panose="02020603050405020304"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b="1">
                <a:solidFill>
                  <a:srgbClr val="280099"/>
                </a:solidFill>
              </a:rPr>
              <a:t>Štúdium účinku liečiv v biologickom systéme</a:t>
            </a:r>
            <a:endParaRPr lang="en-US" altLang="sk-SK" b="1">
              <a:solidFill>
                <a:srgbClr val="280099"/>
              </a:solidFill>
            </a:endParaRPr>
          </a:p>
        </p:txBody>
      </p:sp>
      <p:grpSp>
        <p:nvGrpSpPr>
          <p:cNvPr id="5124" name="Group 3">
            <a:extLst>
              <a:ext uri="{FF2B5EF4-FFF2-40B4-BE49-F238E27FC236}">
                <a16:creationId xmlns:a16="http://schemas.microsoft.com/office/drawing/2014/main" id="{33429DEC-258B-47B7-B002-C8B36D8C7C4B}"/>
              </a:ext>
            </a:extLst>
          </p:cNvPr>
          <p:cNvGrpSpPr>
            <a:grpSpLocks/>
          </p:cNvGrpSpPr>
          <p:nvPr/>
        </p:nvGrpSpPr>
        <p:grpSpPr bwMode="auto">
          <a:xfrm>
            <a:off x="179388" y="2924175"/>
            <a:ext cx="8686800" cy="2878138"/>
            <a:chOff x="113" y="1823"/>
            <a:chExt cx="5472" cy="1813"/>
          </a:xfrm>
        </p:grpSpPr>
        <p:sp>
          <p:nvSpPr>
            <p:cNvPr id="9221" name="Rectangle 4">
              <a:extLst>
                <a:ext uri="{FF2B5EF4-FFF2-40B4-BE49-F238E27FC236}">
                  <a16:creationId xmlns:a16="http://schemas.microsoft.com/office/drawing/2014/main" id="{DD8461D0-FF3A-4D00-A1B7-D6505E108F33}"/>
                </a:ext>
              </a:extLst>
            </p:cNvPr>
            <p:cNvSpPr>
              <a:spLocks noChangeArrowheads="1"/>
            </p:cNvSpPr>
            <p:nvPr/>
          </p:nvSpPr>
          <p:spPr bwMode="auto">
            <a:xfrm>
              <a:off x="113" y="2912"/>
              <a:ext cx="5472" cy="724"/>
            </a:xfrm>
            <a:prstGeom prst="rect">
              <a:avLst/>
            </a:prstGeom>
            <a:noFill/>
            <a:ln w="9525">
              <a:noFill/>
              <a:round/>
              <a:headEnd/>
              <a:tailEnd/>
            </a:ln>
          </p:spPr>
          <p:txBody>
            <a:bodyPr lIns="90000" tIns="46800" rIns="90000" bIns="46800">
              <a:spAutoFit/>
            </a:bodyPr>
            <a:lstStyle/>
            <a:p>
              <a:pPr algn="ctr" eaLnBrk="1" hangingPunct="1">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err="1">
                  <a:solidFill>
                    <a:srgbClr val="DC2300"/>
                  </a:solidFill>
                  <a:latin typeface="+mn-lt"/>
                </a:rPr>
                <a:t>Farmakokinetika</a:t>
              </a:r>
              <a:r>
                <a:rPr lang="en-US" sz="3200" b="1" dirty="0">
                  <a:solidFill>
                    <a:srgbClr val="99FF99"/>
                  </a:solidFill>
                  <a:latin typeface="+mn-lt"/>
                </a:rPr>
                <a:t>           </a:t>
              </a:r>
              <a:r>
                <a:rPr lang="sk-SK" sz="3200" b="1" dirty="0" err="1">
                  <a:solidFill>
                    <a:srgbClr val="DC2300"/>
                  </a:solidFill>
                  <a:latin typeface="+mn-lt"/>
                </a:rPr>
                <a:t>Farmakodynamika</a:t>
              </a:r>
              <a:endParaRPr lang="en-US" sz="3200" b="1" dirty="0">
                <a:solidFill>
                  <a:srgbClr val="DC2300"/>
                </a:solidFill>
                <a:latin typeface="+mn-lt"/>
              </a:endParaRPr>
            </a:p>
            <a:p>
              <a:pPr eaLnBrk="1" hangingPunct="1">
                <a:spcBef>
                  <a:spcPts val="15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200" dirty="0">
                  <a:solidFill>
                    <a:srgbClr val="280099"/>
                  </a:solidFill>
                  <a:latin typeface="+mn-lt"/>
                </a:rPr>
                <a:t>Čo urobí organizmus s liečivom?</a:t>
              </a:r>
              <a:r>
                <a:rPr lang="en-US" dirty="0">
                  <a:solidFill>
                    <a:srgbClr val="280099"/>
                  </a:solidFill>
                  <a:latin typeface="+mn-lt"/>
                </a:rPr>
                <a:t>       </a:t>
              </a:r>
              <a:r>
                <a:rPr lang="sk-SK" sz="2200" dirty="0">
                  <a:solidFill>
                    <a:srgbClr val="280099"/>
                  </a:solidFill>
                  <a:latin typeface="+mn-lt"/>
                </a:rPr>
                <a:t>Čo urobí liečivo v organizme?</a:t>
              </a:r>
              <a:endParaRPr lang="en-US" sz="2200" dirty="0">
                <a:solidFill>
                  <a:srgbClr val="280099"/>
                </a:solidFill>
                <a:latin typeface="+mn-lt"/>
              </a:endParaRPr>
            </a:p>
          </p:txBody>
        </p:sp>
        <p:grpSp>
          <p:nvGrpSpPr>
            <p:cNvPr id="5126" name="Group 5">
              <a:extLst>
                <a:ext uri="{FF2B5EF4-FFF2-40B4-BE49-F238E27FC236}">
                  <a16:creationId xmlns:a16="http://schemas.microsoft.com/office/drawing/2014/main" id="{48DDE310-84B9-44F7-8D4B-CB93C3B20FF3}"/>
                </a:ext>
              </a:extLst>
            </p:cNvPr>
            <p:cNvGrpSpPr>
              <a:grpSpLocks/>
            </p:cNvGrpSpPr>
            <p:nvPr/>
          </p:nvGrpSpPr>
          <p:grpSpPr bwMode="auto">
            <a:xfrm>
              <a:off x="1244" y="1823"/>
              <a:ext cx="3270" cy="1180"/>
              <a:chOff x="1244" y="1823"/>
              <a:chExt cx="3270" cy="1180"/>
            </a:xfrm>
          </p:grpSpPr>
          <p:grpSp>
            <p:nvGrpSpPr>
              <p:cNvPr id="5127" name="Group 6">
                <a:extLst>
                  <a:ext uri="{FF2B5EF4-FFF2-40B4-BE49-F238E27FC236}">
                    <a16:creationId xmlns:a16="http://schemas.microsoft.com/office/drawing/2014/main" id="{B3F870F2-29D2-4D9A-AFF2-EF3D0C72F2C4}"/>
                  </a:ext>
                </a:extLst>
              </p:cNvPr>
              <p:cNvGrpSpPr>
                <a:grpSpLocks/>
              </p:cNvGrpSpPr>
              <p:nvPr/>
            </p:nvGrpSpPr>
            <p:grpSpPr bwMode="auto">
              <a:xfrm>
                <a:off x="1655" y="1823"/>
                <a:ext cx="2675" cy="907"/>
                <a:chOff x="1655" y="1823"/>
                <a:chExt cx="2675" cy="907"/>
              </a:xfrm>
            </p:grpSpPr>
            <p:sp>
              <p:nvSpPr>
                <p:cNvPr id="5130" name="Oval 7">
                  <a:extLst>
                    <a:ext uri="{FF2B5EF4-FFF2-40B4-BE49-F238E27FC236}">
                      <a16:creationId xmlns:a16="http://schemas.microsoft.com/office/drawing/2014/main" id="{7F67A70C-059D-4FC8-B435-B09291319EBF}"/>
                    </a:ext>
                  </a:extLst>
                </p:cNvPr>
                <p:cNvSpPr>
                  <a:spLocks noChangeArrowheads="1"/>
                </p:cNvSpPr>
                <p:nvPr/>
              </p:nvSpPr>
              <p:spPr bwMode="auto">
                <a:xfrm>
                  <a:off x="1655" y="1823"/>
                  <a:ext cx="2675" cy="907"/>
                </a:xfrm>
                <a:prstGeom prst="ellipse">
                  <a:avLst/>
                </a:prstGeom>
                <a:solidFill>
                  <a:srgbClr val="000099"/>
                </a:solidFill>
                <a:ln w="57240">
                  <a:solidFill>
                    <a:srgbClr val="FF0000"/>
                  </a:solidFill>
                  <a:miter lim="800000"/>
                  <a:headEnd/>
                  <a:tailEnd/>
                </a:ln>
              </p:spPr>
              <p:txBody>
                <a:bodyPr wrap="none" anchor="ctr"/>
                <a:lstStyle/>
                <a:p>
                  <a:endParaRPr lang="sk-SK" altLang="sk-SK"/>
                </a:p>
              </p:txBody>
            </p:sp>
            <p:sp>
              <p:nvSpPr>
                <p:cNvPr id="9227" name="Text Box 8">
                  <a:extLst>
                    <a:ext uri="{FF2B5EF4-FFF2-40B4-BE49-F238E27FC236}">
                      <a16:creationId xmlns:a16="http://schemas.microsoft.com/office/drawing/2014/main" id="{E96A9FAE-FF0E-44FE-B8A8-810937154890}"/>
                    </a:ext>
                  </a:extLst>
                </p:cNvPr>
                <p:cNvSpPr txBox="1">
                  <a:spLocks noChangeArrowheads="1"/>
                </p:cNvSpPr>
                <p:nvPr/>
              </p:nvSpPr>
              <p:spPr bwMode="auto">
                <a:xfrm>
                  <a:off x="1850" y="1941"/>
                  <a:ext cx="2064" cy="757"/>
                </a:xfrm>
                <a:prstGeom prst="rect">
                  <a:avLst/>
                </a:prstGeom>
                <a:noFill/>
                <a:ln w="9525">
                  <a:noFill/>
                  <a:round/>
                  <a:headEnd/>
                  <a:tailEnd/>
                </a:ln>
              </p:spPr>
              <p:txBody>
                <a:bodyPr lIns="90000" tIns="46800" rIns="90000" bIns="46800">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600" b="1" dirty="0">
                      <a:solidFill>
                        <a:srgbClr val="FFFF00"/>
                      </a:solidFill>
                      <a:latin typeface="+mn-lt"/>
                    </a:rPr>
                    <a:t>Všeobecná farmakológia</a:t>
                  </a:r>
                  <a:endParaRPr lang="en-US" sz="3600" b="1" dirty="0">
                    <a:solidFill>
                      <a:srgbClr val="FFFF00"/>
                    </a:solidFill>
                    <a:latin typeface="+mn-lt"/>
                  </a:endParaRPr>
                </a:p>
              </p:txBody>
            </p:sp>
          </p:grpSp>
          <p:sp>
            <p:nvSpPr>
              <p:cNvPr id="5128" name="Line 9">
                <a:extLst>
                  <a:ext uri="{FF2B5EF4-FFF2-40B4-BE49-F238E27FC236}">
                    <a16:creationId xmlns:a16="http://schemas.microsoft.com/office/drawing/2014/main" id="{0C9FFA45-1ECB-42FC-8B14-CC24ABC9BBF2}"/>
                  </a:ext>
                </a:extLst>
              </p:cNvPr>
              <p:cNvSpPr>
                <a:spLocks noChangeShapeType="1"/>
              </p:cNvSpPr>
              <p:nvPr/>
            </p:nvSpPr>
            <p:spPr bwMode="auto">
              <a:xfrm flipH="1">
                <a:off x="1244" y="2368"/>
                <a:ext cx="505" cy="635"/>
              </a:xfrm>
              <a:prstGeom prst="line">
                <a:avLst/>
              </a:prstGeom>
              <a:noFill/>
              <a:ln w="41400">
                <a:solidFill>
                  <a:srgbClr val="000099"/>
                </a:solidFill>
                <a:miter lim="800000"/>
                <a:headEnd/>
                <a:tailEnd type="triangle" w="med" len="med"/>
              </a:ln>
              <a:extLst>
                <a:ext uri="{909E8E84-426E-40DD-AFC4-6F175D3DCCD1}">
                  <a14:hiddenFill xmlns:a14="http://schemas.microsoft.com/office/drawing/2010/main">
                    <a:noFill/>
                  </a14:hiddenFill>
                </a:ext>
              </a:extLst>
            </p:spPr>
            <p:txBody>
              <a:bodyPr/>
              <a:lstStyle/>
              <a:p>
                <a:endParaRPr lang="sk-SK"/>
              </a:p>
            </p:txBody>
          </p:sp>
          <p:sp>
            <p:nvSpPr>
              <p:cNvPr id="5129" name="Line 10">
                <a:extLst>
                  <a:ext uri="{FF2B5EF4-FFF2-40B4-BE49-F238E27FC236}">
                    <a16:creationId xmlns:a16="http://schemas.microsoft.com/office/drawing/2014/main" id="{D427EAC4-567E-40A1-8D7F-5605DE96DD32}"/>
                  </a:ext>
                </a:extLst>
              </p:cNvPr>
              <p:cNvSpPr>
                <a:spLocks noChangeShapeType="1"/>
              </p:cNvSpPr>
              <p:nvPr/>
            </p:nvSpPr>
            <p:spPr bwMode="auto">
              <a:xfrm>
                <a:off x="3925" y="2368"/>
                <a:ext cx="589" cy="589"/>
              </a:xfrm>
              <a:prstGeom prst="line">
                <a:avLst/>
              </a:prstGeom>
              <a:noFill/>
              <a:ln w="41400">
                <a:solidFill>
                  <a:srgbClr val="000099"/>
                </a:solidFill>
                <a:miter lim="800000"/>
                <a:headEnd/>
                <a:tailEnd type="triangle" w="med" len="med"/>
              </a:ln>
              <a:extLst>
                <a:ext uri="{909E8E84-426E-40DD-AFC4-6F175D3DCCD1}">
                  <a14:hiddenFill xmlns:a14="http://schemas.microsoft.com/office/drawing/2010/main">
                    <a:noFill/>
                  </a14:hiddenFill>
                </a:ext>
              </a:extLst>
            </p:spPr>
            <p:txBody>
              <a:bodyPr/>
              <a:lstStyle/>
              <a:p>
                <a:endParaRPr lang="sk-SK"/>
              </a:p>
            </p:txBody>
          </p:sp>
        </p:grpSp>
      </p:gr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Zástupný symbol čísla snímky 3"/>
          <p:cNvSpPr>
            <a:spLocks noGrp="1"/>
          </p:cNvSpPr>
          <p:nvPr>
            <p:ph type="sldNum" sz="quarter" idx="12"/>
          </p:nvPr>
        </p:nvSpPr>
        <p:spPr/>
        <p:txBody>
          <a:bodyPr/>
          <a:lstStyle/>
          <a:p>
            <a:pPr>
              <a:defRPr/>
            </a:pPr>
            <a:fld id="{C2B67BAD-318E-494D-B46D-9CE5AA0D9642}" type="slidenum">
              <a:rPr lang="sk-SK"/>
              <a:pPr>
                <a:defRPr/>
              </a:pPr>
              <a:t>5</a:t>
            </a:fld>
            <a:endParaRPr lang="sk-SK"/>
          </a:p>
        </p:txBody>
      </p:sp>
      <p:sp>
        <p:nvSpPr>
          <p:cNvPr id="26627" name="Rectangle 2"/>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26628" name="Rectangle 3"/>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26629" name="Oval 4"/>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
        <p:nvSpPr>
          <p:cNvPr id="26630" name="Rectangle 5"/>
          <p:cNvSpPr>
            <a:spLocks noChangeArrowheads="1"/>
          </p:cNvSpPr>
          <p:nvPr/>
        </p:nvSpPr>
        <p:spPr bwMode="auto">
          <a:xfrm>
            <a:off x="1691680" y="1988840"/>
            <a:ext cx="5917004" cy="3416320"/>
          </a:xfrm>
          <a:prstGeom prst="rect">
            <a:avLst/>
          </a:prstGeom>
          <a:noFill/>
          <a:ln w="9525">
            <a:noFill/>
            <a:miter lim="800000"/>
            <a:headEnd/>
            <a:tailEnd/>
          </a:ln>
        </p:spPr>
        <p:txBody>
          <a:bodyPr wrap="none">
            <a:spAutoFit/>
          </a:bodyPr>
          <a:lstStyle/>
          <a:p>
            <a:r>
              <a:rPr lang="sk-SK" sz="5400" b="1" dirty="0">
                <a:solidFill>
                  <a:srgbClr val="000099"/>
                </a:solidFill>
                <a:latin typeface="Arial" panose="020B0604020202020204" pitchFamily="34" charset="0"/>
                <a:cs typeface="Arial" panose="020B0604020202020204" pitchFamily="34" charset="0"/>
              </a:rPr>
              <a:t>Dôležité</a:t>
            </a:r>
            <a:r>
              <a:rPr lang="en-US" sz="5400" b="1" dirty="0">
                <a:solidFill>
                  <a:srgbClr val="000099"/>
                </a:solidFill>
                <a:latin typeface="Arial" panose="020B0604020202020204" pitchFamily="34" charset="0"/>
                <a:cs typeface="Arial" panose="020B0604020202020204" pitchFamily="34" charset="0"/>
              </a:rPr>
              <a:t> </a:t>
            </a:r>
            <a:r>
              <a:rPr lang="sk-SK" sz="5400" b="1" dirty="0">
                <a:solidFill>
                  <a:srgbClr val="000099"/>
                </a:solidFill>
                <a:latin typeface="Arial" panose="020B0604020202020204" pitchFamily="34" charset="0"/>
                <a:cs typeface="Arial" panose="020B0604020202020204" pitchFamily="34" charset="0"/>
              </a:rPr>
              <a:t>d</a:t>
            </a:r>
            <a:r>
              <a:rPr lang="en-US" sz="5400" b="1" dirty="0" err="1">
                <a:solidFill>
                  <a:srgbClr val="000099"/>
                </a:solidFill>
                <a:latin typeface="Arial" panose="020B0604020202020204" pitchFamily="34" charset="0"/>
                <a:cs typeface="Arial" panose="020B0604020202020204" pitchFamily="34" charset="0"/>
              </a:rPr>
              <a:t>efin</a:t>
            </a:r>
            <a:r>
              <a:rPr lang="sk-SK" sz="5400" b="1" dirty="0" err="1">
                <a:solidFill>
                  <a:srgbClr val="000099"/>
                </a:solidFill>
                <a:latin typeface="Arial" panose="020B0604020202020204" pitchFamily="34" charset="0"/>
                <a:cs typeface="Arial" panose="020B0604020202020204" pitchFamily="34" charset="0"/>
              </a:rPr>
              <a:t>íc</a:t>
            </a:r>
            <a:r>
              <a:rPr lang="en-US" sz="5400" b="1" dirty="0" err="1">
                <a:solidFill>
                  <a:srgbClr val="000099"/>
                </a:solidFill>
                <a:latin typeface="Arial" panose="020B0604020202020204" pitchFamily="34" charset="0"/>
                <a:cs typeface="Arial" panose="020B0604020202020204" pitchFamily="34" charset="0"/>
              </a:rPr>
              <a:t>i</a:t>
            </a:r>
            <a:r>
              <a:rPr lang="sk-SK" sz="5400" b="1" dirty="0">
                <a:solidFill>
                  <a:srgbClr val="000099"/>
                </a:solidFill>
                <a:latin typeface="Arial" panose="020B0604020202020204" pitchFamily="34" charset="0"/>
                <a:cs typeface="Arial" panose="020B0604020202020204" pitchFamily="34" charset="0"/>
              </a:rPr>
              <a:t>e</a:t>
            </a:r>
          </a:p>
          <a:p>
            <a:r>
              <a:rPr lang="sk-SK" sz="5400" b="1" dirty="0">
                <a:solidFill>
                  <a:srgbClr val="000099"/>
                </a:solidFill>
                <a:latin typeface="Arial" panose="020B0604020202020204" pitchFamily="34" charset="0"/>
                <a:cs typeface="Arial" panose="020B0604020202020204" pitchFamily="34" charset="0"/>
              </a:rPr>
              <a:t>a základné pojmy</a:t>
            </a:r>
          </a:p>
          <a:p>
            <a:r>
              <a:rPr lang="sk-SK" sz="5400" b="1" dirty="0">
                <a:solidFill>
                  <a:srgbClr val="000099"/>
                </a:solidFill>
                <a:latin typeface="Arial" panose="020B0604020202020204" pitchFamily="34" charset="0"/>
                <a:cs typeface="Arial" panose="020B0604020202020204" pitchFamily="34" charset="0"/>
              </a:rPr>
              <a:t>vo farmakológii</a:t>
            </a:r>
            <a:br>
              <a:rPr lang="sk-SK" sz="5400" b="1" dirty="0">
                <a:solidFill>
                  <a:srgbClr val="000099"/>
                </a:solidFill>
                <a:latin typeface="Arial" panose="020B0604020202020204" pitchFamily="34" charset="0"/>
                <a:cs typeface="Arial" panose="020B0604020202020204" pitchFamily="34" charset="0"/>
              </a:rPr>
            </a:br>
            <a:endParaRPr lang="sk-SK" sz="5400" b="1" dirty="0">
              <a:solidFill>
                <a:srgbClr val="000099"/>
              </a:solidFill>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533400" y="304800"/>
            <a:ext cx="7772400" cy="1143000"/>
          </a:xfrm>
        </p:spPr>
        <p:txBody>
          <a:bodyPr/>
          <a:lstStyle/>
          <a:p>
            <a:pPr eaLnBrk="1" hangingPunct="1">
              <a:defRPr/>
            </a:pPr>
            <a:r>
              <a:rPr lang="cs-CZ" sz="3600" dirty="0">
                <a:latin typeface="Arial" panose="020B0604020202020204" pitchFamily="34" charset="0"/>
                <a:cs typeface="Arial" panose="020B0604020202020204" pitchFamily="34" charset="0"/>
              </a:rPr>
              <a:t> </a:t>
            </a:r>
            <a:r>
              <a:rPr lang="cs-CZ" sz="3600" dirty="0">
                <a:solidFill>
                  <a:srgbClr val="FFFF00"/>
                </a:solidFill>
                <a:latin typeface="Arial" panose="020B0604020202020204" pitchFamily="34" charset="0"/>
                <a:cs typeface="Arial" panose="020B0604020202020204" pitchFamily="34" charset="0"/>
              </a:rPr>
              <a:t>LIEČIVO</a:t>
            </a:r>
          </a:p>
        </p:txBody>
      </p:sp>
      <p:sp>
        <p:nvSpPr>
          <p:cNvPr id="27651" name="Text Box 3"/>
          <p:cNvSpPr txBox="1">
            <a:spLocks noChangeArrowheads="1"/>
          </p:cNvSpPr>
          <p:nvPr/>
        </p:nvSpPr>
        <p:spPr bwMode="auto">
          <a:xfrm>
            <a:off x="479659" y="1772816"/>
            <a:ext cx="8418512" cy="4327338"/>
          </a:xfrm>
          <a:prstGeom prst="rect">
            <a:avLst/>
          </a:prstGeom>
          <a:noFill/>
          <a:ln w="9525">
            <a:noFill/>
            <a:miter lim="800000"/>
            <a:headEnd/>
            <a:tailEnd/>
          </a:ln>
        </p:spPr>
        <p:txBody>
          <a:bodyPr wrap="square">
            <a:spAutoFit/>
          </a:bodyPr>
          <a:lstStyle/>
          <a:p>
            <a:pPr>
              <a:spcBef>
                <a:spcPct val="10000"/>
              </a:spcBef>
            </a:pPr>
            <a:r>
              <a:rPr lang="sk-SK" sz="3200" b="1" dirty="0">
                <a:solidFill>
                  <a:schemeClr val="accent3">
                    <a:lumMod val="20000"/>
                    <a:lumOff val="80000"/>
                  </a:schemeClr>
                </a:solidFill>
                <a:latin typeface="Arial" panose="020B0604020202020204" pitchFamily="34" charset="0"/>
                <a:cs typeface="Arial" panose="020B0604020202020204" pitchFamily="34" charset="0"/>
              </a:rPr>
              <a:t>Aktívna látka (chemická hormón, enzým)  použitá na liečenie, prevenciu ochorení..</a:t>
            </a:r>
          </a:p>
          <a:p>
            <a:pPr>
              <a:spcBef>
                <a:spcPct val="10000"/>
              </a:spcBef>
            </a:pPr>
            <a:r>
              <a:rPr lang="sk-SK" sz="3200" b="1" dirty="0">
                <a:solidFill>
                  <a:srgbClr val="00FFFF"/>
                </a:solidFill>
                <a:latin typeface="Arial" panose="020B0604020202020204" pitchFamily="34" charset="0"/>
                <a:cs typeface="Arial" panose="020B0604020202020204" pitchFamily="34" charset="0"/>
              </a:rPr>
              <a:t>Nositeľ biologického účinku</a:t>
            </a:r>
          </a:p>
          <a:p>
            <a:pPr>
              <a:spcBef>
                <a:spcPct val="10000"/>
              </a:spcBef>
            </a:pPr>
            <a:r>
              <a:rPr lang="sk-SK" sz="3200" b="1" dirty="0">
                <a:solidFill>
                  <a:srgbClr val="00FFFF"/>
                </a:solidFill>
                <a:latin typeface="Arial" panose="020B0604020202020204" pitchFamily="34" charset="0"/>
                <a:cs typeface="Arial" panose="020B0604020202020204" pitchFamily="34" charset="0"/>
              </a:rPr>
              <a:t>Pomenované tzv. „generickým“ názvom</a:t>
            </a:r>
            <a:endParaRPr lang="sk-SK" sz="3200" dirty="0">
              <a:solidFill>
                <a:schemeClr val="accent3">
                  <a:lumMod val="20000"/>
                  <a:lumOff val="80000"/>
                </a:schemeClr>
              </a:solidFill>
              <a:latin typeface="Arial" panose="020B0604020202020204" pitchFamily="34" charset="0"/>
              <a:cs typeface="Arial" panose="020B0604020202020204" pitchFamily="34" charset="0"/>
            </a:endParaRPr>
          </a:p>
          <a:p>
            <a:pPr>
              <a:spcBef>
                <a:spcPct val="10000"/>
              </a:spcBef>
            </a:pPr>
            <a:r>
              <a:rPr lang="sk-SK" sz="3200" b="1" dirty="0">
                <a:solidFill>
                  <a:schemeClr val="accent3">
                    <a:lumMod val="20000"/>
                    <a:lumOff val="80000"/>
                  </a:schemeClr>
                </a:solidFill>
                <a:latin typeface="Arial" panose="020B0604020202020204" pitchFamily="34" charset="0"/>
                <a:cs typeface="Arial" panose="020B0604020202020204" pitchFamily="34" charset="0"/>
              </a:rPr>
              <a:t>Podľa pôvodu:</a:t>
            </a:r>
          </a:p>
          <a:p>
            <a:pPr>
              <a:spcBef>
                <a:spcPct val="10000"/>
              </a:spcBef>
            </a:pPr>
            <a:r>
              <a:rPr lang="sk-SK" sz="3200" b="1" dirty="0">
                <a:latin typeface="Arial" panose="020B0604020202020204" pitchFamily="34" charset="0"/>
                <a:cs typeface="Arial" panose="020B0604020202020204" pitchFamily="34" charset="0"/>
              </a:rPr>
              <a:t>            -   Syntetické</a:t>
            </a:r>
          </a:p>
          <a:p>
            <a:pPr>
              <a:spcBef>
                <a:spcPct val="10000"/>
              </a:spcBef>
            </a:pPr>
            <a:r>
              <a:rPr lang="sk-SK" sz="3200" b="1" dirty="0">
                <a:latin typeface="Arial" panose="020B0604020202020204" pitchFamily="34" charset="0"/>
                <a:cs typeface="Arial" panose="020B0604020202020204" pitchFamily="34" charset="0"/>
              </a:rPr>
              <a:t>            -   Prírodné (rastlinné, animálne)</a:t>
            </a:r>
          </a:p>
          <a:p>
            <a:pPr>
              <a:spcBef>
                <a:spcPct val="10000"/>
              </a:spcBef>
            </a:pPr>
            <a:r>
              <a:rPr lang="sk-SK" sz="3200" b="1" dirty="0">
                <a:latin typeface="Arial" panose="020B0604020202020204" pitchFamily="34" charset="0"/>
                <a:cs typeface="Arial" panose="020B0604020202020204" pitchFamily="34" charset="0"/>
              </a:rPr>
              <a:t>            -   </a:t>
            </a:r>
            <a:r>
              <a:rPr lang="sk-SK" sz="3200" b="1" dirty="0" err="1">
                <a:latin typeface="Arial" panose="020B0604020202020204" pitchFamily="34" charset="0"/>
                <a:cs typeface="Arial" panose="020B0604020202020204" pitchFamily="34" charset="0"/>
              </a:rPr>
              <a:t>Monoklonálne</a:t>
            </a:r>
            <a:r>
              <a:rPr lang="sk-SK" sz="3200" b="1" dirty="0">
                <a:latin typeface="Arial" panose="020B0604020202020204" pitchFamily="34" charset="0"/>
                <a:cs typeface="Arial" panose="020B0604020202020204" pitchFamily="34" charset="0"/>
              </a:rPr>
              <a:t> protilátky</a:t>
            </a:r>
          </a:p>
        </p:txBody>
      </p:sp>
      <p:sp>
        <p:nvSpPr>
          <p:cNvPr id="27652" name="Text Box 4"/>
          <p:cNvSpPr txBox="1">
            <a:spLocks noChangeArrowheads="1"/>
          </p:cNvSpPr>
          <p:nvPr/>
        </p:nvSpPr>
        <p:spPr bwMode="auto">
          <a:xfrm>
            <a:off x="6705600" y="2209800"/>
            <a:ext cx="1752600" cy="579438"/>
          </a:xfrm>
          <a:prstGeom prst="rect">
            <a:avLst/>
          </a:prstGeom>
          <a:noFill/>
          <a:ln w="9525">
            <a:noFill/>
            <a:miter lim="800000"/>
            <a:headEnd/>
            <a:tailEnd/>
          </a:ln>
        </p:spPr>
        <p:txBody>
          <a:bodyPr>
            <a:spAutoFit/>
          </a:bodyPr>
          <a:lstStyle/>
          <a:p>
            <a:pPr>
              <a:spcBef>
                <a:spcPct val="50000"/>
              </a:spcBef>
            </a:pPr>
            <a:endParaRPr lang="sk-SK" sz="3200" dirty="0"/>
          </a:p>
        </p:txBody>
      </p:sp>
      <p:pic>
        <p:nvPicPr>
          <p:cNvPr id="27653" name="Picture 4" descr="http://t3.gstatic.com/images?q=tbn:ANd9GcQ_evO8ytNd1A8RXJJYFsezNFm9DFWPyP_d7ZFoE8ib57atSEy8Iw"/>
          <p:cNvPicPr>
            <a:picLocks noChangeAspect="1" noChangeArrowheads="1"/>
          </p:cNvPicPr>
          <p:nvPr/>
        </p:nvPicPr>
        <p:blipFill>
          <a:blip r:embed="rId2" cstate="print"/>
          <a:srcRect/>
          <a:stretch>
            <a:fillRect/>
          </a:stretch>
        </p:blipFill>
        <p:spPr bwMode="auto">
          <a:xfrm>
            <a:off x="479659" y="4869160"/>
            <a:ext cx="1440161" cy="172819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body" idx="1"/>
          </p:nvPr>
        </p:nvSpPr>
        <p:spPr>
          <a:xfrm>
            <a:off x="251520" y="1772816"/>
            <a:ext cx="9217272" cy="5832475"/>
          </a:xfrm>
        </p:spPr>
        <p:txBody>
          <a:bodyPr/>
          <a:lstStyle/>
          <a:p>
            <a:pPr algn="ctr" eaLnBrk="1" hangingPunct="1">
              <a:lnSpc>
                <a:spcPct val="90000"/>
              </a:lnSpc>
              <a:spcBef>
                <a:spcPct val="50000"/>
              </a:spcBef>
              <a:buFontTx/>
              <a:buNone/>
            </a:pPr>
            <a:r>
              <a:rPr lang="cs-CZ" sz="2400" b="1" dirty="0" err="1">
                <a:solidFill>
                  <a:srgbClr val="FFFF00"/>
                </a:solidFill>
                <a:latin typeface="Arial" panose="020B0604020202020204" pitchFamily="34" charset="0"/>
                <a:cs typeface="Arial" panose="020B0604020202020204" pitchFamily="34" charset="0"/>
              </a:rPr>
              <a:t>Liečivo</a:t>
            </a:r>
            <a:r>
              <a:rPr lang="cs-CZ" sz="2400" b="1" dirty="0">
                <a:solidFill>
                  <a:srgbClr val="FFFF00"/>
                </a:solidFill>
                <a:latin typeface="Arial" panose="020B0604020202020204" pitchFamily="34" charset="0"/>
                <a:cs typeface="Arial" panose="020B0604020202020204" pitchFamily="34" charset="0"/>
              </a:rPr>
              <a:t>  +  farmaceutická pomocná látka = LIEK</a:t>
            </a:r>
          </a:p>
          <a:p>
            <a:pPr eaLnBrk="1" hangingPunct="1">
              <a:lnSpc>
                <a:spcPct val="90000"/>
              </a:lnSpc>
              <a:spcBef>
                <a:spcPct val="50000"/>
              </a:spcBef>
              <a:buFontTx/>
              <a:buNone/>
            </a:pPr>
            <a:r>
              <a:rPr lang="cs-CZ" dirty="0">
                <a:solidFill>
                  <a:schemeClr val="tx2"/>
                </a:solidFill>
                <a:latin typeface="Arial" panose="020B0604020202020204" pitchFamily="34" charset="0"/>
                <a:cs typeface="Arial" panose="020B0604020202020204" pitchFamily="34" charset="0"/>
              </a:rPr>
              <a:t>                 </a:t>
            </a:r>
          </a:p>
          <a:p>
            <a:pPr eaLnBrk="1" hangingPunct="1">
              <a:lnSpc>
                <a:spcPct val="90000"/>
              </a:lnSpc>
              <a:spcBef>
                <a:spcPct val="30000"/>
              </a:spcBef>
              <a:buFontTx/>
              <a:buNone/>
            </a:pPr>
            <a:r>
              <a:rPr lang="cs-CZ" dirty="0">
                <a:solidFill>
                  <a:schemeClr val="tx2"/>
                </a:solidFill>
                <a:latin typeface="Arial" panose="020B0604020202020204" pitchFamily="34" charset="0"/>
                <a:cs typeface="Arial" panose="020B0604020202020204" pitchFamily="34" charset="0"/>
              </a:rPr>
              <a:t>          </a:t>
            </a:r>
          </a:p>
          <a:p>
            <a:pPr algn="ctr" eaLnBrk="1" hangingPunct="1">
              <a:lnSpc>
                <a:spcPct val="90000"/>
              </a:lnSpc>
              <a:spcBef>
                <a:spcPct val="30000"/>
              </a:spcBef>
              <a:buFontTx/>
              <a:buNone/>
            </a:pPr>
            <a:r>
              <a:rPr lang="cs-CZ" dirty="0">
                <a:solidFill>
                  <a:schemeClr val="tx2"/>
                </a:solidFill>
                <a:latin typeface="Arial" panose="020B0604020202020204" pitchFamily="34" charset="0"/>
                <a:cs typeface="Arial" panose="020B0604020202020204" pitchFamily="34" charset="0"/>
              </a:rPr>
              <a:t>                        </a:t>
            </a:r>
            <a:r>
              <a:rPr lang="cs-CZ" sz="2800" b="1" dirty="0">
                <a:solidFill>
                  <a:srgbClr val="00FFFF"/>
                </a:solidFill>
                <a:latin typeface="Arial" panose="020B0604020202020204" pitchFamily="34" charset="0"/>
                <a:cs typeface="Arial" panose="020B0604020202020204" pitchFamily="34" charset="0"/>
              </a:rPr>
              <a:t>má </a:t>
            </a:r>
            <a:r>
              <a:rPr lang="cs-CZ" sz="2800" b="1" dirty="0" err="1">
                <a:solidFill>
                  <a:srgbClr val="00FFFF"/>
                </a:solidFill>
                <a:latin typeface="Arial" panose="020B0604020202020204" pitchFamily="34" charset="0"/>
                <a:cs typeface="Arial" panose="020B0604020202020204" pitchFamily="34" charset="0"/>
              </a:rPr>
              <a:t>liekovú</a:t>
            </a:r>
            <a:r>
              <a:rPr lang="cs-CZ" sz="2800" b="1" dirty="0">
                <a:solidFill>
                  <a:srgbClr val="00FFFF"/>
                </a:solidFill>
                <a:latin typeface="Arial" panose="020B0604020202020204" pitchFamily="34" charset="0"/>
                <a:cs typeface="Arial" panose="020B0604020202020204" pitchFamily="34" charset="0"/>
              </a:rPr>
              <a:t> formu,</a:t>
            </a:r>
          </a:p>
          <a:p>
            <a:pPr algn="ctr" eaLnBrk="1" hangingPunct="1">
              <a:lnSpc>
                <a:spcPct val="90000"/>
              </a:lnSpc>
              <a:spcBef>
                <a:spcPct val="30000"/>
              </a:spcBef>
              <a:buFontTx/>
              <a:buNone/>
            </a:pPr>
            <a:r>
              <a:rPr lang="cs-CZ" sz="2800" b="1" dirty="0">
                <a:solidFill>
                  <a:srgbClr val="00FFFF"/>
                </a:solidFill>
                <a:latin typeface="Arial" panose="020B0604020202020204" pitchFamily="34" charset="0"/>
                <a:cs typeface="Arial" panose="020B0604020202020204" pitchFamily="34" charset="0"/>
              </a:rPr>
              <a:t>                        zabalené v </a:t>
            </a:r>
            <a:r>
              <a:rPr lang="cs-CZ" sz="2800" b="1" dirty="0" err="1">
                <a:solidFill>
                  <a:srgbClr val="00FFFF"/>
                </a:solidFill>
                <a:latin typeface="Arial" panose="020B0604020202020204" pitchFamily="34" charset="0"/>
                <a:cs typeface="Arial" panose="020B0604020202020204" pitchFamily="34" charset="0"/>
              </a:rPr>
              <a:t>krabičke</a:t>
            </a:r>
            <a:r>
              <a:rPr lang="cs-CZ" sz="2800" b="1" dirty="0">
                <a:solidFill>
                  <a:srgbClr val="00FFFF"/>
                </a:solidFill>
                <a:latin typeface="Arial" panose="020B0604020202020204" pitchFamily="34" charset="0"/>
                <a:cs typeface="Arial" panose="020B0604020202020204" pitchFamily="34" charset="0"/>
              </a:rPr>
              <a:t> </a:t>
            </a:r>
          </a:p>
          <a:p>
            <a:pPr algn="ctr" eaLnBrk="1" hangingPunct="1">
              <a:lnSpc>
                <a:spcPct val="90000"/>
              </a:lnSpc>
              <a:spcBef>
                <a:spcPct val="30000"/>
              </a:spcBef>
              <a:buFontTx/>
              <a:buNone/>
            </a:pPr>
            <a:r>
              <a:rPr lang="cs-CZ" sz="2800" b="1" dirty="0">
                <a:solidFill>
                  <a:srgbClr val="00FFFF"/>
                </a:solidFill>
                <a:latin typeface="Arial" panose="020B0604020202020204" pitchFamily="34" charset="0"/>
                <a:cs typeface="Arial" panose="020B0604020202020204" pitchFamily="34" charset="0"/>
              </a:rPr>
              <a:t>                           s </a:t>
            </a:r>
            <a:r>
              <a:rPr lang="cs-CZ" sz="2800" b="1" dirty="0" err="1">
                <a:solidFill>
                  <a:srgbClr val="00FFFF"/>
                </a:solidFill>
                <a:latin typeface="Arial" panose="020B0604020202020204" pitchFamily="34" charset="0"/>
                <a:cs typeface="Arial" panose="020B0604020202020204" pitchFamily="34" charset="0"/>
              </a:rPr>
              <a:t>príbalovým</a:t>
            </a:r>
            <a:r>
              <a:rPr lang="cs-CZ" sz="2800" b="1" dirty="0">
                <a:solidFill>
                  <a:srgbClr val="00FFFF"/>
                </a:solidFill>
                <a:latin typeface="Arial" panose="020B0604020202020204" pitchFamily="34" charset="0"/>
                <a:cs typeface="Arial" panose="020B0604020202020204" pitchFamily="34" charset="0"/>
              </a:rPr>
              <a:t> </a:t>
            </a:r>
            <a:r>
              <a:rPr lang="cs-CZ" sz="2800" b="1" dirty="0" err="1">
                <a:solidFill>
                  <a:srgbClr val="00FFFF"/>
                </a:solidFill>
                <a:latin typeface="Arial" panose="020B0604020202020204" pitchFamily="34" charset="0"/>
                <a:cs typeface="Arial" panose="020B0604020202020204" pitchFamily="34" charset="0"/>
              </a:rPr>
              <a:t>letákom</a:t>
            </a:r>
            <a:endParaRPr lang="cs-CZ" sz="2800" b="1" dirty="0">
              <a:solidFill>
                <a:srgbClr val="00FFFF"/>
              </a:solidFill>
              <a:latin typeface="Arial" panose="020B0604020202020204" pitchFamily="34" charset="0"/>
              <a:cs typeface="Arial" panose="020B0604020202020204" pitchFamily="34" charset="0"/>
            </a:endParaRPr>
          </a:p>
          <a:p>
            <a:pPr algn="ctr" eaLnBrk="1" hangingPunct="1">
              <a:lnSpc>
                <a:spcPct val="90000"/>
              </a:lnSpc>
              <a:spcBef>
                <a:spcPct val="30000"/>
              </a:spcBef>
              <a:buFontTx/>
              <a:buNone/>
            </a:pPr>
            <a:endParaRPr lang="cs-CZ" sz="2800" b="1" dirty="0">
              <a:solidFill>
                <a:srgbClr val="00FFFF"/>
              </a:solidFill>
              <a:latin typeface="Arial" panose="020B0604020202020204" pitchFamily="34" charset="0"/>
              <a:cs typeface="Arial" panose="020B0604020202020204" pitchFamily="34" charset="0"/>
            </a:endParaRPr>
          </a:p>
          <a:p>
            <a:pPr algn="ctr" eaLnBrk="1" hangingPunct="1">
              <a:lnSpc>
                <a:spcPct val="90000"/>
              </a:lnSpc>
              <a:spcBef>
                <a:spcPct val="30000"/>
              </a:spcBef>
              <a:buFontTx/>
              <a:buNone/>
            </a:pPr>
            <a:r>
              <a:rPr lang="cs-CZ" sz="2800" b="1" dirty="0">
                <a:solidFill>
                  <a:srgbClr val="00FFFF"/>
                </a:solidFill>
                <a:latin typeface="Arial" panose="020B0604020202020204" pitchFamily="34" charset="0"/>
                <a:cs typeface="Arial" panose="020B0604020202020204" pitchFamily="34" charset="0"/>
              </a:rPr>
              <a:t>                   </a:t>
            </a:r>
            <a:r>
              <a:rPr lang="cs-CZ" sz="2800" b="1" dirty="0" err="1">
                <a:solidFill>
                  <a:srgbClr val="00FFFF"/>
                </a:solidFill>
                <a:latin typeface="Arial" panose="020B0604020202020204" pitchFamily="34" charset="0"/>
                <a:cs typeface="Arial" panose="020B0604020202020204" pitchFamily="34" charset="0"/>
              </a:rPr>
              <a:t>Pomenované</a:t>
            </a:r>
            <a:r>
              <a:rPr lang="cs-CZ" sz="2800" b="1" dirty="0">
                <a:solidFill>
                  <a:srgbClr val="00FFFF"/>
                </a:solidFill>
                <a:latin typeface="Arial" panose="020B0604020202020204" pitchFamily="34" charset="0"/>
                <a:cs typeface="Arial" panose="020B0604020202020204" pitchFamily="34" charset="0"/>
              </a:rPr>
              <a:t> „</a:t>
            </a:r>
            <a:r>
              <a:rPr lang="cs-CZ" sz="2800" b="1" dirty="0" err="1">
                <a:solidFill>
                  <a:srgbClr val="00FFFF"/>
                </a:solidFill>
                <a:latin typeface="Arial" panose="020B0604020202020204" pitchFamily="34" charset="0"/>
                <a:cs typeface="Arial" panose="020B0604020202020204" pitchFamily="34" charset="0"/>
              </a:rPr>
              <a:t>firemným</a:t>
            </a:r>
            <a:r>
              <a:rPr lang="cs-CZ" sz="2800" b="1" dirty="0">
                <a:solidFill>
                  <a:srgbClr val="00FFFF"/>
                </a:solidFill>
                <a:latin typeface="Arial" panose="020B0604020202020204" pitchFamily="34" charset="0"/>
                <a:cs typeface="Arial" panose="020B0604020202020204" pitchFamily="34" charset="0"/>
              </a:rPr>
              <a:t>“ </a:t>
            </a:r>
            <a:r>
              <a:rPr lang="cs-CZ" sz="2800" b="1" dirty="0" err="1">
                <a:solidFill>
                  <a:srgbClr val="00FFFF"/>
                </a:solidFill>
                <a:latin typeface="Arial" panose="020B0604020202020204" pitchFamily="34" charset="0"/>
                <a:cs typeface="Arial" panose="020B0604020202020204" pitchFamily="34" charset="0"/>
              </a:rPr>
              <a:t>názvom</a:t>
            </a:r>
            <a:endParaRPr lang="cs-CZ" sz="2800" b="1" dirty="0">
              <a:solidFill>
                <a:srgbClr val="00FFFF"/>
              </a:solidFill>
              <a:latin typeface="Arial" panose="020B0604020202020204" pitchFamily="34" charset="0"/>
              <a:cs typeface="Arial" panose="020B0604020202020204" pitchFamily="34" charset="0"/>
            </a:endParaRPr>
          </a:p>
          <a:p>
            <a:pPr eaLnBrk="1" hangingPunct="1">
              <a:lnSpc>
                <a:spcPct val="90000"/>
              </a:lnSpc>
              <a:spcBef>
                <a:spcPct val="30000"/>
              </a:spcBef>
              <a:buFontTx/>
              <a:buNone/>
            </a:pPr>
            <a:r>
              <a:rPr lang="cs-CZ" sz="2000" b="1" dirty="0">
                <a:solidFill>
                  <a:srgbClr val="FFFF00"/>
                </a:solidFill>
                <a:latin typeface="Arial" panose="020B0604020202020204" pitchFamily="34" charset="0"/>
                <a:cs typeface="Arial" panose="020B0604020202020204" pitchFamily="34" charset="0"/>
              </a:rPr>
              <a:t>(generický </a:t>
            </a:r>
            <a:r>
              <a:rPr lang="cs-CZ" sz="2000" b="1" dirty="0" err="1">
                <a:solidFill>
                  <a:srgbClr val="FFFF00"/>
                </a:solidFill>
                <a:latin typeface="Arial" panose="020B0604020202020204" pitchFamily="34" charset="0"/>
                <a:cs typeface="Arial" panose="020B0604020202020204" pitchFamily="34" charset="0"/>
              </a:rPr>
              <a:t>názov</a:t>
            </a:r>
            <a:r>
              <a:rPr lang="cs-CZ" sz="2000" b="1" dirty="0">
                <a:solidFill>
                  <a:srgbClr val="FFFF00"/>
                </a:solidFill>
                <a:latin typeface="Arial" panose="020B0604020202020204" pitchFamily="34" charset="0"/>
                <a:cs typeface="Arial" panose="020B0604020202020204" pitchFamily="34" charset="0"/>
              </a:rPr>
              <a:t>)  </a:t>
            </a:r>
            <a:r>
              <a:rPr lang="sk-SK" sz="2000" b="1" dirty="0">
                <a:solidFill>
                  <a:srgbClr val="FFFF00"/>
                </a:solidFill>
                <a:latin typeface="Arial" panose="020B0604020202020204" pitchFamily="34" charset="0"/>
                <a:cs typeface="Arial" panose="020B0604020202020204" pitchFamily="34" charset="0"/>
              </a:rPr>
              <a:t> </a:t>
            </a:r>
            <a:r>
              <a:rPr lang="sk-SK" sz="2000" b="1" dirty="0" err="1">
                <a:solidFill>
                  <a:srgbClr val="FFFF00"/>
                </a:solidFill>
                <a:latin typeface="Arial" panose="020B0604020202020204" pitchFamily="34" charset="0"/>
                <a:cs typeface="Arial" panose="020B0604020202020204" pitchFamily="34" charset="0"/>
              </a:rPr>
              <a:t>ibuprofen</a:t>
            </a:r>
            <a:r>
              <a:rPr lang="sk-SK" sz="2000" b="1" dirty="0">
                <a:solidFill>
                  <a:srgbClr val="FFFF00"/>
                </a:solidFill>
                <a:latin typeface="Arial" panose="020B0604020202020204" pitchFamily="34" charset="0"/>
                <a:cs typeface="Arial" panose="020B0604020202020204" pitchFamily="34" charset="0"/>
              </a:rPr>
              <a:t> =  (firemné názvy) IBALGIN, IBUPROFEN..</a:t>
            </a:r>
            <a:endParaRPr lang="cs-CZ" sz="2000" b="1" dirty="0">
              <a:solidFill>
                <a:srgbClr val="FFFF00"/>
              </a:solidFill>
              <a:latin typeface="Arial" panose="020B0604020202020204" pitchFamily="34" charset="0"/>
              <a:cs typeface="Arial" panose="020B0604020202020204" pitchFamily="34" charset="0"/>
            </a:endParaRPr>
          </a:p>
          <a:p>
            <a:pPr algn="ctr" eaLnBrk="1" hangingPunct="1">
              <a:lnSpc>
                <a:spcPct val="90000"/>
              </a:lnSpc>
              <a:spcBef>
                <a:spcPct val="50000"/>
              </a:spcBef>
              <a:buFontTx/>
              <a:buNone/>
            </a:pPr>
            <a:endParaRPr lang="en-US" b="1" dirty="0">
              <a:solidFill>
                <a:srgbClr val="FFFF00"/>
              </a:solidFill>
              <a:latin typeface="Arial" panose="020B0604020202020204" pitchFamily="34" charset="0"/>
              <a:cs typeface="Arial" panose="020B0604020202020204" pitchFamily="34" charset="0"/>
            </a:endParaRPr>
          </a:p>
        </p:txBody>
      </p:sp>
      <p:sp>
        <p:nvSpPr>
          <p:cNvPr id="28675" name="AutoShape 3"/>
          <p:cNvSpPr>
            <a:spLocks noChangeArrowheads="1"/>
          </p:cNvSpPr>
          <p:nvPr/>
        </p:nvSpPr>
        <p:spPr bwMode="auto">
          <a:xfrm>
            <a:off x="4284663" y="2492375"/>
            <a:ext cx="720725" cy="863600"/>
          </a:xfrm>
          <a:prstGeom prst="downArrow">
            <a:avLst>
              <a:gd name="adj1" fmla="val 50000"/>
              <a:gd name="adj2" fmla="val 29956"/>
            </a:avLst>
          </a:prstGeom>
          <a:solidFill>
            <a:srgbClr val="FF3300"/>
          </a:solidFill>
          <a:ln w="9525">
            <a:solidFill>
              <a:schemeClr val="tx1"/>
            </a:solidFill>
            <a:miter lim="800000"/>
            <a:headEnd/>
            <a:tailEnd/>
          </a:ln>
        </p:spPr>
        <p:txBody>
          <a:bodyPr wrap="none" anchor="ctr"/>
          <a:lstStyle/>
          <a:p>
            <a:endParaRPr lang="en-US"/>
          </a:p>
        </p:txBody>
      </p:sp>
      <p:sp>
        <p:nvSpPr>
          <p:cNvPr id="28677" name="AutoShape 2" descr="data:image/jpeg;base64,/9j/4AAQSkZJRgABAQAAAQABAAD/2wCEAAkGBhQSERQUEBQVFRQWFxUaFhUVFBUVFxgVFRUXFBgUGBQXHyYeGBokGRQUHy8gIycpLCwsFR4xNTAqNSYrLCkBCQoKDgwOGg8PGiolHyAqLiwqKTUwLSw1KSkpKSksLCkpLSwtKSksLCwsLCwsLCwpKSksKSkpKSwsLCwpKSwpLP/AABEIAKAAoAMBIgACEQEDEQH/xAAbAAABBQEBAAAAAAAAAAAAAAAAAQQFBgcDAv/EADsQAAEDAQYCBwYFBAIDAAAAAAEAAhEDBAUSITFBBlETIjJhcYGRB0JSocHRI2JysfAUJDPhU7KCovH/xAAaAQACAwEBAAAAAAAAAAAAAAAABQIDBAEG/8QALBEAAgIBAwQBAwIHAAAAAAAAAAECAxEEEiEFEzFBUTJhkYGhIjNCUnHR4f/aAAwDAQACEQMRAD8A3FBQhACJUIQAIQhAAhCJQAIRKSUAKhJKJQAqEkolACoSSlQAIQhAAhCEACEIQAIQhAAhIhAAUJCVzq2hrRLiAOZIA9Sg42l5OqFX7dxtZqeQeXnkwT89FX7d7Rqh/wANMNHN5k+gMfurY1Tl4Rgu6jp6uHLn7F+JTG3X5Ro/5KjW90yfQZrMLbxDaKvbqug7Dqj0CjcKvjpX7Ypu68lxXH8mhW32i0m5UmOf39kfPP5JhYfaO7pPxqYDD8EyPGdVTcKMKuWnhgWPrOpcs5/Q2aw3gys3FTcHA7j6jZOljN3XlUoOxUnEH5HuI3V9uLjdlWG1oY/n7p89lksolDlHotF1SrUcS4kWpC5dMOa9hyoG56QhCABIuFotbKbcVRwaOZIA+agrdx1Z2ThLqhGXUGU/qMBSUW/BTZfXX9bSLJK841RqnGloqmKFJrBMEuzI8iQJUbaalWo6LRaCcz1QQBh+Ity3kRrkrFS/Zhn1KH9Cb/YvVu4ioUcqlVoPIGT6BQ9bjgOa42ei+oG6uMNaPLX5KoPfSpmKbMRBMmSRG4Dh8nDwIXGz2l9MQ2rgE4oGZnSchyAHkr40LGRZb1ae7Hhfb/b4LPab2tL3O6Sq2kxol3RtcMtiHuBBEkaeirN6YXQ7pC9xnEC7HHeHQMjyXF9YHWXGZJccj/4heKlYuyMAcgICuhVtFOp13djg4hqWF6hKAr8ClyPGFGFdMK906JcYaCTyAlB1ZbwjjhRhU1ZeFqz+0Awc3fYZpzbrvstkbitVQk7NGRd4NGZ9QqHqYJ7U8v4Qxo6XqbuVHC+/BXC1MLVfVJmrsR5NEn10UbxPaG1LQ40wW0yGFrCdAWg6SoljNeXJb4VqUU3+BtT0TDzZL8GuezK/X2jpQcXRsDcIJBzJPpotBp09CVnPsXoAUrS46Y2DP9M/VaK5xdkNEm1KStaXg9NVDtwUUe21pMBdV4ZThe1mLSn+0mn/AGzDMRVHW2BLHCSOSpl3Xy5rcBaMQ6uZI6p90xq3OQe/VX32gt/snHk5v1H1WR2a1wQ1xiOy46D8rvy9+y00y9MU6/SOxdyv6l+6LDUtrspqHQDDTJ0EkAuOupzzTcVYMtA8T1ifp8lwY6cjkRqDsnLbG6JwujnG/wDCt6UTxs52Ntc5RzdUJ1J/ncgNTgWMjtEN8Tn6BJUqU2CSSeZcQ1v3Uk/SKdkpeTi1k6ZpcKa1eJmgRTl36AAPNxTGtbq7mhzW4GuOEECSXcpO/krFW/fBsq6Zfb9Kf68f9Jh5AEkwOZICYV78pNyBLz+UZepgJ/V4O6EufbXOqNZTY9zWOzxPcWhknIRBk90KfFxUbLIDGvoYq3T1HgFzGhgwMnYyduaqdta8cjijoEVzbL9DPrRxBUOTA1g59p3rp8lP+za0PdbCXuLvw3anvCpz6gCtfsxqg2sx/wAbv3artYsaeTS9DvT6GmlrZE0u8rd0TCQJd7o5nv7lknEVlqPealVxc52/82WqW+niOfkFUb/sWJpAEkchKU6BKrn2zbZllGvRh6U56Bg9KbU0AmYy5qXvGztFRxqPAg9lvWdkAI+HbmmzbQ0ECmwcgX9Z0+HZHoU47uIZ+CCg5Swad7IKB/pap2NY/JjB91oTGwq5wI0/0on4nfQfRWQLz7t7z3/JfOvtycH6FQhIuESE4zpYrFVHcP8AsB9Vh1oat54nZNkrfoPyg/RYjbqME+JVtZFgKjqVKnUJxMOX5m5nLvbvzCkbVxKWNFMYnZDJsAZgHNx1yjRRNvB/pG5wOkgjnkSDPITp3p5wnWaKhDo61nqiTGTg0xrvITCjG1t84Ft/Tqrp73w/f3/yNql4V3OwNGAkxhaCXTyz38lJWXgurUbNXE2pjaOuJimWOeak5k9kiApe+OLbMyqXEsq/ise0UhhcxvRkPxVCBJJOmaiLRxxUeWCkzqswkTOIimXkElkRk86Rsr99sktscF9Wipq+mKJmwcN0GU2mo7Gx/Rvl7RTycKzQDuBNNuU7qv2ziGmyvQrUGsOFjXOpw7oxVzBynLY5Jvb6Nrt1RhczCCQxkyGiSXR1iXGSXGTO6jatkp0atLE8VWmC8NG0g4QDEy0jWM5Uq615nLL+DZt+CbtftEtNRzOhDWwzAWNaHBxxYsUEHOQPRR9O4LTVc51d7aYJJe+o8ZE5S4CcyZ9CpG13y9rIpMp2VkEEvAxOBcDGDMxkOfiqpbbwpzLjUru/OcFP0HWPq3U5Kdcf7I4/csUcoaPLnOwtBLtABmSfLVXD2cU/6e1OdXOElhaGSC6S5ueEaDxVVpXvUcCGwxp9ymMIPidT5ynnDtWK7z+XL1Ch1OcoaWbfpGrS1K2xQZtdsq681SOL7yOHDMYoEd5MaKTq8QA08RMOjMcjus2vO+HVrXSBktFRmXOHA/sl2ijGyO/1golTKE3GS8DK33n/AHFVztHVHwO7EVPXDZsR6Q6Ds95/kqv2Pheo/wDEr9Vs6HtO8tgr5w9ZGEtbUf0bMo6py1+w9Vn6pru5DsablvhtekN9F0/a+/YsJeF7NT4OZFjpd8n1JU4Exuei1lFjWODmtESIzT4LNVHbBR+BPdLdZKXyxUISKwqGd9U8VnrDnTf/ANSsTtjZz5rdq1PE0jmCPUQsf4hud1neWP090jQjmFOHk4yFqEustRo907R2cjnOfP1UZdli6Z1KnOHGS0E7ap+WO6OrA6mEF2UxnAM/LzKaXcxsNxF+LHDcJa3XcvOmZ5FMtM8ZIMdO4Sp0y416zYDXECSyXB4aGOkYhILjkNB3p7ZLwbSl1lo4WaNq1oaCJnGSTJdlEDL6e23bOEsLQT/wtNaoMif8lTqgmPnsm9moB7eph6YtBLi41aoya4GT1aYkDmdVc5ua/ieSeVgcWs1XySajg4NBLD0VKI6oNR3WIz2G+qhrVSe1zWWepSYDOJzAWtkZx0r+sch3DxTu035TpsYCWmQI63S1BOuXZb6KDt/FBccVJgxadLV/Ef8APIeQ3VlUJN8IHMmbPclPV7+kb7z2nAwHaaj8yCA7QbKqX/ag58U202tbPZxEu0Eku107tU1rWitWccRe6ec+q7WDhivXcBTY5zo0Ak+MBa4R7b3TkQ3MYttZbGHlkrDwlWl1QnkB5z/pW+4fYi4jHbanRtHuCJjCc52MwpyjYrHY3kWKiyocsVR5LmyMoaNO/wA0r6ldDUUyqg+X7GPTnNXpxWSJu3h60WjOnTJafedk31Oy62W5aFnqzUBqObM9EGtZO4xnM+UKUvu8q9VsOeY+EdUfJQ922uHGm9rgBnIEiPLMJBp9BGtYk2z0ke7a27Fhfbz+RbVfJccDaYo0+QHa/U7MlSFGwiA9sRt/qEztVopyAw5u0EGY8wnVjtFNrDTbIzyAkAcyt0IRryoeCz+WsQ9j27r1fTecLiPDT0Pirbd3FDXZVYafiGnmNlnxsODMaTJM7eJ8ApEWeoW4gJHNG3PIqu0MbpOecc4NNp1ARIMjmF6WcXde1akcjHccwRpmFdLkvfp2mRDmxI2z3Hz9FU/Ijtrdc3F+iUUZftyMtNIsfkfddu08x9lJoKCsxyhdNSjWq0Xt62A5ns4ZHW5FveqhTZlns/7Lfb8uVtdswMbey7Tvwk8isQvCzOo1H06jcBBgt5fwQt+knmRCQ6tt/TIYHVO0PxTDQCdOjZE881D1LNWr5AucNMDBDQOQaMokfJWw3eyoGMstnNV7Y6TJ2GSPiMGOzy0U/dfANd4HT1BSZoadECfN0R+61O+FayQwzOm8M02AdM8AzBYDLh3Rp/8AVYLHwM+uIoWc02Eg9JWyJ8AJy1Wn3dwxZrNHRUxj+N3Wd6n6J5a7ZTojFVcB4rNPWyfgsjBt4RULm9l9CmQa5NQ8h1Wfc+qmbfetCxDBRYMQ9xggDvcoi/eNSTFnyGmKM/LkoKjULjnmXEmdSVQ3KfM2b9Lpd1m2xML4vS0Wo9d0MnKmJDf9+ajrvL2ODHNJBOoggHwU1bLN0bMbsh35Qo6z2xoA3zmN0OWPA6VNdElZUs+h9eVYU2Bxa7bY/VNrttAAa/DMagft+yf3hXa8NhsCBOvmf29FF0a7W1eimJzA0Gn+lDO7hlsZdx7XlYEqsdUObCO+duS73MBUIbIxN7Q3EZJ/XsYaJL4HOV5uugzpM8pBzyO2XzXW1HwSsuhUs58+BLZZyJaXDw3Pku1KyPp2UBjoAMCCZ05HxSXfwzUrVMTBDdycm/LXyV3u64m0wMXXI0J0G+Q2Vbl8C7Ua5JpLkq1wcM1anWqy0Hd3aI1yCudhu5lJsMHiTqfFOQF6UBLZPfJyfsF4qPgL2uT2yRyQQORknNRt5cO0LQ8Or0mve0QCZzAMwY1zUtXblPJeaOZlSTxyjhyo0IHVEDSB/O5dnuwiAvZIaFyazFJK4BBXpxVToyGdep/6tPefsqnarc6u7FUMu5bAcgEX7cVWzklwJZOTxmPPkVGBhdhLHERyjnuCrVhcjDp0lG5NjurZyGy4ZLhQDXxoC0mO5TFvoOfZxJI2nIaKEs1jDcjmpZ3D/d30lF4aJ+1UmGzjEQTJEa5RO6iadnAOEZEajvStpgbLnZaL21cYMg7H7eS4v4TlcZ0vMnwOzZHCNU2s1nbixHXQ+vL0VgvAONJpMCRtkuNxcLPqnE+W051Orv0jl3qEpZMOq1j2pryebTdJrODaQLshsBHiVP3TwaynDqpxu+H3R91O2WxsptwsGEDb+arvChkUW6idqSfgRrANEsJULhnBCEIAEIQgDy5q5UgQSF3Xh4yyQBxd1jGwTgBeKVOAui6BzrUw4EOAIIgg6EKm3zwdgl9mGW7Nx+nn4K6lCMkoycXlGW1rzcWhh0B+aj6Ftca5BbLe7IiB6ELR784YZXBc2GVPi2Pc77qnvuGtTfD6bj3gYgfAqSeBhpNQoTyxza6TGsDg0nLuCiLOHud1QS4mABn5K2i6nVm0w1pbA6znAiM5iNypu67kp0B1BLjq46n7Icsk7tZmGF5GV1XK4sZ/UwcOjBoJ+I7+CnWhKlUBW235BCEIOAhCEACEIQAIQhAAhCEACEIQAhQgoQAJISoQAQhCEACVIlQAIQhAAhCEACEIQB//2Q=="/>
          <p:cNvSpPr>
            <a:spLocks noChangeAspect="1" noChangeArrowheads="1"/>
          </p:cNvSpPr>
          <p:nvPr/>
        </p:nvSpPr>
        <p:spPr bwMode="auto">
          <a:xfrm>
            <a:off x="76200" y="-723900"/>
            <a:ext cx="1514475" cy="1514475"/>
          </a:xfrm>
          <a:prstGeom prst="rect">
            <a:avLst/>
          </a:prstGeom>
          <a:noFill/>
          <a:ln w="9525">
            <a:noFill/>
            <a:miter lim="800000"/>
            <a:headEnd/>
            <a:tailEnd/>
          </a:ln>
        </p:spPr>
        <p:txBody>
          <a:bodyPr/>
          <a:lstStyle/>
          <a:p>
            <a:endParaRPr lang="sk-SK"/>
          </a:p>
        </p:txBody>
      </p:sp>
      <p:pic>
        <p:nvPicPr>
          <p:cNvPr id="28678" name="Picture 3" descr="D:\Pictures\untitled.bmp"/>
          <p:cNvPicPr>
            <a:picLocks noChangeAspect="1" noChangeArrowheads="1"/>
          </p:cNvPicPr>
          <p:nvPr/>
        </p:nvPicPr>
        <p:blipFill>
          <a:blip r:embed="rId3" cstate="print"/>
          <a:srcRect/>
          <a:stretch>
            <a:fillRect/>
          </a:stretch>
        </p:blipFill>
        <p:spPr bwMode="auto">
          <a:xfrm>
            <a:off x="423888" y="2924175"/>
            <a:ext cx="3240087" cy="2447281"/>
          </a:xfrm>
          <a:prstGeom prst="rect">
            <a:avLst/>
          </a:prstGeom>
          <a:noFill/>
          <a:ln w="9525">
            <a:noFill/>
            <a:miter lim="800000"/>
            <a:headEnd/>
            <a:tailEnd/>
          </a:ln>
        </p:spPr>
      </p:pic>
      <p:sp>
        <p:nvSpPr>
          <p:cNvPr id="7" name="Text Box 3">
            <a:extLst>
              <a:ext uri="{FF2B5EF4-FFF2-40B4-BE49-F238E27FC236}">
                <a16:creationId xmlns:a16="http://schemas.microsoft.com/office/drawing/2014/main" id="{959E58C6-AE84-4E5C-85A5-138811C530CF}"/>
              </a:ext>
            </a:extLst>
          </p:cNvPr>
          <p:cNvSpPr txBox="1">
            <a:spLocks noChangeArrowheads="1"/>
          </p:cNvSpPr>
          <p:nvPr/>
        </p:nvSpPr>
        <p:spPr bwMode="auto">
          <a:xfrm>
            <a:off x="609600" y="590877"/>
            <a:ext cx="7924800" cy="641350"/>
          </a:xfrm>
          <a:prstGeom prst="rect">
            <a:avLst/>
          </a:prstGeom>
          <a:noFill/>
          <a:ln w="9525">
            <a:noFill/>
            <a:miter lim="800000"/>
            <a:headEnd/>
            <a:tailEnd/>
          </a:ln>
        </p:spPr>
        <p:txBody>
          <a:bodyPr wrap="square">
            <a:spAutoFit/>
          </a:bodyPr>
          <a:lstStyle/>
          <a:p>
            <a:pPr algn="ctr">
              <a:spcBef>
                <a:spcPct val="50000"/>
              </a:spcBef>
            </a:pPr>
            <a:r>
              <a:rPr lang="sk-SK" sz="3600" b="1" dirty="0">
                <a:solidFill>
                  <a:schemeClr val="accent4">
                    <a:lumMod val="20000"/>
                    <a:lumOff val="80000"/>
                  </a:schemeClr>
                </a:solidFill>
                <a:latin typeface="Arial" panose="020B0604020202020204" pitchFamily="34" charset="0"/>
                <a:cs typeface="Arial" panose="020B0604020202020204" pitchFamily="34" charset="0"/>
              </a:rPr>
              <a:t>Hromadne vyrábané lieky (HPL)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800100" y="685800"/>
            <a:ext cx="7924800" cy="304800"/>
          </a:xfrm>
          <a:prstGeom prst="rect">
            <a:avLst/>
          </a:prstGeom>
          <a:noFill/>
          <a:ln w="9525">
            <a:noFill/>
            <a:miter lim="800000"/>
            <a:headEnd/>
            <a:tailEnd/>
          </a:ln>
        </p:spPr>
        <p:txBody>
          <a:bodyPr>
            <a:spAutoFit/>
          </a:bodyPr>
          <a:lstStyle/>
          <a:p>
            <a:pPr>
              <a:spcBef>
                <a:spcPct val="50000"/>
              </a:spcBef>
            </a:pPr>
            <a:r>
              <a:rPr lang="sk-SK" sz="1400"/>
              <a:t> </a:t>
            </a:r>
          </a:p>
        </p:txBody>
      </p:sp>
      <p:sp>
        <p:nvSpPr>
          <p:cNvPr id="31747" name="Text Box 3"/>
          <p:cNvSpPr txBox="1">
            <a:spLocks noChangeArrowheads="1"/>
          </p:cNvSpPr>
          <p:nvPr/>
        </p:nvSpPr>
        <p:spPr bwMode="auto">
          <a:xfrm>
            <a:off x="609600" y="590877"/>
            <a:ext cx="7924800" cy="641350"/>
          </a:xfrm>
          <a:prstGeom prst="rect">
            <a:avLst/>
          </a:prstGeom>
          <a:noFill/>
          <a:ln w="9525">
            <a:noFill/>
            <a:miter lim="800000"/>
            <a:headEnd/>
            <a:tailEnd/>
          </a:ln>
        </p:spPr>
        <p:txBody>
          <a:bodyPr wrap="square">
            <a:spAutoFit/>
          </a:bodyPr>
          <a:lstStyle/>
          <a:p>
            <a:pPr algn="ctr">
              <a:spcBef>
                <a:spcPct val="50000"/>
              </a:spcBef>
            </a:pPr>
            <a:r>
              <a:rPr lang="sk-SK" sz="3600" b="1" dirty="0">
                <a:solidFill>
                  <a:schemeClr val="accent4">
                    <a:lumMod val="20000"/>
                    <a:lumOff val="80000"/>
                  </a:schemeClr>
                </a:solidFill>
                <a:latin typeface="Arial" panose="020B0604020202020204" pitchFamily="34" charset="0"/>
                <a:cs typeface="Arial" panose="020B0604020202020204" pitchFamily="34" charset="0"/>
              </a:rPr>
              <a:t>Hromadne vyrábané lieky (HPL)</a:t>
            </a:r>
          </a:p>
        </p:txBody>
      </p:sp>
      <p:sp>
        <p:nvSpPr>
          <p:cNvPr id="31748" name="Text Box 5"/>
          <p:cNvSpPr txBox="1">
            <a:spLocks noChangeArrowheads="1"/>
          </p:cNvSpPr>
          <p:nvPr/>
        </p:nvSpPr>
        <p:spPr bwMode="auto">
          <a:xfrm>
            <a:off x="395287" y="2780928"/>
            <a:ext cx="7416800" cy="3216265"/>
          </a:xfrm>
          <a:prstGeom prst="rect">
            <a:avLst/>
          </a:prstGeom>
          <a:noFill/>
          <a:ln w="9525">
            <a:noFill/>
            <a:miter lim="800000"/>
            <a:headEnd/>
            <a:tailEnd/>
          </a:ln>
        </p:spPr>
        <p:txBody>
          <a:bodyPr>
            <a:spAutoFit/>
          </a:bodyPr>
          <a:lstStyle/>
          <a:p>
            <a:pPr>
              <a:spcBef>
                <a:spcPct val="50000"/>
              </a:spcBef>
            </a:pPr>
            <a:r>
              <a:rPr lang="sk-SK" sz="3200" b="1" dirty="0">
                <a:latin typeface="Trebuchet MS" pitchFamily="34" charset="0"/>
              </a:rPr>
              <a:t>Lieky  -  </a:t>
            </a:r>
            <a:r>
              <a:rPr lang="sk-SK" sz="3200" b="1" dirty="0">
                <a:solidFill>
                  <a:srgbClr val="FFFF00"/>
                </a:solidFill>
                <a:latin typeface="Trebuchet MS" pitchFamily="34" charset="0"/>
              </a:rPr>
              <a:t>Originálne</a:t>
            </a:r>
          </a:p>
          <a:p>
            <a:pPr>
              <a:spcBef>
                <a:spcPct val="50000"/>
              </a:spcBef>
            </a:pPr>
            <a:endParaRPr lang="sk-SK" sz="3200" b="1" dirty="0">
              <a:solidFill>
                <a:srgbClr val="FFFF00"/>
              </a:solidFill>
              <a:latin typeface="Trebuchet MS" pitchFamily="34" charset="0"/>
            </a:endParaRPr>
          </a:p>
          <a:p>
            <a:pPr>
              <a:spcBef>
                <a:spcPct val="50000"/>
              </a:spcBef>
            </a:pPr>
            <a:r>
              <a:rPr lang="sk-SK" sz="3200" b="1" dirty="0">
                <a:solidFill>
                  <a:srgbClr val="FFFF00"/>
                </a:solidFill>
                <a:latin typeface="Trebuchet MS" pitchFamily="34" charset="0"/>
              </a:rPr>
              <a:t> </a:t>
            </a:r>
          </a:p>
          <a:p>
            <a:pPr>
              <a:spcBef>
                <a:spcPct val="50000"/>
              </a:spcBef>
            </a:pPr>
            <a:r>
              <a:rPr lang="sk-SK" sz="3200" b="1" dirty="0">
                <a:latin typeface="Trebuchet MS" pitchFamily="34" charset="0"/>
              </a:rPr>
              <a:t>          -  </a:t>
            </a:r>
            <a:r>
              <a:rPr lang="sk-SK" sz="3200" b="1" dirty="0" err="1">
                <a:solidFill>
                  <a:srgbClr val="FFC000"/>
                </a:solidFill>
                <a:latin typeface="Trebuchet MS" pitchFamily="34" charset="0"/>
              </a:rPr>
              <a:t>Generiká</a:t>
            </a:r>
            <a:endParaRPr lang="sk-SK" sz="3200" b="1" dirty="0">
              <a:solidFill>
                <a:srgbClr val="FFC000"/>
              </a:solidFill>
              <a:latin typeface="Trebuchet MS" pitchFamily="34" charset="0"/>
            </a:endParaRPr>
          </a:p>
          <a:p>
            <a:pPr>
              <a:spcBef>
                <a:spcPct val="50000"/>
              </a:spcBef>
            </a:pPr>
            <a:r>
              <a:rPr lang="sk-SK" sz="1800" b="1" dirty="0">
                <a:solidFill>
                  <a:srgbClr val="FFC000"/>
                </a:solidFill>
                <a:latin typeface="Trebuchet MS" pitchFamily="34" charset="0"/>
              </a:rPr>
              <a:t>(je to iný pojem ako generický názov)</a:t>
            </a:r>
          </a:p>
        </p:txBody>
      </p:sp>
      <p:pic>
        <p:nvPicPr>
          <p:cNvPr id="31749" name="Picture 2" descr="http://drsvenkatesan.files.wordpress.com/2012/01/aspirin-for-primary-prevention-clopidogrel-meta-analysis.jpg"/>
          <p:cNvPicPr>
            <a:picLocks noChangeAspect="1" noChangeArrowheads="1"/>
          </p:cNvPicPr>
          <p:nvPr/>
        </p:nvPicPr>
        <p:blipFill>
          <a:blip r:embed="rId3" cstate="print"/>
          <a:srcRect/>
          <a:stretch>
            <a:fillRect/>
          </a:stretch>
        </p:blipFill>
        <p:spPr bwMode="auto">
          <a:xfrm>
            <a:off x="4787900" y="1773238"/>
            <a:ext cx="3960813" cy="2232025"/>
          </a:xfrm>
          <a:prstGeom prst="rect">
            <a:avLst/>
          </a:prstGeom>
          <a:noFill/>
          <a:ln w="9525">
            <a:noFill/>
            <a:miter lim="800000"/>
            <a:headEnd/>
            <a:tailEnd/>
          </a:ln>
        </p:spPr>
      </p:pic>
      <p:pic>
        <p:nvPicPr>
          <p:cNvPr id="31750" name="Picture 4" descr="http://www.fpv.umb.sk/~melicher/lieciva/acylpyrin.jpg"/>
          <p:cNvPicPr>
            <a:picLocks noChangeAspect="1" noChangeArrowheads="1"/>
          </p:cNvPicPr>
          <p:nvPr/>
        </p:nvPicPr>
        <p:blipFill>
          <a:blip r:embed="rId4" cstate="print"/>
          <a:srcRect/>
          <a:stretch>
            <a:fillRect/>
          </a:stretch>
        </p:blipFill>
        <p:spPr bwMode="auto">
          <a:xfrm>
            <a:off x="4787900" y="4508500"/>
            <a:ext cx="3960813" cy="21336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685800" y="381000"/>
            <a:ext cx="7772400" cy="1143000"/>
          </a:xfrm>
        </p:spPr>
        <p:txBody>
          <a:bodyPr>
            <a:normAutofit/>
          </a:bodyPr>
          <a:lstStyle/>
          <a:p>
            <a:pPr eaLnBrk="1" hangingPunct="1">
              <a:defRPr/>
            </a:pPr>
            <a:r>
              <a:rPr lang="sk-SK" sz="4000" dirty="0">
                <a:latin typeface="Arial" panose="020B0604020202020204" pitchFamily="34" charset="0"/>
                <a:cs typeface="Arial" panose="020B0604020202020204" pitchFamily="34" charset="0"/>
              </a:rPr>
              <a:t>LIEKY</a:t>
            </a:r>
          </a:p>
        </p:txBody>
      </p:sp>
      <p:sp>
        <p:nvSpPr>
          <p:cNvPr id="30723" name="Text Box 3"/>
          <p:cNvSpPr txBox="1">
            <a:spLocks noChangeArrowheads="1"/>
          </p:cNvSpPr>
          <p:nvPr/>
        </p:nvSpPr>
        <p:spPr bwMode="auto">
          <a:xfrm>
            <a:off x="266700" y="620688"/>
            <a:ext cx="8610600" cy="7085016"/>
          </a:xfrm>
          <a:prstGeom prst="rect">
            <a:avLst/>
          </a:prstGeom>
          <a:noFill/>
          <a:ln w="9525">
            <a:noFill/>
            <a:miter lim="800000"/>
            <a:headEnd/>
            <a:tailEnd/>
          </a:ln>
        </p:spPr>
        <p:txBody>
          <a:bodyPr>
            <a:spAutoFit/>
          </a:bodyPr>
          <a:lstStyle/>
          <a:p>
            <a:pPr>
              <a:spcBef>
                <a:spcPct val="50000"/>
              </a:spcBef>
            </a:pPr>
            <a:r>
              <a:rPr lang="sk-SK" sz="3200" b="1" dirty="0">
                <a:latin typeface="Arial" panose="020B0604020202020204" pitchFamily="34" charset="0"/>
                <a:cs typeface="Arial" panose="020B0604020202020204" pitchFamily="34" charset="0"/>
              </a:rPr>
              <a:t>                </a:t>
            </a:r>
          </a:p>
          <a:p>
            <a:pPr>
              <a:spcBef>
                <a:spcPct val="50000"/>
              </a:spcBef>
            </a:pPr>
            <a:r>
              <a:rPr lang="sk-SK" sz="3200" b="1" dirty="0">
                <a:latin typeface="Arial" panose="020B0604020202020204" pitchFamily="34" charset="0"/>
                <a:cs typeface="Arial" panose="020B0604020202020204" pitchFamily="34" charset="0"/>
              </a:rPr>
              <a:t>              </a:t>
            </a:r>
          </a:p>
          <a:p>
            <a:pPr marL="457200" indent="-457200">
              <a:spcBef>
                <a:spcPct val="30000"/>
              </a:spcBef>
              <a:buFont typeface="Arial" panose="020B0604020202020204" pitchFamily="34" charset="0"/>
              <a:buChar char="•"/>
            </a:pPr>
            <a:r>
              <a:rPr lang="sk-SK" sz="3200" b="1" dirty="0">
                <a:solidFill>
                  <a:srgbClr val="FFFF00"/>
                </a:solidFill>
                <a:latin typeface="Arial" panose="020B0604020202020204" pitchFamily="34" charset="0"/>
                <a:cs typeface="Arial" panose="020B0604020202020204" pitchFamily="34" charset="0"/>
              </a:rPr>
              <a:t>Alopatické </a:t>
            </a:r>
            <a:r>
              <a:rPr lang="sk-SK" sz="3200" dirty="0">
                <a:latin typeface="Arial" panose="020B0604020202020204" pitchFamily="34" charset="0"/>
                <a:cs typeface="Arial" panose="020B0604020202020204" pitchFamily="34" charset="0"/>
              </a:rPr>
              <a:t>-   poznatky modernej vedy</a:t>
            </a:r>
          </a:p>
          <a:p>
            <a:pPr>
              <a:spcBef>
                <a:spcPct val="30000"/>
              </a:spcBef>
            </a:pPr>
            <a:r>
              <a:rPr lang="sk-SK" sz="3200" dirty="0">
                <a:latin typeface="Arial" panose="020B0604020202020204" pitchFamily="34" charset="0"/>
                <a:cs typeface="Arial" panose="020B0604020202020204" pitchFamily="34" charset="0"/>
              </a:rPr>
              <a:t>                       -   overované  -  predklinicky</a:t>
            </a:r>
          </a:p>
          <a:p>
            <a:pPr>
              <a:spcBef>
                <a:spcPct val="30000"/>
              </a:spcBef>
            </a:pPr>
            <a:r>
              <a:rPr lang="sk-SK" sz="3200" dirty="0">
                <a:latin typeface="Arial" panose="020B0604020202020204" pitchFamily="34" charset="0"/>
                <a:cs typeface="Arial" panose="020B0604020202020204" pitchFamily="34" charset="0"/>
              </a:rPr>
              <a:t>                                              -   klinicky</a:t>
            </a:r>
          </a:p>
          <a:p>
            <a:pPr marL="457200" indent="-457200">
              <a:spcBef>
                <a:spcPct val="30000"/>
              </a:spcBef>
              <a:buFont typeface="Arial" panose="020B0604020202020204" pitchFamily="34" charset="0"/>
              <a:buChar char="•"/>
            </a:pPr>
            <a:r>
              <a:rPr lang="sk-SK" sz="3200" b="1" dirty="0">
                <a:solidFill>
                  <a:schemeClr val="accent3">
                    <a:lumMod val="60000"/>
                    <a:lumOff val="40000"/>
                  </a:schemeClr>
                </a:solidFill>
                <a:latin typeface="Arial" panose="020B0604020202020204" pitchFamily="34" charset="0"/>
                <a:cs typeface="Arial" panose="020B0604020202020204" pitchFamily="34" charset="0"/>
              </a:rPr>
              <a:t>Homeopatické </a:t>
            </a:r>
            <a:r>
              <a:rPr lang="sk-SK" sz="3200" dirty="0">
                <a:solidFill>
                  <a:schemeClr val="accent3">
                    <a:lumMod val="60000"/>
                    <a:lumOff val="40000"/>
                  </a:schemeClr>
                </a:solidFill>
                <a:latin typeface="Arial" panose="020B0604020202020204" pitchFamily="34" charset="0"/>
                <a:cs typeface="Arial" panose="020B0604020202020204" pitchFamily="34" charset="0"/>
              </a:rPr>
              <a:t> </a:t>
            </a:r>
            <a:r>
              <a:rPr lang="sk-SK" sz="3200" dirty="0">
                <a:latin typeface="Arial" panose="020B0604020202020204" pitchFamily="34" charset="0"/>
                <a:cs typeface="Arial" panose="020B0604020202020204" pitchFamily="34" charset="0"/>
              </a:rPr>
              <a:t>-</a:t>
            </a:r>
            <a:r>
              <a:rPr lang="sk-SK" sz="3200" b="1" dirty="0">
                <a:latin typeface="Arial" panose="020B0604020202020204" pitchFamily="34" charset="0"/>
                <a:cs typeface="Arial" panose="020B0604020202020204" pitchFamily="34" charset="0"/>
              </a:rPr>
              <a:t>  </a:t>
            </a:r>
            <a:r>
              <a:rPr lang="sk-SK" sz="3200" dirty="0">
                <a:latin typeface="Arial" panose="020B0604020202020204" pitchFamily="34" charset="0"/>
                <a:cs typeface="Arial" panose="020B0604020202020204" pitchFamily="34" charset="0"/>
              </a:rPr>
              <a:t>empíria </a:t>
            </a:r>
          </a:p>
          <a:p>
            <a:pPr>
              <a:spcBef>
                <a:spcPct val="30000"/>
              </a:spcBef>
            </a:pPr>
            <a:r>
              <a:rPr lang="sk-SK" sz="3200" dirty="0">
                <a:latin typeface="Arial" panose="020B0604020202020204" pitchFamily="34" charset="0"/>
                <a:cs typeface="Arial" panose="020B0604020202020204" pitchFamily="34" charset="0"/>
              </a:rPr>
              <a:t>                               -  </a:t>
            </a:r>
            <a:r>
              <a:rPr lang="sk-SK" sz="3200" dirty="0" err="1">
                <a:latin typeface="Arial" panose="020B0604020202020204" pitchFamily="34" charset="0"/>
                <a:cs typeface="Arial" panose="020B0604020202020204" pitchFamily="34" charset="0"/>
              </a:rPr>
              <a:t>nedostočne</a:t>
            </a:r>
            <a:r>
              <a:rPr lang="sk-SK" sz="3200" dirty="0">
                <a:latin typeface="Arial" panose="020B0604020202020204" pitchFamily="34" charset="0"/>
                <a:cs typeface="Arial" panose="020B0604020202020204" pitchFamily="34" charset="0"/>
              </a:rPr>
              <a:t> vysvetlený </a:t>
            </a:r>
          </a:p>
          <a:p>
            <a:pPr>
              <a:spcBef>
                <a:spcPct val="30000"/>
              </a:spcBef>
            </a:pPr>
            <a:r>
              <a:rPr lang="sk-SK" sz="3200" dirty="0">
                <a:latin typeface="Arial" panose="020B0604020202020204" pitchFamily="34" charset="0"/>
                <a:cs typeface="Arial" panose="020B0604020202020204" pitchFamily="34" charset="0"/>
              </a:rPr>
              <a:t>                                  účinok</a:t>
            </a:r>
          </a:p>
          <a:p>
            <a:pPr>
              <a:spcBef>
                <a:spcPct val="30000"/>
              </a:spcBef>
            </a:pPr>
            <a:r>
              <a:rPr lang="sk-SK" sz="3200" dirty="0">
                <a:latin typeface="Arial" panose="020B0604020202020204" pitchFamily="34" charset="0"/>
                <a:cs typeface="Arial" panose="020B0604020202020204" pitchFamily="34" charset="0"/>
              </a:rPr>
              <a:t>                               - neexistujú kontrolované                     </a:t>
            </a:r>
          </a:p>
          <a:p>
            <a:pPr>
              <a:spcBef>
                <a:spcPct val="30000"/>
              </a:spcBef>
            </a:pPr>
            <a:r>
              <a:rPr lang="sk-SK" sz="3200" dirty="0">
                <a:latin typeface="Arial" panose="020B0604020202020204" pitchFamily="34" charset="0"/>
                <a:cs typeface="Arial" panose="020B0604020202020204" pitchFamily="34" charset="0"/>
              </a:rPr>
              <a:t>                                  štúdie</a:t>
            </a:r>
          </a:p>
          <a:p>
            <a:pPr>
              <a:spcBef>
                <a:spcPct val="30000"/>
              </a:spcBef>
            </a:pPr>
            <a:endParaRPr lang="sk-SK" sz="3200" b="1" u="sng" dirty="0">
              <a:solidFill>
                <a:srgbClr val="FF3300"/>
              </a:solidFill>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3F8C79-A574-43C0-9EA5-6851B7B36FD5}"/>
              </a:ext>
            </a:extLst>
          </p:cNvPr>
          <p:cNvSpPr>
            <a:spLocks noGrp="1"/>
          </p:cNvSpPr>
          <p:nvPr>
            <p:ph type="title"/>
          </p:nvPr>
        </p:nvSpPr>
        <p:spPr/>
        <p:txBody>
          <a:bodyPr/>
          <a:lstStyle/>
          <a:p>
            <a:r>
              <a:rPr lang="sk-SK" dirty="0" err="1"/>
              <a:t>Monoklonálne</a:t>
            </a:r>
            <a:r>
              <a:rPr lang="sk-SK" dirty="0"/>
              <a:t> protilátky</a:t>
            </a:r>
            <a:endParaRPr lang="en-GB" dirty="0"/>
          </a:p>
        </p:txBody>
      </p:sp>
      <p:sp>
        <p:nvSpPr>
          <p:cNvPr id="3" name="Zástupný objekt pre číslo snímky 2">
            <a:extLst>
              <a:ext uri="{FF2B5EF4-FFF2-40B4-BE49-F238E27FC236}">
                <a16:creationId xmlns:a16="http://schemas.microsoft.com/office/drawing/2014/main" id="{182A20FD-6718-4050-8364-A387598DC03F}"/>
              </a:ext>
            </a:extLst>
          </p:cNvPr>
          <p:cNvSpPr>
            <a:spLocks noGrp="1"/>
          </p:cNvSpPr>
          <p:nvPr>
            <p:ph type="sldNum" sz="quarter" idx="12"/>
          </p:nvPr>
        </p:nvSpPr>
        <p:spPr/>
        <p:txBody>
          <a:bodyPr/>
          <a:lstStyle/>
          <a:p>
            <a:pPr>
              <a:defRPr/>
            </a:pPr>
            <a:fld id="{B589798A-6B6F-402B-844D-09C09383BB3D}" type="slidenum">
              <a:rPr lang="sk-SK" smtClean="0"/>
              <a:pPr>
                <a:defRPr/>
              </a:pPr>
              <a:t>10</a:t>
            </a:fld>
            <a:endParaRPr lang="sk-SK"/>
          </a:p>
        </p:txBody>
      </p:sp>
      <p:sp>
        <p:nvSpPr>
          <p:cNvPr id="4" name="BlokTextu 3">
            <a:extLst>
              <a:ext uri="{FF2B5EF4-FFF2-40B4-BE49-F238E27FC236}">
                <a16:creationId xmlns:a16="http://schemas.microsoft.com/office/drawing/2014/main" id="{DF91D449-37C0-44DE-BAF1-D63129B7978F}"/>
              </a:ext>
            </a:extLst>
          </p:cNvPr>
          <p:cNvSpPr txBox="1"/>
          <p:nvPr/>
        </p:nvSpPr>
        <p:spPr>
          <a:xfrm>
            <a:off x="457200" y="2204864"/>
            <a:ext cx="8480425" cy="461665"/>
          </a:xfrm>
          <a:prstGeom prst="rect">
            <a:avLst/>
          </a:prstGeom>
          <a:noFill/>
        </p:spPr>
        <p:txBody>
          <a:bodyPr wrap="square" rtlCol="0">
            <a:spAutoFit/>
          </a:bodyPr>
          <a:lstStyle/>
          <a:p>
            <a:endParaRPr lang="en-GB" dirty="0">
              <a:solidFill>
                <a:srgbClr val="FF0000"/>
              </a:solidFill>
            </a:endParaRPr>
          </a:p>
        </p:txBody>
      </p:sp>
      <p:sp>
        <p:nvSpPr>
          <p:cNvPr id="6" name="BlokTextu 5">
            <a:extLst>
              <a:ext uri="{FF2B5EF4-FFF2-40B4-BE49-F238E27FC236}">
                <a16:creationId xmlns:a16="http://schemas.microsoft.com/office/drawing/2014/main" id="{DC08FAC0-1739-405E-B0AB-24A5F50987F3}"/>
              </a:ext>
            </a:extLst>
          </p:cNvPr>
          <p:cNvSpPr txBox="1"/>
          <p:nvPr/>
        </p:nvSpPr>
        <p:spPr>
          <a:xfrm>
            <a:off x="779549" y="5440691"/>
            <a:ext cx="7994955" cy="5004792"/>
          </a:xfrm>
          <a:prstGeom prst="rect">
            <a:avLst/>
          </a:prstGeom>
          <a:noFill/>
        </p:spPr>
        <p:txBody>
          <a:bodyPr wrap="square" rtlCol="0">
            <a:spAutoFit/>
          </a:bodyPr>
          <a:lstStyle/>
          <a:p>
            <a:endParaRPr lang="en-GB" dirty="0"/>
          </a:p>
        </p:txBody>
      </p:sp>
      <p:sp>
        <p:nvSpPr>
          <p:cNvPr id="7" name="Rectangle 2">
            <a:extLst>
              <a:ext uri="{FF2B5EF4-FFF2-40B4-BE49-F238E27FC236}">
                <a16:creationId xmlns:a16="http://schemas.microsoft.com/office/drawing/2014/main" id="{B8E3E51A-668C-4AE2-AA32-D12164883F4A}"/>
              </a:ext>
            </a:extLst>
          </p:cNvPr>
          <p:cNvSpPr>
            <a:spLocks noChangeArrowheads="1"/>
          </p:cNvSpPr>
          <p:nvPr/>
        </p:nvSpPr>
        <p:spPr bwMode="auto">
          <a:xfrm>
            <a:off x="341312" y="1700808"/>
            <a:ext cx="822960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sk-SK" altLang="en-US" b="1" i="0" u="none" strike="noStrike" cap="none" normalizeH="0" baseline="0" dirty="0">
                <a:ln>
                  <a:noFill/>
                </a:ln>
                <a:solidFill>
                  <a:srgbClr val="000099"/>
                </a:solidFill>
                <a:effectLst/>
                <a:latin typeface="Arial" panose="020B0604020202020204" pitchFamily="34" charset="0"/>
                <a:cs typeface="Arial" panose="020B0604020202020204" pitchFamily="34" charset="0"/>
              </a:rPr>
              <a:t>Tzv. „Biologická liečba“  - „</a:t>
            </a:r>
            <a:r>
              <a:rPr kumimoji="0" lang="sk-SK" altLang="en-US" b="1" i="0" u="none" strike="noStrike" cap="none" normalizeH="0" baseline="0" dirty="0" err="1">
                <a:ln>
                  <a:noFill/>
                </a:ln>
                <a:solidFill>
                  <a:srgbClr val="000099"/>
                </a:solidFill>
                <a:effectLst/>
                <a:latin typeface="Arial" panose="020B0604020202020204" pitchFamily="34" charset="0"/>
                <a:cs typeface="Arial" panose="020B0604020202020204" pitchFamily="34" charset="0"/>
              </a:rPr>
              <a:t>Imunomodulačná</a:t>
            </a:r>
            <a:r>
              <a:rPr kumimoji="0" lang="sk-SK" altLang="en-US" b="1" i="0" u="none" strike="noStrike" cap="none" normalizeH="0" baseline="0" dirty="0">
                <a:ln>
                  <a:noFill/>
                </a:ln>
                <a:solidFill>
                  <a:srgbClr val="000099"/>
                </a:solidFill>
                <a:effectLst/>
                <a:latin typeface="Arial" panose="020B0604020202020204" pitchFamily="34" charset="0"/>
                <a:cs typeface="Arial" panose="020B0604020202020204" pitchFamily="34" charset="0"/>
              </a:rPr>
              <a:t> liečba“</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sk-SK"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Monoklonálne</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protilátky</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napodobňujú</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protilátky</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aké</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si</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telo</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prirodzene</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tvorí</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na</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obranu</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proti</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altLang="en-US"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chorobám</a:t>
            </a:r>
            <a:r>
              <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sk-SK"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tabLst/>
            </a:pPr>
            <a:endParaRPr kumimoji="0" lang="sk-SK"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lang="sk-SK" b="1" dirty="0">
                <a:solidFill>
                  <a:schemeClr val="tx1"/>
                </a:solidFill>
                <a:latin typeface="Arial" panose="020B0604020202020204" pitchFamily="34" charset="0"/>
                <a:cs typeface="Arial" panose="020B0604020202020204" pitchFamily="34" charset="0"/>
              </a:rPr>
              <a:t>T</a:t>
            </a:r>
            <a:r>
              <a:rPr lang="en-GB" b="1" dirty="0" err="1">
                <a:solidFill>
                  <a:srgbClr val="000099"/>
                </a:solidFill>
                <a:latin typeface="Arial" panose="020B0604020202020204" pitchFamily="34" charset="0"/>
                <a:cs typeface="Arial" panose="020B0604020202020204" pitchFamily="34" charset="0"/>
              </a:rPr>
              <a:t>elo</a:t>
            </a:r>
            <a:r>
              <a:rPr lang="en-GB" b="1" dirty="0">
                <a:solidFill>
                  <a:srgbClr val="000099"/>
                </a:solidFill>
                <a:latin typeface="Arial" panose="020B0604020202020204" pitchFamily="34" charset="0"/>
                <a:cs typeface="Arial" panose="020B0604020202020204" pitchFamily="34" charset="0"/>
              </a:rPr>
              <a:t> </a:t>
            </a:r>
            <a:r>
              <a:rPr lang="sk-SK" b="1" dirty="0">
                <a:solidFill>
                  <a:srgbClr val="000099"/>
                </a:solidFill>
                <a:latin typeface="Arial" panose="020B0604020202020204" pitchFamily="34" charset="0"/>
                <a:cs typeface="Arial" panose="020B0604020202020204" pitchFamily="34" charset="0"/>
              </a:rPr>
              <a:t>tvorí </a:t>
            </a:r>
            <a:r>
              <a:rPr lang="en-GB" b="1" dirty="0" err="1">
                <a:solidFill>
                  <a:srgbClr val="000099"/>
                </a:solidFill>
                <a:latin typeface="Arial" panose="020B0604020202020204" pitchFamily="34" charset="0"/>
                <a:cs typeface="Arial" panose="020B0604020202020204" pitchFamily="34" charset="0"/>
              </a:rPr>
              <a:t>vlastné</a:t>
            </a:r>
            <a:r>
              <a:rPr lang="en-GB" b="1" dirty="0">
                <a:solidFill>
                  <a:srgbClr val="000099"/>
                </a:solidFill>
                <a:latin typeface="Arial" panose="020B0604020202020204" pitchFamily="34" charset="0"/>
                <a:cs typeface="Arial" panose="020B0604020202020204" pitchFamily="34" charset="0"/>
              </a:rPr>
              <a:t> </a:t>
            </a:r>
            <a:r>
              <a:rPr lang="en-GB" b="1" dirty="0" err="1">
                <a:solidFill>
                  <a:srgbClr val="000099"/>
                </a:solidFill>
                <a:latin typeface="Arial" panose="020B0604020202020204" pitchFamily="34" charset="0"/>
                <a:cs typeface="Arial" panose="020B0604020202020204" pitchFamily="34" charset="0"/>
              </a:rPr>
              <a:t>protilátky</a:t>
            </a:r>
            <a:r>
              <a:rPr lang="en-GB" b="1" dirty="0">
                <a:solidFill>
                  <a:srgbClr val="000099"/>
                </a:solidFill>
                <a:latin typeface="Arial" panose="020B0604020202020204" pitchFamily="34" charset="0"/>
                <a:cs typeface="Arial" panose="020B0604020202020204" pitchFamily="34" charset="0"/>
              </a:rPr>
              <a:t>, </a:t>
            </a:r>
            <a:r>
              <a:rPr lang="en-GB" b="1" dirty="0" err="1">
                <a:solidFill>
                  <a:srgbClr val="000099"/>
                </a:solidFill>
                <a:latin typeface="Arial" panose="020B0604020202020204" pitchFamily="34" charset="0"/>
                <a:cs typeface="Arial" panose="020B0604020202020204" pitchFamily="34" charset="0"/>
              </a:rPr>
              <a:t>keď</a:t>
            </a:r>
            <a:r>
              <a:rPr lang="en-GB" b="1" dirty="0">
                <a:solidFill>
                  <a:srgbClr val="000099"/>
                </a:solidFill>
                <a:latin typeface="Arial" panose="020B0604020202020204" pitchFamily="34" charset="0"/>
                <a:cs typeface="Arial" panose="020B0604020202020204" pitchFamily="34" charset="0"/>
              </a:rPr>
              <a:t> </a:t>
            </a:r>
            <a:r>
              <a:rPr lang="sk-SK" b="1" dirty="0">
                <a:solidFill>
                  <a:srgbClr val="000099"/>
                </a:solidFill>
                <a:latin typeface="Arial" panose="020B0604020202020204" pitchFamily="34" charset="0"/>
                <a:cs typeface="Arial" panose="020B0604020202020204" pitchFamily="34" charset="0"/>
              </a:rPr>
              <a:t>napr. </a:t>
            </a:r>
            <a:r>
              <a:rPr lang="en-GB" b="1" dirty="0" err="1">
                <a:solidFill>
                  <a:srgbClr val="000099"/>
                </a:solidFill>
                <a:latin typeface="Arial" panose="020B0604020202020204" pitchFamily="34" charset="0"/>
                <a:cs typeface="Arial" panose="020B0604020202020204" pitchFamily="34" charset="0"/>
              </a:rPr>
              <a:t>bojuje</a:t>
            </a:r>
            <a:r>
              <a:rPr lang="en-GB" b="1" dirty="0">
                <a:solidFill>
                  <a:srgbClr val="000099"/>
                </a:solidFill>
                <a:latin typeface="Arial" panose="020B0604020202020204" pitchFamily="34" charset="0"/>
                <a:cs typeface="Arial" panose="020B0604020202020204" pitchFamily="34" charset="0"/>
              </a:rPr>
              <a:t> s </a:t>
            </a:r>
            <a:r>
              <a:rPr lang="en-GB" b="1" dirty="0" err="1">
                <a:solidFill>
                  <a:srgbClr val="000099"/>
                </a:solidFill>
                <a:latin typeface="Arial" panose="020B0604020202020204" pitchFamily="34" charset="0"/>
                <a:cs typeface="Arial" panose="020B0604020202020204" pitchFamily="34" charset="0"/>
              </a:rPr>
              <a:t>infekciou</a:t>
            </a:r>
            <a:r>
              <a:rPr lang="sk-SK" b="1" dirty="0">
                <a:solidFill>
                  <a:srgbClr val="000099"/>
                </a:solidFill>
                <a:latin typeface="Arial" panose="020B0604020202020204" pitchFamily="34" charset="0"/>
                <a:cs typeface="Arial" panose="020B0604020202020204" pitchFamily="34" charset="0"/>
              </a:rPr>
              <a:t>, rastom nádoru, zápalom....</a:t>
            </a:r>
            <a:r>
              <a:rPr lang="en-GB" b="1" dirty="0">
                <a:solidFill>
                  <a:srgbClr val="000099"/>
                </a:solidFill>
                <a:latin typeface="Arial" panose="020B0604020202020204" pitchFamily="34" charset="0"/>
                <a:cs typeface="Arial" panose="020B0604020202020204" pitchFamily="34" charset="0"/>
              </a:rPr>
              <a:t> </a:t>
            </a:r>
            <a:endParaRPr lang="sk-SK" b="1" dirty="0">
              <a:solidFill>
                <a:srgbClr val="000099"/>
              </a:solidFill>
              <a:latin typeface="Arial" panose="020B0604020202020204" pitchFamily="34" charset="0"/>
              <a:cs typeface="Arial" panose="020B0604020202020204" pitchFamily="34" charset="0"/>
            </a:endParaRPr>
          </a:p>
          <a:p>
            <a:pPr marR="0" lvl="0" algn="just" defTabSz="914400" rtl="0" eaLnBrk="0" fontAlgn="base" latinLnBrk="0" hangingPunct="0">
              <a:lnSpc>
                <a:spcPct val="100000"/>
              </a:lnSpc>
              <a:spcBef>
                <a:spcPct val="0"/>
              </a:spcBef>
              <a:spcAft>
                <a:spcPct val="0"/>
              </a:spcAft>
              <a:buClrTx/>
              <a:buSzTx/>
              <a:tabLst/>
            </a:pPr>
            <a:endParaRPr lang="sk-SK" b="1" dirty="0">
              <a:solidFill>
                <a:schemeClr val="tx1"/>
              </a:solidFill>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lang="en-GB" b="1" dirty="0" err="1">
                <a:solidFill>
                  <a:schemeClr val="tx1"/>
                </a:solidFill>
                <a:latin typeface="Arial" panose="020B0604020202020204" pitchFamily="34" charset="0"/>
                <a:cs typeface="Arial" panose="020B0604020202020204" pitchFamily="34" charset="0"/>
              </a:rPr>
              <a:t>Vedci</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tieto</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protilátky</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napodobnili</a:t>
            </a:r>
            <a:r>
              <a:rPr lang="en-GB" b="1" dirty="0">
                <a:solidFill>
                  <a:schemeClr val="tx1"/>
                </a:solidFill>
                <a:latin typeface="Arial" panose="020B0604020202020204" pitchFamily="34" charset="0"/>
                <a:cs typeface="Arial" panose="020B0604020202020204" pitchFamily="34" charset="0"/>
              </a:rPr>
              <a:t> a </a:t>
            </a:r>
            <a:r>
              <a:rPr lang="en-GB" b="1" dirty="0" err="1">
                <a:solidFill>
                  <a:schemeClr val="tx1"/>
                </a:solidFill>
                <a:latin typeface="Arial" panose="020B0604020202020204" pitchFamily="34" charset="0"/>
                <a:cs typeface="Arial" panose="020B0604020202020204" pitchFamily="34" charset="0"/>
              </a:rPr>
              <a:t>začali</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ic</a:t>
            </a:r>
            <a:r>
              <a:rPr lang="sk-SK" b="1" dirty="0">
                <a:solidFill>
                  <a:schemeClr val="tx1"/>
                </a:solidFill>
                <a:latin typeface="Arial" panose="020B0604020202020204" pitchFamily="34" charset="0"/>
                <a:cs typeface="Arial" panose="020B0604020202020204" pitchFamily="34" charset="0"/>
              </a:rPr>
              <a:t>h </a:t>
            </a:r>
            <a:r>
              <a:rPr lang="en-GB" b="1" dirty="0" err="1">
                <a:solidFill>
                  <a:schemeClr val="tx1"/>
                </a:solidFill>
                <a:latin typeface="Arial" panose="020B0604020202020204" pitchFamily="34" charset="0"/>
                <a:cs typeface="Arial" panose="020B0604020202020204" pitchFamily="34" charset="0"/>
              </a:rPr>
              <a:t>vyrábať</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hromadne</a:t>
            </a:r>
            <a:r>
              <a:rPr lang="en-GB" b="1" dirty="0">
                <a:solidFill>
                  <a:schemeClr val="tx1"/>
                </a:solidFill>
                <a:latin typeface="Arial" panose="020B0604020202020204" pitchFamily="34" charset="0"/>
                <a:cs typeface="Arial" panose="020B0604020202020204" pitchFamily="34" charset="0"/>
              </a:rPr>
              <a:t> – </a:t>
            </a:r>
            <a:r>
              <a:rPr lang="en-GB" b="1" dirty="0" err="1">
                <a:solidFill>
                  <a:schemeClr val="tx1"/>
                </a:solidFill>
                <a:latin typeface="Arial" panose="020B0604020202020204" pitchFamily="34" charset="0"/>
                <a:cs typeface="Arial" panose="020B0604020202020204" pitchFamily="34" charset="0"/>
              </a:rPr>
              <a:t>všetky</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úplne</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rovnaké</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preto</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monoklonálne</a:t>
            </a:r>
            <a:r>
              <a:rPr lang="en-GB" b="1" dirty="0">
                <a:solidFill>
                  <a:schemeClr val="tx1"/>
                </a:solidFill>
                <a:latin typeface="Arial" panose="020B0604020202020204" pitchFamily="34" charset="0"/>
                <a:cs typeface="Arial" panose="020B0604020202020204" pitchFamily="34" charset="0"/>
              </a:rPr>
              <a:t>“ (z </a:t>
            </a:r>
            <a:r>
              <a:rPr lang="en-GB" b="1" dirty="0" err="1">
                <a:solidFill>
                  <a:schemeClr val="tx1"/>
                </a:solidFill>
                <a:latin typeface="Arial" panose="020B0604020202020204" pitchFamily="34" charset="0"/>
                <a:cs typeface="Arial" panose="020B0604020202020204" pitchFamily="34" charset="0"/>
              </a:rPr>
              <a:t>jedného</a:t>
            </a:r>
            <a:r>
              <a:rPr lang="en-GB" b="1" dirty="0">
                <a:solidFill>
                  <a:schemeClr val="tx1"/>
                </a:solidFill>
                <a:latin typeface="Arial" panose="020B0604020202020204" pitchFamily="34" charset="0"/>
                <a:cs typeface="Arial" panose="020B0604020202020204" pitchFamily="34" charset="0"/>
              </a:rPr>
              <a:t> </a:t>
            </a:r>
            <a:r>
              <a:rPr lang="en-GB" b="1" dirty="0" err="1">
                <a:solidFill>
                  <a:schemeClr val="tx1"/>
                </a:solidFill>
                <a:latin typeface="Arial" panose="020B0604020202020204" pitchFamily="34" charset="0"/>
                <a:cs typeface="Arial" panose="020B0604020202020204" pitchFamily="34" charset="0"/>
              </a:rPr>
              <a:t>klonu</a:t>
            </a:r>
            <a:r>
              <a:rPr lang="en-GB" b="1" dirty="0">
                <a:solidFill>
                  <a:schemeClr val="tx1"/>
                </a:solidFill>
                <a:latin typeface="Arial" panose="020B0604020202020204" pitchFamily="34" charset="0"/>
                <a:cs typeface="Arial" panose="020B0604020202020204" pitchFamily="34" charset="0"/>
              </a:rPr>
              <a:t> = </a:t>
            </a:r>
            <a:r>
              <a:rPr lang="en-GB" b="1" dirty="0" err="1">
                <a:solidFill>
                  <a:schemeClr val="tx1"/>
                </a:solidFill>
                <a:latin typeface="Arial" panose="020B0604020202020204" pitchFamily="34" charset="0"/>
                <a:cs typeface="Arial" panose="020B0604020202020204" pitchFamily="34" charset="0"/>
              </a:rPr>
              <a:t>rovnaké</a:t>
            </a:r>
            <a:r>
              <a:rPr lang="en-GB" b="1" dirty="0">
                <a:solidFill>
                  <a:schemeClr val="tx1"/>
                </a:solidFill>
                <a:latin typeface="Arial" panose="020B0604020202020204" pitchFamily="34" charset="0"/>
                <a:cs typeface="Arial" panose="020B0604020202020204" pitchFamily="34" charset="0"/>
              </a:rPr>
              <a:t>).</a:t>
            </a:r>
            <a:endParaRPr lang="sk-SK" b="1" dirty="0">
              <a:solidFill>
                <a:schemeClr val="tx1"/>
              </a:solidFill>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endParaRPr lang="sk-SK" b="1" dirty="0">
              <a:solidFill>
                <a:schemeClr val="tx1"/>
              </a:solidFill>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v"/>
              <a:tabLst/>
            </a:pPr>
            <a:r>
              <a:rPr lang="sk-SK" b="1" dirty="0" err="1">
                <a:solidFill>
                  <a:srgbClr val="000099"/>
                </a:solidFill>
                <a:latin typeface="Arial" panose="020B0604020202020204" pitchFamily="34" charset="0"/>
                <a:cs typeface="Arial" panose="020B0604020202020204" pitchFamily="34" charset="0"/>
              </a:rPr>
              <a:t>Generiká</a:t>
            </a:r>
            <a:r>
              <a:rPr lang="sk-SK" b="1" dirty="0">
                <a:solidFill>
                  <a:srgbClr val="000099"/>
                </a:solidFill>
                <a:latin typeface="Arial" panose="020B0604020202020204" pitchFamily="34" charset="0"/>
                <a:cs typeface="Arial" panose="020B0604020202020204" pitchFamily="34" charset="0"/>
              </a:rPr>
              <a:t> </a:t>
            </a:r>
            <a:r>
              <a:rPr lang="sk-SK" b="1" dirty="0" err="1">
                <a:solidFill>
                  <a:srgbClr val="000099"/>
                </a:solidFill>
                <a:latin typeface="Arial" panose="020B0604020202020204" pitchFamily="34" charset="0"/>
                <a:cs typeface="Arial" panose="020B0604020202020204" pitchFamily="34" charset="0"/>
              </a:rPr>
              <a:t>monoklonálnych</a:t>
            </a:r>
            <a:r>
              <a:rPr lang="sk-SK" b="1" dirty="0">
                <a:solidFill>
                  <a:srgbClr val="000099"/>
                </a:solidFill>
                <a:latin typeface="Arial" panose="020B0604020202020204" pitchFamily="34" charset="0"/>
                <a:cs typeface="Arial" panose="020B0604020202020204" pitchFamily="34" charset="0"/>
              </a:rPr>
              <a:t> protilátok: „</a:t>
            </a:r>
            <a:r>
              <a:rPr lang="sk-SK" b="1" dirty="0" err="1">
                <a:solidFill>
                  <a:srgbClr val="000099"/>
                </a:solidFill>
                <a:latin typeface="Arial" panose="020B0604020202020204" pitchFamily="34" charset="0"/>
                <a:cs typeface="Arial" panose="020B0604020202020204" pitchFamily="34" charset="0"/>
              </a:rPr>
              <a:t>Biosimilars</a:t>
            </a:r>
            <a:r>
              <a:rPr lang="sk-SK" b="1" dirty="0">
                <a:solidFill>
                  <a:srgbClr val="000099"/>
                </a:solidFill>
                <a:latin typeface="Arial" panose="020B0604020202020204" pitchFamily="34" charset="0"/>
                <a:cs typeface="Arial" panose="020B060402020202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sk-SK" altLang="en-US" b="1" i="0" u="none" strike="noStrike" cap="none" normalizeH="0" baseline="0" dirty="0">
              <a:ln>
                <a:noFill/>
              </a:ln>
              <a:solidFill>
                <a:srgbClr val="000099"/>
              </a:solidFill>
              <a:effectLst/>
              <a:latin typeface="Arial" panose="020B0604020202020204" pitchFamily="34" charset="0"/>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sk-SK"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7221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609600" y="332656"/>
            <a:ext cx="8534400" cy="1143000"/>
          </a:xfrm>
        </p:spPr>
        <p:txBody>
          <a:bodyPr/>
          <a:lstStyle/>
          <a:p>
            <a:pPr eaLnBrk="1" hangingPunct="1">
              <a:defRPr/>
            </a:pPr>
            <a:r>
              <a:rPr lang="cs-CZ" sz="3600" dirty="0" err="1">
                <a:solidFill>
                  <a:schemeClr val="accent4">
                    <a:lumMod val="20000"/>
                    <a:lumOff val="80000"/>
                  </a:schemeClr>
                </a:solidFill>
                <a:latin typeface="Arial" panose="020B0604020202020204" pitchFamily="34" charset="0"/>
                <a:cs typeface="Arial" panose="020B0604020202020204" pitchFamily="34" charset="0"/>
              </a:rPr>
              <a:t>Individuálne</a:t>
            </a:r>
            <a:r>
              <a:rPr lang="cs-CZ" sz="3600" dirty="0">
                <a:solidFill>
                  <a:schemeClr val="accent4">
                    <a:lumMod val="20000"/>
                    <a:lumOff val="80000"/>
                  </a:schemeClr>
                </a:solidFill>
                <a:latin typeface="Arial" panose="020B0604020202020204" pitchFamily="34" charset="0"/>
                <a:cs typeface="Arial" panose="020B0604020202020204" pitchFamily="34" charset="0"/>
              </a:rPr>
              <a:t> </a:t>
            </a:r>
            <a:r>
              <a:rPr lang="cs-CZ" sz="3600" dirty="0" err="1">
                <a:solidFill>
                  <a:schemeClr val="accent4">
                    <a:lumMod val="20000"/>
                    <a:lumOff val="80000"/>
                  </a:schemeClr>
                </a:solidFill>
                <a:latin typeface="Arial" panose="020B0604020202020204" pitchFamily="34" charset="0"/>
                <a:cs typeface="Arial" panose="020B0604020202020204" pitchFamily="34" charset="0"/>
              </a:rPr>
              <a:t>pripravované</a:t>
            </a:r>
            <a:r>
              <a:rPr lang="cs-CZ" sz="3600" dirty="0">
                <a:solidFill>
                  <a:schemeClr val="accent4">
                    <a:lumMod val="20000"/>
                    <a:lumOff val="80000"/>
                  </a:schemeClr>
                </a:solidFill>
                <a:latin typeface="Arial" panose="020B0604020202020204" pitchFamily="34" charset="0"/>
                <a:cs typeface="Arial" panose="020B0604020202020204" pitchFamily="34" charset="0"/>
              </a:rPr>
              <a:t> </a:t>
            </a:r>
            <a:r>
              <a:rPr lang="cs-CZ" sz="3600" dirty="0" err="1">
                <a:solidFill>
                  <a:schemeClr val="accent4">
                    <a:lumMod val="20000"/>
                    <a:lumOff val="80000"/>
                  </a:schemeClr>
                </a:solidFill>
                <a:latin typeface="Arial" panose="020B0604020202020204" pitchFamily="34" charset="0"/>
                <a:cs typeface="Arial" panose="020B0604020202020204" pitchFamily="34" charset="0"/>
              </a:rPr>
              <a:t>lieky</a:t>
            </a:r>
            <a:r>
              <a:rPr lang="cs-CZ" sz="3600" dirty="0">
                <a:solidFill>
                  <a:schemeClr val="accent4">
                    <a:lumMod val="20000"/>
                    <a:lumOff val="80000"/>
                  </a:schemeClr>
                </a:solidFill>
                <a:latin typeface="Arial" panose="020B0604020202020204" pitchFamily="34" charset="0"/>
                <a:cs typeface="Arial" panose="020B0604020202020204" pitchFamily="34" charset="0"/>
              </a:rPr>
              <a:t> (ILP)</a:t>
            </a:r>
            <a:endParaRPr lang="sk-SK" sz="3600" dirty="0">
              <a:solidFill>
                <a:schemeClr val="accent4">
                  <a:lumMod val="20000"/>
                  <a:lumOff val="80000"/>
                </a:schemeClr>
              </a:solidFill>
              <a:latin typeface="Arial" panose="020B0604020202020204" pitchFamily="34" charset="0"/>
              <a:cs typeface="Arial" panose="020B0604020202020204" pitchFamily="34" charset="0"/>
            </a:endParaRPr>
          </a:p>
        </p:txBody>
      </p:sp>
      <p:sp>
        <p:nvSpPr>
          <p:cNvPr id="32771" name="Rectangle 3"/>
          <p:cNvSpPr>
            <a:spLocks noGrp="1" noChangeArrowheads="1"/>
          </p:cNvSpPr>
          <p:nvPr>
            <p:ph type="body" idx="1"/>
          </p:nvPr>
        </p:nvSpPr>
        <p:spPr>
          <a:xfrm>
            <a:off x="457200" y="1759352"/>
            <a:ext cx="8229600" cy="5105400"/>
          </a:xfrm>
        </p:spPr>
        <p:txBody>
          <a:bodyPr/>
          <a:lstStyle/>
          <a:p>
            <a:pPr eaLnBrk="1" hangingPunct="1">
              <a:lnSpc>
                <a:spcPct val="130000"/>
              </a:lnSpc>
              <a:spcBef>
                <a:spcPct val="50000"/>
              </a:spcBef>
              <a:buClr>
                <a:schemeClr val="tx1"/>
              </a:buClr>
              <a:buFont typeface="Wingdings" panose="05000000000000000000" pitchFamily="2" charset="2"/>
              <a:buChar char="§"/>
            </a:pPr>
            <a:r>
              <a:rPr lang="cs-CZ" b="1" dirty="0">
                <a:solidFill>
                  <a:srgbClr val="FFFF00"/>
                </a:solidFill>
                <a:latin typeface="Arial" panose="020B0604020202020204" pitchFamily="34" charset="0"/>
                <a:cs typeface="Arial" panose="020B0604020202020204" pitchFamily="34" charset="0"/>
              </a:rPr>
              <a:t>Len </a:t>
            </a:r>
            <a:r>
              <a:rPr lang="cs-CZ" b="1" dirty="0" err="1">
                <a:solidFill>
                  <a:srgbClr val="FFFF00"/>
                </a:solidFill>
                <a:latin typeface="Arial" panose="020B0604020202020204" pitchFamily="34" charset="0"/>
                <a:cs typeface="Arial" panose="020B0604020202020204" pitchFamily="34" charset="0"/>
              </a:rPr>
              <a:t>pre</a:t>
            </a:r>
            <a:r>
              <a:rPr lang="cs-CZ" b="1" dirty="0">
                <a:solidFill>
                  <a:srgbClr val="FFFF00"/>
                </a:solidFill>
                <a:latin typeface="Arial" panose="020B0604020202020204" pitchFamily="34" charset="0"/>
                <a:cs typeface="Arial" panose="020B0604020202020204" pitchFamily="34" charset="0"/>
              </a:rPr>
              <a:t> </a:t>
            </a:r>
            <a:r>
              <a:rPr lang="cs-CZ" b="1" dirty="0" err="1">
                <a:solidFill>
                  <a:srgbClr val="FFFF00"/>
                </a:solidFill>
                <a:latin typeface="Arial" panose="020B0604020202020204" pitchFamily="34" charset="0"/>
                <a:cs typeface="Arial" panose="020B0604020202020204" pitchFamily="34" charset="0"/>
              </a:rPr>
              <a:t>konkrétneho</a:t>
            </a:r>
            <a:r>
              <a:rPr lang="cs-CZ" b="1" dirty="0">
                <a:solidFill>
                  <a:srgbClr val="FFFF00"/>
                </a:solidFill>
                <a:latin typeface="Arial" panose="020B0604020202020204" pitchFamily="34" charset="0"/>
                <a:cs typeface="Arial" panose="020B0604020202020204" pitchFamily="34" charset="0"/>
              </a:rPr>
              <a:t> pacienta </a:t>
            </a:r>
            <a:r>
              <a:rPr lang="cs-CZ" b="1" dirty="0" err="1">
                <a:solidFill>
                  <a:srgbClr val="FFFF00"/>
                </a:solidFill>
                <a:latin typeface="Arial" panose="020B0604020202020204" pitchFamily="34" charset="0"/>
                <a:cs typeface="Arial" panose="020B0604020202020204" pitchFamily="34" charset="0"/>
              </a:rPr>
              <a:t>pripravené</a:t>
            </a:r>
            <a:r>
              <a:rPr lang="cs-CZ" b="1" dirty="0">
                <a:solidFill>
                  <a:srgbClr val="FFFF00"/>
                </a:solidFill>
                <a:latin typeface="Arial" panose="020B0604020202020204" pitchFamily="34" charset="0"/>
                <a:cs typeface="Arial" panose="020B0604020202020204" pitchFamily="34" charset="0"/>
              </a:rPr>
              <a:t> v </a:t>
            </a:r>
            <a:r>
              <a:rPr lang="cs-CZ" b="1" dirty="0" err="1">
                <a:solidFill>
                  <a:srgbClr val="FFFF00"/>
                </a:solidFill>
                <a:latin typeface="Arial" panose="020B0604020202020204" pitchFamily="34" charset="0"/>
                <a:cs typeface="Arial" panose="020B0604020202020204" pitchFamily="34" charset="0"/>
              </a:rPr>
              <a:t>lekárni</a:t>
            </a:r>
            <a:endParaRPr lang="cs-CZ" b="1" dirty="0">
              <a:solidFill>
                <a:srgbClr val="FFFF00"/>
              </a:solidFill>
              <a:latin typeface="Arial" panose="020B0604020202020204" pitchFamily="34" charset="0"/>
              <a:cs typeface="Arial" panose="020B0604020202020204" pitchFamily="34" charset="0"/>
            </a:endParaRPr>
          </a:p>
          <a:p>
            <a:pPr eaLnBrk="1" hangingPunct="1">
              <a:lnSpc>
                <a:spcPct val="130000"/>
              </a:lnSpc>
              <a:spcBef>
                <a:spcPct val="50000"/>
              </a:spcBef>
              <a:buClr>
                <a:schemeClr val="tx1"/>
              </a:buClr>
              <a:buFont typeface="Wingdings" panose="05000000000000000000" pitchFamily="2" charset="2"/>
              <a:buChar char="§"/>
            </a:pPr>
            <a:r>
              <a:rPr lang="cs-CZ" b="1" dirty="0" err="1">
                <a:solidFill>
                  <a:srgbClr val="FFFF00"/>
                </a:solidFill>
                <a:latin typeface="Arial" panose="020B0604020202020204" pitchFamily="34" charset="0"/>
                <a:cs typeface="Arial" panose="020B0604020202020204" pitchFamily="34" charset="0"/>
              </a:rPr>
              <a:t>Zriedkavejšie</a:t>
            </a:r>
            <a:r>
              <a:rPr lang="cs-CZ" b="1" dirty="0">
                <a:solidFill>
                  <a:srgbClr val="FFFF00"/>
                </a:solidFill>
                <a:latin typeface="Arial" panose="020B0604020202020204" pitchFamily="34" charset="0"/>
                <a:cs typeface="Arial" panose="020B0604020202020204" pitchFamily="34" charset="0"/>
              </a:rPr>
              <a:t> </a:t>
            </a:r>
            <a:r>
              <a:rPr lang="cs-CZ" b="1" dirty="0" err="1">
                <a:solidFill>
                  <a:srgbClr val="FFFF00"/>
                </a:solidFill>
                <a:latin typeface="Arial" panose="020B0604020202020204" pitchFamily="34" charset="0"/>
                <a:cs typeface="Arial" panose="020B0604020202020204" pitchFamily="34" charset="0"/>
              </a:rPr>
              <a:t>kombinácie</a:t>
            </a:r>
            <a:r>
              <a:rPr lang="cs-CZ" b="1" dirty="0">
                <a:solidFill>
                  <a:srgbClr val="FFFF00"/>
                </a:solidFill>
                <a:latin typeface="Arial" panose="020B0604020202020204" pitchFamily="34" charset="0"/>
                <a:cs typeface="Arial" panose="020B0604020202020204" pitchFamily="34" charset="0"/>
              </a:rPr>
              <a:t> </a:t>
            </a:r>
            <a:r>
              <a:rPr lang="cs-CZ" b="1" dirty="0" err="1">
                <a:solidFill>
                  <a:srgbClr val="FFFF00"/>
                </a:solidFill>
                <a:latin typeface="Arial" panose="020B0604020202020204" pitchFamily="34" charset="0"/>
                <a:cs typeface="Arial" panose="020B0604020202020204" pitchFamily="34" charset="0"/>
              </a:rPr>
              <a:t>farmák</a:t>
            </a:r>
            <a:r>
              <a:rPr lang="cs-CZ" b="1" dirty="0">
                <a:solidFill>
                  <a:srgbClr val="FFFF00"/>
                </a:solidFill>
                <a:latin typeface="Arial" panose="020B0604020202020204" pitchFamily="34" charset="0"/>
                <a:cs typeface="Arial" panose="020B0604020202020204" pitchFamily="34" charset="0"/>
              </a:rPr>
              <a:t>   </a:t>
            </a:r>
          </a:p>
          <a:p>
            <a:pPr eaLnBrk="1" hangingPunct="1">
              <a:lnSpc>
                <a:spcPct val="130000"/>
              </a:lnSpc>
              <a:spcBef>
                <a:spcPct val="50000"/>
              </a:spcBef>
              <a:buClr>
                <a:schemeClr val="tx1"/>
              </a:buClr>
              <a:buFont typeface="Wingdings" panose="05000000000000000000" pitchFamily="2" charset="2"/>
              <a:buChar char="§"/>
            </a:pPr>
            <a:r>
              <a:rPr lang="cs-CZ" b="1" dirty="0" err="1">
                <a:solidFill>
                  <a:srgbClr val="FFFF00"/>
                </a:solidFill>
                <a:latin typeface="Arial" panose="020B0604020202020204" pitchFamily="34" charset="0"/>
                <a:cs typeface="Arial" panose="020B0604020202020204" pitchFamily="34" charset="0"/>
                <a:sym typeface="Symbol" pitchFamily="18" charset="2"/>
              </a:rPr>
              <a:t>Ak</a:t>
            </a:r>
            <a:r>
              <a:rPr lang="cs-CZ" b="1" dirty="0">
                <a:solidFill>
                  <a:srgbClr val="FFFF00"/>
                </a:solidFill>
                <a:latin typeface="Arial" panose="020B0604020202020204" pitchFamily="34" charset="0"/>
                <a:cs typeface="Arial" panose="020B0604020202020204" pitchFamily="34" charset="0"/>
                <a:sym typeface="Symbol" pitchFamily="18" charset="2"/>
              </a:rPr>
              <a:t> je hromadná výroba neekonomická</a:t>
            </a:r>
          </a:p>
          <a:p>
            <a:pPr eaLnBrk="1" hangingPunct="1">
              <a:lnSpc>
                <a:spcPct val="130000"/>
              </a:lnSpc>
              <a:spcBef>
                <a:spcPct val="50000"/>
              </a:spcBef>
              <a:buClr>
                <a:schemeClr val="tx1"/>
              </a:buClr>
              <a:buFont typeface="Wingdings" panose="05000000000000000000" pitchFamily="2" charset="2"/>
              <a:buChar char="§"/>
            </a:pPr>
            <a:r>
              <a:rPr lang="cs-CZ" b="1" dirty="0">
                <a:solidFill>
                  <a:srgbClr val="FFFF00"/>
                </a:solidFill>
                <a:latin typeface="Arial" panose="020B0604020202020204" pitchFamily="34" charset="0"/>
                <a:cs typeface="Arial" panose="020B0604020202020204" pitchFamily="34" charset="0"/>
                <a:sym typeface="Symbol" pitchFamily="18" charset="2"/>
              </a:rPr>
              <a:t>Nestále   </a:t>
            </a:r>
            <a:r>
              <a:rPr lang="cs-CZ" b="1" dirty="0" err="1">
                <a:solidFill>
                  <a:srgbClr val="FFFF00"/>
                </a:solidFill>
                <a:latin typeface="Arial" panose="020B0604020202020204" pitchFamily="34" charset="0"/>
                <a:cs typeface="Arial" panose="020B0604020202020204" pitchFamily="34" charset="0"/>
                <a:sym typeface="Symbol" pitchFamily="18" charset="2"/>
              </a:rPr>
              <a:t>príprava</a:t>
            </a:r>
            <a:r>
              <a:rPr lang="cs-CZ" b="1" dirty="0">
                <a:solidFill>
                  <a:srgbClr val="FFFF00"/>
                </a:solidFill>
                <a:latin typeface="Arial" panose="020B0604020202020204" pitchFamily="34" charset="0"/>
                <a:cs typeface="Arial" panose="020B0604020202020204" pitchFamily="34" charset="0"/>
                <a:sym typeface="Symbol" pitchFamily="18" charset="2"/>
              </a:rPr>
              <a:t> v čase </a:t>
            </a:r>
            <a:r>
              <a:rPr lang="cs-CZ" b="1" dirty="0" err="1">
                <a:solidFill>
                  <a:srgbClr val="FFFF00"/>
                </a:solidFill>
                <a:latin typeface="Arial" panose="020B0604020202020204" pitchFamily="34" charset="0"/>
                <a:cs typeface="Arial" panose="020B0604020202020204" pitchFamily="34" charset="0"/>
                <a:sym typeface="Symbol" pitchFamily="18" charset="2"/>
              </a:rPr>
              <a:t>potreby</a:t>
            </a:r>
            <a:endParaRPr lang="cs-CZ" b="1" dirty="0">
              <a:solidFill>
                <a:srgbClr val="FFFF00"/>
              </a:solidFill>
              <a:latin typeface="Arial" panose="020B0604020202020204" pitchFamily="34" charset="0"/>
              <a:cs typeface="Arial" panose="020B0604020202020204" pitchFamily="34" charset="0"/>
              <a:sym typeface="Symbol" pitchFamily="18" charset="2"/>
            </a:endParaRPr>
          </a:p>
          <a:p>
            <a:pPr eaLnBrk="1" hangingPunct="1">
              <a:lnSpc>
                <a:spcPct val="130000"/>
              </a:lnSpc>
              <a:spcBef>
                <a:spcPct val="50000"/>
              </a:spcBef>
              <a:buClr>
                <a:schemeClr val="tx1"/>
              </a:buClr>
              <a:buFont typeface="Wingdings" panose="05000000000000000000" pitchFamily="2" charset="2"/>
              <a:buChar char="§"/>
            </a:pPr>
            <a:r>
              <a:rPr lang="cs-CZ" b="1" dirty="0" err="1">
                <a:solidFill>
                  <a:srgbClr val="FFFF00"/>
                </a:solidFill>
                <a:latin typeface="Arial" panose="020B0604020202020204" pitchFamily="34" charset="0"/>
                <a:cs typeface="Arial" panose="020B0604020202020204" pitchFamily="34" charset="0"/>
                <a:sym typeface="Symbol" pitchFamily="18" charset="2"/>
              </a:rPr>
              <a:t>Pozitívum</a:t>
            </a:r>
            <a:r>
              <a:rPr lang="cs-CZ" b="1" dirty="0">
                <a:solidFill>
                  <a:srgbClr val="FFFF00"/>
                </a:solidFill>
                <a:latin typeface="Arial" panose="020B0604020202020204" pitchFamily="34" charset="0"/>
                <a:cs typeface="Arial" panose="020B0604020202020204" pitchFamily="34" charset="0"/>
                <a:sym typeface="Symbol" pitchFamily="18" charset="2"/>
              </a:rPr>
              <a:t> - psychologický aspekt</a:t>
            </a:r>
          </a:p>
          <a:p>
            <a:pPr eaLnBrk="1" hangingPunct="1">
              <a:lnSpc>
                <a:spcPct val="130000"/>
              </a:lnSpc>
              <a:spcBef>
                <a:spcPct val="50000"/>
              </a:spcBef>
              <a:buClr>
                <a:schemeClr val="tx1"/>
              </a:buClr>
              <a:buFont typeface="Wingdings" panose="05000000000000000000" pitchFamily="2" charset="2"/>
              <a:buChar char="§"/>
            </a:pPr>
            <a:r>
              <a:rPr lang="cs-CZ" b="1" dirty="0">
                <a:solidFill>
                  <a:srgbClr val="FFFF00"/>
                </a:solidFill>
                <a:latin typeface="Arial" panose="020B0604020202020204" pitchFamily="34" charset="0"/>
                <a:cs typeface="Arial" panose="020B0604020202020204" pitchFamily="34" charset="0"/>
              </a:rPr>
              <a:t>            </a:t>
            </a:r>
          </a:p>
          <a:p>
            <a:pPr eaLnBrk="1" hangingPunct="1">
              <a:lnSpc>
                <a:spcPct val="130000"/>
              </a:lnSpc>
              <a:spcBef>
                <a:spcPct val="50000"/>
              </a:spcBef>
              <a:buClr>
                <a:schemeClr val="tx1"/>
              </a:buClr>
              <a:buFont typeface="Wingdings" panose="05000000000000000000" pitchFamily="2" charset="2"/>
              <a:buChar char="§"/>
            </a:pPr>
            <a:endParaRPr lang="cs-CZ" b="1" dirty="0">
              <a:solidFill>
                <a:srgbClr val="FFFF00"/>
              </a:solidFill>
              <a:latin typeface="Arial" panose="020B0604020202020204" pitchFamily="34" charset="0"/>
              <a:cs typeface="Arial" panose="020B0604020202020204" pitchFamily="34" charset="0"/>
            </a:endParaRPr>
          </a:p>
          <a:p>
            <a:pPr algn="ctr" eaLnBrk="1" hangingPunct="1">
              <a:lnSpc>
                <a:spcPct val="80000"/>
              </a:lnSpc>
              <a:buClr>
                <a:schemeClr val="tx1"/>
              </a:buClr>
              <a:buFont typeface="Wingdings" panose="05000000000000000000" pitchFamily="2" charset="2"/>
              <a:buChar char="§"/>
            </a:pPr>
            <a:endParaRPr lang="sk-SK" b="1" dirty="0">
              <a:solidFill>
                <a:srgbClr val="FFFF00"/>
              </a:solidFill>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838200" y="762000"/>
            <a:ext cx="7924800" cy="304800"/>
          </a:xfrm>
          <a:prstGeom prst="rect">
            <a:avLst/>
          </a:prstGeom>
          <a:noFill/>
          <a:ln w="9525">
            <a:noFill/>
            <a:miter lim="800000"/>
            <a:headEnd/>
            <a:tailEnd/>
          </a:ln>
        </p:spPr>
        <p:txBody>
          <a:bodyPr>
            <a:spAutoFit/>
          </a:bodyPr>
          <a:lstStyle/>
          <a:p>
            <a:pPr>
              <a:spcBef>
                <a:spcPct val="50000"/>
              </a:spcBef>
            </a:pPr>
            <a:r>
              <a:rPr lang="sk-SK" sz="1400"/>
              <a:t> </a:t>
            </a:r>
          </a:p>
        </p:txBody>
      </p:sp>
      <p:sp>
        <p:nvSpPr>
          <p:cNvPr id="31747" name="Text Box 3"/>
          <p:cNvSpPr txBox="1">
            <a:spLocks noChangeArrowheads="1"/>
          </p:cNvSpPr>
          <p:nvPr/>
        </p:nvSpPr>
        <p:spPr bwMode="auto">
          <a:xfrm>
            <a:off x="609600" y="227878"/>
            <a:ext cx="7696200" cy="1200329"/>
          </a:xfrm>
          <a:prstGeom prst="rect">
            <a:avLst/>
          </a:prstGeom>
          <a:noFill/>
          <a:ln w="9525">
            <a:noFill/>
            <a:miter lim="800000"/>
            <a:headEnd/>
            <a:tailEnd/>
          </a:ln>
        </p:spPr>
        <p:txBody>
          <a:bodyPr>
            <a:spAutoFit/>
          </a:bodyPr>
          <a:lstStyle/>
          <a:p>
            <a:pPr algn="ctr">
              <a:spcBef>
                <a:spcPct val="50000"/>
              </a:spcBef>
            </a:pPr>
            <a:r>
              <a:rPr lang="sk-SK" sz="3600" b="1" dirty="0">
                <a:solidFill>
                  <a:schemeClr val="accent4">
                    <a:lumMod val="20000"/>
                    <a:lumOff val="80000"/>
                  </a:schemeClr>
                </a:solidFill>
                <a:latin typeface="Arial" panose="020B0604020202020204" pitchFamily="34" charset="0"/>
                <a:cs typeface="Arial" panose="020B0604020202020204" pitchFamily="34" charset="0"/>
              </a:rPr>
              <a:t>Lieky – rozdelenie podľa </a:t>
            </a:r>
            <a:r>
              <a:rPr lang="sk-SK" sz="3600" b="1" dirty="0" err="1">
                <a:solidFill>
                  <a:schemeClr val="accent4">
                    <a:lumMod val="20000"/>
                    <a:lumOff val="80000"/>
                  </a:schemeClr>
                </a:solidFill>
                <a:latin typeface="Arial" panose="020B0604020202020204" pitchFamily="34" charset="0"/>
                <a:cs typeface="Arial" panose="020B0604020202020204" pitchFamily="34" charset="0"/>
              </a:rPr>
              <a:t>preskripcie</a:t>
            </a:r>
            <a:r>
              <a:rPr lang="sk-SK" sz="3600" b="1" dirty="0">
                <a:solidFill>
                  <a:schemeClr val="accent4">
                    <a:lumMod val="20000"/>
                    <a:lumOff val="80000"/>
                  </a:schemeClr>
                </a:solidFill>
                <a:latin typeface="Arial" panose="020B0604020202020204" pitchFamily="34" charset="0"/>
                <a:cs typeface="Arial" panose="020B0604020202020204" pitchFamily="34" charset="0"/>
              </a:rPr>
              <a:t> </a:t>
            </a:r>
          </a:p>
        </p:txBody>
      </p:sp>
      <p:sp>
        <p:nvSpPr>
          <p:cNvPr id="31748" name="Text Box 5"/>
          <p:cNvSpPr txBox="1">
            <a:spLocks noChangeArrowheads="1"/>
          </p:cNvSpPr>
          <p:nvPr/>
        </p:nvSpPr>
        <p:spPr bwMode="auto">
          <a:xfrm>
            <a:off x="550802" y="2084056"/>
            <a:ext cx="8341678" cy="4524315"/>
          </a:xfrm>
          <a:prstGeom prst="rect">
            <a:avLst/>
          </a:prstGeom>
          <a:solidFill>
            <a:srgbClr val="000099"/>
          </a:solidFill>
          <a:ln w="9525">
            <a:noFill/>
            <a:miter lim="800000"/>
            <a:headEnd/>
            <a:tailEnd/>
          </a:ln>
        </p:spPr>
        <p:txBody>
          <a:bodyPr wrap="square">
            <a:spAutoFit/>
          </a:bodyPr>
          <a:lstStyle/>
          <a:p>
            <a:pPr marL="457200" indent="-457200">
              <a:spcBef>
                <a:spcPct val="50000"/>
              </a:spcBef>
              <a:buClr>
                <a:srgbClr val="FF0000"/>
              </a:buClr>
              <a:buFont typeface="Wingdings" panose="05000000000000000000" pitchFamily="2" charset="2"/>
              <a:buChar char="Ø"/>
            </a:pPr>
            <a:r>
              <a:rPr lang="sk-SK" sz="3200" b="1" dirty="0">
                <a:latin typeface="Arial" panose="020B0604020202020204" pitchFamily="34" charset="0"/>
                <a:cs typeface="Arial" panose="020B0604020202020204" pitchFamily="34" charset="0"/>
              </a:rPr>
              <a:t>VIAZANÉ NA LEKÁRSKY PREDPIS </a:t>
            </a:r>
          </a:p>
          <a:p>
            <a:pPr marL="457200" indent="-457200">
              <a:spcBef>
                <a:spcPct val="50000"/>
              </a:spcBef>
              <a:buFontTx/>
              <a:buChar char="-"/>
            </a:pPr>
            <a:r>
              <a:rPr lang="sk-SK" sz="3200" b="1" dirty="0">
                <a:solidFill>
                  <a:srgbClr val="FFFF00"/>
                </a:solidFill>
                <a:latin typeface="Arial" panose="020B0604020202020204" pitchFamily="34" charset="0"/>
                <a:cs typeface="Arial" panose="020B0604020202020204" pitchFamily="34" charset="0"/>
              </a:rPr>
              <a:t>Generická </a:t>
            </a:r>
            <a:r>
              <a:rPr lang="sk-SK" sz="3200" b="1" dirty="0" err="1">
                <a:solidFill>
                  <a:srgbClr val="FFFF00"/>
                </a:solidFill>
                <a:latin typeface="Arial" panose="020B0604020202020204" pitchFamily="34" charset="0"/>
                <a:cs typeface="Arial" panose="020B0604020202020204" pitchFamily="34" charset="0"/>
              </a:rPr>
              <a:t>preskripcia</a:t>
            </a:r>
            <a:endParaRPr lang="sk-SK" sz="3200" b="1" dirty="0">
              <a:solidFill>
                <a:srgbClr val="FFFF00"/>
              </a:solidFill>
              <a:latin typeface="Arial" panose="020B0604020202020204" pitchFamily="34" charset="0"/>
              <a:cs typeface="Arial" panose="020B0604020202020204" pitchFamily="34" charset="0"/>
            </a:endParaRPr>
          </a:p>
          <a:p>
            <a:pPr marL="457200" indent="-457200">
              <a:spcBef>
                <a:spcPct val="50000"/>
              </a:spcBef>
              <a:buFontTx/>
              <a:buChar char="-"/>
            </a:pPr>
            <a:r>
              <a:rPr lang="sk-SK" sz="3200" b="1" dirty="0">
                <a:solidFill>
                  <a:srgbClr val="FFFF00"/>
                </a:solidFill>
                <a:latin typeface="Arial" panose="020B0604020202020204" pitchFamily="34" charset="0"/>
                <a:cs typeface="Arial" panose="020B0604020202020204" pitchFamily="34" charset="0"/>
              </a:rPr>
              <a:t>Predpis originálneho lieku</a:t>
            </a:r>
          </a:p>
          <a:p>
            <a:pPr marL="457200" indent="-457200">
              <a:spcBef>
                <a:spcPct val="50000"/>
              </a:spcBef>
              <a:buFontTx/>
              <a:buChar char="-"/>
            </a:pPr>
            <a:endParaRPr lang="sk-SK" sz="3200" b="1" dirty="0">
              <a:solidFill>
                <a:srgbClr val="FFFF00"/>
              </a:solidFill>
              <a:latin typeface="Arial" panose="020B0604020202020204" pitchFamily="34" charset="0"/>
              <a:cs typeface="Arial" panose="020B0604020202020204" pitchFamily="34" charset="0"/>
            </a:endParaRPr>
          </a:p>
          <a:p>
            <a:pPr marL="457200" indent="-457200">
              <a:spcBef>
                <a:spcPct val="50000"/>
              </a:spcBef>
              <a:buClr>
                <a:srgbClr val="FF0000"/>
              </a:buClr>
              <a:buFont typeface="Wingdings" panose="05000000000000000000" pitchFamily="2" charset="2"/>
              <a:buChar char="Ø"/>
            </a:pPr>
            <a:r>
              <a:rPr lang="sk-SK" sz="3200" b="1" dirty="0">
                <a:latin typeface="Arial" panose="020B0604020202020204" pitchFamily="34" charset="0"/>
                <a:cs typeface="Arial" panose="020B0604020202020204" pitchFamily="34" charset="0"/>
              </a:rPr>
              <a:t>VOĽNE PREDAJNÉ (OTC) – musia byť bezpečné aj pri vyšších dávkach (tzv. „vysoký terapeutický index“)</a:t>
            </a:r>
          </a:p>
        </p:txBody>
      </p:sp>
    </p:spTree>
    <p:extLst>
      <p:ext uri="{BB962C8B-B14F-4D97-AF65-F5344CB8AC3E}">
        <p14:creationId xmlns:p14="http://schemas.microsoft.com/office/powerpoint/2010/main" val="1961942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Zástupný symbol obsahu 1">
            <a:extLst>
              <a:ext uri="{FF2B5EF4-FFF2-40B4-BE49-F238E27FC236}">
                <a16:creationId xmlns:a16="http://schemas.microsoft.com/office/drawing/2014/main" id="{54AEA692-FB21-4DAF-8A70-3D9344F0DB18}"/>
              </a:ext>
            </a:extLst>
          </p:cNvPr>
          <p:cNvSpPr>
            <a:spLocks noGrp="1"/>
          </p:cNvSpPr>
          <p:nvPr>
            <p:ph idx="1"/>
          </p:nvPr>
        </p:nvSpPr>
        <p:spPr>
          <a:xfrm>
            <a:off x="33194" y="1486208"/>
            <a:ext cx="9110806" cy="5373216"/>
          </a:xfrm>
          <a:solidFill>
            <a:srgbClr val="000099"/>
          </a:solidFill>
        </p:spPr>
        <p:txBody>
          <a:bodyPr/>
          <a:lstStyle/>
          <a:p>
            <a:pPr>
              <a:defRPr/>
            </a:pPr>
            <a:endParaRPr lang="sk-SK" altLang="sk-SK" sz="3600" b="1" dirty="0">
              <a:solidFill>
                <a:schemeClr val="bg1"/>
              </a:solidFill>
            </a:endParaRPr>
          </a:p>
          <a:p>
            <a:pPr>
              <a:defRPr/>
            </a:pPr>
            <a:r>
              <a:rPr lang="sk-SK" altLang="sk-SK" sz="3600" b="1" dirty="0">
                <a:solidFill>
                  <a:schemeClr val="bg1"/>
                </a:solidFill>
              </a:rPr>
              <a:t>Vitamíny a minerálne látky alebo iné látky s výživovým alebo fyziologickým účinkom. </a:t>
            </a:r>
          </a:p>
          <a:p>
            <a:pPr>
              <a:defRPr/>
            </a:pPr>
            <a:r>
              <a:rPr lang="sk-SK" altLang="sk-SK" sz="3600" b="1" dirty="0">
                <a:solidFill>
                  <a:schemeClr val="accent1">
                    <a:lumMod val="60000"/>
                    <a:lumOff val="40000"/>
                  </a:schemeClr>
                </a:solidFill>
              </a:rPr>
              <a:t>LEN Oznamovacia povinnosť ŠUKL </a:t>
            </a:r>
            <a:r>
              <a:rPr lang="sk-SK" altLang="sk-SK" sz="3600" b="1" dirty="0">
                <a:solidFill>
                  <a:schemeClr val="bg1"/>
                </a:solidFill>
              </a:rPr>
              <a:t>- pred uvedením daného výživového doplnku na trh Slovenskej republiky musí dovozca písomne ohlásiť jeho prvé uvedenie do obehu</a:t>
            </a:r>
          </a:p>
          <a:p>
            <a:pPr marL="36512" indent="0">
              <a:buFont typeface="Wingdings 2" panose="05020102010507070707" pitchFamily="18" charset="2"/>
              <a:buNone/>
              <a:defRPr/>
            </a:pPr>
            <a:endParaRPr lang="en-GB" altLang="sk-SK" sz="3600" b="1" dirty="0">
              <a:solidFill>
                <a:schemeClr val="bg1"/>
              </a:solidFill>
            </a:endParaRPr>
          </a:p>
        </p:txBody>
      </p:sp>
      <p:sp>
        <p:nvSpPr>
          <p:cNvPr id="174083" name="Nadpis 2">
            <a:extLst>
              <a:ext uri="{FF2B5EF4-FFF2-40B4-BE49-F238E27FC236}">
                <a16:creationId xmlns:a16="http://schemas.microsoft.com/office/drawing/2014/main" id="{71A50D56-E601-471A-B48F-4BDFC65CC621}"/>
              </a:ext>
            </a:extLst>
          </p:cNvPr>
          <p:cNvSpPr>
            <a:spLocks noGrp="1"/>
          </p:cNvSpPr>
          <p:nvPr>
            <p:ph type="title"/>
          </p:nvPr>
        </p:nvSpPr>
        <p:spPr>
          <a:xfrm>
            <a:off x="369744" y="198437"/>
            <a:ext cx="8229600" cy="1143000"/>
          </a:xfrm>
        </p:spPr>
        <p:txBody>
          <a:bodyPr>
            <a:normAutofit/>
          </a:bodyPr>
          <a:lstStyle/>
          <a:p>
            <a:pPr algn="ctr">
              <a:defRPr/>
            </a:pPr>
            <a:r>
              <a:rPr lang="sk-SK" altLang="sk-SK" sz="4000" b="1" dirty="0">
                <a:solidFill>
                  <a:schemeClr val="accent1">
                    <a:lumMod val="60000"/>
                    <a:lumOff val="40000"/>
                  </a:schemeClr>
                </a:solidFill>
              </a:rPr>
              <a:t>VÝŽIVOVÉ DOPLNKY</a:t>
            </a:r>
            <a:endParaRPr lang="en-GB" altLang="sk-SK" sz="4000" b="1" dirty="0">
              <a:solidFill>
                <a:schemeClr val="accent1">
                  <a:lumMod val="60000"/>
                  <a:lumOff val="40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Zástupný symbol obsahu 1">
            <a:extLst>
              <a:ext uri="{FF2B5EF4-FFF2-40B4-BE49-F238E27FC236}">
                <a16:creationId xmlns:a16="http://schemas.microsoft.com/office/drawing/2014/main" id="{54AEA692-FB21-4DAF-8A70-3D9344F0DB18}"/>
              </a:ext>
            </a:extLst>
          </p:cNvPr>
          <p:cNvSpPr>
            <a:spLocks noGrp="1"/>
          </p:cNvSpPr>
          <p:nvPr>
            <p:ph idx="1"/>
          </p:nvPr>
        </p:nvSpPr>
        <p:spPr>
          <a:xfrm>
            <a:off x="33194" y="1486208"/>
            <a:ext cx="9110806" cy="5373216"/>
          </a:xfrm>
          <a:solidFill>
            <a:srgbClr val="000099"/>
          </a:solidFill>
        </p:spPr>
        <p:txBody>
          <a:bodyPr/>
          <a:lstStyle/>
          <a:p>
            <a:pPr>
              <a:defRPr/>
            </a:pPr>
            <a:endParaRPr lang="sk-SK" altLang="sk-SK" sz="3600" b="1" dirty="0">
              <a:solidFill>
                <a:schemeClr val="bg1"/>
              </a:solidFill>
            </a:endParaRPr>
          </a:p>
          <a:p>
            <a:pPr>
              <a:defRPr/>
            </a:pPr>
            <a:r>
              <a:rPr lang="sk-SK" altLang="sk-SK" sz="3600" b="1" dirty="0">
                <a:solidFill>
                  <a:schemeClr val="bg1"/>
                </a:solidFill>
              </a:rPr>
              <a:t>Často predávané ako výživové doplnky (extrakty rastlín...)</a:t>
            </a:r>
          </a:p>
          <a:p>
            <a:pPr>
              <a:defRPr/>
            </a:pPr>
            <a:r>
              <a:rPr lang="sk-SK" altLang="sk-SK" sz="3600" b="1" dirty="0">
                <a:solidFill>
                  <a:schemeClr val="bg1"/>
                </a:solidFill>
              </a:rPr>
              <a:t>Čajové zmesi!</a:t>
            </a:r>
          </a:p>
          <a:p>
            <a:pPr>
              <a:defRPr/>
            </a:pPr>
            <a:r>
              <a:rPr lang="sk-SK" altLang="sk-SK" sz="3600" b="1" dirty="0">
                <a:solidFill>
                  <a:schemeClr val="bg1"/>
                </a:solidFill>
              </a:rPr>
              <a:t> Pozor na dlhodobé používanie</a:t>
            </a:r>
          </a:p>
          <a:p>
            <a:pPr>
              <a:defRPr/>
            </a:pPr>
            <a:r>
              <a:rPr lang="sk-SK" altLang="sk-SK" sz="3600" b="1" dirty="0">
                <a:solidFill>
                  <a:schemeClr val="bg1"/>
                </a:solidFill>
              </a:rPr>
              <a:t>Účinné látky v rastlinách majú svoje pozitívne účinky ale ak mnoho negatívnych účinkov!!</a:t>
            </a:r>
          </a:p>
          <a:p>
            <a:pPr marL="36512" indent="0">
              <a:buFont typeface="Wingdings 2" panose="05020102010507070707" pitchFamily="18" charset="2"/>
              <a:buNone/>
              <a:defRPr/>
            </a:pPr>
            <a:endParaRPr lang="en-GB" altLang="sk-SK" sz="3600" b="1" dirty="0">
              <a:solidFill>
                <a:schemeClr val="bg1"/>
              </a:solidFill>
            </a:endParaRPr>
          </a:p>
        </p:txBody>
      </p:sp>
      <p:sp>
        <p:nvSpPr>
          <p:cNvPr id="174083" name="Nadpis 2">
            <a:extLst>
              <a:ext uri="{FF2B5EF4-FFF2-40B4-BE49-F238E27FC236}">
                <a16:creationId xmlns:a16="http://schemas.microsoft.com/office/drawing/2014/main" id="{71A50D56-E601-471A-B48F-4BDFC65CC621}"/>
              </a:ext>
            </a:extLst>
          </p:cNvPr>
          <p:cNvSpPr>
            <a:spLocks noGrp="1"/>
          </p:cNvSpPr>
          <p:nvPr>
            <p:ph type="title"/>
          </p:nvPr>
        </p:nvSpPr>
        <p:spPr>
          <a:xfrm>
            <a:off x="369744" y="198437"/>
            <a:ext cx="8229600" cy="1143000"/>
          </a:xfrm>
        </p:spPr>
        <p:txBody>
          <a:bodyPr>
            <a:normAutofit/>
          </a:bodyPr>
          <a:lstStyle/>
          <a:p>
            <a:pPr algn="ctr">
              <a:defRPr/>
            </a:pPr>
            <a:r>
              <a:rPr lang="sk-SK" altLang="sk-SK" sz="4000" b="1" dirty="0">
                <a:solidFill>
                  <a:schemeClr val="accent1">
                    <a:lumMod val="60000"/>
                    <a:lumOff val="40000"/>
                  </a:schemeClr>
                </a:solidFill>
              </a:rPr>
              <a:t>RASTLINNÉ LIEĆIVÁ</a:t>
            </a:r>
            <a:endParaRPr lang="en-GB" altLang="sk-SK" sz="4000" b="1" dirty="0">
              <a:solidFill>
                <a:schemeClr val="accent1">
                  <a:lumMod val="60000"/>
                  <a:lumOff val="40000"/>
                </a:schemeClr>
              </a:solidFill>
            </a:endParaRPr>
          </a:p>
        </p:txBody>
      </p:sp>
    </p:spTree>
    <p:extLst>
      <p:ext uri="{BB962C8B-B14F-4D97-AF65-F5344CB8AC3E}">
        <p14:creationId xmlns:p14="http://schemas.microsoft.com/office/powerpoint/2010/main" val="25099069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77838" y="348456"/>
            <a:ext cx="8070850" cy="914400"/>
          </a:xfrm>
        </p:spPr>
        <p:txBody>
          <a:bodyPr/>
          <a:lstStyle/>
          <a:p>
            <a:pPr algn="ctr" eaLnBrk="1" fontAlgn="auto" hangingPunct="1">
              <a:spcAft>
                <a:spcPts val="0"/>
              </a:spcAft>
              <a:defRPr/>
            </a:pPr>
            <a:r>
              <a:rPr lang="sk-SK" sz="3200" dirty="0">
                <a:solidFill>
                  <a:srgbClr val="FFFF00"/>
                </a:solidFill>
                <a:effectLst>
                  <a:outerShdw blurRad="38100" dist="38100" dir="2700000" algn="tl">
                    <a:srgbClr val="000000"/>
                  </a:outerShdw>
                </a:effectLst>
                <a:latin typeface="Arial" pitchFamily="34" charset="0"/>
              </a:rPr>
              <a:t>Príklady liečiv získaných z rastlín</a:t>
            </a:r>
            <a:endParaRPr lang="en-US" sz="3200" dirty="0">
              <a:solidFill>
                <a:srgbClr val="FFFF00"/>
              </a:solidFill>
              <a:effectLst>
                <a:outerShdw blurRad="38100" dist="38100" dir="2700000" algn="tl">
                  <a:srgbClr val="000000"/>
                </a:outerShdw>
              </a:effectLst>
              <a:latin typeface="Arial" pitchFamily="34" charset="0"/>
            </a:endParaRPr>
          </a:p>
        </p:txBody>
      </p:sp>
      <p:sp>
        <p:nvSpPr>
          <p:cNvPr id="53251" name="Rectangle 3"/>
          <p:cNvSpPr>
            <a:spLocks noGrp="1" noChangeArrowheads="1"/>
          </p:cNvSpPr>
          <p:nvPr>
            <p:ph idx="1"/>
          </p:nvPr>
        </p:nvSpPr>
        <p:spPr>
          <a:xfrm>
            <a:off x="251520" y="1124744"/>
            <a:ext cx="6135688" cy="4876800"/>
          </a:xfrm>
        </p:spPr>
        <p:txBody>
          <a:bodyPr rtlCol="0">
            <a:noAutofit/>
          </a:bodyPr>
          <a:lstStyle/>
          <a:p>
            <a:pPr marL="438912" indent="-320040" eaLnBrk="1" fontAlgn="auto" hangingPunct="1">
              <a:lnSpc>
                <a:spcPct val="90000"/>
              </a:lnSpc>
              <a:spcBef>
                <a:spcPts val="0"/>
              </a:spcBef>
              <a:spcAft>
                <a:spcPts val="0"/>
              </a:spcAft>
              <a:buFontTx/>
              <a:buNone/>
              <a:defRPr/>
            </a:pPr>
            <a:r>
              <a:rPr lang="sk-SK" sz="28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rPr>
              <a:t>  </a:t>
            </a:r>
            <a:endParaRPr lang="sk-SK" sz="2800" b="1" baseline="-25000"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FontTx/>
              <a:buNone/>
              <a:defRPr/>
            </a:pPr>
            <a:endParaRPr lang="sk-SK" sz="2800" b="1" baseline="-25000"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FontTx/>
              <a:buNone/>
              <a:defRPr/>
            </a:pPr>
            <a:r>
              <a:rPr lang="sk-SK" sz="2800" b="1" dirty="0">
                <a:solidFill>
                  <a:srgbClr val="002060"/>
                </a:solidFill>
                <a:latin typeface="Arial" panose="020B0604020202020204" pitchFamily="34" charset="0"/>
                <a:cs typeface="Arial" panose="020B0604020202020204" pitchFamily="34" charset="0"/>
              </a:rPr>
              <a:t>Prírodné alkaloidy</a:t>
            </a:r>
          </a:p>
          <a:p>
            <a:pPr marL="438912" indent="-320040" eaLnBrk="1" fontAlgn="auto" hangingPunct="1">
              <a:lnSpc>
                <a:spcPct val="90000"/>
              </a:lnSpc>
              <a:spcBef>
                <a:spcPts val="0"/>
              </a:spcBef>
              <a:spcAft>
                <a:spcPts val="0"/>
              </a:spcAft>
              <a:buFontTx/>
              <a:buNone/>
              <a:defRPr/>
            </a:pPr>
            <a:r>
              <a:rPr lang="sk-SK" sz="2800" b="1" i="1" dirty="0" err="1">
                <a:solidFill>
                  <a:srgbClr val="002060"/>
                </a:solidFill>
                <a:latin typeface="Arial" panose="020B0604020202020204" pitchFamily="34" charset="0"/>
                <a:cs typeface="Arial" panose="020B0604020202020204" pitchFamily="34" charset="0"/>
              </a:rPr>
              <a:t>Atropa</a:t>
            </a:r>
            <a:r>
              <a:rPr lang="sk-SK" sz="2800" b="1" i="1" dirty="0">
                <a:solidFill>
                  <a:srgbClr val="002060"/>
                </a:solidFill>
                <a:latin typeface="Arial" panose="020B0604020202020204" pitchFamily="34" charset="0"/>
                <a:cs typeface="Arial" panose="020B0604020202020204" pitchFamily="34" charset="0"/>
              </a:rPr>
              <a:t> </a:t>
            </a:r>
            <a:r>
              <a:rPr lang="sk-SK" sz="2800" b="1" i="1" dirty="0" err="1">
                <a:solidFill>
                  <a:srgbClr val="002060"/>
                </a:solidFill>
                <a:latin typeface="Arial" panose="020B0604020202020204" pitchFamily="34" charset="0"/>
                <a:cs typeface="Arial" panose="020B0604020202020204" pitchFamily="34" charset="0"/>
              </a:rPr>
              <a:t>belladonae</a:t>
            </a:r>
            <a:r>
              <a:rPr lang="sk-SK" sz="2800" b="1" i="1" dirty="0">
                <a:solidFill>
                  <a:srgbClr val="002060"/>
                </a:solidFill>
                <a:latin typeface="Arial" panose="020B0604020202020204" pitchFamily="34" charset="0"/>
                <a:cs typeface="Arial" panose="020B0604020202020204" pitchFamily="34" charset="0"/>
              </a:rPr>
              <a:t>...</a:t>
            </a:r>
            <a:r>
              <a:rPr lang="sk-SK" sz="2800" b="1" dirty="0">
                <a:solidFill>
                  <a:srgbClr val="002060"/>
                </a:solidFill>
                <a:latin typeface="Arial" panose="020B0604020202020204" pitchFamily="34" charset="0"/>
                <a:cs typeface="Arial" panose="020B0604020202020204" pitchFamily="34" charset="0"/>
              </a:rPr>
              <a:t>:</a:t>
            </a:r>
          </a:p>
          <a:p>
            <a:pPr marL="438912" indent="-320040" eaLnBrk="1" fontAlgn="auto" hangingPunct="1">
              <a:lnSpc>
                <a:spcPct val="90000"/>
              </a:lnSpc>
              <a:spcBef>
                <a:spcPts val="0"/>
              </a:spcBef>
              <a:spcAft>
                <a:spcPts val="0"/>
              </a:spcAft>
              <a:buFontTx/>
              <a:buNone/>
              <a:defRPr/>
            </a:pPr>
            <a:endParaRPr lang="sk-SK" sz="2800" b="1" dirty="0">
              <a:solidFill>
                <a:srgbClr val="002060"/>
              </a:solidFill>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FontTx/>
              <a:buNone/>
              <a:defRPr/>
            </a:pPr>
            <a:r>
              <a:rPr lang="sk-SK" sz="2800" b="1" dirty="0">
                <a:latin typeface="Arial" panose="020B0604020202020204" pitchFamily="34" charset="0"/>
                <a:cs typeface="Arial" panose="020B0604020202020204" pitchFamily="34" charset="0"/>
              </a:rPr>
              <a:t>-  Atropín, </a:t>
            </a:r>
            <a:r>
              <a:rPr lang="sk-SK" sz="2800" b="1" dirty="0" err="1">
                <a:latin typeface="Arial" panose="020B0604020202020204" pitchFamily="34" charset="0"/>
                <a:cs typeface="Arial" panose="020B0604020202020204" pitchFamily="34" charset="0"/>
              </a:rPr>
              <a:t>homatropín</a:t>
            </a:r>
            <a:endParaRPr lang="sk-SK" sz="2800" b="1" dirty="0">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Clr>
                <a:srgbClr val="002060"/>
              </a:buClr>
              <a:buFontTx/>
              <a:buChar char="-"/>
              <a:defRPr/>
            </a:pPr>
            <a:r>
              <a:rPr lang="sk-SK" sz="2800" b="1" dirty="0" err="1">
                <a:latin typeface="Arial" panose="020B0604020202020204" pitchFamily="34" charset="0"/>
                <a:cs typeface="Arial" panose="020B0604020202020204" pitchFamily="34" charset="0"/>
              </a:rPr>
              <a:t>skopolamín</a:t>
            </a:r>
            <a:endParaRPr lang="sk-SK" sz="2800" b="1" dirty="0">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Clr>
                <a:srgbClr val="002060"/>
              </a:buClr>
              <a:buFontTx/>
              <a:buChar char="-"/>
              <a:defRPr/>
            </a:pPr>
            <a:endParaRPr lang="sk-SK" sz="2800" b="1" dirty="0">
              <a:solidFill>
                <a:srgbClr val="002060"/>
              </a:solidFill>
              <a:latin typeface="Arial" panose="020B0604020202020204" pitchFamily="34" charset="0"/>
              <a:cs typeface="Arial" panose="020B0604020202020204" pitchFamily="34" charset="0"/>
            </a:endParaRPr>
          </a:p>
          <a:p>
            <a:pPr marL="118872" indent="0" eaLnBrk="1" fontAlgn="auto" hangingPunct="1">
              <a:lnSpc>
                <a:spcPct val="90000"/>
              </a:lnSpc>
              <a:spcBef>
                <a:spcPts val="0"/>
              </a:spcBef>
              <a:spcAft>
                <a:spcPts val="0"/>
              </a:spcAft>
              <a:buClr>
                <a:srgbClr val="002060"/>
              </a:buClr>
              <a:buNone/>
              <a:defRPr/>
            </a:pPr>
            <a:endParaRPr lang="sk-SK" sz="2800" b="1" dirty="0">
              <a:solidFill>
                <a:srgbClr val="002060"/>
              </a:solidFill>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Clr>
                <a:srgbClr val="002060"/>
              </a:buClr>
              <a:buFontTx/>
              <a:buChar char="-"/>
              <a:defRPr/>
            </a:pPr>
            <a:r>
              <a:rPr lang="sk-SK" sz="2800" b="1" dirty="0">
                <a:solidFill>
                  <a:srgbClr val="002060"/>
                </a:solidFill>
                <a:latin typeface="Arial" panose="020B0604020202020204" pitchFamily="34" charset="0"/>
                <a:cs typeface="Arial" panose="020B0604020202020204" pitchFamily="34" charset="0"/>
              </a:rPr>
              <a:t>Použitie v očnom lekárstve, </a:t>
            </a:r>
          </a:p>
          <a:p>
            <a:pPr marL="438912" indent="-320040" eaLnBrk="1" fontAlgn="auto" hangingPunct="1">
              <a:lnSpc>
                <a:spcPct val="90000"/>
              </a:lnSpc>
              <a:spcBef>
                <a:spcPts val="0"/>
              </a:spcBef>
              <a:spcAft>
                <a:spcPts val="0"/>
              </a:spcAft>
              <a:buClr>
                <a:srgbClr val="002060"/>
              </a:buClr>
              <a:buFontTx/>
              <a:buChar char="-"/>
              <a:defRPr/>
            </a:pPr>
            <a:r>
              <a:rPr lang="sk-SK" sz="2800" b="1" dirty="0">
                <a:solidFill>
                  <a:srgbClr val="002060"/>
                </a:solidFill>
                <a:latin typeface="Arial" panose="020B0604020202020204" pitchFamily="34" charset="0"/>
                <a:cs typeface="Arial" panose="020B0604020202020204" pitchFamily="34" charset="0"/>
              </a:rPr>
              <a:t>v </a:t>
            </a:r>
            <a:r>
              <a:rPr lang="sk-SK" sz="2800" b="1" dirty="0" err="1">
                <a:solidFill>
                  <a:srgbClr val="002060"/>
                </a:solidFill>
                <a:latin typeface="Arial" panose="020B0604020202020204" pitchFamily="34" charset="0"/>
                <a:cs typeface="Arial" panose="020B0604020202020204" pitchFamily="34" charset="0"/>
              </a:rPr>
              <a:t>anesteziológii</a:t>
            </a:r>
            <a:r>
              <a:rPr lang="sk-SK" sz="2800" b="1" dirty="0">
                <a:solidFill>
                  <a:srgbClr val="002060"/>
                </a:solidFill>
                <a:latin typeface="Arial" panose="020B0604020202020204" pitchFamily="34" charset="0"/>
                <a:cs typeface="Arial" panose="020B0604020202020204" pitchFamily="34" charset="0"/>
              </a:rPr>
              <a:t>... </a:t>
            </a:r>
          </a:p>
          <a:p>
            <a:pPr marL="438912" indent="-320040" eaLnBrk="1" fontAlgn="auto" hangingPunct="1">
              <a:lnSpc>
                <a:spcPct val="90000"/>
              </a:lnSpc>
              <a:spcBef>
                <a:spcPts val="0"/>
              </a:spcBef>
              <a:spcAft>
                <a:spcPts val="0"/>
              </a:spcAft>
              <a:buClr>
                <a:srgbClr val="002060"/>
              </a:buClr>
              <a:buFontTx/>
              <a:buChar char="-"/>
              <a:defRPr/>
            </a:pPr>
            <a:r>
              <a:rPr lang="sk-SK" sz="2800" b="1" dirty="0">
                <a:solidFill>
                  <a:srgbClr val="002060"/>
                </a:solidFill>
                <a:latin typeface="Arial" panose="020B0604020202020204" pitchFamily="34" charset="0"/>
                <a:cs typeface="Arial" panose="020B0604020202020204" pitchFamily="34" charset="0"/>
              </a:rPr>
              <a:t>relaxáciu </a:t>
            </a:r>
            <a:r>
              <a:rPr lang="sk-SK" sz="2800" b="1" dirty="0" err="1">
                <a:solidFill>
                  <a:srgbClr val="002060"/>
                </a:solidFill>
                <a:latin typeface="Arial" panose="020B0604020202020204" pitchFamily="34" charset="0"/>
                <a:cs typeface="Arial" panose="020B0604020202020204" pitchFamily="34" charset="0"/>
              </a:rPr>
              <a:t>gastrointenálneho</a:t>
            </a:r>
            <a:r>
              <a:rPr lang="sk-SK" sz="2800" b="1" dirty="0">
                <a:solidFill>
                  <a:srgbClr val="002060"/>
                </a:solidFill>
                <a:latin typeface="Arial" panose="020B0604020202020204" pitchFamily="34" charset="0"/>
                <a:cs typeface="Arial" panose="020B0604020202020204" pitchFamily="34" charset="0"/>
              </a:rPr>
              <a:t> traktu</a:t>
            </a:r>
          </a:p>
          <a:p>
            <a:pPr marL="438912" indent="-320040" eaLnBrk="1" fontAlgn="auto" hangingPunct="1">
              <a:lnSpc>
                <a:spcPct val="90000"/>
              </a:lnSpc>
              <a:spcBef>
                <a:spcPts val="0"/>
              </a:spcBef>
              <a:spcAft>
                <a:spcPts val="0"/>
              </a:spcAft>
              <a:buFontTx/>
              <a:buNone/>
              <a:defRPr/>
            </a:pPr>
            <a:endParaRPr lang="sk-SK" sz="2800" b="1" dirty="0">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FontTx/>
              <a:buNone/>
              <a:defRPr/>
            </a:pPr>
            <a:endParaRPr lang="sk-SK" sz="2800" b="1" dirty="0">
              <a:solidFill>
                <a:srgbClr val="FF00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marL="438912" indent="-320040" eaLnBrk="1" fontAlgn="auto" hangingPunct="1">
              <a:lnSpc>
                <a:spcPct val="90000"/>
              </a:lnSpc>
              <a:spcBef>
                <a:spcPts val="0"/>
              </a:spcBef>
              <a:spcAft>
                <a:spcPts val="0"/>
              </a:spcAft>
              <a:buFont typeface="Wingdings" pitchFamily="2" charset="2"/>
              <a:buNone/>
              <a:defRPr/>
            </a:pPr>
            <a:r>
              <a:rPr lang="sk-SK" sz="28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rPr>
              <a:t>    </a:t>
            </a:r>
            <a:endParaRPr lang="en-US" sz="28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p:txBody>
      </p:sp>
      <p:pic>
        <p:nvPicPr>
          <p:cNvPr id="22532" name="Picture 4" descr="pokrzyk"/>
          <p:cNvPicPr>
            <a:picLocks noChangeAspect="1" noChangeArrowheads="1"/>
          </p:cNvPicPr>
          <p:nvPr/>
        </p:nvPicPr>
        <p:blipFill>
          <a:blip r:embed="rId2" r:link="rId3" cstate="print"/>
          <a:srcRect/>
          <a:stretch>
            <a:fillRect/>
          </a:stretch>
        </p:blipFill>
        <p:spPr bwMode="auto">
          <a:xfrm>
            <a:off x="5940425" y="1295400"/>
            <a:ext cx="3203575" cy="1714500"/>
          </a:xfrm>
          <a:prstGeom prst="rect">
            <a:avLst/>
          </a:prstGeom>
          <a:noFill/>
          <a:ln w="9525">
            <a:noFill/>
            <a:miter lim="800000"/>
            <a:headEnd/>
            <a:tailEnd/>
          </a:ln>
        </p:spPr>
      </p:pic>
      <p:pic>
        <p:nvPicPr>
          <p:cNvPr id="22533" name="Picture 5" descr="Hyoscyamus niger"/>
          <p:cNvPicPr>
            <a:picLocks noChangeAspect="1" noChangeArrowheads="1"/>
          </p:cNvPicPr>
          <p:nvPr/>
        </p:nvPicPr>
        <p:blipFill>
          <a:blip r:embed="rId4" r:link="rId5" cstate="print"/>
          <a:srcRect/>
          <a:stretch>
            <a:fillRect/>
          </a:stretch>
        </p:blipFill>
        <p:spPr bwMode="auto">
          <a:xfrm>
            <a:off x="5940425" y="3124200"/>
            <a:ext cx="3203575" cy="1752600"/>
          </a:xfrm>
          <a:prstGeom prst="rect">
            <a:avLst/>
          </a:prstGeom>
          <a:noFill/>
          <a:ln w="9525">
            <a:noFill/>
            <a:miter lim="800000"/>
            <a:headEnd/>
            <a:tailEnd/>
          </a:ln>
        </p:spPr>
      </p:pic>
      <p:pic>
        <p:nvPicPr>
          <p:cNvPr id="22534" name="Picture 6" descr="http://www.hlasek.com/foto/datura_stramonium_a6228.jpg"/>
          <p:cNvPicPr>
            <a:picLocks noChangeAspect="1" noChangeArrowheads="1"/>
          </p:cNvPicPr>
          <p:nvPr/>
        </p:nvPicPr>
        <p:blipFill>
          <a:blip r:embed="rId6" r:link="rId7" cstate="print"/>
          <a:srcRect/>
          <a:stretch>
            <a:fillRect/>
          </a:stretch>
        </p:blipFill>
        <p:spPr bwMode="auto">
          <a:xfrm>
            <a:off x="5940425" y="4941888"/>
            <a:ext cx="3203575" cy="1916112"/>
          </a:xfrm>
          <a:prstGeom prst="rect">
            <a:avLst/>
          </a:prstGeom>
          <a:noFill/>
          <a:ln w="9525">
            <a:noFill/>
            <a:miter lim="800000"/>
            <a:headEnd/>
            <a:tailEnd/>
          </a:ln>
        </p:spPr>
      </p:pic>
      <p:sp>
        <p:nvSpPr>
          <p:cNvPr id="22535" name="AutoShape 7"/>
          <p:cNvSpPr>
            <a:spLocks/>
          </p:cNvSpPr>
          <p:nvPr/>
        </p:nvSpPr>
        <p:spPr bwMode="auto">
          <a:xfrm>
            <a:off x="4284663" y="3644900"/>
            <a:ext cx="457200" cy="914400"/>
          </a:xfrm>
          <a:prstGeom prst="rightBrace">
            <a:avLst>
              <a:gd name="adj1" fmla="val 16667"/>
              <a:gd name="adj2" fmla="val 50000"/>
            </a:avLst>
          </a:prstGeom>
          <a:noFill/>
          <a:ln w="38100">
            <a:solidFill>
              <a:schemeClr val="tx1"/>
            </a:solidFill>
            <a:round/>
            <a:headEnd/>
            <a:tailEnd/>
          </a:ln>
        </p:spPr>
        <p:txBody>
          <a:bodyPr wrap="none" anchor="ctr"/>
          <a:lstStyle/>
          <a:p>
            <a:endParaRPr lang="en-US"/>
          </a:p>
        </p:txBody>
      </p:sp>
      <p:sp>
        <p:nvSpPr>
          <p:cNvPr id="22536" name="Line 8"/>
          <p:cNvSpPr>
            <a:spLocks noChangeShapeType="1"/>
          </p:cNvSpPr>
          <p:nvPr/>
        </p:nvSpPr>
        <p:spPr bwMode="auto">
          <a:xfrm flipV="1">
            <a:off x="4954429" y="2687637"/>
            <a:ext cx="1655762" cy="1079500"/>
          </a:xfrm>
          <a:prstGeom prst="line">
            <a:avLst/>
          </a:prstGeom>
          <a:noFill/>
          <a:ln w="28575">
            <a:solidFill>
              <a:schemeClr val="tx1"/>
            </a:solidFill>
            <a:round/>
            <a:headEnd/>
            <a:tailEnd type="triangle" w="med" len="med"/>
          </a:ln>
        </p:spPr>
        <p:txBody>
          <a:bodyPr/>
          <a:lstStyle/>
          <a:p>
            <a:endParaRPr lang="en-GB"/>
          </a:p>
        </p:txBody>
      </p:sp>
      <p:sp>
        <p:nvSpPr>
          <p:cNvPr id="22537" name="Line 9"/>
          <p:cNvSpPr>
            <a:spLocks noChangeShapeType="1"/>
          </p:cNvSpPr>
          <p:nvPr/>
        </p:nvSpPr>
        <p:spPr bwMode="auto">
          <a:xfrm flipV="1">
            <a:off x="4968080" y="4077359"/>
            <a:ext cx="1944687" cy="71438"/>
          </a:xfrm>
          <a:prstGeom prst="line">
            <a:avLst/>
          </a:prstGeom>
          <a:noFill/>
          <a:ln w="28575">
            <a:solidFill>
              <a:schemeClr val="tx1"/>
            </a:solidFill>
            <a:round/>
            <a:headEnd/>
            <a:tailEnd type="triangle" w="med" len="med"/>
          </a:ln>
        </p:spPr>
        <p:txBody>
          <a:bodyPr/>
          <a:lstStyle/>
          <a:p>
            <a:endParaRPr lang="en-GB"/>
          </a:p>
        </p:txBody>
      </p:sp>
      <p:sp>
        <p:nvSpPr>
          <p:cNvPr id="22538" name="Line 10"/>
          <p:cNvSpPr>
            <a:spLocks noChangeShapeType="1"/>
          </p:cNvSpPr>
          <p:nvPr/>
        </p:nvSpPr>
        <p:spPr bwMode="auto">
          <a:xfrm>
            <a:off x="4932362" y="4268787"/>
            <a:ext cx="2016125" cy="2087563"/>
          </a:xfrm>
          <a:prstGeom prst="line">
            <a:avLst/>
          </a:prstGeom>
          <a:noFill/>
          <a:ln w="38100">
            <a:solidFill>
              <a:schemeClr val="tx1"/>
            </a:solidFill>
            <a:round/>
            <a:headEnd/>
            <a:tailEnd type="triangle" w="med" len="med"/>
          </a:ln>
        </p:spPr>
        <p:txBody>
          <a:bodyPr/>
          <a:lstStyle/>
          <a:p>
            <a:endParaRPr lang="en-GB"/>
          </a:p>
        </p:txBody>
      </p:sp>
    </p:spTree>
    <p:extLst>
      <p:ext uri="{BB962C8B-B14F-4D97-AF65-F5344CB8AC3E}">
        <p14:creationId xmlns:p14="http://schemas.microsoft.com/office/powerpoint/2010/main" val="15294546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3086100" y="1851025"/>
            <a:ext cx="9144000" cy="0"/>
          </a:xfrm>
          <a:prstGeom prst="rect">
            <a:avLst/>
          </a:prstGeom>
          <a:solidFill>
            <a:srgbClr val="FFFFE6"/>
          </a:solidFill>
          <a:ln w="9525">
            <a:noFill/>
            <a:miter lim="800000"/>
            <a:headEnd/>
            <a:tailEnd/>
          </a:ln>
        </p:spPr>
        <p:txBody>
          <a:bodyPr>
            <a:spAutoFit/>
          </a:bodyPr>
          <a:lstStyle/>
          <a:p>
            <a:endParaRPr lang="sk-SK"/>
          </a:p>
        </p:txBody>
      </p:sp>
      <p:pic>
        <p:nvPicPr>
          <p:cNvPr id="23555" name="Picture 5" descr="225px-Digitalis_Purpurea">
            <a:hlinkClick r:id="rId2"/>
          </p:cNvPr>
          <p:cNvPicPr>
            <a:picLocks noChangeAspect="1" noChangeArrowheads="1"/>
          </p:cNvPicPr>
          <p:nvPr/>
        </p:nvPicPr>
        <p:blipFill>
          <a:blip r:embed="rId3" cstate="print"/>
          <a:srcRect/>
          <a:stretch>
            <a:fillRect/>
          </a:stretch>
        </p:blipFill>
        <p:spPr bwMode="auto">
          <a:xfrm>
            <a:off x="4727543" y="1692177"/>
            <a:ext cx="3998121" cy="4545136"/>
          </a:xfrm>
          <a:prstGeom prst="rect">
            <a:avLst/>
          </a:prstGeom>
          <a:noFill/>
          <a:ln w="9525">
            <a:noFill/>
            <a:miter lim="800000"/>
            <a:headEnd/>
            <a:tailEnd/>
          </a:ln>
        </p:spPr>
      </p:pic>
      <p:sp>
        <p:nvSpPr>
          <p:cNvPr id="2054" name="Text Box 6"/>
          <p:cNvSpPr txBox="1">
            <a:spLocks noChangeArrowheads="1"/>
          </p:cNvSpPr>
          <p:nvPr/>
        </p:nvSpPr>
        <p:spPr bwMode="auto">
          <a:xfrm>
            <a:off x="758859" y="1692176"/>
            <a:ext cx="3657600" cy="4616648"/>
          </a:xfrm>
          <a:prstGeom prst="rect">
            <a:avLst/>
          </a:prstGeom>
          <a:solidFill>
            <a:schemeClr val="accent2">
              <a:lumMod val="20000"/>
              <a:lumOff val="80000"/>
            </a:schemeClr>
          </a:solidFill>
          <a:ln w="9525">
            <a:noFill/>
            <a:miter lim="800000"/>
            <a:headEnd/>
            <a:tailEnd/>
          </a:ln>
          <a:effectLst/>
        </p:spPr>
        <p:txBody>
          <a:bodyPr>
            <a:spAutoFit/>
          </a:bodyPr>
          <a:lstStyle/>
          <a:p>
            <a:pPr marL="457200" indent="-457200">
              <a:spcBef>
                <a:spcPct val="50000"/>
              </a:spcBef>
              <a:buFont typeface="Arial" panose="020B0604020202020204" pitchFamily="34" charset="0"/>
              <a:buChar char="•"/>
              <a:defRPr/>
            </a:pPr>
            <a:r>
              <a:rPr lang="sk-SK" sz="2800" b="1" dirty="0">
                <a:solidFill>
                  <a:srgbClr val="000099"/>
                </a:solidFill>
                <a:latin typeface="Arial" charset="0"/>
              </a:rPr>
              <a:t>DIGOXÍN</a:t>
            </a:r>
          </a:p>
          <a:p>
            <a:pPr>
              <a:spcBef>
                <a:spcPct val="50000"/>
              </a:spcBef>
              <a:defRPr/>
            </a:pPr>
            <a:r>
              <a:rPr lang="sk-SK" sz="2800" b="1" dirty="0" err="1">
                <a:solidFill>
                  <a:srgbClr val="C00000"/>
                </a:solidFill>
                <a:latin typeface="Arial" charset="0"/>
              </a:rPr>
              <a:t>Digitalis</a:t>
            </a:r>
            <a:r>
              <a:rPr lang="sk-SK" sz="2800" b="1" dirty="0">
                <a:solidFill>
                  <a:srgbClr val="C00000"/>
                </a:solidFill>
                <a:latin typeface="Arial" charset="0"/>
              </a:rPr>
              <a:t> </a:t>
            </a:r>
            <a:r>
              <a:rPr lang="sk-SK" sz="2800" b="1" dirty="0" err="1">
                <a:solidFill>
                  <a:srgbClr val="C00000"/>
                </a:solidFill>
                <a:latin typeface="Arial" charset="0"/>
              </a:rPr>
              <a:t>purpurea</a:t>
            </a:r>
            <a:endParaRPr lang="sk-SK" sz="2800" b="1" dirty="0">
              <a:solidFill>
                <a:srgbClr val="C00000"/>
              </a:solidFill>
              <a:latin typeface="Arial" charset="0"/>
            </a:endParaRPr>
          </a:p>
          <a:p>
            <a:pPr>
              <a:spcBef>
                <a:spcPct val="50000"/>
              </a:spcBef>
              <a:defRPr/>
            </a:pPr>
            <a:r>
              <a:rPr lang="sk-SK" sz="2800" b="1" dirty="0" err="1">
                <a:solidFill>
                  <a:srgbClr val="C00000"/>
                </a:solidFill>
                <a:latin typeface="Arial" charset="0"/>
              </a:rPr>
              <a:t>Digitalis</a:t>
            </a:r>
            <a:r>
              <a:rPr lang="sk-SK" sz="2800" b="1" dirty="0">
                <a:solidFill>
                  <a:srgbClr val="C00000"/>
                </a:solidFill>
                <a:latin typeface="Arial" charset="0"/>
              </a:rPr>
              <a:t> </a:t>
            </a:r>
            <a:r>
              <a:rPr lang="sk-SK" sz="2800" b="1" dirty="0" err="1">
                <a:solidFill>
                  <a:srgbClr val="C00000"/>
                </a:solidFill>
                <a:latin typeface="Arial" charset="0"/>
              </a:rPr>
              <a:t>lanata</a:t>
            </a:r>
            <a:endParaRPr lang="sk-SK" sz="2800" b="1" dirty="0">
              <a:solidFill>
                <a:srgbClr val="C00000"/>
              </a:solidFill>
              <a:latin typeface="Arial" charset="0"/>
            </a:endParaRPr>
          </a:p>
          <a:p>
            <a:pPr>
              <a:spcBef>
                <a:spcPct val="50000"/>
              </a:spcBef>
              <a:defRPr/>
            </a:pPr>
            <a:endParaRPr lang="sk-SK" sz="2800" b="1" dirty="0">
              <a:solidFill>
                <a:srgbClr val="C00000"/>
              </a:solidFill>
              <a:latin typeface="Arial" charset="0"/>
            </a:endParaRPr>
          </a:p>
          <a:p>
            <a:pPr marL="457200" indent="-457200">
              <a:spcBef>
                <a:spcPct val="50000"/>
              </a:spcBef>
              <a:buFont typeface="Arial" panose="020B0604020202020204" pitchFamily="34" charset="0"/>
              <a:buChar char="•"/>
              <a:defRPr/>
            </a:pPr>
            <a:r>
              <a:rPr lang="sk-SK" sz="2800" b="1" dirty="0">
                <a:solidFill>
                  <a:srgbClr val="C00000"/>
                </a:solidFill>
                <a:latin typeface="Arial" charset="0"/>
              </a:rPr>
              <a:t>Liečba chronického zlyhania srdca</a:t>
            </a:r>
          </a:p>
          <a:p>
            <a:pPr>
              <a:spcBef>
                <a:spcPct val="50000"/>
              </a:spcBef>
              <a:defRPr/>
            </a:pPr>
            <a:endParaRPr lang="sk-SK" sz="2800" b="1" dirty="0">
              <a:solidFill>
                <a:srgbClr val="C00000"/>
              </a:solidFill>
              <a:latin typeface="Arial" charset="0"/>
            </a:endParaRPr>
          </a:p>
        </p:txBody>
      </p:sp>
      <p:sp>
        <p:nvSpPr>
          <p:cNvPr id="2050" name="Text Box 2"/>
          <p:cNvSpPr txBox="1">
            <a:spLocks noChangeArrowheads="1"/>
          </p:cNvSpPr>
          <p:nvPr/>
        </p:nvSpPr>
        <p:spPr bwMode="auto">
          <a:xfrm>
            <a:off x="723900" y="134937"/>
            <a:ext cx="7867650" cy="1200329"/>
          </a:xfrm>
          <a:prstGeom prst="rect">
            <a:avLst/>
          </a:prstGeom>
          <a:noFill/>
          <a:ln w="9525">
            <a:noFill/>
            <a:miter lim="800000"/>
            <a:headEnd/>
            <a:tailEnd/>
          </a:ln>
          <a:effectLst/>
        </p:spPr>
        <p:txBody>
          <a:bodyPr wrap="square">
            <a:spAutoFit/>
          </a:bodyPr>
          <a:lstStyle/>
          <a:p>
            <a:pPr algn="ctr">
              <a:spcBef>
                <a:spcPct val="50000"/>
              </a:spcBef>
              <a:defRPr/>
            </a:pPr>
            <a:r>
              <a:rPr lang="sk-SK" sz="3600" b="1" dirty="0" err="1">
                <a:solidFill>
                  <a:schemeClr val="accent4">
                    <a:lumMod val="20000"/>
                    <a:lumOff val="80000"/>
                  </a:schemeClr>
                </a:solidFill>
                <a:latin typeface="Arial" charset="0"/>
              </a:rPr>
              <a:t>Kardiotoniká</a:t>
            </a:r>
            <a:r>
              <a:rPr lang="sk-SK" sz="3600" b="1" dirty="0">
                <a:solidFill>
                  <a:schemeClr val="accent4">
                    <a:lumMod val="20000"/>
                    <a:lumOff val="80000"/>
                  </a:schemeClr>
                </a:solidFill>
                <a:latin typeface="Arial" charset="0"/>
              </a:rPr>
              <a:t>- </a:t>
            </a:r>
            <a:r>
              <a:rPr lang="sk-SK" sz="3600" b="1" dirty="0" err="1">
                <a:solidFill>
                  <a:schemeClr val="accent4">
                    <a:lumMod val="20000"/>
                    <a:lumOff val="80000"/>
                  </a:schemeClr>
                </a:solidFill>
                <a:latin typeface="Arial" charset="0"/>
              </a:rPr>
              <a:t>Digitalisové</a:t>
            </a:r>
            <a:r>
              <a:rPr lang="sk-SK" sz="3600" b="1" dirty="0">
                <a:solidFill>
                  <a:schemeClr val="accent4">
                    <a:lumMod val="20000"/>
                    <a:lumOff val="80000"/>
                  </a:schemeClr>
                </a:solidFill>
                <a:latin typeface="Arial" charset="0"/>
              </a:rPr>
              <a:t> </a:t>
            </a:r>
            <a:r>
              <a:rPr lang="sk-SK" sz="3600" b="1" dirty="0" err="1">
                <a:solidFill>
                  <a:schemeClr val="accent4">
                    <a:lumMod val="20000"/>
                    <a:lumOff val="80000"/>
                  </a:schemeClr>
                </a:solidFill>
                <a:latin typeface="Arial" charset="0"/>
              </a:rPr>
              <a:t>glykozidy</a:t>
            </a:r>
            <a:r>
              <a:rPr lang="sk-SK" sz="3600" b="1" u="sng" dirty="0">
                <a:solidFill>
                  <a:schemeClr val="accent4">
                    <a:lumMod val="20000"/>
                    <a:lumOff val="80000"/>
                  </a:schemeClr>
                </a:solidFill>
                <a:latin typeface="Arial" charset="0"/>
                <a:hlinkClick r:id="rId2">
                  <a:extLst>
                    <a:ext uri="{A12FA001-AC4F-418D-AE19-62706E023703}">
                      <ahyp:hlinkClr xmlns:ahyp="http://schemas.microsoft.com/office/drawing/2018/hyperlinkcolor" val="tx"/>
                    </a:ext>
                  </a:extLst>
                </a:hlinkClick>
              </a:rPr>
              <a:t> </a:t>
            </a:r>
            <a:endParaRPr lang="sk-SK" sz="3600" b="1" u="sng" dirty="0">
              <a:solidFill>
                <a:schemeClr val="accent4">
                  <a:lumMod val="20000"/>
                  <a:lumOff val="80000"/>
                </a:schemeClr>
              </a:solidFill>
              <a:latin typeface="Arial" charset="0"/>
            </a:endParaRPr>
          </a:p>
        </p:txBody>
      </p:sp>
    </p:spTree>
    <p:extLst>
      <p:ext uri="{BB962C8B-B14F-4D97-AF65-F5344CB8AC3E}">
        <p14:creationId xmlns:p14="http://schemas.microsoft.com/office/powerpoint/2010/main" val="10764807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rrowheads="1"/>
          </p:cNvSpPr>
          <p:nvPr>
            <p:ph type="title"/>
          </p:nvPr>
        </p:nvSpPr>
        <p:spPr>
          <a:xfrm>
            <a:off x="755576" y="0"/>
            <a:ext cx="8274124" cy="1433513"/>
          </a:xfrm>
        </p:spPr>
        <p:txBody>
          <a:bodyPr>
            <a:normAutofit/>
          </a:bodyPr>
          <a:lstStyle/>
          <a:p>
            <a:pPr eaLnBrk="1" fontAlgn="auto" hangingPunct="1">
              <a:spcAft>
                <a:spcPts val="0"/>
              </a:spcAft>
              <a:defRPr/>
            </a:pPr>
            <a:r>
              <a:rPr lang="sk-SK" sz="3600" dirty="0">
                <a:solidFill>
                  <a:srgbClr val="FFFF00"/>
                </a:solidFill>
                <a:latin typeface="Arial" panose="020B0604020202020204" pitchFamily="34" charset="0"/>
                <a:cs typeface="Arial" panose="020B0604020202020204" pitchFamily="34" charset="0"/>
              </a:rPr>
              <a:t>Opioidy (</a:t>
            </a:r>
            <a:r>
              <a:rPr lang="sk-SK" sz="3600" dirty="0" err="1">
                <a:solidFill>
                  <a:srgbClr val="FFFF00"/>
                </a:solidFill>
                <a:latin typeface="Arial" panose="020B0604020202020204" pitchFamily="34" charset="0"/>
                <a:cs typeface="Arial" panose="020B0604020202020204" pitchFamily="34" charset="0"/>
              </a:rPr>
              <a:t>morfín</a:t>
            </a:r>
            <a:r>
              <a:rPr lang="sk-SK" sz="3600" dirty="0">
                <a:solidFill>
                  <a:srgbClr val="FFFF00"/>
                </a:solidFill>
                <a:latin typeface="Arial" panose="020B0604020202020204" pitchFamily="34" charset="0"/>
                <a:cs typeface="Arial" panose="020B0604020202020204" pitchFamily="34" charset="0"/>
              </a:rPr>
              <a:t> – tlmenie bolesti)</a:t>
            </a:r>
          </a:p>
        </p:txBody>
      </p:sp>
      <p:pic>
        <p:nvPicPr>
          <p:cNvPr id="24579" name="Picture 4"/>
          <p:cNvPicPr>
            <a:picLocks noGrp="1" noChangeAspect="1" noChangeArrowheads="1"/>
          </p:cNvPicPr>
          <p:nvPr>
            <p:ph idx="1"/>
          </p:nvPr>
        </p:nvPicPr>
        <p:blipFill>
          <a:blip r:embed="rId2" cstate="print"/>
          <a:srcRect/>
          <a:stretch>
            <a:fillRect/>
          </a:stretch>
        </p:blipFill>
        <p:spPr>
          <a:xfrm>
            <a:off x="362623" y="1493441"/>
            <a:ext cx="4248150" cy="3887787"/>
          </a:xfrm>
          <a:noFill/>
        </p:spPr>
      </p:pic>
      <p:sp>
        <p:nvSpPr>
          <p:cNvPr id="59397" name="Rectangle 5"/>
          <p:cNvSpPr>
            <a:spLocks noChangeArrowheads="1"/>
          </p:cNvSpPr>
          <p:nvPr/>
        </p:nvSpPr>
        <p:spPr bwMode="auto">
          <a:xfrm>
            <a:off x="4788024" y="1756665"/>
            <a:ext cx="4097597" cy="1384995"/>
          </a:xfrm>
          <a:prstGeom prst="rect">
            <a:avLst/>
          </a:prstGeom>
          <a:noFill/>
          <a:ln w="9525">
            <a:noFill/>
            <a:miter lim="800000"/>
            <a:headEnd/>
            <a:tailEnd/>
          </a:ln>
          <a:effectLst/>
        </p:spPr>
        <p:txBody>
          <a:bodyPr wrap="none">
            <a:spAutoFit/>
          </a:bodyPr>
          <a:lstStyle/>
          <a:p>
            <a:pPr>
              <a:defRPr/>
            </a:pPr>
            <a:r>
              <a:rPr lang="sk-SK" sz="2800" b="1" dirty="0">
                <a:solidFill>
                  <a:schemeClr val="tx1">
                    <a:lumMod val="95000"/>
                    <a:lumOff val="5000"/>
                  </a:schemeClr>
                </a:solidFill>
                <a:latin typeface="Arial" pitchFamily="34" charset="0"/>
                <a:cs typeface="Arial" pitchFamily="34" charset="0"/>
              </a:rPr>
              <a:t>Ópium:</a:t>
            </a:r>
          </a:p>
          <a:p>
            <a:pPr>
              <a:defRPr/>
            </a:pPr>
            <a:r>
              <a:rPr lang="sk-SK" sz="2800" b="1" dirty="0" err="1">
                <a:solidFill>
                  <a:schemeClr val="tx1">
                    <a:lumMod val="95000"/>
                    <a:lumOff val="5000"/>
                  </a:schemeClr>
                </a:solidFill>
                <a:latin typeface="Arial" pitchFamily="34" charset="0"/>
                <a:cs typeface="Arial" pitchFamily="34" charset="0"/>
              </a:rPr>
              <a:t>Morfín</a:t>
            </a:r>
            <a:r>
              <a:rPr lang="sk-SK" sz="2800" b="1" dirty="0">
                <a:solidFill>
                  <a:schemeClr val="tx1">
                    <a:lumMod val="95000"/>
                    <a:lumOff val="5000"/>
                  </a:schemeClr>
                </a:solidFill>
                <a:latin typeface="Arial" pitchFamily="34" charset="0"/>
                <a:cs typeface="Arial" pitchFamily="34" charset="0"/>
              </a:rPr>
              <a:t>, kodeín, </a:t>
            </a:r>
            <a:r>
              <a:rPr lang="sk-SK" sz="2800" b="1" dirty="0" err="1">
                <a:solidFill>
                  <a:schemeClr val="tx1">
                    <a:lumMod val="95000"/>
                    <a:lumOff val="5000"/>
                  </a:schemeClr>
                </a:solidFill>
                <a:latin typeface="Arial" pitchFamily="34" charset="0"/>
                <a:cs typeface="Arial" pitchFamily="34" charset="0"/>
              </a:rPr>
              <a:t>tebaín</a:t>
            </a:r>
            <a:r>
              <a:rPr lang="sk-SK" sz="2800" b="1" dirty="0">
                <a:solidFill>
                  <a:schemeClr val="tx1">
                    <a:lumMod val="95000"/>
                    <a:lumOff val="5000"/>
                  </a:schemeClr>
                </a:solidFill>
                <a:latin typeface="Arial" pitchFamily="34" charset="0"/>
                <a:cs typeface="Arial" pitchFamily="34" charset="0"/>
              </a:rPr>
              <a:t>, </a:t>
            </a:r>
          </a:p>
          <a:p>
            <a:pPr>
              <a:defRPr/>
            </a:pPr>
            <a:r>
              <a:rPr lang="sk-SK" sz="2800" b="1" dirty="0" err="1">
                <a:solidFill>
                  <a:schemeClr val="tx1">
                    <a:lumMod val="95000"/>
                    <a:lumOff val="5000"/>
                  </a:schemeClr>
                </a:solidFill>
                <a:latin typeface="Arial" pitchFamily="34" charset="0"/>
                <a:cs typeface="Arial" pitchFamily="34" charset="0"/>
              </a:rPr>
              <a:t>papaverín</a:t>
            </a:r>
            <a:r>
              <a:rPr lang="sk-SK" sz="2800" b="1" dirty="0">
                <a:solidFill>
                  <a:schemeClr val="tx1">
                    <a:lumMod val="95000"/>
                    <a:lumOff val="5000"/>
                  </a:schemeClr>
                </a:solidFill>
                <a:latin typeface="Arial" pitchFamily="34" charset="0"/>
                <a:cs typeface="Arial" pitchFamily="34" charset="0"/>
              </a:rPr>
              <a:t>...</a:t>
            </a:r>
          </a:p>
        </p:txBody>
      </p:sp>
      <p:pic>
        <p:nvPicPr>
          <p:cNvPr id="24581" name="Picture 6"/>
          <p:cNvPicPr>
            <a:picLocks noChangeAspect="1" noChangeArrowheads="1"/>
          </p:cNvPicPr>
          <p:nvPr/>
        </p:nvPicPr>
        <p:blipFill>
          <a:blip r:embed="rId3" cstate="print"/>
          <a:srcRect/>
          <a:stretch>
            <a:fillRect/>
          </a:stretch>
        </p:blipFill>
        <p:spPr bwMode="auto">
          <a:xfrm>
            <a:off x="4142245" y="3573016"/>
            <a:ext cx="4743376" cy="2996952"/>
          </a:xfrm>
          <a:prstGeom prst="rect">
            <a:avLst/>
          </a:prstGeom>
          <a:noFill/>
          <a:ln w="9525">
            <a:noFill/>
            <a:miter lim="800000"/>
            <a:headEnd/>
            <a:tailEnd/>
          </a:ln>
        </p:spPr>
      </p:pic>
    </p:spTree>
    <p:extLst>
      <p:ext uri="{BB962C8B-B14F-4D97-AF65-F5344CB8AC3E}">
        <p14:creationId xmlns:p14="http://schemas.microsoft.com/office/powerpoint/2010/main" val="2016260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image002"/>
          <p:cNvPicPr>
            <a:picLocks noChangeAspect="1" noChangeArrowheads="1"/>
          </p:cNvPicPr>
          <p:nvPr/>
        </p:nvPicPr>
        <p:blipFill>
          <a:blip r:embed="rId2" cstate="print"/>
          <a:srcRect/>
          <a:stretch>
            <a:fillRect/>
          </a:stretch>
        </p:blipFill>
        <p:spPr bwMode="auto">
          <a:xfrm>
            <a:off x="323528" y="1556792"/>
            <a:ext cx="4537075" cy="2376016"/>
          </a:xfrm>
          <a:prstGeom prst="rect">
            <a:avLst/>
          </a:prstGeom>
          <a:noFill/>
          <a:ln w="9525">
            <a:noFill/>
            <a:miter lim="800000"/>
            <a:headEnd/>
            <a:tailEnd/>
          </a:ln>
        </p:spPr>
      </p:pic>
      <p:pic>
        <p:nvPicPr>
          <p:cNvPr id="25603" name="Picture 9" descr="gangrene"/>
          <p:cNvPicPr>
            <a:picLocks noChangeAspect="1" noChangeArrowheads="1"/>
          </p:cNvPicPr>
          <p:nvPr/>
        </p:nvPicPr>
        <p:blipFill>
          <a:blip r:embed="rId3" cstate="print"/>
          <a:srcRect/>
          <a:stretch>
            <a:fillRect/>
          </a:stretch>
        </p:blipFill>
        <p:spPr bwMode="auto">
          <a:xfrm>
            <a:off x="468313" y="3357563"/>
            <a:ext cx="2376487" cy="2743200"/>
          </a:xfrm>
          <a:prstGeom prst="rect">
            <a:avLst/>
          </a:prstGeom>
          <a:noFill/>
          <a:ln w="9525">
            <a:noFill/>
            <a:miter lim="800000"/>
            <a:headEnd/>
            <a:tailEnd/>
          </a:ln>
        </p:spPr>
      </p:pic>
      <p:sp>
        <p:nvSpPr>
          <p:cNvPr id="18436" name="Text Box 10"/>
          <p:cNvSpPr txBox="1">
            <a:spLocks noChangeArrowheads="1"/>
          </p:cNvSpPr>
          <p:nvPr/>
        </p:nvSpPr>
        <p:spPr bwMode="auto">
          <a:xfrm>
            <a:off x="3005482" y="1885647"/>
            <a:ext cx="6048375" cy="4401205"/>
          </a:xfrm>
          <a:prstGeom prst="rect">
            <a:avLst/>
          </a:prstGeom>
          <a:noFill/>
          <a:ln w="9525">
            <a:noFill/>
            <a:miter lim="800000"/>
            <a:headEnd/>
            <a:tailEnd/>
          </a:ln>
        </p:spPr>
        <p:txBody>
          <a:bodyPr>
            <a:spAutoFit/>
          </a:bodyPr>
          <a:lstStyle/>
          <a:p>
            <a:pPr>
              <a:defRPr/>
            </a:pPr>
            <a:r>
              <a:rPr lang="sk-SK" b="1" dirty="0">
                <a:solidFill>
                  <a:schemeClr val="tx1">
                    <a:lumMod val="95000"/>
                    <a:lumOff val="5000"/>
                  </a:schemeClr>
                </a:solidFill>
                <a:latin typeface="Arial" pitchFamily="34" charset="0"/>
                <a:cs typeface="Arial" pitchFamily="34" charset="0"/>
              </a:rPr>
              <a:t>                 </a:t>
            </a:r>
            <a:endParaRPr lang="sk-SK" sz="3200" b="1" dirty="0">
              <a:solidFill>
                <a:srgbClr val="FF0000"/>
              </a:solidFill>
              <a:latin typeface="Arial" pitchFamily="34" charset="0"/>
              <a:cs typeface="Arial" pitchFamily="34" charset="0"/>
            </a:endParaRPr>
          </a:p>
          <a:p>
            <a:pPr>
              <a:defRPr/>
            </a:pPr>
            <a:r>
              <a:rPr lang="sk-SK" sz="3200" b="1" dirty="0">
                <a:solidFill>
                  <a:srgbClr val="FF0000"/>
                </a:solidFill>
                <a:latin typeface="Arial" pitchFamily="34" charset="0"/>
                <a:cs typeface="Arial" pitchFamily="34" charset="0"/>
              </a:rPr>
              <a:t>                </a:t>
            </a:r>
            <a:r>
              <a:rPr lang="sk-SK" sz="3200" b="1" dirty="0" err="1">
                <a:solidFill>
                  <a:schemeClr val="tx1">
                    <a:lumMod val="95000"/>
                    <a:lumOff val="5000"/>
                  </a:schemeClr>
                </a:solidFill>
                <a:latin typeface="Arial" pitchFamily="34" charset="0"/>
                <a:cs typeface="Arial" pitchFamily="34" charset="0"/>
              </a:rPr>
              <a:t>Claviceps</a:t>
            </a:r>
            <a:r>
              <a:rPr lang="sk-SK" sz="3200" b="1" dirty="0">
                <a:solidFill>
                  <a:schemeClr val="tx1">
                    <a:lumMod val="95000"/>
                    <a:lumOff val="5000"/>
                  </a:schemeClr>
                </a:solidFill>
                <a:latin typeface="Arial" pitchFamily="34" charset="0"/>
                <a:cs typeface="Arial" pitchFamily="34" charset="0"/>
              </a:rPr>
              <a:t> </a:t>
            </a:r>
            <a:r>
              <a:rPr lang="sk-SK" sz="3200" b="1" dirty="0" err="1">
                <a:solidFill>
                  <a:schemeClr val="tx1">
                    <a:lumMod val="95000"/>
                    <a:lumOff val="5000"/>
                  </a:schemeClr>
                </a:solidFill>
                <a:latin typeface="Arial" pitchFamily="34" charset="0"/>
                <a:cs typeface="Arial" pitchFamily="34" charset="0"/>
              </a:rPr>
              <a:t>purpurea</a:t>
            </a:r>
            <a:endParaRPr lang="sk-SK" sz="3200" b="1" dirty="0">
              <a:solidFill>
                <a:schemeClr val="tx1">
                  <a:lumMod val="95000"/>
                  <a:lumOff val="5000"/>
                </a:schemeClr>
              </a:solidFill>
              <a:latin typeface="Arial" pitchFamily="34" charset="0"/>
              <a:cs typeface="Arial" pitchFamily="34" charset="0"/>
            </a:endParaRPr>
          </a:p>
          <a:p>
            <a:pPr>
              <a:defRPr/>
            </a:pPr>
            <a:endParaRPr lang="sk-SK" sz="3200" b="1" u="sng" dirty="0">
              <a:latin typeface="Arial" pitchFamily="34" charset="0"/>
              <a:cs typeface="Arial" pitchFamily="34" charset="0"/>
            </a:endParaRPr>
          </a:p>
          <a:p>
            <a:pPr>
              <a:defRPr/>
            </a:pPr>
            <a:endParaRPr lang="sk-SK" sz="3200" b="1" u="sng" dirty="0">
              <a:latin typeface="Arial" pitchFamily="34" charset="0"/>
              <a:cs typeface="Arial" pitchFamily="34" charset="0"/>
            </a:endParaRPr>
          </a:p>
          <a:p>
            <a:pPr>
              <a:defRPr/>
            </a:pPr>
            <a:r>
              <a:rPr lang="sk-SK" sz="3200" b="1" u="sng" dirty="0">
                <a:latin typeface="Arial" pitchFamily="34" charset="0"/>
                <a:cs typeface="Arial" pitchFamily="34" charset="0"/>
              </a:rPr>
              <a:t>                </a:t>
            </a:r>
            <a:endParaRPr lang="en-GB" b="1" dirty="0">
              <a:latin typeface="Arial" pitchFamily="34" charset="0"/>
              <a:cs typeface="Arial" pitchFamily="34" charset="0"/>
            </a:endParaRPr>
          </a:p>
          <a:p>
            <a:pPr>
              <a:defRPr/>
            </a:pPr>
            <a:r>
              <a:rPr lang="sk-SK" b="1" dirty="0" err="1">
                <a:solidFill>
                  <a:srgbClr val="000099"/>
                </a:solidFill>
                <a:latin typeface="Arial" pitchFamily="34" charset="0"/>
                <a:cs typeface="Arial" pitchFamily="34" charset="0"/>
              </a:rPr>
              <a:t>Ergotamín</a:t>
            </a:r>
            <a:r>
              <a:rPr lang="sk-SK" b="1" dirty="0">
                <a:solidFill>
                  <a:srgbClr val="000099"/>
                </a:solidFill>
                <a:latin typeface="Arial" pitchFamily="34" charset="0"/>
                <a:cs typeface="Arial" pitchFamily="34" charset="0"/>
              </a:rPr>
              <a:t>  - migréna</a:t>
            </a:r>
          </a:p>
          <a:p>
            <a:pPr>
              <a:defRPr/>
            </a:pPr>
            <a:r>
              <a:rPr lang="sk-SK" b="1" dirty="0" err="1">
                <a:solidFill>
                  <a:srgbClr val="000099"/>
                </a:solidFill>
                <a:latin typeface="Arial" pitchFamily="34" charset="0"/>
                <a:cs typeface="Arial" pitchFamily="34" charset="0"/>
              </a:rPr>
              <a:t>Ergometrín</a:t>
            </a:r>
            <a:r>
              <a:rPr lang="sk-SK" b="1" dirty="0">
                <a:solidFill>
                  <a:srgbClr val="000099"/>
                </a:solidFill>
                <a:latin typeface="Arial" pitchFamily="34" charset="0"/>
                <a:cs typeface="Arial" pitchFamily="34" charset="0"/>
              </a:rPr>
              <a:t> – zastavene popôrodného krvácania</a:t>
            </a:r>
          </a:p>
          <a:p>
            <a:pPr>
              <a:defRPr/>
            </a:pPr>
            <a:r>
              <a:rPr lang="sk-SK" b="1" dirty="0" err="1">
                <a:solidFill>
                  <a:srgbClr val="000099"/>
                </a:solidFill>
                <a:latin typeface="Arial" pitchFamily="34" charset="0"/>
                <a:cs typeface="Arial" pitchFamily="34" charset="0"/>
              </a:rPr>
              <a:t>Bromokryptín</a:t>
            </a:r>
            <a:r>
              <a:rPr lang="sk-SK" b="1" dirty="0">
                <a:solidFill>
                  <a:srgbClr val="000099"/>
                </a:solidFill>
                <a:latin typeface="Arial" pitchFamily="34" charset="0"/>
                <a:cs typeface="Arial" pitchFamily="34" charset="0"/>
              </a:rPr>
              <a:t> –</a:t>
            </a:r>
            <a:r>
              <a:rPr lang="sk-SK" b="1" dirty="0" err="1">
                <a:solidFill>
                  <a:srgbClr val="000099"/>
                </a:solidFill>
                <a:latin typeface="Arial" pitchFamily="34" charset="0"/>
                <a:cs typeface="Arial" pitchFamily="34" charset="0"/>
              </a:rPr>
              <a:t>parkinsonizmus</a:t>
            </a:r>
            <a:endParaRPr lang="sk-SK" b="1" dirty="0">
              <a:solidFill>
                <a:srgbClr val="000099"/>
              </a:solidFill>
              <a:latin typeface="Arial" pitchFamily="34" charset="0"/>
              <a:cs typeface="Arial" pitchFamily="34" charset="0"/>
            </a:endParaRPr>
          </a:p>
          <a:p>
            <a:pPr>
              <a:defRPr/>
            </a:pPr>
            <a:r>
              <a:rPr lang="sk-SK" b="1" dirty="0" err="1">
                <a:solidFill>
                  <a:srgbClr val="000099"/>
                </a:solidFill>
                <a:latin typeface="Arial" pitchFamily="34" charset="0"/>
                <a:cs typeface="Arial" pitchFamily="34" charset="0"/>
              </a:rPr>
              <a:t>Nicergolín</a:t>
            </a:r>
            <a:r>
              <a:rPr lang="sk-SK" b="1" dirty="0">
                <a:solidFill>
                  <a:srgbClr val="000099"/>
                </a:solidFill>
                <a:latin typeface="Arial" pitchFamily="34" charset="0"/>
                <a:cs typeface="Arial" pitchFamily="34" charset="0"/>
              </a:rPr>
              <a:t> – zlepšenie </a:t>
            </a:r>
            <a:r>
              <a:rPr lang="sk-SK" b="1" dirty="0" err="1">
                <a:solidFill>
                  <a:srgbClr val="000099"/>
                </a:solidFill>
                <a:latin typeface="Arial" pitchFamily="34" charset="0"/>
                <a:cs typeface="Arial" pitchFamily="34" charset="0"/>
              </a:rPr>
              <a:t>funcie</a:t>
            </a:r>
            <a:r>
              <a:rPr lang="sk-SK" b="1" dirty="0">
                <a:solidFill>
                  <a:srgbClr val="000099"/>
                </a:solidFill>
                <a:latin typeface="Arial" pitchFamily="34" charset="0"/>
                <a:cs typeface="Arial" pitchFamily="34" charset="0"/>
              </a:rPr>
              <a:t> mozgu</a:t>
            </a:r>
          </a:p>
        </p:txBody>
      </p:sp>
      <p:sp>
        <p:nvSpPr>
          <p:cNvPr id="2" name="Nadpis 1">
            <a:extLst>
              <a:ext uri="{FF2B5EF4-FFF2-40B4-BE49-F238E27FC236}">
                <a16:creationId xmlns:a16="http://schemas.microsoft.com/office/drawing/2014/main" id="{E4D7DB59-3200-4EB9-9A08-1BB27E50357C}"/>
              </a:ext>
            </a:extLst>
          </p:cNvPr>
          <p:cNvSpPr>
            <a:spLocks noGrp="1"/>
          </p:cNvSpPr>
          <p:nvPr>
            <p:ph type="title"/>
          </p:nvPr>
        </p:nvSpPr>
        <p:spPr/>
        <p:txBody>
          <a:bodyPr>
            <a:normAutofit/>
          </a:bodyPr>
          <a:lstStyle/>
          <a:p>
            <a:r>
              <a:rPr lang="sk-SK" sz="4000" dirty="0" err="1">
                <a:solidFill>
                  <a:srgbClr val="FF0000"/>
                </a:solidFill>
                <a:latin typeface="Arial" pitchFamily="34" charset="0"/>
                <a:cs typeface="Arial" pitchFamily="34" charset="0"/>
              </a:rPr>
              <a:t>Námeľové</a:t>
            </a:r>
            <a:r>
              <a:rPr lang="sk-SK" sz="4000" dirty="0">
                <a:solidFill>
                  <a:srgbClr val="FF0000"/>
                </a:solidFill>
                <a:latin typeface="Arial" pitchFamily="34" charset="0"/>
                <a:cs typeface="Arial" pitchFamily="34" charset="0"/>
              </a:rPr>
              <a:t> alkaloidy</a:t>
            </a:r>
            <a:endParaRPr lang="sk-SK" sz="4000" dirty="0"/>
          </a:p>
        </p:txBody>
      </p:sp>
    </p:spTree>
    <p:extLst>
      <p:ext uri="{BB962C8B-B14F-4D97-AF65-F5344CB8AC3E}">
        <p14:creationId xmlns:p14="http://schemas.microsoft.com/office/powerpoint/2010/main" val="1056047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93D3B9-B1F8-43D7-83EE-1D9FB2114DBB}"/>
              </a:ext>
            </a:extLst>
          </p:cNvPr>
          <p:cNvSpPr>
            <a:spLocks noGrp="1"/>
          </p:cNvSpPr>
          <p:nvPr>
            <p:ph type="title"/>
          </p:nvPr>
        </p:nvSpPr>
        <p:spPr>
          <a:xfrm>
            <a:off x="395288" y="333375"/>
            <a:ext cx="7467600" cy="1143000"/>
          </a:xfrm>
        </p:spPr>
        <p:txBody>
          <a:bodyPr>
            <a:normAutofit fontScale="90000"/>
          </a:bodyPr>
          <a:lstStyle/>
          <a:p>
            <a:pPr algn="ctr">
              <a:defRPr/>
            </a:pPr>
            <a:r>
              <a:rPr lang="sk-SK" sz="4000" b="1" dirty="0">
                <a:solidFill>
                  <a:schemeClr val="accent1">
                    <a:lumMod val="60000"/>
                    <a:lumOff val="40000"/>
                  </a:schemeClr>
                </a:solidFill>
              </a:rPr>
              <a:t>„ORPHAN“ LIEKY – LIEKY NA ZRIEDKAVÉ OCHORENIA</a:t>
            </a:r>
            <a:endParaRPr lang="sk-SK" sz="4000" dirty="0">
              <a:solidFill>
                <a:schemeClr val="accent1">
                  <a:lumMod val="60000"/>
                  <a:lumOff val="40000"/>
                </a:schemeClr>
              </a:solidFill>
            </a:endParaRPr>
          </a:p>
        </p:txBody>
      </p:sp>
      <p:sp>
        <p:nvSpPr>
          <p:cNvPr id="3" name="Zástupný objekt pre obsah 2">
            <a:extLst>
              <a:ext uri="{FF2B5EF4-FFF2-40B4-BE49-F238E27FC236}">
                <a16:creationId xmlns:a16="http://schemas.microsoft.com/office/drawing/2014/main" id="{CBB26E68-756A-4CAE-A290-83E68026DB12}"/>
              </a:ext>
            </a:extLst>
          </p:cNvPr>
          <p:cNvSpPr>
            <a:spLocks noGrp="1"/>
          </p:cNvSpPr>
          <p:nvPr>
            <p:ph idx="1"/>
          </p:nvPr>
        </p:nvSpPr>
        <p:spPr>
          <a:xfrm>
            <a:off x="-66452" y="1998663"/>
            <a:ext cx="9276903" cy="4525962"/>
          </a:xfrm>
        </p:spPr>
        <p:txBody>
          <a:bodyPr/>
          <a:lstStyle/>
          <a:p>
            <a:pPr>
              <a:defRPr/>
            </a:pPr>
            <a:r>
              <a:rPr lang="sk-SK" b="1" dirty="0">
                <a:solidFill>
                  <a:schemeClr val="accent4">
                    <a:lumMod val="10000"/>
                  </a:schemeClr>
                </a:solidFill>
              </a:rPr>
              <a:t>Ochorenia, ktoré postihujú menej ako 5 z 10 000 pacientov - </a:t>
            </a:r>
            <a:r>
              <a:rPr lang="sk-SK" b="1" dirty="0">
                <a:solidFill>
                  <a:srgbClr val="A50021"/>
                </a:solidFill>
              </a:rPr>
              <a:t>Zriedkavé (</a:t>
            </a:r>
            <a:r>
              <a:rPr lang="sk-SK" b="1" dirty="0" err="1">
                <a:solidFill>
                  <a:srgbClr val="A50021"/>
                </a:solidFill>
              </a:rPr>
              <a:t>orphan</a:t>
            </a:r>
            <a:r>
              <a:rPr lang="sk-SK" b="1" dirty="0">
                <a:solidFill>
                  <a:srgbClr val="A50021"/>
                </a:solidFill>
              </a:rPr>
              <a:t>) ochorenia</a:t>
            </a:r>
            <a:r>
              <a:rPr lang="sk-SK" b="1" dirty="0">
                <a:solidFill>
                  <a:schemeClr val="bg2"/>
                </a:solidFill>
              </a:rPr>
              <a:t>.</a:t>
            </a:r>
          </a:p>
          <a:p>
            <a:pPr>
              <a:defRPr/>
            </a:pPr>
            <a:r>
              <a:rPr lang="sk-SK" b="1" dirty="0">
                <a:solidFill>
                  <a:srgbClr val="0070C0"/>
                </a:solidFill>
              </a:rPr>
              <a:t>Komisia pre lieky na zriedkavé ochorenia (COMP) EMA</a:t>
            </a:r>
          </a:p>
          <a:p>
            <a:pPr>
              <a:defRPr/>
            </a:pPr>
            <a:r>
              <a:rPr lang="sk-SK" b="1" dirty="0">
                <a:solidFill>
                  <a:schemeClr val="accent4">
                    <a:lumMod val="10000"/>
                  </a:schemeClr>
                </a:solidFill>
              </a:rPr>
              <a:t>Bezplatná pomoc pri vývoji lieku, finančná podpora výskumu, znížené, resp. nižšie poplatky v procese registrácie a pri zmenách v registrácii a tiež 10-ročná exkluzivita lieku na trhu.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p:cNvSpPr>
            <a:spLocks noGrp="1"/>
          </p:cNvSpPr>
          <p:nvPr>
            <p:ph type="title"/>
          </p:nvPr>
        </p:nvSpPr>
        <p:spPr/>
        <p:txBody>
          <a:bodyPr/>
          <a:lstStyle/>
          <a:p>
            <a:pPr eaLnBrk="1" hangingPunct="1">
              <a:defRPr/>
            </a:pPr>
            <a:r>
              <a:rPr lang="sk-SK" dirty="0">
                <a:latin typeface="Arial" panose="020B0604020202020204" pitchFamily="34" charset="0"/>
                <a:cs typeface="Arial" panose="020B0604020202020204" pitchFamily="34" charset="0"/>
              </a:rPr>
              <a:t>Recept – dnes </a:t>
            </a:r>
            <a:r>
              <a:rPr lang="sk-SK" i="1" dirty="0">
                <a:latin typeface="Arial" panose="020B0604020202020204" pitchFamily="34" charset="0"/>
                <a:cs typeface="Arial" panose="020B0604020202020204" pitchFamily="34" charset="0"/>
              </a:rPr>
              <a:t>e-recept</a:t>
            </a:r>
            <a:endParaRPr lang="en-GB" i="1" dirty="0">
              <a:latin typeface="Arial" panose="020B0604020202020204" pitchFamily="34" charset="0"/>
              <a:cs typeface="Arial" panose="020B0604020202020204" pitchFamily="34" charset="0"/>
            </a:endParaRPr>
          </a:p>
        </p:txBody>
      </p:sp>
      <p:sp>
        <p:nvSpPr>
          <p:cNvPr id="38915" name="Zástupný symbol obsahu 9"/>
          <p:cNvSpPr>
            <a:spLocks noGrp="1"/>
          </p:cNvSpPr>
          <p:nvPr>
            <p:ph idx="1"/>
          </p:nvPr>
        </p:nvSpPr>
        <p:spPr/>
        <p:txBody>
          <a:bodyPr/>
          <a:lstStyle/>
          <a:p>
            <a:pPr eaLnBrk="1" hangingPunct="1"/>
            <a:endParaRPr lang="sk-SK"/>
          </a:p>
        </p:txBody>
      </p:sp>
      <p:sp>
        <p:nvSpPr>
          <p:cNvPr id="3" name="Zástupný symbol čísla snímky 2"/>
          <p:cNvSpPr>
            <a:spLocks noGrp="1"/>
          </p:cNvSpPr>
          <p:nvPr>
            <p:ph type="sldNum" sz="quarter" idx="12"/>
          </p:nvPr>
        </p:nvSpPr>
        <p:spPr/>
        <p:txBody>
          <a:bodyPr/>
          <a:lstStyle/>
          <a:p>
            <a:pPr>
              <a:defRPr/>
            </a:pPr>
            <a:fld id="{5CE64301-72D7-4DD0-9808-D8BA40306327}" type="slidenum">
              <a:rPr lang="sk-SK" smtClean="0"/>
              <a:pPr>
                <a:defRPr/>
              </a:pPr>
              <a:t>20</a:t>
            </a:fld>
            <a:endParaRPr lang="sk-SK"/>
          </a:p>
        </p:txBody>
      </p:sp>
      <p:pic>
        <p:nvPicPr>
          <p:cNvPr id="38917" name="Picture 2" descr="http://www.protex.sk/obrazky/o20417.jpg"/>
          <p:cNvPicPr>
            <a:picLocks noChangeAspect="1" noChangeArrowheads="1"/>
          </p:cNvPicPr>
          <p:nvPr/>
        </p:nvPicPr>
        <p:blipFill>
          <a:blip r:embed="rId2" cstate="print"/>
          <a:srcRect/>
          <a:stretch>
            <a:fillRect/>
          </a:stretch>
        </p:blipFill>
        <p:spPr bwMode="auto">
          <a:xfrm>
            <a:off x="4859338" y="1484313"/>
            <a:ext cx="3960812" cy="5373687"/>
          </a:xfrm>
          <a:prstGeom prst="rect">
            <a:avLst/>
          </a:prstGeom>
          <a:noFill/>
          <a:ln w="9525">
            <a:noFill/>
            <a:miter lim="800000"/>
            <a:headEnd/>
            <a:tailEnd/>
          </a:ln>
        </p:spPr>
      </p:pic>
      <p:pic>
        <p:nvPicPr>
          <p:cNvPr id="38918" name="Picture 4" descr="http://www.partner.sk/clanky_images/nahlady/afbb8363439b178f1059d58df6726477.jpg"/>
          <p:cNvPicPr>
            <a:picLocks noChangeAspect="1" noChangeArrowheads="1"/>
          </p:cNvPicPr>
          <p:nvPr/>
        </p:nvPicPr>
        <p:blipFill>
          <a:blip r:embed="rId3" cstate="print"/>
          <a:srcRect/>
          <a:stretch>
            <a:fillRect/>
          </a:stretch>
        </p:blipFill>
        <p:spPr bwMode="auto">
          <a:xfrm>
            <a:off x="827088" y="1484313"/>
            <a:ext cx="3889375" cy="5373687"/>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611560" y="692696"/>
            <a:ext cx="8208912" cy="5816977"/>
          </a:xfrm>
          <a:prstGeom prst="rect">
            <a:avLst/>
          </a:prstGeom>
          <a:noFill/>
          <a:ln w="9525">
            <a:noFill/>
            <a:miter lim="800000"/>
            <a:headEnd/>
            <a:tailEnd/>
          </a:ln>
        </p:spPr>
        <p:txBody>
          <a:bodyPr wrap="square">
            <a:spAutoFit/>
          </a:bodyPr>
          <a:lstStyle/>
          <a:p>
            <a:pPr>
              <a:spcBef>
                <a:spcPct val="50000"/>
              </a:spcBef>
            </a:pPr>
            <a:r>
              <a:rPr lang="sk-SK" sz="3600" b="1" dirty="0">
                <a:latin typeface="Arial" panose="020B0604020202020204" pitchFamily="34" charset="0"/>
                <a:cs typeface="Arial" panose="020B0604020202020204" pitchFamily="34" charset="0"/>
              </a:rPr>
              <a:t>                 </a:t>
            </a:r>
            <a:r>
              <a:rPr lang="sk-SK" sz="3600" b="1" dirty="0">
                <a:solidFill>
                  <a:srgbClr val="FFFF00"/>
                </a:solidFill>
                <a:latin typeface="Arial" panose="020B0604020202020204" pitchFamily="34" charset="0"/>
                <a:cs typeface="Arial" panose="020B0604020202020204" pitchFamily="34" charset="0"/>
              </a:rPr>
              <a:t>Liekopis</a:t>
            </a:r>
          </a:p>
          <a:p>
            <a:pPr>
              <a:spcBef>
                <a:spcPct val="50000"/>
              </a:spcBef>
            </a:pPr>
            <a:endParaRPr lang="sk-SK" sz="3200" b="1" dirty="0">
              <a:solidFill>
                <a:srgbClr val="00FFFF"/>
              </a:solidFill>
              <a:latin typeface="Arial" panose="020B0604020202020204" pitchFamily="34" charset="0"/>
              <a:cs typeface="Arial" panose="020B0604020202020204" pitchFamily="34" charset="0"/>
            </a:endParaRPr>
          </a:p>
          <a:p>
            <a:pPr>
              <a:spcBef>
                <a:spcPct val="50000"/>
              </a:spcBef>
              <a:buClr>
                <a:srgbClr val="00FFFF"/>
              </a:buClr>
              <a:buFont typeface="Wingdings" pitchFamily="2" charset="2"/>
              <a:buChar char="ü"/>
            </a:pPr>
            <a:r>
              <a:rPr lang="sk-SK" sz="3200" b="1" dirty="0">
                <a:latin typeface="Arial" panose="020B0604020202020204" pitchFamily="34" charset="0"/>
                <a:cs typeface="Arial" panose="020B0604020202020204" pitchFamily="34" charset="0"/>
              </a:rPr>
              <a:t>  Definuje požiadavky na kvalitu</a:t>
            </a:r>
          </a:p>
          <a:p>
            <a:pPr>
              <a:spcBef>
                <a:spcPct val="50000"/>
              </a:spcBef>
              <a:buClr>
                <a:srgbClr val="00FFFF"/>
              </a:buClr>
              <a:buFont typeface="Wingdings" pitchFamily="2" charset="2"/>
              <a:buChar char="ü"/>
            </a:pPr>
            <a:r>
              <a:rPr lang="sk-SK" sz="3200" b="1" dirty="0">
                <a:latin typeface="Arial" panose="020B0604020202020204" pitchFamily="34" charset="0"/>
                <a:cs typeface="Arial" panose="020B0604020202020204" pitchFamily="34" charset="0"/>
              </a:rPr>
              <a:t>  Postupy na hodnotenie</a:t>
            </a:r>
          </a:p>
          <a:p>
            <a:pPr>
              <a:spcBef>
                <a:spcPct val="50000"/>
              </a:spcBef>
              <a:buClr>
                <a:srgbClr val="00FFFF"/>
              </a:buClr>
              <a:buFont typeface="Wingdings" pitchFamily="2" charset="2"/>
              <a:buChar char="ü"/>
            </a:pPr>
            <a:r>
              <a:rPr lang="sk-SK" sz="3200" b="1" dirty="0">
                <a:latin typeface="Arial" panose="020B0604020202020204" pitchFamily="34" charset="0"/>
                <a:cs typeface="Arial" panose="020B0604020202020204" pitchFamily="34" charset="0"/>
              </a:rPr>
              <a:t>  </a:t>
            </a:r>
            <a:r>
              <a:rPr lang="sk-SK" sz="3200" b="1" dirty="0">
                <a:solidFill>
                  <a:srgbClr val="00FFFF"/>
                </a:solidFill>
                <a:latin typeface="Arial" panose="020B0604020202020204" pitchFamily="34" charset="0"/>
                <a:cs typeface="Arial" panose="020B0604020202020204" pitchFamily="34" charset="0"/>
              </a:rPr>
              <a:t>Ustanovenia o príprave, uchovávaní,</a:t>
            </a:r>
          </a:p>
          <a:p>
            <a:pPr>
              <a:spcBef>
                <a:spcPct val="50000"/>
              </a:spcBef>
              <a:buClr>
                <a:srgbClr val="00FFFF"/>
              </a:buClr>
            </a:pPr>
            <a:r>
              <a:rPr lang="sk-SK" sz="3200" b="1" dirty="0">
                <a:solidFill>
                  <a:srgbClr val="00FFFF"/>
                </a:solidFill>
                <a:latin typeface="Arial" panose="020B0604020202020204" pitchFamily="34" charset="0"/>
                <a:cs typeface="Arial" panose="020B0604020202020204" pitchFamily="34" charset="0"/>
              </a:rPr>
              <a:t>     označovaní a vydávaní liečiv</a:t>
            </a:r>
          </a:p>
          <a:p>
            <a:pPr marL="457200" indent="-457200">
              <a:spcBef>
                <a:spcPct val="50000"/>
              </a:spcBef>
              <a:buClr>
                <a:srgbClr val="00FFFF"/>
              </a:buClr>
              <a:buFont typeface="Arial" panose="020B0604020202020204" pitchFamily="34" charset="0"/>
              <a:buChar char="•"/>
            </a:pPr>
            <a:r>
              <a:rPr lang="sk-SK" sz="3200" b="1" dirty="0">
                <a:solidFill>
                  <a:srgbClr val="FFFF00"/>
                </a:solidFill>
                <a:latin typeface="Arial" panose="020B0604020202020204" pitchFamily="34" charset="0"/>
                <a:cs typeface="Arial" panose="020B0604020202020204" pitchFamily="34" charset="0"/>
              </a:rPr>
              <a:t>Nadradený je Európsky liekopis!</a:t>
            </a:r>
          </a:p>
          <a:p>
            <a:pPr>
              <a:spcBef>
                <a:spcPct val="50000"/>
              </a:spcBef>
              <a:buClr>
                <a:srgbClr val="00FFFF"/>
              </a:buClr>
            </a:pPr>
            <a:endParaRPr lang="sk-SK" sz="3200" b="1" dirty="0">
              <a:latin typeface="Arial" panose="020B0604020202020204" pitchFamily="34" charset="0"/>
              <a:cs typeface="Arial" panose="020B0604020202020204" pitchFamily="34" charset="0"/>
            </a:endParaRPr>
          </a:p>
        </p:txBody>
      </p:sp>
      <p:pic>
        <p:nvPicPr>
          <p:cNvPr id="37891" name="Picture 2" descr="http://www.knihy-hanzluvka.sk/fotky5960/fotos/gen320/gen__vyr_1188LIEKO.jpg"/>
          <p:cNvPicPr>
            <a:picLocks noChangeAspect="1" noChangeArrowheads="1"/>
          </p:cNvPicPr>
          <p:nvPr/>
        </p:nvPicPr>
        <p:blipFill>
          <a:blip r:embed="rId2" cstate="print"/>
          <a:srcRect/>
          <a:stretch>
            <a:fillRect/>
          </a:stretch>
        </p:blipFill>
        <p:spPr bwMode="auto">
          <a:xfrm>
            <a:off x="395536" y="152487"/>
            <a:ext cx="2195736" cy="1224434"/>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611560" y="476672"/>
            <a:ext cx="8077200" cy="6063198"/>
          </a:xfrm>
          <a:prstGeom prst="rect">
            <a:avLst/>
          </a:prstGeom>
          <a:noFill/>
          <a:ln w="9525">
            <a:noFill/>
            <a:miter lim="800000"/>
            <a:headEnd/>
            <a:tailEnd/>
          </a:ln>
        </p:spPr>
        <p:txBody>
          <a:bodyPr>
            <a:spAutoFit/>
          </a:bodyPr>
          <a:lstStyle/>
          <a:p>
            <a:pPr>
              <a:spcBef>
                <a:spcPct val="60000"/>
              </a:spcBef>
            </a:pPr>
            <a:r>
              <a:rPr lang="cs-CZ" sz="3200" b="1" dirty="0">
                <a:solidFill>
                  <a:schemeClr val="tx2"/>
                </a:solidFill>
                <a:latin typeface="Arial" panose="020B0604020202020204" pitchFamily="34" charset="0"/>
                <a:cs typeface="Arial" panose="020B0604020202020204" pitchFamily="34" charset="0"/>
              </a:rPr>
              <a:t>                  </a:t>
            </a:r>
            <a:r>
              <a:rPr lang="cs-CZ" sz="3600" b="1" dirty="0" err="1">
                <a:solidFill>
                  <a:srgbClr val="FFFF00"/>
                </a:solidFill>
                <a:latin typeface="Arial" panose="020B0604020202020204" pitchFamily="34" charset="0"/>
                <a:cs typeface="Arial" panose="020B0604020202020204" pitchFamily="34" charset="0"/>
              </a:rPr>
              <a:t>Lieková</a:t>
            </a:r>
            <a:r>
              <a:rPr lang="cs-CZ" sz="3600" b="1" dirty="0">
                <a:solidFill>
                  <a:srgbClr val="FFFF00"/>
                </a:solidFill>
                <a:latin typeface="Arial" panose="020B0604020202020204" pitchFamily="34" charset="0"/>
                <a:cs typeface="Arial" panose="020B0604020202020204" pitchFamily="34" charset="0"/>
              </a:rPr>
              <a:t> forma</a:t>
            </a:r>
            <a:r>
              <a:rPr lang="cs-CZ" sz="3600" b="1" dirty="0">
                <a:solidFill>
                  <a:schemeClr val="tx2"/>
                </a:solidFill>
                <a:latin typeface="Arial" panose="020B0604020202020204" pitchFamily="34" charset="0"/>
                <a:cs typeface="Arial" panose="020B0604020202020204" pitchFamily="34" charset="0"/>
              </a:rPr>
              <a:t> </a:t>
            </a:r>
          </a:p>
          <a:p>
            <a:pPr>
              <a:spcBef>
                <a:spcPct val="60000"/>
              </a:spcBef>
            </a:pPr>
            <a:endParaRPr lang="cs-CZ" sz="3200" dirty="0">
              <a:solidFill>
                <a:schemeClr val="tx2"/>
              </a:solidFill>
              <a:latin typeface="Arial" panose="020B0604020202020204" pitchFamily="34" charset="0"/>
              <a:cs typeface="Arial" panose="020B0604020202020204" pitchFamily="34" charset="0"/>
            </a:endParaRPr>
          </a:p>
          <a:p>
            <a:pPr marL="457200" indent="-457200">
              <a:spcBef>
                <a:spcPct val="60000"/>
              </a:spcBef>
              <a:buClr>
                <a:srgbClr val="FF0000"/>
              </a:buClr>
              <a:buFont typeface="Wingdings" panose="05000000000000000000" pitchFamily="2" charset="2"/>
              <a:buChar char="Ø"/>
            </a:pPr>
            <a:r>
              <a:rPr lang="cs-CZ" sz="3200" b="1" dirty="0" err="1">
                <a:latin typeface="Arial" panose="020B0604020202020204" pitchFamily="34" charset="0"/>
                <a:cs typeface="Arial" panose="020B0604020202020204" pitchFamily="34" charset="0"/>
              </a:rPr>
              <a:t>P.o</a:t>
            </a:r>
            <a:r>
              <a:rPr lang="cs-CZ" sz="3200" b="1" dirty="0">
                <a:latin typeface="Arial" panose="020B0604020202020204" pitchFamily="34" charset="0"/>
                <a:cs typeface="Arial" panose="020B0604020202020204" pitchFamily="34" charset="0"/>
              </a:rPr>
              <a:t>. - tablety, kapsule </a:t>
            </a:r>
          </a:p>
          <a:p>
            <a:pPr marL="457200" indent="-457200">
              <a:spcBef>
                <a:spcPct val="60000"/>
              </a:spcBef>
              <a:buClr>
                <a:srgbClr val="FF0000"/>
              </a:buClr>
              <a:buFont typeface="Wingdings" panose="05000000000000000000" pitchFamily="2" charset="2"/>
              <a:buChar char="Ø"/>
            </a:pPr>
            <a:r>
              <a:rPr lang="cs-CZ" sz="3200" b="1" dirty="0" err="1">
                <a:latin typeface="Arial" panose="020B0604020202020204" pitchFamily="34" charset="0"/>
                <a:cs typeface="Arial" panose="020B0604020202020204" pitchFamily="34" charset="0"/>
              </a:rPr>
              <a:t>Parenterálne</a:t>
            </a:r>
            <a:r>
              <a:rPr lang="cs-CZ" sz="3200" b="1" dirty="0">
                <a:latin typeface="Arial" panose="020B0604020202020204" pitchFamily="34" charset="0"/>
                <a:cs typeface="Arial" panose="020B0604020202020204" pitchFamily="34" charset="0"/>
              </a:rPr>
              <a:t> – </a:t>
            </a:r>
            <a:r>
              <a:rPr lang="cs-CZ" sz="3200" b="1" dirty="0" err="1">
                <a:latin typeface="Arial" panose="020B0604020202020204" pitchFamily="34" charset="0"/>
                <a:cs typeface="Arial" panose="020B0604020202020204" pitchFamily="34" charset="0"/>
              </a:rPr>
              <a:t>injekcie</a:t>
            </a:r>
            <a:r>
              <a:rPr lang="cs-CZ" sz="3200" b="1" dirty="0">
                <a:latin typeface="Arial" panose="020B0604020202020204" pitchFamily="34" charset="0"/>
                <a:cs typeface="Arial" panose="020B0604020202020204" pitchFamily="34" charset="0"/>
              </a:rPr>
              <a:t>, </a:t>
            </a:r>
            <a:r>
              <a:rPr lang="cs-CZ" sz="3200" b="1" dirty="0" err="1">
                <a:latin typeface="Arial" panose="020B0604020202020204" pitchFamily="34" charset="0"/>
                <a:cs typeface="Arial" panose="020B0604020202020204" pitchFamily="34" charset="0"/>
              </a:rPr>
              <a:t>náplasť</a:t>
            </a:r>
            <a:r>
              <a:rPr lang="cs-CZ" sz="3200" b="1" dirty="0">
                <a:latin typeface="Arial" panose="020B0604020202020204" pitchFamily="34" charset="0"/>
                <a:cs typeface="Arial" panose="020B0604020202020204" pitchFamily="34" charset="0"/>
              </a:rPr>
              <a:t> na systémový </a:t>
            </a:r>
            <a:r>
              <a:rPr lang="cs-CZ" sz="3200" b="1" dirty="0" err="1">
                <a:latin typeface="Arial" panose="020B0604020202020204" pitchFamily="34" charset="0"/>
                <a:cs typeface="Arial" panose="020B0604020202020204" pitchFamily="34" charset="0"/>
              </a:rPr>
              <a:t>účinok</a:t>
            </a:r>
            <a:r>
              <a:rPr lang="cs-CZ" sz="3200" b="1" dirty="0">
                <a:latin typeface="Arial" panose="020B0604020202020204" pitchFamily="34" charset="0"/>
                <a:cs typeface="Arial" panose="020B0604020202020204" pitchFamily="34" charset="0"/>
              </a:rPr>
              <a:t> </a:t>
            </a:r>
          </a:p>
          <a:p>
            <a:pPr marL="457200" indent="-457200">
              <a:spcBef>
                <a:spcPct val="60000"/>
              </a:spcBef>
              <a:buClr>
                <a:srgbClr val="FF0000"/>
              </a:buClr>
              <a:buFont typeface="Wingdings" panose="05000000000000000000" pitchFamily="2" charset="2"/>
              <a:buChar char="Ø"/>
            </a:pPr>
            <a:r>
              <a:rPr lang="cs-CZ" sz="3200" b="1" dirty="0" err="1">
                <a:latin typeface="Arial" panose="020B0604020202020204" pitchFamily="34" charset="0"/>
                <a:cs typeface="Arial" panose="020B0604020202020204" pitchFamily="34" charset="0"/>
              </a:rPr>
              <a:t>Rektálne</a:t>
            </a:r>
            <a:r>
              <a:rPr lang="cs-CZ" sz="3200" b="1" dirty="0">
                <a:latin typeface="Arial" panose="020B0604020202020204" pitchFamily="34" charset="0"/>
                <a:cs typeface="Arial" panose="020B0604020202020204" pitchFamily="34" charset="0"/>
              </a:rPr>
              <a:t> – </a:t>
            </a:r>
            <a:r>
              <a:rPr lang="cs-CZ" sz="3200" b="1" dirty="0" err="1">
                <a:latin typeface="Arial" panose="020B0604020202020204" pitchFamily="34" charset="0"/>
                <a:cs typeface="Arial" panose="020B0604020202020204" pitchFamily="34" charset="0"/>
              </a:rPr>
              <a:t>čapíky</a:t>
            </a:r>
            <a:r>
              <a:rPr lang="cs-CZ" sz="3200" b="1" dirty="0">
                <a:latin typeface="Arial" panose="020B0604020202020204" pitchFamily="34" charset="0"/>
                <a:cs typeface="Arial" panose="020B0604020202020204" pitchFamily="34" charset="0"/>
              </a:rPr>
              <a:t>, </a:t>
            </a:r>
            <a:r>
              <a:rPr lang="cs-CZ" sz="3200" b="1" dirty="0" err="1">
                <a:latin typeface="Arial" panose="020B0604020202020204" pitchFamily="34" charset="0"/>
                <a:cs typeface="Arial" panose="020B0604020202020204" pitchFamily="34" charset="0"/>
              </a:rPr>
              <a:t>klyzmy</a:t>
            </a:r>
            <a:endParaRPr lang="cs-CZ" sz="3200" b="1" dirty="0">
              <a:latin typeface="Arial" panose="020B0604020202020204" pitchFamily="34" charset="0"/>
              <a:cs typeface="Arial" panose="020B0604020202020204" pitchFamily="34" charset="0"/>
            </a:endParaRPr>
          </a:p>
          <a:p>
            <a:pPr marL="457200" indent="-457200">
              <a:spcBef>
                <a:spcPct val="60000"/>
              </a:spcBef>
              <a:buClr>
                <a:srgbClr val="FF0000"/>
              </a:buClr>
              <a:buFont typeface="Wingdings" panose="05000000000000000000" pitchFamily="2" charset="2"/>
              <a:buChar char="Ø"/>
            </a:pPr>
            <a:r>
              <a:rPr lang="cs-CZ" sz="3200" b="1" dirty="0" err="1">
                <a:latin typeface="Arial" panose="020B0604020202020204" pitchFamily="34" charset="0"/>
                <a:cs typeface="Arial" panose="020B0604020202020204" pitchFamily="34" charset="0"/>
              </a:rPr>
              <a:t>Lokálne</a:t>
            </a:r>
            <a:r>
              <a:rPr lang="cs-CZ" sz="3200" b="1" dirty="0">
                <a:latin typeface="Arial" panose="020B0604020202020204" pitchFamily="34" charset="0"/>
                <a:cs typeface="Arial" panose="020B0604020202020204" pitchFamily="34" charset="0"/>
              </a:rPr>
              <a:t> (masti, </a:t>
            </a:r>
            <a:r>
              <a:rPr lang="cs-CZ" sz="3200" b="1" dirty="0" err="1">
                <a:latin typeface="Arial" panose="020B0604020202020204" pitchFamily="34" charset="0"/>
                <a:cs typeface="Arial" panose="020B0604020202020204" pitchFamily="34" charset="0"/>
              </a:rPr>
              <a:t>gély</a:t>
            </a:r>
            <a:r>
              <a:rPr lang="cs-CZ" sz="3200" b="1" dirty="0">
                <a:latin typeface="Arial" panose="020B0604020202020204" pitchFamily="34" charset="0"/>
                <a:cs typeface="Arial" panose="020B0604020202020204" pitchFamily="34" charset="0"/>
              </a:rPr>
              <a:t>, </a:t>
            </a:r>
            <a:r>
              <a:rPr lang="cs-CZ" sz="3200" b="1" dirty="0" err="1">
                <a:latin typeface="Arial" panose="020B0604020202020204" pitchFamily="34" charset="0"/>
                <a:cs typeface="Arial" panose="020B0604020202020204" pitchFamily="34" charset="0"/>
              </a:rPr>
              <a:t>kvapky</a:t>
            </a:r>
            <a:r>
              <a:rPr lang="cs-CZ" sz="3200" b="1" dirty="0">
                <a:latin typeface="Arial" panose="020B0604020202020204" pitchFamily="34" charset="0"/>
                <a:cs typeface="Arial" panose="020B0604020202020204" pitchFamily="34" charset="0"/>
              </a:rPr>
              <a:t> – </a:t>
            </a:r>
            <a:r>
              <a:rPr lang="cs-CZ" sz="3200" b="1" dirty="0" err="1">
                <a:latin typeface="Arial" panose="020B0604020202020204" pitchFamily="34" charset="0"/>
                <a:cs typeface="Arial" panose="020B0604020202020204" pitchFamily="34" charset="0"/>
              </a:rPr>
              <a:t>očné</a:t>
            </a:r>
            <a:r>
              <a:rPr lang="cs-CZ" sz="3200" b="1" dirty="0">
                <a:latin typeface="Arial" panose="020B0604020202020204" pitchFamily="34" charset="0"/>
                <a:cs typeface="Arial" panose="020B0604020202020204" pitchFamily="34" charset="0"/>
              </a:rPr>
              <a:t>, nosové, </a:t>
            </a:r>
            <a:r>
              <a:rPr lang="cs-CZ" sz="3200" b="1" dirty="0" err="1">
                <a:latin typeface="Arial" panose="020B0604020202020204" pitchFamily="34" charset="0"/>
                <a:cs typeface="Arial" panose="020B0604020202020204" pitchFamily="34" charset="0"/>
              </a:rPr>
              <a:t>ušné</a:t>
            </a:r>
            <a:r>
              <a:rPr lang="cs-CZ" sz="3200" b="1" dirty="0">
                <a:latin typeface="Arial" panose="020B0604020202020204" pitchFamily="34" charset="0"/>
                <a:cs typeface="Arial" panose="020B0604020202020204" pitchFamily="34" charset="0"/>
              </a:rPr>
              <a:t>.., </a:t>
            </a:r>
            <a:r>
              <a:rPr lang="cs-CZ" sz="3200" b="1" dirty="0" err="1">
                <a:latin typeface="Arial" panose="020B0604020202020204" pitchFamily="34" charset="0"/>
                <a:cs typeface="Arial" panose="020B0604020202020204" pitchFamily="34" charset="0"/>
              </a:rPr>
              <a:t>náplasť</a:t>
            </a:r>
            <a:r>
              <a:rPr lang="cs-CZ" sz="3200" b="1" dirty="0">
                <a:latin typeface="Arial" panose="020B0604020202020204" pitchFamily="34" charset="0"/>
                <a:cs typeface="Arial" panose="020B0604020202020204" pitchFamily="34" charset="0"/>
              </a:rPr>
              <a:t> na </a:t>
            </a:r>
            <a:r>
              <a:rPr lang="cs-CZ" sz="3200" b="1" dirty="0" err="1">
                <a:latin typeface="Arial" panose="020B0604020202020204" pitchFamily="34" charset="0"/>
                <a:cs typeface="Arial" panose="020B0604020202020204" pitchFamily="34" charset="0"/>
              </a:rPr>
              <a:t>lokálny</a:t>
            </a:r>
            <a:r>
              <a:rPr lang="cs-CZ" sz="3200" b="1" dirty="0">
                <a:latin typeface="Arial" panose="020B0604020202020204" pitchFamily="34" charset="0"/>
                <a:cs typeface="Arial" panose="020B0604020202020204" pitchFamily="34" charset="0"/>
              </a:rPr>
              <a:t> </a:t>
            </a:r>
            <a:r>
              <a:rPr lang="cs-CZ" sz="3200" b="1" dirty="0" err="1">
                <a:latin typeface="Arial" panose="020B0604020202020204" pitchFamily="34" charset="0"/>
                <a:cs typeface="Arial" panose="020B0604020202020204" pitchFamily="34" charset="0"/>
              </a:rPr>
              <a:t>účinok</a:t>
            </a:r>
            <a:r>
              <a:rPr lang="cs-CZ" sz="3200" b="1" dirty="0">
                <a:latin typeface="Arial" panose="020B0604020202020204" pitchFamily="34" charset="0"/>
                <a:cs typeface="Arial" panose="020B0604020202020204" pitchFamily="34" charset="0"/>
              </a:rPr>
              <a:t>) </a:t>
            </a:r>
            <a:endParaRPr lang="cs-CZ" sz="3200" dirty="0">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33400" y="609600"/>
            <a:ext cx="7772400" cy="1143000"/>
          </a:xfrm>
        </p:spPr>
        <p:txBody>
          <a:bodyPr/>
          <a:lstStyle/>
          <a:p>
            <a:pPr eaLnBrk="1" hangingPunct="1">
              <a:defRPr/>
            </a:pPr>
            <a:r>
              <a:rPr lang="sk-SK" sz="3600" dirty="0">
                <a:solidFill>
                  <a:schemeClr val="tx1"/>
                </a:solidFill>
                <a:latin typeface="Trebuchet MS" pitchFamily="34" charset="0"/>
              </a:rPr>
              <a:t>O</a:t>
            </a:r>
            <a:r>
              <a:rPr lang="en-US" sz="3600" dirty="0" err="1">
                <a:solidFill>
                  <a:schemeClr val="tx1"/>
                </a:solidFill>
                <a:latin typeface="Trebuchet MS" pitchFamily="34" charset="0"/>
              </a:rPr>
              <a:t>mamné</a:t>
            </a:r>
            <a:r>
              <a:rPr lang="en-US" sz="3600" dirty="0">
                <a:solidFill>
                  <a:schemeClr val="tx1"/>
                </a:solidFill>
                <a:latin typeface="Trebuchet MS" pitchFamily="34" charset="0"/>
              </a:rPr>
              <a:t> </a:t>
            </a:r>
            <a:r>
              <a:rPr lang="en-US" sz="3600" dirty="0" err="1">
                <a:solidFill>
                  <a:schemeClr val="tx1"/>
                </a:solidFill>
                <a:latin typeface="Trebuchet MS" pitchFamily="34" charset="0"/>
              </a:rPr>
              <a:t>látky</a:t>
            </a:r>
            <a:endParaRPr lang="sk-SK" sz="3600" dirty="0">
              <a:solidFill>
                <a:schemeClr val="tx1"/>
              </a:solidFill>
              <a:latin typeface="Trebuchet MS" pitchFamily="34" charset="0"/>
            </a:endParaRPr>
          </a:p>
        </p:txBody>
      </p:sp>
      <p:sp>
        <p:nvSpPr>
          <p:cNvPr id="33795" name="Text Box 3"/>
          <p:cNvSpPr txBox="1">
            <a:spLocks noChangeArrowheads="1"/>
          </p:cNvSpPr>
          <p:nvPr/>
        </p:nvSpPr>
        <p:spPr bwMode="auto">
          <a:xfrm>
            <a:off x="369869" y="1944684"/>
            <a:ext cx="8534400" cy="4869025"/>
          </a:xfrm>
          <a:prstGeom prst="rect">
            <a:avLst/>
          </a:prstGeom>
          <a:noFill/>
          <a:ln w="9525">
            <a:noFill/>
            <a:miter lim="800000"/>
            <a:headEnd/>
            <a:tailEnd/>
          </a:ln>
        </p:spPr>
        <p:txBody>
          <a:bodyPr>
            <a:spAutoFit/>
          </a:bodyPr>
          <a:lstStyle/>
          <a:p>
            <a:pPr>
              <a:spcBef>
                <a:spcPct val="45000"/>
              </a:spcBef>
            </a:pPr>
            <a:r>
              <a:rPr lang="sk-SK" sz="3200" b="1" dirty="0">
                <a:solidFill>
                  <a:schemeClr val="accent3">
                    <a:lumMod val="20000"/>
                    <a:lumOff val="80000"/>
                  </a:schemeClr>
                </a:solidFill>
                <a:latin typeface="Arial" panose="020B0604020202020204" pitchFamily="34" charset="0"/>
                <a:cs typeface="Arial" panose="020B0604020202020204" pitchFamily="34" charset="0"/>
              </a:rPr>
              <a:t>- </a:t>
            </a:r>
            <a:r>
              <a:rPr lang="sk-SK" sz="3200" b="1" dirty="0">
                <a:latin typeface="Arial" panose="020B0604020202020204" pitchFamily="34" charset="0"/>
                <a:cs typeface="Arial" panose="020B0604020202020204" pitchFamily="34" charset="0"/>
              </a:rPr>
              <a:t>V</a:t>
            </a:r>
            <a:r>
              <a:rPr lang="en-US" sz="3200" b="1" dirty="0" err="1">
                <a:latin typeface="Arial" panose="020B0604020202020204" pitchFamily="34" charset="0"/>
                <a:cs typeface="Arial" panose="020B0604020202020204" pitchFamily="34" charset="0"/>
              </a:rPr>
              <a:t>yvolávajú</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návyk</a:t>
            </a:r>
            <a:r>
              <a:rPr lang="sk-SK" sz="3200" b="1" dirty="0">
                <a:latin typeface="Arial" panose="020B0604020202020204" pitchFamily="34" charset="0"/>
                <a:cs typeface="Arial" panose="020B0604020202020204" pitchFamily="34" charset="0"/>
              </a:rPr>
              <a:t>,</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psychickú</a:t>
            </a:r>
            <a:r>
              <a:rPr lang="en-US" sz="3200" b="1" dirty="0">
                <a:latin typeface="Arial" panose="020B0604020202020204" pitchFamily="34" charset="0"/>
                <a:cs typeface="Arial" panose="020B0604020202020204" pitchFamily="34" charset="0"/>
              </a:rPr>
              <a:t> a </a:t>
            </a:r>
            <a:r>
              <a:rPr lang="en-US" sz="3200" b="1" dirty="0" err="1">
                <a:latin typeface="Arial" panose="020B0604020202020204" pitchFamily="34" charset="0"/>
                <a:cs typeface="Arial" panose="020B0604020202020204" pitchFamily="34" charset="0"/>
              </a:rPr>
              <a:t>fyzickú</a:t>
            </a:r>
            <a:r>
              <a:rPr lang="en-US" sz="3200" b="1" dirty="0">
                <a:latin typeface="Arial" panose="020B0604020202020204" pitchFamily="34" charset="0"/>
                <a:cs typeface="Arial" panose="020B0604020202020204" pitchFamily="34" charset="0"/>
              </a:rPr>
              <a:t> </a:t>
            </a:r>
            <a:r>
              <a:rPr lang="sk-SK" sz="3200" b="1" dirty="0">
                <a:latin typeface="Arial" panose="020B0604020202020204" pitchFamily="34" charset="0"/>
                <a:cs typeface="Arial" panose="020B0604020202020204" pitchFamily="34" charset="0"/>
              </a:rPr>
              <a:t>   </a:t>
            </a:r>
          </a:p>
          <a:p>
            <a:pPr>
              <a:spcBef>
                <a:spcPct val="45000"/>
              </a:spcBef>
            </a:pPr>
            <a:r>
              <a:rPr lang="sk-SK"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závislosť</a:t>
            </a:r>
            <a:r>
              <a:rPr lang="sk-SK" sz="3200" dirty="0">
                <a:latin typeface="Arial" panose="020B0604020202020204" pitchFamily="34" charset="0"/>
                <a:cs typeface="Arial" panose="020B0604020202020204" pitchFamily="34" charset="0"/>
              </a:rPr>
              <a:t> </a:t>
            </a:r>
            <a:r>
              <a:rPr lang="sk-SK" sz="3200" b="1" dirty="0">
                <a:latin typeface="Arial" panose="020B0604020202020204" pitchFamily="34" charset="0"/>
                <a:cs typeface="Arial" panose="020B0604020202020204" pitchFamily="34" charset="0"/>
              </a:rPr>
              <a:t>so</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zmenami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správania</a:t>
            </a:r>
            <a:r>
              <a:rPr lang="en-US" sz="3200" b="1" dirty="0">
                <a:latin typeface="Arial" panose="020B0604020202020204" pitchFamily="34" charset="0"/>
                <a:cs typeface="Arial" panose="020B0604020202020204" pitchFamily="34" charset="0"/>
              </a:rPr>
              <a:t> a s</a:t>
            </a:r>
            <a:r>
              <a:rPr lang="sk-SK" sz="3200" b="1" dirty="0">
                <a:latin typeface="Arial" panose="020B0604020202020204" pitchFamily="34" charset="0"/>
                <a:cs typeface="Arial" panose="020B0604020202020204" pitchFamily="34" charset="0"/>
              </a:rPr>
              <a:t>o  </a:t>
            </a:r>
          </a:p>
          <a:p>
            <a:pPr>
              <a:spcBef>
                <a:spcPct val="45000"/>
              </a:spcBef>
            </a:pPr>
            <a:r>
              <a:rPr lang="sk-SK"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závažnými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zdravotnými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následkami</a:t>
            </a:r>
            <a:endParaRPr lang="sk-SK" sz="3200" b="1" dirty="0">
              <a:latin typeface="Arial" panose="020B0604020202020204" pitchFamily="34" charset="0"/>
              <a:cs typeface="Arial" panose="020B0604020202020204" pitchFamily="34" charset="0"/>
            </a:endParaRPr>
          </a:p>
          <a:p>
            <a:pPr>
              <a:spcBef>
                <a:spcPct val="45000"/>
              </a:spcBef>
            </a:pPr>
            <a:r>
              <a:rPr lang="sk-SK" sz="3200" b="1" dirty="0">
                <a:solidFill>
                  <a:srgbClr val="FFC000"/>
                </a:solidFill>
                <a:latin typeface="Arial" panose="020B0604020202020204" pitchFamily="34" charset="0"/>
                <a:cs typeface="Arial" panose="020B0604020202020204" pitchFamily="34" charset="0"/>
              </a:rPr>
              <a:t>- „</a:t>
            </a:r>
            <a:r>
              <a:rPr lang="sk-SK" sz="3200" b="1" dirty="0" err="1">
                <a:solidFill>
                  <a:srgbClr val="FFC000"/>
                </a:solidFill>
                <a:latin typeface="Arial" panose="020B0604020202020204" pitchFamily="34" charset="0"/>
                <a:cs typeface="Arial" panose="020B0604020202020204" pitchFamily="34" charset="0"/>
              </a:rPr>
              <a:t>Craving</a:t>
            </a:r>
            <a:r>
              <a:rPr lang="sk-SK" sz="3200" b="1" dirty="0">
                <a:solidFill>
                  <a:srgbClr val="FFC000"/>
                </a:solidFill>
                <a:latin typeface="Arial" panose="020B0604020202020204" pitchFamily="34" charset="0"/>
                <a:cs typeface="Arial" panose="020B0604020202020204" pitchFamily="34" charset="0"/>
              </a:rPr>
              <a:t>“ – túžba po látke</a:t>
            </a:r>
          </a:p>
          <a:p>
            <a:pPr>
              <a:spcBef>
                <a:spcPct val="45000"/>
              </a:spcBef>
            </a:pPr>
            <a:endParaRPr lang="sk-SK" sz="3200" b="1" dirty="0">
              <a:solidFill>
                <a:schemeClr val="accent3">
                  <a:lumMod val="20000"/>
                  <a:lumOff val="80000"/>
                </a:schemeClr>
              </a:solidFill>
              <a:latin typeface="Arial" panose="020B0604020202020204" pitchFamily="34" charset="0"/>
              <a:cs typeface="Arial" panose="020B0604020202020204" pitchFamily="34" charset="0"/>
            </a:endParaRPr>
          </a:p>
          <a:p>
            <a:pPr>
              <a:spcBef>
                <a:spcPct val="45000"/>
              </a:spcBef>
              <a:buFontTx/>
              <a:buChar char="-"/>
            </a:pPr>
            <a:r>
              <a:rPr lang="sk-SK" sz="3200" b="1" dirty="0">
                <a:solidFill>
                  <a:schemeClr val="accent3">
                    <a:lumMod val="20000"/>
                    <a:lumOff val="80000"/>
                  </a:schemeClr>
                </a:solidFill>
                <a:latin typeface="Arial" panose="020B0604020202020204" pitchFamily="34" charset="0"/>
                <a:cs typeface="Arial" panose="020B0604020202020204" pitchFamily="34" charset="0"/>
              </a:rPr>
              <a:t>  </a:t>
            </a:r>
            <a:r>
              <a:rPr lang="sk-SK" sz="3200" b="1" dirty="0" err="1">
                <a:solidFill>
                  <a:schemeClr val="accent4">
                    <a:lumMod val="20000"/>
                    <a:lumOff val="80000"/>
                  </a:schemeClr>
                </a:solidFill>
                <a:latin typeface="Arial" panose="020B0604020202020204" pitchFamily="34" charset="0"/>
                <a:cs typeface="Arial" panose="020B0604020202020204" pitchFamily="34" charset="0"/>
              </a:rPr>
              <a:t>morfín</a:t>
            </a:r>
            <a:r>
              <a:rPr lang="sk-SK" sz="3200" b="1" dirty="0">
                <a:solidFill>
                  <a:schemeClr val="accent4">
                    <a:lumMod val="20000"/>
                    <a:lumOff val="80000"/>
                  </a:schemeClr>
                </a:solidFill>
                <a:latin typeface="Arial" panose="020B0604020202020204" pitchFamily="34" charset="0"/>
                <a:cs typeface="Arial" panose="020B0604020202020204" pitchFamily="34" charset="0"/>
              </a:rPr>
              <a:t>, </a:t>
            </a:r>
            <a:r>
              <a:rPr lang="sk-SK" sz="3200" b="1" dirty="0" err="1">
                <a:solidFill>
                  <a:schemeClr val="accent4">
                    <a:lumMod val="20000"/>
                    <a:lumOff val="80000"/>
                  </a:schemeClr>
                </a:solidFill>
                <a:latin typeface="Arial" panose="020B0604020202020204" pitchFamily="34" charset="0"/>
                <a:cs typeface="Arial" panose="020B0604020202020204" pitchFamily="34" charset="0"/>
              </a:rPr>
              <a:t>fentanyl</a:t>
            </a:r>
            <a:r>
              <a:rPr lang="sk-SK" sz="3200" b="1" dirty="0">
                <a:solidFill>
                  <a:schemeClr val="accent4">
                    <a:lumMod val="20000"/>
                    <a:lumOff val="80000"/>
                  </a:schemeClr>
                </a:solidFill>
                <a:latin typeface="Arial" panose="020B0604020202020204" pitchFamily="34" charset="0"/>
                <a:cs typeface="Arial" panose="020B0604020202020204" pitchFamily="34" charset="0"/>
              </a:rPr>
              <a:t>, </a:t>
            </a:r>
            <a:r>
              <a:rPr lang="sk-SK" sz="3200" b="1" dirty="0" err="1">
                <a:solidFill>
                  <a:schemeClr val="accent4">
                    <a:lumMod val="20000"/>
                    <a:lumOff val="80000"/>
                  </a:schemeClr>
                </a:solidFill>
                <a:latin typeface="Arial" panose="020B0604020202020204" pitchFamily="34" charset="0"/>
                <a:cs typeface="Arial" panose="020B0604020202020204" pitchFamily="34" charset="0"/>
              </a:rPr>
              <a:t>sufentanyl</a:t>
            </a:r>
            <a:r>
              <a:rPr lang="sk-SK" sz="3200" b="1" dirty="0">
                <a:solidFill>
                  <a:schemeClr val="accent4">
                    <a:lumMod val="20000"/>
                    <a:lumOff val="80000"/>
                  </a:schemeClr>
                </a:solidFill>
                <a:latin typeface="Arial" panose="020B0604020202020204" pitchFamily="34" charset="0"/>
                <a:cs typeface="Arial" panose="020B0604020202020204" pitchFamily="34" charset="0"/>
              </a:rPr>
              <a:t>, </a:t>
            </a:r>
            <a:r>
              <a:rPr lang="sk-SK" sz="3200" b="1" dirty="0" err="1">
                <a:solidFill>
                  <a:schemeClr val="accent4">
                    <a:lumMod val="20000"/>
                    <a:lumOff val="80000"/>
                  </a:schemeClr>
                </a:solidFill>
                <a:latin typeface="Arial" panose="020B0604020202020204" pitchFamily="34" charset="0"/>
                <a:cs typeface="Arial" panose="020B0604020202020204" pitchFamily="34" charset="0"/>
              </a:rPr>
              <a:t>oxykodón</a:t>
            </a:r>
            <a:r>
              <a:rPr lang="sk-SK" sz="3200" b="1" dirty="0">
                <a:solidFill>
                  <a:schemeClr val="accent4">
                    <a:lumMod val="20000"/>
                    <a:lumOff val="80000"/>
                  </a:schemeClr>
                </a:solidFill>
                <a:latin typeface="Arial" panose="020B0604020202020204" pitchFamily="34" charset="0"/>
                <a:cs typeface="Arial" panose="020B0604020202020204" pitchFamily="34" charset="0"/>
              </a:rPr>
              <a:t>, </a:t>
            </a:r>
          </a:p>
          <a:p>
            <a:pPr>
              <a:spcBef>
                <a:spcPct val="45000"/>
              </a:spcBef>
            </a:pPr>
            <a:r>
              <a:rPr lang="sk-SK" sz="3200" b="1" dirty="0">
                <a:solidFill>
                  <a:schemeClr val="accent4">
                    <a:lumMod val="20000"/>
                    <a:lumOff val="80000"/>
                  </a:schemeClr>
                </a:solidFill>
                <a:latin typeface="Arial" panose="020B0604020202020204" pitchFamily="34" charset="0"/>
                <a:cs typeface="Arial" panose="020B0604020202020204" pitchFamily="34" charset="0"/>
              </a:rPr>
              <a:t>    </a:t>
            </a:r>
            <a:r>
              <a:rPr lang="sk-SK" sz="3200" b="1" dirty="0" err="1">
                <a:solidFill>
                  <a:schemeClr val="accent4">
                    <a:lumMod val="20000"/>
                    <a:lumOff val="80000"/>
                  </a:schemeClr>
                </a:solidFill>
                <a:latin typeface="Arial" panose="020B0604020202020204" pitchFamily="34" charset="0"/>
                <a:cs typeface="Arial" panose="020B0604020202020204" pitchFamily="34" charset="0"/>
              </a:rPr>
              <a:t>buprenorfín</a:t>
            </a:r>
            <a:r>
              <a:rPr lang="sk-SK" sz="3200" b="1" dirty="0">
                <a:solidFill>
                  <a:schemeClr val="accent4">
                    <a:lumMod val="20000"/>
                    <a:lumOff val="80000"/>
                  </a:schemeClr>
                </a:solidFill>
                <a:latin typeface="Arial" panose="020B0604020202020204" pitchFamily="34" charset="0"/>
                <a:cs typeface="Arial" panose="020B0604020202020204" pitchFamily="34" charset="0"/>
              </a:rPr>
              <a:t>...</a:t>
            </a:r>
            <a:r>
              <a:rPr lang="sk-SK" sz="3200" dirty="0">
                <a:solidFill>
                  <a:schemeClr val="accent4">
                    <a:lumMod val="20000"/>
                    <a:lumOff val="80000"/>
                  </a:schemeClr>
                </a:solidFill>
                <a:latin typeface="Arial" panose="020B0604020202020204" pitchFamily="34" charset="0"/>
                <a:cs typeface="Arial" panose="020B0604020202020204" pitchFamily="34" charset="0"/>
              </a:rPr>
              <a:t> </a:t>
            </a:r>
          </a:p>
        </p:txBody>
      </p:sp>
      <p:sp>
        <p:nvSpPr>
          <p:cNvPr id="4" name="Nadpis 1"/>
          <p:cNvSpPr txBox="1">
            <a:spLocks/>
          </p:cNvSpPr>
          <p:nvPr/>
        </p:nvSpPr>
        <p:spPr>
          <a:xfrm>
            <a:off x="611560" y="332656"/>
            <a:ext cx="8229600" cy="1250950"/>
          </a:xfrm>
          <a:prstGeom prst="rect">
            <a:avLst/>
          </a:prstGeom>
        </p:spPr>
        <p:txBody>
          <a:bodyPr rIns="45720" anchor="ctr">
            <a:normAutofit/>
            <a:scene3d>
              <a:camera prst="orthographicFront"/>
              <a:lightRig rig="threePt" dir="t">
                <a:rot lat="0" lon="0" rev="4800000"/>
              </a:lightRig>
            </a:scene3d>
            <a:sp3d prstMaterial="matte">
              <a:bevelT w="50800" h="10160"/>
            </a:sp3d>
          </a:bodyPr>
          <a:lstStyle/>
          <a:p>
            <a:pPr defTabSz="914400" eaLnBrk="1" hangingPunct="1">
              <a:buClrTx/>
              <a:buSzTx/>
              <a:buFontTx/>
              <a:buNone/>
              <a:defRPr/>
            </a:pPr>
            <a:r>
              <a:rPr lang="sk-SK" sz="4000" b="1" dirty="0">
                <a:solidFill>
                  <a:srgbClr val="FFFF00"/>
                </a:solidFill>
                <a:latin typeface="Arial" panose="020B0604020202020204" pitchFamily="34" charset="0"/>
                <a:ea typeface="+mj-ea"/>
                <a:cs typeface="Arial" panose="020B0604020202020204" pitchFamily="34" charset="0"/>
              </a:rPr>
              <a:t>Omamné látky – </a:t>
            </a:r>
            <a:r>
              <a:rPr lang="sk-SK" sz="4000" b="1" dirty="0" err="1">
                <a:solidFill>
                  <a:srgbClr val="FFFF00"/>
                </a:solidFill>
                <a:latin typeface="Arial" panose="020B0604020202020204" pitchFamily="34" charset="0"/>
                <a:ea typeface="+mj-ea"/>
                <a:cs typeface="Arial" panose="020B0604020202020204" pitchFamily="34" charset="0"/>
              </a:rPr>
              <a:t>Opioidy</a:t>
            </a:r>
            <a:r>
              <a:rPr lang="sk-SK" sz="4000" b="1" dirty="0">
                <a:solidFill>
                  <a:srgbClr val="FFFF00"/>
                </a:solidFill>
                <a:latin typeface="Arial" panose="020B0604020202020204" pitchFamily="34" charset="0"/>
                <a:ea typeface="+mj-ea"/>
                <a:cs typeface="Arial" panose="020B0604020202020204" pitchFamily="34" charset="0"/>
              </a:rPr>
              <a:t> </a:t>
            </a:r>
            <a:endParaRPr lang="en-GB" sz="4000" b="1" dirty="0">
              <a:solidFill>
                <a:srgbClr val="FFFF00"/>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1201222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0" y="3063875"/>
            <a:ext cx="9144000" cy="0"/>
          </a:xfrm>
          <a:prstGeom prst="rect">
            <a:avLst/>
          </a:prstGeom>
          <a:noFill/>
          <a:ln w="9525">
            <a:noFill/>
            <a:miter lim="800000"/>
            <a:headEnd/>
            <a:tailEnd/>
          </a:ln>
        </p:spPr>
        <p:txBody>
          <a:bodyPr>
            <a:spAutoFit/>
          </a:bodyPr>
          <a:lstStyle/>
          <a:p>
            <a:endParaRPr lang="en-US"/>
          </a:p>
        </p:txBody>
      </p:sp>
      <p:sp>
        <p:nvSpPr>
          <p:cNvPr id="35843" name="Rectangle 3"/>
          <p:cNvSpPr>
            <a:spLocks noChangeArrowheads="1"/>
          </p:cNvSpPr>
          <p:nvPr/>
        </p:nvSpPr>
        <p:spPr bwMode="auto">
          <a:xfrm>
            <a:off x="-1116013" y="2852738"/>
            <a:ext cx="11664951" cy="5175250"/>
          </a:xfrm>
          <a:prstGeom prst="rect">
            <a:avLst/>
          </a:prstGeom>
          <a:noFill/>
          <a:ln w="9525">
            <a:noFill/>
            <a:miter lim="800000"/>
            <a:headEnd/>
            <a:tailEnd/>
          </a:ln>
        </p:spPr>
        <p:txBody>
          <a:bodyPr/>
          <a:lstStyle/>
          <a:p>
            <a:pPr algn="ctr">
              <a:spcBef>
                <a:spcPct val="30000"/>
              </a:spcBef>
              <a:buFontTx/>
              <a:buChar char="-"/>
            </a:pPr>
            <a:r>
              <a:rPr lang="sk-SK" sz="3200" dirty="0">
                <a:solidFill>
                  <a:srgbClr val="FFFF00"/>
                </a:solidFill>
                <a:latin typeface="Arial" panose="020B0604020202020204" pitchFamily="34" charset="0"/>
                <a:cs typeface="Arial" panose="020B0604020202020204" pitchFamily="34" charset="0"/>
              </a:rPr>
              <a:t> </a:t>
            </a:r>
            <a:r>
              <a:rPr lang="sk-SK" sz="3200" b="1" dirty="0">
                <a:solidFill>
                  <a:srgbClr val="FFFF00"/>
                </a:solidFill>
                <a:latin typeface="Arial" panose="020B0604020202020204" pitchFamily="34" charset="0"/>
                <a:cs typeface="Arial" panose="020B0604020202020204" pitchFamily="34" charset="0"/>
              </a:rPr>
              <a:t>definuje </a:t>
            </a:r>
            <a:r>
              <a:rPr lang="en-US" sz="3200" b="1" dirty="0" err="1">
                <a:solidFill>
                  <a:srgbClr val="FFFF00"/>
                </a:solidFill>
                <a:latin typeface="Arial" panose="020B0604020202020204" pitchFamily="34" charset="0"/>
                <a:cs typeface="Arial" panose="020B0604020202020204" pitchFamily="34" charset="0"/>
              </a:rPr>
              <a:t>podmienk</a:t>
            </a:r>
            <a:r>
              <a:rPr lang="sk-SK" sz="3200" b="1" dirty="0">
                <a:solidFill>
                  <a:srgbClr val="FFFF00"/>
                </a:solidFill>
                <a:latin typeface="Arial" panose="020B0604020202020204" pitchFamily="34" charset="0"/>
                <a:cs typeface="Arial" panose="020B0604020202020204" pitchFamily="34" charset="0"/>
              </a:rPr>
              <a:t>y</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na</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pestovanie</a:t>
            </a:r>
            <a:r>
              <a:rPr lang="en-US" sz="3200" b="1" dirty="0">
                <a:solidFill>
                  <a:srgbClr val="FFFF00"/>
                </a:solidFill>
                <a:latin typeface="Arial" panose="020B0604020202020204" pitchFamily="34" charset="0"/>
                <a:cs typeface="Arial" panose="020B0604020202020204" pitchFamily="34" charset="0"/>
              </a:rPr>
              <a:t>, </a:t>
            </a:r>
            <a:endParaRPr lang="sk-SK" sz="3200" b="1" dirty="0">
              <a:solidFill>
                <a:srgbClr val="FFFF00"/>
              </a:solidFill>
              <a:latin typeface="Arial" panose="020B0604020202020204" pitchFamily="34" charset="0"/>
              <a:cs typeface="Arial" panose="020B0604020202020204" pitchFamily="34" charset="0"/>
            </a:endParaRPr>
          </a:p>
          <a:p>
            <a:pPr algn="ctr">
              <a:spcBef>
                <a:spcPct val="30000"/>
              </a:spcBef>
            </a:pPr>
            <a:r>
              <a:rPr lang="en-US" sz="3200" b="1" dirty="0" err="1">
                <a:solidFill>
                  <a:srgbClr val="FFFF00"/>
                </a:solidFill>
                <a:latin typeface="Arial" panose="020B0604020202020204" pitchFamily="34" charset="0"/>
                <a:cs typeface="Arial" panose="020B0604020202020204" pitchFamily="34" charset="0"/>
              </a:rPr>
              <a:t>výrobu</a:t>
            </a:r>
            <a:r>
              <a:rPr lang="en-US" sz="3200" b="1" dirty="0">
                <a:solidFill>
                  <a:srgbClr val="FFFF00"/>
                </a:solidFill>
                <a:latin typeface="Arial" panose="020B0604020202020204" pitchFamily="34" charset="0"/>
                <a:cs typeface="Arial" panose="020B0604020202020204" pitchFamily="34" charset="0"/>
              </a:rPr>
              <a:t>,</a:t>
            </a:r>
            <a:r>
              <a:rPr lang="sk-SK"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kontrolu</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distribúciu</a:t>
            </a:r>
            <a:r>
              <a:rPr lang="sk-SK"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dovoz</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vývoz</a:t>
            </a:r>
            <a:r>
              <a:rPr lang="sk-SK" sz="3200" b="1" dirty="0">
                <a:solidFill>
                  <a:srgbClr val="FFFF00"/>
                </a:solidFill>
                <a:latin typeface="Arial" panose="020B0604020202020204" pitchFamily="34" charset="0"/>
                <a:cs typeface="Arial" panose="020B0604020202020204" pitchFamily="34" charset="0"/>
              </a:rPr>
              <a:t>)</a:t>
            </a:r>
            <a:r>
              <a:rPr lang="en-US" sz="3200" b="1" dirty="0">
                <a:solidFill>
                  <a:srgbClr val="FFFF00"/>
                </a:solidFill>
                <a:latin typeface="Arial" panose="020B0604020202020204" pitchFamily="34" charset="0"/>
                <a:cs typeface="Arial" panose="020B0604020202020204" pitchFamily="34" charset="0"/>
              </a:rPr>
              <a:t>, </a:t>
            </a:r>
            <a:endParaRPr lang="sk-SK" sz="3200" b="1" dirty="0">
              <a:solidFill>
                <a:srgbClr val="FFFF00"/>
              </a:solidFill>
              <a:latin typeface="Arial" panose="020B0604020202020204" pitchFamily="34" charset="0"/>
              <a:cs typeface="Arial" panose="020B0604020202020204" pitchFamily="34" charset="0"/>
            </a:endParaRPr>
          </a:p>
          <a:p>
            <a:pPr algn="ctr">
              <a:spcBef>
                <a:spcPct val="30000"/>
              </a:spcBef>
            </a:pPr>
            <a:r>
              <a:rPr lang="en-US" sz="3200" b="1" dirty="0" err="1">
                <a:solidFill>
                  <a:srgbClr val="FFFF00"/>
                </a:solidFill>
                <a:latin typeface="Arial" panose="020B0604020202020204" pitchFamily="34" charset="0"/>
                <a:cs typeface="Arial" panose="020B0604020202020204" pitchFamily="34" charset="0"/>
              </a:rPr>
              <a:t>výdaj</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používanie</a:t>
            </a:r>
            <a:r>
              <a:rPr lang="sk-SK" sz="3200" b="1" dirty="0">
                <a:solidFill>
                  <a:srgbClr val="FFFF00"/>
                </a:solidFill>
                <a:latin typeface="Arial" panose="020B0604020202020204" pitchFamily="34" charset="0"/>
                <a:cs typeface="Arial" panose="020B0604020202020204" pitchFamily="34" charset="0"/>
              </a:rPr>
              <a:t>, </a:t>
            </a:r>
          </a:p>
          <a:p>
            <a:pPr algn="ctr">
              <a:spcBef>
                <a:spcPct val="30000"/>
              </a:spcBef>
            </a:pPr>
            <a:r>
              <a:rPr lang="en-US" sz="3200" b="1" dirty="0" err="1">
                <a:solidFill>
                  <a:srgbClr val="FFFF00"/>
                </a:solidFill>
                <a:latin typeface="Arial" panose="020B0604020202020204" pitchFamily="34" charset="0"/>
                <a:cs typeface="Arial" panose="020B0604020202020204" pitchFamily="34" charset="0"/>
              </a:rPr>
              <a:t>omamných</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látok</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psychotropných</a:t>
            </a:r>
            <a:r>
              <a:rPr lang="en-US" sz="3200" b="1" dirty="0">
                <a:solidFill>
                  <a:srgbClr val="FFFF00"/>
                </a:solidFill>
                <a:latin typeface="Arial" panose="020B0604020202020204" pitchFamily="34" charset="0"/>
                <a:cs typeface="Arial" panose="020B0604020202020204" pitchFamily="34" charset="0"/>
              </a:rPr>
              <a:t> </a:t>
            </a:r>
            <a:endParaRPr lang="sk-SK" sz="3200" b="1" dirty="0">
              <a:solidFill>
                <a:srgbClr val="FFFF00"/>
              </a:solidFill>
              <a:latin typeface="Arial" panose="020B0604020202020204" pitchFamily="34" charset="0"/>
              <a:cs typeface="Arial" panose="020B0604020202020204" pitchFamily="34" charset="0"/>
            </a:endParaRPr>
          </a:p>
          <a:p>
            <a:pPr algn="ctr">
              <a:spcBef>
                <a:spcPct val="30000"/>
              </a:spcBef>
            </a:pPr>
            <a:r>
              <a:rPr lang="en-US" sz="3200" b="1" dirty="0" err="1">
                <a:solidFill>
                  <a:srgbClr val="FFFF00"/>
                </a:solidFill>
                <a:latin typeface="Arial" panose="020B0604020202020204" pitchFamily="34" charset="0"/>
                <a:cs typeface="Arial" panose="020B0604020202020204" pitchFamily="34" charset="0"/>
              </a:rPr>
              <a:t>látok</a:t>
            </a:r>
            <a:r>
              <a:rPr lang="en-US" sz="3200" b="1" dirty="0">
                <a:solidFill>
                  <a:srgbClr val="FFFF00"/>
                </a:solidFill>
                <a:latin typeface="Arial" panose="020B0604020202020204" pitchFamily="34" charset="0"/>
                <a:cs typeface="Arial" panose="020B0604020202020204" pitchFamily="34" charset="0"/>
              </a:rPr>
              <a:t> a </a:t>
            </a:r>
            <a:r>
              <a:rPr lang="en-US" sz="3200" b="1" dirty="0" err="1">
                <a:solidFill>
                  <a:srgbClr val="FFFF00"/>
                </a:solidFill>
                <a:latin typeface="Arial" panose="020B0604020202020204" pitchFamily="34" charset="0"/>
                <a:cs typeface="Arial" panose="020B0604020202020204" pitchFamily="34" charset="0"/>
              </a:rPr>
              <a:t>prípravkov</a:t>
            </a:r>
            <a:r>
              <a:rPr lang="en-US" sz="3200" b="1" dirty="0">
                <a:solidFill>
                  <a:srgbClr val="FFFF00"/>
                </a:solidFill>
                <a:latin typeface="Arial" panose="020B0604020202020204" pitchFamily="34" charset="0"/>
                <a:cs typeface="Arial" panose="020B0604020202020204" pitchFamily="34" charset="0"/>
              </a:rPr>
              <a:t> </a:t>
            </a:r>
          </a:p>
          <a:p>
            <a:pPr algn="just">
              <a:spcBef>
                <a:spcPct val="30000"/>
              </a:spcBef>
            </a:pPr>
            <a:endParaRPr lang="en-US" sz="3200" b="1" u="sng" dirty="0">
              <a:solidFill>
                <a:srgbClr val="FFFF00"/>
              </a:solidFill>
              <a:latin typeface="Arial" panose="020B0604020202020204" pitchFamily="34" charset="0"/>
              <a:cs typeface="Arial" panose="020B0604020202020204" pitchFamily="34" charset="0"/>
            </a:endParaRPr>
          </a:p>
        </p:txBody>
      </p:sp>
      <p:sp>
        <p:nvSpPr>
          <p:cNvPr id="4" name="Nadpis 3"/>
          <p:cNvSpPr>
            <a:spLocks noGrp="1"/>
          </p:cNvSpPr>
          <p:nvPr>
            <p:ph type="title"/>
          </p:nvPr>
        </p:nvSpPr>
        <p:spPr>
          <a:xfrm>
            <a:off x="755576" y="692696"/>
            <a:ext cx="8013192" cy="1636776"/>
          </a:xfrm>
        </p:spPr>
        <p:txBody>
          <a:bodyPr/>
          <a:lstStyle/>
          <a:p>
            <a:pPr eaLnBrk="1" hangingPunct="1">
              <a:defRPr/>
            </a:pPr>
            <a:r>
              <a:rPr lang="sk-SK" dirty="0">
                <a:solidFill>
                  <a:schemeClr val="tx1"/>
                </a:solidFill>
              </a:rPr>
              <a:t>Zákon o omamných látkach „Ópiový zákon“</a:t>
            </a:r>
            <a:endParaRPr lang="en-GB"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0099"/>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683568" y="260648"/>
            <a:ext cx="7772400" cy="1371600"/>
          </a:xfrm>
        </p:spPr>
        <p:txBody>
          <a:bodyPr/>
          <a:lstStyle/>
          <a:p>
            <a:pPr eaLnBrk="1" hangingPunct="1">
              <a:defRPr/>
            </a:pPr>
            <a:r>
              <a:rPr lang="sk-SK" sz="3600" dirty="0">
                <a:solidFill>
                  <a:schemeClr val="bg1"/>
                </a:solidFill>
                <a:latin typeface="Trebuchet MS" pitchFamily="34" charset="0"/>
              </a:rPr>
              <a:t>P</a:t>
            </a:r>
            <a:r>
              <a:rPr lang="en-US" sz="3600" dirty="0" err="1">
                <a:solidFill>
                  <a:schemeClr val="bg1"/>
                </a:solidFill>
                <a:latin typeface="Trebuchet MS" pitchFamily="34" charset="0"/>
              </a:rPr>
              <a:t>sychotropné</a:t>
            </a:r>
            <a:r>
              <a:rPr lang="en-US" sz="3600" dirty="0">
                <a:solidFill>
                  <a:schemeClr val="bg1"/>
                </a:solidFill>
                <a:latin typeface="Trebuchet MS" pitchFamily="34" charset="0"/>
              </a:rPr>
              <a:t> </a:t>
            </a:r>
            <a:r>
              <a:rPr lang="en-US" sz="3600" dirty="0" err="1">
                <a:solidFill>
                  <a:schemeClr val="bg1"/>
                </a:solidFill>
                <a:latin typeface="Trebuchet MS" pitchFamily="34" charset="0"/>
              </a:rPr>
              <a:t>látky</a:t>
            </a:r>
            <a:endParaRPr lang="sk-SK" sz="3600" dirty="0">
              <a:solidFill>
                <a:schemeClr val="bg1"/>
              </a:solidFill>
              <a:latin typeface="Trebuchet MS" pitchFamily="34" charset="0"/>
            </a:endParaRPr>
          </a:p>
        </p:txBody>
      </p:sp>
      <p:sp>
        <p:nvSpPr>
          <p:cNvPr id="36867" name="Text Box 3"/>
          <p:cNvSpPr txBox="1">
            <a:spLocks noChangeArrowheads="1"/>
          </p:cNvSpPr>
          <p:nvPr/>
        </p:nvSpPr>
        <p:spPr bwMode="auto">
          <a:xfrm>
            <a:off x="323528" y="1772816"/>
            <a:ext cx="8675687" cy="5530553"/>
          </a:xfrm>
          <a:prstGeom prst="rect">
            <a:avLst/>
          </a:prstGeom>
          <a:noFill/>
          <a:ln w="9525">
            <a:noFill/>
            <a:miter lim="800000"/>
            <a:headEnd/>
            <a:tailEnd/>
          </a:ln>
        </p:spPr>
        <p:txBody>
          <a:bodyPr>
            <a:spAutoFit/>
          </a:bodyPr>
          <a:lstStyle/>
          <a:p>
            <a:pPr>
              <a:lnSpc>
                <a:spcPct val="150000"/>
              </a:lnSpc>
              <a:buFontTx/>
              <a:buChar char="-"/>
            </a:pPr>
            <a:r>
              <a:rPr lang="sk-SK" sz="3200" dirty="0">
                <a:latin typeface="Arial" panose="020B0604020202020204" pitchFamily="34" charset="0"/>
                <a:cs typeface="Arial" panose="020B0604020202020204" pitchFamily="34" charset="0"/>
              </a:rPr>
              <a:t>  </a:t>
            </a:r>
            <a:r>
              <a:rPr lang="sk-SK" sz="3200" b="1" dirty="0">
                <a:solidFill>
                  <a:srgbClr val="FFFF00"/>
                </a:solidFill>
                <a:latin typeface="Arial" panose="020B0604020202020204" pitchFamily="34" charset="0"/>
                <a:cs typeface="Arial" panose="020B0604020202020204" pitchFamily="34" charset="0"/>
              </a:rPr>
              <a:t>O</a:t>
            </a:r>
            <a:r>
              <a:rPr lang="en-US" sz="3200" b="1" dirty="0" err="1">
                <a:solidFill>
                  <a:srgbClr val="FFFF00"/>
                </a:solidFill>
                <a:latin typeface="Arial" panose="020B0604020202020204" pitchFamily="34" charset="0"/>
                <a:cs typeface="Arial" panose="020B0604020202020204" pitchFamily="34" charset="0"/>
              </a:rPr>
              <a:t>vplyvňujú</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stav</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ľudskej</a:t>
            </a:r>
            <a:r>
              <a:rPr lang="en-US" sz="3200" b="1" dirty="0">
                <a:solidFill>
                  <a:srgbClr val="FFFF00"/>
                </a:solidFill>
                <a:latin typeface="Arial" panose="020B0604020202020204" pitchFamily="34" charset="0"/>
                <a:cs typeface="Arial" panose="020B0604020202020204" pitchFamily="34" charset="0"/>
              </a:rPr>
              <a:t> </a:t>
            </a:r>
            <a:r>
              <a:rPr lang="en-US" sz="3200" b="1" dirty="0" err="1">
                <a:solidFill>
                  <a:srgbClr val="FFFF00"/>
                </a:solidFill>
                <a:latin typeface="Arial" panose="020B0604020202020204" pitchFamily="34" charset="0"/>
                <a:cs typeface="Arial" panose="020B0604020202020204" pitchFamily="34" charset="0"/>
              </a:rPr>
              <a:t>psychiky</a:t>
            </a:r>
            <a:r>
              <a:rPr lang="en-US" sz="3200" b="1" dirty="0">
                <a:latin typeface="Arial" panose="020B0604020202020204" pitchFamily="34" charset="0"/>
                <a:cs typeface="Arial" panose="020B0604020202020204" pitchFamily="34" charset="0"/>
              </a:rPr>
              <a:t> </a:t>
            </a:r>
            <a:r>
              <a:rPr lang="sk-SK" sz="3200" b="1" dirty="0">
                <a:latin typeface="Arial" panose="020B0604020202020204" pitchFamily="34" charset="0"/>
                <a:cs typeface="Arial" panose="020B0604020202020204" pitchFamily="34" charset="0"/>
              </a:rPr>
              <a:t> </a:t>
            </a:r>
          </a:p>
          <a:p>
            <a:pPr>
              <a:lnSpc>
                <a:spcPct val="150000"/>
              </a:lnSpc>
            </a:pPr>
            <a:r>
              <a:rPr lang="sk-SK" sz="3200" b="1"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s</a:t>
            </a:r>
            <a:r>
              <a:rPr lang="sk-SK" sz="3200" b="1" dirty="0">
                <a:latin typeface="Arial" panose="020B0604020202020204" pitchFamily="34" charset="0"/>
                <a:cs typeface="Arial" panose="020B0604020202020204" pitchFamily="34" charset="0"/>
              </a:rPr>
              <a:t>o</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závažnými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zdravotnými</a:t>
            </a:r>
            <a:r>
              <a:rPr lang="en-US" sz="3200" b="1" dirty="0">
                <a:latin typeface="Arial" panose="020B0604020202020204" pitchFamily="34" charset="0"/>
                <a:cs typeface="Arial" panose="020B0604020202020204" pitchFamily="34" charset="0"/>
              </a:rPr>
              <a:t> </a:t>
            </a:r>
            <a:r>
              <a:rPr lang="sk-SK" sz="3200" b="1" dirty="0">
                <a:latin typeface="Arial" panose="020B0604020202020204" pitchFamily="34" charset="0"/>
                <a:cs typeface="Arial" panose="020B0604020202020204" pitchFamily="34" charset="0"/>
              </a:rPr>
              <a:t> </a:t>
            </a:r>
          </a:p>
          <a:p>
            <a:pPr>
              <a:lnSpc>
                <a:spcPct val="150000"/>
              </a:lnSpc>
            </a:pPr>
            <a:r>
              <a:rPr lang="sk-SK" sz="3200" b="1" dirty="0">
                <a:latin typeface="Arial" panose="020B0604020202020204" pitchFamily="34" charset="0"/>
                <a:cs typeface="Arial" panose="020B0604020202020204" pitchFamily="34" charset="0"/>
              </a:rPr>
              <a:t>   </a:t>
            </a:r>
            <a:r>
              <a:rPr lang="en-US" sz="3200" b="1" dirty="0">
                <a:latin typeface="Arial" panose="020B0604020202020204" pitchFamily="34" charset="0"/>
                <a:cs typeface="Arial" panose="020B0604020202020204" pitchFamily="34" charset="0"/>
              </a:rPr>
              <a:t>a </a:t>
            </a:r>
            <a:r>
              <a:rPr lang="en-US" sz="3200" b="1" dirty="0" err="1">
                <a:latin typeface="Arial" panose="020B0604020202020204" pitchFamily="34" charset="0"/>
                <a:cs typeface="Arial" panose="020B0604020202020204" pitchFamily="34" charset="0"/>
              </a:rPr>
              <a:t>psychosociálnymi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následkami</a:t>
            </a:r>
            <a:r>
              <a:rPr lang="en-US" sz="3200" b="1" dirty="0">
                <a:latin typeface="Arial" panose="020B0604020202020204" pitchFamily="34" charset="0"/>
                <a:cs typeface="Arial" panose="020B0604020202020204" pitchFamily="34" charset="0"/>
              </a:rPr>
              <a:t> </a:t>
            </a:r>
            <a:endParaRPr lang="sk-SK" sz="3200" b="1" dirty="0">
              <a:latin typeface="Arial" panose="020B0604020202020204" pitchFamily="34" charset="0"/>
              <a:cs typeface="Arial" panose="020B0604020202020204" pitchFamily="34" charset="0"/>
            </a:endParaRPr>
          </a:p>
          <a:p>
            <a:pPr>
              <a:lnSpc>
                <a:spcPct val="150000"/>
              </a:lnSpc>
            </a:pPr>
            <a:r>
              <a:rPr lang="sk-SK" sz="3200" b="1" dirty="0">
                <a:latin typeface="Arial" panose="020B0604020202020204" pitchFamily="34" charset="0"/>
                <a:cs typeface="Arial" panose="020B0604020202020204" pitchFamily="34" charset="0"/>
              </a:rPr>
              <a:t> - Vznik závislosti, </a:t>
            </a:r>
            <a:r>
              <a:rPr lang="sk-SK" sz="3200" b="1" dirty="0" err="1">
                <a:latin typeface="Arial" panose="020B0604020202020204" pitchFamily="34" charset="0"/>
                <a:cs typeface="Arial" panose="020B0604020202020204" pitchFamily="34" charset="0"/>
              </a:rPr>
              <a:t>craving</a:t>
            </a:r>
            <a:endParaRPr lang="en-US" sz="3200" b="1" dirty="0">
              <a:latin typeface="Arial" panose="020B0604020202020204" pitchFamily="34" charset="0"/>
              <a:cs typeface="Arial" panose="020B0604020202020204" pitchFamily="34" charset="0"/>
            </a:endParaRPr>
          </a:p>
          <a:p>
            <a:pPr>
              <a:lnSpc>
                <a:spcPct val="150000"/>
              </a:lnSpc>
              <a:buFontTx/>
              <a:buChar char="-"/>
            </a:pPr>
            <a:r>
              <a:rPr lang="sk-SK" sz="3200" b="1" dirty="0">
                <a:latin typeface="Arial" panose="020B0604020202020204" pitchFamily="34" charset="0"/>
                <a:cs typeface="Arial" panose="020B0604020202020204" pitchFamily="34" charset="0"/>
              </a:rPr>
              <a:t>  </a:t>
            </a:r>
            <a:r>
              <a:rPr lang="sk-SK" sz="3200" b="1" dirty="0">
                <a:solidFill>
                  <a:srgbClr val="FF0000"/>
                </a:solidFill>
                <a:latin typeface="Arial" panose="020B0604020202020204" pitchFamily="34" charset="0"/>
                <a:cs typeface="Arial" panose="020B0604020202020204" pitchFamily="34" charset="0"/>
              </a:rPr>
              <a:t>LSD, THC, metamfetamín, </a:t>
            </a:r>
          </a:p>
          <a:p>
            <a:pPr>
              <a:lnSpc>
                <a:spcPct val="150000"/>
              </a:lnSpc>
            </a:pPr>
            <a:r>
              <a:rPr lang="sk-SK" sz="3200" b="1" dirty="0">
                <a:solidFill>
                  <a:srgbClr val="FF0000"/>
                </a:solidFill>
                <a:latin typeface="Arial" panose="020B0604020202020204" pitchFamily="34" charset="0"/>
                <a:cs typeface="Arial" panose="020B0604020202020204" pitchFamily="34" charset="0"/>
              </a:rPr>
              <a:t>   </a:t>
            </a:r>
            <a:r>
              <a:rPr lang="sk-SK" sz="3200" b="1" dirty="0" err="1">
                <a:solidFill>
                  <a:srgbClr val="FF0000"/>
                </a:solidFill>
                <a:latin typeface="Arial" panose="020B0604020202020204" pitchFamily="34" charset="0"/>
                <a:cs typeface="Arial" panose="020B0604020202020204" pitchFamily="34" charset="0"/>
              </a:rPr>
              <a:t>benzodiazepíny</a:t>
            </a:r>
            <a:r>
              <a:rPr lang="sk-SK" sz="3200" b="1" dirty="0">
                <a:solidFill>
                  <a:srgbClr val="FF0000"/>
                </a:solidFill>
                <a:latin typeface="Arial" panose="020B0604020202020204" pitchFamily="34" charset="0"/>
                <a:cs typeface="Arial" panose="020B0604020202020204" pitchFamily="34" charset="0"/>
              </a:rPr>
              <a:t>, barbituráty...</a:t>
            </a:r>
            <a:endParaRPr lang="en-US" sz="3200" b="1" dirty="0">
              <a:solidFill>
                <a:srgbClr val="FF0000"/>
              </a:solidFill>
              <a:latin typeface="Arial" panose="020B0604020202020204" pitchFamily="34" charset="0"/>
              <a:cs typeface="Arial" panose="020B0604020202020204" pitchFamily="34" charset="0"/>
            </a:endParaRPr>
          </a:p>
          <a:p>
            <a:pPr algn="ctr">
              <a:lnSpc>
                <a:spcPct val="150000"/>
              </a:lnSpc>
              <a:spcBef>
                <a:spcPct val="50000"/>
              </a:spcBef>
            </a:pPr>
            <a:endParaRPr lang="sk-SK" sz="3600" b="1" u="sng"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a:extLst>
              <a:ext uri="{FF2B5EF4-FFF2-40B4-BE49-F238E27FC236}">
                <a16:creationId xmlns:a16="http://schemas.microsoft.com/office/drawing/2014/main" id="{705F788F-F188-4643-BAFE-48E2ABC985D0}"/>
              </a:ext>
            </a:extLst>
          </p:cNvPr>
          <p:cNvSpPr txBox="1">
            <a:spLocks noChangeArrowheads="1"/>
          </p:cNvSpPr>
          <p:nvPr/>
        </p:nvSpPr>
        <p:spPr bwMode="auto">
          <a:xfrm>
            <a:off x="1619250" y="1844675"/>
            <a:ext cx="6624638" cy="3540125"/>
          </a:xfrm>
          <a:prstGeom prst="rect">
            <a:avLst/>
          </a:prstGeom>
          <a:noFill/>
          <a:ln w="9525">
            <a:noFill/>
            <a:miter lim="800000"/>
            <a:headEnd/>
            <a:tailEnd/>
          </a:ln>
        </p:spPr>
        <p:txBody>
          <a:bodyPr>
            <a:spAutoFit/>
          </a:bodyPr>
          <a:lstStyle/>
          <a:p>
            <a:pPr>
              <a:spcBef>
                <a:spcPct val="80000"/>
              </a:spcBef>
              <a:buClrTx/>
              <a:buSzTx/>
              <a:buFont typeface="Times New Roman" panose="02020603050405020304" pitchFamily="18" charset="0"/>
              <a:buBlip>
                <a:blip r:embed="rId3"/>
              </a:buBlip>
              <a:defRPr/>
            </a:pPr>
            <a:r>
              <a:rPr lang="sk-SK" sz="3200" b="1" dirty="0">
                <a:solidFill>
                  <a:srgbClr val="000099"/>
                </a:solidFill>
                <a:latin typeface="+mn-lt"/>
              </a:rPr>
              <a:t>kauzálna, </a:t>
            </a:r>
            <a:r>
              <a:rPr lang="sk-SK" sz="3200" b="1" dirty="0" err="1">
                <a:solidFill>
                  <a:srgbClr val="000099"/>
                </a:solidFill>
                <a:latin typeface="+mn-lt"/>
              </a:rPr>
              <a:t>etiologická</a:t>
            </a:r>
            <a:endParaRPr lang="sk-SK" sz="3200" b="1" dirty="0">
              <a:solidFill>
                <a:srgbClr val="000099"/>
              </a:solidFill>
              <a:latin typeface="+mn-lt"/>
            </a:endParaRPr>
          </a:p>
          <a:p>
            <a:pPr>
              <a:spcBef>
                <a:spcPct val="50000"/>
              </a:spcBef>
              <a:buClrTx/>
              <a:buSzTx/>
              <a:buFont typeface="Times New Roman" panose="02020603050405020304" pitchFamily="18" charset="0"/>
              <a:buBlip>
                <a:blip r:embed="rId3"/>
              </a:buBlip>
              <a:defRPr/>
            </a:pPr>
            <a:r>
              <a:rPr lang="sk-SK" sz="3200" b="1" dirty="0">
                <a:solidFill>
                  <a:srgbClr val="000099"/>
                </a:solidFill>
                <a:latin typeface="+mn-lt"/>
              </a:rPr>
              <a:t>substitučná</a:t>
            </a:r>
          </a:p>
          <a:p>
            <a:pPr>
              <a:spcBef>
                <a:spcPct val="50000"/>
              </a:spcBef>
              <a:buClrTx/>
              <a:buSzTx/>
              <a:buFont typeface="Times New Roman" panose="02020603050405020304" pitchFamily="18" charset="0"/>
              <a:buBlip>
                <a:blip r:embed="rId3"/>
              </a:buBlip>
              <a:defRPr/>
            </a:pPr>
            <a:r>
              <a:rPr lang="sk-SK" sz="3200" b="1" dirty="0">
                <a:solidFill>
                  <a:srgbClr val="000099"/>
                </a:solidFill>
                <a:latin typeface="+mn-lt"/>
              </a:rPr>
              <a:t>symptomatická</a:t>
            </a:r>
          </a:p>
          <a:p>
            <a:pPr>
              <a:spcBef>
                <a:spcPct val="50000"/>
              </a:spcBef>
              <a:buClrTx/>
              <a:buSzTx/>
              <a:buFont typeface="Times New Roman" panose="02020603050405020304" pitchFamily="18" charset="0"/>
              <a:buBlip>
                <a:blip r:embed="rId3"/>
              </a:buBlip>
              <a:defRPr/>
            </a:pPr>
            <a:r>
              <a:rPr lang="sk-SK" sz="3200" b="1" dirty="0">
                <a:solidFill>
                  <a:srgbClr val="000099"/>
                </a:solidFill>
                <a:latin typeface="+mn-lt"/>
              </a:rPr>
              <a:t>empirická</a:t>
            </a:r>
          </a:p>
          <a:p>
            <a:pPr>
              <a:spcBef>
                <a:spcPct val="50000"/>
              </a:spcBef>
              <a:buClrTx/>
              <a:buSzTx/>
              <a:buFont typeface="Times New Roman" panose="02020603050405020304" pitchFamily="18" charset="0"/>
              <a:buBlip>
                <a:blip r:embed="rId3"/>
              </a:buBlip>
              <a:defRPr/>
            </a:pPr>
            <a:r>
              <a:rPr lang="sk-SK" sz="3200" b="1" dirty="0" err="1">
                <a:solidFill>
                  <a:srgbClr val="000099"/>
                </a:solidFill>
                <a:latin typeface="+mn-lt"/>
              </a:rPr>
              <a:t>placebo</a:t>
            </a:r>
            <a:r>
              <a:rPr lang="sk-SK" sz="3200" b="1" dirty="0">
                <a:solidFill>
                  <a:srgbClr val="000099"/>
                </a:solidFill>
                <a:latin typeface="+mn-lt"/>
              </a:rPr>
              <a:t>                    </a:t>
            </a:r>
          </a:p>
        </p:txBody>
      </p:sp>
      <p:sp>
        <p:nvSpPr>
          <p:cNvPr id="10243" name="Rectangle 3">
            <a:extLst>
              <a:ext uri="{FF2B5EF4-FFF2-40B4-BE49-F238E27FC236}">
                <a16:creationId xmlns:a16="http://schemas.microsoft.com/office/drawing/2014/main" id="{D38DE3B1-34AD-4F40-A07F-AAD33867F3BC}"/>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0244" name="Rectangle 4">
            <a:extLst>
              <a:ext uri="{FF2B5EF4-FFF2-40B4-BE49-F238E27FC236}">
                <a16:creationId xmlns:a16="http://schemas.microsoft.com/office/drawing/2014/main" id="{85236FF3-7270-4676-AB42-4091122CD4D8}"/>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0245" name="Oval 5">
            <a:extLst>
              <a:ext uri="{FF2B5EF4-FFF2-40B4-BE49-F238E27FC236}">
                <a16:creationId xmlns:a16="http://schemas.microsoft.com/office/drawing/2014/main" id="{1CB7136E-2AA8-4AAE-B788-E30ED84826DC}"/>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4342" name="Text Box 6">
            <a:extLst>
              <a:ext uri="{FF2B5EF4-FFF2-40B4-BE49-F238E27FC236}">
                <a16:creationId xmlns:a16="http://schemas.microsoft.com/office/drawing/2014/main" id="{0F4854D4-4B0A-4B23-BD5B-BED7DC835D2D}"/>
              </a:ext>
            </a:extLst>
          </p:cNvPr>
          <p:cNvSpPr txBox="1">
            <a:spLocks noChangeArrowheads="1"/>
          </p:cNvSpPr>
          <p:nvPr/>
        </p:nvSpPr>
        <p:spPr bwMode="auto">
          <a:xfrm>
            <a:off x="1692275" y="692150"/>
            <a:ext cx="6950075" cy="701675"/>
          </a:xfrm>
          <a:prstGeom prst="rect">
            <a:avLst/>
          </a:prstGeom>
          <a:noFill/>
          <a:ln w="9525">
            <a:noFill/>
            <a:miter lim="800000"/>
            <a:headEnd/>
            <a:tailEnd/>
          </a:ln>
        </p:spPr>
        <p:txBody>
          <a:bodyPr>
            <a:spAutoFit/>
          </a:bodyPr>
          <a:lstStyle/>
          <a:p>
            <a:pPr>
              <a:spcBef>
                <a:spcPct val="50000"/>
              </a:spcBef>
              <a:defRPr/>
            </a:pPr>
            <a:r>
              <a:rPr lang="sk-SK" sz="4000" b="1">
                <a:solidFill>
                  <a:srgbClr val="CC0000"/>
                </a:solidFill>
                <a:latin typeface="+mj-lt"/>
              </a:rPr>
              <a:t>Farmakoterapia</a:t>
            </a:r>
          </a:p>
        </p:txBody>
      </p:sp>
    </p:spTree>
    <p:extLst>
      <p:ext uri="{BB962C8B-B14F-4D97-AF65-F5344CB8AC3E}">
        <p14:creationId xmlns:p14="http://schemas.microsoft.com/office/powerpoint/2010/main" val="24550525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a:extLst>
              <a:ext uri="{FF2B5EF4-FFF2-40B4-BE49-F238E27FC236}">
                <a16:creationId xmlns:a16="http://schemas.microsoft.com/office/drawing/2014/main" id="{29D5F42D-76BA-4E7D-BC4E-7D1CE2DE12FD}"/>
              </a:ext>
            </a:extLst>
          </p:cNvPr>
          <p:cNvSpPr>
            <a:spLocks noChangeArrowheads="1"/>
          </p:cNvSpPr>
          <p:nvPr/>
        </p:nvSpPr>
        <p:spPr bwMode="auto">
          <a:xfrm>
            <a:off x="1331913" y="765175"/>
            <a:ext cx="7272337" cy="7091363"/>
          </a:xfrm>
          <a:prstGeom prst="rect">
            <a:avLst/>
          </a:prstGeom>
          <a:noFill/>
          <a:ln w="9525">
            <a:noFill/>
            <a:round/>
            <a:headEnd/>
            <a:tailEnd/>
          </a:ln>
          <a:effectLst/>
        </p:spPr>
        <p:txBody>
          <a:bodyPr lIns="85680" tIns="42840" rIns="85680" bIns="42840">
            <a:spAutoFit/>
          </a:bodyPr>
          <a:lstStyle/>
          <a:p>
            <a:pPr marL="457200" indent="-457200" algn="ctr" eaLnBrk="1">
              <a:lnSpc>
                <a:spcPct val="120000"/>
              </a:lnSpc>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endParaRPr lang="sk-SK" sz="3200" b="1" dirty="0">
              <a:solidFill>
                <a:srgbClr val="000099"/>
              </a:solidFill>
              <a:latin typeface="+mn-lt"/>
              <a:ea typeface="Arial Unicode MS" pitchFamily="34" charset="-128"/>
              <a:cs typeface="Arial Unicode MS" pitchFamily="34" charset="-128"/>
            </a:endParaRPr>
          </a:p>
          <a:p>
            <a:pPr marL="457200" indent="-457200">
              <a:spcBef>
                <a:spcPct val="300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r>
              <a:rPr lang="sk-SK" sz="3200" dirty="0">
                <a:solidFill>
                  <a:srgbClr val="000099"/>
                </a:solidFill>
                <a:latin typeface="+mn-lt"/>
              </a:rPr>
              <a:t>Dôvod podania -   terapeutický</a:t>
            </a:r>
          </a:p>
          <a:p>
            <a:pPr marL="457200" indent="-457200">
              <a:spcBef>
                <a:spcPct val="300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r>
              <a:rPr lang="sk-SK" sz="3200" dirty="0">
                <a:solidFill>
                  <a:srgbClr val="000099"/>
                </a:solidFill>
                <a:latin typeface="+mn-lt"/>
              </a:rPr>
              <a:t>                             profylaktický</a:t>
            </a:r>
          </a:p>
          <a:p>
            <a:pPr marL="457200" indent="-457200">
              <a:spcBef>
                <a:spcPct val="300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r>
              <a:rPr lang="sk-SK" sz="3200" dirty="0">
                <a:solidFill>
                  <a:srgbClr val="000099"/>
                </a:solidFill>
                <a:latin typeface="+mn-lt"/>
              </a:rPr>
              <a:t>                             diagnostický</a:t>
            </a:r>
          </a:p>
          <a:p>
            <a:pPr eaLnBrk="1">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Dávka:</a:t>
            </a:r>
          </a:p>
          <a:p>
            <a:pPr eaLnBrk="1">
              <a:lnSpc>
                <a:spcPct val="50000"/>
              </a:lnSpc>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a:t>
            </a:r>
            <a:r>
              <a:rPr lang="sk-SK" sz="3200" b="1" dirty="0">
                <a:solidFill>
                  <a:srgbClr val="CC0000"/>
                </a:solidFill>
                <a:latin typeface="+mn-lt"/>
                <a:ea typeface="Arial Unicode MS" pitchFamily="34" charset="-128"/>
                <a:cs typeface="Arial Unicode MS" pitchFamily="34" charset="-128"/>
              </a:rPr>
              <a:t>jednotlivá</a:t>
            </a:r>
            <a:r>
              <a:rPr lang="sk-SK" sz="3200" dirty="0">
                <a:solidFill>
                  <a:srgbClr val="000099"/>
                </a:solidFill>
                <a:latin typeface="+mn-lt"/>
                <a:ea typeface="Arial Unicode MS" pitchFamily="34" charset="-128"/>
                <a:cs typeface="Arial Unicode MS" pitchFamily="34" charset="-128"/>
              </a:rPr>
              <a:t> -   </a:t>
            </a:r>
            <a:r>
              <a:rPr lang="sk-SK" sz="3200" dirty="0" err="1">
                <a:solidFill>
                  <a:srgbClr val="000099"/>
                </a:solidFill>
                <a:latin typeface="+mn-lt"/>
                <a:ea typeface="Arial Unicode MS" pitchFamily="34" charset="-128"/>
                <a:cs typeface="Arial Unicode MS" pitchFamily="34" charset="-128"/>
              </a:rPr>
              <a:t>dosis</a:t>
            </a:r>
            <a:r>
              <a:rPr lang="sk-SK" sz="3200" dirty="0">
                <a:solidFill>
                  <a:srgbClr val="000099"/>
                </a:solidFill>
                <a:latin typeface="+mn-lt"/>
                <a:ea typeface="Arial Unicode MS" pitchFamily="34" charset="-128"/>
                <a:cs typeface="Arial Unicode MS" pitchFamily="34" charset="-128"/>
              </a:rPr>
              <a:t> </a:t>
            </a:r>
            <a:r>
              <a:rPr lang="sk-SK" sz="3200" dirty="0" err="1">
                <a:solidFill>
                  <a:srgbClr val="000099"/>
                </a:solidFill>
                <a:latin typeface="+mn-lt"/>
                <a:ea typeface="Arial Unicode MS" pitchFamily="34" charset="-128"/>
                <a:cs typeface="Arial Unicode MS" pitchFamily="34" charset="-128"/>
              </a:rPr>
              <a:t>singula</a:t>
            </a:r>
            <a:endParaRPr lang="sk-SK" sz="3200" dirty="0">
              <a:solidFill>
                <a:srgbClr val="000099"/>
              </a:solidFill>
              <a:latin typeface="+mn-lt"/>
              <a:ea typeface="Arial Unicode MS" pitchFamily="34" charset="-128"/>
              <a:cs typeface="Arial Unicode MS" pitchFamily="34" charset="-128"/>
            </a:endParaRPr>
          </a:p>
          <a:p>
            <a:pPr eaLnBrk="1">
              <a:lnSpc>
                <a:spcPct val="50000"/>
              </a:lnSpc>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a:t>
            </a:r>
            <a:r>
              <a:rPr lang="sk-SK" sz="3200" b="1" dirty="0">
                <a:solidFill>
                  <a:srgbClr val="CC0000"/>
                </a:solidFill>
                <a:latin typeface="+mn-lt"/>
                <a:ea typeface="Arial Unicode MS" pitchFamily="34" charset="-128"/>
                <a:cs typeface="Arial Unicode MS" pitchFamily="34" charset="-128"/>
              </a:rPr>
              <a:t>denná</a:t>
            </a:r>
            <a:r>
              <a:rPr lang="sk-SK" sz="3200" dirty="0">
                <a:solidFill>
                  <a:srgbClr val="000099"/>
                </a:solidFill>
                <a:latin typeface="+mn-lt"/>
                <a:ea typeface="Arial Unicode MS" pitchFamily="34" charset="-128"/>
                <a:cs typeface="Arial Unicode MS" pitchFamily="34" charset="-128"/>
              </a:rPr>
              <a:t>       -   </a:t>
            </a:r>
            <a:r>
              <a:rPr lang="sk-SK" sz="3200" dirty="0" err="1">
                <a:solidFill>
                  <a:srgbClr val="000099"/>
                </a:solidFill>
                <a:latin typeface="+mn-lt"/>
                <a:ea typeface="Arial Unicode MS" pitchFamily="34" charset="-128"/>
                <a:cs typeface="Arial Unicode MS" pitchFamily="34" charset="-128"/>
              </a:rPr>
              <a:t>dosis</a:t>
            </a:r>
            <a:r>
              <a:rPr lang="sk-SK" sz="3200" dirty="0">
                <a:solidFill>
                  <a:srgbClr val="000099"/>
                </a:solidFill>
                <a:latin typeface="+mn-lt"/>
                <a:ea typeface="Arial Unicode MS" pitchFamily="34" charset="-128"/>
                <a:cs typeface="Arial Unicode MS" pitchFamily="34" charset="-128"/>
              </a:rPr>
              <a:t> </a:t>
            </a:r>
            <a:r>
              <a:rPr lang="sk-SK" sz="3200" dirty="0" err="1">
                <a:solidFill>
                  <a:srgbClr val="000099"/>
                </a:solidFill>
                <a:latin typeface="+mn-lt"/>
                <a:ea typeface="Arial Unicode MS" pitchFamily="34" charset="-128"/>
                <a:cs typeface="Arial Unicode MS" pitchFamily="34" charset="-128"/>
              </a:rPr>
              <a:t>pro</a:t>
            </a:r>
            <a:r>
              <a:rPr lang="sk-SK" sz="3200" dirty="0">
                <a:solidFill>
                  <a:srgbClr val="000099"/>
                </a:solidFill>
                <a:latin typeface="+mn-lt"/>
                <a:ea typeface="Arial Unicode MS" pitchFamily="34" charset="-128"/>
                <a:cs typeface="Arial Unicode MS" pitchFamily="34" charset="-128"/>
              </a:rPr>
              <a:t> </a:t>
            </a:r>
            <a:r>
              <a:rPr lang="sk-SK" sz="3200" dirty="0" err="1">
                <a:solidFill>
                  <a:srgbClr val="000099"/>
                </a:solidFill>
                <a:latin typeface="+mn-lt"/>
                <a:ea typeface="Arial Unicode MS" pitchFamily="34" charset="-128"/>
                <a:cs typeface="Arial Unicode MS" pitchFamily="34" charset="-128"/>
              </a:rPr>
              <a:t>die</a:t>
            </a:r>
            <a:endParaRPr lang="sk-SK" sz="3200" dirty="0">
              <a:solidFill>
                <a:srgbClr val="000099"/>
              </a:solidFill>
              <a:latin typeface="+mn-lt"/>
              <a:ea typeface="Arial Unicode MS" pitchFamily="34" charset="-128"/>
              <a:cs typeface="Arial Unicode MS" pitchFamily="34" charset="-128"/>
            </a:endParaRPr>
          </a:p>
          <a:p>
            <a:pPr eaLnBrk="1">
              <a:lnSpc>
                <a:spcPct val="50000"/>
              </a:lnSpc>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a:t>
            </a:r>
            <a:r>
              <a:rPr lang="sk-SK" sz="3200" b="1" dirty="0">
                <a:solidFill>
                  <a:srgbClr val="CC0000"/>
                </a:solidFill>
                <a:latin typeface="+mn-lt"/>
                <a:ea typeface="Arial Unicode MS" pitchFamily="34" charset="-128"/>
                <a:cs typeface="Arial Unicode MS" pitchFamily="34" charset="-128"/>
              </a:rPr>
              <a:t>kuratívna, terapeutická</a:t>
            </a:r>
          </a:p>
          <a:p>
            <a:pPr eaLnBrk="1">
              <a:lnSpc>
                <a:spcPct val="50000"/>
              </a:lnSpc>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a:solidFill>
                  <a:srgbClr val="CC0000"/>
                </a:solidFill>
                <a:latin typeface="+mn-lt"/>
                <a:ea typeface="Arial Unicode MS" pitchFamily="34" charset="-128"/>
                <a:cs typeface="Arial Unicode MS" pitchFamily="34" charset="-128"/>
              </a:rPr>
              <a:t>        (celková)</a:t>
            </a:r>
            <a:r>
              <a:rPr lang="sk-SK" sz="3200" dirty="0">
                <a:solidFill>
                  <a:srgbClr val="000099"/>
                </a:solidFill>
                <a:latin typeface="+mn-lt"/>
                <a:ea typeface="Arial Unicode MS" pitchFamily="34" charset="-128"/>
                <a:cs typeface="Arial Unicode MS" pitchFamily="34" charset="-128"/>
              </a:rPr>
              <a:t> </a:t>
            </a:r>
          </a:p>
          <a:p>
            <a:pPr eaLnBrk="1">
              <a:lnSpc>
                <a:spcPct val="50000"/>
              </a:lnSpc>
              <a:spcBef>
                <a:spcPts val="2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a:t>
            </a:r>
            <a:r>
              <a:rPr lang="sk-SK" sz="3200" dirty="0" err="1">
                <a:solidFill>
                  <a:srgbClr val="000099"/>
                </a:solidFill>
                <a:latin typeface="+mn-lt"/>
                <a:ea typeface="Arial Unicode MS" pitchFamily="34" charset="-128"/>
                <a:cs typeface="Arial Unicode MS" pitchFamily="34" charset="-128"/>
              </a:rPr>
              <a:t>dosis</a:t>
            </a:r>
            <a:r>
              <a:rPr lang="sk-SK" sz="3200" dirty="0">
                <a:solidFill>
                  <a:srgbClr val="000099"/>
                </a:solidFill>
                <a:latin typeface="+mn-lt"/>
                <a:ea typeface="Arial Unicode MS" pitchFamily="34" charset="-128"/>
                <a:cs typeface="Arial Unicode MS" pitchFamily="34" charset="-128"/>
              </a:rPr>
              <a:t> </a:t>
            </a:r>
            <a:r>
              <a:rPr lang="sk-SK" sz="3200" dirty="0" err="1">
                <a:solidFill>
                  <a:srgbClr val="000099"/>
                </a:solidFill>
                <a:latin typeface="+mn-lt"/>
                <a:ea typeface="Arial Unicode MS" pitchFamily="34" charset="-128"/>
                <a:cs typeface="Arial Unicode MS" pitchFamily="34" charset="-128"/>
              </a:rPr>
              <a:t>pro</a:t>
            </a:r>
            <a:r>
              <a:rPr lang="sk-SK" sz="3200" dirty="0">
                <a:solidFill>
                  <a:srgbClr val="000099"/>
                </a:solidFill>
                <a:latin typeface="+mn-lt"/>
                <a:ea typeface="Arial Unicode MS" pitchFamily="34" charset="-128"/>
                <a:cs typeface="Arial Unicode MS" pitchFamily="34" charset="-128"/>
              </a:rPr>
              <a:t> </a:t>
            </a:r>
            <a:r>
              <a:rPr lang="sk-SK" sz="3200" dirty="0" err="1">
                <a:solidFill>
                  <a:srgbClr val="000099"/>
                </a:solidFill>
                <a:latin typeface="+mn-lt"/>
                <a:ea typeface="Arial Unicode MS" pitchFamily="34" charset="-128"/>
                <a:cs typeface="Arial Unicode MS" pitchFamily="34" charset="-128"/>
              </a:rPr>
              <a:t>cura</a:t>
            </a:r>
            <a:endParaRPr lang="sk-SK" sz="3200" dirty="0">
              <a:solidFill>
                <a:srgbClr val="000099"/>
              </a:solidFill>
              <a:latin typeface="+mn-lt"/>
              <a:ea typeface="Arial Unicode MS" pitchFamily="34" charset="-128"/>
              <a:cs typeface="Arial Unicode MS" pitchFamily="34" charset="-128"/>
            </a:endParaRPr>
          </a:p>
          <a:p>
            <a:pPr marL="457200" indent="-457200">
              <a:spcBef>
                <a:spcPct val="30000"/>
              </a:spcBef>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endParaRPr lang="sk-SK" sz="3200" dirty="0">
              <a:solidFill>
                <a:srgbClr val="000099"/>
              </a:solidFill>
              <a:latin typeface="+mn-lt"/>
            </a:endParaRPr>
          </a:p>
          <a:p>
            <a:pPr marL="457200" indent="-457200" algn="ctr" eaLnBrk="1">
              <a:lnSpc>
                <a:spcPct val="120000"/>
              </a:lnSpc>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pPr>
            <a:endParaRPr lang="en-US" sz="3200" b="1" dirty="0">
              <a:solidFill>
                <a:srgbClr val="000099"/>
              </a:solidFill>
              <a:latin typeface="+mn-lt"/>
              <a:ea typeface="Arial Unicode MS" pitchFamily="34" charset="-128"/>
              <a:cs typeface="Arial Unicode MS" pitchFamily="34" charset="-128"/>
            </a:endParaRPr>
          </a:p>
        </p:txBody>
      </p:sp>
      <p:sp>
        <p:nvSpPr>
          <p:cNvPr id="11267" name="Rectangle 3">
            <a:extLst>
              <a:ext uri="{FF2B5EF4-FFF2-40B4-BE49-F238E27FC236}">
                <a16:creationId xmlns:a16="http://schemas.microsoft.com/office/drawing/2014/main" id="{2BDA927E-357F-4FE6-86BF-2F390F528B12}"/>
              </a:ext>
            </a:extLst>
          </p:cNvPr>
          <p:cNvSpPr>
            <a:spLocks noChangeArrowheads="1"/>
          </p:cNvSpPr>
          <p:nvPr/>
        </p:nvSpPr>
        <p:spPr bwMode="auto">
          <a:xfrm>
            <a:off x="903288" y="3789363"/>
            <a:ext cx="333375"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88920" tIns="42840" rIns="88920" bIns="42840">
            <a:spAutoFit/>
          </a:bodyPr>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Times New Roman" panose="02020603050405020304" pitchFamily="18" charset="0"/>
              </a:defRPr>
            </a:lvl9pPr>
          </a:lstStyle>
          <a:p>
            <a:pPr eaLnBrk="1">
              <a:lnSpc>
                <a:spcPct val="120000"/>
              </a:lnSpc>
            </a:pPr>
            <a:r>
              <a:rPr lang="en-US" altLang="sk-SK" sz="4400" b="1">
                <a:solidFill>
                  <a:srgbClr val="FFFF00"/>
                </a:solidFill>
                <a:latin typeface="Arial" panose="020B0604020202020204" pitchFamily="34" charset="0"/>
                <a:ea typeface="Arial Unicode MS" pitchFamily="34" charset="-128"/>
              </a:rPr>
              <a:t> </a:t>
            </a:r>
          </a:p>
        </p:txBody>
      </p:sp>
      <p:sp>
        <p:nvSpPr>
          <p:cNvPr id="20484" name="Text Box 5">
            <a:extLst>
              <a:ext uri="{FF2B5EF4-FFF2-40B4-BE49-F238E27FC236}">
                <a16:creationId xmlns:a16="http://schemas.microsoft.com/office/drawing/2014/main" id="{4C398B81-0E24-4A7A-B018-2BCF99D5B0A0}"/>
              </a:ext>
            </a:extLst>
          </p:cNvPr>
          <p:cNvSpPr txBox="1">
            <a:spLocks noChangeArrowheads="1"/>
          </p:cNvSpPr>
          <p:nvPr/>
        </p:nvSpPr>
        <p:spPr bwMode="auto">
          <a:xfrm>
            <a:off x="1042988" y="188913"/>
            <a:ext cx="7412037" cy="1143000"/>
          </a:xfrm>
          <a:prstGeom prst="rect">
            <a:avLst/>
          </a:prstGeom>
          <a:noFill/>
          <a:ln w="9525">
            <a:noFill/>
            <a:round/>
            <a:headEnd/>
            <a:tailEnd/>
          </a:ln>
        </p:spPr>
        <p:txBody>
          <a:bodyPr anchor="ctr"/>
          <a:lstStyle/>
          <a:p>
            <a:pPr algn="ctr" eaLnBrk="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400" b="1" dirty="0">
                <a:solidFill>
                  <a:srgbClr val="CC0000"/>
                </a:solidFill>
                <a:latin typeface="+mn-lt"/>
                <a:ea typeface="Arial Unicode MS" pitchFamily="34" charset="-128"/>
                <a:cs typeface="Arial Unicode MS" pitchFamily="34" charset="-128"/>
              </a:rPr>
              <a:t>D</a:t>
            </a:r>
            <a:r>
              <a:rPr lang="sk-SK" sz="4400" b="1" dirty="0" err="1">
                <a:solidFill>
                  <a:srgbClr val="CC0000"/>
                </a:solidFill>
                <a:latin typeface="+mn-lt"/>
                <a:ea typeface="Arial Unicode MS" pitchFamily="34" charset="-128"/>
                <a:cs typeface="Arial Unicode MS" pitchFamily="34" charset="-128"/>
              </a:rPr>
              <a:t>ávka</a:t>
            </a:r>
            <a:endParaRPr lang="en-US" sz="4400" b="1" dirty="0">
              <a:solidFill>
                <a:srgbClr val="CC0000"/>
              </a:solidFill>
              <a:latin typeface="+mn-lt"/>
              <a:ea typeface="Arial Unicode MS" pitchFamily="34" charset="-128"/>
              <a:cs typeface="Arial Unicode MS" pitchFamily="34" charset="-128"/>
            </a:endParaRPr>
          </a:p>
        </p:txBody>
      </p:sp>
      <p:sp>
        <p:nvSpPr>
          <p:cNvPr id="11269" name="Rectangle 6">
            <a:extLst>
              <a:ext uri="{FF2B5EF4-FFF2-40B4-BE49-F238E27FC236}">
                <a16:creationId xmlns:a16="http://schemas.microsoft.com/office/drawing/2014/main" id="{82E439F9-4374-4D80-B0A4-D1696DF4544E}"/>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1270" name="Rectangle 7">
            <a:extLst>
              <a:ext uri="{FF2B5EF4-FFF2-40B4-BE49-F238E27FC236}">
                <a16:creationId xmlns:a16="http://schemas.microsoft.com/office/drawing/2014/main" id="{F9DB5093-6185-40CB-B805-5F0D2AC8796E}"/>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1271" name="Oval 8">
            <a:extLst>
              <a:ext uri="{FF2B5EF4-FFF2-40B4-BE49-F238E27FC236}">
                <a16:creationId xmlns:a16="http://schemas.microsoft.com/office/drawing/2014/main" id="{5ED740B0-8242-4EC9-AC99-9875432B2A68}"/>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Tree>
    <p:extLst>
      <p:ext uri="{BB962C8B-B14F-4D97-AF65-F5344CB8AC3E}">
        <p14:creationId xmlns:p14="http://schemas.microsoft.com/office/powerpoint/2010/main" val="3949073646"/>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a:extLst>
              <a:ext uri="{FF2B5EF4-FFF2-40B4-BE49-F238E27FC236}">
                <a16:creationId xmlns:a16="http://schemas.microsoft.com/office/drawing/2014/main" id="{3FA2506E-A6E0-44E9-9919-D833154E2214}"/>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3315" name="Rectangle 5">
            <a:extLst>
              <a:ext uri="{FF2B5EF4-FFF2-40B4-BE49-F238E27FC236}">
                <a16:creationId xmlns:a16="http://schemas.microsoft.com/office/drawing/2014/main" id="{E20FBD45-D454-4804-B0FA-E1F95C63741A}"/>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3316" name="Rectangle 14">
            <a:extLst>
              <a:ext uri="{FF2B5EF4-FFF2-40B4-BE49-F238E27FC236}">
                <a16:creationId xmlns:a16="http://schemas.microsoft.com/office/drawing/2014/main" id="{1FA738E1-8FBE-4CFB-A62A-C6231C214680}"/>
              </a:ext>
            </a:extLst>
          </p:cNvPr>
          <p:cNvSpPr>
            <a:spLocks noGrp="1" noChangeArrowheads="1"/>
          </p:cNvSpPr>
          <p:nvPr>
            <p:ph type="title"/>
          </p:nvPr>
        </p:nvSpPr>
        <p:spPr>
          <a:xfrm>
            <a:off x="1042988" y="188913"/>
            <a:ext cx="7772400" cy="1143000"/>
          </a:xfrm>
        </p:spPr>
        <p:txBody>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altLang="sk-SK" sz="4000" b="1">
                <a:solidFill>
                  <a:srgbClr val="CC0000"/>
                </a:solidFill>
              </a:rPr>
              <a:t>Typy dávok</a:t>
            </a:r>
          </a:p>
        </p:txBody>
      </p:sp>
      <p:sp>
        <p:nvSpPr>
          <p:cNvPr id="21515" name="Rectangle 15">
            <a:extLst>
              <a:ext uri="{FF2B5EF4-FFF2-40B4-BE49-F238E27FC236}">
                <a16:creationId xmlns:a16="http://schemas.microsoft.com/office/drawing/2014/main" id="{FF39D8A3-6F86-4EDB-9857-581213BADBB1}"/>
              </a:ext>
            </a:extLst>
          </p:cNvPr>
          <p:cNvSpPr>
            <a:spLocks noChangeArrowheads="1"/>
          </p:cNvSpPr>
          <p:nvPr/>
        </p:nvSpPr>
        <p:spPr bwMode="auto">
          <a:xfrm>
            <a:off x="1187450" y="1844675"/>
            <a:ext cx="7561263" cy="3148013"/>
          </a:xfrm>
          <a:prstGeom prst="rect">
            <a:avLst/>
          </a:prstGeom>
          <a:solidFill>
            <a:srgbClr val="FFFF66"/>
          </a:solidFill>
          <a:ln w="38100">
            <a:solidFill>
              <a:srgbClr val="CC0000"/>
            </a:solidFill>
            <a:round/>
            <a:headEnd/>
            <a:tailEnd/>
          </a:ln>
        </p:spPr>
        <p:txBody>
          <a:bodyPr lIns="90000" tIns="46800" rIns="90000" bIns="46800">
            <a:spAutoFit/>
          </a:bodyPr>
          <a:lstStyle/>
          <a:p>
            <a:pPr eaLnBrk="1">
              <a:spcBef>
                <a:spcPct val="30000"/>
              </a:spcBef>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a:solidFill>
                  <a:srgbClr val="CC0000"/>
                </a:solidFill>
                <a:latin typeface="Comic Sans MS" pitchFamily="66" charset="0"/>
                <a:ea typeface="Arial Unicode MS" pitchFamily="34" charset="-128"/>
                <a:cs typeface="Arial Unicode MS" pitchFamily="34" charset="-128"/>
              </a:rPr>
              <a:t>    -</a:t>
            </a:r>
            <a:r>
              <a:rPr lang="sk-SK" sz="3200" b="1" dirty="0">
                <a:solidFill>
                  <a:srgbClr val="00FF00"/>
                </a:solidFill>
                <a:latin typeface="Comic Sans MS" pitchFamily="66" charset="0"/>
                <a:ea typeface="Arial Unicode MS" pitchFamily="34" charset="-128"/>
                <a:cs typeface="Arial Unicode MS" pitchFamily="34" charset="-128"/>
              </a:rPr>
              <a:t> </a:t>
            </a:r>
            <a:r>
              <a:rPr lang="sk-SK" sz="3200" b="1" dirty="0">
                <a:solidFill>
                  <a:srgbClr val="CC0000"/>
                </a:solidFill>
                <a:latin typeface="+mn-lt"/>
                <a:ea typeface="Arial Unicode MS" pitchFamily="34" charset="-128"/>
                <a:cs typeface="Arial Unicode MS" pitchFamily="34" charset="-128"/>
              </a:rPr>
              <a:t>terapeutická</a:t>
            </a:r>
            <a:endParaRPr lang="sk-SK" sz="3200" dirty="0">
              <a:solidFill>
                <a:srgbClr val="000099"/>
              </a:solidFill>
              <a:latin typeface="+mn-lt"/>
              <a:ea typeface="Arial Unicode MS" pitchFamily="34" charset="-128"/>
              <a:cs typeface="Arial Unicode MS" pitchFamily="34" charset="-128"/>
            </a:endParaRPr>
          </a:p>
          <a:p>
            <a:pPr eaLnBrk="1">
              <a:spcBef>
                <a:spcPct val="30000"/>
              </a:spcBef>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požadovaný liečebný efekt</a:t>
            </a:r>
          </a:p>
          <a:p>
            <a:pPr eaLnBrk="1">
              <a:spcBef>
                <a:spcPct val="30000"/>
              </a:spcBef>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definovaná liekopisom</a:t>
            </a:r>
          </a:p>
          <a:p>
            <a:pPr eaLnBrk="1">
              <a:spcBef>
                <a:spcPct val="30000"/>
              </a:spcBef>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 deti, ochorenia </a:t>
            </a:r>
          </a:p>
          <a:p>
            <a:pPr eaLnBrk="1">
              <a:spcBef>
                <a:spcPct val="30000"/>
              </a:spcBef>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eliminačných  orgánov</a:t>
            </a:r>
          </a:p>
        </p:txBody>
      </p:sp>
      <p:sp>
        <p:nvSpPr>
          <p:cNvPr id="13318" name="Rectangle 18">
            <a:extLst>
              <a:ext uri="{FF2B5EF4-FFF2-40B4-BE49-F238E27FC236}">
                <a16:creationId xmlns:a16="http://schemas.microsoft.com/office/drawing/2014/main" id="{2FE4E4A5-6CB0-45C8-A4D0-B74C35A3B8E6}"/>
              </a:ext>
            </a:extLst>
          </p:cNvPr>
          <p:cNvSpPr>
            <a:spLocks noChangeArrowheads="1"/>
          </p:cNvSpPr>
          <p:nvPr/>
        </p:nvSpPr>
        <p:spPr bwMode="auto">
          <a:xfrm>
            <a:off x="0" y="6669088"/>
            <a:ext cx="1619250" cy="188912"/>
          </a:xfrm>
          <a:prstGeom prst="rect">
            <a:avLst/>
          </a:prstGeom>
          <a:solidFill>
            <a:schemeClr val="bg1"/>
          </a:solidFill>
          <a:ln w="9525">
            <a:solidFill>
              <a:schemeClr val="bg1"/>
            </a:solidFill>
            <a:miter lim="800000"/>
            <a:headEnd/>
            <a:tailEnd/>
          </a:ln>
        </p:spPr>
        <p:txBody>
          <a:bodyPr wrap="none" anchor="ctr"/>
          <a:lstStyle/>
          <a:p>
            <a:endParaRPr lang="sk-SK" altLang="sk-SK"/>
          </a:p>
        </p:txBody>
      </p:sp>
    </p:spTree>
    <p:extLst>
      <p:ext uri="{BB962C8B-B14F-4D97-AF65-F5344CB8AC3E}">
        <p14:creationId xmlns:p14="http://schemas.microsoft.com/office/powerpoint/2010/main" val="103514457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9" name="Text Box 3">
            <a:extLst>
              <a:ext uri="{FF2B5EF4-FFF2-40B4-BE49-F238E27FC236}">
                <a16:creationId xmlns:a16="http://schemas.microsoft.com/office/drawing/2014/main" id="{DA6E1EFE-D923-4536-A76F-AD71F607D774}"/>
              </a:ext>
            </a:extLst>
          </p:cNvPr>
          <p:cNvSpPr txBox="1">
            <a:spLocks noChangeArrowheads="1"/>
          </p:cNvSpPr>
          <p:nvPr/>
        </p:nvSpPr>
        <p:spPr bwMode="auto">
          <a:xfrm>
            <a:off x="1331913" y="1412875"/>
            <a:ext cx="7812087" cy="6545263"/>
          </a:xfrm>
          <a:prstGeom prst="rect">
            <a:avLst/>
          </a:prstGeom>
          <a:noFill/>
          <a:ln w="9525">
            <a:noFill/>
            <a:round/>
            <a:headEnd/>
            <a:tailEnd/>
          </a:ln>
          <a:effectLst/>
        </p:spPr>
        <p:txBody>
          <a:bodyPr lIns="90000" tIns="46800" rIns="90000" bIns="46800">
            <a:spAutoFit/>
          </a:bodyPr>
          <a:lstStyle/>
          <a:p>
            <a:pPr eaLnBrk="1">
              <a:spcBef>
                <a:spcPct val="10000"/>
              </a:spcBef>
              <a:spcAft>
                <a:spcPct val="20000"/>
              </a:spcAft>
              <a:buClr>
                <a:srgbClr val="CC0000"/>
              </a:buClr>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a:solidFill>
                  <a:srgbClr val="000099"/>
                </a:solidFill>
                <a:latin typeface="+mn-lt"/>
                <a:ea typeface="Arial Unicode MS" pitchFamily="34" charset="-128"/>
                <a:cs typeface="Arial Unicode MS" pitchFamily="34" charset="-128"/>
              </a:rPr>
              <a:t>  </a:t>
            </a:r>
            <a:r>
              <a:rPr lang="sk-SK" sz="3200" b="1" dirty="0">
                <a:solidFill>
                  <a:srgbClr val="CC0000"/>
                </a:solidFill>
                <a:latin typeface="+mn-lt"/>
              </a:rPr>
              <a:t>podprahová</a:t>
            </a:r>
            <a:r>
              <a:rPr lang="sk-SK" sz="3200" dirty="0">
                <a:solidFill>
                  <a:srgbClr val="000099"/>
                </a:solidFill>
                <a:latin typeface="+mn-lt"/>
                <a:ea typeface="Arial Unicode MS" pitchFamily="34" charset="-128"/>
                <a:cs typeface="Arial Unicode MS" pitchFamily="34" charset="-128"/>
              </a:rPr>
              <a:t>  -</a:t>
            </a:r>
          </a:p>
          <a:p>
            <a:pPr eaLnBrk="1">
              <a:spcBef>
                <a:spcPct val="10000"/>
              </a:spcBef>
              <a:spcAft>
                <a:spcPct val="20000"/>
              </a:spcAft>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nevyvoláva požadovaný účinok</a:t>
            </a:r>
          </a:p>
          <a:p>
            <a:pPr eaLnBrk="1">
              <a:spcBef>
                <a:spcPct val="10000"/>
              </a:spcBef>
              <a:spcAft>
                <a:spcPct val="20000"/>
              </a:spcAft>
              <a:buClr>
                <a:srgbClr val="CC0000"/>
              </a:buClr>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b="1" dirty="0">
                <a:solidFill>
                  <a:srgbClr val="000099"/>
                </a:solidFill>
                <a:latin typeface="+mn-lt"/>
                <a:ea typeface="Arial Unicode MS" pitchFamily="34" charset="-128"/>
                <a:cs typeface="Arial Unicode MS" pitchFamily="34" charset="-128"/>
              </a:rPr>
              <a:t>  </a:t>
            </a:r>
            <a:r>
              <a:rPr lang="sk-SK" sz="3200" b="1" dirty="0">
                <a:solidFill>
                  <a:srgbClr val="CC0000"/>
                </a:solidFill>
                <a:latin typeface="+mn-lt"/>
              </a:rPr>
              <a:t>prahová (minimálna)</a:t>
            </a:r>
            <a:endParaRPr lang="sk-SK" sz="3200" dirty="0">
              <a:solidFill>
                <a:srgbClr val="000099"/>
              </a:solidFill>
              <a:latin typeface="+mn-lt"/>
              <a:ea typeface="Arial Unicode MS" pitchFamily="34" charset="-128"/>
              <a:cs typeface="Arial Unicode MS" pitchFamily="34" charset="-128"/>
            </a:endParaRPr>
          </a:p>
          <a:p>
            <a:pPr eaLnBrk="1">
              <a:spcBef>
                <a:spcPct val="10000"/>
              </a:spcBef>
              <a:spcAft>
                <a:spcPct val="20000"/>
              </a:spcAft>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  vyvoláva minimálny pozorovateľný </a:t>
            </a:r>
          </a:p>
          <a:p>
            <a:pPr eaLnBrk="1">
              <a:spcBef>
                <a:spcPct val="10000"/>
              </a:spcBef>
              <a:spcAft>
                <a:spcPct val="20000"/>
              </a:spcAft>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účinok</a:t>
            </a:r>
          </a:p>
          <a:p>
            <a:pPr marL="338138" indent="-338138">
              <a:buClr>
                <a:srgbClr val="CC0000"/>
              </a:buCl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r>
              <a:rPr lang="sk-SK" sz="3200" b="1" dirty="0">
                <a:solidFill>
                  <a:srgbClr val="CC0000"/>
                </a:solidFill>
                <a:latin typeface="+mn-lt"/>
              </a:rPr>
              <a:t> - maximálna </a:t>
            </a:r>
            <a:endParaRPr lang="en-US" sz="3200" b="1" dirty="0">
              <a:solidFill>
                <a:srgbClr val="CC0000"/>
              </a:solidFill>
              <a:latin typeface="+mn-lt"/>
            </a:endParaRPr>
          </a:p>
          <a:p>
            <a:pPr eaLnBrk="1">
              <a:spcBef>
                <a:spcPct val="10000"/>
              </a:spcBef>
              <a:spcAft>
                <a:spcPct val="20000"/>
              </a:spcAft>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rPr>
              <a:t>      -  najvyššia bezpečná dávka vyvolávajúca </a:t>
            </a:r>
            <a:r>
              <a:rPr lang="sk-SK" sz="3200" dirty="0">
                <a:solidFill>
                  <a:srgbClr val="000099"/>
                </a:solidFill>
                <a:latin typeface="+mn-lt"/>
                <a:ea typeface="Arial Unicode MS" pitchFamily="34" charset="-128"/>
                <a:cs typeface="Arial Unicode MS" pitchFamily="34" charset="-128"/>
              </a:rPr>
              <a:t>pozorovateľný účinok</a:t>
            </a:r>
          </a:p>
          <a:p>
            <a:pPr marL="738188" lvl="1" indent="-280988">
              <a:buClr>
                <a:srgbClr val="CC0000"/>
              </a:buClr>
              <a:buFont typeface="Times New Roman" panose="02020603050405020304"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endParaRPr lang="en-US" sz="3200" dirty="0">
              <a:solidFill>
                <a:srgbClr val="000099"/>
              </a:solidFill>
              <a:latin typeface="+mn-lt"/>
            </a:endParaRPr>
          </a:p>
          <a:p>
            <a:pPr eaLnBrk="1">
              <a:spcBef>
                <a:spcPct val="10000"/>
              </a:spcBef>
              <a:spcAft>
                <a:spcPct val="20000"/>
              </a:spcAft>
              <a:buClr>
                <a:srgbClr val="CC00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sk-SK" sz="3200" dirty="0">
              <a:solidFill>
                <a:srgbClr val="000099"/>
              </a:solidFill>
              <a:latin typeface="+mn-lt"/>
              <a:ea typeface="Arial Unicode MS" pitchFamily="34" charset="-128"/>
              <a:cs typeface="Arial Unicode MS" pitchFamily="34" charset="-128"/>
            </a:endParaRPr>
          </a:p>
          <a:p>
            <a:pPr eaLnBrk="1">
              <a:spcBef>
                <a:spcPct val="10000"/>
              </a:spcBef>
              <a:spcAft>
                <a:spcPct val="20000"/>
              </a:spcAft>
              <a:buClrTx/>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sk-SK" sz="3200" dirty="0">
              <a:solidFill>
                <a:srgbClr val="000099"/>
              </a:solidFill>
              <a:latin typeface="+mn-lt"/>
              <a:ea typeface="Arial Unicode MS" pitchFamily="34" charset="-128"/>
              <a:cs typeface="Arial Unicode MS" pitchFamily="34" charset="-128"/>
            </a:endParaRPr>
          </a:p>
        </p:txBody>
      </p:sp>
      <p:sp>
        <p:nvSpPr>
          <p:cNvPr id="14339" name="Rectangle 4">
            <a:extLst>
              <a:ext uri="{FF2B5EF4-FFF2-40B4-BE49-F238E27FC236}">
                <a16:creationId xmlns:a16="http://schemas.microsoft.com/office/drawing/2014/main" id="{AF594A84-F9AD-42A6-9862-6E67D988BD64}"/>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4340" name="Rectangle 5">
            <a:extLst>
              <a:ext uri="{FF2B5EF4-FFF2-40B4-BE49-F238E27FC236}">
                <a16:creationId xmlns:a16="http://schemas.microsoft.com/office/drawing/2014/main" id="{8E54FE70-70B0-4659-A014-C4A0C1D4032D}"/>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4341" name="Oval 6">
            <a:extLst>
              <a:ext uri="{FF2B5EF4-FFF2-40B4-BE49-F238E27FC236}">
                <a16:creationId xmlns:a16="http://schemas.microsoft.com/office/drawing/2014/main" id="{64417C4F-C99B-4653-AFE1-9348A5D38538}"/>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4342" name="Rectangle 8">
            <a:extLst>
              <a:ext uri="{FF2B5EF4-FFF2-40B4-BE49-F238E27FC236}">
                <a16:creationId xmlns:a16="http://schemas.microsoft.com/office/drawing/2014/main" id="{78A6C769-0030-4FA5-BB33-235E8B3CAFAC}"/>
              </a:ext>
            </a:extLst>
          </p:cNvPr>
          <p:cNvSpPr>
            <a:spLocks noGrp="1" noChangeArrowheads="1"/>
          </p:cNvSpPr>
          <p:nvPr>
            <p:ph type="title"/>
          </p:nvPr>
        </p:nvSpPr>
        <p:spPr>
          <a:xfrm>
            <a:off x="971550" y="188913"/>
            <a:ext cx="7772400" cy="1143000"/>
          </a:xfrm>
        </p:spPr>
        <p:txBody>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altLang="sk-SK" sz="4000" b="1">
                <a:solidFill>
                  <a:srgbClr val="CC0000"/>
                </a:solidFill>
              </a:rPr>
              <a:t>Typy dávok</a:t>
            </a:r>
          </a:p>
        </p:txBody>
      </p:sp>
    </p:spTree>
    <p:extLst>
      <p:ext uri="{BB962C8B-B14F-4D97-AF65-F5344CB8AC3E}">
        <p14:creationId xmlns:p14="http://schemas.microsoft.com/office/powerpoint/2010/main" val="375880420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a:extLst>
              <a:ext uri="{FF2B5EF4-FFF2-40B4-BE49-F238E27FC236}">
                <a16:creationId xmlns:a16="http://schemas.microsoft.com/office/drawing/2014/main" id="{35786FFF-8916-4642-9371-6C52B72B77E1}"/>
              </a:ext>
            </a:extLst>
          </p:cNvPr>
          <p:cNvSpPr txBox="1">
            <a:spLocks noChangeArrowheads="1"/>
          </p:cNvSpPr>
          <p:nvPr/>
        </p:nvSpPr>
        <p:spPr bwMode="auto">
          <a:xfrm>
            <a:off x="1331913" y="2420938"/>
            <a:ext cx="7956550" cy="3941762"/>
          </a:xfrm>
          <a:prstGeom prst="rect">
            <a:avLst/>
          </a:prstGeom>
          <a:noFill/>
          <a:ln w="9525">
            <a:noFill/>
            <a:round/>
            <a:headEnd/>
            <a:tailEnd/>
          </a:ln>
        </p:spPr>
        <p:txBody>
          <a:bodyPr lIns="90000" tIns="46800" rIns="90000" bIns="46800">
            <a:spAutoFit/>
          </a:bodyPr>
          <a:lstStyle/>
          <a:p>
            <a:pPr eaLnBrk="1">
              <a:spcBef>
                <a:spcPct val="30000"/>
              </a:spcBef>
              <a:buClr>
                <a:srgbClr val="CC0000"/>
              </a:buClr>
              <a:buSzPct val="125000"/>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000" b="1" dirty="0">
                <a:solidFill>
                  <a:srgbClr val="CC0000"/>
                </a:solidFill>
                <a:latin typeface="+mn-lt"/>
                <a:ea typeface="Arial Unicode MS" pitchFamily="34" charset="-128"/>
                <a:cs typeface="Arial Unicode MS" pitchFamily="34" charset="-128"/>
              </a:rPr>
              <a:t>Maximálna dávka</a:t>
            </a:r>
            <a:endParaRPr lang="sk-SK" sz="3000" dirty="0">
              <a:solidFill>
                <a:srgbClr val="000099"/>
              </a:solidFill>
              <a:latin typeface="+mn-lt"/>
              <a:ea typeface="Arial Unicode MS" pitchFamily="34" charset="-128"/>
              <a:cs typeface="Arial Unicode MS" pitchFamily="34" charset="-128"/>
            </a:endParaRPr>
          </a:p>
          <a:p>
            <a:pPr eaLnBrk="1">
              <a:spcBef>
                <a:spcPct val="30000"/>
              </a:spcBef>
              <a:buClr>
                <a:srgbClr val="000099"/>
              </a:buClr>
              <a:buSzTx/>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000" dirty="0">
                <a:solidFill>
                  <a:srgbClr val="000099"/>
                </a:solidFill>
                <a:latin typeface="+mn-lt"/>
                <a:ea typeface="Arial Unicode MS" pitchFamily="34" charset="-128"/>
                <a:cs typeface="Arial Unicode MS" pitchFamily="34" charset="-128"/>
              </a:rPr>
              <a:t>  nevyvoláva toxické účinky</a:t>
            </a:r>
          </a:p>
          <a:p>
            <a:pPr eaLnBrk="1">
              <a:spcBef>
                <a:spcPct val="30000"/>
              </a:spcBef>
              <a:buClr>
                <a:srgbClr val="000099"/>
              </a:buClr>
              <a:buSzTx/>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000" dirty="0">
                <a:solidFill>
                  <a:srgbClr val="000099"/>
                </a:solidFill>
                <a:latin typeface="+mn-lt"/>
              </a:rPr>
              <a:t>  uvedená v Liekopise</a:t>
            </a:r>
            <a:endParaRPr lang="sk-SK" sz="3000" dirty="0">
              <a:latin typeface="+mn-lt"/>
            </a:endParaRPr>
          </a:p>
          <a:p>
            <a:pPr eaLnBrk="1">
              <a:spcBef>
                <a:spcPct val="30000"/>
              </a:spcBef>
              <a:buClr>
                <a:srgbClr val="000099"/>
              </a:buClr>
              <a:buSz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000" dirty="0">
                <a:solidFill>
                  <a:srgbClr val="000099"/>
                </a:solidFill>
                <a:latin typeface="+mn-lt"/>
                <a:ea typeface="Arial Unicode MS" pitchFamily="34" charset="-128"/>
                <a:cs typeface="Arial Unicode MS" pitchFamily="34" charset="-128"/>
              </a:rPr>
              <a:t>          -  pri predpisovaní:</a:t>
            </a:r>
          </a:p>
          <a:p>
            <a:pPr eaLnBrk="1">
              <a:spcBef>
                <a:spcPct val="30000"/>
              </a:spcBef>
              <a:buClr>
                <a:srgbClr val="CC0000"/>
              </a:buClr>
              <a:buSzTx/>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000" dirty="0">
                <a:solidFill>
                  <a:srgbClr val="000099"/>
                </a:solidFill>
                <a:latin typeface="+mn-lt"/>
                <a:ea typeface="Arial Unicode MS" pitchFamily="34" charset="-128"/>
                <a:cs typeface="Arial Unicode MS" pitchFamily="34" charset="-128"/>
              </a:rPr>
              <a:t>             výkričník, slovom po latinsky</a:t>
            </a:r>
          </a:p>
          <a:p>
            <a:pPr eaLnBrk="1">
              <a:buClr>
                <a:srgbClr val="CC0000"/>
              </a:buClr>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a:t>
            </a:r>
          </a:p>
          <a:p>
            <a:pPr eaLnBrk="1">
              <a:buClr>
                <a:srgbClr val="CC0000"/>
              </a:buClr>
              <a:buSz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200" dirty="0">
                <a:solidFill>
                  <a:srgbClr val="000099"/>
                </a:solidFill>
                <a:latin typeface="+mn-lt"/>
                <a:ea typeface="Arial Unicode MS" pitchFamily="34" charset="-128"/>
                <a:cs typeface="Arial Unicode MS" pitchFamily="34" charset="-128"/>
              </a:rPr>
              <a:t>    </a:t>
            </a:r>
            <a:endParaRPr lang="sk-SK" dirty="0">
              <a:solidFill>
                <a:srgbClr val="000099"/>
              </a:solidFill>
              <a:latin typeface="+mn-lt"/>
              <a:ea typeface="Arial Unicode MS" pitchFamily="34" charset="-128"/>
              <a:cs typeface="Arial Unicode MS" pitchFamily="34" charset="-128"/>
            </a:endParaRPr>
          </a:p>
        </p:txBody>
      </p:sp>
      <p:sp>
        <p:nvSpPr>
          <p:cNvPr id="15363" name="Rectangle 4">
            <a:extLst>
              <a:ext uri="{FF2B5EF4-FFF2-40B4-BE49-F238E27FC236}">
                <a16:creationId xmlns:a16="http://schemas.microsoft.com/office/drawing/2014/main" id="{2A7D7037-995C-451B-B587-FF2E41C954DD}"/>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5364" name="Rectangle 5">
            <a:extLst>
              <a:ext uri="{FF2B5EF4-FFF2-40B4-BE49-F238E27FC236}">
                <a16:creationId xmlns:a16="http://schemas.microsoft.com/office/drawing/2014/main" id="{3A51A481-ECFF-4AEB-836C-9EA7ACEB9307}"/>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5365" name="Oval 6">
            <a:extLst>
              <a:ext uri="{FF2B5EF4-FFF2-40B4-BE49-F238E27FC236}">
                <a16:creationId xmlns:a16="http://schemas.microsoft.com/office/drawing/2014/main" id="{AB36B0BC-0691-4465-BDF5-18BB2F528013}"/>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23558" name="Rectangle 7">
            <a:extLst>
              <a:ext uri="{FF2B5EF4-FFF2-40B4-BE49-F238E27FC236}">
                <a16:creationId xmlns:a16="http://schemas.microsoft.com/office/drawing/2014/main" id="{10DF638D-0243-40E9-92DC-23619B0990D3}"/>
              </a:ext>
            </a:extLst>
          </p:cNvPr>
          <p:cNvSpPr>
            <a:spLocks noChangeArrowheads="1"/>
          </p:cNvSpPr>
          <p:nvPr/>
        </p:nvSpPr>
        <p:spPr bwMode="auto">
          <a:xfrm>
            <a:off x="971550" y="549275"/>
            <a:ext cx="7772400" cy="1143000"/>
          </a:xfrm>
          <a:prstGeom prst="rect">
            <a:avLst/>
          </a:prstGeom>
          <a:noFill/>
          <a:ln w="9525">
            <a:noFill/>
            <a:round/>
            <a:headEnd/>
            <a:tailEnd/>
          </a:ln>
        </p:spPr>
        <p:txBody>
          <a:bodyPr lIns="90000" tIns="46800" rIns="90000" bIns="468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b="1" dirty="0">
                <a:solidFill>
                  <a:srgbClr val="CC0000"/>
                </a:solidFill>
                <a:latin typeface="+mj-lt"/>
              </a:rPr>
              <a:t>Typy dávok</a:t>
            </a:r>
          </a:p>
        </p:txBody>
      </p:sp>
    </p:spTree>
    <p:extLst>
      <p:ext uri="{BB962C8B-B14F-4D97-AF65-F5344CB8AC3E}">
        <p14:creationId xmlns:p14="http://schemas.microsoft.com/office/powerpoint/2010/main" val="418508505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a:extLst>
              <a:ext uri="{FF2B5EF4-FFF2-40B4-BE49-F238E27FC236}">
                <a16:creationId xmlns:a16="http://schemas.microsoft.com/office/drawing/2014/main" id="{7360B592-47BB-43D6-8DE1-4436AAC82265}"/>
              </a:ext>
            </a:extLst>
          </p:cNvPr>
          <p:cNvSpPr>
            <a:spLocks noGrp="1" noChangeArrowheads="1"/>
          </p:cNvSpPr>
          <p:nvPr>
            <p:ph type="body" idx="1"/>
          </p:nvPr>
        </p:nvSpPr>
        <p:spPr>
          <a:xfrm>
            <a:off x="1258888" y="1412875"/>
            <a:ext cx="7377112" cy="4114800"/>
          </a:xfrm>
        </p:spPr>
        <p:txBody>
          <a:bodyPr/>
          <a:lstStyle/>
          <a:p>
            <a:pPr marL="338138" indent="-338138">
              <a:lnSpc>
                <a:spcPct val="90000"/>
              </a:lnSpc>
              <a:spcAft>
                <a:spcPct val="20000"/>
              </a:spcAft>
              <a:buClr>
                <a:srgbClr val="CC0000"/>
              </a:buClr>
              <a:buSzPct val="130000"/>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a:t> </a:t>
            </a:r>
            <a:r>
              <a:rPr lang="sk-SK" altLang="sk-SK" b="1">
                <a:solidFill>
                  <a:srgbClr val="CC0000"/>
                </a:solidFill>
              </a:rPr>
              <a:t>Nárazová dávka</a:t>
            </a:r>
            <a:endParaRPr lang="en-US" altLang="sk-SK" b="1">
              <a:solidFill>
                <a:srgbClr val="CC0000"/>
              </a:solidFill>
            </a:endParaRPr>
          </a:p>
          <a:p>
            <a:pPr marL="738188" lvl="1" indent="-280988">
              <a:lnSpc>
                <a:spcPct val="90000"/>
              </a:lnSpc>
              <a:spcAft>
                <a:spcPct val="20000"/>
              </a:spcAft>
              <a:buClr>
                <a:srgbClr val="CC0000"/>
              </a:buClr>
              <a:buSzTx/>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a:solidFill>
                  <a:srgbClr val="000099"/>
                </a:solidFill>
              </a:rPr>
              <a:t>- b</a:t>
            </a:r>
            <a:r>
              <a:rPr lang="en-US" altLang="sk-SK" sz="3200">
                <a:solidFill>
                  <a:srgbClr val="000099"/>
                </a:solidFill>
              </a:rPr>
              <a:t>olus </a:t>
            </a:r>
            <a:r>
              <a:rPr lang="sk-SK" altLang="sk-SK" sz="3200">
                <a:solidFill>
                  <a:srgbClr val="000099"/>
                </a:solidFill>
              </a:rPr>
              <a:t>liečiva podaný jednorázovo na dosiahnutie maximálneho účinku</a:t>
            </a:r>
            <a:endParaRPr lang="sk-SK" altLang="sk-SK" sz="3200" b="1"/>
          </a:p>
          <a:p>
            <a:pPr marL="738188" lvl="1" indent="-280988">
              <a:lnSpc>
                <a:spcPct val="90000"/>
              </a:lnSpc>
              <a:spcAft>
                <a:spcPct val="20000"/>
              </a:spcAft>
              <a:buClr>
                <a:srgbClr val="CC0000"/>
              </a:buClr>
              <a:buSzPct val="130000"/>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b="1">
                <a:solidFill>
                  <a:srgbClr val="CC0000"/>
                </a:solidFill>
              </a:rPr>
              <a:t>Udržiavacia dávka</a:t>
            </a:r>
          </a:p>
          <a:p>
            <a:pPr marL="738188" lvl="1" indent="-280988">
              <a:lnSpc>
                <a:spcPct val="90000"/>
              </a:lnSpc>
              <a:spcAft>
                <a:spcPct val="20000"/>
              </a:spcAft>
              <a:buClr>
                <a:srgbClr val="CC0000"/>
              </a:buClr>
              <a:buSzTx/>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b="1">
                <a:solidFill>
                  <a:srgbClr val="000099"/>
                </a:solidFill>
              </a:rPr>
              <a:t>- </a:t>
            </a:r>
            <a:r>
              <a:rPr lang="sk-SK" altLang="sk-SK" sz="3200">
                <a:solidFill>
                  <a:srgbClr val="000099"/>
                </a:solidFill>
              </a:rPr>
              <a:t>Dávka liečiva podávaná kontinuálne, alebo v pravidelných intervaloch  na udržanie terapeutickej hladiny a terapeutického účinku  liečiva </a:t>
            </a:r>
            <a:endParaRPr lang="en-US" altLang="sk-SK"/>
          </a:p>
        </p:txBody>
      </p:sp>
      <p:sp>
        <p:nvSpPr>
          <p:cNvPr id="16387" name="Rectangle 4">
            <a:extLst>
              <a:ext uri="{FF2B5EF4-FFF2-40B4-BE49-F238E27FC236}">
                <a16:creationId xmlns:a16="http://schemas.microsoft.com/office/drawing/2014/main" id="{E91D90DE-DBFD-4ADD-A151-FDBE65ACFBA5}"/>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6388" name="Rectangle 5">
            <a:extLst>
              <a:ext uri="{FF2B5EF4-FFF2-40B4-BE49-F238E27FC236}">
                <a16:creationId xmlns:a16="http://schemas.microsoft.com/office/drawing/2014/main" id="{B39CFE87-71BE-4705-AFED-43EFCD8F79E7}"/>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6389" name="Oval 6">
            <a:extLst>
              <a:ext uri="{FF2B5EF4-FFF2-40B4-BE49-F238E27FC236}">
                <a16:creationId xmlns:a16="http://schemas.microsoft.com/office/drawing/2014/main" id="{B6D94170-C226-4426-90E6-AED29969FE85}"/>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6390" name="Rectangle 8">
            <a:extLst>
              <a:ext uri="{FF2B5EF4-FFF2-40B4-BE49-F238E27FC236}">
                <a16:creationId xmlns:a16="http://schemas.microsoft.com/office/drawing/2014/main" id="{1A67DCDE-6862-41F6-8C4A-229CACC00454}"/>
              </a:ext>
            </a:extLst>
          </p:cNvPr>
          <p:cNvSpPr>
            <a:spLocks noGrp="1" noChangeArrowheads="1"/>
          </p:cNvSpPr>
          <p:nvPr>
            <p:ph type="title"/>
          </p:nvPr>
        </p:nvSpPr>
        <p:spPr>
          <a:xfrm>
            <a:off x="971550" y="333375"/>
            <a:ext cx="7772400" cy="1143000"/>
          </a:xfrm>
        </p:spPr>
        <p:txBody>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altLang="sk-SK" sz="4000" b="1">
                <a:solidFill>
                  <a:srgbClr val="CC0000"/>
                </a:solidFill>
              </a:rPr>
              <a:t>Typy dávok</a:t>
            </a:r>
          </a:p>
        </p:txBody>
      </p:sp>
    </p:spTree>
    <p:extLst>
      <p:ext uri="{BB962C8B-B14F-4D97-AF65-F5344CB8AC3E}">
        <p14:creationId xmlns:p14="http://schemas.microsoft.com/office/powerpoint/2010/main" val="2133127385"/>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04E76A25-9E45-4218-AD0A-D972F7FD0E13}"/>
              </a:ext>
            </a:extLst>
          </p:cNvPr>
          <p:cNvSpPr>
            <a:spLocks noGrp="1" noChangeArrowheads="1"/>
          </p:cNvSpPr>
          <p:nvPr>
            <p:ph type="body" idx="1"/>
          </p:nvPr>
        </p:nvSpPr>
        <p:spPr>
          <a:xfrm>
            <a:off x="1371600" y="1773238"/>
            <a:ext cx="7772400" cy="4114800"/>
          </a:xfrm>
        </p:spPr>
        <p:txBody>
          <a:bodyPr/>
          <a:lstStyle/>
          <a:p>
            <a:pPr marL="338138" indent="-338138">
              <a:lnSpc>
                <a:spcPct val="90000"/>
              </a:lnSpc>
              <a:spcAft>
                <a:spcPct val="20000"/>
              </a:spcAft>
              <a:buClr>
                <a:srgbClr val="CC0000"/>
              </a:buClr>
              <a:buSzPct val="130000"/>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a:t> </a:t>
            </a:r>
            <a:r>
              <a:rPr lang="sk-SK" altLang="sk-SK" b="1">
                <a:solidFill>
                  <a:srgbClr val="CC0000"/>
                </a:solidFill>
              </a:rPr>
              <a:t>toxická</a:t>
            </a:r>
            <a:endParaRPr lang="en-US" altLang="sk-SK" b="1">
              <a:solidFill>
                <a:srgbClr val="CC0000"/>
              </a:solidFill>
            </a:endParaRPr>
          </a:p>
          <a:p>
            <a:pPr marL="738188" lvl="1" indent="-280988">
              <a:lnSpc>
                <a:spcPct val="90000"/>
              </a:lnSpc>
              <a:spcAft>
                <a:spcPct val="20000"/>
              </a:spcAft>
              <a:buClr>
                <a:srgbClr val="CC0000"/>
              </a:buClr>
              <a:buSzTx/>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a:solidFill>
                  <a:srgbClr val="000099"/>
                </a:solidFill>
              </a:rPr>
              <a:t>- Dávka prekračujúca maximálnu dávku vyvolávajúcu toxické účinky</a:t>
            </a:r>
            <a:endParaRPr lang="sk-SK" altLang="sk-SK" sz="3200" b="1"/>
          </a:p>
          <a:p>
            <a:pPr marL="738188" lvl="1" indent="-280988">
              <a:lnSpc>
                <a:spcPct val="90000"/>
              </a:lnSpc>
              <a:spcAft>
                <a:spcPct val="20000"/>
              </a:spcAft>
              <a:buClr>
                <a:srgbClr val="CC0000"/>
              </a:buClr>
              <a:buSzPct val="130000"/>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b="1">
                <a:solidFill>
                  <a:srgbClr val="CC0000"/>
                </a:solidFill>
              </a:rPr>
              <a:t>letálna</a:t>
            </a:r>
          </a:p>
          <a:p>
            <a:pPr marL="738188" lvl="1" indent="-280988">
              <a:lnSpc>
                <a:spcPct val="90000"/>
              </a:lnSpc>
              <a:spcAft>
                <a:spcPct val="20000"/>
              </a:spcAft>
              <a:buClr>
                <a:srgbClr val="CC0000"/>
              </a:buClr>
              <a:buSzTx/>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altLang="sk-SK" sz="3200" b="1">
                <a:solidFill>
                  <a:srgbClr val="000099"/>
                </a:solidFill>
              </a:rPr>
              <a:t>- </a:t>
            </a:r>
            <a:r>
              <a:rPr lang="sk-SK" altLang="sk-SK" sz="3200">
                <a:solidFill>
                  <a:srgbClr val="000099"/>
                </a:solidFill>
              </a:rPr>
              <a:t>Dávka liečiva vyvolávajúca smrť pacienta (?individuálna)</a:t>
            </a:r>
            <a:endParaRPr lang="en-US" altLang="sk-SK"/>
          </a:p>
        </p:txBody>
      </p:sp>
      <p:sp>
        <p:nvSpPr>
          <p:cNvPr id="17411" name="Rectangle 4">
            <a:extLst>
              <a:ext uri="{FF2B5EF4-FFF2-40B4-BE49-F238E27FC236}">
                <a16:creationId xmlns:a16="http://schemas.microsoft.com/office/drawing/2014/main" id="{A275DA28-B64B-4037-BF4D-62DFA871A365}"/>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7412" name="Rectangle 5">
            <a:extLst>
              <a:ext uri="{FF2B5EF4-FFF2-40B4-BE49-F238E27FC236}">
                <a16:creationId xmlns:a16="http://schemas.microsoft.com/office/drawing/2014/main" id="{6E7AD7E5-B30C-4E3F-A3F4-2DA941947202}"/>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7413" name="Oval 6">
            <a:extLst>
              <a:ext uri="{FF2B5EF4-FFF2-40B4-BE49-F238E27FC236}">
                <a16:creationId xmlns:a16="http://schemas.microsoft.com/office/drawing/2014/main" id="{381D035E-9A11-4F24-B4FC-CAF95B010603}"/>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20486" name="Rectangle 8">
            <a:extLst>
              <a:ext uri="{FF2B5EF4-FFF2-40B4-BE49-F238E27FC236}">
                <a16:creationId xmlns:a16="http://schemas.microsoft.com/office/drawing/2014/main" id="{2773E153-358B-4F20-B9F2-EB8F85A01477}"/>
              </a:ext>
            </a:extLst>
          </p:cNvPr>
          <p:cNvSpPr>
            <a:spLocks noGrp="1" noChangeArrowheads="1"/>
          </p:cNvSpPr>
          <p:nvPr>
            <p:ph type="title"/>
          </p:nvPr>
        </p:nvSpPr>
        <p:spPr>
          <a:xfrm>
            <a:off x="971550" y="333375"/>
            <a:ext cx="7772400" cy="1143000"/>
          </a:xfrm>
        </p:spPr>
        <p:txBody>
          <a:body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b="1" dirty="0">
                <a:solidFill>
                  <a:srgbClr val="CC0000"/>
                </a:solidFill>
                <a:latin typeface="+mn-lt"/>
              </a:rPr>
              <a:t>Typy dávok</a:t>
            </a:r>
          </a:p>
        </p:txBody>
      </p:sp>
    </p:spTree>
    <p:extLst>
      <p:ext uri="{BB962C8B-B14F-4D97-AF65-F5344CB8AC3E}">
        <p14:creationId xmlns:p14="http://schemas.microsoft.com/office/powerpoint/2010/main" val="1159621549"/>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CB3E3B2B-0ACC-44E5-A914-EFF127B98D1C}"/>
              </a:ext>
            </a:extLst>
          </p:cNvPr>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8435" name="Rectangle 5">
            <a:extLst>
              <a:ext uri="{FF2B5EF4-FFF2-40B4-BE49-F238E27FC236}">
                <a16:creationId xmlns:a16="http://schemas.microsoft.com/office/drawing/2014/main" id="{45DAD35B-A8EC-4BAE-80C3-CE8F76FE7DD5}"/>
              </a:ext>
            </a:extLst>
          </p:cNvPr>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8436" name="Oval 6">
            <a:extLst>
              <a:ext uri="{FF2B5EF4-FFF2-40B4-BE49-F238E27FC236}">
                <a16:creationId xmlns:a16="http://schemas.microsoft.com/office/drawing/2014/main" id="{E718BC2F-330B-4B93-9201-2029C2F1FEFA}"/>
              </a:ext>
            </a:extLst>
          </p:cNvPr>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1" name="Rectangle 3">
            <a:extLst>
              <a:ext uri="{FF2B5EF4-FFF2-40B4-BE49-F238E27FC236}">
                <a16:creationId xmlns:a16="http://schemas.microsoft.com/office/drawing/2014/main" id="{1F1C4F8C-A89A-416B-A7EF-BEDC09278A70}"/>
              </a:ext>
            </a:extLst>
          </p:cNvPr>
          <p:cNvSpPr txBox="1">
            <a:spLocks noChangeArrowheads="1"/>
          </p:cNvSpPr>
          <p:nvPr/>
        </p:nvSpPr>
        <p:spPr bwMode="auto">
          <a:xfrm>
            <a:off x="1355725" y="1447800"/>
            <a:ext cx="7559675" cy="5183187"/>
          </a:xfrm>
          <a:prstGeom prst="rect">
            <a:avLst/>
          </a:prstGeom>
          <a:noFill/>
          <a:ln w="9525">
            <a:noFill/>
            <a:round/>
            <a:headEnd/>
            <a:tailEnd/>
          </a:ln>
        </p:spPr>
        <p:txBody>
          <a:bodyPr lIns="90000" tIns="46800" rIns="90000" bIns="46800"/>
          <a:lstStyle/>
          <a:p>
            <a:pPr marL="342900" indent="-342900">
              <a:lnSpc>
                <a:spcPct val="90000"/>
              </a:lnSpc>
              <a:spcBef>
                <a:spcPts val="800"/>
              </a:spcBef>
              <a:buFontTx/>
              <a:buNone/>
              <a:defRPr/>
            </a:pPr>
            <a:endParaRPr lang="sk-SK" sz="2800" b="1" kern="0" dirty="0">
              <a:solidFill>
                <a:srgbClr val="000000"/>
              </a:solidFill>
              <a:latin typeface="+mn-lt"/>
            </a:endParaRPr>
          </a:p>
          <a:p>
            <a:pPr marL="342900" indent="-342900">
              <a:lnSpc>
                <a:spcPct val="90000"/>
              </a:lnSpc>
              <a:spcBef>
                <a:spcPts val="800"/>
              </a:spcBef>
              <a:defRPr/>
            </a:pPr>
            <a:r>
              <a:rPr lang="sk-SK" sz="2800" b="1" kern="0" dirty="0">
                <a:solidFill>
                  <a:srgbClr val="C00000"/>
                </a:solidFill>
                <a:latin typeface="+mn-lt"/>
              </a:rPr>
              <a:t>Terapeutická šírka</a:t>
            </a:r>
          </a:p>
          <a:p>
            <a:pPr marL="342900" indent="-342900">
              <a:lnSpc>
                <a:spcPct val="90000"/>
              </a:lnSpc>
              <a:spcBef>
                <a:spcPts val="800"/>
              </a:spcBef>
              <a:buFontTx/>
              <a:buNone/>
              <a:defRPr/>
            </a:pPr>
            <a:r>
              <a:rPr lang="sk-SK" sz="2800" b="1" kern="0" dirty="0">
                <a:solidFill>
                  <a:srgbClr val="000000"/>
                </a:solidFill>
                <a:latin typeface="+mn-lt"/>
              </a:rPr>
              <a:t>	je rozdiel medzi dávkou toxickou a dávkou terapeutickou (všeobecne sú liečivá s malou terapeutickou šírkou považované za menej bezpečné)</a:t>
            </a:r>
          </a:p>
          <a:p>
            <a:pPr marL="342900" indent="-342900">
              <a:lnSpc>
                <a:spcPct val="90000"/>
              </a:lnSpc>
              <a:spcBef>
                <a:spcPts val="800"/>
              </a:spcBef>
              <a:buFontTx/>
              <a:buNone/>
              <a:defRPr/>
            </a:pPr>
            <a:endParaRPr lang="sk-SK" sz="2800" b="1" kern="0" dirty="0">
              <a:solidFill>
                <a:srgbClr val="000000"/>
              </a:solidFill>
              <a:latin typeface="+mn-lt"/>
            </a:endParaRPr>
          </a:p>
          <a:p>
            <a:pPr marL="342900" indent="-342900">
              <a:lnSpc>
                <a:spcPct val="90000"/>
              </a:lnSpc>
              <a:spcBef>
                <a:spcPts val="800"/>
              </a:spcBef>
              <a:defRPr/>
            </a:pPr>
            <a:r>
              <a:rPr lang="sk-SK" sz="2800" b="1" kern="0" dirty="0">
                <a:solidFill>
                  <a:srgbClr val="C00000"/>
                </a:solidFill>
                <a:latin typeface="+mn-lt"/>
              </a:rPr>
              <a:t>Terapeutické okno</a:t>
            </a:r>
          </a:p>
          <a:p>
            <a:pPr marL="342900" indent="-342900">
              <a:lnSpc>
                <a:spcPct val="90000"/>
              </a:lnSpc>
              <a:spcBef>
                <a:spcPts val="800"/>
              </a:spcBef>
              <a:buFontTx/>
              <a:buNone/>
              <a:defRPr/>
            </a:pPr>
            <a:r>
              <a:rPr lang="sk-SK" sz="2800" b="1" kern="0" dirty="0">
                <a:solidFill>
                  <a:srgbClr val="000000"/>
                </a:solidFill>
                <a:latin typeface="+mn-lt"/>
              </a:rPr>
              <a:t>	je rozsah dávok liečiva, kedy sa dosahuje požadovaný terapeutický efekt bez nežiaducich účinkov</a:t>
            </a:r>
          </a:p>
        </p:txBody>
      </p:sp>
      <p:sp>
        <p:nvSpPr>
          <p:cNvPr id="6" name="Rectangle 7">
            <a:extLst>
              <a:ext uri="{FF2B5EF4-FFF2-40B4-BE49-F238E27FC236}">
                <a16:creationId xmlns:a16="http://schemas.microsoft.com/office/drawing/2014/main" id="{F0BC5454-F6AF-45DD-8A4D-E096BA5BD597}"/>
              </a:ext>
            </a:extLst>
          </p:cNvPr>
          <p:cNvSpPr>
            <a:spLocks noChangeArrowheads="1"/>
          </p:cNvSpPr>
          <p:nvPr/>
        </p:nvSpPr>
        <p:spPr bwMode="auto">
          <a:xfrm>
            <a:off x="2123728" y="382359"/>
            <a:ext cx="5808662" cy="1077913"/>
          </a:xfrm>
          <a:prstGeom prst="rect">
            <a:avLst/>
          </a:prstGeom>
          <a:noFill/>
          <a:ln w="9525">
            <a:noFill/>
            <a:miter lim="800000"/>
            <a:headEnd/>
            <a:tailEnd/>
          </a:ln>
        </p:spPr>
        <p:txBody>
          <a:bodyPr wrap="none">
            <a:spAutoFit/>
          </a:bodyPr>
          <a:lstStyle/>
          <a:p>
            <a:pPr algn="ctr">
              <a:defRPr/>
            </a:pPr>
            <a:r>
              <a:rPr lang="sk-SK" sz="3200" b="1" dirty="0">
                <a:solidFill>
                  <a:srgbClr val="000099"/>
                </a:solidFill>
                <a:latin typeface="+mn-lt"/>
              </a:rPr>
              <a:t>Charakterizácia bezpečnosti </a:t>
            </a:r>
          </a:p>
          <a:p>
            <a:pPr algn="ctr">
              <a:defRPr/>
            </a:pPr>
            <a:r>
              <a:rPr lang="sk-SK" sz="3200" b="1" dirty="0">
                <a:solidFill>
                  <a:srgbClr val="000099"/>
                </a:solidFill>
                <a:latin typeface="+mn-lt"/>
              </a:rPr>
              <a:t>liečiva</a:t>
            </a:r>
          </a:p>
        </p:txBody>
      </p:sp>
    </p:spTree>
    <p:extLst>
      <p:ext uri="{BB962C8B-B14F-4D97-AF65-F5344CB8AC3E}">
        <p14:creationId xmlns:p14="http://schemas.microsoft.com/office/powerpoint/2010/main" val="165491663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Zástupný symbol čísla snímky 3"/>
          <p:cNvSpPr>
            <a:spLocks noGrp="1"/>
          </p:cNvSpPr>
          <p:nvPr>
            <p:ph type="sldNum" sz="quarter" idx="12"/>
          </p:nvPr>
        </p:nvSpPr>
        <p:spPr/>
        <p:txBody>
          <a:bodyPr/>
          <a:lstStyle/>
          <a:p>
            <a:pPr>
              <a:defRPr/>
            </a:pPr>
            <a:fld id="{890BAD7F-4013-4DBA-BBE7-D4EAC8AC59F9}" type="slidenum">
              <a:rPr lang="sk-SK"/>
              <a:pPr>
                <a:defRPr/>
              </a:pPr>
              <a:t>34</a:t>
            </a:fld>
            <a:endParaRPr lang="sk-SK"/>
          </a:p>
        </p:txBody>
      </p:sp>
      <p:sp>
        <p:nvSpPr>
          <p:cNvPr id="69635" name="Oval 2"/>
          <p:cNvSpPr>
            <a:spLocks noChangeArrowheads="1"/>
          </p:cNvSpPr>
          <p:nvPr/>
        </p:nvSpPr>
        <p:spPr bwMode="auto">
          <a:xfrm>
            <a:off x="3708400" y="2997200"/>
            <a:ext cx="1882775" cy="1568450"/>
          </a:xfrm>
          <a:prstGeom prst="ellipse">
            <a:avLst/>
          </a:prstGeom>
          <a:solidFill>
            <a:srgbClr val="000099"/>
          </a:solidFill>
          <a:ln w="39600">
            <a:solidFill>
              <a:srgbClr val="CC0000"/>
            </a:solidFill>
            <a:miter lim="800000"/>
            <a:headEnd/>
            <a:tailEnd/>
          </a:ln>
        </p:spPr>
        <p:txBody>
          <a:bodyPr wrap="none" lIns="105120" tIns="61920" rIns="105120" bIns="61920" anchor="ct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sz="2800" b="1">
                <a:solidFill>
                  <a:srgbClr val="FFFF00"/>
                </a:solidFill>
                <a:latin typeface="Comic Sans MS" pitchFamily="66" charset="0"/>
                <a:ea typeface="Arial Unicode MS" pitchFamily="34" charset="-128"/>
                <a:cs typeface="Arial Unicode MS" pitchFamily="34" charset="-128"/>
              </a:rPr>
              <a:t>Odpoveď </a:t>
            </a:r>
          </a:p>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sz="2800" b="1">
                <a:solidFill>
                  <a:srgbClr val="FFFF00"/>
                </a:solidFill>
                <a:latin typeface="Comic Sans MS" pitchFamily="66" charset="0"/>
                <a:ea typeface="Arial Unicode MS" pitchFamily="34" charset="-128"/>
                <a:cs typeface="Arial Unicode MS" pitchFamily="34" charset="-128"/>
              </a:rPr>
              <a:t>na liek</a:t>
            </a:r>
            <a:endParaRPr lang="en-US" sz="2800" b="1">
              <a:solidFill>
                <a:srgbClr val="FFFF00"/>
              </a:solidFill>
              <a:latin typeface="Comic Sans MS" pitchFamily="66" charset="0"/>
              <a:ea typeface="Arial Unicode MS" pitchFamily="34" charset="-128"/>
              <a:cs typeface="Arial Unicode MS" pitchFamily="34" charset="-128"/>
            </a:endParaRPr>
          </a:p>
        </p:txBody>
      </p:sp>
      <p:sp>
        <p:nvSpPr>
          <p:cNvPr id="69636" name="Line 3"/>
          <p:cNvSpPr>
            <a:spLocks noChangeShapeType="1"/>
          </p:cNvSpPr>
          <p:nvPr/>
        </p:nvSpPr>
        <p:spPr bwMode="auto">
          <a:xfrm>
            <a:off x="2368550" y="3798888"/>
            <a:ext cx="1187450" cy="1587"/>
          </a:xfrm>
          <a:prstGeom prst="line">
            <a:avLst/>
          </a:prstGeom>
          <a:noFill/>
          <a:ln w="39600">
            <a:solidFill>
              <a:srgbClr val="000080"/>
            </a:solidFill>
            <a:miter lim="800000"/>
            <a:headEnd/>
            <a:tailEnd type="triangle" w="med" len="med"/>
          </a:ln>
        </p:spPr>
        <p:txBody>
          <a:bodyPr/>
          <a:lstStyle/>
          <a:p>
            <a:endParaRPr lang="en-GB"/>
          </a:p>
        </p:txBody>
      </p:sp>
      <p:sp>
        <p:nvSpPr>
          <p:cNvPr id="69637" name="Text Box 4"/>
          <p:cNvSpPr txBox="1">
            <a:spLocks noChangeArrowheads="1"/>
          </p:cNvSpPr>
          <p:nvPr/>
        </p:nvSpPr>
        <p:spPr bwMode="auto">
          <a:xfrm>
            <a:off x="1403350" y="3500438"/>
            <a:ext cx="790575" cy="457200"/>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ea typeface="Arial Unicode MS" pitchFamily="34" charset="-128"/>
                <a:cs typeface="Arial Unicode MS" pitchFamily="34" charset="-128"/>
              </a:rPr>
              <a:t>V</a:t>
            </a:r>
            <a:r>
              <a:rPr lang="en-US" b="1">
                <a:solidFill>
                  <a:srgbClr val="FF0000"/>
                </a:solidFill>
                <a:latin typeface="Comic Sans MS" pitchFamily="66" charset="0"/>
                <a:ea typeface="Arial Unicode MS" pitchFamily="34" charset="-128"/>
                <a:cs typeface="Arial Unicode MS" pitchFamily="34" charset="-128"/>
              </a:rPr>
              <a:t>e</a:t>
            </a:r>
            <a:r>
              <a:rPr lang="sk-SK" b="1">
                <a:solidFill>
                  <a:srgbClr val="FF0000"/>
                </a:solidFill>
                <a:latin typeface="Comic Sans MS" pitchFamily="66" charset="0"/>
                <a:ea typeface="Arial Unicode MS" pitchFamily="34" charset="-128"/>
                <a:cs typeface="Arial Unicode MS" pitchFamily="34" charset="-128"/>
              </a:rPr>
              <a:t>k</a:t>
            </a:r>
            <a:endParaRPr lang="en-US" b="1">
              <a:solidFill>
                <a:srgbClr val="FF0000"/>
              </a:solidFill>
              <a:latin typeface="Comic Sans MS" pitchFamily="66" charset="0"/>
              <a:ea typeface="Arial Unicode MS" pitchFamily="34" charset="-128"/>
              <a:cs typeface="Arial Unicode MS" pitchFamily="34" charset="-128"/>
            </a:endParaRPr>
          </a:p>
        </p:txBody>
      </p:sp>
      <p:sp>
        <p:nvSpPr>
          <p:cNvPr id="69638" name="Line 5"/>
          <p:cNvSpPr>
            <a:spLocks noChangeShapeType="1"/>
          </p:cNvSpPr>
          <p:nvPr/>
        </p:nvSpPr>
        <p:spPr bwMode="auto">
          <a:xfrm>
            <a:off x="4529138" y="1855788"/>
            <a:ext cx="1587" cy="904875"/>
          </a:xfrm>
          <a:prstGeom prst="line">
            <a:avLst/>
          </a:prstGeom>
          <a:noFill/>
          <a:ln w="39600">
            <a:solidFill>
              <a:srgbClr val="000080"/>
            </a:solidFill>
            <a:miter lim="800000"/>
            <a:headEnd/>
            <a:tailEnd type="triangle" w="med" len="med"/>
          </a:ln>
        </p:spPr>
        <p:txBody>
          <a:bodyPr/>
          <a:lstStyle/>
          <a:p>
            <a:endParaRPr lang="en-GB"/>
          </a:p>
        </p:txBody>
      </p:sp>
      <p:sp>
        <p:nvSpPr>
          <p:cNvPr id="69639" name="Line 6"/>
          <p:cNvSpPr>
            <a:spLocks noChangeShapeType="1"/>
          </p:cNvSpPr>
          <p:nvPr/>
        </p:nvSpPr>
        <p:spPr bwMode="auto">
          <a:xfrm flipV="1">
            <a:off x="4672013" y="4806950"/>
            <a:ext cx="1587" cy="973138"/>
          </a:xfrm>
          <a:prstGeom prst="line">
            <a:avLst/>
          </a:prstGeom>
          <a:noFill/>
          <a:ln w="39600">
            <a:solidFill>
              <a:srgbClr val="000080"/>
            </a:solidFill>
            <a:miter lim="800000"/>
            <a:headEnd/>
            <a:tailEnd type="triangle" w="med" len="med"/>
          </a:ln>
        </p:spPr>
        <p:txBody>
          <a:bodyPr/>
          <a:lstStyle/>
          <a:p>
            <a:endParaRPr lang="en-GB"/>
          </a:p>
        </p:txBody>
      </p:sp>
      <p:sp>
        <p:nvSpPr>
          <p:cNvPr id="69640" name="Line 7"/>
          <p:cNvSpPr>
            <a:spLocks noChangeShapeType="1"/>
          </p:cNvSpPr>
          <p:nvPr/>
        </p:nvSpPr>
        <p:spPr bwMode="auto">
          <a:xfrm flipH="1">
            <a:off x="5680075" y="3656013"/>
            <a:ext cx="1125538" cy="1587"/>
          </a:xfrm>
          <a:prstGeom prst="line">
            <a:avLst/>
          </a:prstGeom>
          <a:noFill/>
          <a:ln w="39600">
            <a:solidFill>
              <a:srgbClr val="000080"/>
            </a:solidFill>
            <a:miter lim="800000"/>
            <a:headEnd/>
            <a:tailEnd type="triangle" w="med" len="med"/>
          </a:ln>
        </p:spPr>
        <p:txBody>
          <a:bodyPr/>
          <a:lstStyle/>
          <a:p>
            <a:endParaRPr lang="en-GB"/>
          </a:p>
        </p:txBody>
      </p:sp>
      <p:sp>
        <p:nvSpPr>
          <p:cNvPr id="69641" name="Line 8"/>
          <p:cNvSpPr>
            <a:spLocks noChangeShapeType="1"/>
          </p:cNvSpPr>
          <p:nvPr/>
        </p:nvSpPr>
        <p:spPr bwMode="auto">
          <a:xfrm>
            <a:off x="2871788" y="2647950"/>
            <a:ext cx="836612" cy="422275"/>
          </a:xfrm>
          <a:prstGeom prst="line">
            <a:avLst/>
          </a:prstGeom>
          <a:noFill/>
          <a:ln w="39600">
            <a:solidFill>
              <a:srgbClr val="000080"/>
            </a:solidFill>
            <a:miter lim="800000"/>
            <a:headEnd/>
            <a:tailEnd type="triangle" w="med" len="med"/>
          </a:ln>
        </p:spPr>
        <p:txBody>
          <a:bodyPr/>
          <a:lstStyle/>
          <a:p>
            <a:endParaRPr lang="en-GB"/>
          </a:p>
        </p:txBody>
      </p:sp>
      <p:sp>
        <p:nvSpPr>
          <p:cNvPr id="69642" name="Line 9"/>
          <p:cNvSpPr>
            <a:spLocks noChangeShapeType="1"/>
          </p:cNvSpPr>
          <p:nvPr/>
        </p:nvSpPr>
        <p:spPr bwMode="auto">
          <a:xfrm flipV="1">
            <a:off x="3232150" y="4519613"/>
            <a:ext cx="746125" cy="650875"/>
          </a:xfrm>
          <a:prstGeom prst="line">
            <a:avLst/>
          </a:prstGeom>
          <a:noFill/>
          <a:ln w="39600">
            <a:solidFill>
              <a:srgbClr val="000080"/>
            </a:solidFill>
            <a:miter lim="800000"/>
            <a:headEnd/>
            <a:tailEnd type="triangle" w="med" len="med"/>
          </a:ln>
        </p:spPr>
        <p:txBody>
          <a:bodyPr/>
          <a:lstStyle/>
          <a:p>
            <a:endParaRPr lang="en-GB"/>
          </a:p>
        </p:txBody>
      </p:sp>
      <p:sp>
        <p:nvSpPr>
          <p:cNvPr id="69643" name="Line 10"/>
          <p:cNvSpPr>
            <a:spLocks noChangeShapeType="1"/>
          </p:cNvSpPr>
          <p:nvPr/>
        </p:nvSpPr>
        <p:spPr bwMode="auto">
          <a:xfrm flipH="1">
            <a:off x="5392738" y="2359025"/>
            <a:ext cx="776287" cy="663575"/>
          </a:xfrm>
          <a:prstGeom prst="line">
            <a:avLst/>
          </a:prstGeom>
          <a:noFill/>
          <a:ln w="39600">
            <a:solidFill>
              <a:srgbClr val="000080"/>
            </a:solidFill>
            <a:miter lim="800000"/>
            <a:headEnd/>
            <a:tailEnd type="triangle" w="med" len="med"/>
          </a:ln>
        </p:spPr>
        <p:txBody>
          <a:bodyPr/>
          <a:lstStyle/>
          <a:p>
            <a:endParaRPr lang="en-GB"/>
          </a:p>
        </p:txBody>
      </p:sp>
      <p:sp>
        <p:nvSpPr>
          <p:cNvPr id="69644" name="Line 11"/>
          <p:cNvSpPr>
            <a:spLocks noChangeShapeType="1"/>
          </p:cNvSpPr>
          <p:nvPr/>
        </p:nvSpPr>
        <p:spPr bwMode="auto">
          <a:xfrm flipH="1" flipV="1">
            <a:off x="5392738" y="4375150"/>
            <a:ext cx="776287" cy="671513"/>
          </a:xfrm>
          <a:prstGeom prst="line">
            <a:avLst/>
          </a:prstGeom>
          <a:noFill/>
          <a:ln w="39600">
            <a:solidFill>
              <a:srgbClr val="000080"/>
            </a:solidFill>
            <a:miter lim="800000"/>
            <a:headEnd/>
            <a:tailEnd type="triangle" w="med" len="med"/>
          </a:ln>
        </p:spPr>
        <p:txBody>
          <a:bodyPr/>
          <a:lstStyle/>
          <a:p>
            <a:endParaRPr lang="en-GB"/>
          </a:p>
        </p:txBody>
      </p:sp>
      <p:sp>
        <p:nvSpPr>
          <p:cNvPr id="69645" name="Text Box 12"/>
          <p:cNvSpPr txBox="1">
            <a:spLocks noChangeArrowheads="1"/>
          </p:cNvSpPr>
          <p:nvPr/>
        </p:nvSpPr>
        <p:spPr bwMode="auto">
          <a:xfrm>
            <a:off x="1476375" y="2205038"/>
            <a:ext cx="1336675" cy="457200"/>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ea typeface="Arial Unicode MS" pitchFamily="34" charset="-128"/>
                <a:cs typeface="Arial Unicode MS" pitchFamily="34" charset="-128"/>
              </a:rPr>
              <a:t>Pohlavie</a:t>
            </a:r>
            <a:endParaRPr lang="en-US" b="1">
              <a:solidFill>
                <a:srgbClr val="FF0000"/>
              </a:solidFill>
              <a:latin typeface="Comic Sans MS" pitchFamily="66" charset="0"/>
              <a:ea typeface="Arial Unicode MS" pitchFamily="34" charset="-128"/>
              <a:cs typeface="Arial Unicode MS" pitchFamily="34" charset="-128"/>
            </a:endParaRPr>
          </a:p>
        </p:txBody>
      </p:sp>
      <p:sp>
        <p:nvSpPr>
          <p:cNvPr id="69646" name="Text Box 13"/>
          <p:cNvSpPr txBox="1">
            <a:spLocks noChangeArrowheads="1"/>
          </p:cNvSpPr>
          <p:nvPr/>
        </p:nvSpPr>
        <p:spPr bwMode="auto">
          <a:xfrm>
            <a:off x="1936750" y="5167313"/>
            <a:ext cx="1584325" cy="457200"/>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b="1">
                <a:solidFill>
                  <a:srgbClr val="FF0000"/>
                </a:solidFill>
                <a:latin typeface="Comic Sans MS" pitchFamily="66" charset="0"/>
                <a:ea typeface="Arial Unicode MS" pitchFamily="34" charset="-128"/>
                <a:cs typeface="Arial Unicode MS" pitchFamily="34" charset="-128"/>
              </a:rPr>
              <a:t>Geneti</a:t>
            </a:r>
            <a:r>
              <a:rPr lang="sk-SK" b="1">
                <a:solidFill>
                  <a:srgbClr val="FF0000"/>
                </a:solidFill>
                <a:latin typeface="Comic Sans MS" pitchFamily="66" charset="0"/>
                <a:ea typeface="Arial Unicode MS" pitchFamily="34" charset="-128"/>
                <a:cs typeface="Arial Unicode MS" pitchFamily="34" charset="-128"/>
              </a:rPr>
              <a:t>ka</a:t>
            </a:r>
            <a:r>
              <a:rPr lang="en-US" b="1">
                <a:solidFill>
                  <a:srgbClr val="FF0000"/>
                </a:solidFill>
                <a:latin typeface="Comic Sans MS" pitchFamily="66" charset="0"/>
                <a:ea typeface="Arial Unicode MS" pitchFamily="34" charset="-128"/>
                <a:cs typeface="Arial Unicode MS" pitchFamily="34" charset="-128"/>
              </a:rPr>
              <a:t> </a:t>
            </a:r>
          </a:p>
        </p:txBody>
      </p:sp>
      <p:sp>
        <p:nvSpPr>
          <p:cNvPr id="69647" name="Text Box 14"/>
          <p:cNvSpPr txBox="1">
            <a:spLocks noChangeArrowheads="1"/>
          </p:cNvSpPr>
          <p:nvPr/>
        </p:nvSpPr>
        <p:spPr bwMode="auto">
          <a:xfrm>
            <a:off x="3879850" y="1279525"/>
            <a:ext cx="1660525" cy="457200"/>
          </a:xfrm>
          <a:prstGeom prst="rect">
            <a:avLst/>
          </a:prstGeom>
          <a:noFill/>
          <a:ln w="9525">
            <a:noFill/>
            <a:round/>
            <a:headEnd/>
            <a:tailEnd/>
          </a:ln>
        </p:spPr>
        <p:txBody>
          <a:bodyPr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ea typeface="Arial Unicode MS" pitchFamily="34" charset="-128"/>
                <a:cs typeface="Arial Unicode MS" pitchFamily="34" charset="-128"/>
              </a:rPr>
              <a:t>Hmotnosť</a:t>
            </a:r>
            <a:endParaRPr lang="en-US" b="1">
              <a:solidFill>
                <a:srgbClr val="FF0000"/>
              </a:solidFill>
              <a:latin typeface="Comic Sans MS" pitchFamily="66" charset="0"/>
              <a:ea typeface="Arial Unicode MS" pitchFamily="34" charset="-128"/>
              <a:cs typeface="Arial Unicode MS" pitchFamily="34" charset="-128"/>
            </a:endParaRPr>
          </a:p>
        </p:txBody>
      </p:sp>
      <p:sp>
        <p:nvSpPr>
          <p:cNvPr id="69648" name="Text Box 15"/>
          <p:cNvSpPr txBox="1">
            <a:spLocks noChangeArrowheads="1"/>
          </p:cNvSpPr>
          <p:nvPr/>
        </p:nvSpPr>
        <p:spPr bwMode="auto">
          <a:xfrm>
            <a:off x="6113463" y="1855788"/>
            <a:ext cx="1860550" cy="1187450"/>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b="1">
                <a:solidFill>
                  <a:srgbClr val="FF0000"/>
                </a:solidFill>
                <a:latin typeface="Comic Sans MS" pitchFamily="66" charset="0"/>
                <a:ea typeface="Arial Unicode MS" pitchFamily="34" charset="-128"/>
                <a:cs typeface="Arial Unicode MS" pitchFamily="34" charset="-128"/>
              </a:rPr>
              <a:t>Cir</a:t>
            </a:r>
            <a:r>
              <a:rPr lang="sk-SK" b="1">
                <a:solidFill>
                  <a:srgbClr val="FF0000"/>
                </a:solidFill>
                <a:latin typeface="Comic Sans MS" pitchFamily="66" charset="0"/>
                <a:ea typeface="Arial Unicode MS" pitchFamily="34" charset="-128"/>
                <a:cs typeface="Arial Unicode MS" pitchFamily="34" charset="-128"/>
              </a:rPr>
              <a:t>k</a:t>
            </a:r>
            <a:r>
              <a:rPr lang="en-US" b="1">
                <a:solidFill>
                  <a:srgbClr val="FF0000"/>
                </a:solidFill>
                <a:latin typeface="Comic Sans MS" pitchFamily="66" charset="0"/>
                <a:ea typeface="Arial Unicode MS" pitchFamily="34" charset="-128"/>
                <a:cs typeface="Arial Unicode MS" pitchFamily="34" charset="-128"/>
              </a:rPr>
              <a:t>adi</a:t>
            </a:r>
            <a:r>
              <a:rPr lang="sk-SK" b="1">
                <a:solidFill>
                  <a:srgbClr val="FF0000"/>
                </a:solidFill>
                <a:latin typeface="Comic Sans MS" pitchFamily="66" charset="0"/>
                <a:ea typeface="Arial Unicode MS" pitchFamily="34" charset="-128"/>
                <a:cs typeface="Arial Unicode MS" pitchFamily="34" charset="-128"/>
              </a:rPr>
              <a:t>á</a:t>
            </a:r>
            <a:r>
              <a:rPr lang="en-US" b="1">
                <a:solidFill>
                  <a:srgbClr val="FF0000"/>
                </a:solidFill>
                <a:latin typeface="Comic Sans MS" pitchFamily="66" charset="0"/>
                <a:ea typeface="Arial Unicode MS" pitchFamily="34" charset="-128"/>
                <a:cs typeface="Arial Unicode MS" pitchFamily="34" charset="-128"/>
              </a:rPr>
              <a:t>n</a:t>
            </a:r>
            <a:r>
              <a:rPr lang="sk-SK" b="1">
                <a:solidFill>
                  <a:srgbClr val="FF0000"/>
                </a:solidFill>
                <a:latin typeface="Comic Sans MS" pitchFamily="66" charset="0"/>
                <a:ea typeface="Arial Unicode MS" pitchFamily="34" charset="-128"/>
                <a:cs typeface="Arial Unicode MS" pitchFamily="34" charset="-128"/>
              </a:rPr>
              <a:t>ny</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ea typeface="Arial Unicode MS" pitchFamily="34" charset="-128"/>
                <a:cs typeface="Arial Unicode MS" pitchFamily="34" charset="-128"/>
              </a:rPr>
              <a:t>rytmus</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b="1">
              <a:solidFill>
                <a:srgbClr val="FF0000"/>
              </a:solidFill>
              <a:latin typeface="Comic Sans MS" pitchFamily="66" charset="0"/>
              <a:ea typeface="Arial Unicode MS" pitchFamily="34" charset="-128"/>
              <a:cs typeface="Arial Unicode MS" pitchFamily="34" charset="-128"/>
            </a:endParaRPr>
          </a:p>
        </p:txBody>
      </p:sp>
      <p:sp>
        <p:nvSpPr>
          <p:cNvPr id="69649" name="Text Box 16"/>
          <p:cNvSpPr txBox="1">
            <a:spLocks noChangeArrowheads="1"/>
          </p:cNvSpPr>
          <p:nvPr/>
        </p:nvSpPr>
        <p:spPr bwMode="auto">
          <a:xfrm>
            <a:off x="6832600" y="3440113"/>
            <a:ext cx="1690688" cy="822325"/>
          </a:xfrm>
          <a:prstGeom prst="rect">
            <a:avLst/>
          </a:prstGeom>
          <a:noFill/>
          <a:ln w="9525">
            <a:noFill/>
            <a:round/>
            <a:headEnd/>
            <a:tailEnd/>
          </a:ln>
        </p:spPr>
        <p:txBody>
          <a:bodyPr wrap="none" lIns="90000" tIns="46800" rIns="90000" bIns="46800">
            <a:spAutoFit/>
          </a:bodyPr>
          <a:lstStyle/>
          <a:p>
            <a:pPr>
              <a:spcBef>
                <a:spcPts val="700"/>
              </a:spcBef>
              <a:buClr>
                <a:srgbClr val="00008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rPr>
              <a:t>Prostredie</a:t>
            </a:r>
            <a:endParaRPr lang="en-US" b="1">
              <a:solidFill>
                <a:srgbClr val="FF0000"/>
              </a:solidFill>
              <a:latin typeface="Comic Sans MS" pitchFamily="66" charset="0"/>
            </a:endParaRP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b="1">
              <a:solidFill>
                <a:srgbClr val="FF0000"/>
              </a:solidFill>
              <a:latin typeface="Comic Sans MS" pitchFamily="66" charset="0"/>
              <a:ea typeface="Arial Unicode MS" pitchFamily="34" charset="-128"/>
              <a:cs typeface="Arial Unicode MS" pitchFamily="34" charset="-128"/>
            </a:endParaRPr>
          </a:p>
        </p:txBody>
      </p:sp>
      <p:sp>
        <p:nvSpPr>
          <p:cNvPr id="69650" name="Text Box 17"/>
          <p:cNvSpPr txBox="1">
            <a:spLocks noChangeArrowheads="1"/>
          </p:cNvSpPr>
          <p:nvPr/>
        </p:nvSpPr>
        <p:spPr bwMode="auto">
          <a:xfrm>
            <a:off x="3521075" y="5959475"/>
            <a:ext cx="2605088" cy="457200"/>
          </a:xfrm>
          <a:prstGeom prst="rect">
            <a:avLst/>
          </a:prstGeom>
          <a:noFill/>
          <a:ln w="9525">
            <a:noFill/>
            <a:round/>
            <a:headEnd/>
            <a:tailEnd/>
          </a:ln>
        </p:spPr>
        <p:txBody>
          <a:bodyPr wrap="none" lIns="90000" tIns="46800" rIns="90000" bIns="46800">
            <a:spAutoFit/>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b="1">
                <a:solidFill>
                  <a:srgbClr val="FF0000"/>
                </a:solidFill>
                <a:latin typeface="Comic Sans MS" pitchFamily="66" charset="0"/>
                <a:ea typeface="Arial Unicode MS" pitchFamily="34" charset="-128"/>
                <a:cs typeface="Arial Unicode MS" pitchFamily="34" charset="-128"/>
              </a:rPr>
              <a:t>Imun</a:t>
            </a:r>
            <a:r>
              <a:rPr lang="sk-SK" b="1">
                <a:solidFill>
                  <a:srgbClr val="FF0000"/>
                </a:solidFill>
                <a:latin typeface="Comic Sans MS" pitchFamily="66" charset="0"/>
                <a:ea typeface="Arial Unicode MS" pitchFamily="34" charset="-128"/>
                <a:cs typeface="Arial Unicode MS" pitchFamily="34" charset="-128"/>
              </a:rPr>
              <a:t>itný</a:t>
            </a:r>
            <a:r>
              <a:rPr lang="en-US" b="1">
                <a:solidFill>
                  <a:srgbClr val="FF0000"/>
                </a:solidFill>
                <a:latin typeface="Comic Sans MS" pitchFamily="66" charset="0"/>
                <a:ea typeface="Arial Unicode MS" pitchFamily="34" charset="-128"/>
                <a:cs typeface="Arial Unicode MS" pitchFamily="34" charset="-128"/>
              </a:rPr>
              <a:t> syst</a:t>
            </a:r>
            <a:r>
              <a:rPr lang="sk-SK" b="1">
                <a:solidFill>
                  <a:srgbClr val="FF0000"/>
                </a:solidFill>
                <a:latin typeface="Comic Sans MS" pitchFamily="66" charset="0"/>
                <a:ea typeface="Arial Unicode MS" pitchFamily="34" charset="-128"/>
                <a:cs typeface="Arial Unicode MS" pitchFamily="34" charset="-128"/>
              </a:rPr>
              <a:t>é</a:t>
            </a:r>
            <a:r>
              <a:rPr lang="en-US" b="1">
                <a:solidFill>
                  <a:srgbClr val="FF0000"/>
                </a:solidFill>
                <a:latin typeface="Comic Sans MS" pitchFamily="66" charset="0"/>
                <a:ea typeface="Arial Unicode MS" pitchFamily="34" charset="-128"/>
                <a:cs typeface="Arial Unicode MS" pitchFamily="34" charset="-128"/>
              </a:rPr>
              <a:t>m</a:t>
            </a:r>
          </a:p>
        </p:txBody>
      </p:sp>
      <p:sp>
        <p:nvSpPr>
          <p:cNvPr id="69651" name="Text Box 18"/>
          <p:cNvSpPr txBox="1">
            <a:spLocks noChangeArrowheads="1"/>
          </p:cNvSpPr>
          <p:nvPr/>
        </p:nvSpPr>
        <p:spPr bwMode="auto">
          <a:xfrm>
            <a:off x="6256338" y="4806950"/>
            <a:ext cx="1979612" cy="1187450"/>
          </a:xfrm>
          <a:prstGeom prst="rect">
            <a:avLst/>
          </a:prstGeom>
          <a:noFill/>
          <a:ln w="9525">
            <a:noFill/>
            <a:round/>
            <a:headEnd/>
            <a:tailEnd/>
          </a:ln>
        </p:spPr>
        <p:txBody>
          <a:bodyPr lIns="90000" tIns="46800" rIns="90000" bIns="46800">
            <a:spAutoFit/>
          </a:bodyPr>
          <a:lstStyle/>
          <a:p>
            <a:pPr eaLnBrk="1">
              <a:buClr>
                <a:srgbClr val="00008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b="1">
                <a:solidFill>
                  <a:srgbClr val="FF0000"/>
                </a:solidFill>
                <a:latin typeface="Comic Sans MS" pitchFamily="66" charset="0"/>
              </a:rPr>
              <a:t>Patol</a:t>
            </a:r>
            <a:r>
              <a:rPr lang="sk-SK" b="1">
                <a:solidFill>
                  <a:srgbClr val="FF0000"/>
                </a:solidFill>
                <a:latin typeface="Comic Sans MS" pitchFamily="66" charset="0"/>
              </a:rPr>
              <a:t>o</a:t>
            </a:r>
            <a:r>
              <a:rPr lang="en-US" b="1">
                <a:solidFill>
                  <a:srgbClr val="FF0000"/>
                </a:solidFill>
                <a:latin typeface="Comic Sans MS" pitchFamily="66" charset="0"/>
              </a:rPr>
              <a:t>g</a:t>
            </a:r>
            <a:r>
              <a:rPr lang="sk-SK" b="1">
                <a:solidFill>
                  <a:srgbClr val="FF0000"/>
                </a:solidFill>
                <a:latin typeface="Comic Sans MS" pitchFamily="66" charset="0"/>
              </a:rPr>
              <a:t>ické</a:t>
            </a:r>
          </a:p>
          <a:p>
            <a:pPr eaLnBrk="1">
              <a:buClr>
                <a:srgbClr val="00008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sk-SK" b="1">
                <a:solidFill>
                  <a:srgbClr val="FF0000"/>
                </a:solidFill>
                <a:latin typeface="Comic Sans MS" pitchFamily="66" charset="0"/>
              </a:rPr>
              <a:t>stavy</a:t>
            </a:r>
            <a:endParaRPr lang="en-US" b="1">
              <a:solidFill>
                <a:srgbClr val="FF0000"/>
              </a:solidFill>
              <a:latin typeface="Comic Sans MS" pitchFamily="66" charset="0"/>
            </a:endParaRP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b="1">
              <a:solidFill>
                <a:srgbClr val="FF0000"/>
              </a:solidFill>
              <a:latin typeface="Comic Sans MS" pitchFamily="66" charset="0"/>
              <a:ea typeface="Arial Unicode MS" pitchFamily="34" charset="-128"/>
              <a:cs typeface="Arial Unicode MS" pitchFamily="34" charset="-128"/>
            </a:endParaRPr>
          </a:p>
        </p:txBody>
      </p:sp>
      <p:sp>
        <p:nvSpPr>
          <p:cNvPr id="69652" name="Rectangle 19"/>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69653" name="Rectangle 20"/>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69654" name="Oval 21"/>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
        <p:nvSpPr>
          <p:cNvPr id="69655" name="Text Box 22"/>
          <p:cNvSpPr txBox="1">
            <a:spLocks noChangeArrowheads="1"/>
          </p:cNvSpPr>
          <p:nvPr/>
        </p:nvSpPr>
        <p:spPr bwMode="auto">
          <a:xfrm>
            <a:off x="1008063" y="333375"/>
            <a:ext cx="8135937" cy="609600"/>
          </a:xfrm>
          <a:prstGeom prst="rect">
            <a:avLst/>
          </a:prstGeom>
          <a:noFill/>
          <a:ln w="9525">
            <a:noFill/>
            <a:round/>
            <a:headEnd/>
            <a:tailEnd/>
          </a:ln>
        </p:spPr>
        <p:txBody>
          <a:bodyPr lIns="90000" tIns="46800" rIns="90000" bIns="46800">
            <a:spAutoFit/>
          </a:bodyPr>
          <a:lstStyle/>
          <a:p>
            <a:pPr algn="ctr" eaLnBrk="1" hangingPunct="1">
              <a:spcBef>
                <a:spcPts val="17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3400" b="1">
                <a:solidFill>
                  <a:srgbClr val="000099"/>
                </a:solidFill>
                <a:latin typeface="Comic Sans MS" pitchFamily="66" charset="0"/>
                <a:ea typeface="Arial Unicode MS" pitchFamily="34" charset="-128"/>
                <a:cs typeface="Arial Unicode MS" pitchFamily="34" charset="-128"/>
              </a:rPr>
              <a:t>Fa</a:t>
            </a:r>
            <a:r>
              <a:rPr lang="sk-SK" sz="3400" b="1">
                <a:solidFill>
                  <a:srgbClr val="000099"/>
                </a:solidFill>
                <a:latin typeface="Comic Sans MS" pitchFamily="66" charset="0"/>
                <a:ea typeface="Arial Unicode MS" pitchFamily="34" charset="-128"/>
                <a:cs typeface="Arial Unicode MS" pitchFamily="34" charset="-128"/>
              </a:rPr>
              <a:t>k</a:t>
            </a:r>
            <a:r>
              <a:rPr lang="en-US" sz="3400" b="1">
                <a:solidFill>
                  <a:srgbClr val="000099"/>
                </a:solidFill>
                <a:latin typeface="Comic Sans MS" pitchFamily="66" charset="0"/>
                <a:ea typeface="Arial Unicode MS" pitchFamily="34" charset="-128"/>
                <a:cs typeface="Arial Unicode MS" pitchFamily="34" charset="-128"/>
              </a:rPr>
              <a:t>tor</a:t>
            </a:r>
            <a:r>
              <a:rPr lang="sk-SK" sz="3400" b="1">
                <a:solidFill>
                  <a:srgbClr val="000099"/>
                </a:solidFill>
                <a:latin typeface="Comic Sans MS" pitchFamily="66" charset="0"/>
                <a:ea typeface="Arial Unicode MS" pitchFamily="34" charset="-128"/>
                <a:cs typeface="Arial Unicode MS" pitchFamily="34" charset="-128"/>
              </a:rPr>
              <a:t>y</a:t>
            </a:r>
            <a:r>
              <a:rPr lang="en-US" sz="3400" b="1">
                <a:solidFill>
                  <a:srgbClr val="000099"/>
                </a:solidFill>
                <a:latin typeface="Comic Sans MS" pitchFamily="66" charset="0"/>
                <a:ea typeface="Arial Unicode MS" pitchFamily="34" charset="-128"/>
                <a:cs typeface="Arial Unicode MS" pitchFamily="34" charset="-128"/>
              </a:rPr>
              <a:t> </a:t>
            </a:r>
            <a:r>
              <a:rPr lang="sk-SK" sz="3400" b="1">
                <a:solidFill>
                  <a:srgbClr val="000099"/>
                </a:solidFill>
                <a:latin typeface="Comic Sans MS" pitchFamily="66" charset="0"/>
                <a:ea typeface="Arial Unicode MS" pitchFamily="34" charset="-128"/>
                <a:cs typeface="Arial Unicode MS" pitchFamily="34" charset="-128"/>
              </a:rPr>
              <a:t>ovplyvňujúce odpoveď lieku</a:t>
            </a:r>
            <a:endParaRPr lang="en-US" sz="3400" b="1">
              <a:solidFill>
                <a:srgbClr val="000099"/>
              </a:solidFill>
              <a:latin typeface="Comic Sans MS" pitchFamily="66" charset="0"/>
              <a:ea typeface="Arial Unicode MS" pitchFamily="34" charset="-128"/>
              <a:cs typeface="Arial Unicode MS" pitchFamily="34" charset="-128"/>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p:txBody>
          <a:bodyPr/>
          <a:lstStyle/>
          <a:p>
            <a:pPr eaLnBrk="1" hangingPunct="1">
              <a:defRPr/>
            </a:pPr>
            <a:r>
              <a:rPr lang="sk-SK" dirty="0"/>
              <a:t>Vonkajšie faktory</a:t>
            </a:r>
            <a:endParaRPr lang="en-GB" dirty="0"/>
          </a:p>
        </p:txBody>
      </p:sp>
      <p:sp>
        <p:nvSpPr>
          <p:cNvPr id="73731" name="Rectangle 5"/>
          <p:cNvSpPr>
            <a:spLocks noGrp="1" noChangeArrowheads="1"/>
          </p:cNvSpPr>
          <p:nvPr>
            <p:ph type="body" idx="1"/>
          </p:nvPr>
        </p:nvSpPr>
        <p:spPr/>
        <p:txBody>
          <a:bodyPr/>
          <a:lstStyle/>
          <a:p>
            <a:pPr eaLnBrk="1" hangingPunct="1"/>
            <a:r>
              <a:rPr lang="en-GB" sz="4000" b="1" dirty="0" err="1"/>
              <a:t>Potrava</a:t>
            </a:r>
            <a:endParaRPr lang="en-GB" sz="4000" b="1" dirty="0"/>
          </a:p>
          <a:p>
            <a:pPr eaLnBrk="1" hangingPunct="1"/>
            <a:r>
              <a:rPr lang="en-GB" sz="4000" b="1" dirty="0" err="1"/>
              <a:t>Lieková</a:t>
            </a:r>
            <a:r>
              <a:rPr lang="en-GB" sz="4000" b="1" dirty="0"/>
              <a:t> forma</a:t>
            </a:r>
          </a:p>
          <a:p>
            <a:pPr eaLnBrk="1" hangingPunct="1"/>
            <a:r>
              <a:rPr lang="en-GB" sz="4000" b="1" dirty="0" err="1"/>
              <a:t>Alkohol</a:t>
            </a:r>
            <a:endParaRPr lang="en-GB" sz="4000" b="1" dirty="0"/>
          </a:p>
          <a:p>
            <a:pPr eaLnBrk="1" hangingPunct="1"/>
            <a:r>
              <a:rPr lang="en-GB" sz="4000" b="1" dirty="0" err="1"/>
              <a:t>Fajčenie</a:t>
            </a:r>
            <a:endParaRPr lang="en-GB" sz="4000" b="1" dirty="0"/>
          </a:p>
          <a:p>
            <a:pPr eaLnBrk="1" hangingPunct="1"/>
            <a:r>
              <a:rPr lang="en-GB" sz="4000" b="1" dirty="0" err="1"/>
              <a:t>Chemické</a:t>
            </a:r>
            <a:r>
              <a:rPr lang="en-GB" sz="4000" b="1" dirty="0"/>
              <a:t> </a:t>
            </a:r>
            <a:r>
              <a:rPr lang="en-GB" sz="4000" b="1" dirty="0" err="1"/>
              <a:t>faktory</a:t>
            </a:r>
            <a:r>
              <a:rPr lang="en-GB" sz="4000" b="1" dirty="0"/>
              <a:t> </a:t>
            </a:r>
            <a:r>
              <a:rPr lang="en-GB" sz="4000" b="1" dirty="0" err="1"/>
              <a:t>prostredia</a:t>
            </a:r>
            <a:endParaRPr lang="sk-SK" sz="4000" b="1" dirty="0"/>
          </a:p>
          <a:p>
            <a:pPr eaLnBrk="1" hangingPunct="1"/>
            <a:r>
              <a:rPr lang="sk-SK" sz="4000" b="1" dirty="0"/>
              <a:t>Ionizujúce žiarenie</a:t>
            </a:r>
            <a:r>
              <a:rPr lang="en-GB" sz="4000" b="1" dirty="0"/>
              <a:t> </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defRPr/>
            </a:pPr>
            <a:r>
              <a:rPr lang="sk-SK"/>
              <a:t>Potrava</a:t>
            </a:r>
            <a:endParaRPr lang="en-GB"/>
          </a:p>
        </p:txBody>
      </p:sp>
      <p:sp>
        <p:nvSpPr>
          <p:cNvPr id="75779" name="Rectangle 3"/>
          <p:cNvSpPr>
            <a:spLocks noGrp="1" noChangeArrowheads="1"/>
          </p:cNvSpPr>
          <p:nvPr>
            <p:ph type="body" idx="1"/>
          </p:nvPr>
        </p:nvSpPr>
        <p:spPr>
          <a:xfrm>
            <a:off x="395536" y="1772816"/>
            <a:ext cx="8229600" cy="4625975"/>
          </a:xfrm>
        </p:spPr>
        <p:txBody>
          <a:bodyPr/>
          <a:lstStyle/>
          <a:p>
            <a:pPr eaLnBrk="1" hangingPunct="1"/>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ovplyvňuje rýchlosť </a:t>
            </a:r>
            <a:r>
              <a:rPr lang="en-GB" b="1" dirty="0" err="1">
                <a:latin typeface="Arial" panose="020B0604020202020204" pitchFamily="34" charset="0"/>
                <a:cs typeface="Arial" panose="020B0604020202020204" pitchFamily="34" charset="0"/>
              </a:rPr>
              <a:t>vyprázd</a:t>
            </a:r>
            <a:r>
              <a:rPr lang="sk-SK" b="1" dirty="0">
                <a:latin typeface="Arial" panose="020B0604020202020204" pitchFamily="34" charset="0"/>
                <a:cs typeface="Arial" panose="020B0604020202020204" pitchFamily="34" charset="0"/>
              </a:rPr>
              <a:t>ň</a:t>
            </a:r>
            <a:r>
              <a:rPr lang="en-GB" b="1" dirty="0" err="1">
                <a:latin typeface="Arial" panose="020B0604020202020204" pitchFamily="34" charset="0"/>
                <a:cs typeface="Arial" panose="020B0604020202020204" pitchFamily="34" charset="0"/>
              </a:rPr>
              <a:t>ovani</a:t>
            </a:r>
            <a:r>
              <a:rPr lang="sk-SK" b="1" dirty="0">
                <a:latin typeface="Arial" panose="020B0604020202020204" pitchFamily="34" charset="0"/>
                <a:cs typeface="Arial" panose="020B0604020202020204" pitchFamily="34" charset="0"/>
              </a:rPr>
              <a:t>a ž</a:t>
            </a:r>
            <a:r>
              <a:rPr lang="en-GB" b="1" dirty="0" err="1">
                <a:latin typeface="Arial" panose="020B0604020202020204" pitchFamily="34" charset="0"/>
                <a:cs typeface="Arial" panose="020B0604020202020204" pitchFamily="34" charset="0"/>
              </a:rPr>
              <a:t>alúdka</a:t>
            </a:r>
            <a:endParaRPr lang="sk-SK" b="1" dirty="0">
              <a:latin typeface="Arial" panose="020B0604020202020204" pitchFamily="34" charset="0"/>
              <a:cs typeface="Arial" panose="020B0604020202020204" pitchFamily="34" charset="0"/>
            </a:endParaRPr>
          </a:p>
          <a:p>
            <a:pPr eaLnBrk="1" hangingPunct="1"/>
            <a:endParaRPr lang="sk-SK" b="1" dirty="0">
              <a:latin typeface="Arial" panose="020B0604020202020204" pitchFamily="34" charset="0"/>
              <a:cs typeface="Arial" panose="020B0604020202020204" pitchFamily="34" charset="0"/>
            </a:endParaRPr>
          </a:p>
          <a:p>
            <a:pPr algn="just" eaLnBrk="1" hangingPunct="1">
              <a:buFont typeface="Wingdings" pitchFamily="2" charset="2"/>
              <a:buNone/>
            </a:pPr>
            <a:r>
              <a:rPr lang="sk-SK" b="1" dirty="0">
                <a:solidFill>
                  <a:schemeClr val="hlink"/>
                </a:solidFill>
                <a:latin typeface="Arial" panose="020B0604020202020204" pitchFamily="34" charset="0"/>
                <a:cs typeface="Arial" panose="020B0604020202020204" pitchFamily="34" charset="0"/>
              </a:rPr>
              <a:t>Dodržiavať pokyny: </a:t>
            </a:r>
            <a:r>
              <a:rPr lang="en-GB" b="1" dirty="0">
                <a:solidFill>
                  <a:schemeClr val="hlink"/>
                </a:solidFill>
                <a:latin typeface="Arial" panose="020B0604020202020204" pitchFamily="34" charset="0"/>
                <a:cs typeface="Arial" panose="020B0604020202020204" pitchFamily="34" charset="0"/>
              </a:rPr>
              <a:t> </a:t>
            </a:r>
            <a:endParaRPr lang="sk-SK" b="1" dirty="0">
              <a:solidFill>
                <a:schemeClr val="hlink"/>
              </a:solidFill>
              <a:latin typeface="Arial" panose="020B0604020202020204" pitchFamily="34" charset="0"/>
              <a:cs typeface="Arial" panose="020B0604020202020204" pitchFamily="34" charset="0"/>
            </a:endParaRPr>
          </a:p>
          <a:p>
            <a:pPr algn="just" eaLnBrk="1" hangingPunct="1"/>
            <a:r>
              <a:rPr lang="en-GB" b="1" dirty="0" err="1">
                <a:latin typeface="Arial" panose="020B0604020202020204" pitchFamily="34" charset="0"/>
                <a:cs typeface="Arial" panose="020B0604020202020204" pitchFamily="34" charset="0"/>
              </a:rPr>
              <a:t>pri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jedle</a:t>
            </a:r>
            <a:endParaRPr lang="sk-SK" b="1" dirty="0">
              <a:latin typeface="Arial" panose="020B0604020202020204" pitchFamily="34" charset="0"/>
              <a:cs typeface="Arial" panose="020B0604020202020204" pitchFamily="34" charset="0"/>
            </a:endParaRPr>
          </a:p>
          <a:p>
            <a:pPr algn="just" eaLnBrk="1" hangingPunct="1"/>
            <a:r>
              <a:rPr lang="en-GB" b="1" dirty="0" err="1">
                <a:latin typeface="Arial" panose="020B0604020202020204" pitchFamily="34" charset="0"/>
                <a:cs typeface="Arial" panose="020B0604020202020204" pitchFamily="34" charset="0"/>
              </a:rPr>
              <a:t>po</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as </a:t>
            </a:r>
            <a:r>
              <a:rPr lang="en-GB" b="1" dirty="0" err="1">
                <a:latin typeface="Arial" panose="020B0604020202020204" pitchFamily="34" charset="0"/>
                <a:cs typeface="Arial" panose="020B0604020202020204" pitchFamily="34" charset="0"/>
              </a:rPr>
              <a:t>jedla</a:t>
            </a:r>
            <a:endParaRPr lang="sk-SK" b="1" dirty="0">
              <a:latin typeface="Arial" panose="020B0604020202020204" pitchFamily="34" charset="0"/>
              <a:cs typeface="Arial" panose="020B0604020202020204" pitchFamily="34" charset="0"/>
            </a:endParaRPr>
          </a:p>
          <a:p>
            <a:pPr algn="just" eaLnBrk="1" hangingPunct="1"/>
            <a:r>
              <a:rPr lang="en-GB" b="1" dirty="0" err="1">
                <a:latin typeface="Arial" panose="020B0604020202020204" pitchFamily="34" charset="0"/>
                <a:cs typeface="Arial" panose="020B0604020202020204" pitchFamily="34" charset="0"/>
              </a:rPr>
              <a:t>nala</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no (</a:t>
            </a:r>
            <a:r>
              <a:rPr lang="sk-SK" b="1" dirty="0">
                <a:latin typeface="Arial" panose="020B0604020202020204" pitchFamily="34" charset="0"/>
                <a:cs typeface="Arial" panose="020B0604020202020204" pitchFamily="34" charset="0"/>
              </a:rPr>
              <a:t>nie tesne pred jedlom</a:t>
            </a:r>
            <a:r>
              <a:rPr lang="en-GB" b="1" dirty="0">
                <a:latin typeface="Arial" panose="020B0604020202020204" pitchFamily="34" charset="0"/>
                <a:cs typeface="Arial" panose="020B0604020202020204" pitchFamily="34" charset="0"/>
              </a:rPr>
              <a:t>)</a:t>
            </a:r>
          </a:p>
          <a:p>
            <a:pPr eaLnBrk="1" hangingPunct="1"/>
            <a:endParaRPr lang="en-GB" dirty="0"/>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377825"/>
            <a:ext cx="7543800" cy="954088"/>
          </a:xfrm>
        </p:spPr>
        <p:txBody>
          <a:bodyPr/>
          <a:lstStyle/>
          <a:p>
            <a:pPr eaLnBrk="1" hangingPunct="1">
              <a:defRPr/>
            </a:pPr>
            <a:r>
              <a:rPr lang="en-GB">
                <a:cs typeface="Times New Roman" pitchFamily="18" charset="0"/>
              </a:rPr>
              <a:t>Kedy u</a:t>
            </a:r>
            <a:r>
              <a:rPr lang="sk-SK"/>
              <a:t>ž</a:t>
            </a:r>
            <a:r>
              <a:rPr lang="en-GB">
                <a:cs typeface="Times New Roman" pitchFamily="18" charset="0"/>
              </a:rPr>
              <a:t>íva</a:t>
            </a:r>
            <a:r>
              <a:rPr lang="sk-SK"/>
              <a:t>ť </a:t>
            </a:r>
            <a:r>
              <a:rPr lang="en-GB">
                <a:cs typeface="Times New Roman" pitchFamily="18" charset="0"/>
              </a:rPr>
              <a:t>lieky</a:t>
            </a:r>
          </a:p>
        </p:txBody>
      </p:sp>
      <p:sp>
        <p:nvSpPr>
          <p:cNvPr id="76803" name="Rectangle 3"/>
          <p:cNvSpPr>
            <a:spLocks noGrp="1" noChangeArrowheads="1"/>
          </p:cNvSpPr>
          <p:nvPr>
            <p:ph type="body" idx="1"/>
          </p:nvPr>
        </p:nvSpPr>
        <p:spPr>
          <a:xfrm>
            <a:off x="457200" y="1772816"/>
            <a:ext cx="8229600" cy="4625975"/>
          </a:xfrm>
        </p:spPr>
        <p:txBody>
          <a:bodyPr/>
          <a:lstStyle/>
          <a:p>
            <a:pPr algn="just" eaLnBrk="1" hangingPunct="1">
              <a:lnSpc>
                <a:spcPct val="110000"/>
              </a:lnSpc>
            </a:pPr>
            <a:r>
              <a:rPr lang="en-GB" sz="2800" b="1" dirty="0" err="1">
                <a:latin typeface="Arial" panose="020B0604020202020204" pitchFamily="34" charset="0"/>
                <a:cs typeface="Arial" panose="020B0604020202020204" pitchFamily="34" charset="0"/>
              </a:rPr>
              <a:t>Antacidá</a:t>
            </a:r>
            <a:r>
              <a:rPr lang="sk-SK" sz="2800" b="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medzi</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dvomi</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jedlami</a:t>
            </a:r>
            <a:endParaRPr lang="en-GB" sz="2800" b="1" dirty="0">
              <a:latin typeface="Arial" panose="020B0604020202020204" pitchFamily="34" charset="0"/>
              <a:cs typeface="Arial" panose="020B0604020202020204" pitchFamily="34" charset="0"/>
            </a:endParaRPr>
          </a:p>
          <a:p>
            <a:pPr algn="just" eaLnBrk="1" hangingPunct="1">
              <a:lnSpc>
                <a:spcPct val="110000"/>
              </a:lnSpc>
            </a:pPr>
            <a:r>
              <a:rPr lang="en-GB" sz="2800" b="1" dirty="0" err="1">
                <a:latin typeface="Arial" panose="020B0604020202020204" pitchFamily="34" charset="0"/>
                <a:cs typeface="Arial" panose="020B0604020202020204" pitchFamily="34" charset="0"/>
              </a:rPr>
              <a:t>Antiulceróza</a:t>
            </a:r>
            <a:r>
              <a:rPr lang="sk-SK" sz="2800" b="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a:t>
            </a:r>
            <a:r>
              <a:rPr lang="sk-SK" sz="2800" b="1" dirty="0">
                <a:latin typeface="Arial" panose="020B0604020202020204" pitchFamily="34" charset="0"/>
                <a:cs typeface="Arial" panose="020B0604020202020204" pitchFamily="34" charset="0"/>
              </a:rPr>
              <a:t>s jedlom</a:t>
            </a:r>
            <a:endParaRPr lang="en-GB" sz="2800" b="1" dirty="0">
              <a:latin typeface="Arial" panose="020B0604020202020204" pitchFamily="34" charset="0"/>
              <a:cs typeface="Arial" panose="020B0604020202020204" pitchFamily="34" charset="0"/>
            </a:endParaRPr>
          </a:p>
          <a:p>
            <a:pPr algn="just" eaLnBrk="1" hangingPunct="1">
              <a:lnSpc>
                <a:spcPct val="110000"/>
              </a:lnSpc>
            </a:pPr>
            <a:r>
              <a:rPr lang="en-GB" sz="2800" b="1" dirty="0" err="1">
                <a:latin typeface="Arial" panose="020B0604020202020204" pitchFamily="34" charset="0"/>
                <a:cs typeface="Arial" panose="020B0604020202020204" pitchFamily="34" charset="0"/>
              </a:rPr>
              <a:t>Digestíva</a:t>
            </a:r>
            <a:r>
              <a:rPr lang="en-GB" sz="2800" b="1" dirty="0">
                <a:latin typeface="Arial" panose="020B0604020202020204" pitchFamily="34" charset="0"/>
                <a:cs typeface="Arial" panose="020B0604020202020204" pitchFamily="34" charset="0"/>
              </a:rPr>
              <a:t> – 20-30 min </a:t>
            </a:r>
            <a:r>
              <a:rPr lang="en-GB" sz="2800" b="1" dirty="0" err="1">
                <a:latin typeface="Arial" panose="020B0604020202020204" pitchFamily="34" charset="0"/>
                <a:cs typeface="Arial" panose="020B0604020202020204" pitchFamily="34" charset="0"/>
              </a:rPr>
              <a:t>pred</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jedlom</a:t>
            </a:r>
            <a:endParaRPr lang="en-GB" sz="2800" b="1" dirty="0">
              <a:latin typeface="Arial" panose="020B0604020202020204" pitchFamily="34" charset="0"/>
              <a:cs typeface="Arial" panose="020B0604020202020204" pitchFamily="34" charset="0"/>
            </a:endParaRPr>
          </a:p>
          <a:p>
            <a:pPr algn="just" eaLnBrk="1" hangingPunct="1">
              <a:lnSpc>
                <a:spcPct val="110000"/>
              </a:lnSpc>
            </a:pPr>
            <a:r>
              <a:rPr lang="en-GB" sz="2800" b="1" dirty="0" err="1">
                <a:latin typeface="Arial" panose="020B0604020202020204" pitchFamily="34" charset="0"/>
                <a:cs typeface="Arial" panose="020B0604020202020204" pitchFamily="34" charset="0"/>
              </a:rPr>
              <a:t>Enzýmy</a:t>
            </a:r>
            <a:r>
              <a:rPr lang="en-GB" sz="2800" b="1" dirty="0">
                <a:latin typeface="Arial" panose="020B0604020202020204" pitchFamily="34" charset="0"/>
                <a:cs typeface="Arial" panose="020B0604020202020204" pitchFamily="34" charset="0"/>
              </a:rPr>
              <a:t> (PANKREOLAN) – </a:t>
            </a:r>
            <a:r>
              <a:rPr lang="en-GB" sz="2800" b="1" dirty="0" err="1">
                <a:latin typeface="Arial" panose="020B0604020202020204" pitchFamily="34" charset="0"/>
                <a:cs typeface="Arial" panose="020B0604020202020204" pitchFamily="34" charset="0"/>
              </a:rPr>
              <a:t>medzi</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alebo</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po</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jedle</a:t>
            </a:r>
            <a:endParaRPr lang="sk-SK" sz="2800" b="1" dirty="0">
              <a:latin typeface="Arial" panose="020B0604020202020204" pitchFamily="34" charset="0"/>
              <a:cs typeface="Arial" panose="020B0604020202020204" pitchFamily="34" charset="0"/>
            </a:endParaRPr>
          </a:p>
          <a:p>
            <a:pPr algn="just" eaLnBrk="1" hangingPunct="1">
              <a:lnSpc>
                <a:spcPct val="110000"/>
              </a:lnSpc>
            </a:pPr>
            <a:r>
              <a:rPr lang="sk-SK" sz="2800" b="1" dirty="0" err="1">
                <a:latin typeface="Arial" panose="020B0604020202020204" pitchFamily="34" charset="0"/>
                <a:cs typeface="Arial" panose="020B0604020202020204" pitchFamily="34" charset="0"/>
              </a:rPr>
              <a:t>NSAiD</a:t>
            </a:r>
            <a:r>
              <a:rPr lang="sk-SK" sz="2800" b="1" dirty="0">
                <a:latin typeface="Arial" panose="020B0604020202020204" pitchFamily="34" charset="0"/>
                <a:cs typeface="Arial" panose="020B0604020202020204" pitchFamily="34" charset="0"/>
              </a:rPr>
              <a:t> – po jedle</a:t>
            </a:r>
            <a:endParaRPr lang="en-GB" sz="2800" b="1" dirty="0">
              <a:latin typeface="Arial" panose="020B0604020202020204" pitchFamily="34" charset="0"/>
              <a:cs typeface="Arial" panose="020B0604020202020204" pitchFamily="34" charset="0"/>
            </a:endParaRPr>
          </a:p>
          <a:p>
            <a:pPr algn="just" eaLnBrk="1" hangingPunct="1">
              <a:lnSpc>
                <a:spcPct val="110000"/>
              </a:lnSpc>
            </a:pPr>
            <a:r>
              <a:rPr lang="en-GB" sz="2800" b="1" dirty="0" err="1">
                <a:latin typeface="Arial" panose="020B0604020202020204" pitchFamily="34" charset="0"/>
                <a:cs typeface="Arial" panose="020B0604020202020204" pitchFamily="34" charset="0"/>
              </a:rPr>
              <a:t>Laxanciá</a:t>
            </a:r>
            <a:r>
              <a:rPr lang="en-GB" sz="2800" b="1" dirty="0">
                <a:latin typeface="Arial" panose="020B0604020202020204" pitchFamily="34" charset="0"/>
                <a:cs typeface="Arial" panose="020B0604020202020204" pitchFamily="34" charset="0"/>
              </a:rPr>
              <a:t> </a:t>
            </a:r>
            <a:endParaRPr lang="sk-SK" sz="2800" b="1" dirty="0">
              <a:latin typeface="Arial" panose="020B0604020202020204" pitchFamily="34" charset="0"/>
              <a:cs typeface="Arial" panose="020B0604020202020204" pitchFamily="34" charset="0"/>
            </a:endParaRPr>
          </a:p>
          <a:p>
            <a:pPr lvl="1" algn="just" eaLnBrk="1" hangingPunct="1">
              <a:lnSpc>
                <a:spcPct val="110000"/>
              </a:lnSpc>
            </a:pPr>
            <a:r>
              <a:rPr lang="en-GB" b="1" dirty="0" err="1">
                <a:latin typeface="Arial" panose="020B0604020202020204" pitchFamily="34" charset="0"/>
                <a:cs typeface="Arial" panose="020B0604020202020204" pitchFamily="34" charset="0"/>
              </a:rPr>
              <a:t>salinické</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nala</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no </a:t>
            </a:r>
            <a:r>
              <a:rPr lang="en-GB" b="1" dirty="0" err="1">
                <a:latin typeface="Arial" panose="020B0604020202020204" pitchFamily="34" charset="0"/>
                <a:cs typeface="Arial" panose="020B0604020202020204" pitchFamily="34" charset="0"/>
              </a:rPr>
              <a:t>rozpustené</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vo</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vode</a:t>
            </a:r>
            <a:endParaRPr lang="sk-SK" b="1" dirty="0">
              <a:latin typeface="Arial" panose="020B0604020202020204" pitchFamily="34" charset="0"/>
              <a:cs typeface="Arial" panose="020B0604020202020204" pitchFamily="34" charset="0"/>
            </a:endParaRPr>
          </a:p>
          <a:p>
            <a:pPr lvl="1" algn="just" eaLnBrk="1" hangingPunct="1">
              <a:lnSpc>
                <a:spcPct val="110000"/>
              </a:lnSpc>
            </a:pPr>
            <a:r>
              <a:rPr lang="en-GB" b="1" dirty="0" err="1">
                <a:latin typeface="Arial" panose="020B0604020202020204" pitchFamily="34" charset="0"/>
                <a:cs typeface="Arial" panose="020B0604020202020204" pitchFamily="34" charset="0"/>
              </a:rPr>
              <a:t>chemické</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po</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jedle</a:t>
            </a:r>
            <a:endParaRPr lang="sk-SK" b="1" dirty="0">
              <a:latin typeface="Arial" panose="020B0604020202020204" pitchFamily="34" charset="0"/>
              <a:cs typeface="Arial" panose="020B0604020202020204" pitchFamily="34" charset="0"/>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sk-SK" dirty="0"/>
              <a:t>Potrava a nežiaduce účinky</a:t>
            </a:r>
            <a:endParaRPr lang="en-GB" dirty="0"/>
          </a:p>
        </p:txBody>
      </p:sp>
      <p:sp>
        <p:nvSpPr>
          <p:cNvPr id="79875" name="Rectangle 3"/>
          <p:cNvSpPr>
            <a:spLocks noGrp="1" noChangeArrowheads="1"/>
          </p:cNvSpPr>
          <p:nvPr>
            <p:ph type="body" idx="1"/>
          </p:nvPr>
        </p:nvSpPr>
        <p:spPr>
          <a:xfrm>
            <a:off x="323528" y="1700808"/>
            <a:ext cx="8229600" cy="3733800"/>
          </a:xfrm>
        </p:spPr>
        <p:txBody>
          <a:bodyPr/>
          <a:lstStyle/>
          <a:p>
            <a:pPr eaLnBrk="1" hangingPunct="1">
              <a:spcBef>
                <a:spcPct val="40000"/>
              </a:spcBef>
            </a:pPr>
            <a:r>
              <a:rPr lang="en-GB" b="1" dirty="0" err="1">
                <a:solidFill>
                  <a:srgbClr val="00B0F0"/>
                </a:solidFill>
                <a:latin typeface="Arial" panose="020B0604020202020204" pitchFamily="34" charset="0"/>
                <a:cs typeface="Arial" panose="020B0604020202020204" pitchFamily="34" charset="0"/>
              </a:rPr>
              <a:t>Tyrozín</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banány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ananás</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citróny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paradajky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figy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zverina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pe</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e</a:t>
            </a:r>
            <a:r>
              <a:rPr lang="sk-SK" b="1" dirty="0">
                <a:latin typeface="Arial" panose="020B0604020202020204" pitchFamily="34" charset="0"/>
                <a:cs typeface="Arial" panose="020B0604020202020204" pitchFamily="34" charset="0"/>
              </a:rPr>
              <a:t>ň</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syry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kaviár</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okoláda</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ak</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kombinujú</a:t>
            </a:r>
            <a:r>
              <a:rPr lang="en-GB" b="1" dirty="0">
                <a:latin typeface="Arial" panose="020B0604020202020204" pitchFamily="34" charset="0"/>
                <a:cs typeface="Arial" panose="020B0604020202020204" pitchFamily="34" charset="0"/>
              </a:rPr>
              <a:t> s </a:t>
            </a:r>
            <a:r>
              <a:rPr lang="sk-SK" b="1" dirty="0">
                <a:latin typeface="Arial" panose="020B0604020202020204" pitchFamily="34" charset="0"/>
                <a:cs typeface="Arial" panose="020B0604020202020204" pitchFamily="34" charset="0"/>
              </a:rPr>
              <a:t>niektorými antidepresívami - </a:t>
            </a:r>
            <a:r>
              <a:rPr lang="en-GB" b="1" dirty="0" err="1">
                <a:latin typeface="Arial" panose="020B0604020202020204" pitchFamily="34" charset="0"/>
                <a:cs typeface="Arial" panose="020B0604020202020204" pitchFamily="34" charset="0"/>
              </a:rPr>
              <a:t>hypertenzn</a:t>
            </a:r>
            <a:r>
              <a:rPr lang="sk-SK" b="1" dirty="0">
                <a:latin typeface="Arial" panose="020B0604020202020204" pitchFamily="34" charset="0"/>
                <a:cs typeface="Arial" panose="020B0604020202020204" pitchFamily="34" charset="0"/>
              </a:rPr>
              <a:t>é </a:t>
            </a:r>
            <a:r>
              <a:rPr lang="en-GB" b="1" dirty="0" err="1">
                <a:latin typeface="Arial" panose="020B0604020202020204" pitchFamily="34" charset="0"/>
                <a:cs typeface="Arial" panose="020B0604020202020204" pitchFamily="34" charset="0"/>
              </a:rPr>
              <a:t>kríz</a:t>
            </a:r>
            <a:r>
              <a:rPr lang="sk-SK" b="1" dirty="0">
                <a:latin typeface="Arial" panose="020B0604020202020204" pitchFamily="34" charset="0"/>
                <a:cs typeface="Arial" panose="020B0604020202020204" pitchFamily="34" charset="0"/>
              </a:rPr>
              <a:t>a</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eaLnBrk="1" hangingPunct="1">
              <a:spcBef>
                <a:spcPct val="40000"/>
              </a:spcBef>
            </a:pPr>
            <a:r>
              <a:rPr lang="sk-SK" b="1" dirty="0">
                <a:solidFill>
                  <a:srgbClr val="00B0F0"/>
                </a:solidFill>
                <a:latin typeface="Arial" panose="020B0604020202020204" pitchFamily="34" charset="0"/>
                <a:cs typeface="Arial" panose="020B0604020202020204" pitchFamily="34" charset="0"/>
              </a:rPr>
              <a:t>TTC antibiotiká a mliečne  výrobky </a:t>
            </a:r>
            <a:r>
              <a:rPr lang="sk-SK" b="1" dirty="0">
                <a:latin typeface="Arial" panose="020B0604020202020204" pitchFamily="34" charset="0"/>
                <a:cs typeface="Arial" panose="020B0604020202020204" pitchFamily="34" charset="0"/>
              </a:rPr>
              <a:t>– vytvárajú </a:t>
            </a:r>
            <a:r>
              <a:rPr lang="sk-SK" b="1" dirty="0" err="1">
                <a:latin typeface="Arial" panose="020B0604020202020204" pitchFamily="34" charset="0"/>
                <a:cs typeface="Arial" panose="020B0604020202020204" pitchFamily="34" charset="0"/>
              </a:rPr>
              <a:t>kompley</a:t>
            </a:r>
            <a:r>
              <a:rPr lang="sk-SK" b="1" dirty="0">
                <a:latin typeface="Arial" panose="020B0604020202020204" pitchFamily="34" charset="0"/>
                <a:cs typeface="Arial" panose="020B0604020202020204" pitchFamily="34" charset="0"/>
              </a:rPr>
              <a:t>, ukladanie v kostiach, zuboch</a:t>
            </a:r>
            <a:endParaRPr lang="en-GB" b="1" dirty="0">
              <a:latin typeface="Arial" panose="020B0604020202020204" pitchFamily="34" charset="0"/>
              <a:cs typeface="Arial" panose="020B0604020202020204" pitchFamily="34" charset="0"/>
            </a:endParaRPr>
          </a:p>
          <a:p>
            <a:pPr eaLnBrk="1" hangingPunct="1">
              <a:spcBef>
                <a:spcPct val="40000"/>
              </a:spcBef>
            </a:pPr>
            <a:endParaRPr lang="en-GB" b="1" dirty="0">
              <a:latin typeface="Arial" panose="020B0604020202020204" pitchFamily="34" charset="0"/>
              <a:cs typeface="Arial" panose="020B0604020202020204" pitchFamily="34" charset="0"/>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sk-SK"/>
              <a:t>Potrava a nežiaduce účinky</a:t>
            </a:r>
            <a:endParaRPr lang="en-GB"/>
          </a:p>
        </p:txBody>
      </p:sp>
      <p:sp>
        <p:nvSpPr>
          <p:cNvPr id="80899" name="Rectangle 3"/>
          <p:cNvSpPr>
            <a:spLocks noGrp="1" noChangeArrowheads="1"/>
          </p:cNvSpPr>
          <p:nvPr>
            <p:ph type="body" idx="1"/>
          </p:nvPr>
        </p:nvSpPr>
        <p:spPr>
          <a:xfrm>
            <a:off x="323528" y="1700808"/>
            <a:ext cx="8001000" cy="4114800"/>
          </a:xfrm>
        </p:spPr>
        <p:txBody>
          <a:bodyPr/>
          <a:lstStyle/>
          <a:p>
            <a:pPr algn="just" eaLnBrk="1" hangingPunct="1"/>
            <a:r>
              <a:rPr lang="en-GB" sz="2800" b="1" dirty="0" err="1">
                <a:cs typeface="Times New Roman" pitchFamily="18" charset="0"/>
              </a:rPr>
              <a:t>Ak</a:t>
            </a:r>
            <a:r>
              <a:rPr lang="en-GB" sz="2800" b="1" dirty="0">
                <a:cs typeface="Times New Roman" pitchFamily="18" charset="0"/>
              </a:rPr>
              <a:t> lie</a:t>
            </a:r>
            <a:r>
              <a:rPr lang="sk-SK" sz="2800" b="1" dirty="0"/>
              <a:t>č</a:t>
            </a:r>
            <a:r>
              <a:rPr lang="en-GB" sz="2800" b="1" dirty="0" err="1">
                <a:cs typeface="Times New Roman" pitchFamily="18" charset="0"/>
              </a:rPr>
              <a:t>ba</a:t>
            </a:r>
            <a:r>
              <a:rPr lang="en-GB" sz="2800" b="1" dirty="0">
                <a:cs typeface="Times New Roman" pitchFamily="18" charset="0"/>
              </a:rPr>
              <a:t> </a:t>
            </a:r>
            <a:r>
              <a:rPr lang="sk-SK" sz="2800" b="1" dirty="0" err="1">
                <a:solidFill>
                  <a:schemeClr val="hlink"/>
                </a:solidFill>
                <a:cs typeface="Times New Roman" pitchFamily="18" charset="0"/>
              </a:rPr>
              <a:t>warfarínom</a:t>
            </a:r>
            <a:r>
              <a:rPr lang="en-GB" sz="2800" b="1" dirty="0">
                <a:cs typeface="Times New Roman" pitchFamily="18" charset="0"/>
              </a:rPr>
              <a:t> – </a:t>
            </a:r>
            <a:r>
              <a:rPr lang="en-GB" sz="2800" b="1" dirty="0" err="1">
                <a:cs typeface="Times New Roman" pitchFamily="18" charset="0"/>
              </a:rPr>
              <a:t>nejes</a:t>
            </a:r>
            <a:r>
              <a:rPr lang="sk-SK" sz="2800" b="1" dirty="0"/>
              <a:t>ť</a:t>
            </a:r>
            <a:r>
              <a:rPr lang="en-GB" sz="2800" b="1" dirty="0">
                <a:cs typeface="Times New Roman" pitchFamily="18" charset="0"/>
              </a:rPr>
              <a:t> </a:t>
            </a:r>
            <a:r>
              <a:rPr lang="en-GB" sz="2800" b="1" dirty="0" err="1">
                <a:cs typeface="Times New Roman" pitchFamily="18" charset="0"/>
              </a:rPr>
              <a:t>potraviny</a:t>
            </a:r>
            <a:r>
              <a:rPr lang="en-GB" sz="2800" b="1" dirty="0">
                <a:cs typeface="Times New Roman" pitchFamily="18" charset="0"/>
              </a:rPr>
              <a:t> s </a:t>
            </a:r>
            <a:r>
              <a:rPr lang="en-GB" sz="2800" b="1" dirty="0">
                <a:cs typeface="Times New Roman" pitchFamily="18" charset="0"/>
                <a:sym typeface="Symbol" pitchFamily="18" charset="2"/>
              </a:rPr>
              <a:t></a:t>
            </a:r>
            <a:r>
              <a:rPr lang="en-GB" sz="2800" b="1" dirty="0">
                <a:cs typeface="Times New Roman" pitchFamily="18" charset="0"/>
              </a:rPr>
              <a:t> </a:t>
            </a:r>
            <a:r>
              <a:rPr lang="en-GB" sz="2800" b="1" dirty="0" err="1">
                <a:cs typeface="Times New Roman" pitchFamily="18" charset="0"/>
              </a:rPr>
              <a:t>obsahom</a:t>
            </a:r>
            <a:r>
              <a:rPr lang="en-GB" sz="2800" b="1" dirty="0">
                <a:cs typeface="Times New Roman" pitchFamily="18" charset="0"/>
              </a:rPr>
              <a:t> </a:t>
            </a:r>
            <a:r>
              <a:rPr lang="en-GB" sz="2800" b="1" dirty="0" err="1">
                <a:cs typeface="Times New Roman" pitchFamily="18" charset="0"/>
              </a:rPr>
              <a:t>vitamínu</a:t>
            </a:r>
            <a:r>
              <a:rPr lang="en-GB" sz="2800" b="1" dirty="0">
                <a:cs typeface="Times New Roman" pitchFamily="18" charset="0"/>
              </a:rPr>
              <a:t> K – </a:t>
            </a:r>
            <a:r>
              <a:rPr lang="en-GB" sz="2800" b="1" dirty="0" err="1">
                <a:cs typeface="Times New Roman" pitchFamily="18" charset="0"/>
              </a:rPr>
              <a:t>špenát</a:t>
            </a:r>
            <a:r>
              <a:rPr lang="en-GB" sz="2800" b="1" dirty="0">
                <a:cs typeface="Times New Roman" pitchFamily="18" charset="0"/>
              </a:rPr>
              <a:t>, </a:t>
            </a:r>
            <a:r>
              <a:rPr lang="en-GB" sz="2800" b="1" dirty="0" err="1">
                <a:cs typeface="Times New Roman" pitchFamily="18" charset="0"/>
              </a:rPr>
              <a:t>kapusta</a:t>
            </a:r>
            <a:r>
              <a:rPr lang="en-GB" sz="2800" b="1" dirty="0">
                <a:cs typeface="Times New Roman" pitchFamily="18" charset="0"/>
              </a:rPr>
              <a:t>, </a:t>
            </a:r>
            <a:r>
              <a:rPr lang="en-GB" sz="2800" b="1" dirty="0" err="1">
                <a:cs typeface="Times New Roman" pitchFamily="18" charset="0"/>
              </a:rPr>
              <a:t>šalát</a:t>
            </a:r>
            <a:r>
              <a:rPr lang="en-GB" sz="2800" b="1" dirty="0">
                <a:cs typeface="Times New Roman" pitchFamily="18" charset="0"/>
              </a:rPr>
              <a:t> – </a:t>
            </a:r>
            <a:r>
              <a:rPr lang="en-GB" sz="2800" b="1" dirty="0" err="1">
                <a:cs typeface="Times New Roman" pitchFamily="18" charset="0"/>
              </a:rPr>
              <a:t>zni</a:t>
            </a:r>
            <a:r>
              <a:rPr lang="sk-SK" sz="2800" b="1" dirty="0"/>
              <a:t>ž</a:t>
            </a:r>
            <a:r>
              <a:rPr lang="en-GB" sz="2800" b="1" dirty="0" err="1">
                <a:cs typeface="Times New Roman" pitchFamily="18" charset="0"/>
              </a:rPr>
              <a:t>ujú</a:t>
            </a:r>
            <a:r>
              <a:rPr lang="en-GB" sz="2800" b="1" dirty="0">
                <a:cs typeface="Times New Roman" pitchFamily="18" charset="0"/>
              </a:rPr>
              <a:t> </a:t>
            </a:r>
            <a:r>
              <a:rPr lang="en-GB" sz="2800" b="1" dirty="0" err="1">
                <a:cs typeface="Times New Roman" pitchFamily="18" charset="0"/>
              </a:rPr>
              <a:t>jeho</a:t>
            </a:r>
            <a:r>
              <a:rPr lang="en-GB" sz="2800" b="1" dirty="0">
                <a:cs typeface="Times New Roman" pitchFamily="18" charset="0"/>
              </a:rPr>
              <a:t> ú</a:t>
            </a:r>
            <a:r>
              <a:rPr lang="sk-SK" sz="2800" b="1" dirty="0"/>
              <a:t>č</a:t>
            </a:r>
            <a:r>
              <a:rPr lang="en-GB" sz="2800" b="1" dirty="0" err="1">
                <a:cs typeface="Times New Roman" pitchFamily="18" charset="0"/>
              </a:rPr>
              <a:t>inok</a:t>
            </a:r>
            <a:r>
              <a:rPr lang="en-GB" sz="2800" b="1" dirty="0">
                <a:cs typeface="Times New Roman" pitchFamily="18" charset="0"/>
              </a:rPr>
              <a:t>.</a:t>
            </a:r>
          </a:p>
          <a:p>
            <a:pPr eaLnBrk="1" hangingPunct="1">
              <a:spcBef>
                <a:spcPct val="55000"/>
              </a:spcBef>
            </a:pPr>
            <a:r>
              <a:rPr lang="sk-SK" sz="2800" b="1" dirty="0">
                <a:cs typeface="Times New Roman" pitchFamily="18" charset="0"/>
              </a:rPr>
              <a:t>Pri lie</a:t>
            </a:r>
            <a:r>
              <a:rPr lang="sk-SK" sz="2800" b="1" dirty="0"/>
              <a:t>č</a:t>
            </a:r>
            <a:r>
              <a:rPr lang="sk-SK" sz="2800" b="1" dirty="0">
                <a:cs typeface="Times New Roman" pitchFamily="18" charset="0"/>
              </a:rPr>
              <a:t>be </a:t>
            </a:r>
            <a:r>
              <a:rPr lang="sk-SK" sz="2800" b="1" dirty="0">
                <a:solidFill>
                  <a:srgbClr val="00B0F0"/>
                </a:solidFill>
                <a:cs typeface="Times New Roman" pitchFamily="18" charset="0"/>
              </a:rPr>
              <a:t>diuretikami </a:t>
            </a:r>
            <a:r>
              <a:rPr lang="sk-SK" sz="2800" b="1" dirty="0">
                <a:cs typeface="Times New Roman" pitchFamily="18" charset="0"/>
              </a:rPr>
              <a:t>– dochádza k poklesu K</a:t>
            </a:r>
            <a:r>
              <a:rPr lang="sk-SK" sz="2800" b="1" baseline="30000" dirty="0">
                <a:cs typeface="Times New Roman" pitchFamily="18" charset="0"/>
              </a:rPr>
              <a:t>+</a:t>
            </a:r>
            <a:r>
              <a:rPr lang="sk-SK" sz="2800" b="1" dirty="0">
                <a:cs typeface="Times New Roman" pitchFamily="18" charset="0"/>
              </a:rPr>
              <a:t> - treba prijímať karfiol, šošovicu, banány, marhule, zemiaky, slivky – nahrádzame tým K</a:t>
            </a:r>
            <a:r>
              <a:rPr lang="sk-SK" sz="2800" b="1" baseline="30000" dirty="0">
                <a:cs typeface="Times New Roman" pitchFamily="18" charset="0"/>
              </a:rPr>
              <a:t>+</a:t>
            </a:r>
            <a:r>
              <a:rPr lang="sk-SK" sz="2800" b="1" dirty="0">
                <a:cs typeface="Times New Roman" pitchFamily="18" charset="0"/>
              </a:rPr>
              <a:t> v organizme.</a:t>
            </a:r>
          </a:p>
          <a:p>
            <a:pPr eaLnBrk="1" hangingPunct="1">
              <a:spcBef>
                <a:spcPct val="55000"/>
              </a:spcBef>
            </a:pPr>
            <a:r>
              <a:rPr lang="sk-SK" sz="2800" b="1" dirty="0">
                <a:cs typeface="Times New Roman" pitchFamily="18" charset="0"/>
              </a:rPr>
              <a:t>Naopak jesť málo draslíka  - pri liečbe ACE-I, a </a:t>
            </a:r>
            <a:r>
              <a:rPr lang="sk-SK" sz="2800" b="1" dirty="0" err="1">
                <a:cs typeface="Times New Roman" pitchFamily="18" charset="0"/>
              </a:rPr>
              <a:t>digoxínom</a:t>
            </a:r>
            <a:r>
              <a:rPr lang="sk-SK" sz="2800" b="1" dirty="0">
                <a:cs typeface="Times New Roman" pitchFamily="18" charset="0"/>
              </a:rPr>
              <a:t>.</a:t>
            </a:r>
            <a:r>
              <a:rPr lang="en-GB" sz="2800" b="1" dirty="0"/>
              <a:t> </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defRPr/>
            </a:pPr>
            <a:r>
              <a:rPr lang="sk-SK"/>
              <a:t>Potrava a nežiaduce účinky</a:t>
            </a:r>
            <a:endParaRPr lang="en-GB"/>
          </a:p>
        </p:txBody>
      </p:sp>
      <p:sp>
        <p:nvSpPr>
          <p:cNvPr id="81923" name="Rectangle 3"/>
          <p:cNvSpPr>
            <a:spLocks noGrp="1" noChangeArrowheads="1"/>
          </p:cNvSpPr>
          <p:nvPr>
            <p:ph type="body" idx="1"/>
          </p:nvPr>
        </p:nvSpPr>
        <p:spPr/>
        <p:txBody>
          <a:bodyPr/>
          <a:lstStyle/>
          <a:p>
            <a:pPr eaLnBrk="1" hangingPunct="1">
              <a:spcBef>
                <a:spcPct val="50000"/>
              </a:spcBef>
            </a:pPr>
            <a:r>
              <a:rPr lang="en-GB" b="1" dirty="0" err="1">
                <a:cs typeface="Times New Roman" pitchFamily="18" charset="0"/>
              </a:rPr>
              <a:t>Cukríky</a:t>
            </a:r>
            <a:r>
              <a:rPr lang="en-GB" b="1" dirty="0">
                <a:cs typeface="Times New Roman" pitchFamily="18" charset="0"/>
              </a:rPr>
              <a:t> zo </a:t>
            </a:r>
            <a:r>
              <a:rPr lang="en-GB" b="1" dirty="0" err="1">
                <a:cs typeface="Times New Roman" pitchFamily="18" charset="0"/>
              </a:rPr>
              <a:t>sladkého</a:t>
            </a:r>
            <a:r>
              <a:rPr lang="en-GB" b="1" dirty="0">
                <a:cs typeface="Times New Roman" pitchFamily="18" charset="0"/>
              </a:rPr>
              <a:t> </a:t>
            </a:r>
            <a:r>
              <a:rPr lang="en-GB" b="1" dirty="0" err="1">
                <a:cs typeface="Times New Roman" pitchFamily="18" charset="0"/>
              </a:rPr>
              <a:t>drievka</a:t>
            </a:r>
            <a:r>
              <a:rPr lang="en-GB" b="1" dirty="0">
                <a:cs typeface="Times New Roman" pitchFamily="18" charset="0"/>
              </a:rPr>
              <a:t> (</a:t>
            </a:r>
            <a:r>
              <a:rPr lang="en-GB" b="1" dirty="0" err="1">
                <a:cs typeface="Times New Roman" pitchFamily="18" charset="0"/>
              </a:rPr>
              <a:t>pelendrek</a:t>
            </a:r>
            <a:r>
              <a:rPr lang="en-GB" b="1" dirty="0">
                <a:cs typeface="Times New Roman" pitchFamily="18" charset="0"/>
              </a:rPr>
              <a:t>) – </a:t>
            </a:r>
            <a:r>
              <a:rPr lang="en-GB" b="1" dirty="0" err="1">
                <a:cs typeface="Times New Roman" pitchFamily="18" charset="0"/>
              </a:rPr>
              <a:t>nemali</a:t>
            </a:r>
            <a:r>
              <a:rPr lang="en-GB" b="1" dirty="0">
                <a:cs typeface="Times New Roman" pitchFamily="18" charset="0"/>
              </a:rPr>
              <a:t> by ich </a:t>
            </a:r>
            <a:r>
              <a:rPr lang="en-GB" b="1" dirty="0" err="1">
                <a:cs typeface="Times New Roman" pitchFamily="18" charset="0"/>
              </a:rPr>
              <a:t>jes</a:t>
            </a:r>
            <a:r>
              <a:rPr lang="sk-SK" b="1" dirty="0"/>
              <a:t>ť</a:t>
            </a:r>
            <a:r>
              <a:rPr lang="en-GB" b="1" dirty="0">
                <a:cs typeface="Times New Roman" pitchFamily="18" charset="0"/>
              </a:rPr>
              <a:t> </a:t>
            </a:r>
            <a:r>
              <a:rPr lang="en-GB" b="1" dirty="0" err="1">
                <a:cs typeface="Times New Roman" pitchFamily="18" charset="0"/>
              </a:rPr>
              <a:t>kardiaci</a:t>
            </a:r>
            <a:r>
              <a:rPr lang="sk-SK" b="1" dirty="0">
                <a:cs typeface="Times New Roman" pitchFamily="18" charset="0"/>
              </a:rPr>
              <a:t> </a:t>
            </a:r>
            <a:r>
              <a:rPr lang="en-GB" b="1" dirty="0">
                <a:cs typeface="Times New Roman" pitchFamily="18" charset="0"/>
              </a:rPr>
              <a:t>s </a:t>
            </a:r>
            <a:r>
              <a:rPr lang="en-GB" b="1" dirty="0" err="1">
                <a:cs typeface="Times New Roman" pitchFamily="18" charset="0"/>
              </a:rPr>
              <a:t>dekompenzáciou</a:t>
            </a:r>
            <a:r>
              <a:rPr lang="en-GB" b="1" dirty="0">
                <a:cs typeface="Times New Roman" pitchFamily="18" charset="0"/>
              </a:rPr>
              <a:t> – </a:t>
            </a:r>
            <a:r>
              <a:rPr lang="en-GB" b="1" dirty="0" err="1">
                <a:cs typeface="Times New Roman" pitchFamily="18" charset="0"/>
              </a:rPr>
              <a:t>dochádza</a:t>
            </a:r>
            <a:r>
              <a:rPr lang="en-GB" b="1" dirty="0">
                <a:cs typeface="Times New Roman" pitchFamily="18" charset="0"/>
              </a:rPr>
              <a:t> k </a:t>
            </a:r>
            <a:r>
              <a:rPr lang="en-GB" b="1" dirty="0" err="1">
                <a:cs typeface="Times New Roman" pitchFamily="18" charset="0"/>
              </a:rPr>
              <a:t>hypokaliémii</a:t>
            </a:r>
            <a:r>
              <a:rPr lang="en-GB" b="1" dirty="0">
                <a:cs typeface="Times New Roman" pitchFamily="18" charset="0"/>
              </a:rPr>
              <a:t>.</a:t>
            </a:r>
          </a:p>
          <a:p>
            <a:pPr eaLnBrk="1" hangingPunct="1"/>
            <a:endParaRPr lang="en-GB" dirty="0"/>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defRPr/>
            </a:pPr>
            <a:r>
              <a:rPr lang="sk-SK"/>
              <a:t>Lieky a „zapíjanie“</a:t>
            </a:r>
            <a:endParaRPr lang="en-GB"/>
          </a:p>
        </p:txBody>
      </p:sp>
      <p:sp>
        <p:nvSpPr>
          <p:cNvPr id="82947" name="Rectangle 3"/>
          <p:cNvSpPr>
            <a:spLocks noGrp="1" noChangeArrowheads="1"/>
          </p:cNvSpPr>
          <p:nvPr>
            <p:ph type="body" idx="1"/>
          </p:nvPr>
        </p:nvSpPr>
        <p:spPr>
          <a:xfrm>
            <a:off x="457200" y="1844824"/>
            <a:ext cx="8447087" cy="4564062"/>
          </a:xfrm>
        </p:spPr>
        <p:txBody>
          <a:bodyPr/>
          <a:lstStyle/>
          <a:p>
            <a:pPr eaLnBrk="1" hangingPunct="1">
              <a:lnSpc>
                <a:spcPct val="90000"/>
              </a:lnSpc>
            </a:pPr>
            <a:r>
              <a:rPr lang="sk-SK" b="1" dirty="0">
                <a:cs typeface="Times New Roman" pitchFamily="18" charset="0"/>
              </a:rPr>
              <a:t>Zapíja</a:t>
            </a:r>
            <a:r>
              <a:rPr lang="sk-SK" b="1" dirty="0"/>
              <a:t>ť</a:t>
            </a:r>
            <a:r>
              <a:rPr lang="sk-SK" b="1" dirty="0">
                <a:cs typeface="Times New Roman" pitchFamily="18" charset="0"/>
              </a:rPr>
              <a:t> vodou: odporúča sa pri väčšine liečiv</a:t>
            </a:r>
          </a:p>
          <a:p>
            <a:pPr marL="119062" indent="0" eaLnBrk="1" hangingPunct="1">
              <a:lnSpc>
                <a:spcPct val="90000"/>
              </a:lnSpc>
              <a:buNone/>
            </a:pPr>
            <a:endParaRPr lang="sk-SK" b="1" dirty="0">
              <a:cs typeface="Times New Roman" pitchFamily="18" charset="0"/>
            </a:endParaRPr>
          </a:p>
          <a:p>
            <a:pPr eaLnBrk="1" hangingPunct="1">
              <a:lnSpc>
                <a:spcPct val="90000"/>
              </a:lnSpc>
            </a:pPr>
            <a:r>
              <a:rPr lang="sk-SK" b="1" dirty="0">
                <a:solidFill>
                  <a:srgbClr val="FF0000"/>
                </a:solidFill>
                <a:cs typeface="Times New Roman" pitchFamily="18" charset="0"/>
              </a:rPr>
              <a:t>NEZAPÍJAŤ LIEKY GREPOVÝM DŽÚSOM</a:t>
            </a:r>
            <a:r>
              <a:rPr lang="sk-SK" b="1" dirty="0">
                <a:cs typeface="Times New Roman" pitchFamily="18" charset="0"/>
              </a:rPr>
              <a:t>!</a:t>
            </a:r>
            <a:endParaRPr lang="sk-SK" b="1" dirty="0"/>
          </a:p>
          <a:p>
            <a:pPr marL="119062" indent="0" algn="just" eaLnBrk="1" hangingPunct="1">
              <a:lnSpc>
                <a:spcPct val="90000"/>
              </a:lnSpc>
              <a:buNone/>
            </a:pPr>
            <a:endParaRPr lang="sk-SK" b="1" dirty="0">
              <a:cs typeface="Times New Roman" pitchFamily="18" charset="0"/>
            </a:endParaRPr>
          </a:p>
          <a:p>
            <a:pPr algn="just" eaLnBrk="1" hangingPunct="1">
              <a:lnSpc>
                <a:spcPct val="90000"/>
              </a:lnSpc>
            </a:pPr>
            <a:r>
              <a:rPr lang="en-GB" b="1" dirty="0">
                <a:cs typeface="Times New Roman" pitchFamily="18" charset="0"/>
              </a:rPr>
              <a:t>TTC – </a:t>
            </a:r>
            <a:r>
              <a:rPr lang="sk-SK" b="1" dirty="0">
                <a:cs typeface="Times New Roman" pitchFamily="18" charset="0"/>
              </a:rPr>
              <a:t>nezapíjať mliekom</a:t>
            </a:r>
          </a:p>
          <a:p>
            <a:pPr algn="just" eaLnBrk="1" hangingPunct="1">
              <a:lnSpc>
                <a:spcPct val="90000"/>
              </a:lnSpc>
            </a:pPr>
            <a:r>
              <a:rPr lang="sk-SK" b="1" dirty="0" err="1">
                <a:cs typeface="Times New Roman" pitchFamily="18" charset="0"/>
              </a:rPr>
              <a:t>NSAiD</a:t>
            </a:r>
            <a:r>
              <a:rPr lang="sk-SK" b="1" dirty="0">
                <a:cs typeface="Times New Roman" pitchFamily="18" charset="0"/>
              </a:rPr>
              <a:t> – nezapíjať zásaditými minerálkami</a:t>
            </a:r>
          </a:p>
          <a:p>
            <a:pPr eaLnBrk="1" hangingPunct="1">
              <a:lnSpc>
                <a:spcPct val="90000"/>
              </a:lnSpc>
            </a:pPr>
            <a:r>
              <a:rPr lang="sk-SK" b="1" dirty="0" err="1">
                <a:cs typeface="Times New Roman" pitchFamily="18" charset="0"/>
              </a:rPr>
              <a:t>Paracetamol</a:t>
            </a:r>
            <a:r>
              <a:rPr lang="sk-SK" b="1" dirty="0">
                <a:cs typeface="Times New Roman" pitchFamily="18" charset="0"/>
              </a:rPr>
              <a:t>  - zapíjať zásaditými minerálkami</a:t>
            </a:r>
          </a:p>
          <a:p>
            <a:pPr algn="just" eaLnBrk="1" hangingPunct="1">
              <a:lnSpc>
                <a:spcPct val="90000"/>
              </a:lnSpc>
            </a:pPr>
            <a:endParaRPr lang="en-GB" b="1" dirty="0"/>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68313" y="692150"/>
            <a:ext cx="6624637" cy="762000"/>
          </a:xfrm>
        </p:spPr>
        <p:txBody>
          <a:bodyPr>
            <a:normAutofit fontScale="90000"/>
          </a:bodyPr>
          <a:lstStyle/>
          <a:p>
            <a:pPr eaLnBrk="1" hangingPunct="1">
              <a:defRPr/>
            </a:pPr>
            <a:r>
              <a:rPr lang="sk-SK"/>
              <a:t>Alkohol a absorpcia lieku</a:t>
            </a:r>
            <a:endParaRPr lang="en-GB"/>
          </a:p>
        </p:txBody>
      </p:sp>
      <p:sp>
        <p:nvSpPr>
          <p:cNvPr id="87043" name="Rectangle 3"/>
          <p:cNvSpPr>
            <a:spLocks noGrp="1" noChangeArrowheads="1"/>
          </p:cNvSpPr>
          <p:nvPr>
            <p:ph type="body" idx="1"/>
          </p:nvPr>
        </p:nvSpPr>
        <p:spPr>
          <a:xfrm>
            <a:off x="251520" y="1628800"/>
            <a:ext cx="8497887" cy="4824412"/>
          </a:xfrm>
        </p:spPr>
        <p:txBody>
          <a:bodyPr/>
          <a:lstStyle/>
          <a:p>
            <a:pPr eaLnBrk="1" hangingPunct="1"/>
            <a:r>
              <a:rPr lang="en-GB" sz="2800" b="1" dirty="0" err="1">
                <a:solidFill>
                  <a:srgbClr val="002060"/>
                </a:solidFill>
                <a:cs typeface="Times New Roman" pitchFamily="18" charset="0"/>
              </a:rPr>
              <a:t>Nízke</a:t>
            </a:r>
            <a:r>
              <a:rPr lang="en-GB" sz="2800" b="1" dirty="0">
                <a:solidFill>
                  <a:srgbClr val="002060"/>
                </a:solidFill>
                <a:cs typeface="Times New Roman" pitchFamily="18" charset="0"/>
              </a:rPr>
              <a:t> </a:t>
            </a:r>
            <a:r>
              <a:rPr lang="sk-SK" sz="2800" b="1" dirty="0">
                <a:solidFill>
                  <a:srgbClr val="002060"/>
                </a:solidFill>
                <a:cs typeface="Times New Roman" pitchFamily="18" charset="0"/>
              </a:rPr>
              <a:t>dávky</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alkoholu</a:t>
            </a:r>
            <a:r>
              <a:rPr lang="en-GB" sz="2800" b="1" dirty="0">
                <a:solidFill>
                  <a:srgbClr val="002060"/>
                </a:solidFill>
                <a:cs typeface="Times New Roman" pitchFamily="18" charset="0"/>
              </a:rPr>
              <a:t> - </a:t>
            </a:r>
            <a:r>
              <a:rPr lang="sk-SK" sz="2800" b="1" dirty="0">
                <a:solidFill>
                  <a:srgbClr val="002060"/>
                </a:solidFill>
                <a:cs typeface="Times New Roman" pitchFamily="18" charset="0"/>
              </a:rPr>
              <a:t> môžu</a:t>
            </a:r>
            <a:r>
              <a:rPr lang="en-GB" sz="2800" b="1" dirty="0">
                <a:solidFill>
                  <a:srgbClr val="002060"/>
                </a:solidFill>
                <a:cs typeface="Times New Roman" pitchFamily="18" charset="0"/>
                <a:sym typeface="Symbol" pitchFamily="18" charset="2"/>
              </a:rPr>
              <a:t></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absorpcia</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liekov</a:t>
            </a:r>
            <a:endParaRPr lang="en-GB" sz="2800" b="1" dirty="0">
              <a:solidFill>
                <a:srgbClr val="002060"/>
              </a:solidFill>
              <a:cs typeface="Times New Roman" pitchFamily="18" charset="0"/>
            </a:endParaRPr>
          </a:p>
          <a:p>
            <a:pPr eaLnBrk="1" hangingPunct="1"/>
            <a:r>
              <a:rPr lang="en-GB" sz="2800" b="1" dirty="0" err="1">
                <a:solidFill>
                  <a:srgbClr val="002060"/>
                </a:solidFill>
                <a:cs typeface="Times New Roman" pitchFamily="18" charset="0"/>
              </a:rPr>
              <a:t>Vysoké</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koncentrácie</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alkoholu</a:t>
            </a:r>
            <a:r>
              <a:rPr lang="en-GB" sz="2800" b="1" dirty="0">
                <a:solidFill>
                  <a:srgbClr val="002060"/>
                </a:solidFill>
                <a:cs typeface="Times New Roman" pitchFamily="18" charset="0"/>
              </a:rPr>
              <a:t> - </a:t>
            </a:r>
            <a:r>
              <a:rPr lang="en-GB" sz="2800" b="1" dirty="0">
                <a:solidFill>
                  <a:srgbClr val="002060"/>
                </a:solidFill>
                <a:cs typeface="Times New Roman" pitchFamily="18" charset="0"/>
                <a:sym typeface="Symbol" pitchFamily="18" charset="2"/>
              </a:rPr>
              <a:t></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absorpciu</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liekov</a:t>
            </a:r>
            <a:r>
              <a:rPr lang="en-GB" sz="2800" b="1" dirty="0">
                <a:solidFill>
                  <a:srgbClr val="002060"/>
                </a:solidFill>
                <a:cs typeface="Times New Roman" pitchFamily="18" charset="0"/>
              </a:rPr>
              <a:t> </a:t>
            </a:r>
            <a:r>
              <a:rPr lang="en-GB" sz="2800" b="1" dirty="0" err="1">
                <a:solidFill>
                  <a:srgbClr val="002060"/>
                </a:solidFill>
                <a:cs typeface="Times New Roman" pitchFamily="18" charset="0"/>
              </a:rPr>
              <a:t>kv</a:t>
            </a:r>
            <a:r>
              <a:rPr lang="sk-SK" sz="2800" b="1" dirty="0">
                <a:solidFill>
                  <a:srgbClr val="002060"/>
                </a:solidFill>
              </a:rPr>
              <a:t>ô</a:t>
            </a:r>
            <a:r>
              <a:rPr lang="en-GB" sz="2800" b="1" dirty="0">
                <a:solidFill>
                  <a:srgbClr val="002060"/>
                </a:solidFill>
                <a:cs typeface="Times New Roman" pitchFamily="18" charset="0"/>
              </a:rPr>
              <a:t>li </a:t>
            </a:r>
            <a:r>
              <a:rPr lang="en-GB" sz="2800" b="1" dirty="0" err="1">
                <a:solidFill>
                  <a:srgbClr val="002060"/>
                </a:solidFill>
                <a:cs typeface="Times New Roman" pitchFamily="18" charset="0"/>
              </a:rPr>
              <a:t>pylorospazmu</a:t>
            </a:r>
            <a:endParaRPr lang="en-GB" sz="2800" b="1" dirty="0">
              <a:solidFill>
                <a:srgbClr val="002060"/>
              </a:solidFill>
              <a:cs typeface="Times New Roman" pitchFamily="18" charset="0"/>
            </a:endParaRPr>
          </a:p>
          <a:p>
            <a:pPr eaLnBrk="1" hangingPunct="1"/>
            <a:r>
              <a:rPr lang="en-GB" sz="2800" b="1" dirty="0" err="1">
                <a:solidFill>
                  <a:srgbClr val="002060"/>
                </a:solidFill>
                <a:cs typeface="Times New Roman" pitchFamily="18" charset="0"/>
              </a:rPr>
              <a:t>Nekombinova</a:t>
            </a:r>
            <a:r>
              <a:rPr lang="sk-SK" sz="2800" b="1" dirty="0">
                <a:solidFill>
                  <a:srgbClr val="002060"/>
                </a:solidFill>
              </a:rPr>
              <a:t>ť</a:t>
            </a:r>
            <a:r>
              <a:rPr lang="en-GB" sz="2800" b="1" dirty="0">
                <a:solidFill>
                  <a:srgbClr val="002060"/>
                </a:solidFill>
                <a:cs typeface="Times New Roman" pitchFamily="18" charset="0"/>
              </a:rPr>
              <a:t> s </a:t>
            </a:r>
            <a:r>
              <a:rPr lang="sk-SK" sz="2800" b="1" dirty="0">
                <a:solidFill>
                  <a:srgbClr val="002060"/>
                </a:solidFill>
                <a:cs typeface="Times New Roman" pitchFamily="18" charset="0"/>
              </a:rPr>
              <a:t>liekmi na spanie a ukľudnenie</a:t>
            </a:r>
            <a:r>
              <a:rPr lang="en-GB" sz="2800" b="1" dirty="0">
                <a:solidFill>
                  <a:srgbClr val="002060"/>
                </a:solidFill>
                <a:cs typeface="Times New Roman" pitchFamily="18" charset="0"/>
              </a:rPr>
              <a:t> </a:t>
            </a:r>
            <a:r>
              <a:rPr lang="sk-SK" sz="2800" b="1" dirty="0">
                <a:solidFill>
                  <a:srgbClr val="002060"/>
                </a:solidFill>
                <a:cs typeface="Times New Roman" pitchFamily="18" charset="0"/>
              </a:rPr>
              <a:t> !!! – zvýši sa tlmivý účinok, </a:t>
            </a:r>
            <a:r>
              <a:rPr lang="sk-SK" sz="2800" b="1" dirty="0">
                <a:solidFill>
                  <a:srgbClr val="C00000"/>
                </a:solidFill>
                <a:cs typeface="Times New Roman" pitchFamily="18" charset="0"/>
              </a:rPr>
              <a:t>zástava dychu!!</a:t>
            </a:r>
          </a:p>
          <a:p>
            <a:pPr eaLnBrk="1" hangingPunct="1"/>
            <a:r>
              <a:rPr lang="sk-SK" sz="2800" b="1" dirty="0">
                <a:solidFill>
                  <a:srgbClr val="002060"/>
                </a:solidFill>
                <a:cs typeface="Times New Roman" pitchFamily="18" charset="0"/>
              </a:rPr>
              <a:t>Zvyšujú toxické účinky liekov na pečeň (</a:t>
            </a:r>
            <a:r>
              <a:rPr lang="sk-SK" sz="2800" b="1" dirty="0" err="1">
                <a:solidFill>
                  <a:srgbClr val="C00000"/>
                </a:solidFill>
                <a:cs typeface="Times New Roman" pitchFamily="18" charset="0"/>
              </a:rPr>
              <a:t>paracetamol</a:t>
            </a:r>
            <a:r>
              <a:rPr lang="sk-SK" sz="2800" b="1" dirty="0">
                <a:solidFill>
                  <a:srgbClr val="C00000"/>
                </a:solidFill>
                <a:cs typeface="Times New Roman" pitchFamily="18" charset="0"/>
              </a:rPr>
              <a:t>!</a:t>
            </a:r>
            <a:r>
              <a:rPr lang="sk-SK" sz="2800" b="1" dirty="0">
                <a:solidFill>
                  <a:srgbClr val="002060"/>
                </a:solidFill>
                <a:cs typeface="Times New Roman" pitchFamily="18" charset="0"/>
              </a:rPr>
              <a:t>)</a:t>
            </a:r>
          </a:p>
          <a:p>
            <a:pPr eaLnBrk="1" hangingPunct="1"/>
            <a:r>
              <a:rPr lang="sk-SK" sz="2800" b="1" dirty="0" err="1">
                <a:solidFill>
                  <a:srgbClr val="002060"/>
                </a:solidFill>
                <a:cs typeface="Times New Roman" pitchFamily="18" charset="0"/>
              </a:rPr>
              <a:t>Nekombinaovať</a:t>
            </a:r>
            <a:r>
              <a:rPr lang="sk-SK" sz="2800" b="1" dirty="0">
                <a:solidFill>
                  <a:srgbClr val="002060"/>
                </a:solidFill>
                <a:cs typeface="Times New Roman" pitchFamily="18" charset="0"/>
              </a:rPr>
              <a:t> s </a:t>
            </a:r>
            <a:r>
              <a:rPr lang="sk-SK" sz="2800" b="1" dirty="0" err="1">
                <a:solidFill>
                  <a:srgbClr val="002060"/>
                </a:solidFill>
                <a:cs typeface="Times New Roman" pitchFamily="18" charset="0"/>
              </a:rPr>
              <a:t>NSAiD</a:t>
            </a:r>
            <a:r>
              <a:rPr lang="sk-SK" sz="2800" b="1" dirty="0">
                <a:solidFill>
                  <a:srgbClr val="002060"/>
                </a:solidFill>
                <a:cs typeface="Times New Roman" pitchFamily="18" charset="0"/>
              </a:rPr>
              <a:t> </a:t>
            </a:r>
            <a:r>
              <a:rPr lang="sk-SK" sz="2800" b="1" dirty="0">
                <a:solidFill>
                  <a:srgbClr val="C00000"/>
                </a:solidFill>
                <a:cs typeface="Times New Roman" pitchFamily="18" charset="0"/>
              </a:rPr>
              <a:t>(</a:t>
            </a:r>
            <a:r>
              <a:rPr lang="sk-SK" sz="2800" b="1" dirty="0" err="1">
                <a:solidFill>
                  <a:srgbClr val="C00000"/>
                </a:solidFill>
                <a:cs typeface="Times New Roman" pitchFamily="18" charset="0"/>
              </a:rPr>
              <a:t>ibuprofen</a:t>
            </a:r>
            <a:r>
              <a:rPr lang="sk-SK" sz="2800" b="1" dirty="0">
                <a:solidFill>
                  <a:srgbClr val="C00000"/>
                </a:solidFill>
                <a:cs typeface="Times New Roman" pitchFamily="18" charset="0"/>
              </a:rPr>
              <a:t>, </a:t>
            </a:r>
            <a:r>
              <a:rPr lang="sk-SK" sz="2800" b="1" dirty="0" err="1">
                <a:solidFill>
                  <a:srgbClr val="C00000"/>
                </a:solidFill>
                <a:cs typeface="Times New Roman" pitchFamily="18" charset="0"/>
              </a:rPr>
              <a:t>dikolfenak</a:t>
            </a:r>
            <a:r>
              <a:rPr lang="sk-SK" sz="2800" b="1" dirty="0">
                <a:solidFill>
                  <a:srgbClr val="C00000"/>
                </a:solidFill>
                <a:cs typeface="Times New Roman" pitchFamily="18" charset="0"/>
              </a:rPr>
              <a:t>..)</a:t>
            </a:r>
            <a:r>
              <a:rPr lang="sk-SK" sz="2800" b="1" dirty="0">
                <a:solidFill>
                  <a:srgbClr val="002060"/>
                </a:solidFill>
                <a:cs typeface="Times New Roman" pitchFamily="18" charset="0"/>
              </a:rPr>
              <a:t>– podráždenie sliznice žalúdka</a:t>
            </a:r>
          </a:p>
          <a:p>
            <a:pPr eaLnBrk="1" hangingPunct="1"/>
            <a:r>
              <a:rPr lang="sk-SK" sz="2800" b="1" dirty="0" err="1">
                <a:solidFill>
                  <a:srgbClr val="002060"/>
                </a:solidFill>
                <a:cs typeface="Times New Roman" pitchFamily="18" charset="0"/>
              </a:rPr>
              <a:t>Antabusový</a:t>
            </a:r>
            <a:r>
              <a:rPr lang="sk-SK" sz="2800" b="1" dirty="0">
                <a:solidFill>
                  <a:srgbClr val="002060"/>
                </a:solidFill>
                <a:cs typeface="Times New Roman" pitchFamily="18" charset="0"/>
              </a:rPr>
              <a:t> účinok (</a:t>
            </a:r>
            <a:r>
              <a:rPr lang="sk-SK" sz="2800" b="1" dirty="0">
                <a:solidFill>
                  <a:srgbClr val="C00000"/>
                </a:solidFill>
                <a:cs typeface="Times New Roman" pitchFamily="18" charset="0"/>
              </a:rPr>
              <a:t>ATB </a:t>
            </a:r>
            <a:r>
              <a:rPr lang="sk-SK" sz="2800" b="1" dirty="0" err="1">
                <a:solidFill>
                  <a:srgbClr val="C00000"/>
                </a:solidFill>
                <a:cs typeface="Times New Roman" pitchFamily="18" charset="0"/>
              </a:rPr>
              <a:t>metronidazol</a:t>
            </a:r>
            <a:r>
              <a:rPr lang="sk-SK" sz="2800" b="1" dirty="0">
                <a:solidFill>
                  <a:srgbClr val="002060"/>
                </a:solidFill>
                <a:cs typeface="Times New Roman" pitchFamily="18" charset="0"/>
              </a:rPr>
              <a:t>)</a:t>
            </a:r>
          </a:p>
          <a:p>
            <a:pPr marL="119062" indent="0" eaLnBrk="1" hangingPunct="1">
              <a:buNone/>
            </a:pPr>
            <a:r>
              <a:rPr lang="sk-SK" sz="2800" b="1" dirty="0">
                <a:solidFill>
                  <a:srgbClr val="002060"/>
                </a:solidFill>
                <a:cs typeface="Times New Roman" pitchFamily="18" charset="0"/>
              </a:rPr>
              <a:t>    (Alkohol sa odbúra na </a:t>
            </a:r>
            <a:r>
              <a:rPr lang="sk-SK" sz="2800" b="1" dirty="0" err="1">
                <a:solidFill>
                  <a:srgbClr val="002060"/>
                </a:solidFill>
                <a:cs typeface="Times New Roman" pitchFamily="18" charset="0"/>
              </a:rPr>
              <a:t>acetaldehyd</a:t>
            </a:r>
            <a:r>
              <a:rPr lang="sk-SK" sz="2800" b="1" dirty="0">
                <a:solidFill>
                  <a:srgbClr val="002060"/>
                </a:solidFill>
                <a:cs typeface="Times New Roman" pitchFamily="18" charset="0"/>
              </a:rPr>
              <a:t>) </a:t>
            </a:r>
          </a:p>
          <a:p>
            <a:pPr marL="119062" indent="0" eaLnBrk="1" hangingPunct="1">
              <a:buNone/>
            </a:pPr>
            <a:endParaRPr lang="sk-SK" sz="2800" b="1" dirty="0">
              <a:solidFill>
                <a:srgbClr val="002060"/>
              </a:solidFill>
              <a:cs typeface="Times New Roman" pitchFamily="18" charset="0"/>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a:xfrm>
            <a:off x="611560" y="188640"/>
            <a:ext cx="8229600" cy="1252728"/>
          </a:xfrm>
        </p:spPr>
        <p:txBody>
          <a:bodyPr/>
          <a:lstStyle/>
          <a:p>
            <a:pPr eaLnBrk="1" hangingPunct="1">
              <a:defRPr/>
            </a:pPr>
            <a:r>
              <a:rPr lang="sk-SK" dirty="0"/>
              <a:t>Starší vek</a:t>
            </a:r>
            <a:endParaRPr lang="en-GB" dirty="0"/>
          </a:p>
        </p:txBody>
      </p:sp>
      <p:sp>
        <p:nvSpPr>
          <p:cNvPr id="89091" name="Rectangle 3"/>
          <p:cNvSpPr>
            <a:spLocks noGrp="1" noChangeArrowheads="1"/>
          </p:cNvSpPr>
          <p:nvPr>
            <p:ph type="body" idx="1"/>
          </p:nvPr>
        </p:nvSpPr>
        <p:spPr/>
        <p:txBody>
          <a:bodyPr/>
          <a:lstStyle/>
          <a:p>
            <a:pPr eaLnBrk="1" hangingPunct="1"/>
            <a:r>
              <a:rPr lang="sk-SK" b="1" dirty="0">
                <a:latin typeface="Arial" panose="020B0604020202020204" pitchFamily="34" charset="0"/>
                <a:cs typeface="Arial" panose="020B0604020202020204" pitchFamily="34" charset="0"/>
                <a:sym typeface="Symbol" pitchFamily="18" charset="2"/>
              </a:rPr>
              <a:t>Zmena </a:t>
            </a:r>
            <a:r>
              <a:rPr lang="sk-SK" b="1" dirty="0" err="1">
                <a:latin typeface="Arial" panose="020B0604020202020204" pitchFamily="34" charset="0"/>
                <a:cs typeface="Arial" panose="020B0604020202020204" pitchFamily="34" charset="0"/>
                <a:sym typeface="Symbol" pitchFamily="18" charset="2"/>
              </a:rPr>
              <a:t>farmakokinetiky</a:t>
            </a:r>
            <a:r>
              <a:rPr lang="sk-SK" b="1" dirty="0">
                <a:latin typeface="Arial" panose="020B0604020202020204" pitchFamily="34" charset="0"/>
                <a:cs typeface="Arial" panose="020B0604020202020204" pitchFamily="34" charset="0"/>
                <a:sym typeface="Symbol" pitchFamily="18" charset="2"/>
              </a:rPr>
              <a:t> liečiv</a:t>
            </a:r>
          </a:p>
          <a:p>
            <a:pPr eaLnBrk="1" hangingPunct="1"/>
            <a:r>
              <a:rPr lang="sk-SK" b="1" dirty="0">
                <a:solidFill>
                  <a:srgbClr val="C00000"/>
                </a:solidFill>
                <a:latin typeface="Arial" panose="020B0604020202020204" pitchFamily="34" charset="0"/>
                <a:cs typeface="Arial" panose="020B0604020202020204" pitchFamily="34" charset="0"/>
                <a:sym typeface="Symbol" pitchFamily="18" charset="2"/>
              </a:rPr>
              <a:t>Zmeny absorpcie:</a:t>
            </a:r>
          </a:p>
          <a:p>
            <a:pPr eaLnBrk="1" hangingPunct="1"/>
            <a:r>
              <a:rPr lang="sk-SK" b="1" dirty="0">
                <a:solidFill>
                  <a:srgbClr val="0070C0"/>
                </a:solidFill>
                <a:latin typeface="Arial" panose="020B0604020202020204" pitchFamily="34" charset="0"/>
                <a:cs typeface="Arial" panose="020B0604020202020204" pitchFamily="34" charset="0"/>
                <a:sym typeface="Symbol" pitchFamily="18" charset="2"/>
              </a:rPr>
              <a:t>Zmeny GIT-u </a:t>
            </a: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absorpcia</a:t>
            </a:r>
            <a:r>
              <a:rPr lang="en-GB"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sekrécia</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marL="119062" indent="0" eaLnBrk="1" hangingPunct="1">
              <a:buNone/>
            </a:pPr>
            <a:r>
              <a:rPr lang="sk-SK" b="1" dirty="0">
                <a:latin typeface="Arial" panose="020B0604020202020204" pitchFamily="34" charset="0"/>
                <a:cs typeface="Arial" panose="020B0604020202020204" pitchFamily="34" charset="0"/>
                <a:sym typeface="Symbol" pitchFamily="18" charset="2"/>
              </a:rPr>
              <a:t>  </a:t>
            </a: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acidita</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prekrvenie, </a:t>
            </a: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vyprázd</a:t>
            </a:r>
            <a:r>
              <a:rPr lang="sk-SK" b="1" dirty="0">
                <a:latin typeface="Arial" panose="020B0604020202020204" pitchFamily="34" charset="0"/>
                <a:cs typeface="Arial" panose="020B0604020202020204" pitchFamily="34" charset="0"/>
              </a:rPr>
              <a:t>ň</a:t>
            </a:r>
            <a:r>
              <a:rPr lang="en-GB" b="1" dirty="0" err="1">
                <a:latin typeface="Arial" panose="020B0604020202020204" pitchFamily="34" charset="0"/>
                <a:cs typeface="Arial" panose="020B0604020202020204" pitchFamily="34" charset="0"/>
              </a:rPr>
              <a:t>ovanie</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marL="119062" indent="0" eaLnBrk="1" hangingPunct="1">
              <a:buNone/>
            </a:pPr>
            <a:r>
              <a:rPr lang="sk-SK"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zmena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bakteriálnej</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flóry</a:t>
            </a:r>
            <a:endParaRPr lang="en-GB" b="1" dirty="0">
              <a:latin typeface="Arial" panose="020B0604020202020204" pitchFamily="34" charset="0"/>
              <a:cs typeface="Arial" panose="020B0604020202020204" pitchFamily="34" charset="0"/>
            </a:endParaRPr>
          </a:p>
          <a:p>
            <a:pPr marL="119062" indent="0" eaLnBrk="1" hangingPunct="1">
              <a:buNone/>
            </a:pPr>
            <a:endParaRPr lang="sk-SK" b="1" dirty="0">
              <a:latin typeface="Arial" panose="020B0604020202020204" pitchFamily="34" charset="0"/>
              <a:cs typeface="Arial" panose="020B0604020202020204" pitchFamily="34" charset="0"/>
              <a:sym typeface="Symbol" pitchFamily="18" charset="2"/>
            </a:endParaRPr>
          </a:p>
          <a:p>
            <a:pPr eaLnBrk="1" hangingPunct="1"/>
            <a:r>
              <a:rPr lang="en-GB" b="1" dirty="0">
                <a:solidFill>
                  <a:srgbClr val="0070C0"/>
                </a:solidFill>
                <a:latin typeface="Arial" panose="020B0604020202020204" pitchFamily="34" charset="0"/>
                <a:cs typeface="Arial" panose="020B0604020202020204" pitchFamily="34" charset="0"/>
                <a:sym typeface="Symbol" pitchFamily="18" charset="2"/>
              </a:rPr>
              <a:t></a:t>
            </a:r>
            <a:r>
              <a:rPr lang="en-GB" b="1" dirty="0">
                <a:solidFill>
                  <a:srgbClr val="0070C0"/>
                </a:solidFill>
                <a:latin typeface="Arial" panose="020B0604020202020204" pitchFamily="34" charset="0"/>
                <a:cs typeface="Arial" panose="020B0604020202020204" pitchFamily="34" charset="0"/>
              </a:rPr>
              <a:t> </a:t>
            </a:r>
            <a:r>
              <a:rPr lang="en-GB" b="1" dirty="0" err="1">
                <a:solidFill>
                  <a:srgbClr val="0070C0"/>
                </a:solidFill>
                <a:latin typeface="Arial" panose="020B0604020202020204" pitchFamily="34" charset="0"/>
                <a:cs typeface="Arial" panose="020B0604020202020204" pitchFamily="34" charset="0"/>
              </a:rPr>
              <a:t>absorp</a:t>
            </a:r>
            <a:r>
              <a:rPr lang="sk-SK" b="1" dirty="0">
                <a:solidFill>
                  <a:srgbClr val="0070C0"/>
                </a:solidFill>
                <a:latin typeface="Arial" panose="020B0604020202020204" pitchFamily="34" charset="0"/>
                <a:cs typeface="Arial" panose="020B0604020202020204" pitchFamily="34" charset="0"/>
              </a:rPr>
              <a:t>č</a:t>
            </a:r>
            <a:r>
              <a:rPr lang="en-GB" b="1" dirty="0" err="1">
                <a:solidFill>
                  <a:srgbClr val="0070C0"/>
                </a:solidFill>
                <a:latin typeface="Arial" panose="020B0604020202020204" pitchFamily="34" charset="0"/>
                <a:cs typeface="Arial" panose="020B0604020202020204" pitchFamily="34" charset="0"/>
              </a:rPr>
              <a:t>ná</a:t>
            </a:r>
            <a:r>
              <a:rPr lang="en-GB" b="1" dirty="0">
                <a:solidFill>
                  <a:srgbClr val="0070C0"/>
                </a:solidFill>
                <a:latin typeface="Arial" panose="020B0604020202020204" pitchFamily="34" charset="0"/>
                <a:cs typeface="Arial" panose="020B0604020202020204" pitchFamily="34" charset="0"/>
              </a:rPr>
              <a:t> </a:t>
            </a:r>
            <a:r>
              <a:rPr lang="en-GB" b="1" dirty="0" err="1">
                <a:solidFill>
                  <a:srgbClr val="0070C0"/>
                </a:solidFill>
                <a:latin typeface="Arial" panose="020B0604020202020204" pitchFamily="34" charset="0"/>
                <a:cs typeface="Arial" panose="020B0604020202020204" pitchFamily="34" charset="0"/>
              </a:rPr>
              <a:t>schopnos</a:t>
            </a:r>
            <a:r>
              <a:rPr lang="sk-SK" b="1" dirty="0">
                <a:solidFill>
                  <a:srgbClr val="0070C0"/>
                </a:solidFill>
                <a:latin typeface="Arial" panose="020B0604020202020204" pitchFamily="34" charset="0"/>
                <a:cs typeface="Arial" panose="020B0604020202020204" pitchFamily="34" charset="0"/>
              </a:rPr>
              <a:t>ť</a:t>
            </a:r>
            <a:r>
              <a:rPr lang="en-GB" b="1" dirty="0">
                <a:solidFill>
                  <a:srgbClr val="0070C0"/>
                </a:solidFill>
                <a:latin typeface="Arial" panose="020B0604020202020204" pitchFamily="34" charset="0"/>
                <a:cs typeface="Arial" panose="020B0604020202020204" pitchFamily="34" charset="0"/>
              </a:rPr>
              <a:t> </a:t>
            </a:r>
            <a:r>
              <a:rPr lang="en-GB" b="1" dirty="0" err="1">
                <a:solidFill>
                  <a:srgbClr val="0070C0"/>
                </a:solidFill>
                <a:latin typeface="Arial" panose="020B0604020202020204" pitchFamily="34" charset="0"/>
                <a:cs typeface="Arial" panose="020B0604020202020204" pitchFamily="34" charset="0"/>
              </a:rPr>
              <a:t>ko</a:t>
            </a:r>
            <a:r>
              <a:rPr lang="sk-SK" b="1" dirty="0">
                <a:solidFill>
                  <a:srgbClr val="0070C0"/>
                </a:solidFill>
                <a:latin typeface="Arial" panose="020B0604020202020204" pitchFamily="34" charset="0"/>
                <a:cs typeface="Arial" panose="020B0604020202020204" pitchFamily="34" charset="0"/>
              </a:rPr>
              <a:t>ž</a:t>
            </a:r>
            <a:r>
              <a:rPr lang="en-GB" b="1" dirty="0">
                <a:solidFill>
                  <a:srgbClr val="0070C0"/>
                </a:solidFill>
                <a:latin typeface="Arial" panose="020B0604020202020204" pitchFamily="34" charset="0"/>
                <a:cs typeface="Arial" panose="020B0604020202020204" pitchFamily="34" charset="0"/>
              </a:rPr>
              <a:t>e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pozor</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na</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lieky podávané cez kožu</a:t>
            </a:r>
            <a:endParaRPr lang="en-GB" b="1" dirty="0">
              <a:latin typeface="Arial" panose="020B0604020202020204" pitchFamily="34" charset="0"/>
              <a:cs typeface="Arial" panose="020B0604020202020204" pitchFamily="34" charset="0"/>
            </a:endParaRPr>
          </a:p>
          <a:p>
            <a:pPr eaLnBrk="1" hangingPunct="1"/>
            <a:endParaRPr lang="en-GB" b="1" dirty="0">
              <a:latin typeface="Arial" panose="020B0604020202020204" pitchFamily="34" charset="0"/>
              <a:cs typeface="Arial" panose="020B0604020202020204" pitchFamily="34" charset="0"/>
            </a:endParaRP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defRPr/>
            </a:pPr>
            <a:r>
              <a:rPr lang="sk-SK"/>
              <a:t>Starší vek</a:t>
            </a:r>
            <a:endParaRPr lang="en-GB"/>
          </a:p>
        </p:txBody>
      </p:sp>
      <p:sp>
        <p:nvSpPr>
          <p:cNvPr id="90115" name="Rectangle 3"/>
          <p:cNvSpPr>
            <a:spLocks noGrp="1" noChangeArrowheads="1"/>
          </p:cNvSpPr>
          <p:nvPr>
            <p:ph type="body" idx="1"/>
          </p:nvPr>
        </p:nvSpPr>
        <p:spPr>
          <a:xfrm>
            <a:off x="457200" y="1774825"/>
            <a:ext cx="8579296" cy="4625975"/>
          </a:xfrm>
        </p:spPr>
        <p:txBody>
          <a:bodyPr/>
          <a:lstStyle/>
          <a:p>
            <a:pPr algn="just" eaLnBrk="1" hangingPunct="1">
              <a:buFont typeface="Wingdings" pitchFamily="2" charset="2"/>
              <a:buNone/>
            </a:pPr>
            <a:r>
              <a:rPr lang="sk-SK" b="1" i="1" dirty="0">
                <a:latin typeface="Arial" panose="020B0604020202020204" pitchFamily="34" charset="0"/>
                <a:cs typeface="Arial" panose="020B0604020202020204" pitchFamily="34" charset="0"/>
              </a:rPr>
              <a:t>  </a:t>
            </a:r>
            <a:r>
              <a:rPr lang="sk-SK" b="1" dirty="0">
                <a:solidFill>
                  <a:srgbClr val="CC0000"/>
                </a:solidFill>
                <a:latin typeface="Arial" panose="020B0604020202020204" pitchFamily="34" charset="0"/>
                <a:cs typeface="Arial" panose="020B0604020202020204" pitchFamily="34" charset="0"/>
              </a:rPr>
              <a:t>Zmeny b</a:t>
            </a:r>
            <a:r>
              <a:rPr lang="en-GB" b="1" dirty="0" err="1">
                <a:solidFill>
                  <a:srgbClr val="CC0000"/>
                </a:solidFill>
                <a:latin typeface="Arial" panose="020B0604020202020204" pitchFamily="34" charset="0"/>
                <a:cs typeface="Arial" panose="020B0604020202020204" pitchFamily="34" charset="0"/>
              </a:rPr>
              <a:t>iotransformácia</a:t>
            </a:r>
            <a:r>
              <a:rPr lang="en-GB" b="1" dirty="0">
                <a:solidFill>
                  <a:srgbClr val="CC0000"/>
                </a:solidFill>
                <a:latin typeface="Arial" panose="020B0604020202020204" pitchFamily="34" charset="0"/>
                <a:cs typeface="Arial" panose="020B0604020202020204" pitchFamily="34" charset="0"/>
              </a:rPr>
              <a:t> </a:t>
            </a:r>
            <a:r>
              <a:rPr lang="en-GB" b="1" dirty="0" err="1">
                <a:solidFill>
                  <a:srgbClr val="CC0000"/>
                </a:solidFill>
                <a:latin typeface="Arial" panose="020B0604020202020204" pitchFamily="34" charset="0"/>
                <a:cs typeface="Arial" panose="020B0604020202020204" pitchFamily="34" charset="0"/>
              </a:rPr>
              <a:t>liekov</a:t>
            </a:r>
            <a:r>
              <a:rPr lang="sk-SK" b="1" dirty="0">
                <a:solidFill>
                  <a:srgbClr val="CC0000"/>
                </a:solidFill>
                <a:latin typeface="Arial" panose="020B0604020202020204" pitchFamily="34" charset="0"/>
                <a:cs typeface="Arial" panose="020B0604020202020204" pitchFamily="34" charset="0"/>
              </a:rPr>
              <a:t>:</a:t>
            </a:r>
          </a:p>
          <a:p>
            <a:pPr algn="just" eaLnBrk="1" hangingPunct="1">
              <a:buFont typeface="Wingdings" pitchFamily="2" charset="2"/>
              <a:buNone/>
            </a:pPr>
            <a:endParaRPr lang="en-GB" b="1" dirty="0">
              <a:solidFill>
                <a:srgbClr val="CC0000"/>
              </a:solidFill>
              <a:latin typeface="Arial" panose="020B0604020202020204" pitchFamily="34" charset="0"/>
              <a:cs typeface="Arial" panose="020B0604020202020204" pitchFamily="34" charset="0"/>
            </a:endParaRPr>
          </a:p>
          <a:p>
            <a:pPr eaLnBrk="1" hangingPunct="1"/>
            <a:r>
              <a:rPr lang="en-GB" b="1" dirty="0" err="1">
                <a:latin typeface="Arial" panose="020B0604020202020204" pitchFamily="34" charset="0"/>
                <a:cs typeface="Arial" panose="020B0604020202020204" pitchFamily="34" charset="0"/>
              </a:rPr>
              <a:t>Pred</a:t>
            </a:r>
            <a:r>
              <a:rPr lang="sk-SK" b="1" dirty="0" err="1">
                <a:latin typeface="Arial" panose="020B0604020202020204" pitchFamily="34" charset="0"/>
                <a:cs typeface="Arial" panose="020B0604020202020204" pitchFamily="34" charset="0"/>
              </a:rPr>
              <a:t>ĺž</a:t>
            </a:r>
            <a:r>
              <a:rPr lang="en-GB" b="1" dirty="0" err="1">
                <a:latin typeface="Arial" panose="020B0604020202020204" pitchFamily="34" charset="0"/>
                <a:cs typeface="Arial" panose="020B0604020202020204" pitchFamily="34" charset="0"/>
              </a:rPr>
              <a:t>ený</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biologický</a:t>
            </a:r>
            <a:r>
              <a:rPr lang="en-GB" b="1" dirty="0">
                <a:latin typeface="Arial" panose="020B0604020202020204" pitchFamily="34" charset="0"/>
                <a:cs typeface="Arial" panose="020B0604020202020204" pitchFamily="34" charset="0"/>
              </a:rPr>
              <a:t> pol</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as –</a:t>
            </a:r>
            <a:r>
              <a:rPr lang="sk-SK"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diazepam, paracetamol</a:t>
            </a:r>
            <a:r>
              <a:rPr lang="sk-SK" b="1" dirty="0">
                <a:latin typeface="Arial" panose="020B0604020202020204" pitchFamily="34" charset="0"/>
                <a:cs typeface="Arial" panose="020B0604020202020204" pitchFamily="34" charset="0"/>
              </a:rPr>
              <a:t>....</a:t>
            </a:r>
            <a:endParaRPr lang="en-GB" b="1" dirty="0">
              <a:latin typeface="Arial" panose="020B0604020202020204" pitchFamily="34" charset="0"/>
              <a:cs typeface="Arial" panose="020B0604020202020204" pitchFamily="34" charset="0"/>
            </a:endParaRPr>
          </a:p>
          <a:p>
            <a:pPr algn="just" eaLnBrk="1" hangingPunct="1"/>
            <a:endParaRPr lang="sk-SK" b="1" dirty="0">
              <a:latin typeface="Arial" panose="020B0604020202020204" pitchFamily="34" charset="0"/>
              <a:cs typeface="Arial" panose="020B0604020202020204" pitchFamily="34" charset="0"/>
              <a:sym typeface="Symbol" pitchFamily="18" charset="2"/>
            </a:endParaRPr>
          </a:p>
          <a:p>
            <a:pPr eaLnBrk="1" hangingPunct="1"/>
            <a:r>
              <a:rPr lang="en-GB" b="1" dirty="0">
                <a:latin typeface="Arial" panose="020B0604020202020204" pitchFamily="34" charset="0"/>
                <a:cs typeface="Arial" panose="020B0604020202020204" pitchFamily="34" charset="0"/>
                <a:sym typeface="Symbol" pitchFamily="18" charset="2"/>
              </a:rPr>
              <a:t></a:t>
            </a:r>
            <a:r>
              <a:rPr lang="sk-SK" b="1" dirty="0">
                <a:latin typeface="Arial" panose="020B0604020202020204" pitchFamily="34" charset="0"/>
                <a:cs typeface="Arial" panose="020B0604020202020204" pitchFamily="34" charset="0"/>
                <a:sym typeface="Symbol" pitchFamily="18" charset="2"/>
              </a:rPr>
              <a:t> </a:t>
            </a:r>
            <a:r>
              <a:rPr lang="en-GB" b="1" dirty="0" err="1">
                <a:latin typeface="Arial" panose="020B0604020202020204" pitchFamily="34" charset="0"/>
                <a:cs typeface="Arial" panose="020B0604020202020204" pitchFamily="34" charset="0"/>
              </a:rPr>
              <a:t>aktivita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enzýmov</a:t>
            </a:r>
            <a:r>
              <a:rPr lang="en-GB"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prietok</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krvi</a:t>
            </a:r>
            <a:r>
              <a:rPr lang="sk-SK"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pe</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e</a:t>
            </a:r>
            <a:r>
              <a:rPr lang="sk-SK" b="1" dirty="0">
                <a:latin typeface="Arial" panose="020B0604020202020204" pitchFamily="34" charset="0"/>
                <a:cs typeface="Arial" panose="020B0604020202020204" pitchFamily="34" charset="0"/>
              </a:rPr>
              <a:t>ň</a:t>
            </a:r>
            <a:r>
              <a:rPr lang="en-GB" b="1" dirty="0" err="1">
                <a:latin typeface="Arial" panose="020B0604020202020204" pitchFamily="34" charset="0"/>
                <a:cs typeface="Arial" panose="020B0604020202020204" pitchFamily="34" charset="0"/>
              </a:rPr>
              <a:t>ou</a:t>
            </a:r>
            <a:r>
              <a:rPr lang="en-GB" b="1" dirty="0">
                <a:latin typeface="Arial" panose="020B0604020202020204" pitchFamily="34" charset="0"/>
                <a:cs typeface="Arial" panose="020B0604020202020204" pitchFamily="34" charset="0"/>
              </a:rPr>
              <a:t>, </a:t>
            </a:r>
          </a:p>
          <a:p>
            <a:pPr eaLnBrk="1" hangingPunct="1"/>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aktivita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obli</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iek</a:t>
            </a:r>
            <a:endParaRPr lang="en-GB" b="1" dirty="0">
              <a:latin typeface="Arial" panose="020B0604020202020204" pitchFamily="34" charset="0"/>
              <a:cs typeface="Arial" panose="020B0604020202020204" pitchFamily="34" charset="0"/>
            </a:endParaRP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defRPr/>
            </a:pPr>
            <a:r>
              <a:rPr lang="sk-SK"/>
              <a:t>Deti</a:t>
            </a:r>
            <a:endParaRPr lang="en-GB"/>
          </a:p>
        </p:txBody>
      </p:sp>
      <p:sp>
        <p:nvSpPr>
          <p:cNvPr id="91139" name="Rectangle 3"/>
          <p:cNvSpPr>
            <a:spLocks noGrp="1" noChangeArrowheads="1"/>
          </p:cNvSpPr>
          <p:nvPr>
            <p:ph type="body" idx="1"/>
          </p:nvPr>
        </p:nvSpPr>
        <p:spPr>
          <a:xfrm>
            <a:off x="457200" y="1772816"/>
            <a:ext cx="8229600" cy="4625975"/>
          </a:xfrm>
        </p:spPr>
        <p:txBody>
          <a:bodyPr/>
          <a:lstStyle/>
          <a:p>
            <a:pPr eaLnBrk="1" hangingPunct="1">
              <a:buFont typeface="Wingdings" pitchFamily="2" charset="2"/>
              <a:buNone/>
            </a:pPr>
            <a:r>
              <a:rPr lang="en-GB" b="1" dirty="0" err="1">
                <a:solidFill>
                  <a:srgbClr val="CC0000"/>
                </a:solidFill>
                <a:cs typeface="Times New Roman" pitchFamily="18" charset="0"/>
              </a:rPr>
              <a:t>Biotransformácia</a:t>
            </a:r>
            <a:r>
              <a:rPr lang="en-GB" b="1" dirty="0">
                <a:solidFill>
                  <a:srgbClr val="CC0000"/>
                </a:solidFill>
                <a:cs typeface="Times New Roman" pitchFamily="18" charset="0"/>
              </a:rPr>
              <a:t> </a:t>
            </a:r>
            <a:r>
              <a:rPr lang="en-GB" b="1" dirty="0" err="1">
                <a:solidFill>
                  <a:srgbClr val="CC0000"/>
                </a:solidFill>
                <a:cs typeface="Times New Roman" pitchFamily="18" charset="0"/>
              </a:rPr>
              <a:t>liekov</a:t>
            </a:r>
            <a:endParaRPr lang="sk-SK" b="1" dirty="0">
              <a:solidFill>
                <a:srgbClr val="CC0000"/>
              </a:solidFill>
              <a:cs typeface="Times New Roman" pitchFamily="18" charset="0"/>
            </a:endParaRPr>
          </a:p>
          <a:p>
            <a:pPr eaLnBrk="1" hangingPunct="1">
              <a:buFont typeface="Wingdings" pitchFamily="2" charset="2"/>
              <a:buNone/>
            </a:pPr>
            <a:endParaRPr lang="sk-SK" b="1" dirty="0">
              <a:cs typeface="Times New Roman" pitchFamily="18" charset="0"/>
            </a:endParaRPr>
          </a:p>
          <a:p>
            <a:pPr eaLnBrk="1" hangingPunct="1">
              <a:buFont typeface="Wingdings" pitchFamily="2" charset="2"/>
              <a:buNone/>
            </a:pPr>
            <a:r>
              <a:rPr lang="sk-SK" b="1" dirty="0">
                <a:cs typeface="Times New Roman" pitchFamily="18" charset="0"/>
              </a:rPr>
              <a:t>Opatrne pri dávkovaní liečiv (redukcia dávky)</a:t>
            </a:r>
            <a:endParaRPr lang="en-GB" b="1" dirty="0">
              <a:cs typeface="Times New Roman" pitchFamily="18" charset="0"/>
            </a:endParaRPr>
          </a:p>
          <a:p>
            <a:pPr eaLnBrk="1" hangingPunct="1"/>
            <a:r>
              <a:rPr lang="en-GB" b="1" dirty="0" err="1">
                <a:cs typeface="Times New Roman" pitchFamily="18" charset="0"/>
              </a:rPr>
              <a:t>Nezrelé</a:t>
            </a:r>
            <a:r>
              <a:rPr lang="en-GB" b="1" dirty="0">
                <a:cs typeface="Times New Roman" pitchFamily="18" charset="0"/>
              </a:rPr>
              <a:t> </a:t>
            </a:r>
            <a:r>
              <a:rPr lang="en-GB" b="1" dirty="0" err="1">
                <a:cs typeface="Times New Roman" pitchFamily="18" charset="0"/>
              </a:rPr>
              <a:t>enzymatické</a:t>
            </a:r>
            <a:r>
              <a:rPr lang="en-GB" b="1" dirty="0">
                <a:cs typeface="Times New Roman" pitchFamily="18" charset="0"/>
              </a:rPr>
              <a:t> </a:t>
            </a:r>
            <a:r>
              <a:rPr lang="en-GB" b="1" dirty="0" err="1">
                <a:cs typeface="Times New Roman" pitchFamily="18" charset="0"/>
              </a:rPr>
              <a:t>systémy</a:t>
            </a:r>
            <a:r>
              <a:rPr lang="en-GB" b="1" dirty="0">
                <a:cs typeface="Times New Roman" pitchFamily="18" charset="0"/>
              </a:rPr>
              <a:t> </a:t>
            </a:r>
            <a:r>
              <a:rPr lang="sk-SK" b="1" dirty="0">
                <a:cs typeface="Times New Roman" pitchFamily="18" charset="0"/>
              </a:rPr>
              <a:t>v pečeni</a:t>
            </a:r>
          </a:p>
          <a:p>
            <a:pPr eaLnBrk="1" hangingPunct="1"/>
            <a:r>
              <a:rPr lang="en-GB" b="1" dirty="0" err="1">
                <a:cs typeface="Times New Roman" pitchFamily="18" charset="0"/>
              </a:rPr>
              <a:t>Chloramfenikol</a:t>
            </a:r>
            <a:r>
              <a:rPr lang="en-GB" b="1" dirty="0">
                <a:cs typeface="Times New Roman" pitchFamily="18" charset="0"/>
              </a:rPr>
              <a:t> – Grey </a:t>
            </a:r>
            <a:r>
              <a:rPr lang="en-GB" b="1" dirty="0" err="1">
                <a:cs typeface="Times New Roman" pitchFamily="18" charset="0"/>
              </a:rPr>
              <a:t>syndróm</a:t>
            </a:r>
            <a:endParaRPr lang="en-GB" b="1" dirty="0">
              <a:cs typeface="Times New Roman" pitchFamily="18" charset="0"/>
            </a:endParaRPr>
          </a:p>
          <a:p>
            <a:pPr eaLnBrk="1" hangingPunct="1"/>
            <a:r>
              <a:rPr lang="en-GB" b="1" dirty="0">
                <a:latin typeface="Times New Roman" pitchFamily="18" charset="0"/>
                <a:cs typeface="Times New Roman" pitchFamily="18" charset="0"/>
                <a:sym typeface="Symbol" pitchFamily="18" charset="2"/>
              </a:rPr>
              <a:t></a:t>
            </a:r>
            <a:r>
              <a:rPr lang="en-GB" b="1" dirty="0">
                <a:cs typeface="Times New Roman" pitchFamily="18" charset="0"/>
              </a:rPr>
              <a:t> </a:t>
            </a:r>
            <a:r>
              <a:rPr lang="sk-SK" b="1" dirty="0">
                <a:cs typeface="Times New Roman" pitchFamily="18" charset="0"/>
              </a:rPr>
              <a:t>vylučovanie liečiv obličkami </a:t>
            </a:r>
            <a:endParaRPr lang="en-GB" b="1" dirty="0">
              <a:cs typeface="Times New Roman" pitchFamily="18" charset="0"/>
            </a:endParaRPr>
          </a:p>
          <a:p>
            <a:pPr eaLnBrk="1" hangingPunct="1"/>
            <a:endParaRPr lang="en-GB" b="1" dirty="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hangingPunct="1">
              <a:defRPr/>
            </a:pPr>
            <a:r>
              <a:rPr lang="sk-SK"/>
              <a:t>Deti</a:t>
            </a:r>
            <a:endParaRPr lang="en-GB"/>
          </a:p>
        </p:txBody>
      </p:sp>
      <p:sp>
        <p:nvSpPr>
          <p:cNvPr id="92163" name="Rectangle 3"/>
          <p:cNvSpPr>
            <a:spLocks noGrp="1" noChangeArrowheads="1"/>
          </p:cNvSpPr>
          <p:nvPr>
            <p:ph type="body" idx="1"/>
          </p:nvPr>
        </p:nvSpPr>
        <p:spPr>
          <a:xfrm>
            <a:off x="395536" y="1988840"/>
            <a:ext cx="8229600" cy="4214812"/>
          </a:xfrm>
        </p:spPr>
        <p:txBody>
          <a:bodyPr/>
          <a:lstStyle/>
          <a:p>
            <a:pPr algn="just" eaLnBrk="1" hangingPunct="1"/>
            <a:r>
              <a:rPr lang="sk-SK" sz="3600" b="1" dirty="0">
                <a:cs typeface="Times New Roman" pitchFamily="18" charset="0"/>
              </a:rPr>
              <a:t>N</a:t>
            </a:r>
            <a:r>
              <a:rPr lang="en-GB" sz="3600" b="1" dirty="0" err="1">
                <a:cs typeface="Times New Roman" pitchFamily="18" charset="0"/>
              </a:rPr>
              <a:t>ezrelos</a:t>
            </a:r>
            <a:r>
              <a:rPr lang="sk-SK" sz="3600" b="1" dirty="0"/>
              <a:t>ť</a:t>
            </a:r>
            <a:r>
              <a:rPr lang="en-GB" sz="3600" b="1" dirty="0">
                <a:cs typeface="Times New Roman" pitchFamily="18" charset="0"/>
              </a:rPr>
              <a:t> CNS a </a:t>
            </a:r>
            <a:r>
              <a:rPr lang="en-GB" sz="3600" b="1" dirty="0" err="1">
                <a:cs typeface="Times New Roman" pitchFamily="18" charset="0"/>
              </a:rPr>
              <a:t>iných</a:t>
            </a:r>
            <a:r>
              <a:rPr lang="en-GB" sz="3600" b="1" dirty="0">
                <a:cs typeface="Times New Roman" pitchFamily="18" charset="0"/>
              </a:rPr>
              <a:t> </a:t>
            </a:r>
            <a:r>
              <a:rPr lang="en-GB" sz="3600" b="1" dirty="0" err="1">
                <a:cs typeface="Times New Roman" pitchFamily="18" charset="0"/>
              </a:rPr>
              <a:t>orgánov</a:t>
            </a:r>
            <a:r>
              <a:rPr lang="en-GB" sz="3600" b="1" dirty="0">
                <a:cs typeface="Times New Roman" pitchFamily="18" charset="0"/>
              </a:rPr>
              <a:t> </a:t>
            </a:r>
            <a:r>
              <a:rPr lang="sk-SK" sz="3600" b="1" dirty="0">
                <a:cs typeface="Times New Roman" pitchFamily="18" charset="0"/>
              </a:rPr>
              <a:t>(pečeň) </a:t>
            </a:r>
          </a:p>
          <a:p>
            <a:pPr algn="just" eaLnBrk="1" hangingPunct="1"/>
            <a:r>
              <a:rPr lang="en-GB" sz="3600" b="1" dirty="0">
                <a:latin typeface="Times New Roman" pitchFamily="18" charset="0"/>
                <a:cs typeface="Times New Roman" pitchFamily="18" charset="0"/>
                <a:sym typeface="Symbol" pitchFamily="18" charset="2"/>
              </a:rPr>
              <a:t></a:t>
            </a:r>
            <a:r>
              <a:rPr lang="en-GB" sz="3600" b="1" dirty="0">
                <a:cs typeface="Times New Roman" pitchFamily="18" charset="0"/>
              </a:rPr>
              <a:t> </a:t>
            </a:r>
            <a:r>
              <a:rPr lang="en-GB" sz="3600" b="1" dirty="0" err="1">
                <a:cs typeface="Times New Roman" pitchFamily="18" charset="0"/>
              </a:rPr>
              <a:t>citlivos</a:t>
            </a:r>
            <a:r>
              <a:rPr lang="sk-SK" sz="3600" b="1" dirty="0"/>
              <a:t>ť</a:t>
            </a:r>
            <a:r>
              <a:rPr lang="en-GB" sz="3600" b="1" dirty="0">
                <a:cs typeface="Times New Roman" pitchFamily="18" charset="0"/>
              </a:rPr>
              <a:t> </a:t>
            </a:r>
            <a:r>
              <a:rPr lang="en-GB" sz="3600" b="1" dirty="0" err="1">
                <a:cs typeface="Times New Roman" pitchFamily="18" charset="0"/>
              </a:rPr>
              <a:t>na</a:t>
            </a:r>
            <a:r>
              <a:rPr lang="en-GB" sz="3600" b="1" dirty="0">
                <a:cs typeface="Times New Roman" pitchFamily="18" charset="0"/>
              </a:rPr>
              <a:t> </a:t>
            </a:r>
            <a:r>
              <a:rPr lang="sk-SK" sz="3600" b="1" dirty="0">
                <a:cs typeface="Times New Roman" pitchFamily="18" charset="0"/>
              </a:rPr>
              <a:t>„</a:t>
            </a:r>
            <a:r>
              <a:rPr lang="sk-SK" sz="3600" b="1" dirty="0" err="1">
                <a:cs typeface="Times New Roman" pitchFamily="18" charset="0"/>
              </a:rPr>
              <a:t>morfínové</a:t>
            </a:r>
            <a:r>
              <a:rPr lang="sk-SK" sz="3600" b="1" dirty="0">
                <a:cs typeface="Times New Roman" pitchFamily="18" charset="0"/>
              </a:rPr>
              <a:t>“ analgetiká, BZD</a:t>
            </a:r>
            <a:r>
              <a:rPr lang="en-GB" sz="3600" b="1" dirty="0">
                <a:cs typeface="Times New Roman" pitchFamily="18" charset="0"/>
              </a:rPr>
              <a:t> – </a:t>
            </a:r>
            <a:r>
              <a:rPr lang="en-GB" sz="3600" b="1" dirty="0" err="1">
                <a:cs typeface="Times New Roman" pitchFamily="18" charset="0"/>
              </a:rPr>
              <a:t>útlm</a:t>
            </a:r>
            <a:r>
              <a:rPr lang="en-GB" sz="3600" b="1" dirty="0">
                <a:cs typeface="Times New Roman" pitchFamily="18" charset="0"/>
              </a:rPr>
              <a:t> </a:t>
            </a:r>
            <a:r>
              <a:rPr lang="en-GB" sz="3600" b="1" dirty="0" err="1">
                <a:cs typeface="Times New Roman" pitchFamily="18" charset="0"/>
              </a:rPr>
              <a:t>dýchacieho</a:t>
            </a:r>
            <a:r>
              <a:rPr lang="en-GB" sz="3600" b="1" dirty="0">
                <a:cs typeface="Times New Roman" pitchFamily="18" charset="0"/>
              </a:rPr>
              <a:t> </a:t>
            </a:r>
            <a:r>
              <a:rPr lang="en-GB" sz="3600" b="1" dirty="0" err="1">
                <a:cs typeface="Times New Roman" pitchFamily="18" charset="0"/>
              </a:rPr>
              <a:t>centra</a:t>
            </a:r>
            <a:endParaRPr lang="sk-SK" sz="3600" b="1" dirty="0">
              <a:latin typeface="Times New Roman" pitchFamily="18" charset="0"/>
              <a:cs typeface="Times New Roman" pitchFamily="18" charset="0"/>
              <a:sym typeface="Symbol" pitchFamily="18" charset="2"/>
            </a:endParaRPr>
          </a:p>
          <a:p>
            <a:pPr eaLnBrk="1" hangingPunct="1"/>
            <a:r>
              <a:rPr lang="en-GB" sz="3600" b="1" dirty="0">
                <a:latin typeface="Times New Roman" pitchFamily="18" charset="0"/>
                <a:cs typeface="Times New Roman" pitchFamily="18" charset="0"/>
                <a:sym typeface="Symbol" pitchFamily="18" charset="2"/>
              </a:rPr>
              <a:t></a:t>
            </a:r>
            <a:r>
              <a:rPr lang="en-GB" sz="3600" b="1" dirty="0">
                <a:cs typeface="Times New Roman" pitchFamily="18" charset="0"/>
              </a:rPr>
              <a:t> </a:t>
            </a:r>
            <a:r>
              <a:rPr lang="en-GB" sz="3600" b="1" dirty="0" err="1">
                <a:cs typeface="Times New Roman" pitchFamily="18" charset="0"/>
              </a:rPr>
              <a:t>prah</a:t>
            </a:r>
            <a:r>
              <a:rPr lang="en-GB" sz="3600" b="1" dirty="0">
                <a:cs typeface="Times New Roman" pitchFamily="18" charset="0"/>
              </a:rPr>
              <a:t> pre k</a:t>
            </a:r>
            <a:r>
              <a:rPr lang="sk-SK" sz="3600" b="1" dirty="0" err="1"/>
              <a:t>ŕč</a:t>
            </a:r>
            <a:r>
              <a:rPr lang="en-GB" sz="3600" b="1" dirty="0">
                <a:cs typeface="Times New Roman" pitchFamily="18" charset="0"/>
              </a:rPr>
              <a:t>e –</a:t>
            </a:r>
            <a:r>
              <a:rPr lang="sk-SK" sz="3600" b="1" dirty="0">
                <a:cs typeface="Times New Roman" pitchFamily="18" charset="0"/>
              </a:rPr>
              <a:t> </a:t>
            </a:r>
            <a:r>
              <a:rPr lang="en-GB" sz="3600" b="1" dirty="0" err="1">
                <a:cs typeface="Times New Roman" pitchFamily="18" charset="0"/>
              </a:rPr>
              <a:t>antihistaminiká</a:t>
            </a:r>
            <a:endParaRPr lang="sk-SK" sz="3600" b="1" dirty="0">
              <a:cs typeface="Times New Roman" pitchFamily="18" charset="0"/>
            </a:endParaRPr>
          </a:p>
          <a:p>
            <a:pPr eaLnBrk="1" hangingPunct="1"/>
            <a:r>
              <a:rPr lang="sk-SK" sz="3600" b="1" dirty="0">
                <a:cs typeface="Times New Roman" pitchFamily="18" charset="0"/>
              </a:rPr>
              <a:t>Paradoxné reakcie po podaní liekov so sedatívnym účinkom (BZD, </a:t>
            </a:r>
            <a:r>
              <a:rPr lang="sk-SK" sz="3600" b="1" dirty="0" err="1">
                <a:cs typeface="Times New Roman" pitchFamily="18" charset="0"/>
              </a:rPr>
              <a:t>antihistaminiká</a:t>
            </a:r>
            <a:r>
              <a:rPr lang="sk-SK" sz="3600" b="1" dirty="0">
                <a:cs typeface="Times New Roman" pitchFamily="18" charset="0"/>
              </a:rPr>
              <a:t>) môže byť </a:t>
            </a:r>
            <a:r>
              <a:rPr lang="sk-SK" sz="3600" b="1" dirty="0" err="1">
                <a:cs typeface="Times New Roman" pitchFamily="18" charset="0"/>
              </a:rPr>
              <a:t>excitácia</a:t>
            </a:r>
            <a:endParaRPr lang="en-GB" sz="3600" b="1" dirty="0">
              <a:cs typeface="Times New Roman" pitchFamily="18" charset="0"/>
            </a:endParaRPr>
          </a:p>
          <a:p>
            <a:pPr marL="119062" indent="0" eaLnBrk="1" hangingPunct="1">
              <a:buNone/>
            </a:pPr>
            <a:endParaRPr lang="sk-SK" sz="3600" b="1" dirty="0">
              <a:cs typeface="Times New Roman" pitchFamily="18" charset="0"/>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defRPr/>
            </a:pPr>
            <a:r>
              <a:rPr lang="sk-SK"/>
              <a:t>Patologické stavy</a:t>
            </a:r>
            <a:endParaRPr lang="en-GB"/>
          </a:p>
        </p:txBody>
      </p:sp>
      <p:sp>
        <p:nvSpPr>
          <p:cNvPr id="94211" name="Rectangle 3"/>
          <p:cNvSpPr>
            <a:spLocks noGrp="1" noChangeArrowheads="1"/>
          </p:cNvSpPr>
          <p:nvPr>
            <p:ph type="body" idx="1"/>
          </p:nvPr>
        </p:nvSpPr>
        <p:spPr/>
        <p:txBody>
          <a:bodyPr/>
          <a:lstStyle/>
          <a:p>
            <a:pPr eaLnBrk="1" hangingPunct="1">
              <a:spcBef>
                <a:spcPct val="50000"/>
              </a:spcBef>
            </a:pPr>
            <a:r>
              <a:rPr lang="en-GB" b="1" dirty="0">
                <a:solidFill>
                  <a:schemeClr val="accent1"/>
                </a:solidFill>
                <a:latin typeface="Arial" panose="020B0604020202020204" pitchFamily="34" charset="0"/>
                <a:cs typeface="Arial" panose="020B0604020202020204" pitchFamily="34" charset="0"/>
                <a:sym typeface="Symbol" pitchFamily="18" charset="2"/>
              </a:rPr>
              <a:t></a:t>
            </a:r>
            <a:r>
              <a:rPr lang="en-GB" b="1" dirty="0">
                <a:solidFill>
                  <a:schemeClr val="accent1"/>
                </a:solidFill>
                <a:latin typeface="Arial" panose="020B0604020202020204" pitchFamily="34" charset="0"/>
                <a:cs typeface="Arial" panose="020B0604020202020204" pitchFamily="34" charset="0"/>
              </a:rPr>
              <a:t> </a:t>
            </a:r>
            <a:r>
              <a:rPr lang="en-GB" b="1" dirty="0" err="1">
                <a:solidFill>
                  <a:schemeClr val="accent1"/>
                </a:solidFill>
                <a:latin typeface="Arial" panose="020B0604020202020204" pitchFamily="34" charset="0"/>
                <a:cs typeface="Arial" panose="020B0604020202020204" pitchFamily="34" charset="0"/>
              </a:rPr>
              <a:t>absorpcia</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atrofia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epitelu</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reva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rýchla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pasá</a:t>
            </a:r>
            <a:r>
              <a:rPr lang="sk-SK" b="1" dirty="0">
                <a:latin typeface="Arial" panose="020B0604020202020204" pitchFamily="34" charset="0"/>
                <a:cs typeface="Arial" panose="020B0604020202020204" pitchFamily="34" charset="0"/>
              </a:rPr>
              <a:t>ž</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hna</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ky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zvracanie</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nádory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GITu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ulcerózne</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zmeny</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chirurgické</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výkony</a:t>
            </a:r>
            <a:endParaRPr lang="sk-SK" b="1" dirty="0">
              <a:latin typeface="Arial" panose="020B0604020202020204" pitchFamily="34" charset="0"/>
              <a:cs typeface="Arial" panose="020B0604020202020204" pitchFamily="34" charset="0"/>
            </a:endParaRPr>
          </a:p>
          <a:p>
            <a:pPr eaLnBrk="1" hangingPunct="1">
              <a:spcBef>
                <a:spcPct val="50000"/>
              </a:spcBef>
            </a:pPr>
            <a:endParaRPr lang="sk-SK" b="1" dirty="0">
              <a:latin typeface="Arial" panose="020B0604020202020204" pitchFamily="34" charset="0"/>
              <a:cs typeface="Arial" panose="020B0604020202020204" pitchFamily="34" charset="0"/>
              <a:sym typeface="Symbol" pitchFamily="18" charset="2"/>
            </a:endParaRPr>
          </a:p>
          <a:p>
            <a:pPr eaLnBrk="1" hangingPunct="1">
              <a:spcBef>
                <a:spcPct val="50000"/>
              </a:spcBef>
            </a:pPr>
            <a:r>
              <a:rPr lang="en-GB" b="1" dirty="0">
                <a:solidFill>
                  <a:schemeClr val="hlink"/>
                </a:solidFill>
                <a:latin typeface="Arial" panose="020B0604020202020204" pitchFamily="34" charset="0"/>
                <a:cs typeface="Arial" panose="020B0604020202020204" pitchFamily="34" charset="0"/>
                <a:sym typeface="Symbol" pitchFamily="18" charset="2"/>
              </a:rPr>
              <a:t></a:t>
            </a:r>
            <a:r>
              <a:rPr lang="en-GB" b="1" dirty="0">
                <a:solidFill>
                  <a:schemeClr val="hlink"/>
                </a:solidFill>
                <a:latin typeface="Arial" panose="020B0604020202020204" pitchFamily="34" charset="0"/>
                <a:cs typeface="Arial" panose="020B0604020202020204" pitchFamily="34" charset="0"/>
              </a:rPr>
              <a:t> </a:t>
            </a:r>
            <a:r>
              <a:rPr lang="en-GB" b="1" dirty="0" err="1">
                <a:solidFill>
                  <a:schemeClr val="hlink"/>
                </a:solidFill>
                <a:latin typeface="Arial" panose="020B0604020202020204" pitchFamily="34" charset="0"/>
                <a:cs typeface="Arial" panose="020B0604020202020204" pitchFamily="34" charset="0"/>
              </a:rPr>
              <a:t>absorpcia</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pri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zápaloch</a:t>
            </a:r>
            <a:r>
              <a:rPr lang="en-GB" b="1" dirty="0">
                <a:latin typeface="Arial" panose="020B0604020202020204" pitchFamily="34" charset="0"/>
                <a:cs typeface="Arial" panose="020B0604020202020204" pitchFamily="34" charset="0"/>
              </a:rPr>
              <a:t> v </a:t>
            </a:r>
            <a:r>
              <a:rPr lang="en-GB" b="1" dirty="0" err="1">
                <a:latin typeface="Arial" panose="020B0604020202020204" pitchFamily="34" charset="0"/>
                <a:cs typeface="Arial" panose="020B0604020202020204" pitchFamily="34" charset="0"/>
              </a:rPr>
              <a:t>GITe</a:t>
            </a:r>
            <a:r>
              <a:rPr lang="en-GB"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sym typeface="Symbol" pitchFamily="18" charset="2"/>
              </a:rPr>
              <a:t></a:t>
            </a:r>
            <a:r>
              <a:rPr lang="en-GB" b="1" dirty="0" err="1">
                <a:latin typeface="Arial" panose="020B0604020202020204" pitchFamily="34" charset="0"/>
                <a:cs typeface="Arial" panose="020B0604020202020204" pitchFamily="34" charset="0"/>
              </a:rPr>
              <a:t>prekrvenie</a:t>
            </a:r>
            <a:endParaRPr lang="en-GB" b="1" dirty="0">
              <a:latin typeface="Arial" panose="020B0604020202020204" pitchFamily="34" charset="0"/>
              <a:cs typeface="Arial" panose="020B0604020202020204" pitchFamily="34" charset="0"/>
            </a:endParaRPr>
          </a:p>
          <a:p>
            <a:pPr eaLnBrk="1" hangingPunct="1">
              <a:spcBef>
                <a:spcPct val="50000"/>
              </a:spcBef>
            </a:pPr>
            <a:endParaRPr lang="en-GB" b="1" dirty="0">
              <a:latin typeface="Arial" panose="020B0604020202020204" pitchFamily="34" charset="0"/>
              <a:cs typeface="Arial" panose="020B0604020202020204" pitchFamily="34" charset="0"/>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r>
              <a:rPr lang="sk-SK"/>
              <a:t>Patologické stavy</a:t>
            </a:r>
            <a:endParaRPr lang="en-GB"/>
          </a:p>
        </p:txBody>
      </p:sp>
      <p:sp>
        <p:nvSpPr>
          <p:cNvPr id="95235" name="Rectangle 3"/>
          <p:cNvSpPr>
            <a:spLocks noGrp="1" noChangeArrowheads="1"/>
          </p:cNvSpPr>
          <p:nvPr>
            <p:ph type="body" idx="1"/>
          </p:nvPr>
        </p:nvSpPr>
        <p:spPr/>
        <p:txBody>
          <a:bodyPr/>
          <a:lstStyle/>
          <a:p>
            <a:pPr eaLnBrk="1" hangingPunct="1">
              <a:lnSpc>
                <a:spcPct val="90000"/>
              </a:lnSpc>
              <a:buFont typeface="Wingdings" pitchFamily="2" charset="2"/>
              <a:buNone/>
            </a:pPr>
            <a:r>
              <a:rPr lang="en-GB" b="1" i="1" dirty="0" err="1">
                <a:solidFill>
                  <a:srgbClr val="0070C0"/>
                </a:solidFill>
                <a:latin typeface="Arial" panose="020B0604020202020204" pitchFamily="34" charset="0"/>
                <a:cs typeface="Arial" panose="020B0604020202020204" pitchFamily="34" charset="0"/>
              </a:rPr>
              <a:t>Distribúcia</a:t>
            </a:r>
            <a:r>
              <a:rPr lang="en-GB" b="1" i="1" dirty="0">
                <a:solidFill>
                  <a:srgbClr val="0070C0"/>
                </a:solidFill>
                <a:latin typeface="Arial" panose="020B0604020202020204" pitchFamily="34" charset="0"/>
                <a:cs typeface="Arial" panose="020B0604020202020204" pitchFamily="34" charset="0"/>
              </a:rPr>
              <a:t> lie</a:t>
            </a:r>
            <a:r>
              <a:rPr lang="sk-SK" b="1" i="1" dirty="0">
                <a:solidFill>
                  <a:srgbClr val="0070C0"/>
                </a:solidFill>
                <a:latin typeface="Arial" panose="020B0604020202020204" pitchFamily="34" charset="0"/>
                <a:cs typeface="Arial" panose="020B0604020202020204" pitchFamily="34" charset="0"/>
              </a:rPr>
              <a:t>č</a:t>
            </a:r>
            <a:r>
              <a:rPr lang="en-GB" b="1" i="1" dirty="0">
                <a:solidFill>
                  <a:srgbClr val="0070C0"/>
                </a:solidFill>
                <a:latin typeface="Arial" panose="020B0604020202020204" pitchFamily="34" charset="0"/>
                <a:cs typeface="Arial" panose="020B0604020202020204" pitchFamily="34" charset="0"/>
              </a:rPr>
              <a:t>iv</a:t>
            </a:r>
            <a:r>
              <a:rPr lang="en-GB" b="1" dirty="0">
                <a:solidFill>
                  <a:srgbClr val="0070C0"/>
                </a:solidFill>
                <a:latin typeface="Arial" panose="020B0604020202020204" pitchFamily="34" charset="0"/>
                <a:cs typeface="Arial" panose="020B0604020202020204" pitchFamily="34" charset="0"/>
              </a:rPr>
              <a:t> </a:t>
            </a:r>
            <a:endParaRPr lang="sk-SK" b="1" dirty="0">
              <a:solidFill>
                <a:srgbClr val="0070C0"/>
              </a:solidFill>
              <a:latin typeface="Arial" panose="020B0604020202020204" pitchFamily="34" charset="0"/>
              <a:cs typeface="Arial" panose="020B0604020202020204" pitchFamily="34" charset="0"/>
            </a:endParaRPr>
          </a:p>
          <a:p>
            <a:pPr eaLnBrk="1" hangingPunct="1">
              <a:lnSpc>
                <a:spcPct val="90000"/>
              </a:lnSpc>
            </a:pPr>
            <a:r>
              <a:rPr lang="sk-SK" b="1" dirty="0">
                <a:latin typeface="Arial" panose="020B0604020202020204" pitchFamily="34" charset="0"/>
                <a:cs typeface="Arial" panose="020B0604020202020204" pitchFamily="34" charset="0"/>
              </a:rPr>
              <a:t>o</a:t>
            </a:r>
            <a:r>
              <a:rPr lang="en-GB" b="1" dirty="0" err="1">
                <a:latin typeface="Arial" panose="020B0604020202020204" pitchFamily="34" charset="0"/>
                <a:cs typeface="Arial" panose="020B0604020202020204" pitchFamily="34" charset="0"/>
              </a:rPr>
              <a:t>chorenia</a:t>
            </a:r>
            <a:r>
              <a:rPr lang="en-GB" b="1" dirty="0">
                <a:latin typeface="Arial" panose="020B0604020202020204" pitchFamily="34" charset="0"/>
                <a:cs typeface="Arial" panose="020B0604020202020204" pitchFamily="34" charset="0"/>
              </a:rPr>
              <a:t> pe</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ene</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eaLnBrk="1" hangingPunct="1">
              <a:lnSpc>
                <a:spcPct val="90000"/>
              </a:lnSpc>
            </a:pPr>
            <a:r>
              <a:rPr lang="en-GB" b="1" dirty="0" err="1">
                <a:latin typeface="Arial" panose="020B0604020202020204" pitchFamily="34" charset="0"/>
                <a:cs typeface="Arial" panose="020B0604020202020204" pitchFamily="34" charset="0"/>
              </a:rPr>
              <a:t>nefrotický</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syndróm</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sprevádzaný</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hypoalbuminémiou</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eaLnBrk="1" hangingPunct="1">
              <a:lnSpc>
                <a:spcPct val="90000"/>
              </a:lnSpc>
            </a:pP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výkonnosti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srdca</a:t>
            </a:r>
            <a:endParaRPr lang="en-GB" b="1" i="1" dirty="0">
              <a:latin typeface="Arial" panose="020B0604020202020204" pitchFamily="34" charset="0"/>
              <a:cs typeface="Arial" panose="020B0604020202020204" pitchFamily="34" charset="0"/>
            </a:endParaRPr>
          </a:p>
          <a:p>
            <a:pPr eaLnBrk="1" hangingPunct="1">
              <a:lnSpc>
                <a:spcPct val="90000"/>
              </a:lnSpc>
              <a:buFont typeface="Wingdings" pitchFamily="2" charset="2"/>
              <a:buNone/>
            </a:pPr>
            <a:endParaRPr lang="sk-SK" b="1" i="1" dirty="0">
              <a:latin typeface="Arial" panose="020B0604020202020204" pitchFamily="34" charset="0"/>
              <a:cs typeface="Arial" panose="020B0604020202020204" pitchFamily="34" charset="0"/>
            </a:endParaRPr>
          </a:p>
          <a:p>
            <a:pPr eaLnBrk="1" hangingPunct="1">
              <a:lnSpc>
                <a:spcPct val="90000"/>
              </a:lnSpc>
              <a:buFont typeface="Wingdings" pitchFamily="2" charset="2"/>
              <a:buNone/>
            </a:pPr>
            <a:r>
              <a:rPr lang="en-GB" b="1" i="1" dirty="0" err="1">
                <a:solidFill>
                  <a:srgbClr val="0070C0"/>
                </a:solidFill>
                <a:latin typeface="Arial" panose="020B0604020202020204" pitchFamily="34" charset="0"/>
                <a:cs typeface="Arial" panose="020B0604020202020204" pitchFamily="34" charset="0"/>
              </a:rPr>
              <a:t>Exkrécia</a:t>
            </a:r>
            <a:r>
              <a:rPr lang="en-GB" b="1" i="1" dirty="0">
                <a:solidFill>
                  <a:srgbClr val="0070C0"/>
                </a:solidFill>
                <a:latin typeface="Arial" panose="020B0604020202020204" pitchFamily="34" charset="0"/>
                <a:cs typeface="Arial" panose="020B0604020202020204" pitchFamily="34" charset="0"/>
              </a:rPr>
              <a:t> lie</a:t>
            </a:r>
            <a:r>
              <a:rPr lang="sk-SK" b="1" i="1" dirty="0">
                <a:solidFill>
                  <a:srgbClr val="0070C0"/>
                </a:solidFill>
                <a:latin typeface="Arial" panose="020B0604020202020204" pitchFamily="34" charset="0"/>
                <a:cs typeface="Arial" panose="020B0604020202020204" pitchFamily="34" charset="0"/>
              </a:rPr>
              <a:t>č</a:t>
            </a:r>
            <a:r>
              <a:rPr lang="en-GB" b="1" i="1" dirty="0">
                <a:solidFill>
                  <a:srgbClr val="0070C0"/>
                </a:solidFill>
                <a:latin typeface="Arial" panose="020B0604020202020204" pitchFamily="34" charset="0"/>
                <a:cs typeface="Arial" panose="020B0604020202020204" pitchFamily="34" charset="0"/>
              </a:rPr>
              <a:t>iv </a:t>
            </a:r>
            <a:endParaRPr lang="sk-SK" b="1" i="1" dirty="0">
              <a:solidFill>
                <a:srgbClr val="0070C0"/>
              </a:solidFill>
              <a:latin typeface="Arial" panose="020B0604020202020204" pitchFamily="34" charset="0"/>
              <a:cs typeface="Arial" panose="020B0604020202020204" pitchFamily="34" charset="0"/>
            </a:endParaRPr>
          </a:p>
          <a:p>
            <a:pPr eaLnBrk="1" hangingPunct="1">
              <a:lnSpc>
                <a:spcPct val="90000"/>
              </a:lnSpc>
            </a:pPr>
            <a:r>
              <a:rPr lang="en-GB" b="1" dirty="0">
                <a:latin typeface="Arial" panose="020B0604020202020204" pitchFamily="34" charset="0"/>
                <a:cs typeface="Arial" panose="020B0604020202020204" pitchFamily="34" charset="0"/>
                <a:sym typeface="Symbol" pitchFamily="18" charset="2"/>
              </a:rPr>
              <a:t></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pri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insuficiencii</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obli</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iek</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kumulácia</a:t>
            </a:r>
            <a:r>
              <a:rPr lang="en-GB" b="1" dirty="0">
                <a:latin typeface="Arial" panose="020B0604020202020204" pitchFamily="34" charset="0"/>
                <a:cs typeface="Arial" panose="020B0604020202020204" pitchFamily="34" charset="0"/>
              </a:rPr>
              <a:t> – </a:t>
            </a:r>
            <a:r>
              <a:rPr lang="en-GB" b="1" dirty="0" err="1">
                <a:latin typeface="Arial" panose="020B0604020202020204" pitchFamily="34" charset="0"/>
                <a:cs typeface="Arial" panose="020B0604020202020204" pitchFamily="34" charset="0"/>
              </a:rPr>
              <a:t>riziko</a:t>
            </a:r>
            <a:r>
              <a:rPr lang="en-GB" b="1" dirty="0">
                <a:latin typeface="Arial" panose="020B0604020202020204" pitchFamily="34" charset="0"/>
                <a:cs typeface="Arial" panose="020B0604020202020204" pitchFamily="34" charset="0"/>
              </a:rPr>
              <a:t> NÚ</a:t>
            </a:r>
            <a:r>
              <a:rPr lang="sk-SK" b="1" dirty="0">
                <a:latin typeface="Arial" panose="020B0604020202020204" pitchFamily="34" charset="0"/>
                <a:cs typeface="Arial" panose="020B0604020202020204" pitchFamily="34" charset="0"/>
              </a:rPr>
              <a:t>L</a:t>
            </a:r>
            <a:endParaRPr lang="en-GB" b="1" dirty="0">
              <a:latin typeface="Arial" panose="020B0604020202020204" pitchFamily="34" charset="0"/>
              <a:cs typeface="Arial" panose="020B0604020202020204" pitchFamily="34" charset="0"/>
            </a:endParaRPr>
          </a:p>
          <a:p>
            <a:pPr eaLnBrk="1" hangingPunct="1">
              <a:lnSpc>
                <a:spcPct val="90000"/>
              </a:lnSpc>
            </a:pPr>
            <a:endParaRPr lang="en-GB" b="1" dirty="0">
              <a:latin typeface="Arial" panose="020B0604020202020204" pitchFamily="34" charset="0"/>
              <a:cs typeface="Arial" panose="020B0604020202020204" pitchFamily="34" charset="0"/>
            </a:endParaRP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defRPr/>
            </a:pPr>
            <a:r>
              <a:rPr lang="sk-SK"/>
              <a:t>Genetické vplyvy</a:t>
            </a:r>
            <a:endParaRPr lang="en-GB"/>
          </a:p>
        </p:txBody>
      </p:sp>
      <p:sp>
        <p:nvSpPr>
          <p:cNvPr id="97283" name="Rectangle 3"/>
          <p:cNvSpPr>
            <a:spLocks noGrp="1" noChangeArrowheads="1"/>
          </p:cNvSpPr>
          <p:nvPr>
            <p:ph type="body" idx="1"/>
          </p:nvPr>
        </p:nvSpPr>
        <p:spPr>
          <a:xfrm>
            <a:off x="323528" y="1916832"/>
            <a:ext cx="8001000" cy="4191000"/>
          </a:xfrm>
        </p:spPr>
        <p:txBody>
          <a:bodyPr/>
          <a:lstStyle/>
          <a:p>
            <a:pPr algn="just" eaLnBrk="1" hangingPunct="1">
              <a:spcBef>
                <a:spcPct val="40000"/>
              </a:spcBef>
            </a:pPr>
            <a:r>
              <a:rPr lang="en-GB" sz="2400" b="1" dirty="0" err="1">
                <a:latin typeface="Arial" panose="020B0604020202020204" pitchFamily="34" charset="0"/>
                <a:cs typeface="Arial" panose="020B0604020202020204" pitchFamily="34" charset="0"/>
              </a:rPr>
              <a:t>Rozdieln</a:t>
            </a:r>
            <a:r>
              <a:rPr lang="sk-SK" sz="2400" b="1" dirty="0">
                <a:latin typeface="Arial" panose="020B0604020202020204" pitchFamily="34" charset="0"/>
                <a:cs typeface="Arial" panose="020B0604020202020204" pitchFamily="34" charset="0"/>
              </a:rPr>
              <a:t>y metabolizmus liečiv</a:t>
            </a:r>
            <a:r>
              <a:rPr lang="en-GB" sz="2400" b="1" dirty="0">
                <a:latin typeface="Arial" panose="020B0604020202020204" pitchFamily="34" charset="0"/>
                <a:cs typeface="Arial" panose="020B0604020202020204" pitchFamily="34" charset="0"/>
              </a:rPr>
              <a:t> – </a:t>
            </a:r>
            <a:r>
              <a:rPr lang="en-GB" sz="2400" b="1" dirty="0" err="1">
                <a:latin typeface="Arial" panose="020B0604020202020204" pitchFamily="34" charset="0"/>
                <a:cs typeface="Arial" panose="020B0604020202020204" pitchFamily="34" charset="0"/>
              </a:rPr>
              <a:t>indiv</a:t>
            </a:r>
            <a:r>
              <a:rPr lang="sk-SK" sz="2400" b="1" dirty="0">
                <a:latin typeface="Arial" panose="020B0604020202020204" pitchFamily="34" charset="0"/>
                <a:cs typeface="Arial" panose="020B0604020202020204" pitchFamily="34" charset="0"/>
              </a:rPr>
              <a:t>i</a:t>
            </a:r>
            <a:r>
              <a:rPr lang="en-GB" sz="2400" b="1" dirty="0" err="1">
                <a:latin typeface="Arial" panose="020B0604020202020204" pitchFamily="34" charset="0"/>
                <a:cs typeface="Arial" panose="020B0604020202020204" pitchFamily="34" charset="0"/>
              </a:rPr>
              <a:t>duá</a:t>
            </a:r>
            <a:r>
              <a:rPr lang="sk-SK" sz="2400" b="1" dirty="0" err="1">
                <a:latin typeface="Arial" panose="020B0604020202020204" pitchFamily="34" charset="0"/>
                <a:cs typeface="Arial" panose="020B0604020202020204" pitchFamily="34" charset="0"/>
              </a:rPr>
              <a:t>lny</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rasy</a:t>
            </a:r>
            <a:endParaRPr lang="en-GB" sz="2400" b="1" dirty="0">
              <a:latin typeface="Arial" panose="020B0604020202020204" pitchFamily="34" charset="0"/>
              <a:cs typeface="Arial" panose="020B0604020202020204" pitchFamily="34" charset="0"/>
            </a:endParaRPr>
          </a:p>
          <a:p>
            <a:pPr algn="just" eaLnBrk="1" hangingPunct="1">
              <a:spcBef>
                <a:spcPct val="40000"/>
              </a:spcBef>
            </a:pPr>
            <a:r>
              <a:rPr lang="sk-SK" sz="2400" b="1" dirty="0">
                <a:latin typeface="Arial" panose="020B0604020202020204" pitchFamily="34" charset="0"/>
                <a:cs typeface="Arial" panose="020B0604020202020204" pitchFamily="34" charset="0"/>
              </a:rPr>
              <a:t>G</a:t>
            </a:r>
            <a:r>
              <a:rPr lang="en-GB" sz="2400" b="1" dirty="0" err="1">
                <a:latin typeface="Arial" panose="020B0604020202020204" pitchFamily="34" charset="0"/>
                <a:cs typeface="Arial" panose="020B0604020202020204" pitchFamily="34" charset="0"/>
              </a:rPr>
              <a:t>enetick</a:t>
            </a:r>
            <a:r>
              <a:rPr lang="sk-SK" sz="2400" b="1" dirty="0">
                <a:latin typeface="Arial" panose="020B0604020202020204" pitchFamily="34" charset="0"/>
                <a:cs typeface="Arial" panose="020B0604020202020204" pitchFamily="34" charset="0"/>
              </a:rPr>
              <a:t>é modifikácie</a:t>
            </a:r>
            <a:r>
              <a:rPr lang="en-GB" sz="2400" b="1" dirty="0">
                <a:latin typeface="Arial" panose="020B0604020202020204" pitchFamily="34" charset="0"/>
                <a:cs typeface="Arial" panose="020B0604020202020204" pitchFamily="34" charset="0"/>
              </a:rPr>
              <a:t> </a:t>
            </a:r>
            <a:r>
              <a:rPr lang="sk-SK" sz="2400" b="1" dirty="0">
                <a:solidFill>
                  <a:srgbClr val="FF0000"/>
                </a:solidFill>
                <a:latin typeface="Arial" panose="020B0604020202020204" pitchFamily="34" charset="0"/>
                <a:cs typeface="Arial" panose="020B0604020202020204" pitchFamily="34" charset="0"/>
              </a:rPr>
              <a:t>C</a:t>
            </a:r>
            <a:r>
              <a:rPr lang="en-GB" sz="2400" b="1" dirty="0" err="1">
                <a:solidFill>
                  <a:srgbClr val="FF0000"/>
                </a:solidFill>
                <a:latin typeface="Arial" panose="020B0604020202020204" pitchFamily="34" charset="0"/>
                <a:cs typeface="Arial" panose="020B0604020202020204" pitchFamily="34" charset="0"/>
              </a:rPr>
              <a:t>ytochrómu</a:t>
            </a:r>
            <a:r>
              <a:rPr lang="en-GB" sz="2400" b="1" dirty="0">
                <a:solidFill>
                  <a:srgbClr val="FF0000"/>
                </a:solidFill>
                <a:latin typeface="Arial" panose="020B0604020202020204" pitchFamily="34" charset="0"/>
                <a:cs typeface="Arial" panose="020B0604020202020204" pitchFamily="34" charset="0"/>
              </a:rPr>
              <a:t> P-</a:t>
            </a:r>
            <a:r>
              <a:rPr lang="sk-SK" sz="2400" b="1" dirty="0">
                <a:solidFill>
                  <a:srgbClr val="FF0000"/>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450</a:t>
            </a:r>
            <a:r>
              <a:rPr lang="sk-SK" sz="2400" b="1" dirty="0">
                <a:solidFill>
                  <a:srgbClr val="FF0000"/>
                </a:solidFill>
                <a:latin typeface="Arial" panose="020B0604020202020204" pitchFamily="34" charset="0"/>
                <a:cs typeface="Arial" panose="020B0604020202020204" pitchFamily="34" charset="0"/>
              </a:rPr>
              <a:t> v pečeni</a:t>
            </a:r>
            <a:endParaRPr lang="en-GB" sz="2400" b="1" dirty="0">
              <a:solidFill>
                <a:srgbClr val="FF0000"/>
              </a:solidFill>
              <a:latin typeface="Arial" panose="020B0604020202020204" pitchFamily="34" charset="0"/>
              <a:cs typeface="Arial" panose="020B0604020202020204" pitchFamily="34" charset="0"/>
            </a:endParaRPr>
          </a:p>
          <a:p>
            <a:pPr algn="just" eaLnBrk="1" hangingPunct="1">
              <a:spcBef>
                <a:spcPct val="40000"/>
              </a:spcBef>
            </a:pPr>
            <a:r>
              <a:rPr lang="sk-SK" sz="2400" b="1" dirty="0">
                <a:latin typeface="Arial" panose="020B0604020202020204" pitchFamily="34" charset="0"/>
                <a:cs typeface="Arial" panose="020B0604020202020204" pitchFamily="34" charset="0"/>
              </a:rPr>
              <a:t>Zmeny enzýmov: </a:t>
            </a:r>
            <a:r>
              <a:rPr lang="en-GB" sz="2400" b="1" dirty="0" err="1">
                <a:latin typeface="Arial" panose="020B0604020202020204" pitchFamily="34" charset="0"/>
                <a:cs typeface="Arial" panose="020B0604020202020204" pitchFamily="34" charset="0"/>
              </a:rPr>
              <a:t>Pomalí</a:t>
            </a:r>
            <a:r>
              <a:rPr lang="en-GB" sz="2400" b="1" dirty="0">
                <a:latin typeface="Arial" panose="020B0604020202020204" pitchFamily="34" charset="0"/>
                <a:cs typeface="Arial" panose="020B0604020202020204" pitchFamily="34" charset="0"/>
              </a:rPr>
              <a:t> a </a:t>
            </a:r>
            <a:r>
              <a:rPr lang="en-GB" sz="2400" b="1" dirty="0" err="1">
                <a:latin typeface="Arial" panose="020B0604020202020204" pitchFamily="34" charset="0"/>
                <a:cs typeface="Arial" panose="020B0604020202020204" pitchFamily="34" charset="0"/>
              </a:rPr>
              <a:t>rýchli</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acetylátori</a:t>
            </a:r>
            <a:r>
              <a:rPr lang="en-GB" sz="2400" b="1" dirty="0">
                <a:latin typeface="Arial" panose="020B0604020202020204" pitchFamily="34" charset="0"/>
                <a:cs typeface="Arial" panose="020B0604020202020204" pitchFamily="34" charset="0"/>
              </a:rPr>
              <a:t> – </a:t>
            </a:r>
            <a:r>
              <a:rPr lang="en-GB" sz="2400" b="1" dirty="0" err="1">
                <a:latin typeface="Arial" panose="020B0604020202020204" pitchFamily="34" charset="0"/>
                <a:cs typeface="Arial" panose="020B0604020202020204" pitchFamily="34" charset="0"/>
              </a:rPr>
              <a:t>tak</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sa</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delia</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jednotlivci</a:t>
            </a:r>
            <a:r>
              <a:rPr lang="en-GB" sz="2400" b="1" dirty="0">
                <a:latin typeface="Arial" panose="020B0604020202020204" pitchFamily="34" charset="0"/>
                <a:cs typeface="Arial" panose="020B0604020202020204" pitchFamily="34" charset="0"/>
              </a:rPr>
              <a:t> – </a:t>
            </a:r>
            <a:endParaRPr lang="sk-SK" sz="2400" b="1" dirty="0">
              <a:latin typeface="Arial" panose="020B0604020202020204" pitchFamily="34" charset="0"/>
              <a:cs typeface="Arial" panose="020B0604020202020204" pitchFamily="34" charset="0"/>
            </a:endParaRPr>
          </a:p>
          <a:p>
            <a:pPr marL="119062" indent="0" algn="just" eaLnBrk="1" hangingPunct="1">
              <a:spcBef>
                <a:spcPct val="40000"/>
              </a:spcBef>
              <a:buNone/>
            </a:pPr>
            <a:r>
              <a:rPr lang="sk-SK" sz="2400" b="1" dirty="0">
                <a:latin typeface="Arial" panose="020B0604020202020204" pitchFamily="34" charset="0"/>
                <a:cs typeface="Arial" panose="020B0604020202020204" pitchFamily="34" charset="0"/>
              </a:rPr>
              <a:t>    napr. </a:t>
            </a:r>
            <a:r>
              <a:rPr lang="en-GB" sz="2400" b="1" dirty="0" err="1">
                <a:latin typeface="Arial" panose="020B0604020202020204" pitchFamily="34" charset="0"/>
                <a:cs typeface="Arial" panose="020B0604020202020204" pitchFamily="34" charset="0"/>
              </a:rPr>
              <a:t>metabolizmus</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Izoniazidu</a:t>
            </a:r>
            <a:r>
              <a:rPr lang="en-GB" sz="2400" b="1" dirty="0">
                <a:latin typeface="Arial" panose="020B0604020202020204" pitchFamily="34" charset="0"/>
                <a:cs typeface="Arial" panose="020B0604020202020204" pitchFamily="34" charset="0"/>
              </a:rPr>
              <a:t> </a:t>
            </a:r>
            <a:endParaRPr lang="sk-SK" sz="2400" b="1" dirty="0">
              <a:latin typeface="Arial" panose="020B0604020202020204" pitchFamily="34" charset="0"/>
              <a:cs typeface="Arial" panose="020B0604020202020204" pitchFamily="34" charset="0"/>
            </a:endParaRPr>
          </a:p>
          <a:p>
            <a:pPr lvl="1" algn="just" eaLnBrk="1" hangingPunct="1">
              <a:spcBef>
                <a:spcPct val="40000"/>
              </a:spcBef>
            </a:pPr>
            <a:r>
              <a:rPr lang="en-GB" sz="2400" b="1" dirty="0" err="1">
                <a:solidFill>
                  <a:schemeClr val="accent1"/>
                </a:solidFill>
                <a:latin typeface="Arial" panose="020B0604020202020204" pitchFamily="34" charset="0"/>
                <a:cs typeface="Arial" panose="020B0604020202020204" pitchFamily="34" charset="0"/>
              </a:rPr>
              <a:t>pomalý</a:t>
            </a:r>
            <a:r>
              <a:rPr lang="en-GB" sz="2400" b="1" dirty="0">
                <a:solidFill>
                  <a:schemeClr val="accent1"/>
                </a:solidFill>
                <a:latin typeface="Arial" panose="020B0604020202020204" pitchFamily="34" charset="0"/>
                <a:cs typeface="Arial" panose="020B0604020202020204" pitchFamily="34" charset="0"/>
              </a:rPr>
              <a:t> </a:t>
            </a:r>
            <a:r>
              <a:rPr lang="en-GB" sz="2400" b="1" dirty="0" err="1">
                <a:solidFill>
                  <a:schemeClr val="accent1"/>
                </a:solidFill>
                <a:latin typeface="Arial" panose="020B0604020202020204" pitchFamily="34" charset="0"/>
                <a:cs typeface="Arial" panose="020B0604020202020204" pitchFamily="34" charset="0"/>
              </a:rPr>
              <a:t>acetylátor</a:t>
            </a:r>
            <a:r>
              <a:rPr lang="en-GB" sz="2400" b="1" dirty="0">
                <a:latin typeface="Arial" panose="020B0604020202020204" pitchFamily="34" charset="0"/>
                <a:cs typeface="Arial" panose="020B0604020202020204" pitchFamily="34" charset="0"/>
              </a:rPr>
              <a:t> -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koncentrácia</a:t>
            </a:r>
            <a:r>
              <a:rPr lang="sk-SK" sz="2400" b="1" dirty="0">
                <a:latin typeface="Arial" panose="020B0604020202020204" pitchFamily="34" charset="0"/>
                <a:cs typeface="Arial" panose="020B0604020202020204" pitchFamily="34" charset="0"/>
              </a:rPr>
              <a:t> lieku</a:t>
            </a:r>
            <a:r>
              <a:rPr lang="en-GB" sz="2400" b="1" dirty="0">
                <a:latin typeface="Arial" panose="020B0604020202020204" pitchFamily="34" charset="0"/>
                <a:cs typeface="Arial" panose="020B0604020202020204" pitchFamily="34" charset="0"/>
              </a:rPr>
              <a:t> v </a:t>
            </a:r>
            <a:r>
              <a:rPr lang="en-GB" sz="2400" b="1" dirty="0" err="1">
                <a:latin typeface="Arial" panose="020B0604020202020204" pitchFamily="34" charset="0"/>
                <a:cs typeface="Arial" panose="020B0604020202020204" pitchFamily="34" charset="0"/>
              </a:rPr>
              <a:t>plazme</a:t>
            </a:r>
            <a:r>
              <a:rPr lang="en-GB"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kumulácia</a:t>
            </a:r>
            <a:r>
              <a:rPr lang="en-GB"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NÚ</a:t>
            </a:r>
            <a:r>
              <a:rPr lang="sk-SK" sz="2400" b="1" dirty="0">
                <a:latin typeface="Arial" panose="020B0604020202020204" pitchFamily="34" charset="0"/>
                <a:cs typeface="Arial" panose="020B0604020202020204" pitchFamily="34" charset="0"/>
              </a:rPr>
              <a:t>L</a:t>
            </a:r>
          </a:p>
          <a:p>
            <a:pPr lvl="1" algn="just" eaLnBrk="1" hangingPunct="1">
              <a:spcBef>
                <a:spcPct val="40000"/>
              </a:spcBef>
            </a:pPr>
            <a:r>
              <a:rPr lang="en-GB" sz="2400" b="1" dirty="0" err="1">
                <a:solidFill>
                  <a:schemeClr val="accent2"/>
                </a:solidFill>
                <a:latin typeface="Arial" panose="020B0604020202020204" pitchFamily="34" charset="0"/>
                <a:cs typeface="Arial" panose="020B0604020202020204" pitchFamily="34" charset="0"/>
              </a:rPr>
              <a:t>rýchly</a:t>
            </a:r>
            <a:r>
              <a:rPr lang="en-GB" sz="2400" b="1" dirty="0">
                <a:solidFill>
                  <a:schemeClr val="accent2"/>
                </a:solidFill>
                <a:latin typeface="Arial" panose="020B0604020202020204" pitchFamily="34" charset="0"/>
                <a:cs typeface="Arial" panose="020B0604020202020204" pitchFamily="34" charset="0"/>
              </a:rPr>
              <a:t> </a:t>
            </a:r>
            <a:r>
              <a:rPr lang="en-GB" sz="2400" b="1" dirty="0" err="1">
                <a:solidFill>
                  <a:schemeClr val="accent2"/>
                </a:solidFill>
                <a:latin typeface="Arial" panose="020B0604020202020204" pitchFamily="34" charset="0"/>
                <a:cs typeface="Arial" panose="020B0604020202020204" pitchFamily="34" charset="0"/>
              </a:rPr>
              <a:t>acetylátor</a:t>
            </a:r>
            <a:r>
              <a:rPr lang="en-GB" sz="2400" b="1" dirty="0">
                <a:latin typeface="Arial" panose="020B0604020202020204" pitchFamily="34" charset="0"/>
                <a:cs typeface="Arial" panose="020B0604020202020204" pitchFamily="34" charset="0"/>
              </a:rPr>
              <a:t> -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koncentrácia</a:t>
            </a:r>
            <a:r>
              <a:rPr lang="sk-SK" sz="2400" b="1" dirty="0">
                <a:latin typeface="Arial" panose="020B0604020202020204" pitchFamily="34" charset="0"/>
                <a:cs typeface="Arial" panose="020B0604020202020204" pitchFamily="34" charset="0"/>
              </a:rPr>
              <a:t> lieku</a:t>
            </a:r>
            <a:r>
              <a:rPr lang="en-GB" sz="2400" b="1" dirty="0">
                <a:latin typeface="Arial" panose="020B0604020202020204" pitchFamily="34" charset="0"/>
                <a:cs typeface="Arial" panose="020B0604020202020204" pitchFamily="34" charset="0"/>
              </a:rPr>
              <a:t> v </a:t>
            </a:r>
            <a:r>
              <a:rPr lang="en-GB" sz="2400" b="1" dirty="0" err="1">
                <a:latin typeface="Arial" panose="020B0604020202020204" pitchFamily="34" charset="0"/>
                <a:cs typeface="Arial" panose="020B0604020202020204" pitchFamily="34" charset="0"/>
              </a:rPr>
              <a:t>plazme</a:t>
            </a:r>
            <a:r>
              <a:rPr lang="en-GB"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kumulácia</a:t>
            </a:r>
            <a:r>
              <a:rPr lang="en-GB"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NÚ</a:t>
            </a:r>
            <a:r>
              <a:rPr lang="sk-SK" sz="2400" b="1" dirty="0">
                <a:latin typeface="Arial" panose="020B0604020202020204" pitchFamily="34" charset="0"/>
                <a:cs typeface="Arial" panose="020B0604020202020204" pitchFamily="34" charset="0"/>
              </a:rPr>
              <a:t>L</a:t>
            </a:r>
            <a:endParaRPr lang="en-GB" sz="2400" b="1" dirty="0">
              <a:latin typeface="Arial" panose="020B0604020202020204" pitchFamily="34" charset="0"/>
              <a:cs typeface="Arial" panose="020B0604020202020204" pitchFamily="34" charset="0"/>
            </a:endParaRPr>
          </a:p>
        </p:txBody>
      </p:sp>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2" name="Rectangle 5"/>
          <p:cNvSpPr>
            <a:spLocks noGrp="1" noChangeArrowheads="1"/>
          </p:cNvSpPr>
          <p:nvPr>
            <p:ph type="title"/>
          </p:nvPr>
        </p:nvSpPr>
        <p:spPr>
          <a:xfrm>
            <a:off x="1295400" y="228600"/>
            <a:ext cx="7848600" cy="1143000"/>
          </a:xfrm>
        </p:spPr>
        <p:txBody>
          <a:bodyPr/>
          <a:lstStyle/>
          <a:p>
            <a:pPr eaLnBrk="1" fontAlgn="auto" hangingPunct="1">
              <a:spcAft>
                <a:spcPts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dirty="0">
                <a:solidFill>
                  <a:srgbClr val="FFFF00"/>
                </a:solidFill>
                <a:latin typeface="Arial" panose="020B0604020202020204" pitchFamily="34" charset="0"/>
                <a:cs typeface="Arial" panose="020B0604020202020204" pitchFamily="34" charset="0"/>
              </a:rPr>
              <a:t>Liekové i</a:t>
            </a:r>
            <a:r>
              <a:rPr lang="en-US" sz="4000" dirty="0" err="1">
                <a:solidFill>
                  <a:srgbClr val="FFFF00"/>
                </a:solidFill>
                <a:latin typeface="Arial" panose="020B0604020202020204" pitchFamily="34" charset="0"/>
                <a:cs typeface="Arial" panose="020B0604020202020204" pitchFamily="34" charset="0"/>
              </a:rPr>
              <a:t>ntera</a:t>
            </a:r>
            <a:r>
              <a:rPr lang="sk-SK" sz="4000" dirty="0">
                <a:solidFill>
                  <a:srgbClr val="FFFF00"/>
                </a:solidFill>
                <a:latin typeface="Arial" panose="020B0604020202020204" pitchFamily="34" charset="0"/>
                <a:cs typeface="Arial" panose="020B0604020202020204" pitchFamily="34" charset="0"/>
              </a:rPr>
              <a:t>k</a:t>
            </a:r>
            <a:r>
              <a:rPr lang="en-US" sz="4000" dirty="0">
                <a:solidFill>
                  <a:srgbClr val="FFFF00"/>
                </a:solidFill>
                <a:latin typeface="Arial" panose="020B0604020202020204" pitchFamily="34" charset="0"/>
                <a:cs typeface="Arial" panose="020B0604020202020204" pitchFamily="34" charset="0"/>
              </a:rPr>
              <a:t>ci</a:t>
            </a:r>
            <a:r>
              <a:rPr lang="sk-SK" sz="4000" dirty="0">
                <a:solidFill>
                  <a:srgbClr val="FFFF00"/>
                </a:solidFill>
                <a:latin typeface="Arial" panose="020B0604020202020204" pitchFamily="34" charset="0"/>
                <a:cs typeface="Arial" panose="020B0604020202020204" pitchFamily="34" charset="0"/>
              </a:rPr>
              <a:t>e</a:t>
            </a:r>
            <a:endParaRPr lang="en-US" sz="4000" dirty="0">
              <a:solidFill>
                <a:srgbClr val="FFFF00"/>
              </a:solidFill>
              <a:latin typeface="Arial" panose="020B0604020202020204" pitchFamily="34" charset="0"/>
              <a:cs typeface="Arial" panose="020B0604020202020204" pitchFamily="34" charset="0"/>
            </a:endParaRPr>
          </a:p>
        </p:txBody>
      </p:sp>
      <p:sp>
        <p:nvSpPr>
          <p:cNvPr id="121859" name="Rectangle 6"/>
          <p:cNvSpPr>
            <a:spLocks noGrp="1" noChangeArrowheads="1"/>
          </p:cNvSpPr>
          <p:nvPr>
            <p:ph idx="1"/>
          </p:nvPr>
        </p:nvSpPr>
        <p:spPr>
          <a:xfrm>
            <a:off x="1301028" y="1474901"/>
            <a:ext cx="7272337" cy="4525962"/>
          </a:xfrm>
        </p:spPr>
        <p:txBody>
          <a:bodyPr/>
          <a:lstStyle/>
          <a:p>
            <a:pPr marL="338138" indent="-338138" eaLnBrk="1" hangingPunct="1">
              <a:spcBef>
                <a:spcPct val="50000"/>
              </a:spcBef>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b="1" dirty="0">
              <a:solidFill>
                <a:srgbClr val="000099"/>
              </a:solidFill>
              <a:latin typeface="Arial" panose="020B0604020202020204" pitchFamily="34" charset="0"/>
              <a:cs typeface="Arial" panose="020B0604020202020204" pitchFamily="34" charset="0"/>
            </a:endParaRPr>
          </a:p>
          <a:p>
            <a:pPr marL="338138" indent="-338138" eaLnBrk="1" hangingPunct="1">
              <a:spcBef>
                <a:spcPct val="50000"/>
              </a:spcBef>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b="1" dirty="0">
                <a:solidFill>
                  <a:srgbClr val="000099"/>
                </a:solidFill>
                <a:latin typeface="Arial" panose="020B0604020202020204" pitchFamily="34" charset="0"/>
                <a:cs typeface="Arial" panose="020B0604020202020204" pitchFamily="34" charset="0"/>
              </a:rPr>
              <a:t>Odlišná odpoveď organizmu po podaní kombinácie liečiv od očakávanej odpovede, ktorá sa objaví po podaní liečiva samostatne </a:t>
            </a:r>
            <a:endParaRPr lang="sk-SK" b="1" dirty="0">
              <a:solidFill>
                <a:srgbClr val="000099"/>
              </a:solidFill>
              <a:latin typeface="Arial" panose="020B0604020202020204" pitchFamily="34" charset="0"/>
              <a:cs typeface="Arial" panose="020B0604020202020204" pitchFamily="34" charset="0"/>
              <a:sym typeface="Monotype Sorts" charset="2"/>
            </a:endParaRPr>
          </a:p>
        </p:txBody>
      </p:sp>
      <p:sp>
        <p:nvSpPr>
          <p:cNvPr id="60418" name="Zástupný symbol čísla snímky 5"/>
          <p:cNvSpPr>
            <a:spLocks noGrp="1"/>
          </p:cNvSpPr>
          <p:nvPr>
            <p:ph type="sldNum" sz="quarter" idx="12"/>
          </p:nvPr>
        </p:nvSpPr>
        <p:spPr/>
        <p:txBody>
          <a:bodyPr/>
          <a:lstStyle/>
          <a:p>
            <a:pPr>
              <a:defRPr/>
            </a:pPr>
            <a:fld id="{720D5030-8234-4B92-BF81-13002C33BF42}" type="slidenum">
              <a:rPr lang="sk-SK"/>
              <a:pPr>
                <a:defRPr/>
              </a:pPr>
              <a:t>50</a:t>
            </a:fld>
            <a:endParaRPr lang="sk-SK"/>
          </a:p>
        </p:txBody>
      </p:sp>
      <p:sp>
        <p:nvSpPr>
          <p:cNvPr id="121861" name="Rectangle 2"/>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121862" name="Rectangle 3"/>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121863" name="Oval 4"/>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pic>
        <p:nvPicPr>
          <p:cNvPr id="121864" name="Picture 11" descr="soiLogo"/>
          <p:cNvPicPr>
            <a:picLocks noChangeAspect="1" noChangeArrowheads="1"/>
          </p:cNvPicPr>
          <p:nvPr/>
        </p:nvPicPr>
        <p:blipFill>
          <a:blip r:embed="rId3" cstate="print"/>
          <a:srcRect/>
          <a:stretch>
            <a:fillRect/>
          </a:stretch>
        </p:blipFill>
        <p:spPr bwMode="auto">
          <a:xfrm>
            <a:off x="6516216" y="4343424"/>
            <a:ext cx="2627784" cy="2514575"/>
          </a:xfrm>
          <a:prstGeom prst="rect">
            <a:avLst/>
          </a:prstGeom>
          <a:noFill/>
          <a:ln w="9525">
            <a:noFill/>
            <a:miter lim="800000"/>
            <a:headEnd/>
            <a:tailEnd/>
          </a:ln>
        </p:spPr>
      </p:pic>
    </p:spTree>
    <p:extLst>
      <p:ext uri="{BB962C8B-B14F-4D97-AF65-F5344CB8AC3E}">
        <p14:creationId xmlns:p14="http://schemas.microsoft.com/office/powerpoint/2010/main" val="24810544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3"/>
          <p:cNvSpPr>
            <a:spLocks noGrp="1" noChangeArrowheads="1"/>
          </p:cNvSpPr>
          <p:nvPr>
            <p:ph type="title"/>
          </p:nvPr>
        </p:nvSpPr>
        <p:spPr>
          <a:xfrm>
            <a:off x="1143000" y="156029"/>
            <a:ext cx="7772400" cy="1143000"/>
          </a:xfrm>
        </p:spPr>
        <p:txBody>
          <a:bodyPr tIns="45720" rIns="91440" bIns="45720"/>
          <a:lstStyle/>
          <a:p>
            <a:pPr eaLnBrk="1" fontAlgn="auto" hangingPunct="1">
              <a:spcAft>
                <a:spcPts val="0"/>
              </a:spcAft>
              <a:defRPr/>
            </a:pPr>
            <a:r>
              <a:rPr lang="sk-SK" dirty="0">
                <a:solidFill>
                  <a:srgbClr val="FFFF00"/>
                </a:solidFill>
                <a:latin typeface="Arial" panose="020B0604020202020204" pitchFamily="34" charset="0"/>
                <a:cs typeface="Arial" panose="020B0604020202020204" pitchFamily="34" charset="0"/>
              </a:rPr>
              <a:t>Interakcie</a:t>
            </a:r>
          </a:p>
        </p:txBody>
      </p:sp>
      <p:sp>
        <p:nvSpPr>
          <p:cNvPr id="122883" name="Rectangle 2"/>
          <p:cNvSpPr>
            <a:spLocks noGrp="1" noChangeArrowheads="1"/>
          </p:cNvSpPr>
          <p:nvPr>
            <p:ph idx="1"/>
          </p:nvPr>
        </p:nvSpPr>
        <p:spPr>
          <a:xfrm>
            <a:off x="1178594" y="1889125"/>
            <a:ext cx="7056438" cy="3700115"/>
          </a:xfrm>
        </p:spPr>
        <p:txBody>
          <a:bodyPr/>
          <a:lstStyle/>
          <a:p>
            <a:pPr marL="119062" indent="0" eaLnBrk="1" hangingPunct="1">
              <a:lnSpc>
                <a:spcPct val="90000"/>
              </a:lnSpc>
              <a:buNone/>
            </a:pPr>
            <a:r>
              <a:rPr lang="sk-SK" b="1" dirty="0">
                <a:solidFill>
                  <a:srgbClr val="FF0000"/>
                </a:solidFill>
                <a:latin typeface="Comic Sans MS" pitchFamily="66" charset="0"/>
              </a:rPr>
              <a:t>           liek – liek  </a:t>
            </a:r>
          </a:p>
          <a:p>
            <a:pPr marL="119062" indent="0" eaLnBrk="1" hangingPunct="1">
              <a:lnSpc>
                <a:spcPct val="90000"/>
              </a:lnSpc>
              <a:buNone/>
            </a:pPr>
            <a:r>
              <a:rPr lang="sk-SK" b="1" dirty="0">
                <a:solidFill>
                  <a:srgbClr val="FF0000"/>
                </a:solidFill>
                <a:latin typeface="Comic Sans MS" pitchFamily="66" charset="0"/>
              </a:rPr>
              <a:t>       </a:t>
            </a:r>
          </a:p>
          <a:p>
            <a:pPr eaLnBrk="1" hangingPunct="1">
              <a:lnSpc>
                <a:spcPct val="90000"/>
              </a:lnSpc>
            </a:pPr>
            <a:endParaRPr lang="sk-SK" b="1" u="sng" dirty="0">
              <a:solidFill>
                <a:srgbClr val="FF0000"/>
              </a:solidFill>
              <a:latin typeface="Comic Sans MS" pitchFamily="66" charset="0"/>
            </a:endParaRPr>
          </a:p>
          <a:p>
            <a:pPr eaLnBrk="1" hangingPunct="1">
              <a:lnSpc>
                <a:spcPct val="90000"/>
              </a:lnSpc>
            </a:pPr>
            <a:r>
              <a:rPr lang="sk-SK" b="1" dirty="0">
                <a:solidFill>
                  <a:srgbClr val="FF0000"/>
                </a:solidFill>
                <a:latin typeface="Arial" panose="020B0604020202020204" pitchFamily="34" charset="0"/>
                <a:cs typeface="Arial" panose="020B0604020202020204" pitchFamily="34" charset="0"/>
              </a:rPr>
              <a:t>Požadované</a:t>
            </a:r>
            <a:r>
              <a:rPr lang="sk-SK" b="1" dirty="0">
                <a:solidFill>
                  <a:schemeClr val="accent1"/>
                </a:solidFill>
                <a:latin typeface="Arial" panose="020B0604020202020204" pitchFamily="34" charset="0"/>
                <a:cs typeface="Arial" panose="020B0604020202020204" pitchFamily="34" charset="0"/>
              </a:rPr>
              <a:t> </a:t>
            </a:r>
            <a:r>
              <a:rPr lang="sk-SK" b="1" dirty="0">
                <a:solidFill>
                  <a:srgbClr val="000099"/>
                </a:solidFill>
                <a:latin typeface="Arial" panose="020B0604020202020204" pitchFamily="34" charset="0"/>
                <a:cs typeface="Arial" panose="020B0604020202020204" pitchFamily="34" charset="0"/>
              </a:rPr>
              <a:t>– interakciou je dosiahnutý  </a:t>
            </a:r>
            <a:r>
              <a:rPr lang="sk-SK" b="1" dirty="0">
                <a:solidFill>
                  <a:srgbClr val="000099"/>
                </a:solidFill>
                <a:latin typeface="Arial" panose="020B0604020202020204" pitchFamily="34" charset="0"/>
                <a:cs typeface="Arial" panose="020B0604020202020204" pitchFamily="34" charset="0"/>
                <a:sym typeface="Symbol" pitchFamily="18" charset="2"/>
              </a:rPr>
              <a:t></a:t>
            </a:r>
            <a:r>
              <a:rPr lang="sk-SK" b="1" dirty="0">
                <a:solidFill>
                  <a:srgbClr val="000099"/>
                </a:solidFill>
                <a:latin typeface="Arial" panose="020B0604020202020204" pitchFamily="34" charset="0"/>
                <a:cs typeface="Arial" panose="020B0604020202020204" pitchFamily="34" charset="0"/>
              </a:rPr>
              <a:t> účinok, </a:t>
            </a:r>
            <a:r>
              <a:rPr lang="sk-SK" b="1" dirty="0">
                <a:solidFill>
                  <a:srgbClr val="000099"/>
                </a:solidFill>
                <a:latin typeface="Arial" panose="020B0604020202020204" pitchFamily="34" charset="0"/>
                <a:cs typeface="Arial" panose="020B0604020202020204" pitchFamily="34" charset="0"/>
                <a:sym typeface="Symbol" pitchFamily="18" charset="2"/>
              </a:rPr>
              <a:t></a:t>
            </a:r>
            <a:r>
              <a:rPr lang="sk-SK" b="1" dirty="0">
                <a:solidFill>
                  <a:srgbClr val="000099"/>
                </a:solidFill>
                <a:latin typeface="Arial" panose="020B0604020202020204" pitchFamily="34" charset="0"/>
                <a:cs typeface="Arial" panose="020B0604020202020204" pitchFamily="34" charset="0"/>
              </a:rPr>
              <a:t> toxicita</a:t>
            </a:r>
            <a:endParaRPr lang="sk-SK" b="1" u="sng" dirty="0">
              <a:solidFill>
                <a:srgbClr val="000099"/>
              </a:solidFill>
              <a:latin typeface="Arial" panose="020B0604020202020204" pitchFamily="34" charset="0"/>
              <a:cs typeface="Arial" panose="020B0604020202020204" pitchFamily="34" charset="0"/>
            </a:endParaRPr>
          </a:p>
          <a:p>
            <a:pPr eaLnBrk="1" hangingPunct="1">
              <a:lnSpc>
                <a:spcPct val="90000"/>
              </a:lnSpc>
            </a:pPr>
            <a:r>
              <a:rPr lang="sk-SK" b="1" dirty="0">
                <a:solidFill>
                  <a:srgbClr val="FF0000"/>
                </a:solidFill>
                <a:latin typeface="Arial" panose="020B0604020202020204" pitchFamily="34" charset="0"/>
                <a:cs typeface="Arial" panose="020B0604020202020204" pitchFamily="34" charset="0"/>
              </a:rPr>
              <a:t>Nechcené</a:t>
            </a:r>
            <a:r>
              <a:rPr lang="sk-SK" b="1" dirty="0">
                <a:solidFill>
                  <a:schemeClr val="accent1"/>
                </a:solidFill>
                <a:latin typeface="Arial" panose="020B0604020202020204" pitchFamily="34" charset="0"/>
                <a:cs typeface="Arial" panose="020B0604020202020204" pitchFamily="34" charset="0"/>
              </a:rPr>
              <a:t> </a:t>
            </a:r>
            <a:r>
              <a:rPr lang="sk-SK" b="1" dirty="0">
                <a:solidFill>
                  <a:srgbClr val="000099"/>
                </a:solidFill>
                <a:latin typeface="Arial" panose="020B0604020202020204" pitchFamily="34" charset="0"/>
                <a:cs typeface="Arial" panose="020B0604020202020204" pitchFamily="34" charset="0"/>
              </a:rPr>
              <a:t>– môžu byť príčinou NÚL alebo až zlyhania liečby</a:t>
            </a:r>
          </a:p>
        </p:txBody>
      </p:sp>
      <p:sp>
        <p:nvSpPr>
          <p:cNvPr id="61442" name="Zástupný symbol čísla snímky 5"/>
          <p:cNvSpPr>
            <a:spLocks noGrp="1"/>
          </p:cNvSpPr>
          <p:nvPr>
            <p:ph type="sldNum" sz="quarter" idx="12"/>
          </p:nvPr>
        </p:nvSpPr>
        <p:spPr/>
        <p:txBody>
          <a:bodyPr/>
          <a:lstStyle/>
          <a:p>
            <a:pPr>
              <a:defRPr/>
            </a:pPr>
            <a:fld id="{93A4BFF9-7FF6-4CC0-A677-A939BD724E69}" type="slidenum">
              <a:rPr lang="sk-SK"/>
              <a:pPr>
                <a:defRPr/>
              </a:pPr>
              <a:t>51</a:t>
            </a:fld>
            <a:endParaRPr lang="sk-SK"/>
          </a:p>
        </p:txBody>
      </p:sp>
      <p:sp>
        <p:nvSpPr>
          <p:cNvPr id="122885" name="Rectangle 4"/>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122886" name="Rectangle 5"/>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122887" name="Oval 6"/>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
        <p:nvSpPr>
          <p:cNvPr id="122888" name="Rectangle 7"/>
          <p:cNvSpPr>
            <a:spLocks noChangeArrowheads="1"/>
          </p:cNvSpPr>
          <p:nvPr/>
        </p:nvSpPr>
        <p:spPr bwMode="auto">
          <a:xfrm>
            <a:off x="2843808" y="1772816"/>
            <a:ext cx="3097212" cy="864691"/>
          </a:xfrm>
          <a:prstGeom prst="rect">
            <a:avLst/>
          </a:prstGeom>
          <a:noFill/>
          <a:ln w="28575">
            <a:solidFill>
              <a:srgbClr val="000099"/>
            </a:solidFill>
            <a:miter lim="800000"/>
            <a:headEnd/>
            <a:tailEnd/>
          </a:ln>
        </p:spPr>
        <p:txBody>
          <a:bodyPr wrap="none" anchor="ctr"/>
          <a:lstStyle/>
          <a:p>
            <a:endParaRPr lang="en-US" dirty="0"/>
          </a:p>
        </p:txBody>
      </p:sp>
    </p:spTree>
    <p:extLst>
      <p:ext uri="{BB962C8B-B14F-4D97-AF65-F5344CB8AC3E}">
        <p14:creationId xmlns:p14="http://schemas.microsoft.com/office/powerpoint/2010/main" val="29311931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4" name="Rectangle 6"/>
          <p:cNvSpPr>
            <a:spLocks noGrp="1" noChangeArrowheads="1"/>
          </p:cNvSpPr>
          <p:nvPr>
            <p:ph type="title"/>
          </p:nvPr>
        </p:nvSpPr>
        <p:spPr>
          <a:xfrm>
            <a:off x="838200" y="274638"/>
            <a:ext cx="7848600" cy="1143000"/>
          </a:xfrm>
        </p:spPr>
        <p:txBody>
          <a:bodyPr/>
          <a:lstStyle/>
          <a:p>
            <a:pPr algn="ctr" eaLnBrk="1" fontAlgn="auto" hangingPunct="1">
              <a:spcAft>
                <a:spcPts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dirty="0">
                <a:solidFill>
                  <a:srgbClr val="FFFF00"/>
                </a:solidFill>
                <a:latin typeface="Arial" panose="020B0604020202020204" pitchFamily="34" charset="0"/>
                <a:cs typeface="Arial" panose="020B0604020202020204" pitchFamily="34" charset="0"/>
              </a:rPr>
              <a:t>Liekové</a:t>
            </a:r>
            <a:r>
              <a:rPr lang="en-US" sz="4000" dirty="0">
                <a:solidFill>
                  <a:srgbClr val="FFFF00"/>
                </a:solidFill>
                <a:latin typeface="Arial" panose="020B0604020202020204" pitchFamily="34" charset="0"/>
                <a:cs typeface="Arial" panose="020B0604020202020204" pitchFamily="34" charset="0"/>
              </a:rPr>
              <a:t> </a:t>
            </a:r>
            <a:r>
              <a:rPr lang="sk-SK" sz="4000" dirty="0">
                <a:solidFill>
                  <a:srgbClr val="FFFF00"/>
                </a:solidFill>
                <a:latin typeface="Arial" panose="020B0604020202020204" pitchFamily="34" charset="0"/>
                <a:cs typeface="Arial" panose="020B0604020202020204" pitchFamily="34" charset="0"/>
              </a:rPr>
              <a:t>i</a:t>
            </a:r>
            <a:r>
              <a:rPr lang="en-US" sz="4000" dirty="0" err="1">
                <a:solidFill>
                  <a:srgbClr val="FFFF00"/>
                </a:solidFill>
                <a:latin typeface="Arial" panose="020B0604020202020204" pitchFamily="34" charset="0"/>
                <a:cs typeface="Arial" panose="020B0604020202020204" pitchFamily="34" charset="0"/>
              </a:rPr>
              <a:t>ntera</a:t>
            </a:r>
            <a:r>
              <a:rPr lang="sk-SK" sz="4000" dirty="0">
                <a:solidFill>
                  <a:srgbClr val="FFFF00"/>
                </a:solidFill>
                <a:latin typeface="Arial" panose="020B0604020202020204" pitchFamily="34" charset="0"/>
                <a:cs typeface="Arial" panose="020B0604020202020204" pitchFamily="34" charset="0"/>
              </a:rPr>
              <a:t>k</a:t>
            </a:r>
            <a:r>
              <a:rPr lang="en-US" sz="4000" dirty="0">
                <a:solidFill>
                  <a:srgbClr val="FFFF00"/>
                </a:solidFill>
                <a:latin typeface="Arial" panose="020B0604020202020204" pitchFamily="34" charset="0"/>
                <a:cs typeface="Arial" panose="020B0604020202020204" pitchFamily="34" charset="0"/>
              </a:rPr>
              <a:t>ci</a:t>
            </a:r>
            <a:r>
              <a:rPr lang="sk-SK" sz="4000" dirty="0">
                <a:solidFill>
                  <a:srgbClr val="FFFF00"/>
                </a:solidFill>
                <a:latin typeface="Arial" panose="020B0604020202020204" pitchFamily="34" charset="0"/>
                <a:cs typeface="Arial" panose="020B0604020202020204" pitchFamily="34" charset="0"/>
              </a:rPr>
              <a:t>e</a:t>
            </a:r>
            <a:endParaRPr lang="en-US" sz="4000" dirty="0">
              <a:solidFill>
                <a:srgbClr val="FFFF00"/>
              </a:solidFill>
              <a:latin typeface="Arial" panose="020B0604020202020204" pitchFamily="34" charset="0"/>
              <a:cs typeface="Arial" panose="020B0604020202020204" pitchFamily="34" charset="0"/>
            </a:endParaRPr>
          </a:p>
        </p:txBody>
      </p:sp>
      <p:sp>
        <p:nvSpPr>
          <p:cNvPr id="123907" name="Rectangle 5"/>
          <p:cNvSpPr>
            <a:spLocks noGrp="1" noChangeArrowheads="1"/>
          </p:cNvSpPr>
          <p:nvPr>
            <p:ph idx="1"/>
          </p:nvPr>
        </p:nvSpPr>
        <p:spPr>
          <a:xfrm>
            <a:off x="1331913" y="1773238"/>
            <a:ext cx="7620000" cy="4311650"/>
          </a:xfrm>
        </p:spPr>
        <p:txBody>
          <a:bodyPr/>
          <a:lstStyle/>
          <a:p>
            <a:pPr marL="338138" indent="-338138" eaLnBrk="1" hangingPunct="1">
              <a:buClrTx/>
              <a:buSzPct val="135000"/>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b="1" dirty="0">
                <a:solidFill>
                  <a:srgbClr val="DC2300"/>
                </a:solidFill>
                <a:latin typeface="Arial" panose="020B0604020202020204" pitchFamily="34" charset="0"/>
                <a:cs typeface="Arial" panose="020B0604020202020204" pitchFamily="34" charset="0"/>
              </a:rPr>
              <a:t>A</a:t>
            </a:r>
            <a:r>
              <a:rPr lang="en-US" b="1" dirty="0" err="1">
                <a:solidFill>
                  <a:srgbClr val="DC2300"/>
                </a:solidFill>
                <a:latin typeface="Arial" panose="020B0604020202020204" pitchFamily="34" charset="0"/>
                <a:cs typeface="Arial" panose="020B0604020202020204" pitchFamily="34" charset="0"/>
              </a:rPr>
              <a:t>ntagoni</a:t>
            </a:r>
            <a:r>
              <a:rPr lang="sk-SK" b="1" dirty="0" err="1">
                <a:solidFill>
                  <a:srgbClr val="DC2300"/>
                </a:solidFill>
                <a:latin typeface="Arial" panose="020B0604020202020204" pitchFamily="34" charset="0"/>
                <a:cs typeface="Arial" panose="020B0604020202020204" pitchFamily="34" charset="0"/>
              </a:rPr>
              <a:t>zmus</a:t>
            </a:r>
            <a:endParaRPr lang="sk-SK" b="1" dirty="0">
              <a:solidFill>
                <a:srgbClr val="DC2300"/>
              </a:solidFill>
              <a:latin typeface="Arial" panose="020B0604020202020204" pitchFamily="34" charset="0"/>
              <a:cs typeface="Arial" panose="020B0604020202020204" pitchFamily="34" charset="0"/>
            </a:endParaRPr>
          </a:p>
          <a:p>
            <a:pPr marL="338138" indent="-338138" eaLnBrk="1" hangingPunct="1">
              <a:buClrTx/>
              <a:buSzPct val="135000"/>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en-US" b="1" dirty="0">
              <a:solidFill>
                <a:srgbClr val="DC2300"/>
              </a:solidFill>
              <a:latin typeface="Arial" panose="020B0604020202020204" pitchFamily="34" charset="0"/>
              <a:cs typeface="Arial" panose="020B0604020202020204" pitchFamily="34" charset="0"/>
            </a:endParaRP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en-US" b="1" dirty="0">
                <a:solidFill>
                  <a:srgbClr val="280099"/>
                </a:solidFill>
                <a:latin typeface="Arial" panose="020B0604020202020204" pitchFamily="34" charset="0"/>
                <a:cs typeface="Arial" panose="020B0604020202020204" pitchFamily="34" charset="0"/>
              </a:rPr>
              <a:t>   -   </a:t>
            </a:r>
            <a:r>
              <a:rPr lang="sk-SK" b="1" dirty="0">
                <a:solidFill>
                  <a:srgbClr val="280099"/>
                </a:solidFill>
                <a:latin typeface="Arial" panose="020B0604020202020204" pitchFamily="34" charset="0"/>
                <a:cs typeface="Arial" panose="020B0604020202020204" pitchFamily="34" charset="0"/>
              </a:rPr>
              <a:t>účinok jednej látky je </a:t>
            </a:r>
            <a:r>
              <a:rPr lang="en-US" b="1" dirty="0" err="1">
                <a:solidFill>
                  <a:srgbClr val="280099"/>
                </a:solidFill>
                <a:latin typeface="Arial" panose="020B0604020202020204" pitchFamily="34" charset="0"/>
                <a:cs typeface="Arial" panose="020B0604020202020204" pitchFamily="34" charset="0"/>
              </a:rPr>
              <a:t>blok</a:t>
            </a:r>
            <a:r>
              <a:rPr lang="sk-SK" b="1" dirty="0" err="1">
                <a:solidFill>
                  <a:srgbClr val="280099"/>
                </a:solidFill>
                <a:latin typeface="Arial" panose="020B0604020202020204" pitchFamily="34" charset="0"/>
                <a:cs typeface="Arial" panose="020B0604020202020204" pitchFamily="34" charset="0"/>
              </a:rPr>
              <a:t>ovaný</a:t>
            </a:r>
            <a:r>
              <a:rPr lang="sk-SK" b="1" dirty="0">
                <a:solidFill>
                  <a:srgbClr val="280099"/>
                </a:solidFill>
                <a:latin typeface="Arial" panose="020B0604020202020204" pitchFamily="34" charset="0"/>
                <a:cs typeface="Arial" panose="020B0604020202020204" pitchFamily="34" charset="0"/>
              </a:rPr>
              <a:t>     </a:t>
            </a: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b="1" dirty="0">
                <a:solidFill>
                  <a:srgbClr val="280099"/>
                </a:solidFill>
                <a:latin typeface="Arial" panose="020B0604020202020204" pitchFamily="34" charset="0"/>
                <a:cs typeface="Arial" panose="020B0604020202020204" pitchFamily="34" charset="0"/>
              </a:rPr>
              <a:t>       účinkom látky druhej</a:t>
            </a:r>
            <a:r>
              <a:rPr lang="en-US" b="1" dirty="0">
                <a:solidFill>
                  <a:srgbClr val="280099"/>
                </a:solidFill>
                <a:latin typeface="Arial" panose="020B0604020202020204" pitchFamily="34" charset="0"/>
                <a:cs typeface="Arial" panose="020B0604020202020204" pitchFamily="34" charset="0"/>
              </a:rPr>
              <a:t> </a:t>
            </a:r>
            <a:endParaRPr lang="sk-SK" b="1" dirty="0">
              <a:solidFill>
                <a:srgbClr val="280099"/>
              </a:solidFill>
              <a:latin typeface="Arial" panose="020B0604020202020204" pitchFamily="34" charset="0"/>
              <a:cs typeface="Arial" panose="020B0604020202020204" pitchFamily="34" charset="0"/>
            </a:endParaRP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b="1" dirty="0">
              <a:solidFill>
                <a:srgbClr val="280099"/>
              </a:solidFill>
              <a:latin typeface="Arial" panose="020B0604020202020204" pitchFamily="34" charset="0"/>
              <a:cs typeface="Arial" panose="020B0604020202020204" pitchFamily="34" charset="0"/>
            </a:endParaRP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b="1" dirty="0">
                <a:solidFill>
                  <a:srgbClr val="280099"/>
                </a:solidFill>
                <a:latin typeface="Arial" panose="020B0604020202020204" pitchFamily="34" charset="0"/>
                <a:cs typeface="Arial" panose="020B0604020202020204" pitchFamily="34" charset="0"/>
              </a:rPr>
              <a:t>                      </a:t>
            </a:r>
            <a:r>
              <a:rPr lang="en-US" b="1" dirty="0">
                <a:solidFill>
                  <a:srgbClr val="FF0000"/>
                </a:solidFill>
                <a:latin typeface="Arial" panose="020B0604020202020204" pitchFamily="34" charset="0"/>
                <a:cs typeface="Arial" panose="020B0604020202020204" pitchFamily="34" charset="0"/>
              </a:rPr>
              <a:t>1+1=</a:t>
            </a:r>
            <a:r>
              <a:rPr lang="sk-SK" b="1" dirty="0">
                <a:solidFill>
                  <a:srgbClr val="FF0000"/>
                </a:solidFill>
                <a:latin typeface="Arial" panose="020B0604020202020204" pitchFamily="34" charset="0"/>
                <a:cs typeface="Arial" panose="020B0604020202020204" pitchFamily="34" charset="0"/>
              </a:rPr>
              <a:t>0</a:t>
            </a: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b="1" dirty="0">
              <a:solidFill>
                <a:srgbClr val="FF0000"/>
              </a:solidFill>
              <a:latin typeface="Arial" panose="020B0604020202020204" pitchFamily="34" charset="0"/>
              <a:cs typeface="Arial" panose="020B0604020202020204" pitchFamily="34" charset="0"/>
            </a:endParaRP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b="1" dirty="0">
                <a:solidFill>
                  <a:srgbClr val="0070C0"/>
                </a:solidFill>
                <a:latin typeface="Arial" panose="020B0604020202020204" pitchFamily="34" charset="0"/>
                <a:cs typeface="Arial" panose="020B0604020202020204" pitchFamily="34" charset="0"/>
              </a:rPr>
              <a:t>(Ale môžeme použiť tento účinok pri liečbe otráv - ANTIDOTUM)</a:t>
            </a:r>
            <a:r>
              <a:rPr lang="en-US" b="1" dirty="0">
                <a:solidFill>
                  <a:srgbClr val="0070C0"/>
                </a:solidFill>
                <a:latin typeface="Arial" panose="020B0604020202020204" pitchFamily="34" charset="0"/>
                <a:cs typeface="Arial" panose="020B0604020202020204" pitchFamily="34" charset="0"/>
              </a:rPr>
              <a:t> </a:t>
            </a:r>
          </a:p>
          <a:p>
            <a:pPr marL="338138" indent="-338138" eaLnBrk="1" hangingPunct="1">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sz="2400" b="1" dirty="0">
                <a:solidFill>
                  <a:srgbClr val="FF0000"/>
                </a:solidFill>
                <a:latin typeface="Arial" panose="020B0604020202020204" pitchFamily="34" charset="0"/>
                <a:cs typeface="Arial" panose="020B0604020202020204" pitchFamily="34" charset="0"/>
              </a:rPr>
              <a:t>Napr. </a:t>
            </a:r>
            <a:r>
              <a:rPr lang="sk-SK" sz="2400" b="1" dirty="0" err="1">
                <a:solidFill>
                  <a:srgbClr val="FF0000"/>
                </a:solidFill>
                <a:latin typeface="Arial" panose="020B0604020202020204" pitchFamily="34" charset="0"/>
                <a:cs typeface="Arial" panose="020B0604020202020204" pitchFamily="34" charset="0"/>
              </a:rPr>
              <a:t>diazepam</a:t>
            </a:r>
            <a:r>
              <a:rPr lang="sk-SK" sz="2400" b="1" dirty="0">
                <a:solidFill>
                  <a:srgbClr val="FF0000"/>
                </a:solidFill>
                <a:latin typeface="Arial" panose="020B0604020202020204" pitchFamily="34" charset="0"/>
                <a:cs typeface="Arial" panose="020B0604020202020204" pitchFamily="34" charset="0"/>
              </a:rPr>
              <a:t> – </a:t>
            </a:r>
            <a:r>
              <a:rPr lang="sk-SK" sz="2400" b="1" dirty="0" err="1">
                <a:solidFill>
                  <a:srgbClr val="FF0000"/>
                </a:solidFill>
                <a:latin typeface="Arial" panose="020B0604020202020204" pitchFamily="34" charset="0"/>
                <a:cs typeface="Arial" panose="020B0604020202020204" pitchFamily="34" charset="0"/>
              </a:rPr>
              <a:t>flumazenil</a:t>
            </a:r>
            <a:r>
              <a:rPr lang="sk-SK" sz="2400" b="1" dirty="0">
                <a:solidFill>
                  <a:srgbClr val="FF0000"/>
                </a:solidFill>
                <a:latin typeface="Arial" panose="020B0604020202020204" pitchFamily="34" charset="0"/>
                <a:cs typeface="Arial" panose="020B0604020202020204" pitchFamily="34" charset="0"/>
              </a:rPr>
              <a:t>, </a:t>
            </a:r>
            <a:r>
              <a:rPr lang="sk-SK" sz="2400" b="1" dirty="0" err="1">
                <a:solidFill>
                  <a:srgbClr val="FF0000"/>
                </a:solidFill>
                <a:latin typeface="Arial" panose="020B0604020202020204" pitchFamily="34" charset="0"/>
                <a:cs typeface="Arial" panose="020B0604020202020204" pitchFamily="34" charset="0"/>
              </a:rPr>
              <a:t>morfín</a:t>
            </a:r>
            <a:r>
              <a:rPr lang="sk-SK" sz="2400" b="1" dirty="0">
                <a:solidFill>
                  <a:srgbClr val="FF0000"/>
                </a:solidFill>
                <a:latin typeface="Arial" panose="020B0604020202020204" pitchFamily="34" charset="0"/>
                <a:cs typeface="Arial" panose="020B0604020202020204" pitchFamily="34" charset="0"/>
              </a:rPr>
              <a:t> - </a:t>
            </a:r>
            <a:r>
              <a:rPr lang="sk-SK" sz="2400" b="1" dirty="0" err="1">
                <a:solidFill>
                  <a:srgbClr val="FF0000"/>
                </a:solidFill>
                <a:latin typeface="Arial" panose="020B0604020202020204" pitchFamily="34" charset="0"/>
                <a:cs typeface="Arial" panose="020B0604020202020204" pitchFamily="34" charset="0"/>
              </a:rPr>
              <a:t>naloxón</a:t>
            </a:r>
            <a:endParaRPr lang="en-US" sz="2400" b="1" dirty="0">
              <a:solidFill>
                <a:srgbClr val="FF0000"/>
              </a:solidFill>
              <a:latin typeface="Arial" panose="020B0604020202020204" pitchFamily="34" charset="0"/>
              <a:cs typeface="Arial" panose="020B0604020202020204" pitchFamily="34" charset="0"/>
            </a:endParaRPr>
          </a:p>
        </p:txBody>
      </p:sp>
      <p:sp>
        <p:nvSpPr>
          <p:cNvPr id="62466" name="Zástupný symbol čísla snímky 5"/>
          <p:cNvSpPr>
            <a:spLocks noGrp="1"/>
          </p:cNvSpPr>
          <p:nvPr>
            <p:ph type="sldNum" sz="quarter" idx="12"/>
          </p:nvPr>
        </p:nvSpPr>
        <p:spPr/>
        <p:txBody>
          <a:bodyPr/>
          <a:lstStyle/>
          <a:p>
            <a:pPr>
              <a:defRPr/>
            </a:pPr>
            <a:fld id="{4DC8BAA0-1FBB-4036-BE53-BFCF57EC9161}" type="slidenum">
              <a:rPr lang="sk-SK"/>
              <a:pPr>
                <a:defRPr/>
              </a:pPr>
              <a:t>52</a:t>
            </a:fld>
            <a:endParaRPr lang="sk-SK"/>
          </a:p>
        </p:txBody>
      </p:sp>
      <p:sp>
        <p:nvSpPr>
          <p:cNvPr id="123909" name="Rectangle 2"/>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123910" name="Rectangle 3"/>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123911" name="Oval 4"/>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Tree>
    <p:extLst>
      <p:ext uri="{BB962C8B-B14F-4D97-AF65-F5344CB8AC3E}">
        <p14:creationId xmlns:p14="http://schemas.microsoft.com/office/powerpoint/2010/main" val="279152456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21" name="Rectangle 5"/>
          <p:cNvSpPr>
            <a:spLocks noGrp="1" noChangeArrowheads="1"/>
          </p:cNvSpPr>
          <p:nvPr>
            <p:ph idx="1"/>
          </p:nvPr>
        </p:nvSpPr>
        <p:spPr>
          <a:xfrm>
            <a:off x="990600" y="1700808"/>
            <a:ext cx="7620000" cy="4525962"/>
          </a:xfrm>
        </p:spPr>
        <p:txBody>
          <a:bodyPr rtlCol="0">
            <a:normAutofit/>
          </a:bodyPr>
          <a:lstStyle/>
          <a:p>
            <a:pPr marL="338138" indent="-338138" eaLnBrk="1" fontAlgn="auto" hangingPunct="1">
              <a:spcBef>
                <a:spcPct val="20000"/>
              </a:spcBef>
              <a:spcAft>
                <a:spcPts val="0"/>
              </a:spcAft>
              <a:buClr>
                <a:srgbClr val="FF0000"/>
              </a:buClr>
              <a:buFont typeface="Times New Roman"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r>
              <a:rPr lang="en-US" sz="3600" b="1" dirty="0" err="1">
                <a:solidFill>
                  <a:srgbClr val="DC2300"/>
                </a:solidFill>
                <a:latin typeface="Arial" panose="020B0604020202020204" pitchFamily="34" charset="0"/>
                <a:cs typeface="Arial" panose="020B0604020202020204" pitchFamily="34" charset="0"/>
              </a:rPr>
              <a:t>Toleranc</a:t>
            </a:r>
            <a:r>
              <a:rPr lang="sk-SK" sz="3600" b="1" dirty="0" err="1">
                <a:solidFill>
                  <a:srgbClr val="DC2300"/>
                </a:solidFill>
                <a:latin typeface="Arial" panose="020B0604020202020204" pitchFamily="34" charset="0"/>
                <a:cs typeface="Arial" panose="020B0604020202020204" pitchFamily="34" charset="0"/>
              </a:rPr>
              <a:t>ia</a:t>
            </a:r>
            <a:endParaRPr lang="sk-SK" sz="3600" b="1" dirty="0">
              <a:solidFill>
                <a:srgbClr val="DC2300"/>
              </a:solidFill>
              <a:latin typeface="Arial" panose="020B0604020202020204" pitchFamily="34" charset="0"/>
              <a:cs typeface="Arial" panose="020B0604020202020204" pitchFamily="34" charset="0"/>
            </a:endParaRPr>
          </a:p>
          <a:p>
            <a:pPr marL="738188" lvl="1" indent="-280988" eaLnBrk="1" fontAlgn="auto" hangingPunct="1">
              <a:spcAft>
                <a:spcPts val="0"/>
              </a:spcAft>
              <a:buClr>
                <a:srgbClr val="000080"/>
              </a:buClr>
              <a:buFont typeface="Times New Roman"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r>
              <a:rPr lang="sk-SK" sz="3600" b="1" dirty="0">
                <a:solidFill>
                  <a:srgbClr val="280099"/>
                </a:solidFill>
                <a:latin typeface="Arial" panose="020B0604020202020204" pitchFamily="34" charset="0"/>
                <a:cs typeface="Arial" panose="020B0604020202020204" pitchFamily="34" charset="0"/>
              </a:rPr>
              <a:t>znížená odpoveď na látku po opakovanom podávaní</a:t>
            </a:r>
            <a:endParaRPr lang="sk-SK" sz="3600" b="1" dirty="0">
              <a:solidFill>
                <a:srgbClr val="DC2300"/>
              </a:solidFill>
              <a:latin typeface="Arial" panose="020B0604020202020204" pitchFamily="34" charset="0"/>
              <a:cs typeface="Arial" panose="020B0604020202020204" pitchFamily="34" charset="0"/>
            </a:endParaRPr>
          </a:p>
          <a:p>
            <a:pPr marL="338138" indent="-338138" eaLnBrk="1" fontAlgn="auto" hangingPunct="1">
              <a:spcBef>
                <a:spcPct val="20000"/>
              </a:spcBef>
              <a:spcAft>
                <a:spcPts val="0"/>
              </a:spcAft>
              <a:buClr>
                <a:srgbClr val="FF0000"/>
              </a:buClr>
              <a:buFont typeface="Times New Roman"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r>
              <a:rPr lang="sk-SK" sz="3600" b="1" dirty="0">
                <a:solidFill>
                  <a:srgbClr val="DC2300"/>
                </a:solidFill>
                <a:latin typeface="Arial" panose="020B0604020202020204" pitchFamily="34" charset="0"/>
                <a:cs typeface="Arial" panose="020B0604020202020204" pitchFamily="34" charset="0"/>
              </a:rPr>
              <a:t>Skrížená </a:t>
            </a:r>
            <a:r>
              <a:rPr lang="en-US" sz="3600" b="1" dirty="0" err="1">
                <a:solidFill>
                  <a:srgbClr val="DC2300"/>
                </a:solidFill>
                <a:latin typeface="Arial" panose="020B0604020202020204" pitchFamily="34" charset="0"/>
                <a:cs typeface="Arial" panose="020B0604020202020204" pitchFamily="34" charset="0"/>
              </a:rPr>
              <a:t>toleranc</a:t>
            </a:r>
            <a:r>
              <a:rPr lang="sk-SK" sz="3600" b="1" dirty="0" err="1">
                <a:solidFill>
                  <a:srgbClr val="DC2300"/>
                </a:solidFill>
                <a:latin typeface="Arial" panose="020B0604020202020204" pitchFamily="34" charset="0"/>
                <a:cs typeface="Arial" panose="020B0604020202020204" pitchFamily="34" charset="0"/>
              </a:rPr>
              <a:t>ia</a:t>
            </a:r>
            <a:endParaRPr lang="en-US" sz="3600" b="1" dirty="0">
              <a:solidFill>
                <a:srgbClr val="DC2300"/>
              </a:solidFill>
              <a:latin typeface="Arial" panose="020B0604020202020204" pitchFamily="34" charset="0"/>
              <a:cs typeface="Arial" panose="020B0604020202020204" pitchFamily="34" charset="0"/>
            </a:endParaRPr>
          </a:p>
          <a:p>
            <a:pPr marL="738188" lvl="1" indent="-280988" eaLnBrk="1" fontAlgn="auto" hangingPunct="1">
              <a:spcAft>
                <a:spcPts val="0"/>
              </a:spcAft>
              <a:buClr>
                <a:srgbClr val="000080"/>
              </a:buClr>
              <a:buFont typeface="Times New Roman"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r>
              <a:rPr lang="en-US" sz="3600" b="1" dirty="0" err="1">
                <a:solidFill>
                  <a:srgbClr val="280099"/>
                </a:solidFill>
                <a:latin typeface="Arial" panose="020B0604020202020204" pitchFamily="34" charset="0"/>
                <a:cs typeface="Arial" panose="020B0604020202020204" pitchFamily="34" charset="0"/>
              </a:rPr>
              <a:t>toleranc</a:t>
            </a:r>
            <a:r>
              <a:rPr lang="sk-SK" sz="3600" b="1" dirty="0" err="1">
                <a:solidFill>
                  <a:srgbClr val="280099"/>
                </a:solidFill>
                <a:latin typeface="Arial" panose="020B0604020202020204" pitchFamily="34" charset="0"/>
                <a:cs typeface="Arial" panose="020B0604020202020204" pitchFamily="34" charset="0"/>
              </a:rPr>
              <a:t>ia</a:t>
            </a:r>
            <a:r>
              <a:rPr lang="en-US" sz="3600" b="1" dirty="0">
                <a:solidFill>
                  <a:srgbClr val="280099"/>
                </a:solidFill>
                <a:latin typeface="Arial" panose="020B0604020202020204" pitchFamily="34" charset="0"/>
                <a:cs typeface="Arial" panose="020B0604020202020204" pitchFamily="34" charset="0"/>
              </a:rPr>
              <a:t> </a:t>
            </a:r>
            <a:r>
              <a:rPr lang="sk-SK" sz="3600" b="1" dirty="0">
                <a:solidFill>
                  <a:srgbClr val="280099"/>
                </a:solidFill>
                <a:latin typeface="Arial" panose="020B0604020202020204" pitchFamily="34" charset="0"/>
                <a:cs typeface="Arial" panose="020B0604020202020204" pitchFamily="34" charset="0"/>
              </a:rPr>
              <a:t>na látky s podobnou štruktúrou</a:t>
            </a:r>
            <a:endParaRPr lang="en-US" sz="3600" b="1" dirty="0">
              <a:solidFill>
                <a:srgbClr val="280099"/>
              </a:solidFill>
              <a:latin typeface="Arial" panose="020B0604020202020204" pitchFamily="34" charset="0"/>
              <a:cs typeface="Arial" panose="020B0604020202020204" pitchFamily="34" charset="0"/>
            </a:endParaRPr>
          </a:p>
          <a:p>
            <a:pPr marL="0" indent="0" eaLnBrk="1" fontAlgn="auto" hangingPunct="1">
              <a:spcBef>
                <a:spcPct val="20000"/>
              </a:spcBef>
              <a:spcAft>
                <a:spcPts val="0"/>
              </a:spcAft>
              <a:buClr>
                <a:srgbClr val="FF0000"/>
              </a:buClr>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defRPr/>
            </a:pPr>
            <a:endParaRPr lang="en-US" sz="3600" b="1" dirty="0">
              <a:solidFill>
                <a:srgbClr val="DC2300"/>
              </a:solidFill>
              <a:latin typeface="Arial" panose="020B0604020202020204" pitchFamily="34" charset="0"/>
              <a:cs typeface="Arial" panose="020B0604020202020204" pitchFamily="34" charset="0"/>
            </a:endParaRPr>
          </a:p>
        </p:txBody>
      </p:sp>
      <p:sp>
        <p:nvSpPr>
          <p:cNvPr id="58370" name="Zástupný symbol čísla snímky 5"/>
          <p:cNvSpPr>
            <a:spLocks noGrp="1"/>
          </p:cNvSpPr>
          <p:nvPr>
            <p:ph type="sldNum" sz="quarter" idx="12"/>
          </p:nvPr>
        </p:nvSpPr>
        <p:spPr/>
        <p:txBody>
          <a:bodyPr/>
          <a:lstStyle/>
          <a:p>
            <a:pPr>
              <a:defRPr/>
            </a:pPr>
            <a:fld id="{12A1397A-E8C9-418E-9B9A-12B3EA44EAF3}" type="slidenum">
              <a:rPr lang="sk-SK"/>
              <a:pPr>
                <a:defRPr/>
              </a:pPr>
              <a:t>53</a:t>
            </a:fld>
            <a:endParaRPr lang="sk-SK"/>
          </a:p>
        </p:txBody>
      </p:sp>
      <p:sp>
        <p:nvSpPr>
          <p:cNvPr id="119812" name="Rectangle 2"/>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119813" name="Rectangle 3"/>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119814" name="Oval 4"/>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
        <p:nvSpPr>
          <p:cNvPr id="7" name="Rectangle 2">
            <a:extLst>
              <a:ext uri="{FF2B5EF4-FFF2-40B4-BE49-F238E27FC236}">
                <a16:creationId xmlns:a16="http://schemas.microsoft.com/office/drawing/2014/main" id="{338D07C4-12B8-4D36-8984-EF3332ABEF14}"/>
              </a:ext>
            </a:extLst>
          </p:cNvPr>
          <p:cNvSpPr>
            <a:spLocks noGrp="1" noChangeArrowheads="1"/>
          </p:cNvSpPr>
          <p:nvPr>
            <p:ph type="title"/>
          </p:nvPr>
        </p:nvSpPr>
        <p:spPr>
          <a:xfrm>
            <a:off x="1371600" y="135636"/>
            <a:ext cx="8229600" cy="1252728"/>
          </a:xfrm>
        </p:spPr>
        <p:txBody>
          <a:bodyPr/>
          <a:lstStyle/>
          <a:p>
            <a:pPr eaLnBrk="1" hangingPunct="1">
              <a:defRPr/>
            </a:pPr>
            <a:r>
              <a:rPr lang="sk-SK" dirty="0">
                <a:latin typeface="Arial" panose="020B0604020202020204" pitchFamily="34" charset="0"/>
                <a:cs typeface="Arial" panose="020B0604020202020204" pitchFamily="34" charset="0"/>
              </a:rPr>
              <a:t>Tolerancia</a:t>
            </a:r>
            <a:endParaRPr lang="en-GB" dirty="0">
              <a:latin typeface="Arial" panose="020B0604020202020204" pitchFamily="34" charset="0"/>
              <a:cs typeface="Arial" panose="020B0604020202020204" pitchFamily="34" charset="0"/>
            </a:endParaRPr>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defRPr/>
            </a:pPr>
            <a:r>
              <a:rPr lang="sk-SK" dirty="0">
                <a:latin typeface="Arial" panose="020B0604020202020204" pitchFamily="34" charset="0"/>
                <a:cs typeface="Arial" panose="020B0604020202020204" pitchFamily="34" charset="0"/>
              </a:rPr>
              <a:t>Tolerancia</a:t>
            </a:r>
            <a:endParaRPr lang="en-GB" dirty="0">
              <a:latin typeface="Arial" panose="020B0604020202020204" pitchFamily="34" charset="0"/>
              <a:cs typeface="Arial" panose="020B0604020202020204" pitchFamily="34" charset="0"/>
            </a:endParaRPr>
          </a:p>
        </p:txBody>
      </p:sp>
      <p:sp>
        <p:nvSpPr>
          <p:cNvPr id="100355" name="Rectangle 3"/>
          <p:cNvSpPr>
            <a:spLocks noGrp="1" noChangeArrowheads="1"/>
          </p:cNvSpPr>
          <p:nvPr>
            <p:ph type="body" idx="1"/>
          </p:nvPr>
        </p:nvSpPr>
        <p:spPr/>
        <p:txBody>
          <a:bodyPr/>
          <a:lstStyle/>
          <a:p>
            <a:pPr eaLnBrk="1" hangingPunct="1">
              <a:lnSpc>
                <a:spcPct val="105000"/>
              </a:lnSpc>
            </a:pPr>
            <a:r>
              <a:rPr lang="sk-SK" b="1" dirty="0">
                <a:cs typeface="Times New Roman" pitchFamily="18" charset="0"/>
              </a:rPr>
              <a:t>Stav</a:t>
            </a:r>
            <a:r>
              <a:rPr lang="sk-SK" b="1" dirty="0"/>
              <a:t>, k</a:t>
            </a:r>
            <a:r>
              <a:rPr lang="sk-SK" b="1" dirty="0">
                <a:cs typeface="Times New Roman" pitchFamily="18" charset="0"/>
              </a:rPr>
              <a:t>edy sa odpove</a:t>
            </a:r>
            <a:r>
              <a:rPr lang="sk-SK" b="1" dirty="0"/>
              <a:t>ď</a:t>
            </a:r>
            <a:r>
              <a:rPr lang="sk-SK" b="1" dirty="0">
                <a:cs typeface="Times New Roman" pitchFamily="18" charset="0"/>
              </a:rPr>
              <a:t> na dávku zni</a:t>
            </a:r>
            <a:r>
              <a:rPr lang="sk-SK" b="1" dirty="0"/>
              <a:t>ž</a:t>
            </a:r>
            <a:r>
              <a:rPr lang="sk-SK" b="1" dirty="0">
                <a:cs typeface="Times New Roman" pitchFamily="18" charset="0"/>
              </a:rPr>
              <a:t>uje po dobu nieko</a:t>
            </a:r>
            <a:r>
              <a:rPr lang="sk-SK" b="1" dirty="0"/>
              <a:t>ľ</a:t>
            </a:r>
            <a:r>
              <a:rPr lang="sk-SK" b="1" dirty="0">
                <a:cs typeface="Times New Roman" pitchFamily="18" charset="0"/>
              </a:rPr>
              <a:t>kých dní a</a:t>
            </a:r>
            <a:r>
              <a:rPr lang="sk-SK" b="1" dirty="0"/>
              <a:t>ž</a:t>
            </a:r>
            <a:r>
              <a:rPr lang="sk-SK" b="1" dirty="0">
                <a:cs typeface="Times New Roman" pitchFamily="18" charset="0"/>
              </a:rPr>
              <a:t> tý</a:t>
            </a:r>
            <a:r>
              <a:rPr lang="sk-SK" b="1" dirty="0"/>
              <a:t>ž</a:t>
            </a:r>
            <a:r>
              <a:rPr lang="sk-SK" b="1" dirty="0">
                <a:cs typeface="Times New Roman" pitchFamily="18" charset="0"/>
              </a:rPr>
              <a:t>d</a:t>
            </a:r>
            <a:r>
              <a:rPr lang="sk-SK" b="1" dirty="0"/>
              <a:t>ň</a:t>
            </a:r>
            <a:r>
              <a:rPr lang="sk-SK" b="1" dirty="0">
                <a:cs typeface="Times New Roman" pitchFamily="18" charset="0"/>
              </a:rPr>
              <a:t>ov </a:t>
            </a:r>
          </a:p>
          <a:p>
            <a:pPr eaLnBrk="1" hangingPunct="1">
              <a:lnSpc>
                <a:spcPct val="105000"/>
              </a:lnSpc>
            </a:pPr>
            <a:r>
              <a:rPr lang="sk-SK" b="1" dirty="0">
                <a:solidFill>
                  <a:srgbClr val="C00000"/>
                </a:solidFill>
                <a:cs typeface="Times New Roman" pitchFamily="18" charset="0"/>
              </a:rPr>
              <a:t>! treba podávať stále vyššie dávky na dosiahnutie rovnakého ú</a:t>
            </a:r>
            <a:r>
              <a:rPr lang="sk-SK" b="1" dirty="0">
                <a:solidFill>
                  <a:srgbClr val="C00000"/>
                </a:solidFill>
              </a:rPr>
              <a:t>č</a:t>
            </a:r>
            <a:r>
              <a:rPr lang="sk-SK" b="1" dirty="0">
                <a:solidFill>
                  <a:srgbClr val="C00000"/>
                </a:solidFill>
                <a:cs typeface="Times New Roman" pitchFamily="18" charset="0"/>
              </a:rPr>
              <a:t>inku </a:t>
            </a:r>
          </a:p>
          <a:p>
            <a:pPr lvl="1" eaLnBrk="1" hangingPunct="1">
              <a:lnSpc>
                <a:spcPct val="105000"/>
              </a:lnSpc>
            </a:pPr>
            <a:endParaRPr lang="sk-SK" b="1" dirty="0">
              <a:solidFill>
                <a:srgbClr val="C00000"/>
              </a:solidFill>
              <a:cs typeface="Times New Roman" pitchFamily="18" charset="0"/>
            </a:endParaRPr>
          </a:p>
          <a:p>
            <a:pPr lvl="1" eaLnBrk="1" hangingPunct="1">
              <a:lnSpc>
                <a:spcPct val="105000"/>
              </a:lnSpc>
            </a:pPr>
            <a:r>
              <a:rPr lang="sk-SK" b="1" dirty="0">
                <a:cs typeface="Times New Roman" pitchFamily="18" charset="0"/>
              </a:rPr>
              <a:t>napr. hypnotiká,  </a:t>
            </a:r>
            <a:r>
              <a:rPr lang="sk-SK" b="1" dirty="0" err="1">
                <a:cs typeface="Times New Roman" pitchFamily="18" charset="0"/>
              </a:rPr>
              <a:t>opioidné</a:t>
            </a:r>
            <a:r>
              <a:rPr lang="sk-SK" b="1" dirty="0">
                <a:cs typeface="Times New Roman" pitchFamily="18" charset="0"/>
              </a:rPr>
              <a:t> analgetiká,  beta-</a:t>
            </a:r>
            <a:r>
              <a:rPr lang="sk-SK" b="1" dirty="0" err="1">
                <a:cs typeface="Times New Roman" pitchFamily="18" charset="0"/>
              </a:rPr>
              <a:t>blokátory</a:t>
            </a:r>
            <a:r>
              <a:rPr lang="sk-SK" b="1" dirty="0">
                <a:cs typeface="Times New Roman" pitchFamily="18" charset="0"/>
              </a:rPr>
              <a:t> na liečbu hypertenzie, nitroglycerín a nitráty, ....</a:t>
            </a:r>
            <a:endParaRPr lang="en-GB" b="1" dirty="0"/>
          </a:p>
        </p:txBody>
      </p: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395536" y="188640"/>
            <a:ext cx="8229600" cy="1252728"/>
          </a:xfrm>
        </p:spPr>
        <p:txBody>
          <a:bodyPr>
            <a:normAutofit fontScale="90000"/>
          </a:bodyPr>
          <a:lstStyle/>
          <a:p>
            <a:pPr algn="ctr" eaLnBrk="1" hangingPunct="1">
              <a:defRPr/>
            </a:pPr>
            <a:r>
              <a:rPr lang="sk-SK" dirty="0">
                <a:latin typeface="Arial" panose="020B0604020202020204" pitchFamily="34" charset="0"/>
                <a:cs typeface="Arial" panose="020B0604020202020204" pitchFamily="34" charset="0"/>
              </a:rPr>
              <a:t>Zmeny účinku liečiv po dlhodobom  podaní</a:t>
            </a:r>
            <a:endParaRPr lang="en-GB" dirty="0">
              <a:latin typeface="Arial" panose="020B0604020202020204" pitchFamily="34" charset="0"/>
              <a:cs typeface="Arial" panose="020B0604020202020204" pitchFamily="34" charset="0"/>
            </a:endParaRPr>
          </a:p>
        </p:txBody>
      </p:sp>
      <p:sp>
        <p:nvSpPr>
          <p:cNvPr id="98307" name="Rectangle 3"/>
          <p:cNvSpPr>
            <a:spLocks noGrp="1" noChangeArrowheads="1"/>
          </p:cNvSpPr>
          <p:nvPr>
            <p:ph type="body" idx="1"/>
          </p:nvPr>
        </p:nvSpPr>
        <p:spPr>
          <a:xfrm>
            <a:off x="220688" y="1916832"/>
            <a:ext cx="8579296" cy="4625975"/>
          </a:xfrm>
        </p:spPr>
        <p:txBody>
          <a:bodyPr/>
          <a:lstStyle/>
          <a:p>
            <a:pPr algn="ctr" eaLnBrk="1" hangingPunct="1">
              <a:spcBef>
                <a:spcPct val="40000"/>
              </a:spcBef>
            </a:pPr>
            <a:r>
              <a:rPr lang="sk-SK" sz="3600" b="1" dirty="0">
                <a:solidFill>
                  <a:srgbClr val="000099"/>
                </a:solidFill>
                <a:latin typeface="Arial" panose="020B0604020202020204" pitchFamily="34" charset="0"/>
                <a:cs typeface="Arial" panose="020B0604020202020204" pitchFamily="34" charset="0"/>
              </a:rPr>
              <a:t>Dlhodobé podávanie lieku-- </a:t>
            </a:r>
            <a:r>
              <a:rPr lang="sk-SK" sz="3600" b="1" dirty="0">
                <a:latin typeface="Arial" panose="020B0604020202020204" pitchFamily="34" charset="0"/>
                <a:cs typeface="Arial" panose="020B0604020202020204" pitchFamily="34" charset="0"/>
              </a:rPr>
              <a:t>strata účinku (tolerancia) --</a:t>
            </a:r>
            <a:r>
              <a:rPr lang="en-GB" sz="3600" b="1" dirty="0">
                <a:latin typeface="Arial" panose="020B0604020202020204" pitchFamily="34" charset="0"/>
                <a:cs typeface="Arial" panose="020B0604020202020204" pitchFamily="34" charset="0"/>
              </a:rPr>
              <a:t> </a:t>
            </a:r>
            <a:r>
              <a:rPr lang="sk-SK" sz="3600" b="1" dirty="0">
                <a:latin typeface="Arial" panose="020B0604020202020204" pitchFamily="34" charset="0"/>
                <a:cs typeface="Arial" panose="020B0604020202020204" pitchFamily="34" charset="0"/>
              </a:rPr>
              <a:t>zvyšovanie dávok na dosiahnutie účinku -- </a:t>
            </a:r>
            <a:r>
              <a:rPr lang="sk-SK" sz="3600" b="1" dirty="0">
                <a:solidFill>
                  <a:srgbClr val="C00000"/>
                </a:solidFill>
                <a:latin typeface="Arial" panose="020B0604020202020204" pitchFamily="34" charset="0"/>
                <a:cs typeface="Arial" panose="020B0604020202020204" pitchFamily="34" charset="0"/>
              </a:rPr>
              <a:t>L</a:t>
            </a:r>
            <a:r>
              <a:rPr lang="en-GB" sz="3600" b="1" dirty="0" err="1">
                <a:solidFill>
                  <a:srgbClr val="C00000"/>
                </a:solidFill>
                <a:latin typeface="Arial" panose="020B0604020202020204" pitchFamily="34" charset="0"/>
                <a:cs typeface="Arial" panose="020B0604020202020204" pitchFamily="34" charset="0"/>
              </a:rPr>
              <a:t>ieková</a:t>
            </a:r>
            <a:r>
              <a:rPr lang="en-GB" sz="3600" b="1" dirty="0">
                <a:solidFill>
                  <a:srgbClr val="C00000"/>
                </a:solidFill>
                <a:latin typeface="Arial" panose="020B0604020202020204" pitchFamily="34" charset="0"/>
                <a:cs typeface="Arial" panose="020B0604020202020204" pitchFamily="34" charset="0"/>
              </a:rPr>
              <a:t> </a:t>
            </a:r>
            <a:r>
              <a:rPr lang="en-GB" sz="3600" b="1" dirty="0" err="1">
                <a:solidFill>
                  <a:srgbClr val="C00000"/>
                </a:solidFill>
                <a:latin typeface="Arial" panose="020B0604020202020204" pitchFamily="34" charset="0"/>
                <a:cs typeface="Arial" panose="020B0604020202020204" pitchFamily="34" charset="0"/>
              </a:rPr>
              <a:t>závislosť</a:t>
            </a:r>
            <a:r>
              <a:rPr lang="sk-SK" sz="3600" b="1" dirty="0">
                <a:solidFill>
                  <a:srgbClr val="C00000"/>
                </a:solidFill>
                <a:latin typeface="Arial" panose="020B0604020202020204" pitchFamily="34" charset="0"/>
                <a:cs typeface="Arial" panose="020B0604020202020204" pitchFamily="34" charset="0"/>
              </a:rPr>
              <a:t> </a:t>
            </a:r>
            <a:r>
              <a:rPr lang="sk-SK" sz="3600" b="1" dirty="0">
                <a:latin typeface="Arial" panose="020B0604020202020204" pitchFamily="34" charset="0"/>
                <a:cs typeface="Arial" panose="020B0604020202020204" pitchFamily="34" charset="0"/>
              </a:rPr>
              <a:t>-- po vysadení </a:t>
            </a:r>
            <a:r>
              <a:rPr lang="sk-SK" sz="3600" b="1" dirty="0">
                <a:solidFill>
                  <a:srgbClr val="C00000"/>
                </a:solidFill>
                <a:latin typeface="Arial" panose="020B0604020202020204" pitchFamily="34" charset="0"/>
                <a:cs typeface="Arial" panose="020B0604020202020204" pitchFamily="34" charset="0"/>
              </a:rPr>
              <a:t>Abstinenčný syndróm</a:t>
            </a:r>
          </a:p>
          <a:p>
            <a:pPr marL="119062" indent="0" algn="ctr" eaLnBrk="1" hangingPunct="1">
              <a:spcBef>
                <a:spcPct val="40000"/>
              </a:spcBef>
              <a:buNone/>
            </a:pPr>
            <a:r>
              <a:rPr lang="sk-SK" sz="3600" b="1" dirty="0">
                <a:latin typeface="Arial" panose="020B0604020202020204" pitchFamily="34" charset="0"/>
                <a:cs typeface="Arial" panose="020B0604020202020204" pitchFamily="34" charset="0"/>
              </a:rPr>
              <a:t> - napr. lieky proti bolesti (opioidy),  </a:t>
            </a:r>
          </a:p>
          <a:p>
            <a:pPr marL="119062" indent="0" algn="ctr" eaLnBrk="1" hangingPunct="1">
              <a:spcBef>
                <a:spcPct val="40000"/>
              </a:spcBef>
              <a:buNone/>
            </a:pPr>
            <a:r>
              <a:rPr lang="sk-SK" sz="3600" b="1" dirty="0">
                <a:latin typeface="Arial" panose="020B0604020202020204" pitchFamily="34" charset="0"/>
                <a:cs typeface="Arial" panose="020B0604020202020204" pitchFamily="34" charset="0"/>
              </a:rPr>
              <a:t>    hypnotiká.....</a:t>
            </a:r>
          </a:p>
        </p:txBody>
      </p:sp>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noChangeArrowheads="1"/>
          </p:cNvSpPr>
          <p:nvPr>
            <p:ph type="body" idx="4294967295"/>
          </p:nvPr>
        </p:nvSpPr>
        <p:spPr>
          <a:xfrm>
            <a:off x="189856" y="1844824"/>
            <a:ext cx="8640960" cy="4625975"/>
          </a:xfrm>
        </p:spPr>
        <p:txBody>
          <a:bodyPr/>
          <a:lstStyle/>
          <a:p>
            <a:pPr algn="ctr" eaLnBrk="1" hangingPunct="1">
              <a:spcBef>
                <a:spcPct val="40000"/>
              </a:spcBef>
            </a:pPr>
            <a:r>
              <a:rPr lang="sk-SK" sz="3600" b="1" dirty="0">
                <a:solidFill>
                  <a:srgbClr val="FF0000"/>
                </a:solidFill>
                <a:latin typeface="Arial" panose="020B0604020202020204" pitchFamily="34" charset="0"/>
                <a:cs typeface="Arial" panose="020B0604020202020204" pitchFamily="34" charset="0"/>
              </a:rPr>
              <a:t>Dlhodobé podávanie</a:t>
            </a:r>
            <a:r>
              <a:rPr lang="sk-SK" sz="3600" b="1" dirty="0">
                <a:latin typeface="Arial" panose="020B0604020202020204" pitchFamily="34" charset="0"/>
                <a:cs typeface="Arial" panose="020B0604020202020204" pitchFamily="34" charset="0"/>
              </a:rPr>
              <a:t> (zmena počtu receptorov) -- Po rýchlom vysadení život ohrozujúci stav</a:t>
            </a:r>
          </a:p>
          <a:p>
            <a:pPr marL="119062" indent="0" algn="ctr" eaLnBrk="1" hangingPunct="1">
              <a:spcBef>
                <a:spcPct val="40000"/>
              </a:spcBef>
              <a:buNone/>
            </a:pPr>
            <a:r>
              <a:rPr lang="sk-SK" sz="3600" b="1" dirty="0">
                <a:latin typeface="Arial" panose="020B0604020202020204" pitchFamily="34" charset="0"/>
                <a:cs typeface="Arial" panose="020B0604020202020204" pitchFamily="34" charset="0"/>
              </a:rPr>
              <a:t> - ! lieky na KVS ochorenia, depresiu,      epilepsiu, psychózy...</a:t>
            </a:r>
            <a:endParaRPr lang="sk-SK" sz="3600" b="1" dirty="0">
              <a:solidFill>
                <a:srgbClr val="000099"/>
              </a:solidFill>
              <a:latin typeface="Arial" panose="020B0604020202020204" pitchFamily="34" charset="0"/>
              <a:cs typeface="Arial" panose="020B0604020202020204" pitchFamily="34" charset="0"/>
            </a:endParaRPr>
          </a:p>
          <a:p>
            <a:pPr marL="119062" indent="0" algn="ctr" eaLnBrk="1" hangingPunct="1">
              <a:spcBef>
                <a:spcPct val="40000"/>
              </a:spcBef>
              <a:buNone/>
            </a:pPr>
            <a:r>
              <a:rPr lang="sk-SK" sz="3600" b="1" dirty="0">
                <a:solidFill>
                  <a:srgbClr val="000099"/>
                </a:solidFill>
                <a:latin typeface="Arial" panose="020B0604020202020204" pitchFamily="34" charset="0"/>
                <a:cs typeface="Arial" panose="020B0604020202020204" pitchFamily="34" charset="0"/>
              </a:rPr>
              <a:t>Zmena liečby, vysadenie lieku len po konzultácii s lekárom!</a:t>
            </a:r>
          </a:p>
        </p:txBody>
      </p:sp>
      <p:sp>
        <p:nvSpPr>
          <p:cNvPr id="5" name="Rectangle 2"/>
          <p:cNvSpPr txBox="1">
            <a:spLocks noChangeArrowheads="1"/>
          </p:cNvSpPr>
          <p:nvPr/>
        </p:nvSpPr>
        <p:spPr>
          <a:xfrm>
            <a:off x="395536" y="188640"/>
            <a:ext cx="8229600" cy="1252728"/>
          </a:xfrm>
          <a:prstGeom prst="rect">
            <a:avLst/>
          </a:prstGeom>
        </p:spPr>
        <p:txBody>
          <a:bodyPr vert="horz" lIns="91440" rIns="45720" rtlCol="0" anchor="ctr">
            <a:normAutofit fontScale="90000" lnSpcReduction="10000"/>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a:lstStyle>
          <a:p>
            <a:pPr algn="ctr" defTabSz="914400" eaLnBrk="1" hangingPunct="1">
              <a:buClrTx/>
              <a:buSzTx/>
              <a:buFontTx/>
              <a:defRPr/>
            </a:pPr>
            <a:r>
              <a:rPr lang="sk-SK" dirty="0">
                <a:latin typeface="Arial" panose="020B0604020202020204" pitchFamily="34" charset="0"/>
                <a:cs typeface="Arial" panose="020B0604020202020204" pitchFamily="34" charset="0"/>
              </a:rPr>
              <a:t>Zmeny účinku liečiv po dlhodobom  podaní</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9655795"/>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defRPr/>
            </a:pPr>
            <a:r>
              <a:rPr lang="sk-SK" dirty="0">
                <a:solidFill>
                  <a:srgbClr val="FFFF00"/>
                </a:solidFill>
                <a:latin typeface="Arial" panose="020B0604020202020204" pitchFamily="34" charset="0"/>
                <a:cs typeface="Arial" panose="020B0604020202020204" pitchFamily="34" charset="0"/>
              </a:rPr>
              <a:t>Lieková závislosť</a:t>
            </a:r>
            <a:endParaRPr lang="en-GB" dirty="0">
              <a:solidFill>
                <a:srgbClr val="FFFF00"/>
              </a:solidFill>
              <a:latin typeface="Arial" panose="020B0604020202020204" pitchFamily="34" charset="0"/>
              <a:cs typeface="Arial" panose="020B0604020202020204" pitchFamily="34" charset="0"/>
            </a:endParaRPr>
          </a:p>
        </p:txBody>
      </p:sp>
      <p:sp>
        <p:nvSpPr>
          <p:cNvPr id="101379" name="Rectangle 3"/>
          <p:cNvSpPr>
            <a:spLocks noGrp="1" noChangeArrowheads="1"/>
          </p:cNvSpPr>
          <p:nvPr>
            <p:ph type="body" idx="1"/>
          </p:nvPr>
        </p:nvSpPr>
        <p:spPr>
          <a:xfrm>
            <a:off x="395536" y="1556792"/>
            <a:ext cx="8229600" cy="4625975"/>
          </a:xfrm>
        </p:spPr>
        <p:txBody>
          <a:bodyPr/>
          <a:lstStyle/>
          <a:p>
            <a:pPr eaLnBrk="1" hangingPunct="1"/>
            <a:r>
              <a:rPr lang="sk-SK" b="1" dirty="0">
                <a:latin typeface="Arial" panose="020B0604020202020204" pitchFamily="34" charset="0"/>
                <a:cs typeface="Arial" panose="020B0604020202020204" pitchFamily="34" charset="0"/>
              </a:rPr>
              <a:t>Vyvíja po opakovanom užívaní niektorých látok ovplyvňujúcich CNS</a:t>
            </a:r>
            <a:r>
              <a:rPr lang="en-GB" b="1" dirty="0">
                <a:latin typeface="Arial" panose="020B0604020202020204" pitchFamily="34" charset="0"/>
                <a:cs typeface="Arial" panose="020B0604020202020204" pitchFamily="34" charset="0"/>
              </a:rPr>
              <a:t> </a:t>
            </a:r>
          </a:p>
        </p:txBody>
      </p:sp>
      <p:pic>
        <p:nvPicPr>
          <p:cNvPr id="101380" name="Picture 5" descr="drgsal"/>
          <p:cNvPicPr>
            <a:picLocks noChangeAspect="1" noChangeArrowheads="1"/>
          </p:cNvPicPr>
          <p:nvPr/>
        </p:nvPicPr>
        <p:blipFill>
          <a:blip r:embed="rId2" cstate="print"/>
          <a:srcRect/>
          <a:stretch>
            <a:fillRect/>
          </a:stretch>
        </p:blipFill>
        <p:spPr bwMode="auto">
          <a:xfrm>
            <a:off x="755576" y="3187700"/>
            <a:ext cx="5283200" cy="3425825"/>
          </a:xfrm>
          <a:prstGeom prst="rect">
            <a:avLst/>
          </a:prstGeom>
          <a:noFill/>
          <a:ln w="9525">
            <a:noFill/>
            <a:miter lim="800000"/>
            <a:headEnd/>
            <a:tailEnd/>
          </a:ln>
        </p:spPr>
      </p:pic>
      <p:sp>
        <p:nvSpPr>
          <p:cNvPr id="101381" name="Rectangle 6"/>
          <p:cNvSpPr>
            <a:spLocks noChangeArrowheads="1"/>
          </p:cNvSpPr>
          <p:nvPr/>
        </p:nvSpPr>
        <p:spPr bwMode="auto">
          <a:xfrm>
            <a:off x="2484438" y="6308725"/>
            <a:ext cx="4383087" cy="304800"/>
          </a:xfrm>
          <a:prstGeom prst="rect">
            <a:avLst/>
          </a:prstGeom>
          <a:noFill/>
          <a:ln w="9525">
            <a:noFill/>
            <a:miter lim="800000"/>
            <a:headEnd/>
            <a:tailEnd/>
          </a:ln>
        </p:spPr>
        <p:txBody>
          <a:bodyPr wrap="none">
            <a:spAutoFit/>
          </a:bodyPr>
          <a:lstStyle/>
          <a:p>
            <a:r>
              <a:rPr lang="sk-SK" sz="1400"/>
              <a:t>http://www.councilonalcoholism.net/images/drgsal.jpg</a:t>
            </a:r>
          </a:p>
        </p:txBody>
      </p:sp>
      <p:sp>
        <p:nvSpPr>
          <p:cNvPr id="2" name="BlokTextu 1"/>
          <p:cNvSpPr txBox="1"/>
          <p:nvPr/>
        </p:nvSpPr>
        <p:spPr>
          <a:xfrm>
            <a:off x="6047950" y="2996952"/>
            <a:ext cx="2952328" cy="4154984"/>
          </a:xfrm>
          <a:prstGeom prst="rect">
            <a:avLst/>
          </a:prstGeom>
          <a:noFill/>
        </p:spPr>
        <p:txBody>
          <a:bodyPr wrap="square" rtlCol="0">
            <a:spAutoFit/>
          </a:bodyPr>
          <a:lstStyle/>
          <a:p>
            <a:pPr marL="342900" indent="-342900">
              <a:buFontTx/>
              <a:buChar char="-"/>
            </a:pPr>
            <a:r>
              <a:rPr lang="sk-SK" b="1" dirty="0">
                <a:solidFill>
                  <a:srgbClr val="002060"/>
                </a:solidFill>
                <a:latin typeface="Arial" panose="020B0604020202020204" pitchFamily="34" charset="0"/>
                <a:cs typeface="Arial" panose="020B0604020202020204" pitchFamily="34" charset="0"/>
              </a:rPr>
              <a:t>Lieky na bolesť</a:t>
            </a:r>
          </a:p>
          <a:p>
            <a:pPr marL="342900" indent="-342900">
              <a:buFontTx/>
              <a:buChar char="-"/>
            </a:pPr>
            <a:r>
              <a:rPr lang="sk-SK" b="1" dirty="0">
                <a:solidFill>
                  <a:srgbClr val="002060"/>
                </a:solidFill>
                <a:latin typeface="Arial" panose="020B0604020202020204" pitchFamily="34" charset="0"/>
                <a:cs typeface="Arial" panose="020B0604020202020204" pitchFamily="34" charset="0"/>
              </a:rPr>
              <a:t>Lieky na nespavosť</a:t>
            </a:r>
          </a:p>
          <a:p>
            <a:pPr marL="342900" indent="-342900">
              <a:buFontTx/>
              <a:buChar char="-"/>
            </a:pPr>
            <a:r>
              <a:rPr lang="sk-SK" b="1" dirty="0">
                <a:solidFill>
                  <a:srgbClr val="002060"/>
                </a:solidFill>
                <a:latin typeface="Arial" panose="020B0604020202020204" pitchFamily="34" charset="0"/>
                <a:cs typeface="Arial" panose="020B0604020202020204" pitchFamily="34" charset="0"/>
              </a:rPr>
              <a:t>+ alkohol</a:t>
            </a:r>
          </a:p>
          <a:p>
            <a:pPr marL="342900" indent="-342900">
              <a:buFontTx/>
              <a:buChar char="-"/>
            </a:pPr>
            <a:endParaRPr lang="sk-SK" b="1" dirty="0">
              <a:solidFill>
                <a:srgbClr val="002060"/>
              </a:solidFill>
              <a:latin typeface="Arial" panose="020B0604020202020204" pitchFamily="34" charset="0"/>
              <a:cs typeface="Arial" panose="020B0604020202020204" pitchFamily="34" charset="0"/>
            </a:endParaRPr>
          </a:p>
          <a:p>
            <a:pPr marL="342900" indent="-342900">
              <a:buFontTx/>
              <a:buChar char="-"/>
            </a:pPr>
            <a:r>
              <a:rPr lang="sk-SK" b="1" dirty="0" err="1">
                <a:solidFill>
                  <a:srgbClr val="002060"/>
                </a:solidFill>
                <a:latin typeface="Arial" panose="020B0604020202020204" pitchFamily="34" charset="0"/>
                <a:cs typeface="Arial" panose="020B0604020202020204" pitchFamily="34" charset="0"/>
              </a:rPr>
              <a:t>Závisloť</a:t>
            </a:r>
            <a:r>
              <a:rPr lang="sk-SK" b="1" dirty="0">
                <a:solidFill>
                  <a:srgbClr val="002060"/>
                </a:solidFill>
                <a:latin typeface="Arial" panose="020B0604020202020204" pitchFamily="34" charset="0"/>
                <a:cs typeface="Arial" panose="020B0604020202020204" pitchFamily="34" charset="0"/>
              </a:rPr>
              <a:t> fyzická, alebo psychická</a:t>
            </a:r>
          </a:p>
          <a:p>
            <a:pPr marL="342900" indent="-342900">
              <a:buFontTx/>
              <a:buChar char="-"/>
            </a:pPr>
            <a:endParaRPr lang="sk-SK" b="1" dirty="0">
              <a:solidFill>
                <a:srgbClr val="002060"/>
              </a:solidFill>
              <a:latin typeface="Arial" panose="020B0604020202020204" pitchFamily="34" charset="0"/>
              <a:cs typeface="Arial" panose="020B0604020202020204" pitchFamily="34" charset="0"/>
            </a:endParaRPr>
          </a:p>
          <a:p>
            <a:pPr marL="342900" indent="-342900">
              <a:buFontTx/>
              <a:buChar char="-"/>
            </a:pPr>
            <a:r>
              <a:rPr lang="sk-SK" b="1" dirty="0">
                <a:solidFill>
                  <a:srgbClr val="002060"/>
                </a:solidFill>
                <a:latin typeface="Arial" panose="020B0604020202020204" pitchFamily="34" charset="0"/>
                <a:cs typeface="Arial" panose="020B0604020202020204" pitchFamily="34" charset="0"/>
              </a:rPr>
              <a:t>Abstinenčný syndróm</a:t>
            </a:r>
          </a:p>
          <a:p>
            <a:pPr marL="342900" indent="-342900">
              <a:buFontTx/>
              <a:buChar char="-"/>
            </a:pPr>
            <a:endParaRPr lang="en-US" b="1" dirty="0">
              <a:solidFill>
                <a:srgbClr val="002060"/>
              </a:solidFill>
              <a:latin typeface="Arial" panose="020B0604020202020204" pitchFamily="34" charset="0"/>
              <a:cs typeface="Arial" panose="020B0604020202020204" pitchFamily="34" charset="0"/>
            </a:endParaRP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a:spLocks noGrp="1" noChangeArrowheads="1"/>
          </p:cNvSpPr>
          <p:nvPr>
            <p:ph idx="1"/>
          </p:nvPr>
        </p:nvSpPr>
        <p:spPr>
          <a:xfrm>
            <a:off x="1371600" y="620688"/>
            <a:ext cx="6919483" cy="4967288"/>
          </a:xfrm>
        </p:spPr>
        <p:txBody>
          <a:bodyPr/>
          <a:lstStyle/>
          <a:p>
            <a:pPr marL="338138" indent="-338138" eaLnBrk="1" hangingPunct="1">
              <a:lnSpc>
                <a:spcPct val="90000"/>
              </a:lnSpc>
              <a:spcBef>
                <a:spcPts val="700"/>
              </a:spcBef>
              <a:buClr>
                <a:srgbClr val="FF0000"/>
              </a:buClr>
              <a:buFont typeface="Times New Roman" pitchFamily="18" charset="0"/>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sz="4000" b="1" dirty="0">
                <a:solidFill>
                  <a:srgbClr val="FFFF00"/>
                </a:solidFill>
                <a:latin typeface="Arial" panose="020B0604020202020204" pitchFamily="34" charset="0"/>
                <a:cs typeface="Arial" panose="020B0604020202020204" pitchFamily="34" charset="0"/>
              </a:rPr>
              <a:t>K</a:t>
            </a:r>
            <a:r>
              <a:rPr lang="en-US" sz="4000" b="1" dirty="0" err="1">
                <a:solidFill>
                  <a:srgbClr val="FFFF00"/>
                </a:solidFill>
                <a:latin typeface="Arial" panose="020B0604020202020204" pitchFamily="34" charset="0"/>
                <a:cs typeface="Arial" panose="020B0604020202020204" pitchFamily="34" charset="0"/>
              </a:rPr>
              <a:t>umulat</a:t>
            </a:r>
            <a:r>
              <a:rPr lang="sk-SK" sz="4000" b="1" dirty="0">
                <a:solidFill>
                  <a:srgbClr val="FFFF00"/>
                </a:solidFill>
                <a:latin typeface="Arial" panose="020B0604020202020204" pitchFamily="34" charset="0"/>
                <a:cs typeface="Arial" panose="020B0604020202020204" pitchFamily="34" charset="0"/>
              </a:rPr>
              <a:t>í</a:t>
            </a:r>
            <a:r>
              <a:rPr lang="en-US" sz="4000" b="1" dirty="0">
                <a:solidFill>
                  <a:srgbClr val="FFFF00"/>
                </a:solidFill>
                <a:latin typeface="Arial" panose="020B0604020202020204" pitchFamily="34" charset="0"/>
                <a:cs typeface="Arial" panose="020B0604020202020204" pitchFamily="34" charset="0"/>
              </a:rPr>
              <a:t>v</a:t>
            </a:r>
            <a:r>
              <a:rPr lang="sk-SK" sz="4000" b="1" dirty="0" err="1">
                <a:solidFill>
                  <a:srgbClr val="FFFF00"/>
                </a:solidFill>
                <a:latin typeface="Arial" panose="020B0604020202020204" pitchFamily="34" charset="0"/>
                <a:cs typeface="Arial" panose="020B0604020202020204" pitchFamily="34" charset="0"/>
              </a:rPr>
              <a:t>ny</a:t>
            </a:r>
            <a:r>
              <a:rPr lang="en-US" sz="4000" b="1" dirty="0">
                <a:solidFill>
                  <a:srgbClr val="FFFF00"/>
                </a:solidFill>
                <a:latin typeface="Arial" panose="020B0604020202020204" pitchFamily="34" charset="0"/>
                <a:cs typeface="Arial" panose="020B0604020202020204" pitchFamily="34" charset="0"/>
              </a:rPr>
              <a:t> </a:t>
            </a:r>
            <a:r>
              <a:rPr lang="sk-SK" sz="4000" b="1" dirty="0">
                <a:solidFill>
                  <a:srgbClr val="FFFF00"/>
                </a:solidFill>
                <a:latin typeface="Arial" panose="020B0604020202020204" pitchFamily="34" charset="0"/>
                <a:cs typeface="Arial" panose="020B0604020202020204" pitchFamily="34" charset="0"/>
              </a:rPr>
              <a:t>účinok</a:t>
            </a:r>
            <a:endParaRPr lang="en-US" sz="4000" b="1" dirty="0">
              <a:solidFill>
                <a:srgbClr val="FFFF00"/>
              </a:solidFill>
              <a:latin typeface="Arial" panose="020B0604020202020204" pitchFamily="34" charset="0"/>
              <a:cs typeface="Arial" panose="020B0604020202020204" pitchFamily="34" charset="0"/>
            </a:endParaRPr>
          </a:p>
          <a:p>
            <a:pPr marL="338138" indent="-338138" eaLnBrk="1" hangingPunct="1">
              <a:lnSpc>
                <a:spcPct val="90000"/>
              </a:lnSpc>
              <a:spcBef>
                <a:spcPts val="700"/>
              </a:spcBef>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sk-SK" sz="4000" b="1" dirty="0">
              <a:solidFill>
                <a:srgbClr val="280099"/>
              </a:solidFill>
              <a:latin typeface="Arial" panose="020B0604020202020204" pitchFamily="34" charset="0"/>
              <a:cs typeface="Arial" panose="020B0604020202020204" pitchFamily="34" charset="0"/>
            </a:endParaRPr>
          </a:p>
          <a:p>
            <a:pPr marL="338138" indent="-338138" eaLnBrk="1" hangingPunct="1">
              <a:lnSpc>
                <a:spcPct val="90000"/>
              </a:lnSpc>
              <a:spcBef>
                <a:spcPts val="700"/>
              </a:spcBef>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sz="4000" b="1" dirty="0">
                <a:solidFill>
                  <a:srgbClr val="280099"/>
                </a:solidFill>
                <a:latin typeface="Arial" panose="020B0604020202020204" pitchFamily="34" charset="0"/>
                <a:cs typeface="Arial" panose="020B0604020202020204" pitchFamily="34" charset="0"/>
              </a:rPr>
              <a:t>- Ukladanie aktívnych látok v tukovom tkanive</a:t>
            </a:r>
          </a:p>
          <a:p>
            <a:pPr marL="571500" indent="-571500" eaLnBrk="1" hangingPunct="1">
              <a:lnSpc>
                <a:spcPct val="90000"/>
              </a:lnSpc>
              <a:spcBef>
                <a:spcPts val="700"/>
              </a:spcBef>
              <a:buClrTx/>
              <a:buSzTx/>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sz="4000" b="1" dirty="0">
                <a:solidFill>
                  <a:srgbClr val="280099"/>
                </a:solidFill>
                <a:latin typeface="Arial" panose="020B0604020202020204" pitchFamily="34" charset="0"/>
                <a:cs typeface="Arial" panose="020B0604020202020204" pitchFamily="34" charset="0"/>
              </a:rPr>
              <a:t>!!! Obézni pacienti</a:t>
            </a:r>
          </a:p>
          <a:p>
            <a:pPr marL="571500" indent="-571500" eaLnBrk="1" hangingPunct="1">
              <a:lnSpc>
                <a:spcPct val="90000"/>
              </a:lnSpc>
              <a:spcBef>
                <a:spcPts val="700"/>
              </a:spcBef>
              <a:buClrTx/>
              <a:buSzTx/>
              <a:buFontTx/>
              <a:buChar char="-"/>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r>
              <a:rPr lang="sk-SK" sz="4000" b="1" dirty="0">
                <a:solidFill>
                  <a:srgbClr val="280099"/>
                </a:solidFill>
                <a:latin typeface="Arial" panose="020B0604020202020204" pitchFamily="34" charset="0"/>
                <a:cs typeface="Arial" panose="020B0604020202020204" pitchFamily="34" charset="0"/>
              </a:rPr>
              <a:t>Celkové anestetiká, BZD....</a:t>
            </a:r>
          </a:p>
          <a:p>
            <a:pPr marL="338138" indent="-338138" eaLnBrk="1" hangingPunct="1">
              <a:lnSpc>
                <a:spcPct val="90000"/>
              </a:lnSpc>
              <a:spcBef>
                <a:spcPts val="700"/>
              </a:spcBef>
              <a:buClrTx/>
              <a:buSzTx/>
              <a:buFontTx/>
              <a:buNone/>
              <a:tabLst>
                <a:tab pos="338138" algn="l"/>
                <a:tab pos="442913" algn="l"/>
                <a:tab pos="892175" algn="l"/>
                <a:tab pos="1341438" algn="l"/>
                <a:tab pos="1790700" algn="l"/>
                <a:tab pos="2239963" algn="l"/>
                <a:tab pos="2689225" algn="l"/>
                <a:tab pos="3138488" algn="l"/>
                <a:tab pos="3587750" algn="l"/>
                <a:tab pos="4037013" algn="l"/>
                <a:tab pos="4486275" algn="l"/>
                <a:tab pos="4935538" algn="l"/>
                <a:tab pos="5384800" algn="l"/>
                <a:tab pos="5834063" algn="l"/>
                <a:tab pos="6283325" algn="l"/>
                <a:tab pos="6732588" algn="l"/>
                <a:tab pos="7181850" algn="l"/>
                <a:tab pos="7631113" algn="l"/>
                <a:tab pos="8080375" algn="l"/>
                <a:tab pos="8529638" algn="l"/>
                <a:tab pos="8978900" algn="l"/>
              </a:tabLst>
            </a:pPr>
            <a:endParaRPr lang="en-US" sz="4000" b="1" dirty="0">
              <a:solidFill>
                <a:srgbClr val="280099"/>
              </a:solidFill>
              <a:latin typeface="Arial" panose="020B0604020202020204" pitchFamily="34" charset="0"/>
              <a:cs typeface="Arial" panose="020B0604020202020204" pitchFamily="34" charset="0"/>
            </a:endParaRPr>
          </a:p>
        </p:txBody>
      </p:sp>
      <p:sp>
        <p:nvSpPr>
          <p:cNvPr id="59394" name="Zástupný symbol čísla snímky 5"/>
          <p:cNvSpPr>
            <a:spLocks noGrp="1"/>
          </p:cNvSpPr>
          <p:nvPr>
            <p:ph type="sldNum" sz="quarter" idx="12"/>
          </p:nvPr>
        </p:nvSpPr>
        <p:spPr/>
        <p:txBody>
          <a:bodyPr/>
          <a:lstStyle/>
          <a:p>
            <a:pPr>
              <a:defRPr/>
            </a:pPr>
            <a:fld id="{552470E6-8AF5-4FFE-A82E-3CC427BF5D45}" type="slidenum">
              <a:rPr lang="sk-SK"/>
              <a:pPr>
                <a:defRPr/>
              </a:pPr>
              <a:t>58</a:t>
            </a:fld>
            <a:endParaRPr lang="sk-SK"/>
          </a:p>
        </p:txBody>
      </p:sp>
      <p:sp>
        <p:nvSpPr>
          <p:cNvPr id="120836" name="Rectangle 2"/>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en-US"/>
          </a:p>
        </p:txBody>
      </p:sp>
      <p:sp>
        <p:nvSpPr>
          <p:cNvPr id="120837" name="Rectangle 3"/>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en-US"/>
          </a:p>
        </p:txBody>
      </p:sp>
      <p:sp>
        <p:nvSpPr>
          <p:cNvPr id="120838" name="Oval 4"/>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en-US"/>
          </a:p>
        </p:txBody>
      </p:sp>
    </p:spTree>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143000" y="1556792"/>
            <a:ext cx="7640661" cy="7204153"/>
          </a:xfrm>
          <a:prstGeom prst="rect">
            <a:avLst/>
          </a:prstGeom>
          <a:noFill/>
          <a:ln w="9525">
            <a:noFill/>
            <a:round/>
            <a:headEnd/>
            <a:tailEnd/>
          </a:ln>
        </p:spPr>
        <p:txBody>
          <a:bodyPr wrap="square" lIns="90000" tIns="46800" rIns="90000" bIns="46800">
            <a:spAutoFit/>
          </a:bodyPr>
          <a:lstStyle/>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chemeClr val="tx1"/>
                </a:solidFill>
                <a:latin typeface="Arial" panose="020B0604020202020204" pitchFamily="34" charset="0"/>
                <a:cs typeface="Arial" panose="020B0604020202020204" pitchFamily="34" charset="0"/>
              </a:rPr>
              <a:t>Ochota pacienta dodržiavať liečebný režim:</a:t>
            </a: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rgbClr val="C00000"/>
                </a:solidFill>
                <a:latin typeface="Arial" panose="020B0604020202020204" pitchFamily="34" charset="0"/>
                <a:cs typeface="Arial" panose="020B0604020202020204" pitchFamily="34" charset="0"/>
              </a:rPr>
              <a:t>Dôvody nedodržanie liečby:</a:t>
            </a: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rgbClr val="C00000"/>
                </a:solidFill>
                <a:latin typeface="Arial" panose="020B0604020202020204" pitchFamily="34" charset="0"/>
                <a:cs typeface="Arial" panose="020B0604020202020204" pitchFamily="34" charset="0"/>
              </a:rPr>
              <a:t>socioekonomické, nepochopenie odporúčania lekára, nezáujem o liečbu, strach z NÚ, „choroby ktoré nebolia“</a:t>
            </a: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sk-SK" sz="2800" b="1" dirty="0">
              <a:solidFill>
                <a:srgbClr val="C00000"/>
              </a:solidFill>
              <a:latin typeface="Arial" panose="020B0604020202020204" pitchFamily="34" charset="0"/>
              <a:cs typeface="Arial" panose="020B0604020202020204" pitchFamily="34" charset="0"/>
            </a:endParaRP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rgbClr val="002060"/>
                </a:solidFill>
                <a:latin typeface="Arial" panose="020B0604020202020204" pitchFamily="34" charset="0"/>
                <a:cs typeface="Arial" panose="020B0604020202020204" pitchFamily="34" charset="0"/>
              </a:rPr>
              <a:t>Dôsledok nedodržania liečby:</a:t>
            </a: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rgbClr val="002060"/>
                </a:solidFill>
                <a:latin typeface="Arial" panose="020B0604020202020204" pitchFamily="34" charset="0"/>
                <a:cs typeface="Arial" panose="020B0604020202020204" pitchFamily="34" charset="0"/>
              </a:rPr>
              <a:t> - Zdravotné následky pre pacienta</a:t>
            </a:r>
          </a:p>
          <a:p>
            <a:pPr eaLnBrk="1">
              <a:spcBef>
                <a:spcPct val="50000"/>
              </a:spcBef>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rgbClr val="002060"/>
                </a:solidFill>
                <a:latin typeface="Arial" panose="020B0604020202020204" pitchFamily="34" charset="0"/>
                <a:cs typeface="Arial" panose="020B0604020202020204" pitchFamily="34" charset="0"/>
              </a:rPr>
              <a:t>  </a:t>
            </a:r>
            <a:r>
              <a:rPr lang="sk-SK" sz="2800" b="1" dirty="0" err="1">
                <a:solidFill>
                  <a:srgbClr val="002060"/>
                </a:solidFill>
                <a:latin typeface="Arial" panose="020B0604020202020204" pitchFamily="34" charset="0"/>
                <a:cs typeface="Arial" panose="020B0604020202020204" pitchFamily="34" charset="0"/>
              </a:rPr>
              <a:t>Farmako</a:t>
            </a:r>
            <a:r>
              <a:rPr lang="sk-SK" sz="2800" b="1" dirty="0">
                <a:solidFill>
                  <a:srgbClr val="002060"/>
                </a:solidFill>
                <a:latin typeface="Arial" panose="020B0604020202020204" pitchFamily="34" charset="0"/>
                <a:cs typeface="Arial" panose="020B0604020202020204" pitchFamily="34" charset="0"/>
              </a:rPr>
              <a:t>-ekonomické dôsledky</a:t>
            </a:r>
          </a:p>
          <a:p>
            <a:pPr eaLnBrk="1">
              <a:spcBef>
                <a:spcPct val="50000"/>
              </a:spcBef>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sk-SK" sz="2800" b="1" dirty="0">
              <a:solidFill>
                <a:schemeClr val="tx1"/>
              </a:solidFill>
              <a:latin typeface="Arial" panose="020B0604020202020204" pitchFamily="34" charset="0"/>
              <a:cs typeface="Arial" panose="020B0604020202020204" pitchFamily="34" charset="0"/>
            </a:endParaRPr>
          </a:p>
          <a:p>
            <a:pPr eaLnBrk="1">
              <a:spcBef>
                <a:spcPct val="50000"/>
              </a:spcBef>
              <a:buFontTx/>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sk-SK" sz="2800" b="1" dirty="0">
              <a:solidFill>
                <a:schemeClr val="tx1"/>
              </a:solidFill>
              <a:latin typeface="Arial" panose="020B0604020202020204" pitchFamily="34" charset="0"/>
              <a:cs typeface="Arial" panose="020B0604020202020204" pitchFamily="34" charset="0"/>
            </a:endParaRPr>
          </a:p>
          <a:p>
            <a:pPr eaLnBrk="1">
              <a:spcBef>
                <a:spcPct val="5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2800" b="1" dirty="0">
                <a:solidFill>
                  <a:schemeClr val="tx1"/>
                </a:solidFill>
                <a:latin typeface="Arial" panose="020B0604020202020204" pitchFamily="34" charset="0"/>
                <a:cs typeface="Arial" panose="020B0604020202020204" pitchFamily="34" charset="0"/>
              </a:rPr>
              <a:t> </a:t>
            </a:r>
            <a:endParaRPr lang="en-GB" sz="2800" dirty="0">
              <a:solidFill>
                <a:srgbClr val="000099"/>
              </a:solidFill>
              <a:latin typeface="Arial" panose="020B0604020202020204" pitchFamily="34" charset="0"/>
              <a:ea typeface="Arial Unicode MS" pitchFamily="34" charset="-128"/>
              <a:cs typeface="Arial" panose="020B0604020202020204" pitchFamily="34" charset="0"/>
            </a:endParaRPr>
          </a:p>
        </p:txBody>
      </p:sp>
      <p:sp>
        <p:nvSpPr>
          <p:cNvPr id="15363" name="Rectangle 3"/>
          <p:cNvSpPr>
            <a:spLocks noChangeArrowheads="1"/>
          </p:cNvSpPr>
          <p:nvPr/>
        </p:nvSpPr>
        <p:spPr bwMode="auto">
          <a:xfrm>
            <a:off x="838200" y="389426"/>
            <a:ext cx="7424737" cy="704978"/>
          </a:xfrm>
          <a:prstGeom prst="rect">
            <a:avLst/>
          </a:prstGeom>
          <a:noFill/>
          <a:ln w="9525">
            <a:noFill/>
            <a:round/>
            <a:headEnd/>
            <a:tailEnd/>
          </a:ln>
        </p:spPr>
        <p:txBody>
          <a:bodyPr lIns="90000" tIns="44280" rIns="90360" bIns="44280" anchor="b">
            <a:spAutoFit/>
          </a:bodyPr>
          <a:lstStyle/>
          <a:p>
            <a:pPr algn="ctr" eaLnBrk="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GB" sz="4000" b="1" dirty="0">
                <a:solidFill>
                  <a:srgbClr val="FFFF00"/>
                </a:solidFill>
                <a:latin typeface="Arial" panose="020B0604020202020204" pitchFamily="34" charset="0"/>
                <a:ea typeface="Arial Unicode MS" pitchFamily="34" charset="-128"/>
                <a:cs typeface="Arial" panose="020B0604020202020204" pitchFamily="34" charset="0"/>
              </a:rPr>
              <a:t>Compliance</a:t>
            </a:r>
          </a:p>
        </p:txBody>
      </p:sp>
      <p:sp>
        <p:nvSpPr>
          <p:cNvPr id="19460" name="Rectangle 5"/>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19461" name="Rectangle 6"/>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19462" name="Oval 7"/>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Tree>
    <p:extLst>
      <p:ext uri="{BB962C8B-B14F-4D97-AF65-F5344CB8AC3E}">
        <p14:creationId xmlns:p14="http://schemas.microsoft.com/office/powerpoint/2010/main" val="830085274"/>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188640"/>
            <a:ext cx="8208912" cy="1433513"/>
          </a:xfrm>
        </p:spPr>
        <p:txBody>
          <a:bodyPr>
            <a:normAutofit/>
          </a:bodyPr>
          <a:lstStyle/>
          <a:p>
            <a:r>
              <a:rPr lang="sk-SK" sz="3600" dirty="0">
                <a:solidFill>
                  <a:srgbClr val="FFFF00"/>
                </a:solidFill>
                <a:latin typeface="Arial" panose="020B0604020202020204" pitchFamily="34" charset="0"/>
                <a:cs typeface="Arial" panose="020B0604020202020204" pitchFamily="34" charset="0"/>
              </a:rPr>
              <a:t>Najčastejšie chyby pri užívaní liekov</a:t>
            </a:r>
            <a:endParaRPr lang="en-GB" sz="3600" dirty="0">
              <a:solidFill>
                <a:srgbClr val="FFFF00"/>
              </a:solidFill>
              <a:latin typeface="Arial" panose="020B0604020202020204" pitchFamily="34" charset="0"/>
              <a:cs typeface="Arial" panose="020B0604020202020204" pitchFamily="34" charset="0"/>
            </a:endParaRPr>
          </a:p>
        </p:txBody>
      </p:sp>
      <p:sp>
        <p:nvSpPr>
          <p:cNvPr id="3" name="Zástupný symbol čísla snímky 2"/>
          <p:cNvSpPr>
            <a:spLocks noGrp="1"/>
          </p:cNvSpPr>
          <p:nvPr>
            <p:ph type="sldNum" idx="12"/>
          </p:nvPr>
        </p:nvSpPr>
        <p:spPr/>
        <p:txBody>
          <a:bodyPr/>
          <a:lstStyle/>
          <a:p>
            <a:fld id="{7C53C383-9294-4190-88BC-09181D20D8A8}" type="slidenum">
              <a:rPr lang="sk-SK" altLang="sk-SK" smtClean="0"/>
              <a:pPr/>
              <a:t>60</a:t>
            </a:fld>
            <a:endParaRPr lang="sk-SK" altLang="sk-SK"/>
          </a:p>
        </p:txBody>
      </p:sp>
      <p:sp>
        <p:nvSpPr>
          <p:cNvPr id="4" name="BlokTextu 3"/>
          <p:cNvSpPr txBox="1"/>
          <p:nvPr/>
        </p:nvSpPr>
        <p:spPr>
          <a:xfrm>
            <a:off x="395536" y="1622153"/>
            <a:ext cx="8208912" cy="5693866"/>
          </a:xfrm>
          <a:prstGeom prst="rect">
            <a:avLst/>
          </a:prstGeom>
          <a:noFill/>
        </p:spPr>
        <p:txBody>
          <a:bodyPr wrap="square" rtlCol="0">
            <a:spAutoFit/>
          </a:bodyPr>
          <a:lstStyle/>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Nedodržanie pokynov: poležiačky, zapitie nevhodnou tekutinou, jedlo, nestriedajú sa miesta vpichu atď.</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Nekontroluje sa </a:t>
            </a:r>
            <a:r>
              <a:rPr lang="sk-SK" sz="2800" b="1" dirty="0" err="1">
                <a:solidFill>
                  <a:srgbClr val="000099"/>
                </a:solidFill>
                <a:latin typeface="Arial" panose="020B0604020202020204" pitchFamily="34" charset="0"/>
                <a:ea typeface="Tahoma" panose="020B0604030504040204" pitchFamily="34" charset="0"/>
                <a:cs typeface="Arial" panose="020B0604020202020204" pitchFamily="34" charset="0"/>
              </a:rPr>
              <a:t>expirácia</a:t>
            </a: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 lieku</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Nedodržiavanie intervalov:  ATB (napr. 1x denne znamená  každých 24 h)</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Predčasné samovoľné ukončenie liečby</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Náhle vysadenie lieku môže ohroziť život</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Nadužívanie liekov (</a:t>
            </a:r>
            <a:r>
              <a:rPr lang="sk-SK" sz="2800" b="1" dirty="0" err="1">
                <a:solidFill>
                  <a:srgbClr val="000099"/>
                </a:solidFill>
                <a:latin typeface="Arial" panose="020B0604020202020204" pitchFamily="34" charset="0"/>
                <a:ea typeface="Tahoma" panose="020B0604030504040204" pitchFamily="34" charset="0"/>
                <a:cs typeface="Arial" panose="020B0604020202020204" pitchFamily="34" charset="0"/>
              </a:rPr>
              <a:t>polypragmázia</a:t>
            </a: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Hranie sa na doktora („ </a:t>
            </a:r>
            <a:r>
              <a:rPr lang="sk-SK" sz="2800" b="1" dirty="0" err="1">
                <a:solidFill>
                  <a:srgbClr val="000099"/>
                </a:solidFill>
                <a:latin typeface="Arial" panose="020B0604020202020204" pitchFamily="34" charset="0"/>
                <a:ea typeface="Tahoma" panose="020B0604030504040204" pitchFamily="34" charset="0"/>
                <a:cs typeface="Arial" panose="020B0604020202020204" pitchFamily="34" charset="0"/>
              </a:rPr>
              <a:t>google</a:t>
            </a: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 doktor“)</a:t>
            </a:r>
          </a:p>
          <a:p>
            <a:pPr marL="342900" indent="-342900">
              <a:buClr>
                <a:srgbClr val="C00000"/>
              </a:buClr>
              <a:buFont typeface="Wingdings" panose="05000000000000000000" pitchFamily="2" charset="2"/>
              <a:buChar char="§"/>
            </a:pPr>
            <a:r>
              <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rPr>
              <a:t>Nesledujú sa symptómy, ktoré súvisia s NÚ</a:t>
            </a:r>
          </a:p>
          <a:p>
            <a:pPr marL="342900" indent="-342900">
              <a:buClr>
                <a:srgbClr val="C00000"/>
              </a:buClr>
              <a:buFont typeface="Wingdings" panose="05000000000000000000" pitchFamily="2" charset="2"/>
              <a:buChar char="§"/>
            </a:pPr>
            <a:endParaRPr lang="sk-SK" sz="2800" b="1" dirty="0">
              <a:solidFill>
                <a:srgbClr val="000099"/>
              </a:solidFill>
              <a:latin typeface="Arial" panose="020B0604020202020204" pitchFamily="34" charset="0"/>
              <a:ea typeface="Tahoma" panose="020B0604030504040204" pitchFamily="34" charset="0"/>
              <a:cs typeface="Arial" panose="020B0604020202020204" pitchFamily="34" charset="0"/>
            </a:endParaRPr>
          </a:p>
          <a:p>
            <a:pPr marL="342900" indent="-342900">
              <a:buClr>
                <a:srgbClr val="C00000"/>
              </a:buClr>
              <a:buFont typeface="Wingdings" panose="05000000000000000000" pitchFamily="2" charset="2"/>
              <a:buChar char="§"/>
            </a:pPr>
            <a:endParaRPr lang="en-GB" sz="2800" b="1" dirty="0">
              <a:solidFill>
                <a:srgbClr val="000099"/>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6266780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1116013" y="765175"/>
            <a:ext cx="7742237" cy="642938"/>
          </a:xfrm>
          <a:prstGeom prst="rect">
            <a:avLst/>
          </a:prstGeom>
          <a:noFill/>
          <a:ln w="9525">
            <a:noFill/>
            <a:round/>
            <a:headEnd/>
            <a:tailEnd/>
          </a:ln>
        </p:spPr>
        <p:txBody>
          <a:bodyPr lIns="90000" tIns="46800" rIns="90000" bIns="46800" anchor="ctr" anchorCtr="1">
            <a:spAutoFit/>
          </a:bodyPr>
          <a:lstStyle/>
          <a:p>
            <a:pPr algn="ct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600" b="1" dirty="0">
                <a:solidFill>
                  <a:srgbClr val="CC0000"/>
                </a:solidFill>
                <a:latin typeface="+mn-lt"/>
                <a:ea typeface="Arial Unicode MS" pitchFamily="34" charset="-128"/>
                <a:cs typeface="Arial Unicode MS" pitchFamily="34" charset="-128"/>
              </a:rPr>
              <a:t>Úrovne </a:t>
            </a:r>
            <a:r>
              <a:rPr lang="en-US" sz="3600" b="1" dirty="0">
                <a:solidFill>
                  <a:srgbClr val="CC0000"/>
                </a:solidFill>
                <a:latin typeface="+mn-lt"/>
                <a:ea typeface="Arial Unicode MS" pitchFamily="34" charset="-128"/>
                <a:cs typeface="Arial Unicode MS" pitchFamily="34" charset="-128"/>
              </a:rPr>
              <a:t>compliance</a:t>
            </a:r>
          </a:p>
        </p:txBody>
      </p:sp>
      <p:graphicFrame>
        <p:nvGraphicFramePr>
          <p:cNvPr id="542723" name="Group 3"/>
          <p:cNvGraphicFramePr>
            <a:graphicFrameLocks noGrp="1"/>
          </p:cNvGraphicFramePr>
          <p:nvPr/>
        </p:nvGraphicFramePr>
        <p:xfrm>
          <a:off x="1331913" y="1844675"/>
          <a:ext cx="7272337" cy="4598988"/>
        </p:xfrm>
        <a:graphic>
          <a:graphicData uri="http://schemas.openxmlformats.org/drawingml/2006/table">
            <a:tbl>
              <a:tblPr/>
              <a:tblGrid>
                <a:gridCol w="2159967">
                  <a:extLst>
                    <a:ext uri="{9D8B030D-6E8A-4147-A177-3AD203B41FA5}">
                      <a16:colId xmlns:a16="http://schemas.microsoft.com/office/drawing/2014/main" val="20000"/>
                    </a:ext>
                  </a:extLst>
                </a:gridCol>
                <a:gridCol w="5112370">
                  <a:extLst>
                    <a:ext uri="{9D8B030D-6E8A-4147-A177-3AD203B41FA5}">
                      <a16:colId xmlns:a16="http://schemas.microsoft.com/office/drawing/2014/main" val="20001"/>
                    </a:ext>
                  </a:extLst>
                </a:gridCol>
              </a:tblGrid>
              <a:tr h="1439910">
                <a:tc>
                  <a:txBody>
                    <a:bodyPr/>
                    <a:lstStyle/>
                    <a:p>
                      <a:pPr marL="0" marR="0" lvl="0" indent="0" algn="ctr"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2200" b="1" i="0" u="none" strike="noStrike" cap="none" normalizeH="0" baseline="0" dirty="0">
                        <a:ln>
                          <a:noFill/>
                        </a:ln>
                        <a:solidFill>
                          <a:srgbClr val="FFFF66"/>
                        </a:solidFill>
                        <a:effectLst/>
                        <a:latin typeface="+mn-lt"/>
                        <a:ea typeface="Arial Unicode MS" pitchFamily="34" charset="-128"/>
                        <a:cs typeface="Arial Unicode MS" pitchFamily="34" charset="-128"/>
                      </a:endParaRPr>
                    </a:p>
                    <a:p>
                      <a:pPr marL="0" marR="0" lvl="0" indent="0" algn="ctr"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sk-SK" sz="2200" b="1" i="0" u="none" strike="noStrike" cap="none" normalizeH="0" baseline="0" dirty="0">
                          <a:ln>
                            <a:noFill/>
                          </a:ln>
                          <a:solidFill>
                            <a:srgbClr val="FFFF00"/>
                          </a:solidFill>
                          <a:effectLst/>
                          <a:latin typeface="+mn-lt"/>
                          <a:ea typeface="Arial Unicode MS" pitchFamily="34" charset="-128"/>
                          <a:cs typeface="Arial Unicode MS" pitchFamily="34" charset="-128"/>
                        </a:rPr>
                        <a:t>Úroveň </a:t>
                      </a:r>
                      <a:r>
                        <a:rPr kumimoji="0" lang="sk-SK" sz="2200" b="1" i="0" u="none" strike="noStrike" cap="none" normalizeH="0" baseline="0" dirty="0" err="1">
                          <a:ln>
                            <a:noFill/>
                          </a:ln>
                          <a:solidFill>
                            <a:srgbClr val="FFFF00"/>
                          </a:solidFill>
                          <a:effectLst/>
                          <a:latin typeface="+mn-lt"/>
                          <a:ea typeface="Arial Unicode MS" pitchFamily="34" charset="-128"/>
                          <a:cs typeface="Arial Unicode MS" pitchFamily="34" charset="-128"/>
                        </a:rPr>
                        <a:t>compliance</a:t>
                      </a:r>
                      <a:endParaRPr kumimoji="0" lang="en-US" sz="2200" b="1" i="0" u="none" strike="noStrike" cap="none" normalizeH="0" baseline="0" dirty="0">
                        <a:ln>
                          <a:noFill/>
                        </a:ln>
                        <a:solidFill>
                          <a:srgbClr val="FFFF00"/>
                        </a:solidFill>
                        <a:effectLst/>
                        <a:latin typeface="+mn-lt"/>
                        <a:ea typeface="Arial Unicode MS" pitchFamily="34" charset="-128"/>
                        <a:cs typeface="Arial Unicode MS" pitchFamily="34" charset="-128"/>
                      </a:endParaRPr>
                    </a:p>
                  </a:txBody>
                  <a:tcPr marL="90000" marR="90000" marT="127372" marB="46802" horzOverflow="overflow">
                    <a:lnL w="2844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2844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3366FF"/>
                    </a:solidFill>
                  </a:tcPr>
                </a:tc>
                <a:tc>
                  <a:txBody>
                    <a:bodyPr/>
                    <a:lstStyle/>
                    <a:p>
                      <a:pPr marL="0" marR="0" lvl="0" indent="0" algn="ctr"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2200" b="1" i="0" u="none" strike="noStrike" cap="none" normalizeH="0" baseline="0" dirty="0">
                        <a:ln>
                          <a:noFill/>
                        </a:ln>
                        <a:solidFill>
                          <a:srgbClr val="FFFF66"/>
                        </a:solidFill>
                        <a:effectLst/>
                        <a:latin typeface="+mn-lt"/>
                        <a:ea typeface="Arial Unicode MS" pitchFamily="34" charset="-128"/>
                        <a:cs typeface="Arial Unicode MS" pitchFamily="34" charset="-128"/>
                      </a:endParaRPr>
                    </a:p>
                    <a:p>
                      <a:pPr marL="0" marR="0" lvl="0" indent="0" algn="ctr"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sk-SK" sz="2200" b="1" i="0" u="none" strike="noStrike" cap="none" normalizeH="0" baseline="0" dirty="0">
                          <a:ln>
                            <a:noFill/>
                          </a:ln>
                          <a:solidFill>
                            <a:srgbClr val="FFFF00"/>
                          </a:solidFill>
                          <a:effectLst/>
                          <a:latin typeface="+mn-lt"/>
                          <a:ea typeface="Arial Unicode MS" pitchFamily="34" charset="-128"/>
                          <a:cs typeface="Arial Unicode MS" pitchFamily="34" charset="-128"/>
                        </a:rPr>
                        <a:t>Odporúčaná definícia</a:t>
                      </a:r>
                      <a:endParaRPr kumimoji="0" lang="en-US" sz="2200" b="1" i="0" u="none" strike="noStrike" cap="none" normalizeH="0" baseline="0" dirty="0">
                        <a:ln>
                          <a:noFill/>
                        </a:ln>
                        <a:solidFill>
                          <a:srgbClr val="FFFF00"/>
                        </a:solidFill>
                        <a:effectLst/>
                        <a:latin typeface="+mn-lt"/>
                        <a:ea typeface="Arial Unicode MS" pitchFamily="34" charset="-128"/>
                        <a:cs typeface="Arial Unicode MS" pitchFamily="34" charset="-128"/>
                      </a:endParaRPr>
                    </a:p>
                  </a:txBody>
                  <a:tcPr marL="90000" marR="90000" marT="127372" marB="46802" horzOverflow="overflow">
                    <a:lnL w="12600" cap="flat" cmpd="sng" algn="ctr">
                      <a:solidFill>
                        <a:srgbClr val="000000"/>
                      </a:solidFill>
                      <a:prstDash val="solid"/>
                      <a:round/>
                      <a:headEnd type="none" w="med" len="med"/>
                      <a:tailEnd type="none" w="med" len="med"/>
                    </a:lnL>
                    <a:lnR w="28440" cap="flat" cmpd="sng" algn="ctr">
                      <a:solidFill>
                        <a:srgbClr val="000000"/>
                      </a:solidFill>
                      <a:prstDash val="solid"/>
                      <a:round/>
                      <a:headEnd type="none" w="med" len="med"/>
                      <a:tailEnd type="none" w="med" len="med"/>
                    </a:lnR>
                    <a:lnT w="28440" cap="flat" cmpd="sng" algn="ctr">
                      <a:solidFill>
                        <a:srgbClr val="000000"/>
                      </a:solidFill>
                      <a:prstDash val="solid"/>
                      <a:round/>
                      <a:headEnd type="none" w="med" len="med"/>
                      <a:tailEnd type="none" w="med" len="med"/>
                    </a:lnT>
                    <a:lnB w="12600" cap="flat" cmpd="sng" algn="ctr">
                      <a:solidFill>
                        <a:srgbClr val="000000"/>
                      </a:solidFill>
                      <a:prstDash val="solid"/>
                      <a:round/>
                      <a:headEnd type="none" w="med" len="med"/>
                      <a:tailEnd type="none" w="med" len="med"/>
                    </a:lnB>
                    <a:lnTlToBr>
                      <a:noFill/>
                    </a:lnTlToBr>
                    <a:lnBlToTr>
                      <a:noFill/>
                    </a:lnBlToTr>
                    <a:solidFill>
                      <a:srgbClr val="3366FF"/>
                    </a:solidFill>
                  </a:tcPr>
                </a:tc>
                <a:extLst>
                  <a:ext uri="{0D108BD9-81ED-4DB2-BD59-A6C34878D82A}">
                    <a16:rowId xmlns:a16="http://schemas.microsoft.com/office/drawing/2014/main" val="10000"/>
                  </a:ext>
                </a:extLst>
              </a:tr>
              <a:tr h="3159078">
                <a:tc>
                  <a:txBody>
                    <a:bodyPr/>
                    <a:lstStyle/>
                    <a:p>
                      <a:pPr marL="0" marR="0" lvl="0" indent="0" algn="l" defTabSz="449263" rtl="0" eaLnBrk="1" fontAlgn="base" latinLnBrk="0" hangingPunct="0">
                        <a:lnSpc>
                          <a:spcPct val="86000"/>
                        </a:lnSpc>
                        <a:spcBef>
                          <a:spcPct val="0"/>
                        </a:spcBef>
                        <a:spcAft>
                          <a:spcPts val="225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rPr>
                        <a:t>Compliant</a:t>
                      </a:r>
                      <a:r>
                        <a:rPr kumimoji="0" lang="sk-SK" sz="1800" b="1" i="1" u="none" strike="noStrike" cap="none" normalizeH="0" baseline="0" dirty="0">
                          <a:ln>
                            <a:noFill/>
                          </a:ln>
                          <a:solidFill>
                            <a:srgbClr val="FFFF00"/>
                          </a:solidFill>
                          <a:effectLst/>
                          <a:latin typeface="+mn-lt"/>
                          <a:ea typeface="Arial Unicode MS" pitchFamily="34" charset="-128"/>
                          <a:cs typeface="Arial Unicode MS" pitchFamily="34" charset="-128"/>
                        </a:rPr>
                        <a:t> (spolupracujúci pacient)</a:t>
                      </a:r>
                      <a:endPar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ts val="225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rPr>
                        <a:t>Partially </a:t>
                      </a:r>
                      <a:r>
                        <a:rPr kumimoji="0" lang="sk-SK" sz="1800" b="1" i="1" u="none" strike="noStrike" cap="none" normalizeH="0" baseline="0" dirty="0">
                          <a:ln>
                            <a:noFill/>
                          </a:ln>
                          <a:solidFill>
                            <a:srgbClr val="FFFF00"/>
                          </a:solidFill>
                          <a:effectLst/>
                          <a:latin typeface="+mn-lt"/>
                          <a:ea typeface="Arial Unicode MS" pitchFamily="34" charset="-128"/>
                          <a:cs typeface="Arial Unicode MS" pitchFamily="34" charset="-128"/>
                        </a:rPr>
                        <a:t> </a:t>
                      </a:r>
                      <a:r>
                        <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rPr>
                        <a:t>compliant</a:t>
                      </a:r>
                      <a:r>
                        <a:rPr kumimoji="0" lang="sk-SK" sz="1800" b="1" i="1" u="none" strike="noStrike" cap="none" normalizeH="0" baseline="0" dirty="0">
                          <a:ln>
                            <a:noFill/>
                          </a:ln>
                          <a:solidFill>
                            <a:srgbClr val="FFFF00"/>
                          </a:solidFill>
                          <a:effectLst/>
                          <a:latin typeface="+mn-lt"/>
                          <a:ea typeface="Arial Unicode MS" pitchFamily="34" charset="-128"/>
                          <a:cs typeface="Arial Unicode MS" pitchFamily="34" charset="-128"/>
                        </a:rPr>
                        <a:t>  (čiastočne spolupracujúci)</a:t>
                      </a:r>
                      <a:endPar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rPr>
                        <a:t>Noncompliant</a:t>
                      </a:r>
                      <a:endParaRPr kumimoji="0" lang="sk-SK" sz="1800" b="1" i="1" u="none" strike="noStrike" cap="none" normalizeH="0" baseline="0" dirty="0">
                        <a:ln>
                          <a:noFill/>
                        </a:ln>
                        <a:solidFill>
                          <a:srgbClr val="FFFF00"/>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sk-SK" sz="1800" b="1" i="1" u="none" strike="noStrike" cap="none" normalizeH="0" baseline="0" dirty="0">
                          <a:ln>
                            <a:noFill/>
                          </a:ln>
                          <a:solidFill>
                            <a:srgbClr val="FFFF00"/>
                          </a:solidFill>
                          <a:effectLst/>
                          <a:latin typeface="+mn-lt"/>
                          <a:ea typeface="Arial Unicode MS" pitchFamily="34" charset="-128"/>
                          <a:cs typeface="Arial Unicode MS" pitchFamily="34" charset="-128"/>
                        </a:rPr>
                        <a:t>(nespolupracujúci pacient)</a:t>
                      </a:r>
                      <a:endParaRPr kumimoji="0" lang="en-US" sz="1800" b="1" i="1" u="none" strike="noStrike" cap="none" normalizeH="0" baseline="0" dirty="0">
                        <a:ln>
                          <a:noFill/>
                        </a:ln>
                        <a:solidFill>
                          <a:srgbClr val="FFFF00"/>
                        </a:solidFill>
                        <a:effectLst/>
                        <a:latin typeface="+mn-lt"/>
                        <a:ea typeface="Arial Unicode MS" pitchFamily="34" charset="-128"/>
                        <a:cs typeface="Arial Unicode MS" pitchFamily="34" charset="-128"/>
                      </a:endParaRPr>
                    </a:p>
                  </a:txBody>
                  <a:tcPr marL="90000" marR="90000" marT="112756" marB="46802" horzOverflow="overflow">
                    <a:lnL w="28440" cap="flat" cmpd="sng" algn="ctr">
                      <a:solidFill>
                        <a:srgbClr val="000000"/>
                      </a:solidFill>
                      <a:prstDash val="solid"/>
                      <a:round/>
                      <a:headEnd type="none" w="med" len="med"/>
                      <a:tailEnd type="none" w="med" len="med"/>
                    </a:lnL>
                    <a:lnR w="1260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28440" cap="flat" cmpd="sng" algn="ctr">
                      <a:solidFill>
                        <a:srgbClr val="000000"/>
                      </a:solidFill>
                      <a:prstDash val="solid"/>
                      <a:round/>
                      <a:headEnd type="none" w="med" len="med"/>
                      <a:tailEnd type="none" w="med" len="med"/>
                    </a:lnB>
                    <a:lnTlToBr>
                      <a:noFill/>
                    </a:lnTlToBr>
                    <a:lnBlToTr>
                      <a:noFill/>
                    </a:lnBlToTr>
                    <a:solidFill>
                      <a:srgbClr val="3366FF"/>
                    </a:solidFill>
                  </a:tcPr>
                </a:tc>
                <a:tc>
                  <a:txBody>
                    <a:bodyPr/>
                    <a:lstStyle/>
                    <a:p>
                      <a:pPr marL="0" marR="0" lvl="0" indent="0" algn="l" defTabSz="449263" rtl="0" eaLnBrk="1" fontAlgn="base" latinLnBrk="0" hangingPunct="0">
                        <a:lnSpc>
                          <a:spcPct val="86000"/>
                        </a:lnSpc>
                        <a:spcBef>
                          <a:spcPct val="0"/>
                        </a:spcBef>
                        <a:spcAft>
                          <a:spcPts val="225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Pa</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c</a:t>
                      </a:r>
                      <a:r>
                        <a:rPr kumimoji="0" lang="en-US" sz="1800" b="1" i="1" u="none" strike="noStrike" cap="none" normalizeH="0" baseline="0" dirty="0" err="1">
                          <a:ln>
                            <a:noFill/>
                          </a:ln>
                          <a:solidFill>
                            <a:srgbClr val="000099"/>
                          </a:solidFill>
                          <a:effectLst/>
                          <a:latin typeface="+mn-lt"/>
                          <a:ea typeface="Arial Unicode MS" pitchFamily="34" charset="-128"/>
                          <a:cs typeface="Arial Unicode MS" pitchFamily="34" charset="-128"/>
                        </a:rPr>
                        <a:t>ient</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vynechá</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&lt; 25%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 predpísaného liečiva</a:t>
                      </a:r>
                      <a:endPar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ts val="225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ts val="225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Pa</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c</a:t>
                      </a:r>
                      <a:r>
                        <a:rPr kumimoji="0" lang="en-US" sz="1800" b="1" i="1" u="none" strike="noStrike" cap="none" normalizeH="0" baseline="0" dirty="0" err="1">
                          <a:ln>
                            <a:noFill/>
                          </a:ln>
                          <a:solidFill>
                            <a:srgbClr val="000099"/>
                          </a:solidFill>
                          <a:effectLst/>
                          <a:latin typeface="+mn-lt"/>
                          <a:ea typeface="Arial Unicode MS" pitchFamily="34" charset="-128"/>
                          <a:cs typeface="Arial Unicode MS" pitchFamily="34" charset="-128"/>
                        </a:rPr>
                        <a:t>ient</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vynechá</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25%–65%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predpísaného liečiva</a:t>
                      </a:r>
                      <a:endPar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Pa</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c</a:t>
                      </a:r>
                      <a:r>
                        <a:rPr kumimoji="0" lang="en-US" sz="1800" b="1" i="1" u="none" strike="noStrike" cap="none" normalizeH="0" baseline="0" dirty="0" err="1">
                          <a:ln>
                            <a:noFill/>
                          </a:ln>
                          <a:solidFill>
                            <a:srgbClr val="000099"/>
                          </a:solidFill>
                          <a:effectLst/>
                          <a:latin typeface="+mn-lt"/>
                          <a:ea typeface="Arial Unicode MS" pitchFamily="34" charset="-128"/>
                          <a:cs typeface="Arial Unicode MS" pitchFamily="34" charset="-128"/>
                        </a:rPr>
                        <a:t>ient</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vynechá</a:t>
                      </a:r>
                      <a:r>
                        <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rPr>
                        <a:t> &gt; 65% </a:t>
                      </a:r>
                      <a:r>
                        <a:rPr kumimoji="0" lang="sk-SK" sz="1800" b="1" i="1" u="none" strike="noStrike" cap="none" normalizeH="0" baseline="0" dirty="0">
                          <a:ln>
                            <a:noFill/>
                          </a:ln>
                          <a:solidFill>
                            <a:srgbClr val="000099"/>
                          </a:solidFill>
                          <a:effectLst/>
                          <a:latin typeface="+mn-lt"/>
                          <a:ea typeface="Arial Unicode MS" pitchFamily="34" charset="-128"/>
                          <a:cs typeface="Arial Unicode MS" pitchFamily="34" charset="-128"/>
                        </a:rPr>
                        <a:t> predpísaného liečiva</a:t>
                      </a:r>
                      <a:endPar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p>
                      <a:pPr marL="0" marR="0" lvl="0" indent="0" algn="l" defTabSz="449263" rtl="0" eaLnBrk="1" fontAlgn="base" latinLnBrk="0" hangingPunct="0">
                        <a:lnSpc>
                          <a:spcPct val="86000"/>
                        </a:lnSpc>
                        <a:spcBef>
                          <a:spcPct val="0"/>
                        </a:spcBef>
                        <a:spcAft>
                          <a:spcPct val="0"/>
                        </a:spcAft>
                        <a:buClr>
                          <a:srgbClr val="000000"/>
                        </a:buClr>
                        <a:buSzPct val="10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kumimoji="0" lang="en-US" sz="1800" b="1" i="1" u="none" strike="noStrike" cap="none" normalizeH="0" baseline="0" dirty="0">
                        <a:ln>
                          <a:noFill/>
                        </a:ln>
                        <a:solidFill>
                          <a:srgbClr val="000099"/>
                        </a:solidFill>
                        <a:effectLst/>
                        <a:latin typeface="+mn-lt"/>
                        <a:ea typeface="Arial Unicode MS" pitchFamily="34" charset="-128"/>
                        <a:cs typeface="Arial Unicode MS" pitchFamily="34" charset="-128"/>
                      </a:endParaRPr>
                    </a:p>
                  </a:txBody>
                  <a:tcPr marL="90000" marR="90000" marT="112756" marB="46802" horzOverflow="overflow">
                    <a:lnL w="12600" cap="flat" cmpd="sng" algn="ctr">
                      <a:solidFill>
                        <a:srgbClr val="000000"/>
                      </a:solidFill>
                      <a:prstDash val="solid"/>
                      <a:round/>
                      <a:headEnd type="none" w="med" len="med"/>
                      <a:tailEnd type="none" w="med" len="med"/>
                    </a:lnL>
                    <a:lnR w="28440" cap="flat" cmpd="sng" algn="ctr">
                      <a:solidFill>
                        <a:srgbClr val="000000"/>
                      </a:solidFill>
                      <a:prstDash val="solid"/>
                      <a:round/>
                      <a:headEnd type="none" w="med" len="med"/>
                      <a:tailEnd type="none" w="med" len="med"/>
                    </a:lnR>
                    <a:lnT w="12600" cap="flat" cmpd="sng" algn="ctr">
                      <a:solidFill>
                        <a:srgbClr val="000000"/>
                      </a:solidFill>
                      <a:prstDash val="solid"/>
                      <a:round/>
                      <a:headEnd type="none" w="med" len="med"/>
                      <a:tailEnd type="none" w="med" len="med"/>
                    </a:lnT>
                    <a:lnB w="28440" cap="flat" cmpd="sng" algn="ctr">
                      <a:solidFill>
                        <a:srgbClr val="000000"/>
                      </a:solidFill>
                      <a:prstDash val="solid"/>
                      <a:round/>
                      <a:headEnd type="none" w="med" len="med"/>
                      <a:tailEnd type="none" w="med" len="med"/>
                    </a:lnB>
                    <a:lnTlToBr>
                      <a:noFill/>
                    </a:lnTlToBr>
                    <a:lnBlToTr>
                      <a:noFill/>
                    </a:lnBlToTr>
                    <a:solidFill>
                      <a:srgbClr val="8EFED6"/>
                    </a:solidFill>
                  </a:tcPr>
                </a:tc>
                <a:extLst>
                  <a:ext uri="{0D108BD9-81ED-4DB2-BD59-A6C34878D82A}">
                    <a16:rowId xmlns:a16="http://schemas.microsoft.com/office/drawing/2014/main" val="10001"/>
                  </a:ext>
                </a:extLst>
              </a:tr>
            </a:tbl>
          </a:graphicData>
        </a:graphic>
      </p:graphicFrame>
      <p:sp>
        <p:nvSpPr>
          <p:cNvPr id="20494" name="Rectangle 21"/>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20495" name="Rectangle 22"/>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20496" name="Oval 23"/>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Tree>
    <p:extLst>
      <p:ext uri="{BB962C8B-B14F-4D97-AF65-F5344CB8AC3E}">
        <p14:creationId xmlns:p14="http://schemas.microsoft.com/office/powerpoint/2010/main" val="2643199419"/>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21507" name="Rectangle 4"/>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21508" name="Oval 5"/>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3318" name="Rectangle 6"/>
          <p:cNvSpPr>
            <a:spLocks noChangeArrowheads="1"/>
          </p:cNvSpPr>
          <p:nvPr/>
        </p:nvSpPr>
        <p:spPr bwMode="auto">
          <a:xfrm>
            <a:off x="732161" y="2099560"/>
            <a:ext cx="7775575" cy="1065212"/>
          </a:xfrm>
          <a:prstGeom prst="rect">
            <a:avLst/>
          </a:prstGeom>
          <a:noFill/>
          <a:ln w="9525">
            <a:noFill/>
            <a:round/>
            <a:headEnd/>
            <a:tailEnd/>
          </a:ln>
        </p:spPr>
        <p:txBody>
          <a:bodyPr lIns="0" tIns="0" rIns="0" bIns="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4000" b="1" dirty="0" err="1">
                <a:solidFill>
                  <a:srgbClr val="CC0000"/>
                </a:solidFill>
                <a:latin typeface="+mn-lt"/>
              </a:rPr>
              <a:t>Konkordancia</a:t>
            </a:r>
            <a:r>
              <a:rPr lang="sk-SK" sz="4000" b="1" dirty="0">
                <a:solidFill>
                  <a:srgbClr val="CC0000"/>
                </a:solidFill>
                <a:latin typeface="+mn-lt"/>
              </a:rPr>
              <a:t> s liečbou</a:t>
            </a:r>
          </a:p>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en-US" sz="4000" b="1" dirty="0">
              <a:solidFill>
                <a:srgbClr val="CC0000"/>
              </a:solidFill>
              <a:latin typeface="+mn-lt"/>
            </a:endParaRPr>
          </a:p>
        </p:txBody>
      </p:sp>
      <p:sp>
        <p:nvSpPr>
          <p:cNvPr id="7" name="Rectangle 3"/>
          <p:cNvSpPr txBox="1">
            <a:spLocks noChangeArrowheads="1"/>
          </p:cNvSpPr>
          <p:nvPr/>
        </p:nvSpPr>
        <p:spPr>
          <a:xfrm>
            <a:off x="1021340" y="3164772"/>
            <a:ext cx="8027987" cy="5329237"/>
          </a:xfrm>
          <a:prstGeom prst="rect">
            <a:avLst/>
          </a:prstGeom>
        </p:spPr>
        <p:txBody>
          <a:bodyPr/>
          <a:lstStyle/>
          <a:p>
            <a:pPr marL="342900" indent="-342900" algn="ctr">
              <a:lnSpc>
                <a:spcPct val="80000"/>
              </a:lnSpc>
              <a:spcBef>
                <a:spcPts val="800"/>
              </a:spcBef>
              <a:buFontTx/>
              <a:buNone/>
              <a:defRPr/>
            </a:pPr>
            <a:endParaRPr lang="sk-SK" sz="3200" b="1" kern="0" dirty="0">
              <a:latin typeface="Arial" panose="020B0604020202020204" pitchFamily="34" charset="0"/>
              <a:cs typeface="Arial" panose="020B0604020202020204" pitchFamily="34" charset="0"/>
            </a:endParaRPr>
          </a:p>
          <a:p>
            <a:pPr algn="ctr">
              <a:lnSpc>
                <a:spcPct val="80000"/>
              </a:lnSpc>
              <a:spcBef>
                <a:spcPts val="800"/>
              </a:spcBef>
              <a:buClr>
                <a:srgbClr val="FF0066"/>
              </a:buClr>
              <a:defRPr/>
            </a:pPr>
            <a:r>
              <a:rPr lang="sk-SK" sz="3200" b="1" kern="0" dirty="0">
                <a:solidFill>
                  <a:srgbClr val="000000"/>
                </a:solidFill>
                <a:latin typeface="Arial" panose="020B0604020202020204" pitchFamily="34" charset="0"/>
                <a:cs typeface="Arial" panose="020B0604020202020204" pitchFamily="34" charset="0"/>
              </a:rPr>
              <a:t>Definuje aktívnu úlohu pacienta v starostlivosti o jeho zdravie</a:t>
            </a:r>
          </a:p>
          <a:p>
            <a:pPr marL="342900" indent="-342900" algn="ctr">
              <a:lnSpc>
                <a:spcPct val="80000"/>
              </a:lnSpc>
              <a:spcBef>
                <a:spcPts val="800"/>
              </a:spcBef>
              <a:buFontTx/>
              <a:buNone/>
              <a:defRPr/>
            </a:pPr>
            <a:endParaRPr lang="sk-SK" sz="3200" b="1" kern="0" dirty="0">
              <a:solidFill>
                <a:srgbClr val="000000"/>
              </a:solidFill>
              <a:latin typeface="Arial" panose="020B0604020202020204" pitchFamily="34" charset="0"/>
              <a:cs typeface="Arial" panose="020B0604020202020204" pitchFamily="34" charset="0"/>
            </a:endParaRPr>
          </a:p>
          <a:p>
            <a:pPr marL="342900" indent="-342900" algn="ctr">
              <a:lnSpc>
                <a:spcPct val="80000"/>
              </a:lnSpc>
              <a:spcBef>
                <a:spcPts val="800"/>
              </a:spcBef>
              <a:buFontTx/>
              <a:buNone/>
              <a:defRPr/>
            </a:pPr>
            <a:endParaRPr lang="sk-SK" sz="3200" b="1" kern="0" dirty="0">
              <a:solidFill>
                <a:srgbClr val="000000"/>
              </a:solidFill>
              <a:latin typeface="Arial" panose="020B0604020202020204" pitchFamily="34" charset="0"/>
              <a:cs typeface="Arial" panose="020B0604020202020204" pitchFamily="34" charset="0"/>
            </a:endParaRPr>
          </a:p>
          <a:p>
            <a:pPr marL="342900" indent="-342900" algn="ctr">
              <a:lnSpc>
                <a:spcPct val="80000"/>
              </a:lnSpc>
              <a:spcBef>
                <a:spcPts val="800"/>
              </a:spcBef>
              <a:buFontTx/>
              <a:buNone/>
              <a:defRPr/>
            </a:pPr>
            <a:endParaRPr lang="en-US" sz="3200" b="1" kern="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13707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898525" y="1412875"/>
            <a:ext cx="8245475" cy="4121150"/>
          </a:xfrm>
          <a:prstGeom prst="rect">
            <a:avLst/>
          </a:prstGeom>
          <a:noFill/>
          <a:ln w="9525">
            <a:noFill/>
            <a:miter lim="800000"/>
            <a:headEnd/>
            <a:tailEnd/>
          </a:ln>
        </p:spPr>
        <p:txBody>
          <a:bodyPr>
            <a:spAutoFit/>
          </a:bodyPr>
          <a:lstStyle/>
          <a:p>
            <a:pPr eaLnBrk="1">
              <a:defRPr/>
            </a:pPr>
            <a:r>
              <a:rPr lang="cs-CZ" sz="3200" dirty="0">
                <a:solidFill>
                  <a:srgbClr val="CC0000"/>
                </a:solidFill>
                <a:latin typeface="Arial" panose="020B0604020202020204" pitchFamily="34" charset="0"/>
                <a:cs typeface="Arial" panose="020B0604020202020204" pitchFamily="34" charset="0"/>
              </a:rPr>
              <a:t>-</a:t>
            </a:r>
            <a:r>
              <a:rPr lang="cs-CZ" sz="3200" dirty="0">
                <a:solidFill>
                  <a:srgbClr val="000000"/>
                </a:solidFill>
                <a:latin typeface="Arial" panose="020B0604020202020204" pitchFamily="34" charset="0"/>
                <a:cs typeface="Arial" panose="020B0604020202020204" pitchFamily="34" charset="0"/>
              </a:rPr>
              <a:t>  </a:t>
            </a:r>
            <a:r>
              <a:rPr lang="cs-CZ" sz="3200" b="1" dirty="0" err="1">
                <a:solidFill>
                  <a:srgbClr val="CC0000"/>
                </a:solidFill>
                <a:latin typeface="Arial" panose="020B0604020202020204" pitchFamily="34" charset="0"/>
                <a:cs typeface="Arial" panose="020B0604020202020204" pitchFamily="34" charset="0"/>
              </a:rPr>
              <a:t>pharmakon</a:t>
            </a:r>
            <a:r>
              <a:rPr lang="cs-CZ" sz="3200" dirty="0">
                <a:solidFill>
                  <a:srgbClr val="000000"/>
                </a:solidFill>
                <a:latin typeface="Arial" panose="020B0604020202020204" pitchFamily="34" charset="0"/>
                <a:cs typeface="Arial" panose="020B0604020202020204" pitchFamily="34" charset="0"/>
              </a:rPr>
              <a:t> </a:t>
            </a:r>
            <a:r>
              <a:rPr lang="cs-CZ" sz="3200" b="1" dirty="0">
                <a:solidFill>
                  <a:srgbClr val="000099"/>
                </a:solidFill>
                <a:latin typeface="Arial" panose="020B0604020202020204" pitchFamily="34" charset="0"/>
                <a:cs typeface="Arial" panose="020B0604020202020204" pitchFamily="34" charset="0"/>
              </a:rPr>
              <a:t>(</a:t>
            </a:r>
            <a:r>
              <a:rPr lang="cs-CZ" sz="3200" b="1" dirty="0" err="1">
                <a:solidFill>
                  <a:srgbClr val="000099"/>
                </a:solidFill>
                <a:latin typeface="Arial" panose="020B0604020202020204" pitchFamily="34" charset="0"/>
                <a:cs typeface="Arial" panose="020B0604020202020204" pitchFamily="34" charset="0"/>
              </a:rPr>
              <a:t>grécky</a:t>
            </a:r>
            <a:r>
              <a:rPr lang="cs-CZ" sz="3200" b="1" dirty="0">
                <a:solidFill>
                  <a:srgbClr val="000099"/>
                </a:solidFill>
                <a:latin typeface="Arial" panose="020B0604020202020204" pitchFamily="34" charset="0"/>
                <a:cs typeface="Arial" panose="020B0604020202020204" pitchFamily="34" charset="0"/>
              </a:rPr>
              <a:t>)  -  </a:t>
            </a:r>
            <a:r>
              <a:rPr lang="cs-CZ" sz="3200" b="1" dirty="0" err="1">
                <a:solidFill>
                  <a:srgbClr val="000099"/>
                </a:solidFill>
                <a:latin typeface="Arial" panose="020B0604020202020204" pitchFamily="34" charset="0"/>
                <a:cs typeface="Arial" panose="020B0604020202020204" pitchFamily="34" charset="0"/>
              </a:rPr>
              <a:t>liek</a:t>
            </a:r>
            <a:r>
              <a:rPr lang="cs-CZ" sz="3200" b="1" dirty="0">
                <a:solidFill>
                  <a:srgbClr val="000000"/>
                </a:solidFill>
                <a:latin typeface="Arial" panose="020B0604020202020204" pitchFamily="34" charset="0"/>
                <a:cs typeface="Arial" panose="020B0604020202020204" pitchFamily="34" charset="0"/>
              </a:rPr>
              <a:t> </a:t>
            </a:r>
          </a:p>
          <a:p>
            <a:pPr eaLnBrk="1">
              <a:buClr>
                <a:srgbClr val="CC0000"/>
              </a:buClr>
              <a:buFont typeface="Times New Roman" panose="02020603050405020304" pitchFamily="18" charset="0"/>
              <a:buChar char="-"/>
              <a:defRPr/>
            </a:pPr>
            <a:r>
              <a:rPr lang="cs-CZ" sz="3200" b="1" dirty="0">
                <a:solidFill>
                  <a:srgbClr val="000000"/>
                </a:solidFill>
                <a:latin typeface="Arial" panose="020B0604020202020204" pitchFamily="34" charset="0"/>
                <a:cs typeface="Arial" panose="020B0604020202020204" pitchFamily="34" charset="0"/>
              </a:rPr>
              <a:t>  </a:t>
            </a:r>
            <a:r>
              <a:rPr lang="cs-CZ" sz="3200" b="1" dirty="0" err="1">
                <a:solidFill>
                  <a:srgbClr val="CC0000"/>
                </a:solidFill>
                <a:latin typeface="Arial" panose="020B0604020202020204" pitchFamily="34" charset="0"/>
                <a:cs typeface="Arial" panose="020B0604020202020204" pitchFamily="34" charset="0"/>
              </a:rPr>
              <a:t>vigilare</a:t>
            </a:r>
            <a:r>
              <a:rPr lang="cs-CZ" sz="3200" b="1" dirty="0">
                <a:solidFill>
                  <a:srgbClr val="000000"/>
                </a:solidFill>
                <a:latin typeface="Arial" panose="020B0604020202020204" pitchFamily="34" charset="0"/>
                <a:cs typeface="Arial" panose="020B0604020202020204" pitchFamily="34" charset="0"/>
              </a:rPr>
              <a:t> </a:t>
            </a:r>
            <a:r>
              <a:rPr lang="cs-CZ" sz="3200" b="1" dirty="0">
                <a:solidFill>
                  <a:srgbClr val="000099"/>
                </a:solidFill>
                <a:latin typeface="Arial" panose="020B0604020202020204" pitchFamily="34" charset="0"/>
                <a:cs typeface="Arial" panose="020B0604020202020204" pitchFamily="34" charset="0"/>
              </a:rPr>
              <a:t>(latinsky) – </a:t>
            </a:r>
            <a:r>
              <a:rPr lang="cs-CZ" sz="3200" b="1" dirty="0" err="1">
                <a:solidFill>
                  <a:srgbClr val="000099"/>
                </a:solidFill>
                <a:latin typeface="Arial" panose="020B0604020202020204" pitchFamily="34" charset="0"/>
                <a:cs typeface="Arial" panose="020B0604020202020204" pitchFamily="34" charset="0"/>
              </a:rPr>
              <a:t>bdelý</a:t>
            </a:r>
            <a:r>
              <a:rPr lang="cs-CZ" sz="3200" b="1" dirty="0">
                <a:solidFill>
                  <a:srgbClr val="000099"/>
                </a:solidFill>
                <a:latin typeface="Arial" panose="020B0604020202020204" pitchFamily="34" charset="0"/>
                <a:cs typeface="Arial" panose="020B0604020202020204" pitchFamily="34" charset="0"/>
              </a:rPr>
              <a:t>, pozorný</a:t>
            </a:r>
          </a:p>
          <a:p>
            <a:pPr eaLnBrk="1">
              <a:buClr>
                <a:srgbClr val="CC0000"/>
              </a:buClr>
              <a:buFont typeface="Times New Roman" panose="02020603050405020304" pitchFamily="18" charset="0"/>
              <a:buChar char="-"/>
              <a:defRPr/>
            </a:pPr>
            <a:endParaRPr lang="cs-CZ" sz="3200" dirty="0">
              <a:solidFill>
                <a:srgbClr val="000099"/>
              </a:solidFill>
              <a:latin typeface="Arial" panose="020B0604020202020204" pitchFamily="34" charset="0"/>
              <a:cs typeface="Arial" panose="020B0604020202020204" pitchFamily="34" charset="0"/>
            </a:endParaRPr>
          </a:p>
          <a:p>
            <a:pPr eaLnBrk="1">
              <a:buClr>
                <a:srgbClr val="CC0000"/>
              </a:buClr>
              <a:buFont typeface="Times New Roman" panose="02020603050405020304" pitchFamily="18" charset="0"/>
              <a:buChar char="-"/>
              <a:defRPr/>
            </a:pPr>
            <a:endParaRPr lang="cs-CZ" sz="3200" dirty="0">
              <a:solidFill>
                <a:srgbClr val="000099"/>
              </a:solidFill>
              <a:latin typeface="Arial" panose="020B0604020202020204" pitchFamily="34" charset="0"/>
              <a:cs typeface="Arial" panose="020B0604020202020204" pitchFamily="34" charset="0"/>
            </a:endParaRPr>
          </a:p>
          <a:p>
            <a:pPr eaLnBrk="1">
              <a:buClr>
                <a:srgbClr val="CC0000"/>
              </a:buClr>
              <a:buFont typeface="Times New Roman" panose="02020603050405020304" pitchFamily="18" charset="0"/>
              <a:buChar char="-"/>
              <a:defRPr/>
            </a:pPr>
            <a:endParaRPr lang="cs-CZ" sz="3200" dirty="0">
              <a:solidFill>
                <a:srgbClr val="000099"/>
              </a:solidFill>
              <a:latin typeface="Arial" panose="020B0604020202020204" pitchFamily="34" charset="0"/>
              <a:cs typeface="Arial" panose="020B0604020202020204" pitchFamily="34" charset="0"/>
            </a:endParaRPr>
          </a:p>
          <a:p>
            <a:pPr eaLnBrk="1">
              <a:buClr>
                <a:srgbClr val="CC0000"/>
              </a:buClr>
              <a:buFont typeface="Times New Roman" panose="02020603050405020304" pitchFamily="18" charset="0"/>
              <a:buChar char="-"/>
              <a:defRPr/>
            </a:pPr>
            <a:endParaRPr lang="cs-CZ" sz="3200" dirty="0">
              <a:solidFill>
                <a:srgbClr val="000000"/>
              </a:solidFill>
              <a:latin typeface="Arial" panose="020B0604020202020204" pitchFamily="34" charset="0"/>
              <a:cs typeface="Arial" panose="020B0604020202020204" pitchFamily="34" charset="0"/>
            </a:endParaRPr>
          </a:p>
          <a:p>
            <a:pPr>
              <a:spcBef>
                <a:spcPts val="700"/>
              </a:spcBef>
              <a:buClr>
                <a:srgbClr val="000099"/>
              </a:buClr>
              <a:defRPr/>
            </a:pPr>
            <a:endParaRPr lang="en-US" sz="3200" dirty="0">
              <a:solidFill>
                <a:srgbClr val="000099"/>
              </a:solidFill>
              <a:latin typeface="Arial" panose="020B0604020202020204" pitchFamily="34" charset="0"/>
              <a:cs typeface="Arial" panose="020B0604020202020204" pitchFamily="34" charset="0"/>
            </a:endParaRPr>
          </a:p>
          <a:p>
            <a:pPr eaLnBrk="1">
              <a:defRPr/>
            </a:pPr>
            <a:endParaRPr lang="cs-CZ" sz="3200" dirty="0">
              <a:solidFill>
                <a:srgbClr val="000099"/>
              </a:solidFill>
              <a:latin typeface="Arial" panose="020B0604020202020204" pitchFamily="34" charset="0"/>
              <a:cs typeface="Arial" panose="020B0604020202020204" pitchFamily="34" charset="0"/>
            </a:endParaRPr>
          </a:p>
        </p:txBody>
      </p:sp>
      <p:sp>
        <p:nvSpPr>
          <p:cNvPr id="22531" name="Rectangle 3"/>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22532" name="Rectangle 4"/>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22533" name="Oval 5"/>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13318" name="Rectangle 6"/>
          <p:cNvSpPr>
            <a:spLocks noChangeArrowheads="1"/>
          </p:cNvSpPr>
          <p:nvPr/>
        </p:nvSpPr>
        <p:spPr bwMode="auto">
          <a:xfrm>
            <a:off x="1116013" y="260350"/>
            <a:ext cx="7775575" cy="1065213"/>
          </a:xfrm>
          <a:prstGeom prst="rect">
            <a:avLst/>
          </a:prstGeom>
          <a:noFill/>
          <a:ln w="9525">
            <a:noFill/>
            <a:round/>
            <a:headEnd/>
            <a:tailEnd/>
          </a:ln>
        </p:spPr>
        <p:txBody>
          <a:bodyPr lIns="0" tIns="0" rIns="0" bIns="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sk-SK" sz="3600" b="1" dirty="0">
                <a:solidFill>
                  <a:srgbClr val="CC0000"/>
                </a:solidFill>
                <a:latin typeface="Arial" panose="020B0604020202020204" pitchFamily="34" charset="0"/>
                <a:cs typeface="Arial" panose="020B0604020202020204" pitchFamily="34" charset="0"/>
              </a:rPr>
              <a:t>F</a:t>
            </a:r>
            <a:r>
              <a:rPr lang="en-US" sz="3600" b="1" dirty="0" err="1">
                <a:solidFill>
                  <a:srgbClr val="CC0000"/>
                </a:solidFill>
                <a:latin typeface="Arial" panose="020B0604020202020204" pitchFamily="34" charset="0"/>
                <a:cs typeface="Arial" panose="020B0604020202020204" pitchFamily="34" charset="0"/>
              </a:rPr>
              <a:t>arma</a:t>
            </a:r>
            <a:r>
              <a:rPr lang="sk-SK" sz="3600" b="1" dirty="0">
                <a:solidFill>
                  <a:srgbClr val="CC0000"/>
                </a:solidFill>
                <a:latin typeface="Arial" panose="020B0604020202020204" pitchFamily="34" charset="0"/>
                <a:cs typeface="Arial" panose="020B0604020202020204" pitchFamily="34" charset="0"/>
              </a:rPr>
              <a:t>k</a:t>
            </a:r>
            <a:r>
              <a:rPr lang="en-US" sz="3600" b="1" dirty="0" err="1">
                <a:solidFill>
                  <a:srgbClr val="CC0000"/>
                </a:solidFill>
                <a:latin typeface="Arial" panose="020B0604020202020204" pitchFamily="34" charset="0"/>
                <a:cs typeface="Arial" panose="020B0604020202020204" pitchFamily="34" charset="0"/>
              </a:rPr>
              <a:t>ovigilanc</a:t>
            </a:r>
            <a:r>
              <a:rPr lang="sk-SK" sz="3600" b="1" dirty="0" err="1">
                <a:solidFill>
                  <a:srgbClr val="CC0000"/>
                </a:solidFill>
                <a:latin typeface="Arial" panose="020B0604020202020204" pitchFamily="34" charset="0"/>
                <a:cs typeface="Arial" panose="020B0604020202020204" pitchFamily="34" charset="0"/>
              </a:rPr>
              <a:t>ia</a:t>
            </a:r>
            <a:r>
              <a:rPr lang="en-US" sz="3600" b="1" dirty="0">
                <a:solidFill>
                  <a:srgbClr val="CC0000"/>
                </a:solidFill>
                <a:latin typeface="Arial" panose="020B0604020202020204" pitchFamily="34" charset="0"/>
                <a:cs typeface="Arial" panose="020B0604020202020204" pitchFamily="34" charset="0"/>
              </a:rPr>
              <a:t> </a:t>
            </a:r>
          </a:p>
        </p:txBody>
      </p:sp>
      <p:sp>
        <p:nvSpPr>
          <p:cNvPr id="7" name="Rectangle 3"/>
          <p:cNvSpPr txBox="1">
            <a:spLocks noChangeArrowheads="1"/>
          </p:cNvSpPr>
          <p:nvPr/>
        </p:nvSpPr>
        <p:spPr>
          <a:xfrm>
            <a:off x="983790" y="3140968"/>
            <a:ext cx="8027987" cy="5329238"/>
          </a:xfrm>
          <a:prstGeom prst="rect">
            <a:avLst/>
          </a:prstGeom>
        </p:spPr>
        <p:txBody>
          <a:bodyPr/>
          <a:lstStyle/>
          <a:p>
            <a:pPr marL="342900" indent="-342900">
              <a:lnSpc>
                <a:spcPct val="80000"/>
              </a:lnSpc>
              <a:spcBef>
                <a:spcPts val="800"/>
              </a:spcBef>
              <a:buFontTx/>
              <a:buNone/>
              <a:defRPr/>
            </a:pPr>
            <a:endParaRPr lang="sk-SK" sz="2800" b="1" kern="0" dirty="0">
              <a:latin typeface="Arial" panose="020B0604020202020204" pitchFamily="34" charset="0"/>
              <a:cs typeface="Arial" panose="020B0604020202020204" pitchFamily="34" charset="0"/>
            </a:endParaRPr>
          </a:p>
          <a:p>
            <a:pPr marL="457200" indent="-457200">
              <a:lnSpc>
                <a:spcPct val="80000"/>
              </a:lnSpc>
              <a:spcBef>
                <a:spcPts val="800"/>
              </a:spcBef>
              <a:buClr>
                <a:srgbClr val="FF0066"/>
              </a:buClr>
              <a:buFont typeface="Arial" panose="020B0604020202020204" pitchFamily="34" charset="0"/>
              <a:buChar char="•"/>
              <a:defRPr/>
            </a:pPr>
            <a:r>
              <a:rPr lang="sk-SK" sz="2800" b="1" kern="0" dirty="0">
                <a:solidFill>
                  <a:srgbClr val="000000"/>
                </a:solidFill>
                <a:latin typeface="Arial" panose="020B0604020202020204" pitchFamily="34" charset="0"/>
                <a:cs typeface="Arial" panose="020B0604020202020204" pitchFamily="34" charset="0"/>
              </a:rPr>
              <a:t>Monitorovanie bezpečného užívania liekov: </a:t>
            </a:r>
          </a:p>
          <a:p>
            <a:pPr marL="342900" indent="-342900">
              <a:lnSpc>
                <a:spcPct val="80000"/>
              </a:lnSpc>
              <a:spcBef>
                <a:spcPts val="800"/>
              </a:spcBef>
              <a:buClr>
                <a:srgbClr val="FF0066"/>
              </a:buClr>
              <a:defRPr/>
            </a:pPr>
            <a:endParaRPr lang="sk-SK" sz="2800" b="1" kern="0" dirty="0">
              <a:solidFill>
                <a:srgbClr val="000000"/>
              </a:solidFill>
              <a:latin typeface="Arial" panose="020B0604020202020204" pitchFamily="34" charset="0"/>
              <a:cs typeface="Arial" panose="020B0604020202020204" pitchFamily="34" charset="0"/>
            </a:endParaRPr>
          </a:p>
          <a:p>
            <a:pPr marL="342900" indent="-342900">
              <a:lnSpc>
                <a:spcPct val="80000"/>
              </a:lnSpc>
              <a:spcBef>
                <a:spcPts val="800"/>
              </a:spcBef>
              <a:buClr>
                <a:srgbClr val="FF0066"/>
              </a:buClr>
              <a:buFont typeface="Wingdings" pitchFamily="2" charset="2"/>
              <a:buNone/>
              <a:defRPr/>
            </a:pPr>
            <a:r>
              <a:rPr lang="sk-SK" sz="2800" b="1" kern="0" dirty="0">
                <a:solidFill>
                  <a:srgbClr val="000000"/>
                </a:solidFill>
                <a:latin typeface="Arial" panose="020B0604020202020204" pitchFamily="34" charset="0"/>
                <a:cs typeface="Arial" panose="020B0604020202020204" pitchFamily="34" charset="0"/>
              </a:rPr>
              <a:t>        -  zhromažďovanie, analýza</a:t>
            </a:r>
          </a:p>
          <a:p>
            <a:pPr marL="342900" indent="-342900">
              <a:lnSpc>
                <a:spcPct val="80000"/>
              </a:lnSpc>
              <a:spcBef>
                <a:spcPts val="800"/>
              </a:spcBef>
              <a:buClr>
                <a:srgbClr val="FF0066"/>
              </a:buClr>
              <a:buFont typeface="Wingdings" pitchFamily="2" charset="2"/>
              <a:buNone/>
              <a:defRPr/>
            </a:pPr>
            <a:r>
              <a:rPr lang="sk-SK" sz="2800" b="1" kern="0" dirty="0">
                <a:solidFill>
                  <a:srgbClr val="000000"/>
                </a:solidFill>
                <a:latin typeface="Arial" panose="020B0604020202020204" pitchFamily="34" charset="0"/>
                <a:cs typeface="Arial" panose="020B0604020202020204" pitchFamily="34" charset="0"/>
              </a:rPr>
              <a:t>           údajov</a:t>
            </a:r>
          </a:p>
          <a:p>
            <a:pPr marL="342900" indent="-342900">
              <a:lnSpc>
                <a:spcPct val="80000"/>
              </a:lnSpc>
              <a:spcBef>
                <a:spcPts val="800"/>
              </a:spcBef>
              <a:buClr>
                <a:srgbClr val="FF0066"/>
              </a:buClr>
              <a:buFont typeface="Wingdings" pitchFamily="2" charset="2"/>
              <a:buNone/>
              <a:defRPr/>
            </a:pPr>
            <a:r>
              <a:rPr lang="sk-SK" sz="2800" b="1" kern="0" dirty="0">
                <a:solidFill>
                  <a:srgbClr val="000000"/>
                </a:solidFill>
                <a:latin typeface="Arial" panose="020B0604020202020204" pitchFamily="34" charset="0"/>
                <a:cs typeface="Arial" panose="020B0604020202020204" pitchFamily="34" charset="0"/>
              </a:rPr>
              <a:t>        -  hodnotenie pomeru prínosu a rizika</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znižovanie rizika pri užívaní liekov</a:t>
            </a:r>
          </a:p>
          <a:p>
            <a:pPr marL="342900" indent="-342900">
              <a:lnSpc>
                <a:spcPct val="80000"/>
              </a:lnSpc>
              <a:spcBef>
                <a:spcPts val="800"/>
              </a:spcBef>
              <a:buFontTx/>
              <a:buNone/>
              <a:defRPr/>
            </a:pPr>
            <a:endParaRPr lang="sk-SK" sz="2800" b="1" kern="0" dirty="0">
              <a:solidFill>
                <a:srgbClr val="000000"/>
              </a:solidFill>
              <a:latin typeface="Arial" panose="020B0604020202020204" pitchFamily="34" charset="0"/>
              <a:cs typeface="Arial" panose="020B0604020202020204" pitchFamily="34" charset="0"/>
            </a:endParaRPr>
          </a:p>
          <a:p>
            <a:pPr marL="342900" indent="-342900">
              <a:lnSpc>
                <a:spcPct val="80000"/>
              </a:lnSpc>
              <a:spcBef>
                <a:spcPts val="800"/>
              </a:spcBef>
              <a:buFontTx/>
              <a:buNone/>
              <a:defRPr/>
            </a:pPr>
            <a:endParaRPr lang="sk-SK" sz="2800" b="1" kern="0" dirty="0">
              <a:solidFill>
                <a:srgbClr val="000000"/>
              </a:solidFill>
              <a:latin typeface="Arial" panose="020B0604020202020204" pitchFamily="34" charset="0"/>
              <a:cs typeface="Arial" panose="020B0604020202020204" pitchFamily="34" charset="0"/>
            </a:endParaRPr>
          </a:p>
          <a:p>
            <a:pPr marL="342900" indent="-342900">
              <a:lnSpc>
                <a:spcPct val="80000"/>
              </a:lnSpc>
              <a:spcBef>
                <a:spcPts val="800"/>
              </a:spcBef>
              <a:buFontTx/>
              <a:buNone/>
              <a:defRPr/>
            </a:pPr>
            <a:endParaRPr lang="en-US" sz="2800" b="1" kern="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03509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0" y="0"/>
            <a:ext cx="609600" cy="6858000"/>
          </a:xfrm>
          <a:prstGeom prst="rect">
            <a:avLst/>
          </a:prstGeom>
          <a:gradFill rotWithShape="0">
            <a:gsLst>
              <a:gs pos="0">
                <a:srgbClr val="0000CC"/>
              </a:gs>
              <a:gs pos="100000">
                <a:srgbClr val="000099"/>
              </a:gs>
            </a:gsLst>
            <a:lin ang="10800000" scaled="1"/>
          </a:gradFill>
          <a:ln w="9360">
            <a:solidFill>
              <a:srgbClr val="000000"/>
            </a:solidFill>
            <a:miter lim="800000"/>
            <a:headEnd/>
            <a:tailEnd/>
          </a:ln>
        </p:spPr>
        <p:txBody>
          <a:bodyPr wrap="none" anchor="ctr"/>
          <a:lstStyle/>
          <a:p>
            <a:endParaRPr lang="sk-SK" altLang="sk-SK"/>
          </a:p>
        </p:txBody>
      </p:sp>
      <p:sp>
        <p:nvSpPr>
          <p:cNvPr id="23555" name="Rectangle 4"/>
          <p:cNvSpPr>
            <a:spLocks noChangeArrowheads="1"/>
          </p:cNvSpPr>
          <p:nvPr/>
        </p:nvSpPr>
        <p:spPr bwMode="auto">
          <a:xfrm>
            <a:off x="533400" y="228600"/>
            <a:ext cx="381000" cy="4419600"/>
          </a:xfrm>
          <a:prstGeom prst="rect">
            <a:avLst/>
          </a:prstGeom>
          <a:gradFill rotWithShape="0">
            <a:gsLst>
              <a:gs pos="0">
                <a:srgbClr val="00C000"/>
              </a:gs>
              <a:gs pos="100000">
                <a:srgbClr val="007600"/>
              </a:gs>
            </a:gsLst>
            <a:lin ang="5400000" scaled="1"/>
          </a:gradFill>
          <a:ln w="9360">
            <a:solidFill>
              <a:srgbClr val="000000"/>
            </a:solidFill>
            <a:miter lim="800000"/>
            <a:headEnd/>
            <a:tailEnd/>
          </a:ln>
        </p:spPr>
        <p:txBody>
          <a:bodyPr wrap="none" anchor="ctr"/>
          <a:lstStyle/>
          <a:p>
            <a:endParaRPr lang="sk-SK" altLang="sk-SK"/>
          </a:p>
        </p:txBody>
      </p:sp>
      <p:sp>
        <p:nvSpPr>
          <p:cNvPr id="23556" name="Oval 5"/>
          <p:cNvSpPr>
            <a:spLocks noChangeArrowheads="1"/>
          </p:cNvSpPr>
          <p:nvPr/>
        </p:nvSpPr>
        <p:spPr bwMode="auto">
          <a:xfrm>
            <a:off x="228600" y="762000"/>
            <a:ext cx="914400" cy="685800"/>
          </a:xfrm>
          <a:prstGeom prst="ellipse">
            <a:avLst/>
          </a:prstGeom>
          <a:gradFill rotWithShape="0">
            <a:gsLst>
              <a:gs pos="0">
                <a:srgbClr val="F88E2E"/>
              </a:gs>
              <a:gs pos="100000">
                <a:srgbClr val="D83300"/>
              </a:gs>
            </a:gsLst>
            <a:lin ang="5400000" scaled="1"/>
          </a:gradFill>
          <a:ln w="9360">
            <a:solidFill>
              <a:srgbClr val="000000"/>
            </a:solidFill>
            <a:miter lim="800000"/>
            <a:headEnd/>
            <a:tailEnd/>
          </a:ln>
        </p:spPr>
        <p:txBody>
          <a:bodyPr wrap="none" anchor="ctr"/>
          <a:lstStyle/>
          <a:p>
            <a:endParaRPr lang="sk-SK" altLang="sk-SK"/>
          </a:p>
        </p:txBody>
      </p:sp>
      <p:sp>
        <p:nvSpPr>
          <p:cNvPr id="8" name="Rectangle 3"/>
          <p:cNvSpPr txBox="1">
            <a:spLocks noChangeArrowheads="1"/>
          </p:cNvSpPr>
          <p:nvPr/>
        </p:nvSpPr>
        <p:spPr>
          <a:xfrm>
            <a:off x="1219200" y="1772816"/>
            <a:ext cx="7767637" cy="4110037"/>
          </a:xfrm>
          <a:prstGeom prst="rect">
            <a:avLst/>
          </a:prstGeom>
        </p:spPr>
        <p:txBody>
          <a:bodyPr/>
          <a:lstStyle/>
          <a:p>
            <a:pPr marL="342900" indent="-342900">
              <a:lnSpc>
                <a:spcPct val="80000"/>
              </a:lnSpc>
              <a:spcBef>
                <a:spcPts val="800"/>
              </a:spcBef>
              <a:defRPr/>
            </a:pPr>
            <a:r>
              <a:rPr lang="sk-SK" sz="2800" b="1" kern="0" dirty="0">
                <a:solidFill>
                  <a:srgbClr val="C00000"/>
                </a:solidFill>
                <a:latin typeface="Arial" panose="020B0604020202020204" pitchFamily="34" charset="0"/>
                <a:cs typeface="Arial" panose="020B0604020202020204" pitchFamily="34" charset="0"/>
              </a:rPr>
              <a:t>KOMU</a:t>
            </a:r>
            <a:r>
              <a:rPr lang="sk-SK" sz="2800" b="1" kern="0" dirty="0">
                <a:solidFill>
                  <a:srgbClr val="990033"/>
                </a:solidFill>
                <a:latin typeface="Arial" panose="020B0604020202020204" pitchFamily="34" charset="0"/>
                <a:cs typeface="Arial" panose="020B0604020202020204" pitchFamily="34" charset="0"/>
              </a:rPr>
              <a:t>:</a:t>
            </a:r>
            <a:r>
              <a:rPr lang="sk-SK" sz="2800" b="1" kern="0" dirty="0">
                <a:solidFill>
                  <a:srgbClr val="000000"/>
                </a:solidFill>
                <a:latin typeface="Arial" panose="020B0604020202020204" pitchFamily="34" charset="0"/>
                <a:cs typeface="Arial" panose="020B0604020202020204" pitchFamily="34" charset="0"/>
              </a:rPr>
              <a:t>  ŠÚKL</a:t>
            </a:r>
          </a:p>
          <a:p>
            <a:pPr marL="342900" indent="-342900">
              <a:lnSpc>
                <a:spcPct val="80000"/>
              </a:lnSpc>
              <a:spcBef>
                <a:spcPts val="800"/>
              </a:spcBef>
              <a:defRPr/>
            </a:pPr>
            <a:endParaRPr lang="sk-SK" sz="2800" b="1" kern="0" dirty="0">
              <a:solidFill>
                <a:srgbClr val="000000"/>
              </a:solidFill>
              <a:latin typeface="Arial" panose="020B0604020202020204" pitchFamily="34" charset="0"/>
              <a:cs typeface="Arial" panose="020B0604020202020204" pitchFamily="34" charset="0"/>
            </a:endParaRPr>
          </a:p>
          <a:p>
            <a:pPr marL="342900" indent="-342900">
              <a:lnSpc>
                <a:spcPct val="80000"/>
              </a:lnSpc>
              <a:spcBef>
                <a:spcPts val="800"/>
              </a:spcBef>
              <a:defRPr/>
            </a:pPr>
            <a:r>
              <a:rPr lang="sk-SK" sz="2800" b="1" kern="0" dirty="0">
                <a:solidFill>
                  <a:srgbClr val="C00000"/>
                </a:solidFill>
                <a:latin typeface="Arial" panose="020B0604020202020204" pitchFamily="34" charset="0"/>
                <a:cs typeface="Arial" panose="020B0604020202020204" pitchFamily="34" charset="0"/>
              </a:rPr>
              <a:t>KTO</a:t>
            </a:r>
            <a:r>
              <a:rPr lang="sk-SK" sz="2800" b="1" kern="0" dirty="0">
                <a:solidFill>
                  <a:srgbClr val="990033"/>
                </a:solidFill>
                <a:latin typeface="Arial" panose="020B0604020202020204" pitchFamily="34" charset="0"/>
                <a:cs typeface="Arial" panose="020B0604020202020204" pitchFamily="34" charset="0"/>
              </a:rPr>
              <a:t>:</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držiteľ rozhodnutia o registrácii lieku</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osoba oprávnená predpisovať lieky</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osoba oprávnená vydávať lieky</a:t>
            </a:r>
          </a:p>
          <a:p>
            <a:pPr marL="342900" indent="-342900">
              <a:lnSpc>
                <a:spcPct val="80000"/>
              </a:lnSpc>
              <a:spcBef>
                <a:spcPts val="800"/>
              </a:spcBef>
              <a:buFontTx/>
              <a:buNone/>
              <a:defRPr/>
            </a:pPr>
            <a:endParaRPr lang="sk-SK" sz="2800" b="1" kern="0" dirty="0">
              <a:solidFill>
                <a:srgbClr val="000000"/>
              </a:solidFill>
              <a:latin typeface="Arial" panose="020B0604020202020204" pitchFamily="34" charset="0"/>
              <a:cs typeface="Arial" panose="020B0604020202020204" pitchFamily="34" charset="0"/>
            </a:endParaRPr>
          </a:p>
          <a:p>
            <a:pPr marL="342900" indent="-342900">
              <a:lnSpc>
                <a:spcPct val="80000"/>
              </a:lnSpc>
              <a:spcBef>
                <a:spcPts val="800"/>
              </a:spcBef>
              <a:defRPr/>
            </a:pPr>
            <a:r>
              <a:rPr lang="sk-SK" sz="2800" b="1" kern="0" dirty="0">
                <a:solidFill>
                  <a:srgbClr val="C00000"/>
                </a:solidFill>
                <a:latin typeface="Arial" panose="020B0604020202020204" pitchFamily="34" charset="0"/>
                <a:cs typeface="Arial" panose="020B0604020202020204" pitchFamily="34" charset="0"/>
              </a:rPr>
              <a:t>AKO</a:t>
            </a:r>
            <a:r>
              <a:rPr lang="sk-SK" sz="2800" b="1" kern="0" dirty="0">
                <a:solidFill>
                  <a:srgbClr val="990033"/>
                </a:solidFill>
                <a:latin typeface="Arial" panose="020B0604020202020204" pitchFamily="34" charset="0"/>
                <a:cs typeface="Arial" panose="020B0604020202020204" pitchFamily="34" charset="0"/>
              </a:rPr>
              <a:t>:</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CIOMS formulár </a:t>
            </a:r>
          </a:p>
          <a:p>
            <a:pPr marL="342900" indent="-342900">
              <a:lnSpc>
                <a:spcPct val="80000"/>
              </a:lnSpc>
              <a:spcBef>
                <a:spcPts val="800"/>
              </a:spcBef>
              <a:buFontTx/>
              <a:buNone/>
              <a:defRPr/>
            </a:pPr>
            <a:r>
              <a:rPr lang="sk-SK" sz="2800" b="1" kern="0" dirty="0">
                <a:solidFill>
                  <a:srgbClr val="000000"/>
                </a:solidFill>
                <a:latin typeface="Arial" panose="020B0604020202020204" pitchFamily="34" charset="0"/>
                <a:cs typeface="Arial" panose="020B0604020202020204" pitchFamily="34" charset="0"/>
              </a:rPr>
              <a:t>    -  formulár ŠÚKL</a:t>
            </a:r>
          </a:p>
        </p:txBody>
      </p:sp>
      <p:sp>
        <p:nvSpPr>
          <p:cNvPr id="9" name="Rectangle 2"/>
          <p:cNvSpPr txBox="1">
            <a:spLocks noChangeArrowheads="1"/>
          </p:cNvSpPr>
          <p:nvPr/>
        </p:nvSpPr>
        <p:spPr>
          <a:xfrm>
            <a:off x="723900" y="548680"/>
            <a:ext cx="7767637" cy="1433513"/>
          </a:xfrm>
          <a:prstGeom prst="rect">
            <a:avLst/>
          </a:prstGeom>
        </p:spPr>
        <p:txBody>
          <a:bodyPr/>
          <a:lstStyle/>
          <a:p>
            <a:pPr algn="ctr">
              <a:defRPr/>
            </a:pPr>
            <a:r>
              <a:rPr lang="sk-SK" sz="4000" b="1" kern="0" dirty="0">
                <a:solidFill>
                  <a:srgbClr val="000099"/>
                </a:solidFill>
                <a:latin typeface="Arial" panose="020B0604020202020204" pitchFamily="34" charset="0"/>
                <a:ea typeface="+mj-ea"/>
                <a:cs typeface="Arial" panose="020B0604020202020204" pitchFamily="34" charset="0"/>
              </a:rPr>
              <a:t>Povinnosť hlásiť NÚL</a:t>
            </a:r>
          </a:p>
        </p:txBody>
      </p:sp>
    </p:spTree>
    <p:extLst>
      <p:ext uri="{BB962C8B-B14F-4D97-AF65-F5344CB8AC3E}">
        <p14:creationId xmlns:p14="http://schemas.microsoft.com/office/powerpoint/2010/main" val="17945951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611560" y="188640"/>
            <a:ext cx="8229600" cy="1252728"/>
          </a:xfrm>
        </p:spPr>
        <p:txBody>
          <a:bodyPr/>
          <a:lstStyle/>
          <a:p>
            <a:pPr eaLnBrk="1" hangingPunct="1">
              <a:defRPr/>
            </a:pPr>
            <a:r>
              <a:rPr lang="sk-SK" dirty="0">
                <a:latin typeface="Arial" panose="020B0604020202020204" pitchFamily="34" charset="0"/>
                <a:cs typeface="Arial" panose="020B0604020202020204" pitchFamily="34" charset="0"/>
              </a:rPr>
              <a:t>Lieky a gravidita</a:t>
            </a:r>
            <a:r>
              <a:rPr lang="en-GB" dirty="0">
                <a:latin typeface="Arial" panose="020B0604020202020204" pitchFamily="34" charset="0"/>
                <a:cs typeface="Arial" panose="020B0604020202020204" pitchFamily="34" charset="0"/>
              </a:rPr>
              <a:t> </a:t>
            </a:r>
          </a:p>
        </p:txBody>
      </p:sp>
      <p:sp>
        <p:nvSpPr>
          <p:cNvPr id="102403" name="Rectangle 3"/>
          <p:cNvSpPr>
            <a:spLocks noGrp="1" noChangeArrowheads="1"/>
          </p:cNvSpPr>
          <p:nvPr>
            <p:ph type="body" idx="1"/>
          </p:nvPr>
        </p:nvSpPr>
        <p:spPr/>
        <p:txBody>
          <a:bodyPr/>
          <a:lstStyle/>
          <a:p>
            <a:pPr eaLnBrk="1" hangingPunct="1">
              <a:spcBef>
                <a:spcPct val="50000"/>
              </a:spcBef>
            </a:pPr>
            <a:r>
              <a:rPr lang="en-GB" b="1" dirty="0" err="1">
                <a:latin typeface="Arial" panose="020B0604020202020204" pitchFamily="34" charset="0"/>
                <a:cs typeface="Arial" panose="020B0604020202020204" pitchFamily="34" charset="0"/>
              </a:rPr>
              <a:t>Podanie</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lieku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matke</a:t>
            </a:r>
            <a:r>
              <a:rPr lang="en-GB" b="1" dirty="0">
                <a:latin typeface="Arial" panose="020B0604020202020204" pitchFamily="34" charset="0"/>
                <a:cs typeface="Arial" panose="020B0604020202020204" pitchFamily="34" charset="0"/>
              </a:rPr>
              <a:t> s </a:t>
            </a:r>
            <a:r>
              <a:rPr lang="en-GB" b="1" dirty="0" err="1">
                <a:latin typeface="Arial" panose="020B0604020202020204" pitchFamily="34" charset="0"/>
                <a:cs typeface="Arial" panose="020B0604020202020204" pitchFamily="34" charset="0"/>
              </a:rPr>
              <a:t>cie</a:t>
            </a:r>
            <a:r>
              <a:rPr lang="sk-SK" b="1" dirty="0">
                <a:latin typeface="Arial" panose="020B0604020202020204" pitchFamily="34" charset="0"/>
                <a:cs typeface="Arial" panose="020B0604020202020204" pitchFamily="34" charset="0"/>
              </a:rPr>
              <a:t>ľ</a:t>
            </a:r>
            <a:r>
              <a:rPr lang="en-GB" b="1" dirty="0">
                <a:latin typeface="Arial" panose="020B0604020202020204" pitchFamily="34" charset="0"/>
                <a:cs typeface="Arial" panose="020B0604020202020204" pitchFamily="34" charset="0"/>
              </a:rPr>
              <a:t>om lie</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enia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jej</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ochorenia</a:t>
            </a:r>
            <a:r>
              <a:rPr lang="sk-SK" b="1"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vystavuje</a:t>
            </a:r>
            <a:r>
              <a:rPr lang="en-GB" b="1" dirty="0">
                <a:latin typeface="Arial" panose="020B0604020202020204" pitchFamily="34" charset="0"/>
                <a:cs typeface="Arial" panose="020B0604020202020204" pitchFamily="34" charset="0"/>
              </a:rPr>
              <a:t> plod</a:t>
            </a:r>
            <a:r>
              <a:rPr lang="sk-SK"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riziku</a:t>
            </a:r>
            <a:r>
              <a:rPr lang="en-GB" b="1" dirty="0">
                <a:latin typeface="Arial" panose="020B0604020202020204" pitchFamily="34" charset="0"/>
                <a:cs typeface="Arial" panose="020B0604020202020204" pitchFamily="34" charset="0"/>
              </a:rPr>
              <a:t> ne</a:t>
            </a:r>
            <a:r>
              <a:rPr lang="sk-SK" b="1" dirty="0">
                <a:latin typeface="Arial" panose="020B0604020202020204" pitchFamily="34" charset="0"/>
                <a:cs typeface="Arial" panose="020B0604020202020204" pitchFamily="34" charset="0"/>
              </a:rPr>
              <a:t>ž</a:t>
            </a:r>
            <a:r>
              <a:rPr lang="en-GB" b="1" dirty="0" err="1">
                <a:latin typeface="Arial" panose="020B0604020202020204" pitchFamily="34" charset="0"/>
                <a:cs typeface="Arial" panose="020B0604020202020204" pitchFamily="34" charset="0"/>
              </a:rPr>
              <a:t>iad</a:t>
            </a:r>
            <a:r>
              <a:rPr lang="sk-SK" b="1" dirty="0">
                <a:latin typeface="Arial" panose="020B0604020202020204" pitchFamily="34" charset="0"/>
                <a:cs typeface="Arial" panose="020B0604020202020204" pitchFamily="34" charset="0"/>
              </a:rPr>
              <a:t>u</a:t>
            </a:r>
            <a:r>
              <a:rPr lang="en-GB" b="1" dirty="0" err="1">
                <a:latin typeface="Arial" panose="020B0604020202020204" pitchFamily="34" charset="0"/>
                <a:cs typeface="Arial" panose="020B0604020202020204" pitchFamily="34" charset="0"/>
              </a:rPr>
              <a:t>cich</a:t>
            </a:r>
            <a:r>
              <a:rPr lang="en-GB" b="1" dirty="0">
                <a:latin typeface="Arial" panose="020B0604020202020204" pitchFamily="34" charset="0"/>
                <a:cs typeface="Arial" panose="020B0604020202020204" pitchFamily="34" charset="0"/>
              </a:rPr>
              <a:t> ú</a:t>
            </a:r>
            <a:r>
              <a:rPr lang="sk-SK" b="1" dirty="0">
                <a:latin typeface="Arial" panose="020B0604020202020204" pitchFamily="34" charset="0"/>
                <a:cs typeface="Arial" panose="020B0604020202020204" pitchFamily="34" charset="0"/>
              </a:rPr>
              <a:t>č</a:t>
            </a:r>
            <a:r>
              <a:rPr lang="en-GB" b="1" dirty="0" err="1">
                <a:latin typeface="Arial" panose="020B0604020202020204" pitchFamily="34" charset="0"/>
                <a:cs typeface="Arial" panose="020B0604020202020204" pitchFamily="34" charset="0"/>
              </a:rPr>
              <a:t>inkov</a:t>
            </a:r>
            <a:endParaRPr lang="en-GB" b="1" dirty="0">
              <a:latin typeface="Arial" panose="020B0604020202020204" pitchFamily="34" charset="0"/>
              <a:cs typeface="Arial" panose="020B0604020202020204" pitchFamily="34" charset="0"/>
            </a:endParaRPr>
          </a:p>
          <a:p>
            <a:pPr eaLnBrk="1" hangingPunct="1">
              <a:spcBef>
                <a:spcPct val="50000"/>
              </a:spcBef>
            </a:pPr>
            <a:endParaRPr lang="sk-SK" b="1" dirty="0">
              <a:latin typeface="Arial" panose="020B0604020202020204" pitchFamily="34" charset="0"/>
              <a:cs typeface="Arial" panose="020B0604020202020204" pitchFamily="34" charset="0"/>
            </a:endParaRPr>
          </a:p>
          <a:p>
            <a:pPr eaLnBrk="1" hangingPunct="1">
              <a:spcBef>
                <a:spcPct val="50000"/>
              </a:spcBef>
            </a:pPr>
            <a:r>
              <a:rPr lang="sk-SK" b="1" dirty="0">
                <a:solidFill>
                  <a:srgbClr val="C00000"/>
                </a:solidFill>
                <a:latin typeface="Arial" panose="020B0604020202020204" pitchFamily="34" charset="0"/>
                <a:cs typeface="Arial" panose="020B0604020202020204" pitchFamily="34" charset="0"/>
              </a:rPr>
              <a:t>Teratogénny účinok </a:t>
            </a:r>
            <a:r>
              <a:rPr lang="sk-SK" b="1" dirty="0">
                <a:latin typeface="Arial" panose="020B0604020202020204" pitchFamily="34" charset="0"/>
                <a:cs typeface="Arial" panose="020B0604020202020204" pitchFamily="34" charset="0"/>
              </a:rPr>
              <a:t>lieku ↔ </a:t>
            </a:r>
            <a:r>
              <a:rPr lang="sk-SK" b="1" i="1" dirty="0">
                <a:latin typeface="Arial" panose="020B0604020202020204" pitchFamily="34" charset="0"/>
                <a:cs typeface="Arial" panose="020B0604020202020204" pitchFamily="34" charset="0"/>
              </a:rPr>
              <a:t>obdobie vývoja plodu</a:t>
            </a:r>
            <a:r>
              <a:rPr lang="en-GB" b="1" dirty="0">
                <a:latin typeface="Arial" panose="020B0604020202020204" pitchFamily="34" charset="0"/>
                <a:cs typeface="Arial" panose="020B0604020202020204" pitchFamily="34" charset="0"/>
              </a:rPr>
              <a:t> </a:t>
            </a:r>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611560" y="86326"/>
            <a:ext cx="8229600" cy="1252728"/>
          </a:xfrm>
        </p:spPr>
        <p:txBody>
          <a:bodyPr/>
          <a:lstStyle/>
          <a:p>
            <a:pPr eaLnBrk="1" hangingPunct="1">
              <a:defRPr/>
            </a:pPr>
            <a:r>
              <a:rPr lang="en-GB" dirty="0" err="1">
                <a:latin typeface="Arial" panose="020B0604020202020204" pitchFamily="34" charset="0"/>
                <a:cs typeface="Arial" panose="020B0604020202020204" pitchFamily="34" charset="0"/>
              </a:rPr>
              <a:t>Obdobie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oplodnením</a:t>
            </a:r>
            <a:endParaRPr lang="en-GB" dirty="0">
              <a:latin typeface="Arial" panose="020B0604020202020204" pitchFamily="34" charset="0"/>
              <a:cs typeface="Arial" panose="020B0604020202020204" pitchFamily="34" charset="0"/>
            </a:endParaRPr>
          </a:p>
        </p:txBody>
      </p:sp>
      <p:sp>
        <p:nvSpPr>
          <p:cNvPr id="103427" name="Rectangle 3"/>
          <p:cNvSpPr>
            <a:spLocks noGrp="1" noChangeArrowheads="1"/>
          </p:cNvSpPr>
          <p:nvPr>
            <p:ph type="body" idx="1"/>
          </p:nvPr>
        </p:nvSpPr>
        <p:spPr/>
        <p:txBody>
          <a:bodyPr/>
          <a:lstStyle/>
          <a:p>
            <a:pPr algn="just" eaLnBrk="1" hangingPunct="1"/>
            <a:r>
              <a:rPr lang="en-GB" b="1" dirty="0" err="1">
                <a:latin typeface="Arial" panose="020B0604020202020204" pitchFamily="34" charset="0"/>
                <a:cs typeface="Arial" panose="020B0604020202020204" pitchFamily="34" charset="0"/>
              </a:rPr>
              <a:t>Relatívne</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bezpe</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né </a:t>
            </a:r>
            <a:r>
              <a:rPr lang="en-GB" b="1" dirty="0" err="1">
                <a:latin typeface="Arial" panose="020B0604020202020204" pitchFamily="34" charset="0"/>
                <a:cs typeface="Arial" panose="020B0604020202020204" pitchFamily="34" charset="0"/>
              </a:rPr>
              <a:t>pred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teratogénnym</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pôsobením</a:t>
            </a:r>
            <a:endParaRPr lang="en-GB" b="1" dirty="0">
              <a:latin typeface="Arial" panose="020B0604020202020204" pitchFamily="34" charset="0"/>
              <a:cs typeface="Arial" panose="020B0604020202020204" pitchFamily="34" charset="0"/>
            </a:endParaRPr>
          </a:p>
          <a:p>
            <a:pPr algn="just" eaLnBrk="1" hangingPunct="1"/>
            <a:endParaRPr lang="sk-SK" b="1" dirty="0">
              <a:latin typeface="Arial" panose="020B0604020202020204" pitchFamily="34" charset="0"/>
              <a:cs typeface="Arial" panose="020B0604020202020204" pitchFamily="34" charset="0"/>
            </a:endParaRPr>
          </a:p>
          <a:p>
            <a:pPr algn="just" eaLnBrk="1" hangingPunct="1"/>
            <a:r>
              <a:rPr lang="en-GB" b="1" dirty="0">
                <a:latin typeface="Arial" panose="020B0604020202020204" pitchFamily="34" charset="0"/>
                <a:cs typeface="Arial" panose="020B0604020202020204" pitchFamily="34" charset="0"/>
              </a:rPr>
              <a:t>„</a:t>
            </a:r>
            <a:r>
              <a:rPr lang="en-GB" b="1" dirty="0" err="1">
                <a:latin typeface="Arial" panose="020B0604020202020204" pitchFamily="34" charset="0"/>
                <a:cs typeface="Arial" panose="020B0604020202020204" pitchFamily="34" charset="0"/>
              </a:rPr>
              <a:t>Všetko</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alebo</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ni</a:t>
            </a:r>
            <a:r>
              <a:rPr lang="sk-SK" b="1" dirty="0">
                <a:latin typeface="Arial" panose="020B0604020202020204" pitchFamily="34" charset="0"/>
                <a:cs typeface="Arial" panose="020B0604020202020204" pitchFamily="34" charset="0"/>
              </a:rPr>
              <a:t>č</a:t>
            </a:r>
            <a:r>
              <a:rPr lang="en-GB" b="1" dirty="0">
                <a:latin typeface="Arial" panose="020B0604020202020204" pitchFamily="34" charset="0"/>
                <a:cs typeface="Arial" panose="020B0604020202020204" pitchFamily="34" charset="0"/>
              </a:rPr>
              <a:t>“</a:t>
            </a:r>
          </a:p>
          <a:p>
            <a:pPr eaLnBrk="1" hangingPunct="1"/>
            <a:endParaRPr lang="en-GB" b="1" dirty="0">
              <a:latin typeface="Arial" panose="020B0604020202020204" pitchFamily="34" charset="0"/>
              <a:cs typeface="Arial" panose="020B0604020202020204" pitchFamily="34" charset="0"/>
            </a:endParaRPr>
          </a:p>
        </p:txBody>
      </p:sp>
      <p:pic>
        <p:nvPicPr>
          <p:cNvPr id="103428" name="Picture 5" descr="1"/>
          <p:cNvPicPr>
            <a:picLocks noChangeAspect="1" noChangeArrowheads="1"/>
          </p:cNvPicPr>
          <p:nvPr/>
        </p:nvPicPr>
        <p:blipFill>
          <a:blip r:embed="rId2" cstate="print"/>
          <a:srcRect/>
          <a:stretch>
            <a:fillRect/>
          </a:stretch>
        </p:blipFill>
        <p:spPr bwMode="auto">
          <a:xfrm>
            <a:off x="4283968" y="3341220"/>
            <a:ext cx="3011487" cy="3060700"/>
          </a:xfrm>
          <a:prstGeom prst="rect">
            <a:avLst/>
          </a:prstGeom>
          <a:noFill/>
          <a:ln w="9525">
            <a:noFill/>
            <a:miter lim="800000"/>
            <a:headEnd/>
            <a:tailEnd/>
          </a:ln>
        </p:spPr>
      </p:pic>
      <p:sp>
        <p:nvSpPr>
          <p:cNvPr id="103429" name="Text Box 6"/>
          <p:cNvSpPr txBox="1">
            <a:spLocks noChangeArrowheads="1"/>
          </p:cNvSpPr>
          <p:nvPr/>
        </p:nvSpPr>
        <p:spPr bwMode="auto">
          <a:xfrm>
            <a:off x="4859338" y="6092825"/>
            <a:ext cx="1028700" cy="274638"/>
          </a:xfrm>
          <a:prstGeom prst="rect">
            <a:avLst/>
          </a:prstGeom>
          <a:noFill/>
          <a:ln w="9525">
            <a:noFill/>
            <a:miter lim="800000"/>
            <a:headEnd/>
            <a:tailEnd/>
          </a:ln>
        </p:spPr>
        <p:txBody>
          <a:bodyPr wrap="none">
            <a:spAutoFit/>
          </a:bodyPr>
          <a:lstStyle/>
          <a:p>
            <a:r>
              <a:rPr lang="sk-SK" sz="1200"/>
              <a:t>www.osel.cz</a:t>
            </a: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normAutofit/>
          </a:bodyPr>
          <a:lstStyle/>
          <a:p>
            <a:pPr eaLnBrk="1" hangingPunct="1">
              <a:defRPr/>
            </a:pPr>
            <a:r>
              <a:rPr lang="sk-SK" sz="4000" dirty="0">
                <a:latin typeface="Arial" panose="020B0604020202020204" pitchFamily="34" charset="0"/>
                <a:cs typeface="Arial" panose="020B0604020202020204" pitchFamily="34" charset="0"/>
              </a:rPr>
              <a:t>Obdobie embryonálneho vývoja</a:t>
            </a:r>
            <a:endParaRPr lang="en-GB" sz="4000" dirty="0">
              <a:latin typeface="Arial" panose="020B0604020202020204" pitchFamily="34" charset="0"/>
              <a:cs typeface="Arial" panose="020B0604020202020204" pitchFamily="34" charset="0"/>
            </a:endParaRPr>
          </a:p>
        </p:txBody>
      </p:sp>
      <p:sp>
        <p:nvSpPr>
          <p:cNvPr id="104451" name="Rectangle 3"/>
          <p:cNvSpPr>
            <a:spLocks noGrp="1" noChangeArrowheads="1"/>
          </p:cNvSpPr>
          <p:nvPr>
            <p:ph type="body" idx="1"/>
          </p:nvPr>
        </p:nvSpPr>
        <p:spPr/>
        <p:txBody>
          <a:bodyPr/>
          <a:lstStyle/>
          <a:p>
            <a:pPr eaLnBrk="1" hangingPunct="1">
              <a:lnSpc>
                <a:spcPct val="90000"/>
              </a:lnSpc>
            </a:pPr>
            <a:r>
              <a:rPr lang="en-GB" sz="2400" b="1" i="1" dirty="0" err="1">
                <a:latin typeface="Arial" panose="020B0604020202020204" pitchFamily="34" charset="0"/>
                <a:cs typeface="Arial" panose="020B0604020202020204" pitchFamily="34" charset="0"/>
              </a:rPr>
              <a:t>Morfologický</a:t>
            </a:r>
            <a:r>
              <a:rPr lang="en-GB" sz="2400" b="1" i="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vývoj</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jednotlivých</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orgánov</a:t>
            </a:r>
            <a:r>
              <a:rPr lang="en-GB" sz="2400" b="1" dirty="0">
                <a:latin typeface="Arial" panose="020B0604020202020204" pitchFamily="34" charset="0"/>
                <a:cs typeface="Arial" panose="020B0604020202020204" pitchFamily="34" charset="0"/>
              </a:rPr>
              <a:t> – </a:t>
            </a:r>
            <a:endParaRPr lang="sk-SK" sz="2400" b="1" dirty="0">
              <a:latin typeface="Arial" panose="020B0604020202020204" pitchFamily="34" charset="0"/>
              <a:cs typeface="Arial" panose="020B0604020202020204" pitchFamily="34" charset="0"/>
            </a:endParaRPr>
          </a:p>
          <a:p>
            <a:pPr eaLnBrk="1" hangingPunct="1">
              <a:lnSpc>
                <a:spcPct val="90000"/>
              </a:lnSpc>
              <a:buFont typeface="Wingdings" pitchFamily="2" charset="2"/>
              <a:buNone/>
            </a:pPr>
            <a:r>
              <a:rPr lang="sk-SK" sz="2400" b="1" dirty="0">
                <a:latin typeface="Arial" panose="020B0604020202020204" pitchFamily="34" charset="0"/>
                <a:cs typeface="Arial" panose="020B0604020202020204" pitchFamily="34" charset="0"/>
                <a:sym typeface="Symbol" pitchFamily="18" charset="2"/>
              </a:rPr>
              <a:t>	</a:t>
            </a:r>
            <a:r>
              <a:rPr lang="en-GB" sz="2400" b="1" dirty="0">
                <a:latin typeface="Arial" panose="020B0604020202020204" pitchFamily="34" charset="0"/>
                <a:cs typeface="Arial" panose="020B0604020202020204" pitchFamily="34" charset="0"/>
                <a:sym typeface="Symbol" pitchFamily="18" charset="2"/>
              </a:rPr>
              <a: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citlivos</a:t>
            </a:r>
            <a:r>
              <a:rPr lang="sk-SK" sz="2400" b="1" dirty="0">
                <a:latin typeface="Arial" panose="020B0604020202020204" pitchFamily="34" charset="0"/>
                <a:cs typeface="Arial" panose="020B0604020202020204" pitchFamily="34" charset="0"/>
              </a:rPr>
              <a:t>ť</a:t>
            </a:r>
            <a:r>
              <a:rPr lang="en-GB" sz="2400" b="1" dirty="0">
                <a:latin typeface="Arial" panose="020B0604020202020204" pitchFamily="34" charset="0"/>
                <a:cs typeface="Arial" panose="020B0604020202020204" pitchFamily="34" charset="0"/>
              </a:rPr>
              <a:t> k </a:t>
            </a:r>
            <a:r>
              <a:rPr lang="en-GB" sz="2400" b="1" dirty="0" err="1">
                <a:latin typeface="Arial" panose="020B0604020202020204" pitchFamily="34" charset="0"/>
                <a:cs typeface="Arial" panose="020B0604020202020204" pitchFamily="34" charset="0"/>
              </a:rPr>
              <a:t>teratogénom</a:t>
            </a:r>
            <a:endParaRPr lang="en-GB" sz="2400" b="1" dirty="0">
              <a:latin typeface="Arial" panose="020B0604020202020204" pitchFamily="34" charset="0"/>
              <a:cs typeface="Arial" panose="020B0604020202020204" pitchFamily="34" charset="0"/>
            </a:endParaRPr>
          </a:p>
          <a:p>
            <a:pPr eaLnBrk="1" hangingPunct="1">
              <a:lnSpc>
                <a:spcPct val="90000"/>
              </a:lnSpc>
            </a:pPr>
            <a:endParaRPr lang="sk-SK" sz="2400" b="1" dirty="0">
              <a:latin typeface="Arial" panose="020B0604020202020204" pitchFamily="34" charset="0"/>
              <a:cs typeface="Arial" panose="020B0604020202020204" pitchFamily="34" charset="0"/>
            </a:endParaRPr>
          </a:p>
          <a:p>
            <a:pPr eaLnBrk="1" hangingPunct="1">
              <a:lnSpc>
                <a:spcPct val="90000"/>
              </a:lnSpc>
            </a:pPr>
            <a:r>
              <a:rPr lang="en-GB" sz="2400" b="1" dirty="0">
                <a:latin typeface="Arial" panose="020B0604020202020204" pitchFamily="34" charset="0"/>
                <a:cs typeface="Arial" panose="020B0604020202020204" pitchFamily="34" charset="0"/>
              </a:rPr>
              <a:t>I. trimester (15.-</a:t>
            </a:r>
            <a:r>
              <a:rPr lang="sk-SK"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55. de</a:t>
            </a:r>
            <a:r>
              <a:rPr lang="sk-SK" sz="2400" b="1" dirty="0">
                <a:latin typeface="Arial" panose="020B0604020202020204" pitchFamily="34" charset="0"/>
                <a:cs typeface="Arial" panose="020B0604020202020204" pitchFamily="34" charset="0"/>
              </a:rPr>
              <a:t>ň</a:t>
            </a:r>
            <a:r>
              <a:rPr lang="en-GB" sz="2400" b="1" dirty="0">
                <a:latin typeface="Arial" panose="020B0604020202020204" pitchFamily="34" charset="0"/>
                <a:cs typeface="Arial" panose="020B0604020202020204" pitchFamily="34" charset="0"/>
              </a:rPr>
              <a:t>)</a:t>
            </a:r>
          </a:p>
          <a:p>
            <a:pPr eaLnBrk="1" hangingPunct="1">
              <a:lnSpc>
                <a:spcPct val="90000"/>
              </a:lnSpc>
            </a:pPr>
            <a:endParaRPr lang="sk-SK" sz="2400" b="1" dirty="0">
              <a:latin typeface="Arial" panose="020B0604020202020204" pitchFamily="34" charset="0"/>
              <a:cs typeface="Arial" panose="020B0604020202020204" pitchFamily="34" charset="0"/>
            </a:endParaRPr>
          </a:p>
          <a:p>
            <a:pPr eaLnBrk="1" hangingPunct="1">
              <a:lnSpc>
                <a:spcPct val="90000"/>
              </a:lnSpc>
            </a:pPr>
            <a:r>
              <a:rPr lang="en-GB" sz="2400" b="1" dirty="0" err="1">
                <a:solidFill>
                  <a:srgbClr val="C00000"/>
                </a:solidFill>
                <a:latin typeface="Arial" panose="020B0604020202020204" pitchFamily="34" charset="0"/>
                <a:cs typeface="Arial" panose="020B0604020202020204" pitchFamily="34" charset="0"/>
              </a:rPr>
              <a:t>Špecifické</a:t>
            </a:r>
            <a:r>
              <a:rPr lang="en-GB" sz="2400" b="1" dirty="0">
                <a:solidFill>
                  <a:srgbClr val="C00000"/>
                </a:solidFill>
                <a:latin typeface="Arial" panose="020B0604020202020204" pitchFamily="34" charset="0"/>
                <a:cs typeface="Arial" panose="020B0604020202020204" pitchFamily="34" charset="0"/>
              </a:rPr>
              <a:t> </a:t>
            </a:r>
            <a:r>
              <a:rPr lang="en-GB" sz="2400" b="1" dirty="0" err="1">
                <a:solidFill>
                  <a:srgbClr val="C00000"/>
                </a:solidFill>
                <a:latin typeface="Arial" panose="020B0604020202020204" pitchFamily="34" charset="0"/>
                <a:cs typeface="Arial" panose="020B0604020202020204" pitchFamily="34" charset="0"/>
              </a:rPr>
              <a:t>malformácie</a:t>
            </a:r>
            <a:r>
              <a:rPr lang="en-GB" sz="2400" b="1" dirty="0">
                <a:solidFill>
                  <a:srgbClr val="C00000"/>
                </a:solidFill>
                <a:latin typeface="Arial" panose="020B0604020202020204" pitchFamily="34" charset="0"/>
                <a:cs typeface="Arial" panose="020B0604020202020204" pitchFamily="34" charset="0"/>
              </a:rPr>
              <a:t>: </a:t>
            </a:r>
            <a:endParaRPr lang="sk-SK" sz="2400" b="1" dirty="0">
              <a:solidFill>
                <a:srgbClr val="C00000"/>
              </a:solidFill>
              <a:latin typeface="Arial" panose="020B0604020202020204" pitchFamily="34" charset="0"/>
              <a:cs typeface="Arial" panose="020B0604020202020204" pitchFamily="34" charset="0"/>
            </a:endParaRPr>
          </a:p>
          <a:p>
            <a:pPr lvl="1" eaLnBrk="1" hangingPunct="1">
              <a:lnSpc>
                <a:spcPct val="90000"/>
              </a:lnSpc>
            </a:pPr>
            <a:r>
              <a:rPr lang="sk-SK" sz="2400" b="1" dirty="0">
                <a:latin typeface="Arial" panose="020B0604020202020204" pitchFamily="34" charset="0"/>
                <a:cs typeface="Arial" panose="020B0604020202020204" pitchFamily="34" charset="0"/>
              </a:rPr>
              <a:t>Poruchy vývoja mozgu</a:t>
            </a:r>
            <a:r>
              <a:rPr lang="en-GB" sz="2400" b="1" dirty="0">
                <a:latin typeface="Arial" panose="020B0604020202020204" pitchFamily="34" charset="0"/>
                <a:cs typeface="Arial" panose="020B0604020202020204" pitchFamily="34" charset="0"/>
              </a:rPr>
              <a:t>- 26. de</a:t>
            </a:r>
            <a:r>
              <a:rPr lang="sk-SK" sz="2400" b="1" dirty="0">
                <a:latin typeface="Arial" panose="020B0604020202020204" pitchFamily="34" charset="0"/>
                <a:cs typeface="Arial" panose="020B0604020202020204" pitchFamily="34" charset="0"/>
              </a:rPr>
              <a:t>ň</a:t>
            </a:r>
            <a:r>
              <a:rPr lang="en-GB" sz="2400" b="1" dirty="0">
                <a:latin typeface="Arial" panose="020B0604020202020204" pitchFamily="34" charset="0"/>
                <a:cs typeface="Arial" panose="020B0604020202020204" pitchFamily="34" charset="0"/>
              </a:rPr>
              <a:t>, </a:t>
            </a:r>
            <a:endParaRPr lang="sk-SK" sz="2400" b="1" dirty="0">
              <a:latin typeface="Arial" panose="020B0604020202020204" pitchFamily="34" charset="0"/>
              <a:cs typeface="Arial" panose="020B0604020202020204" pitchFamily="34" charset="0"/>
            </a:endParaRPr>
          </a:p>
          <a:p>
            <a:pPr lvl="1" eaLnBrk="1" hangingPunct="1">
              <a:lnSpc>
                <a:spcPct val="90000"/>
              </a:lnSpc>
            </a:pPr>
            <a:r>
              <a:rPr lang="en-GB" sz="2400" b="1" dirty="0" err="1">
                <a:latin typeface="Arial" panose="020B0604020202020204" pitchFamily="34" charset="0"/>
                <a:cs typeface="Arial" panose="020B0604020202020204" pitchFamily="34" charset="0"/>
              </a:rPr>
              <a:t>Transpozícia</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ve</a:t>
            </a:r>
            <a:r>
              <a:rPr lang="sk-SK" sz="2400" b="1" dirty="0">
                <a:latin typeface="Arial" panose="020B0604020202020204" pitchFamily="34" charset="0"/>
                <a:cs typeface="Arial" panose="020B0604020202020204" pitchFamily="34" charset="0"/>
              </a:rPr>
              <a:t>ľ</a:t>
            </a:r>
            <a:r>
              <a:rPr lang="en-GB" sz="2400" b="1" dirty="0" err="1">
                <a:latin typeface="Arial" panose="020B0604020202020204" pitchFamily="34" charset="0"/>
                <a:cs typeface="Arial" panose="020B0604020202020204" pitchFamily="34" charset="0"/>
              </a:rPr>
              <a:t>kých</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ciev</a:t>
            </a:r>
            <a:r>
              <a:rPr lang="en-GB" sz="2400" b="1" dirty="0">
                <a:latin typeface="Arial" panose="020B0604020202020204" pitchFamily="34" charset="0"/>
                <a:cs typeface="Arial" panose="020B0604020202020204" pitchFamily="34" charset="0"/>
              </a:rPr>
              <a:t> –</a:t>
            </a:r>
            <a:r>
              <a:rPr lang="sk-SK"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34. de</a:t>
            </a:r>
            <a:r>
              <a:rPr lang="sk-SK" sz="2400" b="1" dirty="0">
                <a:latin typeface="Arial" panose="020B0604020202020204" pitchFamily="34" charset="0"/>
                <a:cs typeface="Arial" panose="020B0604020202020204" pitchFamily="34" charset="0"/>
              </a:rPr>
              <a:t>ň</a:t>
            </a:r>
            <a:r>
              <a:rPr lang="en-GB" sz="2400" b="1" dirty="0">
                <a:latin typeface="Arial" panose="020B0604020202020204" pitchFamily="34" charset="0"/>
                <a:cs typeface="Arial" panose="020B0604020202020204" pitchFamily="34" charset="0"/>
              </a:rPr>
              <a:t>, </a:t>
            </a:r>
            <a:endParaRPr lang="sk-SK" sz="2400" b="1" dirty="0">
              <a:latin typeface="Arial" panose="020B0604020202020204" pitchFamily="34" charset="0"/>
              <a:cs typeface="Arial" panose="020B0604020202020204" pitchFamily="34" charset="0"/>
            </a:endParaRPr>
          </a:p>
          <a:p>
            <a:pPr lvl="1" eaLnBrk="1" hangingPunct="1">
              <a:lnSpc>
                <a:spcPct val="90000"/>
              </a:lnSpc>
            </a:pPr>
            <a:r>
              <a:rPr lang="en-GB" sz="2400" b="1" dirty="0" err="1">
                <a:latin typeface="Arial" panose="020B0604020202020204" pitchFamily="34" charset="0"/>
                <a:cs typeface="Arial" panose="020B0604020202020204" pitchFamily="34" charset="0"/>
              </a:rPr>
              <a:t>Rázštep</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pery</a:t>
            </a:r>
            <a:r>
              <a:rPr lang="en-GB" sz="2400" b="1" dirty="0">
                <a:latin typeface="Arial" panose="020B0604020202020204" pitchFamily="34" charset="0"/>
                <a:cs typeface="Arial" panose="020B0604020202020204" pitchFamily="34" charset="0"/>
              </a:rPr>
              <a:t> – 36. de</a:t>
            </a:r>
            <a:r>
              <a:rPr lang="sk-SK" sz="2400" b="1" dirty="0">
                <a:latin typeface="Arial" panose="020B0604020202020204" pitchFamily="34" charset="0"/>
                <a:cs typeface="Arial" panose="020B0604020202020204" pitchFamily="34" charset="0"/>
              </a:rPr>
              <a:t>ň</a:t>
            </a:r>
            <a:r>
              <a:rPr lang="en-GB" sz="2400" b="1" dirty="0">
                <a:latin typeface="Arial" panose="020B0604020202020204" pitchFamily="34" charset="0"/>
                <a:cs typeface="Arial" panose="020B0604020202020204" pitchFamily="34" charset="0"/>
              </a:rPr>
              <a:t>, </a:t>
            </a:r>
            <a:endParaRPr lang="sk-SK" sz="2400" b="1" dirty="0">
              <a:latin typeface="Arial" panose="020B0604020202020204" pitchFamily="34" charset="0"/>
              <a:cs typeface="Arial" panose="020B0604020202020204" pitchFamily="34" charset="0"/>
            </a:endParaRPr>
          </a:p>
          <a:p>
            <a:pPr lvl="1" eaLnBrk="1" hangingPunct="1">
              <a:lnSpc>
                <a:spcPct val="90000"/>
              </a:lnSpc>
            </a:pPr>
            <a:r>
              <a:rPr lang="en-GB" sz="2400" b="1" dirty="0" err="1">
                <a:latin typeface="Arial" panose="020B0604020202020204" pitchFamily="34" charset="0"/>
                <a:cs typeface="Arial" panose="020B0604020202020204" pitchFamily="34" charset="0"/>
              </a:rPr>
              <a:t>Defekt</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komorového</a:t>
            </a:r>
            <a:r>
              <a:rPr lang="en-GB" sz="2400" b="1" dirty="0">
                <a:latin typeface="Arial" panose="020B0604020202020204" pitchFamily="34" charset="0"/>
                <a:cs typeface="Arial" panose="020B0604020202020204" pitchFamily="34" charset="0"/>
              </a:rPr>
              <a:t> septa – 42. de</a:t>
            </a:r>
            <a:r>
              <a:rPr lang="sk-SK" sz="2400" b="1" dirty="0">
                <a:latin typeface="Arial" panose="020B0604020202020204" pitchFamily="34" charset="0"/>
                <a:cs typeface="Arial" panose="020B0604020202020204" pitchFamily="34" charset="0"/>
              </a:rPr>
              <a:t>ň</a:t>
            </a:r>
            <a:endParaRPr lang="en-GB" sz="2400" b="1" dirty="0">
              <a:latin typeface="Arial" panose="020B0604020202020204" pitchFamily="34" charset="0"/>
              <a:cs typeface="Arial" panose="020B0604020202020204" pitchFamily="34" charset="0"/>
            </a:endParaRPr>
          </a:p>
          <a:p>
            <a:pPr eaLnBrk="1" hangingPunct="1">
              <a:lnSpc>
                <a:spcPct val="90000"/>
              </a:lnSpc>
            </a:pPr>
            <a:endParaRPr lang="en-GB" sz="2400" b="1" dirty="0">
              <a:latin typeface="Arial" panose="020B0604020202020204" pitchFamily="34" charset="0"/>
              <a:cs typeface="Arial" panose="020B0604020202020204" pitchFamily="34" charset="0"/>
            </a:endParaRPr>
          </a:p>
        </p:txBody>
      </p:sp>
      <p:pic>
        <p:nvPicPr>
          <p:cNvPr id="104452" name="Picture 5" descr="vsd"/>
          <p:cNvPicPr>
            <a:picLocks noChangeAspect="1" noChangeArrowheads="1"/>
          </p:cNvPicPr>
          <p:nvPr/>
        </p:nvPicPr>
        <p:blipFill>
          <a:blip r:embed="rId2" cstate="print"/>
          <a:srcRect/>
          <a:stretch>
            <a:fillRect/>
          </a:stretch>
        </p:blipFill>
        <p:spPr bwMode="auto">
          <a:xfrm>
            <a:off x="6400800" y="4714875"/>
            <a:ext cx="2743200" cy="2143125"/>
          </a:xfrm>
          <a:prstGeom prst="rect">
            <a:avLst/>
          </a:prstGeom>
          <a:noFill/>
          <a:ln w="9525">
            <a:noFill/>
            <a:miter lim="800000"/>
            <a:headEnd/>
            <a:tailEnd/>
          </a:ln>
        </p:spPr>
      </p:pic>
      <p:pic>
        <p:nvPicPr>
          <p:cNvPr id="104453" name="Picture 7" descr="fente_labiale"/>
          <p:cNvPicPr>
            <a:picLocks noChangeAspect="1" noChangeArrowheads="1"/>
          </p:cNvPicPr>
          <p:nvPr/>
        </p:nvPicPr>
        <p:blipFill>
          <a:blip r:embed="rId3" cstate="print"/>
          <a:srcRect/>
          <a:stretch>
            <a:fillRect/>
          </a:stretch>
        </p:blipFill>
        <p:spPr bwMode="auto">
          <a:xfrm>
            <a:off x="6516688" y="2349500"/>
            <a:ext cx="2098675" cy="2127250"/>
          </a:xfrm>
          <a:prstGeom prst="rect">
            <a:avLst/>
          </a:prstGeom>
          <a:noFill/>
          <a:ln w="9525">
            <a:noFill/>
            <a:miter lim="800000"/>
            <a:headEnd/>
            <a:tailEnd/>
          </a:ln>
        </p:spPr>
      </p:pic>
      <p:sp>
        <p:nvSpPr>
          <p:cNvPr id="104454" name="Rectangle 8"/>
          <p:cNvSpPr>
            <a:spLocks noChangeArrowheads="1"/>
          </p:cNvSpPr>
          <p:nvPr/>
        </p:nvSpPr>
        <p:spPr bwMode="auto">
          <a:xfrm>
            <a:off x="6305550" y="4449763"/>
            <a:ext cx="2560638" cy="214312"/>
          </a:xfrm>
          <a:prstGeom prst="rect">
            <a:avLst/>
          </a:prstGeom>
          <a:noFill/>
          <a:ln w="9525">
            <a:noFill/>
            <a:miter lim="800000"/>
            <a:headEnd/>
            <a:tailEnd/>
          </a:ln>
        </p:spPr>
        <p:txBody>
          <a:bodyPr wrap="none">
            <a:spAutoFit/>
          </a:bodyPr>
          <a:lstStyle/>
          <a:p>
            <a:r>
              <a:rPr lang="sk-SK" sz="800"/>
              <a:t>http://mathieu.cm.free.fr/old/images/fente_labiale.jpg</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defRPr/>
            </a:pPr>
            <a:r>
              <a:rPr lang="sk-SK" dirty="0">
                <a:latin typeface="Arial" panose="020B0604020202020204" pitchFamily="34" charset="0"/>
                <a:cs typeface="Arial" panose="020B0604020202020204" pitchFamily="34" charset="0"/>
              </a:rPr>
              <a:t>Teratogénne účinky</a:t>
            </a:r>
            <a:endParaRPr lang="en-GB" dirty="0">
              <a:latin typeface="Arial" panose="020B0604020202020204" pitchFamily="34" charset="0"/>
              <a:cs typeface="Arial" panose="020B0604020202020204" pitchFamily="34" charset="0"/>
            </a:endParaRPr>
          </a:p>
        </p:txBody>
      </p:sp>
      <p:sp>
        <p:nvSpPr>
          <p:cNvPr id="106499" name="Rectangle 3"/>
          <p:cNvSpPr>
            <a:spLocks noGrp="1" noChangeArrowheads="1"/>
          </p:cNvSpPr>
          <p:nvPr>
            <p:ph type="body" idx="1"/>
          </p:nvPr>
        </p:nvSpPr>
        <p:spPr>
          <a:xfrm>
            <a:off x="457200" y="1719263"/>
            <a:ext cx="7835900" cy="4411662"/>
          </a:xfrm>
        </p:spPr>
        <p:txBody>
          <a:bodyPr/>
          <a:lstStyle/>
          <a:p>
            <a:pPr eaLnBrk="1" hangingPunct="1">
              <a:lnSpc>
                <a:spcPct val="90000"/>
              </a:lnSpc>
              <a:spcBef>
                <a:spcPct val="40000"/>
              </a:spcBef>
              <a:buFont typeface="Wingdings" pitchFamily="2" charset="2"/>
              <a:buNone/>
            </a:pPr>
            <a:r>
              <a:rPr lang="sk-SK" b="1" dirty="0" err="1"/>
              <a:t>F</a:t>
            </a:r>
            <a:r>
              <a:rPr lang="sk-SK" b="1" dirty="0" err="1">
                <a:cs typeface="Times New Roman" pitchFamily="18" charset="0"/>
              </a:rPr>
              <a:t>armaká</a:t>
            </a:r>
            <a:r>
              <a:rPr lang="sk-SK" b="1" dirty="0">
                <a:cs typeface="Times New Roman" pitchFamily="18" charset="0"/>
              </a:rPr>
              <a:t> vyvolávajúce </a:t>
            </a:r>
            <a:r>
              <a:rPr lang="sk-SK" b="1" dirty="0" err="1">
                <a:cs typeface="Times New Roman" pitchFamily="18" charset="0"/>
              </a:rPr>
              <a:t>malformácie</a:t>
            </a:r>
            <a:r>
              <a:rPr lang="sk-SK" b="1" dirty="0">
                <a:cs typeface="Times New Roman" pitchFamily="18" charset="0"/>
              </a:rPr>
              <a:t> plodu</a:t>
            </a:r>
            <a:endParaRPr lang="sk-SK" b="1" dirty="0"/>
          </a:p>
          <a:p>
            <a:pPr eaLnBrk="1" hangingPunct="1">
              <a:lnSpc>
                <a:spcPct val="90000"/>
              </a:lnSpc>
              <a:spcBef>
                <a:spcPct val="40000"/>
              </a:spcBef>
            </a:pPr>
            <a:r>
              <a:rPr lang="sk-SK" b="1" dirty="0">
                <a:cs typeface="Times New Roman" pitchFamily="18" charset="0"/>
              </a:rPr>
              <a:t>M</a:t>
            </a:r>
            <a:r>
              <a:rPr lang="en-GB" b="1" dirty="0" err="1">
                <a:cs typeface="Times New Roman" pitchFamily="18" charset="0"/>
              </a:rPr>
              <a:t>orfologické</a:t>
            </a:r>
            <a:r>
              <a:rPr lang="en-GB" b="1" dirty="0">
                <a:cs typeface="Times New Roman" pitchFamily="18" charset="0"/>
              </a:rPr>
              <a:t>, </a:t>
            </a:r>
            <a:r>
              <a:rPr lang="en-GB" b="1" dirty="0" err="1">
                <a:cs typeface="Times New Roman" pitchFamily="18" charset="0"/>
              </a:rPr>
              <a:t>štrukturálne</a:t>
            </a:r>
            <a:r>
              <a:rPr lang="en-GB" b="1" dirty="0">
                <a:cs typeface="Times New Roman" pitchFamily="18" charset="0"/>
              </a:rPr>
              <a:t> </a:t>
            </a:r>
            <a:r>
              <a:rPr lang="en-GB" b="1" dirty="0" err="1">
                <a:cs typeface="Times New Roman" pitchFamily="18" charset="0"/>
              </a:rPr>
              <a:t>zmeny</a:t>
            </a:r>
            <a:r>
              <a:rPr lang="en-GB" b="1" dirty="0">
                <a:cs typeface="Times New Roman" pitchFamily="18" charset="0"/>
              </a:rPr>
              <a:t> </a:t>
            </a:r>
            <a:r>
              <a:rPr lang="en-GB" b="1" dirty="0" err="1">
                <a:cs typeface="Times New Roman" pitchFamily="18" charset="0"/>
              </a:rPr>
              <a:t>vo</a:t>
            </a:r>
            <a:r>
              <a:rPr lang="en-GB" b="1" dirty="0">
                <a:cs typeface="Times New Roman" pitchFamily="18" charset="0"/>
              </a:rPr>
              <a:t> </a:t>
            </a:r>
            <a:r>
              <a:rPr lang="en-GB" b="1" dirty="0" err="1">
                <a:cs typeface="Times New Roman" pitchFamily="18" charset="0"/>
              </a:rPr>
              <a:t>fáze</a:t>
            </a:r>
            <a:r>
              <a:rPr lang="en-GB" b="1" dirty="0">
                <a:cs typeface="Times New Roman" pitchFamily="18" charset="0"/>
              </a:rPr>
              <a:t> </a:t>
            </a:r>
            <a:r>
              <a:rPr lang="en-GB" b="1" dirty="0" err="1">
                <a:cs typeface="Times New Roman" pitchFamily="18" charset="0"/>
              </a:rPr>
              <a:t>rastu</a:t>
            </a:r>
            <a:endParaRPr lang="en-GB" b="1" dirty="0">
              <a:cs typeface="Times New Roman" pitchFamily="18" charset="0"/>
            </a:endParaRPr>
          </a:p>
          <a:p>
            <a:pPr eaLnBrk="1" hangingPunct="1">
              <a:lnSpc>
                <a:spcPct val="90000"/>
              </a:lnSpc>
              <a:spcBef>
                <a:spcPct val="40000"/>
              </a:spcBef>
            </a:pPr>
            <a:r>
              <a:rPr lang="sk-SK" b="1" dirty="0">
                <a:cs typeface="Times New Roman" pitchFamily="18" charset="0"/>
              </a:rPr>
              <a:t>F</a:t>
            </a:r>
            <a:r>
              <a:rPr lang="en-GB" b="1" dirty="0" err="1">
                <a:cs typeface="Times New Roman" pitchFamily="18" charset="0"/>
              </a:rPr>
              <a:t>unk</a:t>
            </a:r>
            <a:r>
              <a:rPr lang="sk-SK" b="1" dirty="0"/>
              <a:t>č</a:t>
            </a:r>
            <a:r>
              <a:rPr lang="en-GB" b="1" dirty="0">
                <a:cs typeface="Times New Roman" pitchFamily="18" charset="0"/>
              </a:rPr>
              <a:t>né </a:t>
            </a:r>
            <a:r>
              <a:rPr lang="en-GB" b="1" dirty="0" err="1">
                <a:cs typeface="Times New Roman" pitchFamily="18" charset="0"/>
              </a:rPr>
              <a:t>zmeny</a:t>
            </a:r>
            <a:endParaRPr lang="en-GB" b="1" dirty="0">
              <a:cs typeface="Times New Roman" pitchFamily="18" charset="0"/>
            </a:endParaRPr>
          </a:p>
          <a:p>
            <a:pPr eaLnBrk="1" hangingPunct="1">
              <a:lnSpc>
                <a:spcPct val="90000"/>
              </a:lnSpc>
              <a:spcBef>
                <a:spcPct val="40000"/>
              </a:spcBef>
            </a:pPr>
            <a:r>
              <a:rPr lang="sk-SK" b="1" dirty="0">
                <a:cs typeface="Times New Roman" pitchFamily="18" charset="0"/>
              </a:rPr>
              <a:t>N</a:t>
            </a:r>
            <a:r>
              <a:rPr lang="en-GB" b="1" dirty="0" err="1">
                <a:cs typeface="Times New Roman" pitchFamily="18" charset="0"/>
              </a:rPr>
              <a:t>ezávislé</a:t>
            </a:r>
            <a:r>
              <a:rPr lang="en-GB" b="1" dirty="0">
                <a:cs typeface="Times New Roman" pitchFamily="18" charset="0"/>
              </a:rPr>
              <a:t> </a:t>
            </a:r>
            <a:r>
              <a:rPr lang="en-GB" b="1" dirty="0" err="1">
                <a:cs typeface="Times New Roman" pitchFamily="18" charset="0"/>
              </a:rPr>
              <a:t>na</a:t>
            </a:r>
            <a:r>
              <a:rPr lang="en-GB" b="1" dirty="0">
                <a:cs typeface="Times New Roman" pitchFamily="18" charset="0"/>
              </a:rPr>
              <a:t> </a:t>
            </a:r>
            <a:r>
              <a:rPr lang="en-GB" b="1" dirty="0" err="1">
                <a:cs typeface="Times New Roman" pitchFamily="18" charset="0"/>
              </a:rPr>
              <a:t>dávke</a:t>
            </a:r>
            <a:r>
              <a:rPr lang="en-GB" b="1" dirty="0">
                <a:cs typeface="Times New Roman" pitchFamily="18" charset="0"/>
              </a:rPr>
              <a:t> </a:t>
            </a:r>
            <a:endParaRPr lang="sk-SK" b="1" dirty="0">
              <a:cs typeface="Times New Roman" pitchFamily="18" charset="0"/>
            </a:endParaRPr>
          </a:p>
          <a:p>
            <a:pPr eaLnBrk="1" hangingPunct="1">
              <a:lnSpc>
                <a:spcPct val="90000"/>
              </a:lnSpc>
              <a:spcBef>
                <a:spcPct val="40000"/>
              </a:spcBef>
            </a:pPr>
            <a:r>
              <a:rPr lang="sk-SK" b="1" dirty="0">
                <a:cs typeface="Times New Roman" pitchFamily="18" charset="0"/>
              </a:rPr>
              <a:t>Závislé na dávke (teratogénna dávka</a:t>
            </a:r>
            <a:r>
              <a:rPr lang="sk-SK" b="1" dirty="0"/>
              <a:t> </a:t>
            </a:r>
            <a:r>
              <a:rPr lang="sk-SK" b="1" dirty="0">
                <a:cs typeface="Times New Roman" pitchFamily="18" charset="0"/>
              </a:rPr>
              <a:t>- </a:t>
            </a:r>
            <a:r>
              <a:rPr lang="sk-SK" b="1" dirty="0">
                <a:solidFill>
                  <a:srgbClr val="990099"/>
                </a:solidFill>
                <a:cs typeface="Times New Roman" pitchFamily="18" charset="0"/>
              </a:rPr>
              <a:t>vitamín A</a:t>
            </a:r>
            <a:r>
              <a:rPr lang="sk-SK" b="1" dirty="0">
                <a:cs typeface="Times New Roman" pitchFamily="18" charset="0"/>
              </a:rPr>
              <a:t>)</a:t>
            </a:r>
            <a:r>
              <a:rPr lang="en-GB" b="1" dirty="0"/>
              <a:t> </a:t>
            </a:r>
          </a:p>
        </p:txBody>
      </p:sp>
      <p:pic>
        <p:nvPicPr>
          <p:cNvPr id="106500" name="Picture 5" descr="baby"/>
          <p:cNvPicPr>
            <a:picLocks noChangeAspect="1" noChangeArrowheads="1"/>
          </p:cNvPicPr>
          <p:nvPr/>
        </p:nvPicPr>
        <p:blipFill>
          <a:blip r:embed="rId2" cstate="print"/>
          <a:srcRect/>
          <a:stretch>
            <a:fillRect/>
          </a:stretch>
        </p:blipFill>
        <p:spPr bwMode="auto">
          <a:xfrm>
            <a:off x="7468481" y="2817019"/>
            <a:ext cx="1641475" cy="2216150"/>
          </a:xfrm>
          <a:prstGeom prst="rect">
            <a:avLst/>
          </a:prstGeom>
          <a:noFill/>
          <a:ln w="9525">
            <a:noFill/>
            <a:miter lim="800000"/>
            <a:headEnd/>
            <a:tailEnd/>
          </a:ln>
        </p:spPr>
      </p:pic>
      <p:sp>
        <p:nvSpPr>
          <p:cNvPr id="106501" name="Rectangle 6"/>
          <p:cNvSpPr>
            <a:spLocks noChangeArrowheads="1"/>
          </p:cNvSpPr>
          <p:nvPr/>
        </p:nvSpPr>
        <p:spPr bwMode="auto">
          <a:xfrm>
            <a:off x="3059113" y="6613525"/>
            <a:ext cx="2822575" cy="244475"/>
          </a:xfrm>
          <a:prstGeom prst="rect">
            <a:avLst/>
          </a:prstGeom>
          <a:noFill/>
          <a:ln w="9525">
            <a:noFill/>
            <a:miter lim="800000"/>
            <a:headEnd/>
            <a:tailEnd/>
          </a:ln>
        </p:spPr>
        <p:txBody>
          <a:bodyPr wrap="none">
            <a:spAutoFit/>
          </a:bodyPr>
          <a:lstStyle/>
          <a:p>
            <a:r>
              <a:rPr lang="sk-SK" sz="1000"/>
              <a:t>http://www.fda.gov/cder/news/graphics/baby.gif</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normAutofit/>
          </a:bodyPr>
          <a:lstStyle/>
          <a:p>
            <a:pPr eaLnBrk="1" hangingPunct="1">
              <a:defRPr/>
            </a:pPr>
            <a:r>
              <a:rPr lang="sk-SK" sz="3600" dirty="0">
                <a:latin typeface="Arial" panose="020B0604020202020204" pitchFamily="34" charset="0"/>
                <a:cs typeface="Arial" panose="020B0604020202020204" pitchFamily="34" charset="0"/>
              </a:rPr>
              <a:t>Teratogénne a karcinogénne účinky</a:t>
            </a:r>
            <a:r>
              <a:rPr lang="en-GB" sz="3600" dirty="0">
                <a:latin typeface="Arial" panose="020B0604020202020204" pitchFamily="34" charset="0"/>
                <a:cs typeface="Arial" panose="020B0604020202020204" pitchFamily="34" charset="0"/>
              </a:rPr>
              <a:t> </a:t>
            </a:r>
          </a:p>
        </p:txBody>
      </p:sp>
      <p:sp>
        <p:nvSpPr>
          <p:cNvPr id="107523" name="Rectangle 3"/>
          <p:cNvSpPr>
            <a:spLocks noGrp="1" noChangeArrowheads="1"/>
          </p:cNvSpPr>
          <p:nvPr>
            <p:ph type="body" idx="1"/>
          </p:nvPr>
        </p:nvSpPr>
        <p:spPr/>
        <p:txBody>
          <a:bodyPr/>
          <a:lstStyle/>
          <a:p>
            <a:pPr eaLnBrk="1" hangingPunct="1">
              <a:spcBef>
                <a:spcPct val="40000"/>
              </a:spcBef>
              <a:buFont typeface="Wingdings" pitchFamily="2" charset="2"/>
              <a:buNone/>
            </a:pPr>
            <a:r>
              <a:rPr lang="en-GB" b="1" dirty="0" err="1">
                <a:latin typeface="Arial" panose="020B0604020202020204" pitchFamily="34" charset="0"/>
                <a:cs typeface="Arial" panose="020B0604020202020204" pitchFamily="34" charset="0"/>
              </a:rPr>
              <a:t>Látka</a:t>
            </a:r>
            <a:r>
              <a:rPr lang="en-GB" b="1" dirty="0">
                <a:latin typeface="Arial" panose="020B0604020202020204" pitchFamily="34" charset="0"/>
                <a:cs typeface="Arial" panose="020B0604020202020204" pitchFamily="34" charset="0"/>
              </a:rPr>
              <a:t> v </a:t>
            </a:r>
            <a:r>
              <a:rPr lang="en-GB" b="1" dirty="0" err="1">
                <a:latin typeface="Arial" panose="020B0604020202020204" pitchFamily="34" charset="0"/>
                <a:cs typeface="Arial" panose="020B0604020202020204" pitchFamily="34" charset="0"/>
              </a:rPr>
              <a:t>rannom</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štádiu</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vývoja</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plodu</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eaLnBrk="1" hangingPunct="1">
              <a:spcBef>
                <a:spcPct val="40000"/>
              </a:spcBef>
              <a:buFont typeface="Wingdings" pitchFamily="2" charset="2"/>
              <a:buNone/>
            </a:pPr>
            <a:r>
              <a:rPr lang="en-GB" b="1" dirty="0" err="1">
                <a:latin typeface="Arial" panose="020B0604020202020204" pitchFamily="34" charset="0"/>
                <a:cs typeface="Arial" panose="020B0604020202020204" pitchFamily="34" charset="0"/>
              </a:rPr>
              <a:t>pôsobí</a:t>
            </a:r>
            <a:r>
              <a:rPr lang="en-GB" b="1" dirty="0">
                <a:latin typeface="Arial" panose="020B0604020202020204" pitchFamily="34" charset="0"/>
                <a:cs typeface="Arial" panose="020B0604020202020204" pitchFamily="34" charset="0"/>
              </a:rPr>
              <a:t> </a:t>
            </a:r>
            <a:r>
              <a:rPr lang="sk-SK"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teratogénne</a:t>
            </a:r>
            <a:r>
              <a:rPr lang="en-GB" b="1" dirty="0">
                <a:latin typeface="Arial" panose="020B0604020202020204" pitchFamily="34" charset="0"/>
                <a:cs typeface="Arial" panose="020B0604020202020204" pitchFamily="34" charset="0"/>
              </a:rPr>
              <a:t>, v </a:t>
            </a:r>
            <a:r>
              <a:rPr lang="en-GB" b="1" dirty="0" err="1">
                <a:latin typeface="Arial" panose="020B0604020202020204" pitchFamily="34" charset="0"/>
                <a:cs typeface="Arial" panose="020B0604020202020204" pitchFamily="34" charset="0"/>
              </a:rPr>
              <a:t>neskorších</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fázach</a:t>
            </a:r>
            <a:r>
              <a:rPr lang="en-GB" b="1" dirty="0">
                <a:latin typeface="Arial" panose="020B0604020202020204" pitchFamily="34" charset="0"/>
                <a:cs typeface="Arial" panose="020B0604020202020204" pitchFamily="34" charset="0"/>
              </a:rPr>
              <a:t> </a:t>
            </a:r>
            <a:endParaRPr lang="sk-SK" b="1" dirty="0">
              <a:latin typeface="Arial" panose="020B0604020202020204" pitchFamily="34" charset="0"/>
              <a:cs typeface="Arial" panose="020B0604020202020204" pitchFamily="34" charset="0"/>
            </a:endParaRPr>
          </a:p>
          <a:p>
            <a:pPr eaLnBrk="1" hangingPunct="1">
              <a:spcBef>
                <a:spcPct val="40000"/>
              </a:spcBef>
              <a:buFont typeface="Wingdings" pitchFamily="2" charset="2"/>
              <a:buNone/>
            </a:pPr>
            <a:r>
              <a:rPr lang="en-GB" b="1" dirty="0" err="1">
                <a:latin typeface="Arial" panose="020B0604020202020204" pitchFamily="34" charset="0"/>
                <a:cs typeface="Arial" panose="020B0604020202020204" pitchFamily="34" charset="0"/>
              </a:rPr>
              <a:t>Karcinogénne</a:t>
            </a:r>
            <a:r>
              <a:rPr lang="sk-SK" b="1" dirty="0">
                <a:latin typeface="Arial" panose="020B0604020202020204" pitchFamily="34" charset="0"/>
                <a:cs typeface="Arial" panose="020B0604020202020204" pitchFamily="34" charset="0"/>
              </a:rPr>
              <a:t> (rakovinotvorne)</a:t>
            </a:r>
            <a:endParaRPr lang="en-GB" b="1" dirty="0">
              <a:latin typeface="Arial" panose="020B0604020202020204" pitchFamily="34" charset="0"/>
              <a:cs typeface="Arial" panose="020B0604020202020204" pitchFamily="34" charset="0"/>
            </a:endParaRPr>
          </a:p>
          <a:p>
            <a:pPr eaLnBrk="1" hangingPunct="1">
              <a:spcBef>
                <a:spcPct val="40000"/>
              </a:spcBef>
            </a:pPr>
            <a:r>
              <a:rPr lang="sk-SK" b="1" dirty="0">
                <a:solidFill>
                  <a:srgbClr val="C00000"/>
                </a:solidFill>
                <a:latin typeface="Arial" panose="020B0604020202020204" pitchFamily="34" charset="0"/>
                <a:cs typeface="Arial" panose="020B0604020202020204" pitchFamily="34" charset="0"/>
              </a:rPr>
              <a:t>Napr. ionizujúce žiarenie, </a:t>
            </a:r>
            <a:r>
              <a:rPr lang="sk-SK" b="1" dirty="0" err="1">
                <a:solidFill>
                  <a:srgbClr val="C00000"/>
                </a:solidFill>
                <a:latin typeface="Arial" panose="020B0604020202020204" pitchFamily="34" charset="0"/>
                <a:cs typeface="Arial" panose="020B0604020202020204" pitchFamily="34" charset="0"/>
              </a:rPr>
              <a:t>hydantoíny</a:t>
            </a:r>
            <a:r>
              <a:rPr lang="sk-SK" b="1" dirty="0">
                <a:solidFill>
                  <a:srgbClr val="C00000"/>
                </a:solidFill>
                <a:latin typeface="Arial" panose="020B0604020202020204" pitchFamily="34" charset="0"/>
                <a:cs typeface="Arial" panose="020B0604020202020204" pitchFamily="34" charset="0"/>
              </a:rPr>
              <a:t>, androgény, </a:t>
            </a:r>
            <a:r>
              <a:rPr lang="sk-SK" b="1" dirty="0" err="1">
                <a:solidFill>
                  <a:srgbClr val="C00000"/>
                </a:solidFill>
                <a:latin typeface="Arial" panose="020B0604020202020204" pitchFamily="34" charset="0"/>
                <a:cs typeface="Arial" panose="020B0604020202020204" pitchFamily="34" charset="0"/>
              </a:rPr>
              <a:t>dietylstilbestrol</a:t>
            </a:r>
            <a:r>
              <a:rPr lang="en-GB" b="1" dirty="0">
                <a:solidFill>
                  <a:srgbClr val="C00000"/>
                </a:solidFill>
                <a:latin typeface="Arial" panose="020B0604020202020204" pitchFamily="34" charset="0"/>
                <a:cs typeface="Arial" panose="020B0604020202020204" pitchFamily="34" charset="0"/>
              </a:rPr>
              <a:t> </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normAutofit/>
          </a:bodyPr>
          <a:lstStyle/>
          <a:p>
            <a:pPr eaLnBrk="1" hangingPunct="1">
              <a:defRPr/>
            </a:pPr>
            <a:r>
              <a:rPr lang="sk-SK" sz="3600" dirty="0">
                <a:latin typeface="Arial" panose="020B0604020202020204" pitchFamily="34" charset="0"/>
                <a:cs typeface="Arial" panose="020B0604020202020204" pitchFamily="34" charset="0"/>
              </a:rPr>
              <a:t>Toxické účinky na zárodočné bunky</a:t>
            </a:r>
            <a:r>
              <a:rPr lang="en-GB" sz="3600" dirty="0">
                <a:latin typeface="Arial" panose="020B0604020202020204" pitchFamily="34" charset="0"/>
                <a:cs typeface="Arial" panose="020B0604020202020204" pitchFamily="34" charset="0"/>
              </a:rPr>
              <a:t> </a:t>
            </a:r>
          </a:p>
        </p:txBody>
      </p:sp>
      <p:sp>
        <p:nvSpPr>
          <p:cNvPr id="108547" name="Rectangle 3"/>
          <p:cNvSpPr>
            <a:spLocks noGrp="1" noChangeArrowheads="1"/>
          </p:cNvSpPr>
          <p:nvPr>
            <p:ph type="body" idx="1"/>
          </p:nvPr>
        </p:nvSpPr>
        <p:spPr>
          <a:xfrm>
            <a:off x="439677" y="1938177"/>
            <a:ext cx="8229600" cy="4625975"/>
          </a:xfrm>
        </p:spPr>
        <p:txBody>
          <a:bodyPr/>
          <a:lstStyle/>
          <a:p>
            <a:pPr eaLnBrk="1" hangingPunct="1">
              <a:buFont typeface="Wingdings" pitchFamily="2" charset="2"/>
              <a:buNone/>
            </a:pPr>
            <a:r>
              <a:rPr lang="sk-SK" b="1" i="1" dirty="0">
                <a:latin typeface="Arial" panose="020B0604020202020204" pitchFamily="34" charset="0"/>
                <a:cs typeface="Arial" panose="020B0604020202020204" pitchFamily="34" charset="0"/>
              </a:rPr>
              <a:t>Ovplyvňujú napr. </a:t>
            </a:r>
            <a:r>
              <a:rPr lang="sk-SK" b="1" i="1" dirty="0" err="1">
                <a:latin typeface="Arial" panose="020B0604020202020204" pitchFamily="34" charset="0"/>
                <a:cs typeface="Arial" panose="020B0604020202020204" pitchFamily="34" charset="0"/>
              </a:rPr>
              <a:t>spermatogenézu</a:t>
            </a:r>
            <a:r>
              <a:rPr lang="sk-SK" b="1" i="1" dirty="0">
                <a:latin typeface="Arial" panose="020B0604020202020204" pitchFamily="34" charset="0"/>
                <a:cs typeface="Arial" panose="020B0604020202020204" pitchFamily="34" charset="0"/>
              </a:rPr>
              <a:t>:</a:t>
            </a:r>
            <a:r>
              <a:rPr lang="sk-SK" b="1" dirty="0">
                <a:latin typeface="Arial" panose="020B0604020202020204" pitchFamily="34" charset="0"/>
                <a:cs typeface="Arial" panose="020B0604020202020204" pitchFamily="34" charset="0"/>
              </a:rPr>
              <a:t> </a:t>
            </a:r>
          </a:p>
          <a:p>
            <a:pPr eaLnBrk="1" hangingPunct="1"/>
            <a:r>
              <a:rPr lang="sk-SK" b="1" dirty="0" err="1">
                <a:latin typeface="Arial" panose="020B0604020202020204" pitchFamily="34" charset="0"/>
                <a:cs typeface="Arial" panose="020B0604020202020204" pitchFamily="34" charset="0"/>
              </a:rPr>
              <a:t>Cytostatiká</a:t>
            </a:r>
            <a:endParaRPr lang="sk-SK" b="1" dirty="0">
              <a:latin typeface="Arial" panose="020B0604020202020204" pitchFamily="34" charset="0"/>
              <a:cs typeface="Arial" panose="020B0604020202020204" pitchFamily="34" charset="0"/>
            </a:endParaRPr>
          </a:p>
          <a:p>
            <a:pPr eaLnBrk="1" hangingPunct="1"/>
            <a:r>
              <a:rPr lang="sk-SK" b="1" dirty="0">
                <a:latin typeface="Arial" panose="020B0604020202020204" pitchFamily="34" charset="0"/>
                <a:cs typeface="Arial" panose="020B0604020202020204" pitchFamily="34" charset="0"/>
              </a:rPr>
              <a:t>Hormonálne účinné látky – </a:t>
            </a:r>
            <a:r>
              <a:rPr lang="sk-SK" b="1" dirty="0" err="1">
                <a:latin typeface="Arial" panose="020B0604020202020204" pitchFamily="34" charset="0"/>
                <a:cs typeface="Arial" panose="020B0604020202020204" pitchFamily="34" charset="0"/>
              </a:rPr>
              <a:t>antiandrogény</a:t>
            </a:r>
            <a:endParaRPr lang="sk-SK" b="1" dirty="0">
              <a:latin typeface="Arial" panose="020B0604020202020204" pitchFamily="34" charset="0"/>
              <a:cs typeface="Arial" panose="020B0604020202020204" pitchFamily="34" charset="0"/>
            </a:endParaRPr>
          </a:p>
          <a:p>
            <a:pPr eaLnBrk="1" hangingPunct="1"/>
            <a:r>
              <a:rPr lang="sk-SK" b="1" dirty="0">
                <a:latin typeface="Arial" panose="020B0604020202020204" pitchFamily="34" charset="0"/>
                <a:cs typeface="Arial" panose="020B0604020202020204" pitchFamily="34" charset="0"/>
              </a:rPr>
              <a:t>Antiepileptiká</a:t>
            </a:r>
          </a:p>
          <a:p>
            <a:pPr eaLnBrk="1" hangingPunct="1"/>
            <a:r>
              <a:rPr lang="sk-SK" b="1" dirty="0">
                <a:latin typeface="Arial" panose="020B0604020202020204" pitchFamily="34" charset="0"/>
                <a:cs typeface="Arial" panose="020B0604020202020204" pitchFamily="34" charset="0"/>
              </a:rPr>
              <a:t>Vysoké dávky </a:t>
            </a:r>
            <a:r>
              <a:rPr lang="sk-SK" b="1" dirty="0" err="1">
                <a:latin typeface="Arial" panose="020B0604020202020204" pitchFamily="34" charset="0"/>
                <a:cs typeface="Arial" panose="020B0604020202020204" pitchFamily="34" charset="0"/>
              </a:rPr>
              <a:t>p.o</a:t>
            </a:r>
            <a:r>
              <a:rPr lang="sk-SK" b="1" dirty="0">
                <a:latin typeface="Arial" panose="020B0604020202020204" pitchFamily="34" charset="0"/>
                <a:cs typeface="Arial" panose="020B0604020202020204" pitchFamily="34" charset="0"/>
              </a:rPr>
              <a:t>. kortikoidov</a:t>
            </a:r>
            <a:r>
              <a:rPr lang="en-GB" b="1" dirty="0">
                <a:latin typeface="Arial" panose="020B0604020202020204" pitchFamily="34" charset="0"/>
                <a:cs typeface="Arial" panose="020B0604020202020204" pitchFamily="34" charset="0"/>
              </a:rPr>
              <a:t> </a:t>
            </a:r>
          </a:p>
        </p:txBody>
      </p:sp>
      <p:sp>
        <p:nvSpPr>
          <p:cNvPr id="108549" name="Rectangle 6"/>
          <p:cNvSpPr>
            <a:spLocks noChangeArrowheads="1"/>
          </p:cNvSpPr>
          <p:nvPr/>
        </p:nvSpPr>
        <p:spPr bwMode="auto">
          <a:xfrm>
            <a:off x="6084888" y="6629400"/>
            <a:ext cx="3059112" cy="228600"/>
          </a:xfrm>
          <a:prstGeom prst="rect">
            <a:avLst/>
          </a:prstGeom>
          <a:noFill/>
          <a:ln w="9525">
            <a:noFill/>
            <a:miter lim="800000"/>
            <a:headEnd/>
            <a:tailEnd/>
          </a:ln>
        </p:spPr>
        <p:txBody>
          <a:bodyPr>
            <a:spAutoFit/>
          </a:bodyPr>
          <a:lstStyle/>
          <a:p>
            <a:pPr algn="ctr"/>
            <a:r>
              <a:rPr lang="sk-SK" sz="900"/>
              <a:t>http://davidkralik.blog.sme.sk/blog/1142/41936/09.JPG</a:t>
            </a: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p:txBody>
          <a:bodyPr/>
          <a:lstStyle/>
          <a:p>
            <a:pPr eaLnBrk="1" hangingPunct="1">
              <a:defRPr/>
            </a:pPr>
            <a:r>
              <a:rPr lang="sk-SK" sz="3100" dirty="0">
                <a:latin typeface="Arial" panose="020B0604020202020204" pitchFamily="34" charset="0"/>
                <a:cs typeface="Arial" panose="020B0604020202020204" pitchFamily="34" charset="0"/>
              </a:rPr>
              <a:t>Kritické faktory ovplyvňujúce prechod liečiv placentou</a:t>
            </a:r>
            <a:endParaRPr lang="en-GB" sz="3100" dirty="0">
              <a:latin typeface="Arial" panose="020B0604020202020204" pitchFamily="34" charset="0"/>
              <a:cs typeface="Arial" panose="020B0604020202020204" pitchFamily="34" charset="0"/>
            </a:endParaRPr>
          </a:p>
        </p:txBody>
      </p:sp>
      <p:sp>
        <p:nvSpPr>
          <p:cNvPr id="110595" name="Rectangle 5"/>
          <p:cNvSpPr>
            <a:spLocks noGrp="1" noChangeArrowheads="1"/>
          </p:cNvSpPr>
          <p:nvPr>
            <p:ph type="body" idx="1"/>
          </p:nvPr>
        </p:nvSpPr>
        <p:spPr>
          <a:xfrm>
            <a:off x="457200" y="1988840"/>
            <a:ext cx="8229600" cy="4625975"/>
          </a:xfrm>
        </p:spPr>
        <p:txBody>
          <a:bodyPr/>
          <a:lstStyle/>
          <a:p>
            <a:pPr eaLnBrk="1" hangingPunct="1">
              <a:lnSpc>
                <a:spcPct val="90000"/>
              </a:lnSpc>
              <a:spcBef>
                <a:spcPct val="40000"/>
              </a:spcBef>
            </a:pPr>
            <a:r>
              <a:rPr lang="en-GB" sz="2400" b="1" dirty="0" err="1">
                <a:solidFill>
                  <a:srgbClr val="002060"/>
                </a:solidFill>
                <a:latin typeface="Arial" panose="020B0604020202020204" pitchFamily="34" charset="0"/>
                <a:cs typeface="Arial" panose="020B0604020202020204" pitchFamily="34" charset="0"/>
              </a:rPr>
              <a:t>Mno</a:t>
            </a:r>
            <a:r>
              <a:rPr lang="sk-SK" sz="2400" b="1" dirty="0">
                <a:solidFill>
                  <a:srgbClr val="002060"/>
                </a:solidFill>
                <a:latin typeface="Arial" panose="020B0604020202020204" pitchFamily="34" charset="0"/>
                <a:cs typeface="Arial" panose="020B0604020202020204" pitchFamily="34" charset="0"/>
              </a:rPr>
              <a:t>ž</a:t>
            </a:r>
            <a:r>
              <a:rPr lang="en-GB" sz="2400" b="1" dirty="0" err="1">
                <a:solidFill>
                  <a:srgbClr val="002060"/>
                </a:solidFill>
                <a:latin typeface="Arial" panose="020B0604020202020204" pitchFamily="34" charset="0"/>
                <a:cs typeface="Arial" panose="020B0604020202020204" pitchFamily="34" charset="0"/>
              </a:rPr>
              <a:t>stvo</a:t>
            </a:r>
            <a:r>
              <a:rPr lang="en-GB" sz="2400" b="1" dirty="0">
                <a:solidFill>
                  <a:srgbClr val="002060"/>
                </a:solidFill>
                <a:latin typeface="Arial" panose="020B0604020202020204" pitchFamily="34" charset="0"/>
                <a:cs typeface="Arial" panose="020B0604020202020204" pitchFamily="34" charset="0"/>
              </a:rPr>
              <a:t> lie</a:t>
            </a:r>
            <a:r>
              <a:rPr lang="sk-SK" sz="2400" b="1" dirty="0">
                <a:solidFill>
                  <a:srgbClr val="002060"/>
                </a:solidFill>
                <a:latin typeface="Arial" panose="020B0604020202020204" pitchFamily="34" charset="0"/>
                <a:cs typeface="Arial" panose="020B0604020202020204" pitchFamily="34" charset="0"/>
              </a:rPr>
              <a:t>č</a:t>
            </a:r>
            <a:r>
              <a:rPr lang="en-GB" sz="2400" b="1" dirty="0" err="1">
                <a:solidFill>
                  <a:srgbClr val="002060"/>
                </a:solidFill>
                <a:latin typeface="Arial" panose="020B0604020202020204" pitchFamily="34" charset="0"/>
                <a:cs typeface="Arial" panose="020B0604020202020204" pitchFamily="34" charset="0"/>
              </a:rPr>
              <a:t>iva</a:t>
            </a:r>
            <a:r>
              <a:rPr lang="en-GB" sz="2400" b="1" dirty="0">
                <a:solidFill>
                  <a:srgbClr val="002060"/>
                </a:solidFill>
                <a:latin typeface="Arial" panose="020B0604020202020204" pitchFamily="34" charset="0"/>
                <a:cs typeface="Arial" panose="020B0604020202020204" pitchFamily="34" charset="0"/>
              </a:rPr>
              <a:t>, </a:t>
            </a:r>
            <a:r>
              <a:rPr lang="en-GB" sz="2400" b="1" dirty="0" err="1">
                <a:solidFill>
                  <a:srgbClr val="002060"/>
                </a:solidFill>
                <a:latin typeface="Arial" panose="020B0604020202020204" pitchFamily="34" charset="0"/>
                <a:cs typeface="Arial" panose="020B0604020202020204" pitchFamily="34" charset="0"/>
              </a:rPr>
              <a:t>ktoré</a:t>
            </a:r>
            <a:r>
              <a:rPr lang="en-GB" sz="2400" b="1" dirty="0">
                <a:solidFill>
                  <a:srgbClr val="002060"/>
                </a:solidFill>
                <a:latin typeface="Arial" panose="020B0604020202020204" pitchFamily="34" charset="0"/>
                <a:cs typeface="Arial" panose="020B0604020202020204" pitchFamily="34" charset="0"/>
              </a:rPr>
              <a:t> </a:t>
            </a:r>
            <a:r>
              <a:rPr lang="en-GB" sz="2400" b="1" dirty="0" err="1">
                <a:solidFill>
                  <a:srgbClr val="002060"/>
                </a:solidFill>
                <a:latin typeface="Arial" panose="020B0604020202020204" pitchFamily="34" charset="0"/>
                <a:cs typeface="Arial" panose="020B0604020202020204" pitchFamily="34" charset="0"/>
              </a:rPr>
              <a:t>dosiahne</a:t>
            </a:r>
            <a:r>
              <a:rPr lang="en-GB" sz="2400" b="1" dirty="0">
                <a:solidFill>
                  <a:srgbClr val="002060"/>
                </a:solidFill>
                <a:latin typeface="Arial" panose="020B0604020202020204" pitchFamily="34" charset="0"/>
                <a:cs typeface="Arial" panose="020B0604020202020204" pitchFamily="34" charset="0"/>
              </a:rPr>
              <a:t> plod</a:t>
            </a:r>
          </a:p>
          <a:p>
            <a:pPr eaLnBrk="1" hangingPunct="1">
              <a:lnSpc>
                <a:spcPct val="90000"/>
              </a:lnSpc>
              <a:spcBef>
                <a:spcPct val="40000"/>
              </a:spcBef>
            </a:pPr>
            <a:r>
              <a:rPr lang="en-GB" sz="2400" b="1" dirty="0">
                <a:solidFill>
                  <a:srgbClr val="002060"/>
                </a:solidFill>
                <a:latin typeface="Arial" panose="020B0604020202020204" pitchFamily="34" charset="0"/>
                <a:cs typeface="Arial" panose="020B0604020202020204" pitchFamily="34" charset="0"/>
              </a:rPr>
              <a:t>D</a:t>
            </a:r>
            <a:r>
              <a:rPr lang="sk-SK" sz="2400" b="1" dirty="0" err="1">
                <a:solidFill>
                  <a:srgbClr val="002060"/>
                </a:solidFill>
                <a:latin typeface="Arial" panose="020B0604020202020204" pitchFamily="34" charset="0"/>
                <a:cs typeface="Arial" panose="020B0604020202020204" pitchFamily="34" charset="0"/>
              </a:rPr>
              <a:t>ĺž</a:t>
            </a:r>
            <a:r>
              <a:rPr lang="en-GB" sz="2400" b="1" dirty="0">
                <a:solidFill>
                  <a:srgbClr val="002060"/>
                </a:solidFill>
                <a:latin typeface="Arial" panose="020B0604020202020204" pitchFamily="34" charset="0"/>
                <a:cs typeface="Arial" panose="020B0604020202020204" pitchFamily="34" charset="0"/>
              </a:rPr>
              <a:t>ka </a:t>
            </a:r>
            <a:r>
              <a:rPr lang="en-GB" sz="2400" b="1" dirty="0" err="1">
                <a:solidFill>
                  <a:srgbClr val="002060"/>
                </a:solidFill>
                <a:latin typeface="Arial" panose="020B0604020202020204" pitchFamily="34" charset="0"/>
                <a:cs typeface="Arial" panose="020B0604020202020204" pitchFamily="34" charset="0"/>
              </a:rPr>
              <a:t>expozície</a:t>
            </a:r>
            <a:r>
              <a:rPr lang="en-GB" sz="2400" b="1" dirty="0">
                <a:solidFill>
                  <a:srgbClr val="002060"/>
                </a:solidFill>
                <a:latin typeface="Arial" panose="020B0604020202020204" pitchFamily="34" charset="0"/>
                <a:cs typeface="Arial" panose="020B0604020202020204" pitchFamily="34" charset="0"/>
              </a:rPr>
              <a:t>, trimester</a:t>
            </a:r>
          </a:p>
          <a:p>
            <a:pPr eaLnBrk="1" hangingPunct="1">
              <a:lnSpc>
                <a:spcPct val="90000"/>
              </a:lnSpc>
              <a:spcBef>
                <a:spcPct val="40000"/>
              </a:spcBef>
            </a:pPr>
            <a:r>
              <a:rPr lang="en-GB" sz="2400" b="1" dirty="0" err="1">
                <a:solidFill>
                  <a:srgbClr val="002060"/>
                </a:solidFill>
                <a:latin typeface="Arial" panose="020B0604020202020204" pitchFamily="34" charset="0"/>
                <a:cs typeface="Arial" panose="020B0604020202020204" pitchFamily="34" charset="0"/>
              </a:rPr>
              <a:t>Distribúcia</a:t>
            </a:r>
            <a:r>
              <a:rPr lang="en-GB" sz="2400" b="1" dirty="0">
                <a:solidFill>
                  <a:srgbClr val="002060"/>
                </a:solidFill>
                <a:latin typeface="Arial" panose="020B0604020202020204" pitchFamily="34" charset="0"/>
                <a:cs typeface="Arial" panose="020B0604020202020204" pitchFamily="34" charset="0"/>
              </a:rPr>
              <a:t> lie</a:t>
            </a:r>
            <a:r>
              <a:rPr lang="sk-SK" sz="2400" b="1" dirty="0">
                <a:solidFill>
                  <a:srgbClr val="002060"/>
                </a:solidFill>
                <a:latin typeface="Arial" panose="020B0604020202020204" pitchFamily="34" charset="0"/>
                <a:cs typeface="Arial" panose="020B0604020202020204" pitchFamily="34" charset="0"/>
              </a:rPr>
              <a:t>č</a:t>
            </a:r>
            <a:r>
              <a:rPr lang="en-GB" sz="2400" b="1" dirty="0" err="1">
                <a:solidFill>
                  <a:srgbClr val="002060"/>
                </a:solidFill>
                <a:latin typeface="Arial" panose="020B0604020202020204" pitchFamily="34" charset="0"/>
                <a:cs typeface="Arial" panose="020B0604020202020204" pitchFamily="34" charset="0"/>
              </a:rPr>
              <a:t>iva</a:t>
            </a:r>
            <a:r>
              <a:rPr lang="en-GB" sz="2400" b="1" dirty="0">
                <a:solidFill>
                  <a:srgbClr val="002060"/>
                </a:solidFill>
                <a:latin typeface="Arial" panose="020B0604020202020204" pitchFamily="34" charset="0"/>
                <a:cs typeface="Arial" panose="020B0604020202020204" pitchFamily="34" charset="0"/>
              </a:rPr>
              <a:t> v </a:t>
            </a:r>
            <a:r>
              <a:rPr lang="en-GB" sz="2400" b="1" dirty="0" err="1">
                <a:solidFill>
                  <a:srgbClr val="002060"/>
                </a:solidFill>
                <a:latin typeface="Arial" panose="020B0604020202020204" pitchFamily="34" charset="0"/>
                <a:cs typeface="Arial" panose="020B0604020202020204" pitchFamily="34" charset="0"/>
              </a:rPr>
              <a:t>tkanivách</a:t>
            </a:r>
            <a:r>
              <a:rPr lang="en-GB" sz="2400" b="1" dirty="0">
                <a:solidFill>
                  <a:srgbClr val="002060"/>
                </a:solidFill>
                <a:latin typeface="Arial" panose="020B0604020202020204" pitchFamily="34" charset="0"/>
                <a:cs typeface="Arial" panose="020B0604020202020204" pitchFamily="34" charset="0"/>
              </a:rPr>
              <a:t> </a:t>
            </a:r>
            <a:r>
              <a:rPr lang="en-GB" sz="2400" b="1" dirty="0" err="1">
                <a:solidFill>
                  <a:srgbClr val="002060"/>
                </a:solidFill>
                <a:latin typeface="Arial" panose="020B0604020202020204" pitchFamily="34" charset="0"/>
                <a:cs typeface="Arial" panose="020B0604020202020204" pitchFamily="34" charset="0"/>
              </a:rPr>
              <a:t>plodu</a:t>
            </a:r>
            <a:endParaRPr lang="en-GB" sz="2400" b="1" dirty="0">
              <a:solidFill>
                <a:srgbClr val="002060"/>
              </a:solidFill>
              <a:latin typeface="Arial" panose="020B0604020202020204" pitchFamily="34" charset="0"/>
              <a:cs typeface="Arial" panose="020B0604020202020204" pitchFamily="34" charset="0"/>
            </a:endParaRPr>
          </a:p>
          <a:p>
            <a:pPr eaLnBrk="1" hangingPunct="1">
              <a:lnSpc>
                <a:spcPct val="90000"/>
              </a:lnSpc>
              <a:spcBef>
                <a:spcPct val="40000"/>
              </a:spcBef>
            </a:pPr>
            <a:r>
              <a:rPr lang="en-GB" sz="2400" b="1" dirty="0">
                <a:solidFill>
                  <a:srgbClr val="002060"/>
                </a:solidFill>
                <a:latin typeface="Arial" panose="020B0604020202020204" pitchFamily="34" charset="0"/>
                <a:cs typeface="Arial" panose="020B0604020202020204" pitchFamily="34" charset="0"/>
              </a:rPr>
              <a:t>Ú</a:t>
            </a:r>
            <a:r>
              <a:rPr lang="sk-SK" sz="2400" b="1" dirty="0">
                <a:solidFill>
                  <a:srgbClr val="002060"/>
                </a:solidFill>
                <a:latin typeface="Arial" panose="020B0604020202020204" pitchFamily="34" charset="0"/>
                <a:cs typeface="Arial" panose="020B0604020202020204" pitchFamily="34" charset="0"/>
              </a:rPr>
              <a:t>č</a:t>
            </a:r>
            <a:r>
              <a:rPr lang="en-GB" sz="2400" b="1" dirty="0" err="1">
                <a:solidFill>
                  <a:srgbClr val="002060"/>
                </a:solidFill>
                <a:latin typeface="Arial" panose="020B0604020202020204" pitchFamily="34" charset="0"/>
                <a:cs typeface="Arial" panose="020B0604020202020204" pitchFamily="34" charset="0"/>
              </a:rPr>
              <a:t>inok</a:t>
            </a:r>
            <a:r>
              <a:rPr lang="en-GB" sz="2400" b="1" dirty="0">
                <a:solidFill>
                  <a:srgbClr val="002060"/>
                </a:solidFill>
                <a:latin typeface="Arial" panose="020B0604020202020204" pitchFamily="34" charset="0"/>
                <a:cs typeface="Arial" panose="020B0604020202020204" pitchFamily="34" charset="0"/>
              </a:rPr>
              <a:t> lie</a:t>
            </a:r>
            <a:r>
              <a:rPr lang="sk-SK" sz="2400" b="1" dirty="0">
                <a:solidFill>
                  <a:srgbClr val="002060"/>
                </a:solidFill>
                <a:latin typeface="Arial" panose="020B0604020202020204" pitchFamily="34" charset="0"/>
                <a:cs typeface="Arial" panose="020B0604020202020204" pitchFamily="34" charset="0"/>
              </a:rPr>
              <a:t>č</a:t>
            </a:r>
            <a:r>
              <a:rPr lang="en-GB" sz="2400" b="1" dirty="0">
                <a:solidFill>
                  <a:srgbClr val="002060"/>
                </a:solidFill>
                <a:latin typeface="Arial" panose="020B0604020202020204" pitchFamily="34" charset="0"/>
                <a:cs typeface="Arial" panose="020B0604020202020204" pitchFamily="34" charset="0"/>
              </a:rPr>
              <a:t>iv v </a:t>
            </a:r>
            <a:r>
              <a:rPr lang="en-GB" sz="2400" b="1" dirty="0" err="1">
                <a:solidFill>
                  <a:srgbClr val="002060"/>
                </a:solidFill>
                <a:latin typeface="Arial" panose="020B0604020202020204" pitchFamily="34" charset="0"/>
                <a:cs typeface="Arial" panose="020B0604020202020204" pitchFamily="34" charset="0"/>
              </a:rPr>
              <a:t>kombináciách</a:t>
            </a:r>
            <a:endParaRPr lang="en-GB" sz="2400" b="1" dirty="0">
              <a:solidFill>
                <a:srgbClr val="002060"/>
              </a:solidFill>
              <a:latin typeface="Arial" panose="020B0604020202020204" pitchFamily="34" charset="0"/>
              <a:cs typeface="Arial" panose="020B0604020202020204" pitchFamily="34" charset="0"/>
            </a:endParaRPr>
          </a:p>
          <a:p>
            <a:pPr eaLnBrk="1" hangingPunct="1">
              <a:lnSpc>
                <a:spcPct val="90000"/>
              </a:lnSpc>
              <a:spcBef>
                <a:spcPct val="40000"/>
              </a:spcBef>
            </a:pPr>
            <a:r>
              <a:rPr lang="sk-SK" sz="2400" b="1" dirty="0">
                <a:solidFill>
                  <a:srgbClr val="002060"/>
                </a:solidFill>
                <a:latin typeface="Arial" panose="020B0604020202020204" pitchFamily="34" charset="0"/>
                <a:cs typeface="Arial" panose="020B0604020202020204" pitchFamily="34" charset="0"/>
              </a:rPr>
              <a:t>S</a:t>
            </a:r>
            <a:r>
              <a:rPr lang="en-GB" sz="2400" b="1" dirty="0" err="1">
                <a:solidFill>
                  <a:srgbClr val="002060"/>
                </a:solidFill>
                <a:latin typeface="Arial" panose="020B0604020202020204" pitchFamily="34" charset="0"/>
                <a:cs typeface="Arial" panose="020B0604020202020204" pitchFamily="34" charset="0"/>
              </a:rPr>
              <a:t>amovo</a:t>
            </a:r>
            <a:r>
              <a:rPr lang="sk-SK" sz="2400" b="1" dirty="0">
                <a:solidFill>
                  <a:srgbClr val="002060"/>
                </a:solidFill>
                <a:latin typeface="Arial" panose="020B0604020202020204" pitchFamily="34" charset="0"/>
                <a:cs typeface="Arial" panose="020B0604020202020204" pitchFamily="34" charset="0"/>
              </a:rPr>
              <a:t>ľ</a:t>
            </a:r>
            <a:r>
              <a:rPr lang="en-GB" sz="2400" b="1" dirty="0">
                <a:solidFill>
                  <a:srgbClr val="002060"/>
                </a:solidFill>
                <a:latin typeface="Arial" panose="020B0604020202020204" pitchFamily="34" charset="0"/>
                <a:cs typeface="Arial" panose="020B0604020202020204" pitchFamily="34" charset="0"/>
              </a:rPr>
              <a:t>né </a:t>
            </a:r>
            <a:r>
              <a:rPr lang="en-GB" sz="2400" b="1" dirty="0" err="1">
                <a:solidFill>
                  <a:srgbClr val="002060"/>
                </a:solidFill>
                <a:latin typeface="Arial" panose="020B0604020202020204" pitchFamily="34" charset="0"/>
                <a:cs typeface="Arial" panose="020B0604020202020204" pitchFamily="34" charset="0"/>
              </a:rPr>
              <a:t>lekárom</a:t>
            </a:r>
            <a:r>
              <a:rPr lang="en-GB" sz="2400" b="1" dirty="0">
                <a:solidFill>
                  <a:srgbClr val="002060"/>
                </a:solidFill>
                <a:latin typeface="Arial" panose="020B0604020202020204" pitchFamily="34" charset="0"/>
                <a:cs typeface="Arial" panose="020B0604020202020204" pitchFamily="34" charset="0"/>
              </a:rPr>
              <a:t> </a:t>
            </a:r>
            <a:r>
              <a:rPr lang="en-GB" sz="2400" b="1" dirty="0" err="1">
                <a:solidFill>
                  <a:srgbClr val="002060"/>
                </a:solidFill>
                <a:latin typeface="Arial" panose="020B0604020202020204" pitchFamily="34" charset="0"/>
                <a:cs typeface="Arial" panose="020B0604020202020204" pitchFamily="34" charset="0"/>
              </a:rPr>
              <a:t>nekontrolované</a:t>
            </a:r>
            <a:r>
              <a:rPr lang="en-GB" sz="2400" b="1" dirty="0">
                <a:solidFill>
                  <a:srgbClr val="002060"/>
                </a:solidFill>
                <a:latin typeface="Arial" panose="020B0604020202020204" pitchFamily="34" charset="0"/>
                <a:cs typeface="Arial" panose="020B0604020202020204" pitchFamily="34" charset="0"/>
              </a:rPr>
              <a:t> u</a:t>
            </a:r>
            <a:r>
              <a:rPr lang="sk-SK" sz="2400" b="1" dirty="0">
                <a:solidFill>
                  <a:srgbClr val="002060"/>
                </a:solidFill>
                <a:latin typeface="Arial" panose="020B0604020202020204" pitchFamily="34" charset="0"/>
                <a:cs typeface="Arial" panose="020B0604020202020204" pitchFamily="34" charset="0"/>
              </a:rPr>
              <a:t>ž</a:t>
            </a:r>
            <a:r>
              <a:rPr lang="en-GB" sz="2400" b="1" dirty="0" err="1">
                <a:solidFill>
                  <a:srgbClr val="002060"/>
                </a:solidFill>
                <a:latin typeface="Arial" panose="020B0604020202020204" pitchFamily="34" charset="0"/>
                <a:cs typeface="Arial" panose="020B0604020202020204" pitchFamily="34" charset="0"/>
              </a:rPr>
              <a:t>ívanie</a:t>
            </a:r>
            <a:r>
              <a:rPr lang="en-GB" sz="2400" b="1" dirty="0">
                <a:solidFill>
                  <a:srgbClr val="002060"/>
                </a:solidFill>
                <a:latin typeface="Arial" panose="020B0604020202020204" pitchFamily="34" charset="0"/>
                <a:cs typeface="Arial" panose="020B0604020202020204" pitchFamily="34" charset="0"/>
              </a:rPr>
              <a:t> lie</a:t>
            </a:r>
            <a:r>
              <a:rPr lang="sk-SK" sz="2400" b="1" dirty="0">
                <a:solidFill>
                  <a:srgbClr val="002060"/>
                </a:solidFill>
                <a:latin typeface="Arial" panose="020B0604020202020204" pitchFamily="34" charset="0"/>
                <a:cs typeface="Arial" panose="020B0604020202020204" pitchFamily="34" charset="0"/>
              </a:rPr>
              <a:t>č</a:t>
            </a:r>
            <a:r>
              <a:rPr lang="en-GB" sz="2400" b="1" dirty="0">
                <a:solidFill>
                  <a:srgbClr val="002060"/>
                </a:solidFill>
                <a:latin typeface="Arial" panose="020B0604020202020204" pitchFamily="34" charset="0"/>
                <a:cs typeface="Arial" panose="020B0604020202020204" pitchFamily="34" charset="0"/>
              </a:rPr>
              <a:t>iv</a:t>
            </a:r>
            <a:endParaRPr lang="sk-SK" sz="2400" b="1" dirty="0">
              <a:solidFill>
                <a:srgbClr val="002060"/>
              </a:solidFill>
              <a:latin typeface="Arial" panose="020B0604020202020204" pitchFamily="34" charset="0"/>
              <a:cs typeface="Arial" panose="020B0604020202020204" pitchFamily="34" charset="0"/>
            </a:endParaRPr>
          </a:p>
          <a:p>
            <a:pPr eaLnBrk="1" hangingPunct="1">
              <a:lnSpc>
                <a:spcPct val="90000"/>
              </a:lnSpc>
              <a:spcBef>
                <a:spcPct val="40000"/>
              </a:spcBef>
            </a:pPr>
            <a:endParaRPr lang="sk-SK" sz="2400" b="1" dirty="0">
              <a:solidFill>
                <a:srgbClr val="002060"/>
              </a:solidFill>
              <a:latin typeface="Arial" panose="020B0604020202020204" pitchFamily="34" charset="0"/>
              <a:cs typeface="Arial" panose="020B0604020202020204" pitchFamily="34" charset="0"/>
            </a:endParaRPr>
          </a:p>
          <a:p>
            <a:pPr eaLnBrk="1" hangingPunct="1">
              <a:lnSpc>
                <a:spcPct val="90000"/>
              </a:lnSpc>
              <a:spcBef>
                <a:spcPct val="40000"/>
              </a:spcBef>
            </a:pPr>
            <a:r>
              <a:rPr lang="en-GB" sz="2400" b="1" dirty="0">
                <a:solidFill>
                  <a:srgbClr val="CC0000"/>
                </a:solidFill>
                <a:latin typeface="Arial" panose="020B0604020202020204" pitchFamily="34" charset="0"/>
                <a:cs typeface="Arial" panose="020B0604020202020204" pitchFamily="34" charset="0"/>
              </a:rPr>
              <a:t>BEZPE</a:t>
            </a:r>
            <a:r>
              <a:rPr lang="sk-SK" sz="2400" b="1" dirty="0">
                <a:solidFill>
                  <a:srgbClr val="CC0000"/>
                </a:solidFill>
                <a:latin typeface="Arial" panose="020B0604020202020204" pitchFamily="34" charset="0"/>
                <a:cs typeface="Arial" panose="020B0604020202020204" pitchFamily="34" charset="0"/>
              </a:rPr>
              <a:t>Č</a:t>
            </a:r>
            <a:r>
              <a:rPr lang="en-GB" sz="2400" b="1" dirty="0">
                <a:solidFill>
                  <a:srgbClr val="CC0000"/>
                </a:solidFill>
                <a:latin typeface="Arial" panose="020B0604020202020204" pitchFamily="34" charset="0"/>
                <a:cs typeface="Arial" panose="020B0604020202020204" pitchFamily="34" charset="0"/>
              </a:rPr>
              <a:t>NÝ LIEK PRE MATKU NEMUSÍ BY</a:t>
            </a:r>
            <a:r>
              <a:rPr lang="sk-SK" sz="2400" b="1" dirty="0">
                <a:solidFill>
                  <a:srgbClr val="CC0000"/>
                </a:solidFill>
                <a:latin typeface="Arial" panose="020B0604020202020204" pitchFamily="34" charset="0"/>
                <a:cs typeface="Arial" panose="020B0604020202020204" pitchFamily="34" charset="0"/>
              </a:rPr>
              <a:t>Ť</a:t>
            </a:r>
            <a:r>
              <a:rPr lang="en-GB" sz="2400" b="1" dirty="0">
                <a:solidFill>
                  <a:srgbClr val="CC0000"/>
                </a:solidFill>
                <a:latin typeface="Arial" panose="020B0604020202020204" pitchFamily="34" charset="0"/>
                <a:cs typeface="Arial" panose="020B0604020202020204" pitchFamily="34" charset="0"/>
              </a:rPr>
              <a:t> BEZPE</a:t>
            </a:r>
            <a:r>
              <a:rPr lang="sk-SK" sz="2400" b="1" dirty="0">
                <a:solidFill>
                  <a:srgbClr val="CC0000"/>
                </a:solidFill>
                <a:latin typeface="Arial" panose="020B0604020202020204" pitchFamily="34" charset="0"/>
                <a:cs typeface="Arial" panose="020B0604020202020204" pitchFamily="34" charset="0"/>
              </a:rPr>
              <a:t>Č</a:t>
            </a:r>
            <a:r>
              <a:rPr lang="en-GB" sz="2400" b="1" dirty="0">
                <a:solidFill>
                  <a:srgbClr val="CC0000"/>
                </a:solidFill>
                <a:latin typeface="Arial" panose="020B0604020202020204" pitchFamily="34" charset="0"/>
                <a:cs typeface="Arial" panose="020B0604020202020204" pitchFamily="34" charset="0"/>
              </a:rPr>
              <a:t>NÝ PRE PLOD</a:t>
            </a:r>
            <a:r>
              <a:rPr lang="sk-SK" sz="2400" b="1" dirty="0">
                <a:solidFill>
                  <a:srgbClr val="CC0000"/>
                </a:solidFill>
                <a:latin typeface="Arial" panose="020B0604020202020204" pitchFamily="34" charset="0"/>
                <a:cs typeface="Arial" panose="020B0604020202020204" pitchFamily="34" charset="0"/>
              </a:rPr>
              <a:t>!</a:t>
            </a:r>
            <a:endParaRPr lang="en-GB" sz="2400" b="1" dirty="0">
              <a:solidFill>
                <a:srgbClr val="CC0000"/>
              </a:solidFill>
              <a:latin typeface="Arial" panose="020B0604020202020204" pitchFamily="34" charset="0"/>
              <a:cs typeface="Arial" panose="020B0604020202020204" pitchFamily="34" charset="0"/>
            </a:endParaRP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ChangeArrowheads="1"/>
          </p:cNvSpPr>
          <p:nvPr/>
        </p:nvSpPr>
        <p:spPr bwMode="auto">
          <a:xfrm>
            <a:off x="1690688" y="1081088"/>
            <a:ext cx="9144000" cy="0"/>
          </a:xfrm>
          <a:prstGeom prst="rect">
            <a:avLst/>
          </a:prstGeom>
          <a:noFill/>
          <a:ln w="9525">
            <a:noFill/>
            <a:miter lim="800000"/>
            <a:headEnd/>
            <a:tailEnd/>
          </a:ln>
        </p:spPr>
        <p:txBody>
          <a:bodyPr>
            <a:spAutoFit/>
          </a:bodyPr>
          <a:lstStyle/>
          <a:p>
            <a:endParaRPr lang="sk-SK"/>
          </a:p>
        </p:txBody>
      </p:sp>
      <p:pic>
        <p:nvPicPr>
          <p:cNvPr id="111619" name="Picture 2" descr="Tehot-01"/>
          <p:cNvPicPr>
            <a:picLocks noChangeAspect="1" noChangeArrowheads="1"/>
          </p:cNvPicPr>
          <p:nvPr/>
        </p:nvPicPr>
        <p:blipFill>
          <a:blip r:embed="rId2" cstate="print"/>
          <a:srcRect/>
          <a:stretch>
            <a:fillRect/>
          </a:stretch>
        </p:blipFill>
        <p:spPr bwMode="auto">
          <a:xfrm>
            <a:off x="0" y="14288"/>
            <a:ext cx="9144000" cy="6829425"/>
          </a:xfrm>
          <a:prstGeom prst="rect">
            <a:avLst/>
          </a:prstGeom>
          <a:noFill/>
          <a:ln w="9525">
            <a:noFill/>
            <a:miter lim="800000"/>
            <a:headEnd/>
            <a:tailEnd/>
          </a:ln>
        </p:spPr>
      </p:pic>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normAutofit/>
          </a:bodyPr>
          <a:lstStyle/>
          <a:p>
            <a:pPr eaLnBrk="1" hangingPunct="1">
              <a:defRPr/>
            </a:pPr>
            <a:r>
              <a:rPr lang="sk-SK" sz="3600" dirty="0">
                <a:latin typeface="Arial" panose="020B0604020202020204" pitchFamily="34" charset="0"/>
                <a:cs typeface="Arial" panose="020B0604020202020204" pitchFamily="34" charset="0"/>
              </a:rPr>
              <a:t>Užívanie liekov počas laktácie</a:t>
            </a:r>
            <a:r>
              <a:rPr lang="en-GB" sz="3600" dirty="0">
                <a:latin typeface="Arial" panose="020B0604020202020204" pitchFamily="34" charset="0"/>
                <a:cs typeface="Arial" panose="020B0604020202020204" pitchFamily="34" charset="0"/>
              </a:rPr>
              <a:t> </a:t>
            </a:r>
          </a:p>
        </p:txBody>
      </p:sp>
      <p:sp>
        <p:nvSpPr>
          <p:cNvPr id="116739" name="Rectangle 3"/>
          <p:cNvSpPr>
            <a:spLocks noGrp="1" noChangeArrowheads="1"/>
          </p:cNvSpPr>
          <p:nvPr>
            <p:ph type="body" idx="1"/>
          </p:nvPr>
        </p:nvSpPr>
        <p:spPr>
          <a:xfrm>
            <a:off x="432041" y="1700808"/>
            <a:ext cx="8229600" cy="4625975"/>
          </a:xfrm>
        </p:spPr>
        <p:txBody>
          <a:bodyPr/>
          <a:lstStyle/>
          <a:p>
            <a:pPr algn="just" eaLnBrk="1" hangingPunct="1"/>
            <a:r>
              <a:rPr lang="en-GB" sz="2800" b="1" dirty="0" err="1">
                <a:solidFill>
                  <a:srgbClr val="0070C0"/>
                </a:solidFill>
                <a:latin typeface="Arial" panose="020B0604020202020204" pitchFamily="34" charset="0"/>
                <a:cs typeface="Arial" panose="020B0604020202020204" pitchFamily="34" charset="0"/>
              </a:rPr>
              <a:t>Odporú</a:t>
            </a:r>
            <a:r>
              <a:rPr lang="sk-SK" sz="2800" b="1" dirty="0">
                <a:solidFill>
                  <a:srgbClr val="0070C0"/>
                </a:solidFill>
                <a:latin typeface="Arial" panose="020B0604020202020204" pitchFamily="34" charset="0"/>
                <a:cs typeface="Arial" panose="020B0604020202020204" pitchFamily="34" charset="0"/>
              </a:rPr>
              <a:t>č</a:t>
            </a:r>
            <a:r>
              <a:rPr lang="en-GB" sz="2800" b="1" dirty="0" err="1">
                <a:solidFill>
                  <a:srgbClr val="0070C0"/>
                </a:solidFill>
                <a:latin typeface="Arial" panose="020B0604020202020204" pitchFamily="34" charset="0"/>
                <a:cs typeface="Arial" panose="020B0604020202020204" pitchFamily="34" charset="0"/>
              </a:rPr>
              <a:t>anie</a:t>
            </a:r>
            <a:r>
              <a:rPr lang="en-GB" sz="2800" b="1" dirty="0">
                <a:solidFill>
                  <a:srgbClr val="0070C0"/>
                </a:solidFill>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poda</a:t>
            </a:r>
            <a:r>
              <a:rPr lang="sk-SK" sz="2800" b="1" dirty="0">
                <a:latin typeface="Arial" panose="020B0604020202020204" pitchFamily="34" charset="0"/>
                <a:cs typeface="Arial" panose="020B0604020202020204" pitchFamily="34" charset="0"/>
              </a:rPr>
              <a:t>ť</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liek</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ihne</a:t>
            </a:r>
            <a:r>
              <a:rPr lang="sk-SK" sz="2800" b="1" dirty="0">
                <a:latin typeface="Arial" panose="020B0604020202020204" pitchFamily="34" charset="0"/>
                <a:cs typeface="Arial" panose="020B0604020202020204" pitchFamily="34" charset="0"/>
              </a:rPr>
              <a:t>ď</a:t>
            </a:r>
            <a:r>
              <a:rPr lang="en-GB" sz="2800" b="1" dirty="0">
                <a:latin typeface="Arial" panose="020B0604020202020204" pitchFamily="34" charset="0"/>
                <a:cs typeface="Arial" panose="020B0604020202020204" pitchFamily="34" charset="0"/>
              </a:rPr>
              <a:t> po </a:t>
            </a:r>
            <a:r>
              <a:rPr lang="en-GB" sz="2800" b="1" dirty="0" err="1">
                <a:latin typeface="Arial" panose="020B0604020202020204" pitchFamily="34" charset="0"/>
                <a:cs typeface="Arial" panose="020B0604020202020204" pitchFamily="34" charset="0"/>
              </a:rPr>
              <a:t>kojení</a:t>
            </a:r>
            <a:r>
              <a:rPr lang="en-GB" sz="2800" b="1" dirty="0">
                <a:latin typeface="Arial" panose="020B0604020202020204" pitchFamily="34" charset="0"/>
                <a:cs typeface="Arial" panose="020B0604020202020204" pitchFamily="34" charset="0"/>
              </a:rPr>
              <a:t> </a:t>
            </a:r>
            <a:r>
              <a:rPr lang="sk-SK" sz="2800" b="1" dirty="0">
                <a:latin typeface="Arial" panose="020B0604020202020204" pitchFamily="34" charset="0"/>
                <a:cs typeface="Arial" panose="020B0604020202020204" pitchFamily="34" charset="0"/>
              </a:rPr>
              <a:t>– </a:t>
            </a:r>
          </a:p>
          <a:p>
            <a:pPr marL="119062" indent="0" algn="just" eaLnBrk="1" hangingPunct="1">
              <a:buNone/>
            </a:pPr>
            <a:r>
              <a:rPr lang="sk-SK" sz="2800" b="1" dirty="0">
                <a:latin typeface="Arial" panose="020B0604020202020204" pitchFamily="34" charset="0"/>
                <a:cs typeface="Arial" panose="020B0604020202020204" pitchFamily="34" charset="0"/>
              </a:rPr>
              <a:t>   2 </a:t>
            </a:r>
            <a:r>
              <a:rPr lang="en-GB" sz="2800" b="1" dirty="0" err="1">
                <a:latin typeface="Arial" panose="020B0604020202020204" pitchFamily="34" charset="0"/>
                <a:cs typeface="Arial" panose="020B0604020202020204" pitchFamily="34" charset="0"/>
              </a:rPr>
              <a:t>hodiny</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pred</a:t>
            </a:r>
            <a:r>
              <a:rPr lang="en-GB" sz="2800" b="1" dirty="0">
                <a:latin typeface="Arial" panose="020B0604020202020204" pitchFamily="34" charset="0"/>
                <a:cs typeface="Arial" panose="020B0604020202020204" pitchFamily="34" charset="0"/>
              </a:rPr>
              <a:t> </a:t>
            </a:r>
            <a:r>
              <a:rPr lang="sk-SK" sz="2800" b="1" dirty="0">
                <a:latin typeface="Arial" panose="020B0604020202020204" pitchFamily="34" charset="0"/>
                <a:cs typeface="Arial" panose="020B0604020202020204" pitchFamily="34" charset="0"/>
              </a:rPr>
              <a:t>ď</a:t>
            </a:r>
            <a:r>
              <a:rPr lang="en-GB" sz="2800" b="1" dirty="0" err="1">
                <a:latin typeface="Arial" panose="020B0604020202020204" pitchFamily="34" charset="0"/>
                <a:cs typeface="Arial" panose="020B0604020202020204" pitchFamily="34" charset="0"/>
              </a:rPr>
              <a:t>alším</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kojením</a:t>
            </a:r>
            <a:r>
              <a:rPr lang="en-GB" sz="2800" b="1" dirty="0">
                <a:latin typeface="Arial" panose="020B0604020202020204" pitchFamily="34" charset="0"/>
                <a:cs typeface="Arial" panose="020B0604020202020204" pitchFamily="34" charset="0"/>
              </a:rPr>
              <a:t> </a:t>
            </a:r>
            <a:endParaRPr lang="sk-SK" sz="2800" b="1" dirty="0">
              <a:latin typeface="Arial" panose="020B0604020202020204" pitchFamily="34" charset="0"/>
              <a:cs typeface="Arial" panose="020B0604020202020204" pitchFamily="34" charset="0"/>
            </a:endParaRPr>
          </a:p>
          <a:p>
            <a:pPr algn="just" eaLnBrk="1" hangingPunct="1"/>
            <a:endParaRPr lang="sk-SK" sz="2800" b="1" dirty="0">
              <a:latin typeface="Arial" panose="020B0604020202020204" pitchFamily="34" charset="0"/>
              <a:cs typeface="Arial" panose="020B0604020202020204" pitchFamily="34" charset="0"/>
            </a:endParaRPr>
          </a:p>
          <a:p>
            <a:pPr marL="119062" indent="0" algn="just" eaLnBrk="1" hangingPunct="1">
              <a:buNone/>
            </a:pPr>
            <a:r>
              <a:rPr lang="sk-SK" sz="2800" b="1" dirty="0">
                <a:latin typeface="Arial" panose="020B0604020202020204" pitchFamily="34" charset="0"/>
                <a:cs typeface="Arial" panose="020B0604020202020204" pitchFamily="34" charset="0"/>
              </a:rPr>
              <a:t>V</a:t>
            </a:r>
            <a:r>
              <a:rPr lang="en-GB" sz="2800" b="1" dirty="0">
                <a:latin typeface="Arial" panose="020B0604020202020204" pitchFamily="34" charset="0"/>
                <a:cs typeface="Arial" panose="020B0604020202020204" pitchFamily="34" charset="0"/>
              </a:rPr>
              <a:t>ä</a:t>
            </a:r>
            <a:r>
              <a:rPr lang="sk-SK" sz="2800" b="1" dirty="0">
                <a:latin typeface="Arial" panose="020B0604020202020204" pitchFamily="34" charset="0"/>
                <a:cs typeface="Arial" panose="020B0604020202020204" pitchFamily="34" charset="0"/>
              </a:rPr>
              <a:t>č</a:t>
            </a:r>
            <a:r>
              <a:rPr lang="en-GB" sz="2800" b="1" dirty="0" err="1">
                <a:latin typeface="Arial" panose="020B0604020202020204" pitchFamily="34" charset="0"/>
                <a:cs typeface="Arial" panose="020B0604020202020204" pitchFamily="34" charset="0"/>
              </a:rPr>
              <a:t>šina</a:t>
            </a:r>
            <a:r>
              <a:rPr lang="en-GB" sz="2800" b="1" dirty="0">
                <a:latin typeface="Arial" panose="020B0604020202020204" pitchFamily="34" charset="0"/>
                <a:cs typeface="Arial" panose="020B0604020202020204" pitchFamily="34" charset="0"/>
              </a:rPr>
              <a:t> lie</a:t>
            </a:r>
            <a:r>
              <a:rPr lang="sk-SK" sz="2800" b="1" dirty="0">
                <a:latin typeface="Arial" panose="020B0604020202020204" pitchFamily="34" charset="0"/>
                <a:cs typeface="Arial" panose="020B0604020202020204" pitchFamily="34" charset="0"/>
              </a:rPr>
              <a:t>č</a:t>
            </a:r>
            <a:r>
              <a:rPr lang="en-GB" sz="2800" b="1" dirty="0">
                <a:latin typeface="Arial" panose="020B0604020202020204" pitchFamily="34" charset="0"/>
                <a:cs typeface="Arial" panose="020B0604020202020204" pitchFamily="34" charset="0"/>
              </a:rPr>
              <a:t>iv v </a:t>
            </a:r>
            <a:r>
              <a:rPr lang="en-GB" sz="2800" b="1" dirty="0" err="1">
                <a:latin typeface="Arial" panose="020B0604020202020204" pitchFamily="34" charset="0"/>
                <a:cs typeface="Arial" panose="020B0604020202020204" pitchFamily="34" charset="0"/>
              </a:rPr>
              <a:t>materskom</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mlieku</a:t>
            </a:r>
            <a:r>
              <a:rPr lang="en-GB" sz="2800" b="1" dirty="0">
                <a:latin typeface="Arial" panose="020B0604020202020204" pitchFamily="34" charset="0"/>
                <a:cs typeface="Arial" panose="020B0604020202020204" pitchFamily="34" charset="0"/>
              </a:rPr>
              <a:t> v </a:t>
            </a:r>
            <a:r>
              <a:rPr lang="en-GB" sz="2800" b="1" dirty="0" err="1">
                <a:latin typeface="Arial" panose="020B0604020202020204" pitchFamily="34" charset="0"/>
                <a:cs typeface="Arial" panose="020B0604020202020204" pitchFamily="34" charset="0"/>
              </a:rPr>
              <a:t>malých</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koncentráciách</a:t>
            </a:r>
            <a:r>
              <a:rPr lang="sk-SK" sz="2800" b="1"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nedosahujú</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terapeutickú</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dávku</a:t>
            </a:r>
            <a:r>
              <a:rPr lang="sk-SK" sz="2800" b="1" dirty="0">
                <a:latin typeface="Arial" panose="020B0604020202020204" pitchFamily="34" charset="0"/>
                <a:cs typeface="Arial" panose="020B0604020202020204" pitchFamily="34" charset="0"/>
              </a:rPr>
              <a:t> – ale môžu ovplyvniť </a:t>
            </a:r>
            <a:r>
              <a:rPr lang="sk-SK" sz="2800" b="1" dirty="0" err="1">
                <a:latin typeface="Arial" panose="020B0604020202020204" pitchFamily="34" charset="0"/>
                <a:cs typeface="Arial" panose="020B0604020202020204" pitchFamily="34" charset="0"/>
              </a:rPr>
              <a:t>kojenca</a:t>
            </a:r>
            <a:r>
              <a:rPr lang="sk-SK" sz="2800" b="1" dirty="0">
                <a:latin typeface="Arial" panose="020B0604020202020204" pitchFamily="34" charset="0"/>
                <a:cs typeface="Arial" panose="020B0604020202020204" pitchFamily="34" charset="0"/>
              </a:rPr>
              <a:t>.</a:t>
            </a:r>
          </a:p>
          <a:p>
            <a:pPr marL="119062" indent="0" algn="just" eaLnBrk="1" hangingPunct="1">
              <a:buNone/>
            </a:pPr>
            <a:endParaRPr lang="sk-SK" sz="2800" b="1" dirty="0">
              <a:latin typeface="Arial" panose="020B0604020202020204" pitchFamily="34" charset="0"/>
              <a:cs typeface="Arial" panose="020B0604020202020204" pitchFamily="34" charset="0"/>
            </a:endParaRPr>
          </a:p>
          <a:p>
            <a:pPr marL="119062" indent="0" eaLnBrk="1" hangingPunct="1">
              <a:buNone/>
            </a:pPr>
            <a:r>
              <a:rPr lang="sk-SK" sz="2800" b="1" dirty="0">
                <a:solidFill>
                  <a:srgbClr val="C00000"/>
                </a:solidFill>
                <a:latin typeface="Arial" panose="020B0604020202020204" pitchFamily="34" charset="0"/>
                <a:cs typeface="Arial" panose="020B0604020202020204" pitchFamily="34" charset="0"/>
              </a:rPr>
              <a:t>Podávanie liekov počas kojenia konzultovať s pediatrom!</a:t>
            </a:r>
          </a:p>
          <a:p>
            <a:pPr marL="119062" indent="0" algn="just" eaLnBrk="1" hangingPunct="1">
              <a:buNone/>
            </a:pPr>
            <a:endParaRPr lang="sk-SK" sz="2800" b="1" dirty="0">
              <a:solidFill>
                <a:schemeClr val="accent1"/>
              </a:solidFill>
              <a:latin typeface="Arial" panose="020B0604020202020204" pitchFamily="34" charset="0"/>
              <a:cs typeface="Arial" panose="020B0604020202020204" pitchFamily="34" charset="0"/>
            </a:endParaRPr>
          </a:p>
          <a:p>
            <a:pPr eaLnBrk="1" hangingPunct="1"/>
            <a:endParaRPr lang="en-GB" sz="2800" b="1" dirty="0">
              <a:latin typeface="Arial" panose="020B0604020202020204" pitchFamily="34" charset="0"/>
              <a:cs typeface="Arial" panose="020B0604020202020204" pitchFamily="34" charset="0"/>
            </a:endParaRP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normAutofit/>
          </a:bodyPr>
          <a:lstStyle/>
          <a:p>
            <a:pPr eaLnBrk="1" hangingPunct="1">
              <a:defRPr/>
            </a:pPr>
            <a:r>
              <a:rPr lang="sk-SK" sz="3200" dirty="0">
                <a:latin typeface="Arial" panose="020B0604020202020204" pitchFamily="34" charset="0"/>
                <a:cs typeface="Arial" panose="020B0604020202020204" pitchFamily="34" charset="0"/>
              </a:rPr>
              <a:t>Užívanie liekov počas laktácie</a:t>
            </a:r>
            <a:endParaRPr lang="en-GB" sz="3200" dirty="0">
              <a:latin typeface="Arial" panose="020B0604020202020204" pitchFamily="34" charset="0"/>
              <a:cs typeface="Arial" panose="020B0604020202020204" pitchFamily="34" charset="0"/>
            </a:endParaRPr>
          </a:p>
        </p:txBody>
      </p:sp>
      <p:sp>
        <p:nvSpPr>
          <p:cNvPr id="117763" name="Rectangle 3"/>
          <p:cNvSpPr>
            <a:spLocks noGrp="1" noChangeArrowheads="1"/>
          </p:cNvSpPr>
          <p:nvPr>
            <p:ph type="body" idx="1"/>
          </p:nvPr>
        </p:nvSpPr>
        <p:spPr>
          <a:xfrm>
            <a:off x="359024" y="1844824"/>
            <a:ext cx="8784976" cy="4625975"/>
          </a:xfrm>
        </p:spPr>
        <p:txBody>
          <a:bodyPr/>
          <a:lstStyle/>
          <a:p>
            <a:pPr eaLnBrk="1" hangingPunct="1">
              <a:buFont typeface="Wingdings" pitchFamily="2" charset="2"/>
              <a:buNone/>
            </a:pPr>
            <a:r>
              <a:rPr lang="sk-SK" sz="2800" b="1" dirty="0">
                <a:solidFill>
                  <a:srgbClr val="FF0000"/>
                </a:solidFill>
                <a:latin typeface="Arial" panose="020B0604020202020204" pitchFamily="34" charset="0"/>
                <a:cs typeface="Arial" panose="020B0604020202020204" pitchFamily="34" charset="0"/>
              </a:rPr>
              <a:t>POZOR:</a:t>
            </a:r>
            <a:r>
              <a:rPr lang="sk-SK" sz="2800" b="1" i="1" dirty="0">
                <a:latin typeface="Arial" panose="020B0604020202020204" pitchFamily="34" charset="0"/>
                <a:cs typeface="Arial" panose="020B0604020202020204" pitchFamily="34" charset="0"/>
              </a:rPr>
              <a:t> </a:t>
            </a:r>
          </a:p>
          <a:p>
            <a:pPr eaLnBrk="1" hangingPunct="1"/>
            <a:r>
              <a:rPr lang="sk-SK" sz="2800" b="1" dirty="0" err="1">
                <a:solidFill>
                  <a:srgbClr val="0070C0"/>
                </a:solidFill>
                <a:latin typeface="Arial" panose="020B0604020202020204" pitchFamily="34" charset="0"/>
                <a:cs typeface="Arial" panose="020B0604020202020204" pitchFamily="34" charset="0"/>
              </a:rPr>
              <a:t>Antimikrobiálne</a:t>
            </a:r>
            <a:r>
              <a:rPr lang="sk-SK" sz="2800" b="1" dirty="0">
                <a:solidFill>
                  <a:srgbClr val="0070C0"/>
                </a:solidFill>
                <a:latin typeface="Arial" panose="020B0604020202020204" pitchFamily="34" charset="0"/>
                <a:cs typeface="Arial" panose="020B0604020202020204" pitchFamily="34" charset="0"/>
              </a:rPr>
              <a:t> látky, sulfónamidy </a:t>
            </a:r>
            <a:r>
              <a:rPr lang="sk-SK" sz="2800" b="1" dirty="0">
                <a:latin typeface="Arial" panose="020B0604020202020204" pitchFamily="34" charset="0"/>
                <a:cs typeface="Arial" panose="020B0604020202020204" pitchFamily="34" charset="0"/>
              </a:rPr>
              <a:t>- súťažia s bilirubínom o väzbu na plazmatický albumín - </a:t>
            </a:r>
            <a:r>
              <a:rPr lang="sk-SK" sz="2800" b="1" dirty="0">
                <a:latin typeface="Arial" panose="020B0604020202020204" pitchFamily="34" charset="0"/>
                <a:cs typeface="Arial" panose="020B0604020202020204" pitchFamily="34" charset="0"/>
                <a:sym typeface="Symbol" pitchFamily="18" charset="2"/>
              </a:rPr>
              <a:t></a:t>
            </a:r>
            <a:r>
              <a:rPr lang="sk-SK" sz="2800" b="1" dirty="0">
                <a:latin typeface="Arial" panose="020B0604020202020204" pitchFamily="34" charset="0"/>
                <a:cs typeface="Arial" panose="020B0604020202020204" pitchFamily="34" charset="0"/>
              </a:rPr>
              <a:t> pravdepodobnosť jadrového </a:t>
            </a:r>
            <a:r>
              <a:rPr lang="sk-SK" sz="2800" b="1" dirty="0" err="1">
                <a:latin typeface="Arial" panose="020B0604020202020204" pitchFamily="34" charset="0"/>
                <a:cs typeface="Arial" panose="020B0604020202020204" pitchFamily="34" charset="0"/>
              </a:rPr>
              <a:t>ikteru</a:t>
            </a:r>
            <a:r>
              <a:rPr lang="sk-SK" sz="2800" b="1" dirty="0">
                <a:latin typeface="Arial" panose="020B0604020202020204" pitchFamily="34" charset="0"/>
                <a:cs typeface="Arial" panose="020B0604020202020204" pitchFamily="34" charset="0"/>
              </a:rPr>
              <a:t> </a:t>
            </a:r>
          </a:p>
          <a:p>
            <a:pPr eaLnBrk="1" hangingPunct="1"/>
            <a:r>
              <a:rPr lang="sk-SK" sz="2800" b="1" dirty="0">
                <a:solidFill>
                  <a:srgbClr val="0070C0"/>
                </a:solidFill>
                <a:latin typeface="Arial" panose="020B0604020202020204" pitchFamily="34" charset="0"/>
                <a:cs typeface="Arial" panose="020B0604020202020204" pitchFamily="34" charset="0"/>
              </a:rPr>
              <a:t>TTC</a:t>
            </a:r>
            <a:r>
              <a:rPr lang="sk-SK" sz="2800" b="1" dirty="0">
                <a:latin typeface="Arial" panose="020B0604020202020204" pitchFamily="34" charset="0"/>
                <a:cs typeface="Arial" panose="020B0604020202020204" pitchFamily="34" charset="0"/>
              </a:rPr>
              <a:t> - zuby, kosti, </a:t>
            </a:r>
          </a:p>
          <a:p>
            <a:pPr eaLnBrk="1" hangingPunct="1"/>
            <a:r>
              <a:rPr lang="sk-SK" sz="2800" b="1" dirty="0" err="1">
                <a:solidFill>
                  <a:schemeClr val="hlink"/>
                </a:solidFill>
                <a:latin typeface="Arial" panose="020B0604020202020204" pitchFamily="34" charset="0"/>
                <a:cs typeface="Arial" panose="020B0604020202020204" pitchFamily="34" charset="0"/>
              </a:rPr>
              <a:t>Chloramfenikol</a:t>
            </a:r>
            <a:r>
              <a:rPr lang="sk-SK" sz="2800" b="1" dirty="0">
                <a:latin typeface="Arial" panose="020B0604020202020204" pitchFamily="34" charset="0"/>
                <a:cs typeface="Arial" panose="020B0604020202020204" pitchFamily="34" charset="0"/>
              </a:rPr>
              <a:t> - „šedý syndróm“ novorodenca</a:t>
            </a:r>
          </a:p>
          <a:p>
            <a:pPr eaLnBrk="1" hangingPunct="1"/>
            <a:r>
              <a:rPr lang="sk-SK" sz="2800" b="1" dirty="0" err="1">
                <a:solidFill>
                  <a:srgbClr val="0070C0"/>
                </a:solidFill>
                <a:latin typeface="Arial" panose="020B0604020202020204" pitchFamily="34" charset="0"/>
                <a:cs typeface="Arial" panose="020B0604020202020204" pitchFamily="34" charset="0"/>
              </a:rPr>
              <a:t>Izoniazid</a:t>
            </a:r>
            <a:r>
              <a:rPr lang="sk-SK" sz="2800" b="1" dirty="0">
                <a:latin typeface="Arial" panose="020B0604020202020204" pitchFamily="34" charset="0"/>
                <a:cs typeface="Arial" panose="020B0604020202020204" pitchFamily="34" charset="0"/>
              </a:rPr>
              <a:t> - deficit </a:t>
            </a:r>
            <a:r>
              <a:rPr lang="sk-SK" sz="2800" b="1" dirty="0" err="1">
                <a:latin typeface="Arial" panose="020B0604020202020204" pitchFamily="34" charset="0"/>
                <a:cs typeface="Arial" panose="020B0604020202020204" pitchFamily="34" charset="0"/>
              </a:rPr>
              <a:t>pyridoxínu</a:t>
            </a:r>
            <a:endParaRPr lang="sk-SK" sz="2800" b="1" dirty="0">
              <a:latin typeface="Arial" panose="020B0604020202020204" pitchFamily="34" charset="0"/>
              <a:cs typeface="Arial" panose="020B0604020202020204" pitchFamily="34" charset="0"/>
            </a:endParaRPr>
          </a:p>
          <a:p>
            <a:pPr eaLnBrk="1" hangingPunct="1"/>
            <a:r>
              <a:rPr lang="sk-SK" sz="2800" b="1" dirty="0" err="1">
                <a:solidFill>
                  <a:srgbClr val="0070C0"/>
                </a:solidFill>
                <a:latin typeface="Arial" panose="020B0604020202020204" pitchFamily="34" charset="0"/>
                <a:cs typeface="Arial" panose="020B0604020202020204" pitchFamily="34" charset="0"/>
              </a:rPr>
              <a:t>Psychofarmaká</a:t>
            </a:r>
            <a:r>
              <a:rPr lang="sk-SK" sz="2800" b="1" dirty="0">
                <a:solidFill>
                  <a:srgbClr val="0070C0"/>
                </a:solidFill>
                <a:latin typeface="Arial" panose="020B0604020202020204" pitchFamily="34" charset="0"/>
                <a:cs typeface="Arial" panose="020B0604020202020204" pitchFamily="34" charset="0"/>
              </a:rPr>
              <a:t> - hypnotiká </a:t>
            </a:r>
            <a:r>
              <a:rPr lang="sk-SK" sz="2800" b="1" dirty="0">
                <a:latin typeface="Arial" panose="020B0604020202020204" pitchFamily="34" charset="0"/>
                <a:cs typeface="Arial" panose="020B0604020202020204" pitchFamily="34" charset="0"/>
              </a:rPr>
              <a:t>– otupenosť, </a:t>
            </a:r>
            <a:r>
              <a:rPr lang="sk-SK" sz="2800" b="1" dirty="0">
                <a:latin typeface="Arial" panose="020B0604020202020204" pitchFamily="34" charset="0"/>
                <a:cs typeface="Arial" panose="020B0604020202020204" pitchFamily="34" charset="0"/>
                <a:sym typeface="Symbol" pitchFamily="18" charset="2"/>
              </a:rPr>
              <a:t></a:t>
            </a:r>
            <a:r>
              <a:rPr lang="sk-SK" sz="2800" b="1" dirty="0">
                <a:latin typeface="Arial" panose="020B0604020202020204" pitchFamily="34" charset="0"/>
                <a:cs typeface="Arial" panose="020B0604020202020204" pitchFamily="34" charset="0"/>
              </a:rPr>
              <a:t> sacieho reflexu</a:t>
            </a:r>
          </a:p>
          <a:p>
            <a:pPr marL="119062" indent="0" eaLnBrk="1" hangingPunct="1">
              <a:buNone/>
            </a:pPr>
            <a:r>
              <a:rPr lang="sk-SK" sz="2800" b="1" dirty="0">
                <a:latin typeface="Arial" panose="020B0604020202020204" pitchFamily="34" charset="0"/>
                <a:cs typeface="Arial" panose="020B0604020202020204" pitchFamily="34" charset="0"/>
              </a:rPr>
              <a:t> </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normAutofit/>
          </a:bodyPr>
          <a:lstStyle/>
          <a:p>
            <a:pPr eaLnBrk="1" hangingPunct="1">
              <a:defRPr/>
            </a:pPr>
            <a:r>
              <a:rPr lang="sk-SK" sz="3600" dirty="0">
                <a:latin typeface="Arial" panose="020B0604020202020204" pitchFamily="34" charset="0"/>
                <a:cs typeface="Arial" panose="020B0604020202020204" pitchFamily="34" charset="0"/>
              </a:rPr>
              <a:t>Užívanie liekov počas laktácie</a:t>
            </a:r>
            <a:endParaRPr lang="en-GB" sz="3600" dirty="0">
              <a:latin typeface="Arial" panose="020B0604020202020204" pitchFamily="34" charset="0"/>
              <a:cs typeface="Arial" panose="020B0604020202020204" pitchFamily="34" charset="0"/>
            </a:endParaRPr>
          </a:p>
        </p:txBody>
      </p:sp>
      <p:sp>
        <p:nvSpPr>
          <p:cNvPr id="118787" name="Rectangle 3"/>
          <p:cNvSpPr>
            <a:spLocks noGrp="1" noChangeArrowheads="1"/>
          </p:cNvSpPr>
          <p:nvPr>
            <p:ph type="body" idx="1"/>
          </p:nvPr>
        </p:nvSpPr>
        <p:spPr>
          <a:xfrm>
            <a:off x="251520" y="1916832"/>
            <a:ext cx="8229600" cy="4625975"/>
          </a:xfrm>
        </p:spPr>
        <p:txBody>
          <a:bodyPr/>
          <a:lstStyle/>
          <a:p>
            <a:pPr eaLnBrk="1" hangingPunct="1"/>
            <a:r>
              <a:rPr lang="en-GB" sz="2800" b="1" dirty="0" err="1">
                <a:solidFill>
                  <a:srgbClr val="0070C0"/>
                </a:solidFill>
                <a:latin typeface="Arial" panose="020B0604020202020204" pitchFamily="34" charset="0"/>
                <a:cs typeface="Arial" panose="020B0604020202020204" pitchFamily="34" charset="0"/>
              </a:rPr>
              <a:t>Analgetiká</a:t>
            </a:r>
            <a:r>
              <a:rPr lang="en-GB" sz="2800" b="1" dirty="0">
                <a:solidFill>
                  <a:srgbClr val="0070C0"/>
                </a:solidFill>
                <a:latin typeface="Arial" panose="020B0604020202020204" pitchFamily="34" charset="0"/>
                <a:cs typeface="Arial" panose="020B0604020202020204" pitchFamily="34" charset="0"/>
              </a:rPr>
              <a:t> </a:t>
            </a:r>
            <a:r>
              <a:rPr lang="en-GB" sz="2800" b="1" dirty="0" err="1">
                <a:solidFill>
                  <a:srgbClr val="0070C0"/>
                </a:solidFill>
                <a:latin typeface="Arial" panose="020B0604020202020204" pitchFamily="34" charset="0"/>
                <a:cs typeface="Arial" panose="020B0604020202020204" pitchFamily="34" charset="0"/>
              </a:rPr>
              <a:t>morfín</a:t>
            </a:r>
            <a:r>
              <a:rPr lang="sk-SK" sz="2800" b="1" dirty="0" err="1">
                <a:solidFill>
                  <a:srgbClr val="0070C0"/>
                </a:solidFill>
                <a:latin typeface="Arial" panose="020B0604020202020204" pitchFamily="34" charset="0"/>
                <a:cs typeface="Arial" panose="020B0604020202020204" pitchFamily="34" charset="0"/>
              </a:rPr>
              <a:t>ového</a:t>
            </a:r>
            <a:r>
              <a:rPr lang="sk-SK" sz="2800" b="1" dirty="0">
                <a:solidFill>
                  <a:srgbClr val="0070C0"/>
                </a:solidFill>
                <a:latin typeface="Arial" panose="020B0604020202020204" pitchFamily="34" charset="0"/>
                <a:cs typeface="Arial" panose="020B0604020202020204" pitchFamily="34" charset="0"/>
              </a:rPr>
              <a:t> typu</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závislos</a:t>
            </a:r>
            <a:r>
              <a:rPr lang="sk-SK" sz="2800" b="1" dirty="0">
                <a:latin typeface="Arial" panose="020B0604020202020204" pitchFamily="34" charset="0"/>
                <a:cs typeface="Arial" panose="020B0604020202020204" pitchFamily="34" charset="0"/>
              </a:rPr>
              <a:t>ť</a:t>
            </a:r>
            <a:r>
              <a:rPr lang="en-GB" sz="2800" b="1" dirty="0">
                <a:latin typeface="Arial" panose="020B0604020202020204" pitchFamily="34" charset="0"/>
                <a:cs typeface="Arial" panose="020B0604020202020204" pitchFamily="34" charset="0"/>
              </a:rPr>
              <a:t> </a:t>
            </a:r>
            <a:r>
              <a:rPr lang="sk-SK" sz="2800" b="1" dirty="0" err="1">
                <a:latin typeface="Arial" panose="020B0604020202020204" pitchFamily="34" charset="0"/>
                <a:cs typeface="Arial" panose="020B0604020202020204" pitchFamily="34" charset="0"/>
              </a:rPr>
              <a:t>kojenca</a:t>
            </a:r>
            <a:r>
              <a:rPr lang="sk-SK" sz="2800" b="1" dirty="0">
                <a:latin typeface="Arial" panose="020B0604020202020204" pitchFamily="34" charset="0"/>
                <a:cs typeface="Arial" panose="020B0604020202020204" pitchFamily="34" charset="0"/>
              </a:rPr>
              <a:t> - a</a:t>
            </a:r>
            <a:r>
              <a:rPr lang="en-GB" sz="2800" b="1" dirty="0" err="1">
                <a:latin typeface="Arial" panose="020B0604020202020204" pitchFamily="34" charset="0"/>
                <a:cs typeface="Arial" panose="020B0604020202020204" pitchFamily="34" charset="0"/>
              </a:rPr>
              <a:t>bstinen</a:t>
            </a:r>
            <a:r>
              <a:rPr lang="sk-SK" sz="2800" b="1" dirty="0">
                <a:latin typeface="Arial" panose="020B0604020202020204" pitchFamily="34" charset="0"/>
                <a:cs typeface="Arial" panose="020B0604020202020204" pitchFamily="34" charset="0"/>
              </a:rPr>
              <a:t>č</a:t>
            </a:r>
            <a:r>
              <a:rPr lang="en-GB" sz="2800" b="1" dirty="0" err="1">
                <a:latin typeface="Arial" panose="020B0604020202020204" pitchFamily="34" charset="0"/>
                <a:cs typeface="Arial" panose="020B0604020202020204" pitchFamily="34" charset="0"/>
              </a:rPr>
              <a:t>ný</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syndróm</a:t>
            </a:r>
            <a:r>
              <a:rPr lang="en-GB" sz="2800" b="1" dirty="0">
                <a:latin typeface="Arial" panose="020B0604020202020204" pitchFamily="34" charset="0"/>
                <a:cs typeface="Arial" panose="020B0604020202020204" pitchFamily="34" charset="0"/>
              </a:rPr>
              <a:t> -</a:t>
            </a:r>
            <a:r>
              <a:rPr lang="sk-SK"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nesmú</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sa</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náhle</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vysadi</a:t>
            </a:r>
            <a:r>
              <a:rPr lang="sk-SK" sz="2800" b="1" dirty="0">
                <a:latin typeface="Arial" panose="020B0604020202020204" pitchFamily="34" charset="0"/>
                <a:cs typeface="Arial" panose="020B0604020202020204" pitchFamily="34" charset="0"/>
              </a:rPr>
              <a:t>ť</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Postupné</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zni</a:t>
            </a:r>
            <a:r>
              <a:rPr lang="sk-SK" sz="2800" b="1" dirty="0">
                <a:latin typeface="Arial" panose="020B0604020202020204" pitchFamily="34" charset="0"/>
                <a:cs typeface="Arial" panose="020B0604020202020204" pitchFamily="34" charset="0"/>
              </a:rPr>
              <a:t>ž</a:t>
            </a:r>
            <a:r>
              <a:rPr lang="en-GB" sz="2800" b="1" dirty="0" err="1">
                <a:latin typeface="Arial" panose="020B0604020202020204" pitchFamily="34" charset="0"/>
                <a:cs typeface="Arial" panose="020B0604020202020204" pitchFamily="34" charset="0"/>
              </a:rPr>
              <a:t>ovanie</a:t>
            </a:r>
            <a:r>
              <a:rPr lang="en-GB" sz="2800" b="1" dirty="0">
                <a:latin typeface="Arial" panose="020B0604020202020204" pitchFamily="34" charset="0"/>
                <a:cs typeface="Arial" panose="020B0604020202020204" pitchFamily="34" charset="0"/>
              </a:rPr>
              <a:t> </a:t>
            </a:r>
            <a:r>
              <a:rPr lang="en-GB" sz="2800" b="1" dirty="0" err="1">
                <a:latin typeface="Arial" panose="020B0604020202020204" pitchFamily="34" charset="0"/>
                <a:cs typeface="Arial" panose="020B0604020202020204" pitchFamily="34" charset="0"/>
              </a:rPr>
              <a:t>dávky</a:t>
            </a:r>
            <a:r>
              <a:rPr lang="sk-SK" sz="2800" b="1" dirty="0">
                <a:latin typeface="Arial" panose="020B0604020202020204" pitchFamily="34" charset="0"/>
                <a:cs typeface="Arial" panose="020B0604020202020204" pitchFamily="34" charset="0"/>
              </a:rPr>
              <a:t>.</a:t>
            </a:r>
            <a:endParaRPr lang="en-GB" sz="2800" b="1" dirty="0">
              <a:latin typeface="Arial" panose="020B0604020202020204" pitchFamily="34" charset="0"/>
              <a:cs typeface="Arial" panose="020B0604020202020204" pitchFamily="34" charset="0"/>
            </a:endParaRP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
  <a:themeElements>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Motív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ív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Paper</Template>
  <TotalTime>7012</TotalTime>
  <Words>3376</Words>
  <Application>Microsoft Office PowerPoint</Application>
  <PresentationFormat>Prezentácia na obrazovke (4:3)</PresentationFormat>
  <Paragraphs>592</Paragraphs>
  <Slides>75</Slides>
  <Notes>28</Notes>
  <HiddenSlides>0</HiddenSlides>
  <MMClips>0</MMClips>
  <ScaleCrop>false</ScaleCrop>
  <HeadingPairs>
    <vt:vector size="6" baseType="variant">
      <vt:variant>
        <vt:lpstr>Použité písma</vt:lpstr>
      </vt:variant>
      <vt:variant>
        <vt:i4>8</vt:i4>
      </vt:variant>
      <vt:variant>
        <vt:lpstr>Motív</vt:lpstr>
      </vt:variant>
      <vt:variant>
        <vt:i4>1</vt:i4>
      </vt:variant>
      <vt:variant>
        <vt:lpstr>Nadpisy snímok</vt:lpstr>
      </vt:variant>
      <vt:variant>
        <vt:i4>75</vt:i4>
      </vt:variant>
    </vt:vector>
  </HeadingPairs>
  <TitlesOfParts>
    <vt:vector size="84" baseType="lpstr">
      <vt:lpstr>Arial</vt:lpstr>
      <vt:lpstr>Comic Sans MS</vt:lpstr>
      <vt:lpstr>Corbel</vt:lpstr>
      <vt:lpstr>Times New Roman</vt:lpstr>
      <vt:lpstr>Trebuchet MS</vt:lpstr>
      <vt:lpstr>Wingdings</vt:lpstr>
      <vt:lpstr>Wingdings 2</vt:lpstr>
      <vt:lpstr>Wingdings 3</vt:lpstr>
      <vt:lpstr>Modul</vt:lpstr>
      <vt:lpstr>Prezentácia programu PowerPoint</vt:lpstr>
      <vt:lpstr>Prezentácia programu PowerPoint</vt:lpstr>
      <vt:lpstr>Prezentácia programu PowerPoint</vt:lpstr>
      <vt:lpstr>Všeobecná  farmakológia</vt:lpstr>
      <vt:lpstr>Prezentácia programu PowerPoint</vt:lpstr>
      <vt:lpstr> LIEČIVO</vt:lpstr>
      <vt:lpstr>Prezentácia programu PowerPoint</vt:lpstr>
      <vt:lpstr>Prezentácia programu PowerPoint</vt:lpstr>
      <vt:lpstr>LIEKY</vt:lpstr>
      <vt:lpstr>Monoklonálne protilátky</vt:lpstr>
      <vt:lpstr>Individuálne pripravované lieky (ILP)</vt:lpstr>
      <vt:lpstr>Prezentácia programu PowerPoint</vt:lpstr>
      <vt:lpstr>VÝŽIVOVÉ DOPLNKY</vt:lpstr>
      <vt:lpstr>RASTLINNÉ LIEĆIVÁ</vt:lpstr>
      <vt:lpstr>Príklady liečiv získaných z rastlín</vt:lpstr>
      <vt:lpstr>Prezentácia programu PowerPoint</vt:lpstr>
      <vt:lpstr>Opioidy (morfín – tlmenie bolesti)</vt:lpstr>
      <vt:lpstr>Námeľové alkaloidy</vt:lpstr>
      <vt:lpstr>„ORPHAN“ LIEKY – LIEKY NA ZRIEDKAVÉ OCHORENIA</vt:lpstr>
      <vt:lpstr>Recept – dnes e-recept</vt:lpstr>
      <vt:lpstr>Prezentácia programu PowerPoint</vt:lpstr>
      <vt:lpstr>Prezentácia programu PowerPoint</vt:lpstr>
      <vt:lpstr>Omamné látky</vt:lpstr>
      <vt:lpstr>Zákon o omamných látkach „Ópiový zákon“</vt:lpstr>
      <vt:lpstr>Psychotropné látky</vt:lpstr>
      <vt:lpstr>Prezentácia programu PowerPoint</vt:lpstr>
      <vt:lpstr>Prezentácia programu PowerPoint</vt:lpstr>
      <vt:lpstr>Typy dávok</vt:lpstr>
      <vt:lpstr>Typy dávok</vt:lpstr>
      <vt:lpstr>Prezentácia programu PowerPoint</vt:lpstr>
      <vt:lpstr>Typy dávok</vt:lpstr>
      <vt:lpstr>Typy dávok</vt:lpstr>
      <vt:lpstr>Prezentácia programu PowerPoint</vt:lpstr>
      <vt:lpstr>Prezentácia programu PowerPoint</vt:lpstr>
      <vt:lpstr>Vonkajšie faktory</vt:lpstr>
      <vt:lpstr>Potrava</vt:lpstr>
      <vt:lpstr>Kedy užívať lieky</vt:lpstr>
      <vt:lpstr>Potrava a nežiaduce účinky</vt:lpstr>
      <vt:lpstr>Potrava a nežiaduce účinky</vt:lpstr>
      <vt:lpstr>Potrava a nežiaduce účinky</vt:lpstr>
      <vt:lpstr>Lieky a „zapíjanie“</vt:lpstr>
      <vt:lpstr>Alkohol a absorpcia lieku</vt:lpstr>
      <vt:lpstr>Starší vek</vt:lpstr>
      <vt:lpstr>Starší vek</vt:lpstr>
      <vt:lpstr>Deti</vt:lpstr>
      <vt:lpstr>Deti</vt:lpstr>
      <vt:lpstr>Patologické stavy</vt:lpstr>
      <vt:lpstr>Patologické stavy</vt:lpstr>
      <vt:lpstr>Genetické vplyvy</vt:lpstr>
      <vt:lpstr>Liekové interakcie</vt:lpstr>
      <vt:lpstr>Interakcie</vt:lpstr>
      <vt:lpstr>Liekové interakcie</vt:lpstr>
      <vt:lpstr>Tolerancia</vt:lpstr>
      <vt:lpstr>Tolerancia</vt:lpstr>
      <vt:lpstr>Zmeny účinku liečiv po dlhodobom  podaní</vt:lpstr>
      <vt:lpstr>Prezentácia programu PowerPoint</vt:lpstr>
      <vt:lpstr>Lieková závislosť</vt:lpstr>
      <vt:lpstr>Prezentácia programu PowerPoint</vt:lpstr>
      <vt:lpstr>Prezentácia programu PowerPoint</vt:lpstr>
      <vt:lpstr>Najčastejšie chyby pri užívaní liekov</vt:lpstr>
      <vt:lpstr>Prezentácia programu PowerPoint</vt:lpstr>
      <vt:lpstr>Prezentácia programu PowerPoint</vt:lpstr>
      <vt:lpstr>Prezentácia programu PowerPoint</vt:lpstr>
      <vt:lpstr>Prezentácia programu PowerPoint</vt:lpstr>
      <vt:lpstr>Lieky a gravidita </vt:lpstr>
      <vt:lpstr>Obdobie pred oplodnením</vt:lpstr>
      <vt:lpstr>Obdobie embryonálneho vývoja</vt:lpstr>
      <vt:lpstr>Teratogénne účinky</vt:lpstr>
      <vt:lpstr>Teratogénne a karcinogénne účinky </vt:lpstr>
      <vt:lpstr>Toxické účinky na zárodočné bunky </vt:lpstr>
      <vt:lpstr>Kritické faktory ovplyvňujúce prechod liečiv placentou</vt:lpstr>
      <vt:lpstr>Prezentácia programu PowerPoint</vt:lpstr>
      <vt:lpstr>Užívanie liekov počas laktácie </vt:lpstr>
      <vt:lpstr>Užívanie liekov počas laktácie</vt:lpstr>
      <vt:lpstr>Užívanie liekov počas laktácie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XANTÍNY A OXID DUSNATÝ</dc:title>
  <dc:creator>W95</dc:creator>
  <cp:lastModifiedBy>Fraňová Soňa</cp:lastModifiedBy>
  <cp:revision>870</cp:revision>
  <cp:lastPrinted>2003-09-03T12:40:00Z</cp:lastPrinted>
  <dcterms:created xsi:type="dcterms:W3CDTF">2002-05-13T22:52:32Z</dcterms:created>
  <dcterms:modified xsi:type="dcterms:W3CDTF">2025-04-07T09:42:19Z</dcterms:modified>
</cp:coreProperties>
</file>