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7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301" r:id="rId12"/>
    <p:sldId id="267" r:id="rId13"/>
    <p:sldId id="271" r:id="rId14"/>
    <p:sldId id="272" r:id="rId15"/>
    <p:sldId id="270" r:id="rId16"/>
    <p:sldId id="276" r:id="rId17"/>
    <p:sldId id="283" r:id="rId18"/>
    <p:sldId id="284" r:id="rId19"/>
    <p:sldId id="279" r:id="rId20"/>
    <p:sldId id="280" r:id="rId21"/>
    <p:sldId id="281" r:id="rId22"/>
    <p:sldId id="286" r:id="rId23"/>
    <p:sldId id="287" r:id="rId24"/>
    <p:sldId id="294" r:id="rId25"/>
    <p:sldId id="289" r:id="rId26"/>
    <p:sldId id="290" r:id="rId27"/>
    <p:sldId id="291" r:id="rId28"/>
    <p:sldId id="292" r:id="rId29"/>
    <p:sldId id="300" r:id="rId30"/>
    <p:sldId id="295" r:id="rId31"/>
    <p:sldId id="296" r:id="rId32"/>
    <p:sldId id="297" r:id="rId33"/>
    <p:sldId id="298" r:id="rId34"/>
    <p:sldId id="302" r:id="rId35"/>
    <p:sldId id="29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516" y="-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431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154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55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6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574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064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459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124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778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84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166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3898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95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202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 s obrázk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339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8237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761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92526-B63D-44FD-8790-4D8BFA981D9E}" type="datetimeFigureOut">
              <a:rPr lang="en-US" smtClean="0"/>
              <a:t>2/16/2015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9F783-C551-4EEE-B3EB-D7DE9B6D61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221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86" r:id="rId16"/>
    <p:sldLayoutId id="214748378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k-SK" sz="9600" b="1" dirty="0" smtClean="0"/>
              <a:t>Tvrdé  zubné tkanivá a pulpa</a:t>
            </a:r>
            <a:endParaRPr lang="en-US" sz="9600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07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latin typeface="+mn-lt"/>
              </a:rPr>
              <a:t>Sklovina - </a:t>
            </a:r>
            <a:r>
              <a:rPr lang="sk-SK" dirty="0"/>
              <a:t>Chemické zloženie </a:t>
            </a:r>
            <a:endParaRPr lang="en-US" dirty="0">
              <a:latin typeface="+mn-lt"/>
            </a:endParaRPr>
          </a:p>
        </p:txBody>
      </p:sp>
      <p:sp>
        <p:nvSpPr>
          <p:cNvPr id="7" name="Zástupný symbol obsahu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sz="3200" b="1" dirty="0"/>
              <a:t>Vyzretá sklovina je najtvrdším tkanivom ľudského </a:t>
            </a:r>
            <a:r>
              <a:rPr lang="sk-SK" sz="3200" b="1" dirty="0" smtClean="0"/>
              <a:t>organizmu</a:t>
            </a:r>
          </a:p>
          <a:p>
            <a:r>
              <a:rPr lang="sk-SK" b="1" dirty="0" smtClean="0"/>
              <a:t>250 (</a:t>
            </a:r>
            <a:r>
              <a:rPr lang="sk-SK" b="1" dirty="0" err="1" smtClean="0"/>
              <a:t>dentínové</a:t>
            </a:r>
            <a:r>
              <a:rPr lang="sk-SK" b="1" dirty="0" smtClean="0"/>
              <a:t> rozhranie) – 390 KHN ( povrch)</a:t>
            </a:r>
          </a:p>
          <a:p>
            <a:r>
              <a:rPr lang="sk-SK" b="1" dirty="0" smtClean="0"/>
              <a:t>/</a:t>
            </a:r>
            <a:r>
              <a:rPr lang="sk-SK" b="1" dirty="0" err="1" smtClean="0"/>
              <a:t>Knoopo</a:t>
            </a:r>
            <a:r>
              <a:rPr lang="sk-SK" b="1" dirty="0" smtClean="0"/>
              <a:t> </a:t>
            </a:r>
            <a:r>
              <a:rPr lang="sk-SK" b="1" dirty="0" err="1" smtClean="0"/>
              <a:t>hardness</a:t>
            </a:r>
            <a:r>
              <a:rPr lang="sk-SK" b="1" dirty="0" smtClean="0"/>
              <a:t> </a:t>
            </a:r>
            <a:r>
              <a:rPr lang="sk-SK" b="1" dirty="0" err="1" smtClean="0"/>
              <a:t>numbers</a:t>
            </a:r>
            <a:r>
              <a:rPr lang="sk-SK" b="1" dirty="0" smtClean="0"/>
              <a:t>/</a:t>
            </a:r>
          </a:p>
          <a:p>
            <a:endParaRPr lang="sk-SK" dirty="0" smtClean="0"/>
          </a:p>
          <a:p>
            <a:r>
              <a:rPr lang="sk-SK" dirty="0" smtClean="0"/>
              <a:t>Je </a:t>
            </a:r>
            <a:r>
              <a:rPr lang="sk-SK" dirty="0"/>
              <a:t>zložená </a:t>
            </a:r>
            <a:r>
              <a:rPr lang="sk-SK" dirty="0" smtClean="0"/>
              <a:t>:</a:t>
            </a:r>
            <a:endParaRPr lang="sk-SK" b="1" dirty="0" smtClean="0"/>
          </a:p>
          <a:p>
            <a:r>
              <a:rPr lang="sk-SK" b="1" dirty="0" smtClean="0"/>
              <a:t>1.</a:t>
            </a:r>
            <a:r>
              <a:rPr lang="sk-SK" dirty="0"/>
              <a:t> </a:t>
            </a:r>
            <a:r>
              <a:rPr lang="sk-SK" b="1" dirty="0" smtClean="0"/>
              <a:t>Anorganický materiál  93 -98% váhy</a:t>
            </a:r>
          </a:p>
          <a:p>
            <a:r>
              <a:rPr lang="sk-SK" b="1" dirty="0" smtClean="0"/>
              <a:t>2. Voda 1,5- 4% váhy</a:t>
            </a:r>
          </a:p>
          <a:p>
            <a:r>
              <a:rPr lang="sk-SK" b="1" dirty="0" smtClean="0"/>
              <a:t>3. Organické substancie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75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Anorganická substancie skloviny  93-98%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 </a:t>
            </a:r>
            <a:r>
              <a:rPr lang="sk-SK" b="1" dirty="0" smtClean="0"/>
              <a:t>Hlavné prvky </a:t>
            </a:r>
            <a:r>
              <a:rPr lang="sk-SK" dirty="0" smtClean="0"/>
              <a:t>:vápnik</a:t>
            </a:r>
            <a:r>
              <a:rPr lang="sk-SK" dirty="0"/>
              <a:t>, fosfor, uhličitany, horčík a </a:t>
            </a:r>
            <a:r>
              <a:rPr lang="sk-SK" dirty="0" smtClean="0"/>
              <a:t>sodík</a:t>
            </a:r>
          </a:p>
          <a:p>
            <a:r>
              <a:rPr lang="sk-SK" dirty="0" smtClean="0"/>
              <a:t> </a:t>
            </a:r>
            <a:r>
              <a:rPr lang="sk-SK" b="1" dirty="0" smtClean="0"/>
              <a:t>Stopové prvky </a:t>
            </a:r>
            <a:r>
              <a:rPr lang="sk-SK" dirty="0" smtClean="0"/>
              <a:t>– viac ako 40 :</a:t>
            </a:r>
            <a:r>
              <a:rPr lang="sk-SK" dirty="0" err="1" smtClean="0"/>
              <a:t>fluor,železo,cín</a:t>
            </a:r>
            <a:r>
              <a:rPr lang="sk-SK" dirty="0" smtClean="0"/>
              <a:t> chlór </a:t>
            </a:r>
          </a:p>
          <a:p>
            <a:endParaRPr lang="sk-SK" dirty="0"/>
          </a:p>
          <a:p>
            <a:pPr marL="0" indent="0">
              <a:buNone/>
            </a:pPr>
            <a:r>
              <a:rPr lang="sk-SK" dirty="0"/>
              <a:t>Anorganický materiál je tvorený husto usporiadanými kryštálmi </a:t>
            </a:r>
            <a:r>
              <a:rPr lang="sk-SK" dirty="0" err="1"/>
              <a:t>hydroxyapatitu</a:t>
            </a:r>
            <a:r>
              <a:rPr lang="sk-SK" dirty="0"/>
              <a:t>. Vnútornými substitučnými reakciami môže dôjsť ku tvorbe </a:t>
            </a:r>
            <a:r>
              <a:rPr lang="sk-SK" dirty="0" err="1"/>
              <a:t>fluoroapatitu</a:t>
            </a:r>
            <a:r>
              <a:rPr lang="sk-SK" dirty="0"/>
              <a:t> alebo </a:t>
            </a:r>
            <a:r>
              <a:rPr lang="sk-SK" dirty="0" err="1"/>
              <a:t>hydroxyfluorapatitu</a:t>
            </a:r>
            <a:r>
              <a:rPr lang="sk-SK" dirty="0"/>
              <a:t>, ktoré sú stabilnejšie.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Voda v sklovine : 1,5-4%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1.</a:t>
            </a:r>
            <a:r>
              <a:rPr lang="sk-SK" dirty="0" smtClean="0"/>
              <a:t> </a:t>
            </a:r>
            <a:r>
              <a:rPr lang="sk-SK" b="1" dirty="0"/>
              <a:t>viazaná </a:t>
            </a:r>
            <a:r>
              <a:rPr lang="sk-SK" dirty="0"/>
              <a:t>v kryštáloch </a:t>
            </a:r>
            <a:endParaRPr lang="sk-SK" dirty="0" smtClean="0"/>
          </a:p>
          <a:p>
            <a:r>
              <a:rPr lang="sk-SK" dirty="0" smtClean="0"/>
              <a:t>2.</a:t>
            </a:r>
            <a:r>
              <a:rPr lang="sk-SK" dirty="0"/>
              <a:t> </a:t>
            </a:r>
            <a:r>
              <a:rPr lang="sk-SK" b="1" dirty="0"/>
              <a:t>voľná </a:t>
            </a:r>
            <a:r>
              <a:rPr lang="sk-SK" dirty="0" smtClean="0"/>
              <a:t>ako súčasť</a:t>
            </a:r>
            <a:r>
              <a:rPr lang="sk-SK" dirty="0" smtClean="0"/>
              <a:t> organickej hmoty.</a:t>
            </a:r>
          </a:p>
          <a:p>
            <a:r>
              <a:rPr lang="sk-SK" dirty="0" smtClean="0"/>
              <a:t>Vo </a:t>
            </a:r>
            <a:r>
              <a:rPr lang="sk-SK" dirty="0"/>
              <a:t>vlhkom prostredí však sklovina dokáže vodu nasávať, čím funguje ako molekulárne </a:t>
            </a:r>
            <a:r>
              <a:rPr lang="sk-SK" dirty="0" err="1"/>
              <a:t>sito,pretože</a:t>
            </a:r>
            <a:r>
              <a:rPr lang="sk-SK" dirty="0"/>
              <a:t> spolu s vodou do skloviny vstupujú alebo unikajú </a:t>
            </a:r>
            <a:r>
              <a:rPr lang="sk-SK" dirty="0" smtClean="0"/>
              <a:t>ióny</a:t>
            </a:r>
          </a:p>
          <a:p>
            <a:r>
              <a:rPr lang="sk-SK" dirty="0" smtClean="0"/>
              <a:t>Obsah vody v sklovine sa mení aj počas </a:t>
            </a:r>
            <a:r>
              <a:rPr lang="sk-SK" dirty="0" err="1" smtClean="0"/>
              <a:t>dňa,čo</a:t>
            </a:r>
            <a:r>
              <a:rPr lang="sk-SK" dirty="0" smtClean="0"/>
              <a:t> ovplyvňuje aj optické vlastnosti zuba</a:t>
            </a:r>
          </a:p>
          <a:p>
            <a:r>
              <a:rPr lang="sk-SK" dirty="0" smtClean="0"/>
              <a:t>Vysušená sklovina má menší lesk a je menej transparentná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87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O</a:t>
            </a:r>
            <a:r>
              <a:rPr lang="sk-SK" dirty="0" smtClean="0"/>
              <a:t>rganická </a:t>
            </a:r>
            <a:r>
              <a:rPr lang="sk-SK" dirty="0" err="1" smtClean="0"/>
              <a:t>matrix</a:t>
            </a:r>
            <a:r>
              <a:rPr lang="sk-SK" dirty="0" smtClean="0"/>
              <a:t> skloviny : 1 %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Organická </a:t>
            </a:r>
            <a:r>
              <a:rPr lang="sk-SK" dirty="0" err="1"/>
              <a:t>matrix</a:t>
            </a:r>
            <a:r>
              <a:rPr lang="sk-SK" dirty="0"/>
              <a:t> sa skladá z rôznych bielkovín. </a:t>
            </a:r>
            <a:r>
              <a:rPr lang="sk-SK" dirty="0" err="1"/>
              <a:t>Sklovinné</a:t>
            </a:r>
            <a:r>
              <a:rPr lang="sk-SK" dirty="0"/>
              <a:t> </a:t>
            </a:r>
            <a:r>
              <a:rPr lang="sk-SK" dirty="0" err="1"/>
              <a:t>prizmatá</a:t>
            </a:r>
            <a:r>
              <a:rPr lang="sk-SK" dirty="0"/>
              <a:t> sú obalené tenkou vrstvou </a:t>
            </a:r>
            <a:r>
              <a:rPr lang="sk-SK" dirty="0" err="1"/>
              <a:t>afibrilných</a:t>
            </a:r>
            <a:r>
              <a:rPr lang="sk-SK" dirty="0"/>
              <a:t> heterogénnych proteínov, nazývaných </a:t>
            </a:r>
            <a:r>
              <a:rPr lang="sk-SK" i="1" dirty="0" err="1"/>
              <a:t>amelogeníny</a:t>
            </a:r>
            <a:r>
              <a:rPr lang="sk-SK" dirty="0"/>
              <a:t> a </a:t>
            </a:r>
            <a:r>
              <a:rPr lang="sk-SK" i="1" dirty="0" err="1" smtClean="0"/>
              <a:t>enamelíny</a:t>
            </a:r>
            <a:endParaRPr lang="sk-SK" i="1" dirty="0" smtClean="0"/>
          </a:p>
          <a:p>
            <a:endParaRPr lang="sk-SK" i="1" dirty="0"/>
          </a:p>
          <a:p>
            <a:r>
              <a:rPr lang="sk-SK" dirty="0"/>
              <a:t>Vyzretá sklovina  obsahuje len 4% vody a 1% organických látok, ktoré sú koncentrované vo forme </a:t>
            </a:r>
            <a:r>
              <a:rPr lang="sk-SK" i="1" dirty="0"/>
              <a:t>lamiel </a:t>
            </a:r>
            <a:r>
              <a:rPr lang="sk-SK" dirty="0"/>
              <a:t>a </a:t>
            </a:r>
            <a:r>
              <a:rPr lang="sk-SK" i="1" dirty="0" err="1"/>
              <a:t>sklovinných</a:t>
            </a:r>
            <a:r>
              <a:rPr lang="sk-SK" i="1" dirty="0"/>
              <a:t> trsov</a:t>
            </a:r>
            <a:r>
              <a:rPr lang="sk-SK" dirty="0"/>
              <a:t> na </a:t>
            </a:r>
            <a:r>
              <a:rPr lang="sk-SK" dirty="0" err="1"/>
              <a:t>sklovinno-dentínovom</a:t>
            </a:r>
            <a:r>
              <a:rPr lang="sk-SK" dirty="0"/>
              <a:t> rozhraní</a:t>
            </a:r>
            <a:endParaRPr lang="sk-SK" i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49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Histologická štruktúra </a:t>
            </a:r>
            <a:r>
              <a:rPr lang="sk-SK" dirty="0" smtClean="0"/>
              <a:t>skloviny - kryštály</a:t>
            </a:r>
            <a:endParaRPr lang="en-US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Základnou stavebnou jednotkou skloviny sú </a:t>
            </a:r>
            <a:r>
              <a:rPr lang="sk-SK" b="1" dirty="0" err="1"/>
              <a:t>apatitové</a:t>
            </a:r>
            <a:r>
              <a:rPr lang="sk-SK" b="1" dirty="0"/>
              <a:t> kryštály, </a:t>
            </a:r>
            <a:r>
              <a:rPr lang="sk-SK" dirty="0"/>
              <a:t>ktoré sa spájajú do </a:t>
            </a:r>
            <a:r>
              <a:rPr lang="sk-SK" b="1" dirty="0" err="1"/>
              <a:t>sklovinných</a:t>
            </a:r>
            <a:r>
              <a:rPr lang="sk-SK" b="1" dirty="0"/>
              <a:t> priziem</a:t>
            </a:r>
            <a:r>
              <a:rPr lang="sk-SK" dirty="0"/>
              <a:t>. </a:t>
            </a:r>
            <a:r>
              <a:rPr lang="sk-SK" b="1" dirty="0"/>
              <a:t>Kryštály</a:t>
            </a:r>
            <a:r>
              <a:rPr lang="sk-SK" dirty="0"/>
              <a:t> majú na priereze tvar približne šesťbokých hranolov, ktoré pri bočnom pohľade pripomínajú drobné tyčinky. Kryštály sú dlhé 160 nm a ich šírka je 40-70 nm</a:t>
            </a:r>
            <a:endParaRPr lang="en-US" dirty="0"/>
          </a:p>
          <a:p>
            <a:endParaRPr lang="en-US" dirty="0"/>
          </a:p>
        </p:txBody>
      </p:sp>
      <p:pic>
        <p:nvPicPr>
          <p:cNvPr id="8" name="Zástupný symbol obsahu 7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49648" y="1834166"/>
            <a:ext cx="4522007" cy="5023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63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Histologická štruktúra </a:t>
            </a:r>
            <a:r>
              <a:rPr lang="sk-SK" dirty="0" smtClean="0"/>
              <a:t>skloviny-Prizmy</a:t>
            </a:r>
            <a:endParaRPr lang="en-US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sk-SK" dirty="0"/>
              <a:t>. Kryštály sa spájajú do </a:t>
            </a:r>
            <a:r>
              <a:rPr lang="sk-SK" dirty="0" err="1"/>
              <a:t>prizmát</a:t>
            </a:r>
            <a:r>
              <a:rPr lang="sk-SK" dirty="0"/>
              <a:t>, pričom jedna prizma obsahuje asi sto kryštálov.  Jednotlivé kryštály v centre priziem smerujú </a:t>
            </a:r>
            <a:r>
              <a:rPr lang="sk-SK" dirty="0" err="1"/>
              <a:t>pararelne</a:t>
            </a:r>
            <a:r>
              <a:rPr lang="sk-SK" dirty="0"/>
              <a:t> s dlhou osou hranolu, no smerom k povrchu sa vejárovite rozchádzajú </a:t>
            </a:r>
            <a:endParaRPr lang="en-US" dirty="0"/>
          </a:p>
        </p:txBody>
      </p:sp>
      <p:pic>
        <p:nvPicPr>
          <p:cNvPr id="8" name="Zástupný symbol obsahu 7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85912" y="2336873"/>
            <a:ext cx="3616540" cy="405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0536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Histologická štruktúra </a:t>
            </a:r>
            <a:r>
              <a:rPr lang="sk-SK" dirty="0" smtClean="0"/>
              <a:t>skloviny-</a:t>
            </a:r>
            <a:r>
              <a:rPr lang="sk-SK" dirty="0" err="1" smtClean="0"/>
              <a:t>Hunter</a:t>
            </a:r>
            <a:r>
              <a:rPr lang="sk-SK" dirty="0" smtClean="0"/>
              <a:t> –</a:t>
            </a:r>
            <a:r>
              <a:rPr lang="sk-SK" dirty="0" err="1" smtClean="0"/>
              <a:t>Schregerove</a:t>
            </a:r>
            <a:r>
              <a:rPr lang="sk-SK" dirty="0" smtClean="0"/>
              <a:t> pruhy</a:t>
            </a:r>
            <a:endParaRPr lang="en-US" dirty="0"/>
          </a:p>
        </p:txBody>
      </p:sp>
      <p:sp>
        <p:nvSpPr>
          <p:cNvPr id="6" name="Zástupný symbol obsahu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/>
              <a:t>Vzhľadom na komplikovaný priebeh priziem pozorujeme na výbrusoch skloviny pri polarizovanom svetle pozdĺžne (</a:t>
            </a:r>
            <a:r>
              <a:rPr lang="sk-SK" i="1" dirty="0" err="1"/>
              <a:t>parazonie</a:t>
            </a:r>
            <a:r>
              <a:rPr lang="sk-SK" dirty="0"/>
              <a:t>) a priečne (</a:t>
            </a:r>
            <a:r>
              <a:rPr lang="sk-SK" i="1" dirty="0" err="1"/>
              <a:t>diazonie</a:t>
            </a:r>
            <a:r>
              <a:rPr lang="sk-SK" dirty="0"/>
              <a:t>) </a:t>
            </a:r>
            <a:r>
              <a:rPr lang="sk-SK" dirty="0" err="1"/>
              <a:t>pruhovanie</a:t>
            </a:r>
            <a:r>
              <a:rPr lang="sk-SK" i="1" dirty="0"/>
              <a:t> </a:t>
            </a:r>
            <a:r>
              <a:rPr lang="sk-SK" dirty="0"/>
              <a:t>, nazývané ako </a:t>
            </a:r>
            <a:r>
              <a:rPr lang="sk-SK" b="1" dirty="0" err="1">
                <a:solidFill>
                  <a:schemeClr val="accent5">
                    <a:lumMod val="50000"/>
                  </a:schemeClr>
                </a:solidFill>
              </a:rPr>
              <a:t>Hunterove</a:t>
            </a:r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sk-SK" b="1" dirty="0" err="1">
                <a:solidFill>
                  <a:schemeClr val="accent5">
                    <a:lumMod val="50000"/>
                  </a:schemeClr>
                </a:solidFill>
              </a:rPr>
              <a:t>Schregerove</a:t>
            </a:r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sk-SK" b="1" dirty="0"/>
              <a:t>pruhy. </a:t>
            </a:r>
            <a:r>
              <a:rPr lang="sk-SK" dirty="0"/>
              <a:t>Takéto usporiadanie priziem výrazne zväčšuje odolnosť skloviny pri axiálnom zaťažení. Uhol medzi para a </a:t>
            </a:r>
            <a:r>
              <a:rPr lang="sk-SK" dirty="0" err="1"/>
              <a:t>diazónami</a:t>
            </a:r>
            <a:r>
              <a:rPr lang="sk-SK" dirty="0"/>
              <a:t> je 40 stupňov,</a:t>
            </a:r>
            <a:endParaRPr lang="en-US" dirty="0"/>
          </a:p>
        </p:txBody>
      </p:sp>
      <p:pic>
        <p:nvPicPr>
          <p:cNvPr id="8" name="Zástupný symbol obsahu 7"/>
          <p:cNvPicPr>
            <a:picLocks noGrp="1"/>
          </p:cNvPicPr>
          <p:nvPr>
            <p:ph sz="half" idx="2"/>
          </p:nvPr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5594349" y="2150077"/>
            <a:ext cx="5848007" cy="4201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705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Priebeh priziem</a:t>
            </a:r>
            <a:br>
              <a:rPr lang="sk-SK" dirty="0" smtClean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sk-SK" dirty="0"/>
              <a:t>Každá rada priziem je orientovaná kolmo na povrch </a:t>
            </a:r>
            <a:r>
              <a:rPr lang="sk-SK" dirty="0" err="1"/>
              <a:t>dentínu</a:t>
            </a:r>
            <a:r>
              <a:rPr lang="sk-SK" dirty="0"/>
              <a:t>. V </a:t>
            </a:r>
            <a:r>
              <a:rPr lang="sk-SK" dirty="0" err="1"/>
              <a:t>krčkovej</a:t>
            </a:r>
            <a:r>
              <a:rPr lang="sk-SK" dirty="0"/>
              <a:t> oblasti sú orientované horizontálne až  mierne </a:t>
            </a:r>
            <a:r>
              <a:rPr lang="sk-SK" dirty="0" err="1"/>
              <a:t>apikálne</a:t>
            </a:r>
            <a:r>
              <a:rPr lang="sk-SK" dirty="0"/>
              <a:t>, no  na hrbolčekoch smerujú viac vertikálne</a:t>
            </a:r>
            <a:r>
              <a:rPr lang="sk-SK" b="1" dirty="0"/>
              <a:t> </a:t>
            </a:r>
            <a:endParaRPr lang="en-US" dirty="0"/>
          </a:p>
        </p:txBody>
      </p:sp>
      <p:pic>
        <p:nvPicPr>
          <p:cNvPr id="5" name="Zástupný symbol obsahu 4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2739" y="2336873"/>
            <a:ext cx="4590061" cy="381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7294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Kryštály </a:t>
            </a:r>
            <a:r>
              <a:rPr lang="sk-SK" dirty="0" err="1" smtClean="0"/>
              <a:t>hydroxyapatitu</a:t>
            </a:r>
            <a:r>
              <a:rPr lang="sk-SK" dirty="0" smtClean="0"/>
              <a:t> v </a:t>
            </a:r>
            <a:r>
              <a:rPr lang="sk-SK" dirty="0" err="1" smtClean="0"/>
              <a:t>sklovinných</a:t>
            </a:r>
            <a:r>
              <a:rPr lang="sk-SK" dirty="0" smtClean="0"/>
              <a:t> prizmách</a:t>
            </a:r>
            <a:endParaRPr lang="en-US" dirty="0"/>
          </a:p>
        </p:txBody>
      </p:sp>
      <p:pic>
        <p:nvPicPr>
          <p:cNvPr id="6" name="Obrázo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321" y="1834166"/>
            <a:ext cx="10440759" cy="4789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22181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. Povrch skloviny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19" name="Zástupný symbol obsahu 18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b="1" dirty="0" err="1"/>
              <a:t>Aprizmatická</a:t>
            </a:r>
            <a:r>
              <a:rPr lang="sk-SK" b="1" dirty="0"/>
              <a:t> sklovina</a:t>
            </a:r>
            <a:r>
              <a:rPr lang="sk-SK" dirty="0"/>
              <a:t> sa vyskytuje na povrchu dočasných zubov a v </a:t>
            </a:r>
            <a:r>
              <a:rPr lang="sk-SK" dirty="0" err="1"/>
              <a:t>gingiválnej</a:t>
            </a:r>
            <a:r>
              <a:rPr lang="sk-SK" dirty="0"/>
              <a:t> tretine zubov stálych. Kryštály </a:t>
            </a:r>
            <a:r>
              <a:rPr lang="sk-SK" dirty="0" err="1"/>
              <a:t>hydroxyapatitu</a:t>
            </a:r>
            <a:r>
              <a:rPr lang="sk-SK" dirty="0"/>
              <a:t> v nej prebiehajú kolmo k povrchu </a:t>
            </a:r>
            <a:r>
              <a:rPr lang="sk-SK" dirty="0" smtClean="0"/>
              <a:t>zuba</a:t>
            </a:r>
          </a:p>
          <a:p>
            <a:r>
              <a:rPr lang="sk-SK" b="1" dirty="0" smtClean="0"/>
              <a:t>Primárna </a:t>
            </a:r>
            <a:r>
              <a:rPr lang="sk-SK" b="1" dirty="0" err="1" smtClean="0"/>
              <a:t>kutikula</a:t>
            </a:r>
            <a:r>
              <a:rPr lang="sk-SK" b="1" dirty="0" smtClean="0"/>
              <a:t> /</a:t>
            </a:r>
            <a:r>
              <a:rPr lang="sk-SK" i="1" dirty="0" err="1" smtClean="0"/>
              <a:t>Nasmythova</a:t>
            </a:r>
            <a:r>
              <a:rPr lang="sk-SK" i="1" dirty="0" smtClean="0"/>
              <a:t> membrána/ </a:t>
            </a:r>
            <a:r>
              <a:rPr lang="sk-SK" dirty="0" smtClean="0"/>
              <a:t>- zvyšok vnútorných </a:t>
            </a:r>
            <a:r>
              <a:rPr lang="sk-SK" dirty="0" err="1" smtClean="0"/>
              <a:t>ameloblastov</a:t>
            </a:r>
            <a:r>
              <a:rPr lang="sk-SK" dirty="0" smtClean="0"/>
              <a:t> hrúbky 3 mikrónov</a:t>
            </a:r>
          </a:p>
          <a:p>
            <a:r>
              <a:rPr lang="sk-SK" i="1" dirty="0" smtClean="0"/>
              <a:t> </a:t>
            </a:r>
            <a:r>
              <a:rPr lang="sk-SK" dirty="0" smtClean="0"/>
              <a:t>Je </a:t>
            </a:r>
            <a:r>
              <a:rPr lang="sk-SK" dirty="0"/>
              <a:t>dôležitá aj pre správny vývoj epitelového úponu medzi </a:t>
            </a:r>
            <a:r>
              <a:rPr lang="sk-SK" dirty="0" err="1"/>
              <a:t>gingívou</a:t>
            </a:r>
            <a:r>
              <a:rPr lang="sk-SK" dirty="0"/>
              <a:t> a zubom pri jeho prerezávaní. Po prerezaní zuba sa na povrchu skloviny utvára </a:t>
            </a:r>
            <a:r>
              <a:rPr lang="sk-SK" i="1" dirty="0"/>
              <a:t>získaná </a:t>
            </a:r>
            <a:r>
              <a:rPr lang="sk-SK" i="1" dirty="0" err="1"/>
              <a:t>kutikula</a:t>
            </a:r>
            <a:r>
              <a:rPr lang="sk-SK" dirty="0"/>
              <a:t> zo slinných </a:t>
            </a:r>
            <a:r>
              <a:rPr lang="sk-SK" dirty="0" err="1"/>
              <a:t>glykoproteínov</a:t>
            </a:r>
            <a:r>
              <a:rPr lang="sk-SK" dirty="0"/>
              <a:t>, ktorá je základom pre tvorbu zubného </a:t>
            </a:r>
            <a:r>
              <a:rPr lang="sk-SK" dirty="0" err="1"/>
              <a:t>plaku</a:t>
            </a:r>
            <a:r>
              <a:rPr lang="sk-SK" dirty="0"/>
              <a:t> a zubného kameňa.</a:t>
            </a:r>
            <a:endParaRPr lang="en-US" dirty="0"/>
          </a:p>
          <a:p>
            <a:r>
              <a:rPr lang="sk-SK" dirty="0"/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993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0321" y="0"/>
            <a:ext cx="9613861" cy="2150076"/>
          </a:xfrm>
        </p:spPr>
        <p:txBody>
          <a:bodyPr/>
          <a:lstStyle/>
          <a:p>
            <a:r>
              <a:rPr lang="sk-SK" dirty="0" smtClean="0"/>
              <a:t>Závery pre prax</a:t>
            </a:r>
            <a:endParaRPr lang="en-US" dirty="0"/>
          </a:p>
        </p:txBody>
      </p:sp>
      <p:sp>
        <p:nvSpPr>
          <p:cNvPr id="3" name="Obdĺžnik 2"/>
          <p:cNvSpPr/>
          <p:nvPr/>
        </p:nvSpPr>
        <p:spPr>
          <a:xfrm>
            <a:off x="222423" y="1630816"/>
            <a:ext cx="11294074" cy="4936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sk-SK" sz="28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28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Štruktúra skloviny </a:t>
            </a:r>
            <a:r>
              <a:rPr lang="sk-SK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sk-SK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semipermeabilita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umožňuje pohyb iónov smerom do jej vnútra. Tým je umožnená jej </a:t>
            </a:r>
            <a:r>
              <a:rPr lang="sk-SK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remineralizácia</a:t>
            </a:r>
            <a:r>
              <a:rPr lang="sk-SK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fluór. </a:t>
            </a: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Prizmatická</a:t>
            </a:r>
            <a:r>
              <a:rPr lang="sk-SK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štruktúra skloviny umožnila </a:t>
            </a:r>
            <a:r>
              <a:rPr lang="sk-SK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retenciu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kompozitných výplní po jej naleptaní. </a:t>
            </a:r>
            <a:endParaRPr lang="sk-SK" sz="2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Retencia</a:t>
            </a:r>
            <a:r>
              <a:rPr lang="sk-SK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výplne je najlepšia v miestach, kde </a:t>
            </a:r>
            <a:r>
              <a:rPr lang="sk-SK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sklovinné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prizmatá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vybiehajú kolmo na preparovanú plochu, čo sa využíva pri preparačných postupoch. </a:t>
            </a:r>
            <a:r>
              <a:rPr lang="sk-SK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Aprizmatická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sklovina </a:t>
            </a:r>
            <a:r>
              <a:rPr lang="sk-SK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retenciu</a:t>
            </a:r>
            <a:r>
              <a:rPr lang="sk-SK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kompozitných výplní výrazne znižuje, čomu sa dá predísť jej dlhším leptaním alebo odstránením</a:t>
            </a:r>
            <a:r>
              <a:rPr lang="sk-SK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9333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D</a:t>
            </a:r>
            <a:r>
              <a:rPr lang="sk-SK" dirty="0" err="1" smtClean="0"/>
              <a:t>entín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kalcifikované spojivové tkanivo, vývojovo a štrukturálne veľmi podobné kosti, od ktorej sa líši dvoma podstatnými vlastnosťami- nie je </a:t>
            </a:r>
            <a:r>
              <a:rPr lang="sk-SK" dirty="0" err="1"/>
              <a:t>vaskularizovaný</a:t>
            </a:r>
            <a:r>
              <a:rPr lang="sk-SK" dirty="0"/>
              <a:t> a </a:t>
            </a:r>
            <a:r>
              <a:rPr lang="sk-SK" dirty="0" err="1"/>
              <a:t>odontoblasty</a:t>
            </a:r>
            <a:r>
              <a:rPr lang="sk-SK" dirty="0"/>
              <a:t> sú na rozdiel od </a:t>
            </a:r>
            <a:r>
              <a:rPr lang="sk-SK" dirty="0" err="1"/>
              <a:t>intraoseálne</a:t>
            </a:r>
            <a:r>
              <a:rPr lang="sk-SK" dirty="0"/>
              <a:t> uložených </a:t>
            </a:r>
            <a:r>
              <a:rPr lang="sk-SK" dirty="0" err="1"/>
              <a:t>osteocytov</a:t>
            </a:r>
            <a:r>
              <a:rPr lang="sk-SK" dirty="0"/>
              <a:t> lokalizované na vnútornej strane </a:t>
            </a:r>
            <a:r>
              <a:rPr lang="sk-SK" dirty="0" err="1" smtClean="0"/>
              <a:t>dentínu</a:t>
            </a:r>
            <a:endParaRPr lang="sk-SK" dirty="0" smtClean="0"/>
          </a:p>
          <a:p>
            <a:r>
              <a:rPr lang="sk-SK" dirty="0"/>
              <a:t>1</a:t>
            </a:r>
            <a:r>
              <a:rPr lang="sk-SK" dirty="0">
                <a:solidFill>
                  <a:schemeClr val="bg1"/>
                </a:solidFill>
              </a:rPr>
              <a:t>. </a:t>
            </a:r>
            <a:r>
              <a:rPr lang="sk-SK" b="1" i="1" dirty="0">
                <a:solidFill>
                  <a:schemeClr val="bg1"/>
                </a:solidFill>
              </a:rPr>
              <a:t>70% anorganickej hmoty</a:t>
            </a:r>
            <a:r>
              <a:rPr lang="sk-SK" dirty="0"/>
              <a:t>: vápnik, fosfor a </a:t>
            </a:r>
            <a:r>
              <a:rPr lang="sk-SK" dirty="0" smtClean="0"/>
              <a:t>stopové </a:t>
            </a:r>
            <a:r>
              <a:rPr lang="sk-SK" dirty="0" smtClean="0"/>
              <a:t>prvky -usporiadané ako </a:t>
            </a:r>
            <a:r>
              <a:rPr lang="sk-SK" dirty="0" err="1" smtClean="0"/>
              <a:t>apatit</a:t>
            </a:r>
            <a:r>
              <a:rPr lang="sk-SK" dirty="0" smtClean="0"/>
              <a:t> a amorfný fosforečnan vápenatý</a:t>
            </a:r>
            <a:endParaRPr lang="sk-SK" dirty="0"/>
          </a:p>
          <a:p>
            <a:r>
              <a:rPr lang="sk-SK" dirty="0"/>
              <a:t>2</a:t>
            </a:r>
            <a:r>
              <a:rPr lang="sk-SK" dirty="0">
                <a:solidFill>
                  <a:schemeClr val="bg1"/>
                </a:solidFill>
              </a:rPr>
              <a:t>. </a:t>
            </a:r>
            <a:r>
              <a:rPr lang="sk-SK" i="1" dirty="0">
                <a:solidFill>
                  <a:schemeClr val="bg1"/>
                </a:solidFill>
              </a:rPr>
              <a:t>20% organickej hmoty </a:t>
            </a:r>
            <a:r>
              <a:rPr lang="sk-SK" dirty="0"/>
              <a:t>:  Organická zložka je tvorená hlavne kolagénom a základnou hmotou, pozostávajúcou z kyslých </a:t>
            </a:r>
            <a:r>
              <a:rPr lang="sk-SK" dirty="0" err="1"/>
              <a:t>mukopolysacharidov</a:t>
            </a:r>
            <a:r>
              <a:rPr lang="sk-SK" dirty="0"/>
              <a:t> a </a:t>
            </a:r>
            <a:r>
              <a:rPr lang="sk-SK" dirty="0" err="1"/>
              <a:t>mukoproteínov</a:t>
            </a:r>
            <a:endParaRPr lang="sk-SK" dirty="0"/>
          </a:p>
          <a:p>
            <a:r>
              <a:rPr lang="sk-SK" dirty="0"/>
              <a:t>3. </a:t>
            </a:r>
            <a:r>
              <a:rPr lang="sk-SK" b="1" i="1" dirty="0">
                <a:solidFill>
                  <a:schemeClr val="bg1"/>
                </a:solidFill>
              </a:rPr>
              <a:t>10% hmotnosti tvorí voda</a:t>
            </a:r>
            <a:r>
              <a:rPr lang="sk-SK" b="1" dirty="0">
                <a:solidFill>
                  <a:schemeClr val="bg1"/>
                </a:solidFill>
              </a:rPr>
              <a:t>. </a:t>
            </a:r>
            <a:endParaRPr lang="en-US" b="1" dirty="0">
              <a:solidFill>
                <a:schemeClr val="bg1"/>
              </a:solidFill>
            </a:endParaRPr>
          </a:p>
          <a:p>
            <a:endParaRPr lang="sk-SK" b="1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9735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Dentín</a:t>
            </a:r>
            <a:r>
              <a:rPr lang="sk-SK" dirty="0" smtClean="0"/>
              <a:t> – chemické zloženie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. </a:t>
            </a:r>
            <a:r>
              <a:rPr lang="sk-SK" b="1" dirty="0"/>
              <a:t>Morfologicky </a:t>
            </a:r>
            <a:r>
              <a:rPr lang="sk-SK" dirty="0"/>
              <a:t>pozostáva </a:t>
            </a:r>
            <a:r>
              <a:rPr lang="sk-SK" dirty="0" err="1"/>
              <a:t>dentín</a:t>
            </a:r>
            <a:r>
              <a:rPr lang="sk-SK" dirty="0"/>
              <a:t> z kalcifikovanej </a:t>
            </a:r>
            <a:r>
              <a:rPr lang="sk-SK" dirty="0" err="1"/>
              <a:t>fibrilárnej</a:t>
            </a:r>
            <a:r>
              <a:rPr lang="sk-SK" dirty="0"/>
              <a:t> základnej hmoty, ktorá je popretkávaná rôzne hustou sieťou </a:t>
            </a:r>
            <a:r>
              <a:rPr lang="sk-SK" dirty="0" err="1"/>
              <a:t>dentínových</a:t>
            </a:r>
            <a:r>
              <a:rPr lang="sk-SK" dirty="0"/>
              <a:t> </a:t>
            </a:r>
            <a:r>
              <a:rPr lang="sk-SK" dirty="0" err="1"/>
              <a:t>tubulov</a:t>
            </a:r>
            <a:r>
              <a:rPr lang="sk-SK" dirty="0"/>
              <a:t>, v ktorých prebiehajú výbežky </a:t>
            </a:r>
            <a:r>
              <a:rPr lang="sk-SK" dirty="0" err="1"/>
              <a:t>odontoblastov</a:t>
            </a:r>
            <a:r>
              <a:rPr lang="sk-SK" dirty="0"/>
              <a:t>- </a:t>
            </a:r>
            <a:r>
              <a:rPr lang="sk-SK" b="1" dirty="0" err="1"/>
              <a:t>Tomesové</a:t>
            </a:r>
            <a:r>
              <a:rPr lang="sk-SK" b="1" dirty="0"/>
              <a:t> vlákna</a:t>
            </a:r>
            <a:r>
              <a:rPr lang="sk-SK" dirty="0"/>
              <a:t>. </a:t>
            </a:r>
            <a:endParaRPr lang="sk-SK" dirty="0" smtClean="0"/>
          </a:p>
          <a:p>
            <a:r>
              <a:rPr lang="sk-SK" dirty="0"/>
              <a:t>U mladých jedincov je priemer </a:t>
            </a:r>
            <a:r>
              <a:rPr lang="sk-SK" dirty="0" err="1"/>
              <a:t>tubulov</a:t>
            </a:r>
            <a:r>
              <a:rPr lang="sk-SK" dirty="0"/>
              <a:t> na </a:t>
            </a:r>
            <a:r>
              <a:rPr lang="sk-SK" dirty="0" err="1"/>
              <a:t>pulpovej</a:t>
            </a:r>
            <a:r>
              <a:rPr lang="sk-SK" dirty="0"/>
              <a:t> strane 4 až 5 µm a tvoria  80% plochy rezu. Smerom ku </a:t>
            </a:r>
            <a:r>
              <a:rPr lang="sk-SK" dirty="0" err="1"/>
              <a:t>dentinovo</a:t>
            </a:r>
            <a:r>
              <a:rPr lang="sk-SK" dirty="0"/>
              <a:t>- </a:t>
            </a:r>
            <a:r>
              <a:rPr lang="sk-SK" dirty="0" err="1"/>
              <a:t>sklovinnému</a:t>
            </a:r>
            <a:r>
              <a:rPr lang="sk-SK" dirty="0"/>
              <a:t> rozhraniu sa  priemer </a:t>
            </a:r>
            <a:r>
              <a:rPr lang="sk-SK" dirty="0" err="1"/>
              <a:t>tubulov</a:t>
            </a:r>
            <a:r>
              <a:rPr lang="sk-SK" dirty="0"/>
              <a:t> postupne zmenšuje na 1 µm.</a:t>
            </a:r>
            <a:endParaRPr lang="en-US" dirty="0"/>
          </a:p>
        </p:txBody>
      </p:sp>
      <p:sp>
        <p:nvSpPr>
          <p:cNvPr id="4" name="Zástupný symbol obsahu 2"/>
          <p:cNvSpPr txBox="1">
            <a:spLocks/>
          </p:cNvSpPr>
          <p:nvPr/>
        </p:nvSpPr>
        <p:spPr>
          <a:xfrm>
            <a:off x="832721" y="2075935"/>
            <a:ext cx="9613861" cy="4012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0666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Dentín</a:t>
            </a:r>
            <a:r>
              <a:rPr lang="sk-SK" dirty="0" smtClean="0"/>
              <a:t> – </a:t>
            </a:r>
            <a:r>
              <a:rPr lang="sk-SK" dirty="0" err="1" smtClean="0"/>
              <a:t>mofológia</a:t>
            </a:r>
            <a:r>
              <a:rPr lang="sk-SK" dirty="0" smtClean="0"/>
              <a:t/>
            </a:r>
            <a:br>
              <a:rPr lang="sk-SK" dirty="0" smtClean="0"/>
            </a:br>
            <a:endParaRPr lang="en-US" dirty="0"/>
          </a:p>
        </p:txBody>
      </p:sp>
      <p:pic>
        <p:nvPicPr>
          <p:cNvPr id="6" name="Zástupný symbol obsahu 5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949" y="2336800"/>
            <a:ext cx="5824981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Zástupný symbol obsahu 8" descr="C:\Users\Jozef\Desktop\images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46965" y="2797969"/>
            <a:ext cx="4594246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707926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Dentín</a:t>
            </a:r>
            <a:r>
              <a:rPr lang="sk-SK" dirty="0" smtClean="0"/>
              <a:t> - morfológia</a:t>
            </a:r>
            <a:endParaRPr lang="en-US" dirty="0"/>
          </a:p>
        </p:txBody>
      </p:sp>
      <p:sp>
        <p:nvSpPr>
          <p:cNvPr id="6" name="Zástupný symbol obsah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1</a:t>
            </a:r>
            <a:r>
              <a:rPr lang="sk-SK" b="1" dirty="0">
                <a:solidFill>
                  <a:schemeClr val="bg1"/>
                </a:solidFill>
              </a:rPr>
              <a:t>. </a:t>
            </a:r>
            <a:r>
              <a:rPr lang="sk-SK" b="1" dirty="0" err="1" smtClean="0">
                <a:solidFill>
                  <a:schemeClr val="bg1"/>
                </a:solidFill>
              </a:rPr>
              <a:t>Predentin</a:t>
            </a:r>
            <a:r>
              <a:rPr lang="sk-SK" b="1" dirty="0" smtClean="0">
                <a:solidFill>
                  <a:schemeClr val="bg1"/>
                </a:solidFill>
              </a:rPr>
              <a:t> </a:t>
            </a:r>
            <a:r>
              <a:rPr lang="sk-SK" b="1" dirty="0" smtClean="0"/>
              <a:t>:</a:t>
            </a:r>
            <a:r>
              <a:rPr lang="sk-SK" dirty="0" err="1"/>
              <a:t>hypomineralizovaný</a:t>
            </a:r>
            <a:r>
              <a:rPr lang="sk-SK" dirty="0"/>
              <a:t> substrát šírky 5-20 </a:t>
            </a:r>
            <a:r>
              <a:rPr lang="sk-SK" dirty="0" smtClean="0"/>
              <a:t>µm</a:t>
            </a:r>
          </a:p>
          <a:p>
            <a:endParaRPr lang="sk-SK" b="1" dirty="0" smtClean="0"/>
          </a:p>
          <a:p>
            <a:r>
              <a:rPr lang="sk-SK" b="1" dirty="0" smtClean="0"/>
              <a:t>2</a:t>
            </a:r>
            <a:r>
              <a:rPr lang="sk-SK" b="1" dirty="0">
                <a:solidFill>
                  <a:schemeClr val="bg1"/>
                </a:solidFill>
              </a:rPr>
              <a:t>. </a:t>
            </a:r>
            <a:r>
              <a:rPr lang="sk-SK" b="1" dirty="0" err="1">
                <a:solidFill>
                  <a:schemeClr val="bg1"/>
                </a:solidFill>
              </a:rPr>
              <a:t>Cirkumpulpálny</a:t>
            </a:r>
            <a:r>
              <a:rPr lang="sk-SK" b="1" dirty="0">
                <a:solidFill>
                  <a:schemeClr val="bg1"/>
                </a:solidFill>
              </a:rPr>
              <a:t> </a:t>
            </a:r>
            <a:r>
              <a:rPr lang="sk-SK" b="1" dirty="0" err="1" smtClean="0">
                <a:solidFill>
                  <a:schemeClr val="bg1"/>
                </a:solidFill>
              </a:rPr>
              <a:t>dentín</a:t>
            </a:r>
            <a:r>
              <a:rPr lang="sk-SK" b="1" dirty="0">
                <a:solidFill>
                  <a:schemeClr val="bg1"/>
                </a:solidFill>
              </a:rPr>
              <a:t> </a:t>
            </a:r>
            <a:r>
              <a:rPr lang="sk-SK" b="1" dirty="0" smtClean="0"/>
              <a:t>/</a:t>
            </a:r>
            <a:r>
              <a:rPr lang="sk-SK" b="1" dirty="0" err="1" smtClean="0"/>
              <a:t>Ebnerov</a:t>
            </a:r>
            <a:r>
              <a:rPr lang="sk-SK" b="1" dirty="0" smtClean="0"/>
              <a:t>/:</a:t>
            </a:r>
            <a:r>
              <a:rPr lang="sk-SK" dirty="0"/>
              <a:t>. </a:t>
            </a:r>
            <a:r>
              <a:rPr lang="sk-SK" dirty="0" err="1"/>
              <a:t>Mineralizácia</a:t>
            </a:r>
            <a:r>
              <a:rPr lang="sk-SK" dirty="0"/>
              <a:t> tohto </a:t>
            </a:r>
            <a:r>
              <a:rPr lang="sk-SK" dirty="0" smtClean="0"/>
              <a:t>        </a:t>
            </a:r>
            <a:r>
              <a:rPr lang="sk-SK" dirty="0" err="1" smtClean="0"/>
              <a:t>dentínu</a:t>
            </a:r>
            <a:r>
              <a:rPr lang="sk-SK" dirty="0" smtClean="0"/>
              <a:t> </a:t>
            </a:r>
            <a:r>
              <a:rPr lang="sk-SK" dirty="0"/>
              <a:t>má </a:t>
            </a:r>
            <a:r>
              <a:rPr lang="sk-SK" dirty="0" err="1"/>
              <a:t>globulárny</a:t>
            </a:r>
            <a:r>
              <a:rPr lang="sk-SK" dirty="0"/>
              <a:t> charakter</a:t>
            </a:r>
            <a:r>
              <a:rPr lang="sk-SK" dirty="0" smtClean="0"/>
              <a:t>.</a:t>
            </a:r>
            <a:r>
              <a:rPr lang="sk-SK" dirty="0"/>
              <a:t> </a:t>
            </a:r>
            <a:r>
              <a:rPr lang="sk-SK" dirty="0" smtClean="0"/>
              <a:t>šikmý </a:t>
            </a:r>
            <a:r>
              <a:rPr lang="sk-SK" dirty="0"/>
              <a:t>až </a:t>
            </a:r>
            <a:r>
              <a:rPr lang="sk-SK" dirty="0" smtClean="0"/>
              <a:t>kolmý priebeh </a:t>
            </a:r>
            <a:r>
              <a:rPr lang="sk-SK" dirty="0" err="1"/>
              <a:t>kolagénových</a:t>
            </a:r>
            <a:r>
              <a:rPr lang="sk-SK" dirty="0"/>
              <a:t> vlákien vzhľadom na </a:t>
            </a:r>
            <a:r>
              <a:rPr lang="sk-SK" dirty="0" err="1"/>
              <a:t>dentínové</a:t>
            </a:r>
            <a:r>
              <a:rPr lang="sk-SK" dirty="0"/>
              <a:t> </a:t>
            </a:r>
            <a:r>
              <a:rPr lang="sk-SK" dirty="0" err="1"/>
              <a:t>tubuly</a:t>
            </a:r>
            <a:r>
              <a:rPr lang="sk-SK" dirty="0"/>
              <a:t>. </a:t>
            </a:r>
            <a:endParaRPr lang="sk-SK" dirty="0" smtClean="0"/>
          </a:p>
          <a:p>
            <a:endParaRPr lang="sk-SK" b="1" dirty="0" smtClean="0"/>
          </a:p>
          <a:p>
            <a:r>
              <a:rPr lang="sk-SK" b="1" dirty="0" smtClean="0"/>
              <a:t>3</a:t>
            </a:r>
            <a:r>
              <a:rPr lang="sk-SK" b="1" dirty="0">
                <a:solidFill>
                  <a:schemeClr val="bg1"/>
                </a:solidFill>
              </a:rPr>
              <a:t>. Plášťový </a:t>
            </a:r>
            <a:r>
              <a:rPr lang="sk-SK" b="1" dirty="0" err="1" smtClean="0">
                <a:solidFill>
                  <a:schemeClr val="bg1"/>
                </a:solidFill>
              </a:rPr>
              <a:t>dentín</a:t>
            </a:r>
            <a:r>
              <a:rPr lang="sk-SK" b="1" dirty="0" smtClean="0">
                <a:solidFill>
                  <a:schemeClr val="bg1"/>
                </a:solidFill>
              </a:rPr>
              <a:t> : </a:t>
            </a:r>
            <a:r>
              <a:rPr lang="sk-SK" b="1" dirty="0" smtClean="0"/>
              <a:t>široký 80-100 </a:t>
            </a:r>
            <a:r>
              <a:rPr lang="sk-SK" dirty="0"/>
              <a:t>µm. Jeho </a:t>
            </a:r>
            <a:r>
              <a:rPr lang="sk-SK" dirty="0" err="1"/>
              <a:t>kolagénne</a:t>
            </a:r>
            <a:r>
              <a:rPr lang="sk-SK" dirty="0"/>
              <a:t>, tiež </a:t>
            </a:r>
            <a:r>
              <a:rPr lang="sk-SK" i="1" dirty="0" err="1"/>
              <a:t>Korffove</a:t>
            </a:r>
            <a:r>
              <a:rPr lang="sk-SK" dirty="0"/>
              <a:t> vlákna prebiehajú na rozdiel od </a:t>
            </a:r>
            <a:r>
              <a:rPr lang="sk-SK" dirty="0" err="1"/>
              <a:t>cirkumpulpálneho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 skoro </a:t>
            </a:r>
            <a:r>
              <a:rPr lang="sk-SK" dirty="0" err="1"/>
              <a:t>pararelne</a:t>
            </a:r>
            <a:r>
              <a:rPr lang="sk-SK" dirty="0"/>
              <a:t> s </a:t>
            </a:r>
            <a:r>
              <a:rPr lang="sk-SK" dirty="0" err="1"/>
              <a:t>dentínovými</a:t>
            </a:r>
            <a:r>
              <a:rPr lang="sk-SK" dirty="0"/>
              <a:t> </a:t>
            </a:r>
            <a:r>
              <a:rPr lang="sk-SK" dirty="0" err="1"/>
              <a:t>tubulami</a:t>
            </a:r>
            <a:endParaRPr lang="en-US" b="1" dirty="0">
              <a:solidFill>
                <a:schemeClr val="bg1"/>
              </a:solidFill>
            </a:endParaRPr>
          </a:p>
          <a:p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9460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Dentín</a:t>
            </a:r>
            <a:r>
              <a:rPr lang="sk-SK" dirty="0" smtClean="0"/>
              <a:t> - morfológia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sk-SK" dirty="0" err="1">
                <a:solidFill>
                  <a:schemeClr val="bg1"/>
                </a:solidFill>
              </a:rPr>
              <a:t>Peritubulárny</a:t>
            </a: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 err="1">
                <a:solidFill>
                  <a:schemeClr val="bg1"/>
                </a:solidFill>
              </a:rPr>
              <a:t>dentín</a:t>
            </a: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/>
              <a:t>obklopuje </a:t>
            </a:r>
            <a:r>
              <a:rPr lang="sk-SK" dirty="0" err="1"/>
              <a:t>dentínové</a:t>
            </a:r>
            <a:r>
              <a:rPr lang="sk-SK" dirty="0"/>
              <a:t> </a:t>
            </a:r>
            <a:r>
              <a:rPr lang="sk-SK" dirty="0" err="1"/>
              <a:t>tubuly</a:t>
            </a:r>
            <a:r>
              <a:rPr lang="sk-SK" dirty="0"/>
              <a:t> a tvorí ich steny. Je homogénny, hustý a najviac mineralizovaný zo všetkých </a:t>
            </a:r>
            <a:r>
              <a:rPr lang="sk-SK" dirty="0" err="1"/>
              <a:t>dentinových</a:t>
            </a:r>
            <a:r>
              <a:rPr lang="sk-SK" dirty="0"/>
              <a:t> štruktúr. </a:t>
            </a:r>
            <a:endParaRPr lang="en-US" dirty="0"/>
          </a:p>
          <a:p>
            <a:pPr lvl="0"/>
            <a:r>
              <a:rPr lang="sk-SK" dirty="0" err="1">
                <a:solidFill>
                  <a:schemeClr val="bg1"/>
                </a:solidFill>
              </a:rPr>
              <a:t>Intertubulárny</a:t>
            </a: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 err="1">
                <a:solidFill>
                  <a:schemeClr val="bg1"/>
                </a:solidFill>
              </a:rPr>
              <a:t>dentín</a:t>
            </a: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/>
              <a:t>od seba oddeľuje jednotlivé </a:t>
            </a:r>
            <a:r>
              <a:rPr lang="sk-SK" dirty="0" err="1"/>
              <a:t>dentínové</a:t>
            </a:r>
            <a:r>
              <a:rPr lang="sk-SK" dirty="0"/>
              <a:t> </a:t>
            </a:r>
            <a:r>
              <a:rPr lang="sk-SK" dirty="0" err="1"/>
              <a:t>tubuly</a:t>
            </a:r>
            <a:r>
              <a:rPr lang="sk-SK" dirty="0"/>
              <a:t>. Je menej mineralizovaný a obsahuje 50% </a:t>
            </a:r>
            <a:r>
              <a:rPr lang="sk-SK" dirty="0" err="1"/>
              <a:t>kolagénnych</a:t>
            </a:r>
            <a:r>
              <a:rPr lang="sk-SK" dirty="0"/>
              <a:t> vláken. </a:t>
            </a:r>
            <a:endParaRPr lang="en-US" dirty="0"/>
          </a:p>
          <a:p>
            <a:pPr lvl="0"/>
            <a:r>
              <a:rPr lang="sk-SK" dirty="0" err="1">
                <a:solidFill>
                  <a:schemeClr val="bg1"/>
                </a:solidFill>
              </a:rPr>
              <a:t>Interglobulárny</a:t>
            </a: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 err="1">
                <a:solidFill>
                  <a:schemeClr val="bg1"/>
                </a:solidFill>
              </a:rPr>
              <a:t>dentín</a:t>
            </a: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/>
              <a:t>označujeme zóny nemineralizovaného alebo </a:t>
            </a:r>
            <a:r>
              <a:rPr lang="sk-SK" dirty="0" err="1"/>
              <a:t>hypomineralizovaného</a:t>
            </a:r>
            <a:r>
              <a:rPr lang="sk-SK" dirty="0"/>
              <a:t> </a:t>
            </a:r>
            <a:r>
              <a:rPr lang="sk-SK" dirty="0" err="1"/>
              <a:t>dentínu,nachádzajúci</a:t>
            </a:r>
            <a:r>
              <a:rPr lang="sk-SK" dirty="0"/>
              <a:t> sa na rozhraní </a:t>
            </a:r>
            <a:r>
              <a:rPr lang="sk-SK" dirty="0" err="1"/>
              <a:t>cirkumpulpálneho</a:t>
            </a:r>
            <a:r>
              <a:rPr lang="sk-SK" dirty="0"/>
              <a:t> a plášťového </a:t>
            </a:r>
            <a:r>
              <a:rPr lang="sk-SK" dirty="0" err="1"/>
              <a:t>dentínu</a:t>
            </a:r>
            <a:r>
              <a:rPr lang="sk-SK" dirty="0"/>
              <a:t>, u ktorého neprebehla </a:t>
            </a:r>
            <a:r>
              <a:rPr lang="sk-SK" dirty="0" err="1"/>
              <a:t>mineralizácia</a:t>
            </a:r>
            <a:r>
              <a:rPr lang="sk-SK" dirty="0"/>
              <a:t> </a:t>
            </a:r>
            <a:r>
              <a:rPr lang="sk-SK" dirty="0" err="1"/>
              <a:t>globulárnych</a:t>
            </a:r>
            <a:r>
              <a:rPr lang="sk-SK" dirty="0"/>
              <a:t> zón do homogénnej </a:t>
            </a:r>
            <a:r>
              <a:rPr lang="sk-SK" dirty="0" err="1"/>
              <a:t>dentínovej</a:t>
            </a:r>
            <a:r>
              <a:rPr lang="sk-SK" dirty="0"/>
              <a:t> masy.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2886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Dentín</a:t>
            </a:r>
            <a:r>
              <a:rPr lang="sk-SK" dirty="0" smtClean="0"/>
              <a:t>-morfológia</a:t>
            </a:r>
            <a:endParaRPr lang="en-US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1321" y="2199504"/>
            <a:ext cx="8625620" cy="444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242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Dentikly</a:t>
            </a:r>
            <a:r>
              <a:rPr lang="sk-SK" dirty="0" smtClean="0"/>
              <a:t> – mineralizované útvary v zubnej dreni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 </a:t>
            </a:r>
            <a:r>
              <a:rPr lang="sk-SK" dirty="0"/>
              <a:t>solitárne, alebo </a:t>
            </a:r>
            <a:r>
              <a:rPr lang="sk-SK" dirty="0" smtClean="0"/>
              <a:t>mnohopočetné : </a:t>
            </a:r>
            <a:endParaRPr lang="en-US" dirty="0"/>
          </a:p>
          <a:p>
            <a:pPr lvl="0"/>
            <a:r>
              <a:rPr lang="sk-SK" dirty="0"/>
              <a:t>voľné </a:t>
            </a:r>
            <a:r>
              <a:rPr lang="sk-SK" dirty="0" err="1"/>
              <a:t>dentikly</a:t>
            </a:r>
            <a:r>
              <a:rPr lang="sk-SK" dirty="0"/>
              <a:t> v zubnej dreni</a:t>
            </a:r>
            <a:endParaRPr lang="en-US" dirty="0"/>
          </a:p>
          <a:p>
            <a:pPr lvl="0"/>
            <a:r>
              <a:rPr lang="sk-SK" dirty="0"/>
              <a:t>nástenné- pripojené ku </a:t>
            </a:r>
            <a:r>
              <a:rPr lang="sk-SK" dirty="0" err="1"/>
              <a:t>dentínu</a:t>
            </a:r>
            <a:r>
              <a:rPr lang="sk-SK" dirty="0"/>
              <a:t> </a:t>
            </a:r>
            <a:endParaRPr lang="en-US" dirty="0"/>
          </a:p>
          <a:p>
            <a:pPr lvl="0"/>
            <a:r>
              <a:rPr lang="sk-SK" dirty="0" err="1"/>
              <a:t>intersticiálne</a:t>
            </a:r>
            <a:r>
              <a:rPr lang="sk-SK" dirty="0"/>
              <a:t>-nástenné </a:t>
            </a:r>
            <a:r>
              <a:rPr lang="sk-SK" dirty="0" err="1"/>
              <a:t>dentikly</a:t>
            </a:r>
            <a:r>
              <a:rPr lang="sk-SK" dirty="0"/>
              <a:t>,  prerastené sekundárnym </a:t>
            </a:r>
            <a:r>
              <a:rPr lang="sk-SK" dirty="0" err="1"/>
              <a:t>dentínom</a:t>
            </a:r>
            <a:r>
              <a:rPr lang="sk-SK" dirty="0"/>
              <a:t>. </a:t>
            </a:r>
            <a:endParaRPr lang="sk-SK" dirty="0" smtClean="0"/>
          </a:p>
          <a:p>
            <a:pPr lvl="0"/>
            <a:endParaRPr lang="en-US" dirty="0"/>
          </a:p>
          <a:p>
            <a:r>
              <a:rPr lang="sk-SK" b="1" dirty="0"/>
              <a:t>Pravé </a:t>
            </a:r>
            <a:r>
              <a:rPr lang="sk-SK" b="1" dirty="0" err="1"/>
              <a:t>dentikly</a:t>
            </a:r>
            <a:r>
              <a:rPr lang="sk-SK" i="1" dirty="0"/>
              <a:t>, </a:t>
            </a:r>
            <a:r>
              <a:rPr lang="sk-SK" dirty="0"/>
              <a:t>zložené z regulárneho </a:t>
            </a:r>
            <a:r>
              <a:rPr lang="sk-SK" dirty="0" err="1"/>
              <a:t>tubulárneho</a:t>
            </a:r>
            <a:r>
              <a:rPr lang="sk-SK" dirty="0"/>
              <a:t> </a:t>
            </a:r>
            <a:r>
              <a:rPr lang="sk-SK" dirty="0" err="1"/>
              <a:t>dentínu</a:t>
            </a:r>
            <a:r>
              <a:rPr lang="sk-SK" dirty="0"/>
              <a:t> </a:t>
            </a:r>
            <a:endParaRPr lang="sk-SK" dirty="0" smtClean="0"/>
          </a:p>
          <a:p>
            <a:r>
              <a:rPr lang="sk-SK" b="1" dirty="0"/>
              <a:t>N</a:t>
            </a:r>
            <a:r>
              <a:rPr lang="sk-SK" b="1" dirty="0" smtClean="0"/>
              <a:t>epravé </a:t>
            </a:r>
            <a:r>
              <a:rPr lang="sk-SK" b="1" dirty="0" err="1"/>
              <a:t>dentikly</a:t>
            </a:r>
            <a:r>
              <a:rPr lang="sk-SK" dirty="0"/>
              <a:t>, </a:t>
            </a:r>
            <a:r>
              <a:rPr lang="sk-SK" i="1" dirty="0"/>
              <a:t>pozostávajúce z </a:t>
            </a:r>
            <a:r>
              <a:rPr lang="sk-SK" dirty="0" err="1"/>
              <a:t>lamelárneho</a:t>
            </a:r>
            <a:r>
              <a:rPr lang="sk-SK" dirty="0"/>
              <a:t> alebo celulárneho </a:t>
            </a:r>
            <a:r>
              <a:rPr lang="sk-SK" dirty="0" err="1"/>
              <a:t>fibrodentínu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345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Zubná dreň-pulpa </a:t>
            </a:r>
            <a:r>
              <a:rPr lang="sk-SK" dirty="0" err="1" smtClean="0"/>
              <a:t>dentis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Zubná dreň je tkanivo </a:t>
            </a:r>
            <a:r>
              <a:rPr lang="sk-SK" dirty="0" err="1"/>
              <a:t>ektomezenchýmového</a:t>
            </a:r>
            <a:r>
              <a:rPr lang="sk-SK" dirty="0"/>
              <a:t> </a:t>
            </a:r>
            <a:r>
              <a:rPr lang="sk-SK" dirty="0" err="1"/>
              <a:t>pôvodu,ktoré</a:t>
            </a:r>
            <a:r>
              <a:rPr lang="sk-SK" dirty="0"/>
              <a:t> vypĺňa dreňovú dutinu- </a:t>
            </a:r>
            <a:r>
              <a:rPr lang="sk-SK" i="1" dirty="0" err="1"/>
              <a:t>cavum</a:t>
            </a:r>
            <a:r>
              <a:rPr lang="sk-SK" i="1" dirty="0"/>
              <a:t> </a:t>
            </a:r>
            <a:r>
              <a:rPr lang="sk-SK" i="1" dirty="0" err="1"/>
              <a:t>pulpae</a:t>
            </a:r>
            <a:r>
              <a:rPr lang="sk-SK" dirty="0"/>
              <a:t>. Anatomický sa delí na korunkovú dreň a </a:t>
            </a:r>
            <a:r>
              <a:rPr lang="sk-SK" dirty="0" err="1"/>
              <a:t>koreńovú</a:t>
            </a:r>
            <a:r>
              <a:rPr lang="sk-SK" dirty="0"/>
              <a:t> zubnú dreň. Korunková dreň- </a:t>
            </a:r>
            <a:r>
              <a:rPr lang="sk-SK" i="1" dirty="0" err="1"/>
              <a:t>caput</a:t>
            </a:r>
            <a:r>
              <a:rPr lang="sk-SK" i="1" dirty="0"/>
              <a:t> </a:t>
            </a:r>
            <a:r>
              <a:rPr lang="sk-SK" i="1" dirty="0" err="1"/>
              <a:t>pulpae</a:t>
            </a:r>
            <a:r>
              <a:rPr lang="sk-SK" b="1" dirty="0"/>
              <a:t> </a:t>
            </a:r>
            <a:r>
              <a:rPr lang="sk-SK" dirty="0"/>
              <a:t>vybieha k </a:t>
            </a:r>
            <a:r>
              <a:rPr lang="sk-SK" dirty="0" err="1"/>
              <a:t>hrbolkom</a:t>
            </a:r>
            <a:r>
              <a:rPr lang="sk-SK" dirty="0"/>
              <a:t> v tzv. rohy zubnej drene- </a:t>
            </a:r>
            <a:r>
              <a:rPr lang="sk-SK" i="1" dirty="0" err="1"/>
              <a:t>cornua</a:t>
            </a:r>
            <a:r>
              <a:rPr lang="sk-SK" i="1" dirty="0"/>
              <a:t> </a:t>
            </a:r>
            <a:r>
              <a:rPr lang="sk-SK" i="1" dirty="0" err="1"/>
              <a:t>pulpae</a:t>
            </a:r>
            <a:r>
              <a:rPr lang="sk-SK" b="1" dirty="0"/>
              <a:t>. </a:t>
            </a:r>
            <a:r>
              <a:rPr lang="sk-SK" dirty="0"/>
              <a:t>Koreňová dreň v oblasti </a:t>
            </a:r>
            <a:r>
              <a:rPr lang="sk-SK" dirty="0" err="1"/>
              <a:t>apikálneho</a:t>
            </a:r>
            <a:r>
              <a:rPr lang="sk-SK" dirty="0"/>
              <a:t> otvoru komunikuje s </a:t>
            </a:r>
            <a:r>
              <a:rPr lang="sk-SK" dirty="0" err="1"/>
              <a:t>apikálnym</a:t>
            </a:r>
            <a:r>
              <a:rPr lang="sk-SK" dirty="0"/>
              <a:t> </a:t>
            </a:r>
            <a:r>
              <a:rPr lang="sk-SK" dirty="0" err="1" smtClean="0"/>
              <a:t>parodontom</a:t>
            </a:r>
            <a:endParaRPr lang="sk-SK" dirty="0" smtClean="0"/>
          </a:p>
          <a:p>
            <a:r>
              <a:rPr lang="sk-SK" dirty="0" smtClean="0"/>
              <a:t>Zubná dreň a </a:t>
            </a:r>
            <a:r>
              <a:rPr lang="sk-SK" dirty="0" err="1" smtClean="0"/>
              <a:t>dentín</a:t>
            </a:r>
            <a:r>
              <a:rPr lang="sk-SK" dirty="0" smtClean="0"/>
              <a:t>  </a:t>
            </a:r>
            <a:r>
              <a:rPr lang="sk-SK" dirty="0"/>
              <a:t>tvoria morfologickú aj funkčnú jednotku, ktorá býva označovaná aj ako </a:t>
            </a:r>
            <a:r>
              <a:rPr lang="sk-SK" b="1" dirty="0" err="1"/>
              <a:t>endodont</a:t>
            </a:r>
            <a:r>
              <a:rPr lang="sk-SK" dirty="0"/>
              <a:t> alebo </a:t>
            </a:r>
            <a:r>
              <a:rPr lang="sk-SK" b="1" dirty="0" err="1"/>
              <a:t>pulpo</a:t>
            </a:r>
            <a:r>
              <a:rPr lang="sk-SK" b="1" dirty="0"/>
              <a:t>- </a:t>
            </a:r>
            <a:r>
              <a:rPr lang="sk-SK" b="1" dirty="0" err="1"/>
              <a:t>dentínový</a:t>
            </a:r>
            <a:r>
              <a:rPr lang="sk-SK" dirty="0"/>
              <a:t> komplex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9564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0321" y="385011"/>
            <a:ext cx="9613861" cy="1684421"/>
          </a:xfrm>
        </p:spPr>
        <p:txBody>
          <a:bodyPr/>
          <a:lstStyle/>
          <a:p>
            <a:r>
              <a:rPr lang="sk-SK" dirty="0" smtClean="0"/>
              <a:t>Bunky zubnej drene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solidFill>
                  <a:schemeClr val="accent4">
                    <a:lumMod val="50000"/>
                  </a:schemeClr>
                </a:solidFill>
              </a:rPr>
              <a:t>1.Fibroblasty</a:t>
            </a:r>
            <a:r>
              <a:rPr lang="sk-SK" b="1" dirty="0" smtClean="0"/>
              <a:t>. </a:t>
            </a:r>
            <a:r>
              <a:rPr lang="sk-SK" dirty="0"/>
              <a:t>Sú to </a:t>
            </a:r>
            <a:r>
              <a:rPr lang="sk-SK" dirty="0" err="1"/>
              <a:t>pluripotentné</a:t>
            </a:r>
            <a:r>
              <a:rPr lang="sk-SK" dirty="0"/>
              <a:t> bunky, ktorých tvar kolíše od jednoduchých pretiahnutých buniek až po široko rozvetvené hviezdicovité bunky s krátkymi </a:t>
            </a:r>
            <a:r>
              <a:rPr lang="sk-SK" dirty="0" smtClean="0"/>
              <a:t>výbežkami</a:t>
            </a:r>
          </a:p>
          <a:p>
            <a:r>
              <a:rPr lang="sk-SK" b="1" dirty="0" smtClean="0">
                <a:solidFill>
                  <a:schemeClr val="bg1"/>
                </a:solidFill>
              </a:rPr>
              <a:t>2.</a:t>
            </a:r>
            <a:r>
              <a:rPr lang="sk-SK" b="1" dirty="0">
                <a:solidFill>
                  <a:schemeClr val="bg1"/>
                </a:solidFill>
              </a:rPr>
              <a:t> </a:t>
            </a:r>
            <a:r>
              <a:rPr lang="sk-SK" b="1" dirty="0" err="1">
                <a:solidFill>
                  <a:schemeClr val="bg1"/>
                </a:solidFill>
              </a:rPr>
              <a:t>Odontoblasty</a:t>
            </a:r>
            <a:r>
              <a:rPr lang="sk-SK" b="1" dirty="0">
                <a:solidFill>
                  <a:schemeClr val="bg1"/>
                </a:solidFill>
              </a:rPr>
              <a:t> </a:t>
            </a:r>
            <a:r>
              <a:rPr lang="sk-SK" dirty="0"/>
              <a:t>pozostávajú z tela bunky a výbežku – </a:t>
            </a:r>
            <a:r>
              <a:rPr lang="sk-SK" i="1" dirty="0" err="1"/>
              <a:t>Tomesové</a:t>
            </a:r>
            <a:r>
              <a:rPr lang="sk-SK" dirty="0"/>
              <a:t> </a:t>
            </a:r>
            <a:r>
              <a:rPr lang="sk-SK" dirty="0" smtClean="0"/>
              <a:t>vlákna</a:t>
            </a:r>
          </a:p>
          <a:p>
            <a:r>
              <a:rPr lang="sk-SK" b="1" dirty="0" smtClean="0">
                <a:solidFill>
                  <a:schemeClr val="bg1"/>
                </a:solidFill>
              </a:rPr>
              <a:t>3.Obranné bunky </a:t>
            </a:r>
            <a:r>
              <a:rPr lang="sk-SK" dirty="0" smtClean="0"/>
              <a:t>: </a:t>
            </a:r>
            <a:r>
              <a:rPr lang="sk-SK" i="1" dirty="0" err="1"/>
              <a:t>makrofágy</a:t>
            </a:r>
            <a:r>
              <a:rPr lang="sk-SK" i="1" dirty="0"/>
              <a:t>, T a B </a:t>
            </a:r>
            <a:r>
              <a:rPr lang="sk-SK" i="1" dirty="0" err="1"/>
              <a:t>lymfocyty</a:t>
            </a:r>
            <a:r>
              <a:rPr lang="sk-SK" i="1" dirty="0"/>
              <a:t> </a:t>
            </a:r>
            <a:r>
              <a:rPr lang="sk-SK" i="1" dirty="0" smtClean="0"/>
              <a:t>,</a:t>
            </a:r>
            <a:r>
              <a:rPr lang="sk-SK" i="1" dirty="0"/>
              <a:t> </a:t>
            </a:r>
            <a:r>
              <a:rPr lang="sk-SK" i="1" dirty="0" err="1" smtClean="0"/>
              <a:t>mastocyty</a:t>
            </a:r>
            <a:endParaRPr lang="sk-SK" i="1" dirty="0" smtClean="0"/>
          </a:p>
          <a:p>
            <a:r>
              <a:rPr lang="sk-SK" b="1" dirty="0" smtClean="0">
                <a:solidFill>
                  <a:schemeClr val="bg1"/>
                </a:solidFill>
              </a:rPr>
              <a:t>4.</a:t>
            </a:r>
            <a:r>
              <a:rPr lang="sk-SK" b="1" dirty="0">
                <a:solidFill>
                  <a:schemeClr val="bg1"/>
                </a:solidFill>
              </a:rPr>
              <a:t> nediferencované rezervné bunky </a:t>
            </a:r>
            <a:r>
              <a:rPr lang="sk-SK" dirty="0"/>
              <a:t>s</a:t>
            </a:r>
            <a:r>
              <a:rPr lang="sk-SK" b="1" dirty="0"/>
              <a:t> </a:t>
            </a:r>
            <a:r>
              <a:rPr lang="sk-SK" dirty="0" err="1"/>
              <a:t>pluripotenciálnymi</a:t>
            </a:r>
            <a:r>
              <a:rPr lang="sk-SK" dirty="0"/>
              <a:t> vlastnosťami, ktoré slúžia ako rezervoár pri obnove poškodených buniek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001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Základná substancia zubnej drene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/>
              <a:t>hydrofilný</a:t>
            </a:r>
            <a:r>
              <a:rPr lang="sk-SK" dirty="0"/>
              <a:t> bielkovinovo-sacharidový komplex, schopný viazať </a:t>
            </a:r>
            <a:r>
              <a:rPr lang="sk-SK" dirty="0" smtClean="0"/>
              <a:t>vodu</a:t>
            </a:r>
          </a:p>
          <a:p>
            <a:r>
              <a:rPr lang="sk-SK" dirty="0"/>
              <a:t>Chemicky ju tvorí </a:t>
            </a:r>
            <a:r>
              <a:rPr lang="sk-SK" dirty="0" err="1"/>
              <a:t>prevážne</a:t>
            </a:r>
            <a:r>
              <a:rPr lang="sk-SK" dirty="0"/>
              <a:t> </a:t>
            </a:r>
            <a:r>
              <a:rPr lang="sk-SK" b="1" dirty="0"/>
              <a:t>kyselina </a:t>
            </a:r>
            <a:r>
              <a:rPr lang="sk-SK" b="1" dirty="0" err="1"/>
              <a:t>hyalurónová</a:t>
            </a:r>
            <a:r>
              <a:rPr lang="sk-SK" dirty="0"/>
              <a:t> (</a:t>
            </a:r>
            <a:r>
              <a:rPr lang="sk-SK" i="1" dirty="0"/>
              <a:t>nesulfátový typ</a:t>
            </a:r>
            <a:r>
              <a:rPr lang="sk-SK" dirty="0"/>
              <a:t>) a </a:t>
            </a:r>
            <a:r>
              <a:rPr lang="sk-SK" b="1" dirty="0"/>
              <a:t>kyselina </a:t>
            </a:r>
            <a:r>
              <a:rPr lang="sk-SK" b="1" dirty="0" err="1"/>
              <a:t>chondroitínsírová</a:t>
            </a:r>
            <a:r>
              <a:rPr lang="sk-SK" dirty="0"/>
              <a:t> (</a:t>
            </a:r>
            <a:r>
              <a:rPr lang="sk-SK" i="1" dirty="0"/>
              <a:t>sulfátový typ</a:t>
            </a:r>
            <a:r>
              <a:rPr lang="sk-SK" dirty="0"/>
              <a:t>). </a:t>
            </a:r>
            <a:endParaRPr lang="sk-SK" dirty="0" smtClean="0"/>
          </a:p>
          <a:p>
            <a:r>
              <a:rPr lang="sk-SK" b="1" dirty="0" err="1"/>
              <a:t>Retikulárne</a:t>
            </a:r>
            <a:r>
              <a:rPr lang="sk-SK" dirty="0"/>
              <a:t> vlákna obklopujú krvné cievy a </a:t>
            </a:r>
            <a:r>
              <a:rPr lang="sk-SK" dirty="0" err="1" smtClean="0"/>
              <a:t>odontoblasty</a:t>
            </a:r>
            <a:endParaRPr lang="sk-SK" dirty="0" smtClean="0"/>
          </a:p>
          <a:p>
            <a:r>
              <a:rPr lang="sk-SK" b="1" dirty="0" err="1"/>
              <a:t>Kolagénne</a:t>
            </a:r>
            <a:r>
              <a:rPr lang="sk-SK" dirty="0"/>
              <a:t> vlákna sú syntetizované </a:t>
            </a:r>
            <a:r>
              <a:rPr lang="sk-SK" dirty="0" err="1"/>
              <a:t>fibroblastami</a:t>
            </a:r>
            <a:r>
              <a:rPr lang="sk-SK" dirty="0"/>
              <a:t> a s vekom sa zväčšujú.</a:t>
            </a:r>
            <a:endParaRPr lang="en-US" dirty="0"/>
          </a:p>
          <a:p>
            <a:r>
              <a:rPr lang="sk-SK" dirty="0"/>
              <a:t>S postupujúcim vekom  sa tkanivo zubnej drene stáva </a:t>
            </a:r>
            <a:r>
              <a:rPr lang="sk-SK" dirty="0" err="1"/>
              <a:t>hustejším,viac</a:t>
            </a:r>
            <a:r>
              <a:rPr lang="sk-SK" dirty="0"/>
              <a:t> dehydratovaným s vyšším percentom </a:t>
            </a:r>
            <a:r>
              <a:rPr lang="sk-SK" dirty="0" err="1"/>
              <a:t>kolagénnych</a:t>
            </a:r>
            <a:r>
              <a:rPr lang="sk-SK" dirty="0"/>
              <a:t> vláken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0512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Štruktúra zubnej drene</a:t>
            </a:r>
            <a:endParaRPr lang="en-US" dirty="0"/>
          </a:p>
        </p:txBody>
      </p:sp>
      <p:sp>
        <p:nvSpPr>
          <p:cNvPr id="5" name="Zástupný symbol obsahu 4"/>
          <p:cNvSpPr>
            <a:spLocks noGrp="1"/>
          </p:cNvSpPr>
          <p:nvPr>
            <p:ph sz="half" idx="1"/>
          </p:nvPr>
        </p:nvSpPr>
        <p:spPr>
          <a:xfrm>
            <a:off x="0" y="2336872"/>
            <a:ext cx="5984004" cy="4689569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/>
              <a:t>1.  Periférna zóna drene</a:t>
            </a:r>
            <a:r>
              <a:rPr lang="sk-SK" dirty="0"/>
              <a:t> je tvorená </a:t>
            </a:r>
            <a:r>
              <a:rPr lang="sk-SK" dirty="0" err="1" smtClean="0"/>
              <a:t>odontoblastami</a:t>
            </a:r>
            <a:endParaRPr lang="en-US" dirty="0"/>
          </a:p>
          <a:p>
            <a:r>
              <a:rPr lang="sk-SK" b="1" dirty="0"/>
              <a:t>2. Bezbunečná zóna </a:t>
            </a:r>
            <a:r>
              <a:rPr lang="sk-SK" i="1" dirty="0"/>
              <a:t>(</a:t>
            </a:r>
            <a:r>
              <a:rPr lang="sk-SK" i="1" dirty="0" err="1"/>
              <a:t>Cell</a:t>
            </a:r>
            <a:r>
              <a:rPr lang="sk-SK" i="1" dirty="0"/>
              <a:t> </a:t>
            </a:r>
            <a:r>
              <a:rPr lang="sk-SK" i="1" dirty="0" err="1"/>
              <a:t>free</a:t>
            </a:r>
            <a:r>
              <a:rPr lang="sk-SK" b="1" i="1" dirty="0"/>
              <a:t> </a:t>
            </a:r>
            <a:r>
              <a:rPr lang="sk-SK" i="1" dirty="0" err="1"/>
              <a:t>Weilova</a:t>
            </a:r>
            <a:r>
              <a:rPr lang="sk-SK" i="1" dirty="0"/>
              <a:t> zóna</a:t>
            </a:r>
            <a:r>
              <a:rPr lang="sk-SK" i="1" dirty="0" smtClean="0"/>
              <a:t>)</a:t>
            </a:r>
            <a:r>
              <a:rPr lang="sk-SK" dirty="0" smtClean="0"/>
              <a:t>. </a:t>
            </a:r>
            <a:r>
              <a:rPr lang="sk-SK" dirty="0"/>
              <a:t>Typický je tu výskyt </a:t>
            </a:r>
            <a:r>
              <a:rPr lang="sk-SK" dirty="0" err="1"/>
              <a:t>retikulárnych</a:t>
            </a:r>
            <a:r>
              <a:rPr lang="sk-SK" dirty="0"/>
              <a:t> </a:t>
            </a:r>
            <a:r>
              <a:rPr lang="sk-SK" dirty="0" err="1"/>
              <a:t>Korffových</a:t>
            </a:r>
            <a:r>
              <a:rPr lang="sk-SK" dirty="0"/>
              <a:t> vlákien , ktoré prechádzajú od centrálnej zóny  až medzi </a:t>
            </a:r>
            <a:r>
              <a:rPr lang="sk-SK" dirty="0" err="1"/>
              <a:t>odontoblasty</a:t>
            </a:r>
            <a:r>
              <a:rPr lang="sk-SK" dirty="0"/>
              <a:t> a končia v </a:t>
            </a:r>
            <a:r>
              <a:rPr lang="sk-SK" dirty="0" err="1"/>
              <a:t>dentínovej</a:t>
            </a:r>
            <a:r>
              <a:rPr lang="sk-SK" dirty="0"/>
              <a:t> </a:t>
            </a:r>
            <a:r>
              <a:rPr lang="sk-SK" dirty="0" err="1"/>
              <a:t>matrix</a:t>
            </a:r>
            <a:r>
              <a:rPr lang="sk-SK" dirty="0"/>
              <a:t>. Táto zóna je bohatá na cievy  a nervy .</a:t>
            </a:r>
            <a:endParaRPr lang="en-US" dirty="0"/>
          </a:p>
          <a:p>
            <a:r>
              <a:rPr lang="sk-SK" b="1" dirty="0"/>
              <a:t>3. Zóna bohatá na bunky </a:t>
            </a:r>
            <a:r>
              <a:rPr lang="sk-SK" i="1" dirty="0"/>
              <a:t>(</a:t>
            </a:r>
            <a:r>
              <a:rPr lang="sk-SK" i="1" dirty="0" err="1"/>
              <a:t>Cell</a:t>
            </a:r>
            <a:r>
              <a:rPr lang="sk-SK" i="1" dirty="0"/>
              <a:t> </a:t>
            </a:r>
            <a:r>
              <a:rPr lang="sk-SK" i="1" dirty="0" err="1"/>
              <a:t>rich</a:t>
            </a:r>
            <a:r>
              <a:rPr lang="sk-SK" i="1" dirty="0"/>
              <a:t> </a:t>
            </a:r>
            <a:r>
              <a:rPr lang="sk-SK" i="1" dirty="0" err="1"/>
              <a:t>zone</a:t>
            </a:r>
            <a:r>
              <a:rPr lang="sk-SK" i="1" dirty="0"/>
              <a:t>)</a:t>
            </a:r>
            <a:r>
              <a:rPr lang="sk-SK" dirty="0"/>
              <a:t> obsahuje početné </a:t>
            </a:r>
            <a:r>
              <a:rPr lang="sk-SK" dirty="0" err="1"/>
              <a:t>fibroblasty</a:t>
            </a:r>
            <a:r>
              <a:rPr lang="sk-SK" dirty="0"/>
              <a:t>/bipolárne bunky/, </a:t>
            </a:r>
            <a:r>
              <a:rPr lang="sk-SK" dirty="0" smtClean="0"/>
              <a:t> </a:t>
            </a:r>
            <a:r>
              <a:rPr lang="sk-SK" dirty="0" err="1"/>
              <a:t>lymfocyty</a:t>
            </a:r>
            <a:r>
              <a:rPr lang="sk-SK" dirty="0"/>
              <a:t>, plazmatické bunky a </a:t>
            </a:r>
            <a:r>
              <a:rPr lang="sk-SK" dirty="0" err="1" smtClean="0"/>
              <a:t>eozinofily</a:t>
            </a:r>
            <a:endParaRPr lang="sk-SK" dirty="0" smtClean="0"/>
          </a:p>
          <a:p>
            <a:r>
              <a:rPr lang="sk-SK" b="1" dirty="0" smtClean="0"/>
              <a:t>4</a:t>
            </a:r>
            <a:r>
              <a:rPr lang="sk-SK" b="1" dirty="0"/>
              <a:t>. Centrálna zóna dreňovej dutiny </a:t>
            </a:r>
            <a:r>
              <a:rPr lang="sk-SK" dirty="0"/>
              <a:t>obsahuje </a:t>
            </a:r>
            <a:r>
              <a:rPr lang="sk-SK" dirty="0" err="1"/>
              <a:t>subodontoblastický</a:t>
            </a:r>
            <a:r>
              <a:rPr lang="sk-SK" dirty="0"/>
              <a:t> </a:t>
            </a:r>
            <a:r>
              <a:rPr lang="sk-SK" dirty="0" err="1"/>
              <a:t>Raschkowov</a:t>
            </a:r>
            <a:r>
              <a:rPr lang="sk-SK" dirty="0"/>
              <a:t> nervový </a:t>
            </a:r>
            <a:r>
              <a:rPr lang="sk-SK" dirty="0" err="1"/>
              <a:t>plexus</a:t>
            </a:r>
            <a:r>
              <a:rPr lang="sk-SK" dirty="0"/>
              <a:t>  a cievy </a:t>
            </a:r>
            <a:endParaRPr lang="en-US" dirty="0"/>
          </a:p>
        </p:txBody>
      </p:sp>
      <p:pic>
        <p:nvPicPr>
          <p:cNvPr id="7" name="Zástupný symbol obsahu 6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4004" y="1834166"/>
            <a:ext cx="5758817" cy="4831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24841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Funkcie zubnej drene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Zubná </a:t>
            </a:r>
            <a:r>
              <a:rPr lang="sk-SK" dirty="0"/>
              <a:t>dreň zabezpečuje 4 základné funkcie : </a:t>
            </a:r>
            <a:endParaRPr lang="en-US" dirty="0"/>
          </a:p>
          <a:p>
            <a:pPr lvl="0"/>
            <a:r>
              <a:rPr lang="sk-SK" b="1" dirty="0"/>
              <a:t>nutritívnu</a:t>
            </a:r>
            <a:endParaRPr lang="en-US" dirty="0"/>
          </a:p>
          <a:p>
            <a:pPr lvl="0"/>
            <a:r>
              <a:rPr lang="sk-SK" b="1" dirty="0"/>
              <a:t>nervovú </a:t>
            </a:r>
            <a:endParaRPr lang="en-US" dirty="0"/>
          </a:p>
          <a:p>
            <a:pPr lvl="0"/>
            <a:r>
              <a:rPr lang="sk-SK" b="1" dirty="0"/>
              <a:t>obrannú</a:t>
            </a:r>
            <a:endParaRPr lang="en-US" dirty="0"/>
          </a:p>
          <a:p>
            <a:r>
              <a:rPr lang="sk-SK" b="1" dirty="0" err="1"/>
              <a:t>formatívnu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7688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1.Nutritívna funkcia-cievy</a:t>
            </a:r>
            <a:endParaRPr lang="en-US" dirty="0"/>
          </a:p>
        </p:txBody>
      </p:sp>
      <p:sp>
        <p:nvSpPr>
          <p:cNvPr id="6" name="Zástupný symbol obsah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Najväčšími cievami pulpy sú </a:t>
            </a:r>
            <a:r>
              <a:rPr lang="sk-SK" dirty="0" err="1"/>
              <a:t>trojvrstevnaté</a:t>
            </a:r>
            <a:r>
              <a:rPr lang="sk-SK" dirty="0"/>
              <a:t> artérie s priemerom 50-100 µm. Artérie sa vetvia na tenšie </a:t>
            </a:r>
            <a:r>
              <a:rPr lang="sk-SK" dirty="0" err="1"/>
              <a:t>arterioly</a:t>
            </a:r>
            <a:r>
              <a:rPr lang="sk-SK" dirty="0"/>
              <a:t> a kapiláry, ktorých sieť je najbohatšia v centrálnej zóne pulpy</a:t>
            </a:r>
            <a:r>
              <a:rPr lang="sk-SK" dirty="0" smtClean="0"/>
              <a:t>.</a:t>
            </a:r>
          </a:p>
          <a:p>
            <a:r>
              <a:rPr lang="sk-SK" dirty="0"/>
              <a:t>Súčasťou cievneho </a:t>
            </a:r>
            <a:r>
              <a:rPr lang="sk-SK" dirty="0" err="1"/>
              <a:t>riečišťa</a:t>
            </a:r>
            <a:r>
              <a:rPr lang="sk-SK" dirty="0"/>
              <a:t> sú aj početné </a:t>
            </a:r>
            <a:r>
              <a:rPr lang="sk-SK" dirty="0" err="1"/>
              <a:t>artério-venózne</a:t>
            </a:r>
            <a:r>
              <a:rPr lang="sk-SK" dirty="0"/>
              <a:t> </a:t>
            </a:r>
            <a:r>
              <a:rPr lang="sk-SK" dirty="0" err="1" smtClean="0"/>
              <a:t>anastomózy</a:t>
            </a:r>
            <a:endParaRPr lang="sk-SK" dirty="0" smtClean="0"/>
          </a:p>
          <a:p>
            <a:r>
              <a:rPr lang="sk-SK" dirty="0" err="1"/>
              <a:t>Intersticiálna</a:t>
            </a:r>
            <a:r>
              <a:rPr lang="sk-SK" dirty="0"/>
              <a:t> tekutina, vystupujúca z kapilár, vytvára v dreňovej dutine tlak okolo 10 mm Hg </a:t>
            </a:r>
            <a:r>
              <a:rPr lang="sk-SK" dirty="0" smtClean="0"/>
              <a:t>stĺpca</a:t>
            </a:r>
          </a:p>
          <a:p>
            <a:r>
              <a:rPr lang="sk-SK" dirty="0"/>
              <a:t>O prítomnosti </a:t>
            </a:r>
            <a:r>
              <a:rPr lang="sk-SK" b="1" dirty="0"/>
              <a:t>lymfatických ciev</a:t>
            </a:r>
            <a:r>
              <a:rPr lang="sk-SK" dirty="0"/>
              <a:t> v zubnej dreni sa dodnes diskutuje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534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2.Nervová </a:t>
            </a:r>
            <a:r>
              <a:rPr lang="sk-SK" dirty="0"/>
              <a:t>funkcia</a:t>
            </a:r>
            <a:endParaRPr lang="en-US" dirty="0"/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/>
              <a:t>Senzorická </a:t>
            </a:r>
            <a:r>
              <a:rPr lang="sk-SK" dirty="0"/>
              <a:t>funkcia je zabezpečená </a:t>
            </a:r>
            <a:r>
              <a:rPr lang="sk-SK" dirty="0" err="1"/>
              <a:t>aferentnými</a:t>
            </a:r>
            <a:r>
              <a:rPr lang="sk-SK" dirty="0"/>
              <a:t> nervovými vláknami, ktorých voľné nervové zakončenia (</a:t>
            </a:r>
            <a:r>
              <a:rPr lang="sk-SK" i="1" dirty="0" err="1"/>
              <a:t>Raschkowov</a:t>
            </a:r>
            <a:r>
              <a:rPr lang="sk-SK" i="1" dirty="0"/>
              <a:t> </a:t>
            </a:r>
            <a:r>
              <a:rPr lang="sk-SK" i="1" dirty="0" err="1"/>
              <a:t>plexus</a:t>
            </a:r>
            <a:r>
              <a:rPr lang="sk-SK" dirty="0"/>
              <a:t>, </a:t>
            </a:r>
            <a:r>
              <a:rPr lang="sk-SK" dirty="0" smtClean="0"/>
              <a:t> </a:t>
            </a:r>
            <a:r>
              <a:rPr lang="sk-SK" dirty="0"/>
              <a:t>začínajú  v </a:t>
            </a:r>
            <a:r>
              <a:rPr lang="sk-SK" dirty="0" err="1"/>
              <a:t>subodontoblastickej</a:t>
            </a:r>
            <a:r>
              <a:rPr lang="sk-SK" dirty="0"/>
              <a:t> vrstve a siahajú až do </a:t>
            </a:r>
            <a:r>
              <a:rPr lang="sk-SK" dirty="0" err="1"/>
              <a:t>predentínu</a:t>
            </a:r>
            <a:r>
              <a:rPr lang="sk-SK" dirty="0"/>
              <a:t> po hranice </a:t>
            </a:r>
            <a:r>
              <a:rPr lang="sk-SK" dirty="0" err="1"/>
              <a:t>mineralizácie</a:t>
            </a:r>
            <a:r>
              <a:rPr lang="sk-SK" dirty="0"/>
              <a:t> </a:t>
            </a:r>
            <a:r>
              <a:rPr lang="sk-SK" dirty="0" err="1"/>
              <a:t>dentínu,kde</a:t>
            </a:r>
            <a:r>
              <a:rPr lang="sk-SK" dirty="0"/>
              <a:t> slúžia aj ako receptory </a:t>
            </a:r>
            <a:r>
              <a:rPr lang="sk-SK" dirty="0" smtClean="0"/>
              <a:t>bolesti</a:t>
            </a:r>
          </a:p>
          <a:p>
            <a:r>
              <a:rPr lang="sk-SK" b="1" dirty="0" smtClean="0"/>
              <a:t>A- delta vlákna</a:t>
            </a:r>
            <a:r>
              <a:rPr lang="sk-SK" b="1" dirty="0"/>
              <a:t>. </a:t>
            </a:r>
            <a:r>
              <a:rPr lang="sk-SK" dirty="0"/>
              <a:t> Sú najpočetnejšími vláknami v zubnej dreni, vedúce bolesť rýchlosťou 12 až 30 m/s. </a:t>
            </a:r>
            <a:endParaRPr lang="sk-SK" dirty="0" smtClean="0"/>
          </a:p>
          <a:p>
            <a:r>
              <a:rPr lang="sk-SK" dirty="0" smtClean="0"/>
              <a:t> </a:t>
            </a:r>
            <a:r>
              <a:rPr lang="sk-SK" dirty="0" err="1"/>
              <a:t>Nemyelizinované</a:t>
            </a:r>
            <a:r>
              <a:rPr lang="sk-SK" dirty="0"/>
              <a:t> </a:t>
            </a:r>
            <a:r>
              <a:rPr lang="sk-SK" b="1" dirty="0"/>
              <a:t>C-vlákna </a:t>
            </a:r>
            <a:r>
              <a:rPr lang="sk-SK" dirty="0"/>
              <a:t> vedú bolesť rýchlosťou 0,4 až 2,0 m/s. Tieto vlákna reagujú na zápalové zmeny v pulpe (zmena pH, </a:t>
            </a:r>
            <a:r>
              <a:rPr lang="sk-SK" dirty="0" err="1"/>
              <a:t>mediátory</a:t>
            </a:r>
            <a:r>
              <a:rPr lang="sk-SK" dirty="0"/>
              <a:t> zápalu) a udržiavajú jej dlhodobé vnímanie.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43901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Inervácia </a:t>
            </a:r>
            <a:r>
              <a:rPr lang="sk-SK" dirty="0" err="1" smtClean="0"/>
              <a:t>dentínu</a:t>
            </a:r>
            <a:r>
              <a:rPr lang="sk-SK" dirty="0" smtClean="0"/>
              <a:t/>
            </a:r>
            <a:br>
              <a:rPr lang="sk-SK" dirty="0" smtClean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voľné </a:t>
            </a:r>
            <a:r>
              <a:rPr lang="sk-SK" dirty="0"/>
              <a:t>nervové zakončenia (</a:t>
            </a:r>
            <a:r>
              <a:rPr lang="sk-SK" i="1" dirty="0" err="1"/>
              <a:t>Raschkowov</a:t>
            </a:r>
            <a:r>
              <a:rPr lang="sk-SK" i="1" dirty="0"/>
              <a:t> </a:t>
            </a:r>
            <a:r>
              <a:rPr lang="sk-SK" i="1" dirty="0" err="1" smtClean="0"/>
              <a:t>plexus</a:t>
            </a:r>
            <a:r>
              <a:rPr lang="sk-SK" i="1" dirty="0" smtClean="0"/>
              <a:t>)</a:t>
            </a:r>
            <a:r>
              <a:rPr lang="sk-SK" dirty="0" smtClean="0"/>
              <a:t>  </a:t>
            </a:r>
            <a:r>
              <a:rPr lang="sk-SK" dirty="0"/>
              <a:t>začínajú  v </a:t>
            </a:r>
            <a:r>
              <a:rPr lang="sk-SK" dirty="0" err="1"/>
              <a:t>subodontoblastickej</a:t>
            </a:r>
            <a:r>
              <a:rPr lang="sk-SK" dirty="0"/>
              <a:t> vrstve a siahajú až do </a:t>
            </a:r>
            <a:r>
              <a:rPr lang="sk-SK" dirty="0" err="1"/>
              <a:t>predentínu</a:t>
            </a:r>
            <a:r>
              <a:rPr lang="sk-SK" dirty="0"/>
              <a:t> po hranice </a:t>
            </a:r>
            <a:r>
              <a:rPr lang="sk-SK" dirty="0" err="1"/>
              <a:t>mineralizácie</a:t>
            </a:r>
            <a:r>
              <a:rPr lang="sk-SK" dirty="0"/>
              <a:t> </a:t>
            </a:r>
            <a:r>
              <a:rPr lang="sk-SK" dirty="0" err="1"/>
              <a:t>dentínu,kde</a:t>
            </a:r>
            <a:r>
              <a:rPr lang="sk-SK" dirty="0"/>
              <a:t> slúžia aj ako receptory </a:t>
            </a:r>
            <a:r>
              <a:rPr lang="sk-SK" dirty="0" err="1"/>
              <a:t>bolesti.Do</a:t>
            </a:r>
            <a:r>
              <a:rPr lang="sk-SK" dirty="0"/>
              <a:t> </a:t>
            </a:r>
            <a:r>
              <a:rPr lang="sk-SK" dirty="0" err="1"/>
              <a:t>dentínových</a:t>
            </a:r>
            <a:r>
              <a:rPr lang="sk-SK" dirty="0"/>
              <a:t> </a:t>
            </a:r>
            <a:r>
              <a:rPr lang="sk-SK" dirty="0" err="1"/>
              <a:t>tubulov</a:t>
            </a:r>
            <a:r>
              <a:rPr lang="sk-SK" dirty="0"/>
              <a:t> vstupuje len 10 až 20% týchto </a:t>
            </a:r>
            <a:r>
              <a:rPr lang="sk-SK" dirty="0" smtClean="0"/>
              <a:t>vláken</a:t>
            </a:r>
          </a:p>
          <a:p>
            <a:r>
              <a:rPr lang="sk-SK" dirty="0" smtClean="0"/>
              <a:t>Hlavným impulzom pre vznik nervového vzruchu je zmena prúdenia </a:t>
            </a:r>
            <a:r>
              <a:rPr lang="sk-SK" dirty="0" err="1" smtClean="0"/>
              <a:t>tubulárnej</a:t>
            </a:r>
            <a:r>
              <a:rPr lang="sk-SK" dirty="0" smtClean="0"/>
              <a:t> </a:t>
            </a:r>
            <a:r>
              <a:rPr lang="sk-SK" dirty="0" smtClean="0"/>
              <a:t>tekutiny</a:t>
            </a:r>
            <a:endParaRPr lang="en-US" dirty="0"/>
          </a:p>
        </p:txBody>
      </p:sp>
      <p:pic>
        <p:nvPicPr>
          <p:cNvPr id="5" name="Zástupný symbol obsahu 4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4535" y="2417184"/>
            <a:ext cx="6152665" cy="4082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04414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3.Obranná funkcia</a:t>
            </a:r>
            <a:endParaRPr lang="en-US" dirty="0"/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4051227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 smtClean="0">
                <a:solidFill>
                  <a:schemeClr val="accent5">
                    <a:lumMod val="50000"/>
                  </a:schemeClr>
                </a:solidFill>
              </a:rPr>
              <a:t>Sekundárny </a:t>
            </a:r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regulárny </a:t>
            </a:r>
            <a:r>
              <a:rPr lang="sk-SK" b="1" dirty="0" err="1" smtClean="0">
                <a:solidFill>
                  <a:schemeClr val="accent5">
                    <a:lumMod val="50000"/>
                  </a:schemeClr>
                </a:solidFill>
              </a:rPr>
              <a:t>dentín</a:t>
            </a:r>
            <a:r>
              <a:rPr lang="sk-SK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sk-SK" b="1" dirty="0" smtClean="0"/>
              <a:t>- </a:t>
            </a:r>
            <a:r>
              <a:rPr lang="sk-SK" dirty="0"/>
              <a:t>Vytvára sa </a:t>
            </a:r>
            <a:r>
              <a:rPr lang="sk-SK" i="1" dirty="0" err="1"/>
              <a:t>odontoblastmi</a:t>
            </a:r>
            <a:r>
              <a:rPr lang="sk-SK" dirty="0"/>
              <a:t> </a:t>
            </a:r>
            <a:r>
              <a:rPr lang="sk-SK" dirty="0" smtClean="0"/>
              <a:t>ako  reakcia </a:t>
            </a:r>
            <a:r>
              <a:rPr lang="sk-SK" dirty="0"/>
              <a:t>na fyziologické </a:t>
            </a:r>
            <a:r>
              <a:rPr lang="sk-SK" dirty="0" smtClean="0"/>
              <a:t>pochody – </a:t>
            </a:r>
            <a:r>
              <a:rPr lang="sk-SK" dirty="0" smtClean="0"/>
              <a:t>kompenzačný </a:t>
            </a:r>
            <a:r>
              <a:rPr lang="sk-SK" dirty="0" smtClean="0"/>
              <a:t>d.</a:t>
            </a:r>
          </a:p>
          <a:p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Sekundárny iregulárny </a:t>
            </a:r>
            <a:r>
              <a:rPr lang="sk-SK" b="1" dirty="0" err="1" smtClean="0">
                <a:solidFill>
                  <a:schemeClr val="accent5">
                    <a:lumMod val="50000"/>
                  </a:schemeClr>
                </a:solidFill>
              </a:rPr>
              <a:t>dentín</a:t>
            </a:r>
            <a:r>
              <a:rPr lang="sk-SK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sk-SK" dirty="0" smtClean="0"/>
              <a:t>vytváraný </a:t>
            </a:r>
            <a:r>
              <a:rPr lang="sk-SK" i="1" dirty="0" err="1"/>
              <a:t>odontoblastmi</a:t>
            </a:r>
            <a:r>
              <a:rPr lang="sk-SK" dirty="0"/>
              <a:t> za patologických podmienok (kaz, úraz, neprimeraná preparácia, chronická </a:t>
            </a:r>
            <a:r>
              <a:rPr lang="sk-SK" dirty="0" err="1"/>
              <a:t>okluzálna</a:t>
            </a:r>
            <a:r>
              <a:rPr lang="sk-SK" dirty="0"/>
              <a:t> </a:t>
            </a:r>
            <a:r>
              <a:rPr lang="sk-SK" dirty="0" smtClean="0"/>
              <a:t>trauma – reaktívny d.</a:t>
            </a:r>
          </a:p>
          <a:p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Terciárny </a:t>
            </a:r>
            <a:r>
              <a:rPr lang="sk-SK" b="1" dirty="0" err="1" smtClean="0">
                <a:solidFill>
                  <a:schemeClr val="accent5">
                    <a:lumMod val="50000"/>
                  </a:schemeClr>
                </a:solidFill>
              </a:rPr>
              <a:t>dentín</a:t>
            </a:r>
            <a:r>
              <a:rPr lang="sk-SK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sk-SK" b="1" dirty="0" smtClean="0"/>
              <a:t>- </a:t>
            </a:r>
            <a:r>
              <a:rPr lang="sk-SK" dirty="0"/>
              <a:t>vzniká činnosťou</a:t>
            </a:r>
            <a:r>
              <a:rPr lang="sk-SK" b="1" dirty="0"/>
              <a:t> </a:t>
            </a:r>
            <a:r>
              <a:rPr lang="sk-SK" i="1" dirty="0"/>
              <a:t>polarizovaných</a:t>
            </a:r>
            <a:r>
              <a:rPr lang="sk-SK" dirty="0"/>
              <a:t> buniek, podobných </a:t>
            </a:r>
            <a:r>
              <a:rPr lang="sk-SK" dirty="0" err="1" smtClean="0"/>
              <a:t>odontoblastom</a:t>
            </a:r>
            <a:r>
              <a:rPr lang="sk-SK" dirty="0" smtClean="0"/>
              <a:t> </a:t>
            </a:r>
            <a:r>
              <a:rPr lang="sk-SK" dirty="0"/>
              <a:t>po exogénnych stimuloch veľkej intenzity, ktoré zničí vrstvu </a:t>
            </a:r>
            <a:r>
              <a:rPr lang="sk-SK" dirty="0" err="1" smtClean="0"/>
              <a:t>odontoblastov</a:t>
            </a:r>
            <a:r>
              <a:rPr lang="sk-SK" dirty="0"/>
              <a:t> </a:t>
            </a:r>
            <a:r>
              <a:rPr lang="sk-SK" dirty="0" smtClean="0"/>
              <a:t>– </a:t>
            </a:r>
            <a:r>
              <a:rPr lang="sk-SK" dirty="0" err="1" smtClean="0"/>
              <a:t>reparatívny</a:t>
            </a:r>
            <a:r>
              <a:rPr lang="sk-SK" dirty="0" smtClean="0"/>
              <a:t> d</a:t>
            </a:r>
            <a:r>
              <a:rPr lang="sk-SK" dirty="0" smtClean="0"/>
              <a:t>.</a:t>
            </a:r>
          </a:p>
          <a:p>
            <a:pPr lvl="0"/>
            <a:r>
              <a:rPr lang="sk-SK" dirty="0"/>
              <a:t> </a:t>
            </a:r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sklerotický </a:t>
            </a:r>
            <a:r>
              <a:rPr lang="sk-SK" b="1" dirty="0" err="1">
                <a:solidFill>
                  <a:schemeClr val="accent5">
                    <a:lumMod val="50000"/>
                  </a:schemeClr>
                </a:solidFill>
              </a:rPr>
              <a:t>dentín</a:t>
            </a:r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sk-SK" dirty="0"/>
              <a:t> je súčasťou obranných pochodov zubnej drene. Na rezoch skloviny sa </a:t>
            </a:r>
            <a:r>
              <a:rPr lang="sk-SK" dirty="0" err="1"/>
              <a:t>obliterácia</a:t>
            </a:r>
            <a:r>
              <a:rPr lang="sk-SK" dirty="0"/>
              <a:t> prejaví jeho zvýšenou </a:t>
            </a:r>
            <a:r>
              <a:rPr lang="sk-SK" dirty="0" err="1"/>
              <a:t>transparenciou</a:t>
            </a:r>
            <a:r>
              <a:rPr lang="sk-SK" dirty="0"/>
              <a:t> (</a:t>
            </a:r>
            <a:r>
              <a:rPr lang="sk-SK" b="1" dirty="0"/>
              <a:t>transparentný </a:t>
            </a:r>
            <a:r>
              <a:rPr lang="sk-SK" b="1" dirty="0" err="1"/>
              <a:t>dentín</a:t>
            </a:r>
            <a:r>
              <a:rPr lang="sk-SK" dirty="0" smtClean="0"/>
              <a:t>).</a:t>
            </a:r>
            <a:r>
              <a:rPr lang="sk-SK" dirty="0"/>
              <a:t> </a:t>
            </a:r>
            <a:r>
              <a:rPr lang="sk-SK" dirty="0" err="1"/>
              <a:t>Obliterácia</a:t>
            </a:r>
            <a:r>
              <a:rPr lang="sk-SK" dirty="0"/>
              <a:t> vzniká ukladaním vápenatých </a:t>
            </a:r>
            <a:r>
              <a:rPr lang="sk-SK" dirty="0" smtClean="0"/>
              <a:t>zlúčenín pri chronických kazoch </a:t>
            </a:r>
            <a:r>
              <a:rPr lang="sk-SK" dirty="0"/>
              <a:t>ktoré sa ukladajú okolo degenerujúcich výbežkov </a:t>
            </a:r>
            <a:r>
              <a:rPr lang="sk-SK" dirty="0" err="1" smtClean="0"/>
              <a:t>odontoblastov</a:t>
            </a:r>
            <a:r>
              <a:rPr lang="sk-SK" dirty="0" smtClean="0"/>
              <a:t>- </a:t>
            </a:r>
            <a:r>
              <a:rPr lang="sk-SK" dirty="0" err="1" smtClean="0"/>
              <a:t>intratubulárny</a:t>
            </a:r>
            <a:r>
              <a:rPr lang="sk-SK" dirty="0" smtClean="0"/>
              <a:t> </a:t>
            </a:r>
            <a:r>
              <a:rPr lang="sk-SK" dirty="0" err="1" smtClean="0"/>
              <a:t>dentín</a:t>
            </a:r>
            <a:endParaRPr lang="en-US" dirty="0"/>
          </a:p>
          <a:p>
            <a:endParaRPr lang="en-US" dirty="0"/>
          </a:p>
          <a:p>
            <a:endParaRPr lang="sk-SK" dirty="0" smtClean="0"/>
          </a:p>
          <a:p>
            <a:endParaRPr lang="sk-SK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650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4.</a:t>
            </a:r>
            <a:r>
              <a:rPr lang="sk-SK" dirty="0"/>
              <a:t> </a:t>
            </a:r>
            <a:r>
              <a:rPr lang="sk-SK" dirty="0" err="1" smtClean="0"/>
              <a:t>Formatívna</a:t>
            </a:r>
            <a:r>
              <a:rPr lang="sk-SK" dirty="0" smtClean="0"/>
              <a:t> </a:t>
            </a:r>
            <a:r>
              <a:rPr lang="sk-SK" dirty="0"/>
              <a:t>funkcia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.</a:t>
            </a:r>
            <a:r>
              <a:rPr lang="sk-SK" b="1" dirty="0" err="1"/>
              <a:t>Formatívna</a:t>
            </a:r>
            <a:r>
              <a:rPr lang="sk-SK" b="1" dirty="0"/>
              <a:t> funkcia</a:t>
            </a:r>
            <a:endParaRPr lang="en-US" b="1" dirty="0"/>
          </a:p>
          <a:p>
            <a:r>
              <a:rPr lang="sk-SK" dirty="0"/>
              <a:t>Spočíva v tvorbe </a:t>
            </a:r>
            <a:r>
              <a:rPr lang="sk-SK" dirty="0" err="1"/>
              <a:t>dentínu</a:t>
            </a:r>
            <a:r>
              <a:rPr lang="sk-SK" dirty="0"/>
              <a:t> </a:t>
            </a:r>
            <a:r>
              <a:rPr lang="sk-SK" dirty="0" err="1"/>
              <a:t>odontoblastami</a:t>
            </a:r>
            <a:r>
              <a:rPr lang="sk-SK" dirty="0"/>
              <a:t>, čím sa vytvára relatívne stabilný tvar koruniek, ale veľmi variabilná konfigurácia zubných koreňov.</a:t>
            </a:r>
            <a:endParaRPr lang="en-US" dirty="0"/>
          </a:p>
          <a:p>
            <a:r>
              <a:rPr lang="sk-SK" dirty="0"/>
              <a:t/>
            </a:r>
            <a:br>
              <a:rPr lang="sk-SK" dirty="0"/>
            </a:br>
            <a:r>
              <a:rPr lang="sk-SK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1997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.  Zubný </a:t>
            </a:r>
            <a:r>
              <a:rPr lang="sk-SK" b="1" dirty="0" smtClean="0"/>
              <a:t>cement</a:t>
            </a:r>
            <a:br>
              <a:rPr lang="sk-SK" b="1" dirty="0" smtClean="0"/>
            </a:b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Cement</a:t>
            </a:r>
            <a:r>
              <a:rPr lang="sk-SK" b="1" dirty="0"/>
              <a:t> </a:t>
            </a:r>
            <a:r>
              <a:rPr lang="sk-SK" dirty="0"/>
              <a:t>je </a:t>
            </a:r>
            <a:r>
              <a:rPr lang="sk-SK" dirty="0" err="1"/>
              <a:t>avaskulárne</a:t>
            </a:r>
            <a:r>
              <a:rPr lang="sk-SK" dirty="0"/>
              <a:t> mineralizované tkanivo, ktoré pokrýva povrch koreňa. Je súčasťou závesného aparátu zuba, pretože sa doň upínajú </a:t>
            </a:r>
            <a:r>
              <a:rPr lang="sk-SK" dirty="0" err="1"/>
              <a:t>kolagénne</a:t>
            </a:r>
            <a:r>
              <a:rPr lang="sk-SK" dirty="0"/>
              <a:t> </a:t>
            </a:r>
            <a:r>
              <a:rPr lang="sk-SK" b="1" dirty="0" err="1"/>
              <a:t>Sharpeyove</a:t>
            </a:r>
            <a:r>
              <a:rPr lang="sk-SK" dirty="0"/>
              <a:t> vlákna </a:t>
            </a:r>
            <a:r>
              <a:rPr lang="sk-SK" dirty="0" err="1"/>
              <a:t>parodontálnych</a:t>
            </a:r>
            <a:r>
              <a:rPr lang="sk-SK" dirty="0"/>
              <a:t> </a:t>
            </a:r>
            <a:r>
              <a:rPr lang="sk-SK" dirty="0" err="1"/>
              <a:t>ligament</a:t>
            </a:r>
            <a:r>
              <a:rPr lang="sk-SK" dirty="0"/>
              <a:t>. </a:t>
            </a:r>
            <a:endParaRPr lang="sk-SK" dirty="0" smtClean="0"/>
          </a:p>
          <a:p>
            <a:r>
              <a:rPr lang="sk-SK" dirty="0"/>
              <a:t>Zohráva rozhodujúcu úlohu pri ochrane koreňa pred </a:t>
            </a:r>
            <a:r>
              <a:rPr lang="sk-SK" dirty="0" err="1"/>
              <a:t>resorpčnými</a:t>
            </a:r>
            <a:r>
              <a:rPr lang="sk-SK" dirty="0"/>
              <a:t> procesmi </a:t>
            </a:r>
            <a:endParaRPr lang="sk-SK" dirty="0" smtClean="0"/>
          </a:p>
          <a:p>
            <a:r>
              <a:rPr lang="sk-SK" dirty="0"/>
              <a:t>V</a:t>
            </a:r>
            <a:r>
              <a:rPr lang="sk-SK" dirty="0" smtClean="0"/>
              <a:t>ďaka </a:t>
            </a:r>
            <a:r>
              <a:rPr lang="sk-SK" dirty="0"/>
              <a:t>neustálej, kontinuálnej </a:t>
            </a:r>
            <a:r>
              <a:rPr lang="sk-SK" dirty="0" err="1"/>
              <a:t>cementogenéze</a:t>
            </a:r>
            <a:r>
              <a:rPr lang="sk-SK" dirty="0"/>
              <a:t> sa podieľa na udržaní </a:t>
            </a:r>
            <a:r>
              <a:rPr lang="sk-SK" dirty="0" err="1"/>
              <a:t>okluzálnych</a:t>
            </a:r>
            <a:r>
              <a:rPr lang="sk-SK" dirty="0"/>
              <a:t> vzťahov</a:t>
            </a:r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2521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Zubný cement - zloženie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Cement obsahuje približne 50 % anorganických  a 50 % organických látok a vody. </a:t>
            </a:r>
            <a:endParaRPr lang="sk-SK" dirty="0" smtClean="0"/>
          </a:p>
          <a:p>
            <a:r>
              <a:rPr lang="sk-SK" b="1" dirty="0" smtClean="0">
                <a:solidFill>
                  <a:schemeClr val="accent5">
                    <a:lumMod val="50000"/>
                  </a:schemeClr>
                </a:solidFill>
              </a:rPr>
              <a:t>Anorganickú</a:t>
            </a:r>
            <a:r>
              <a:rPr lang="sk-SK" b="1" dirty="0" smtClean="0"/>
              <a:t> </a:t>
            </a:r>
            <a:r>
              <a:rPr lang="sk-SK" dirty="0"/>
              <a:t>súčasť tvorí prevažne </a:t>
            </a:r>
            <a:r>
              <a:rPr lang="sk-SK" i="1" dirty="0" err="1"/>
              <a:t>hydroxyapatit</a:t>
            </a:r>
            <a:r>
              <a:rPr lang="sk-SK" dirty="0"/>
              <a:t> s malou prímesou amorfného </a:t>
            </a:r>
            <a:r>
              <a:rPr lang="sk-SK" i="1" dirty="0" err="1"/>
              <a:t>kalciumfosfátu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b="1" dirty="0">
                <a:solidFill>
                  <a:schemeClr val="accent5">
                    <a:lumMod val="50000"/>
                  </a:schemeClr>
                </a:solidFill>
              </a:rPr>
              <a:t>O</a:t>
            </a:r>
            <a:r>
              <a:rPr lang="sk-SK" b="1" dirty="0" smtClean="0">
                <a:solidFill>
                  <a:schemeClr val="accent5">
                    <a:lumMod val="50000"/>
                  </a:schemeClr>
                </a:solidFill>
              </a:rPr>
              <a:t>rganickou</a:t>
            </a:r>
            <a:r>
              <a:rPr lang="sk-SK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sk-SK" dirty="0"/>
              <a:t>súčasťou cementu je </a:t>
            </a:r>
            <a:r>
              <a:rPr lang="sk-SK" b="1" dirty="0"/>
              <a:t>kolagén</a:t>
            </a:r>
            <a:r>
              <a:rPr lang="sk-SK" dirty="0"/>
              <a:t> typu I a III. </a:t>
            </a:r>
            <a:r>
              <a:rPr lang="sk-SK" i="1" dirty="0" smtClean="0"/>
              <a:t>  </a:t>
            </a:r>
            <a:r>
              <a:rPr lang="sk-SK" b="1" dirty="0" err="1"/>
              <a:t>glykoproteíny</a:t>
            </a:r>
            <a:r>
              <a:rPr lang="sk-SK" i="1" dirty="0"/>
              <a:t>( kostný </a:t>
            </a:r>
            <a:r>
              <a:rPr lang="sk-SK" i="1" dirty="0" err="1"/>
              <a:t>sialoproteín</a:t>
            </a:r>
            <a:r>
              <a:rPr lang="sk-SK" i="1" dirty="0"/>
              <a:t> -BSP a </a:t>
            </a:r>
            <a:r>
              <a:rPr lang="sk-SK" i="1" dirty="0" err="1"/>
              <a:t>osteopontin</a:t>
            </a:r>
            <a:r>
              <a:rPr lang="sk-SK" i="1" dirty="0"/>
              <a:t>- OPN</a:t>
            </a:r>
            <a:r>
              <a:rPr lang="sk-SK" dirty="0"/>
              <a:t>). Ďalšími organickými súčasťami cementu sú </a:t>
            </a:r>
            <a:r>
              <a:rPr lang="sk-SK" i="1" dirty="0" err="1"/>
              <a:t>proteoglykány</a:t>
            </a:r>
            <a:r>
              <a:rPr lang="sk-SK" i="1" dirty="0"/>
              <a:t>, </a:t>
            </a:r>
            <a:r>
              <a:rPr lang="sk-SK" i="1" dirty="0" err="1"/>
              <a:t>chondroitinsulfát</a:t>
            </a:r>
            <a:r>
              <a:rPr lang="sk-SK" i="1" dirty="0"/>
              <a:t> a kyselina </a:t>
            </a:r>
            <a:r>
              <a:rPr lang="sk-SK" i="1" dirty="0" err="1"/>
              <a:t>hyalurónova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25127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. Štruktúra cementu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4521127"/>
          </a:xfrm>
        </p:spPr>
        <p:txBody>
          <a:bodyPr/>
          <a:lstStyle/>
          <a:p>
            <a:r>
              <a:rPr lang="sk-SK" b="1" dirty="0"/>
              <a:t>1. </a:t>
            </a:r>
            <a:r>
              <a:rPr lang="sk-SK" b="1" dirty="0" err="1"/>
              <a:t>Acelulárny</a:t>
            </a:r>
            <a:r>
              <a:rPr lang="sk-SK" b="1" dirty="0"/>
              <a:t> </a:t>
            </a:r>
            <a:r>
              <a:rPr lang="sk-SK" b="1" dirty="0" err="1"/>
              <a:t>afibrilárny</a:t>
            </a:r>
            <a:r>
              <a:rPr lang="sk-SK" b="1" dirty="0"/>
              <a:t> cement (primárny) </a:t>
            </a:r>
            <a:r>
              <a:rPr lang="sk-SK" dirty="0"/>
              <a:t>pokrýva v tenkej vrstve (1-15 µm) malé okrsky skloviny v oblasti </a:t>
            </a:r>
            <a:r>
              <a:rPr lang="sk-SK" dirty="0" err="1"/>
              <a:t>cemento</a:t>
            </a:r>
            <a:r>
              <a:rPr lang="sk-SK" dirty="0"/>
              <a:t>- </a:t>
            </a:r>
            <a:r>
              <a:rPr lang="sk-SK" dirty="0" err="1"/>
              <a:t>sklovinného</a:t>
            </a:r>
            <a:r>
              <a:rPr lang="sk-SK" dirty="0"/>
              <a:t> </a:t>
            </a:r>
            <a:r>
              <a:rPr lang="sk-SK" dirty="0" smtClean="0"/>
              <a:t>rozhrania</a:t>
            </a:r>
          </a:p>
          <a:p>
            <a:r>
              <a:rPr lang="sk-SK" b="1" dirty="0" smtClean="0"/>
              <a:t>2. </a:t>
            </a:r>
            <a:r>
              <a:rPr lang="sk-SK" b="1" dirty="0" err="1"/>
              <a:t>Acelulárny</a:t>
            </a:r>
            <a:r>
              <a:rPr lang="sk-SK" b="1" dirty="0"/>
              <a:t> </a:t>
            </a:r>
            <a:r>
              <a:rPr lang="sk-SK" b="1" dirty="0" err="1"/>
              <a:t>fibrilárny</a:t>
            </a:r>
            <a:r>
              <a:rPr lang="sk-SK" b="1" dirty="0"/>
              <a:t> cement (primárny)</a:t>
            </a:r>
            <a:r>
              <a:rPr lang="sk-SK" dirty="0"/>
              <a:t> nachádzame v cervikálnej a strednej tretine koreňa. Pokrýva 40 až 70% jeho </a:t>
            </a:r>
            <a:r>
              <a:rPr lang="sk-SK" dirty="0" smtClean="0"/>
              <a:t>povrchu</a:t>
            </a:r>
          </a:p>
          <a:p>
            <a:r>
              <a:rPr lang="sk-SK" b="1" dirty="0" smtClean="0"/>
              <a:t>3</a:t>
            </a:r>
            <a:r>
              <a:rPr lang="sk-SK" b="1" dirty="0"/>
              <a:t>. Celulárny  </a:t>
            </a:r>
            <a:r>
              <a:rPr lang="sk-SK" b="1" dirty="0" err="1"/>
              <a:t>fibrilárny</a:t>
            </a:r>
            <a:r>
              <a:rPr lang="sk-SK" b="1" dirty="0"/>
              <a:t> cement (sekundárny) </a:t>
            </a:r>
            <a:r>
              <a:rPr lang="sk-SK" dirty="0"/>
              <a:t>vzniká </a:t>
            </a:r>
            <a:r>
              <a:rPr lang="sk-SK" dirty="0" err="1"/>
              <a:t>činnostou</a:t>
            </a:r>
            <a:r>
              <a:rPr lang="sk-SK" dirty="0"/>
              <a:t> </a:t>
            </a:r>
            <a:r>
              <a:rPr lang="sk-SK" i="1" dirty="0" err="1"/>
              <a:t>cementoblastov</a:t>
            </a:r>
            <a:r>
              <a:rPr lang="sk-SK" dirty="0"/>
              <a:t> a obsahuje </a:t>
            </a:r>
            <a:r>
              <a:rPr lang="sk-SK" i="1" dirty="0" err="1" smtClean="0"/>
              <a:t>cementocyt</a:t>
            </a:r>
            <a:r>
              <a:rPr lang="sk-SK" dirty="0" err="1"/>
              <a:t>y</a:t>
            </a:r>
            <a:r>
              <a:rPr lang="sk-SK" dirty="0" smtClean="0"/>
              <a:t>  </a:t>
            </a:r>
            <a:r>
              <a:rPr lang="sk-SK" dirty="0"/>
              <a:t>v oblasti </a:t>
            </a:r>
            <a:r>
              <a:rPr lang="sk-SK" dirty="0" err="1"/>
              <a:t>apexov</a:t>
            </a:r>
            <a:r>
              <a:rPr lang="sk-SK" dirty="0"/>
              <a:t> a </a:t>
            </a:r>
            <a:r>
              <a:rPr lang="sk-SK" dirty="0" err="1"/>
              <a:t>furkácií</a:t>
            </a:r>
            <a:r>
              <a:rPr lang="sk-SK" dirty="0"/>
              <a:t>  a jeho hrúbka  kolíše od 100 do 1000 </a:t>
            </a:r>
            <a:r>
              <a:rPr lang="sk-SK" dirty="0" smtClean="0"/>
              <a:t>µm</a:t>
            </a:r>
          </a:p>
          <a:p>
            <a:endParaRPr lang="sk-SK" dirty="0" smtClean="0"/>
          </a:p>
          <a:p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6796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Štruktúra cementu</a:t>
            </a:r>
            <a:endParaRPr lang="en-US" dirty="0"/>
          </a:p>
        </p:txBody>
      </p:sp>
      <p:sp>
        <p:nvSpPr>
          <p:cNvPr id="9" name="Zástupný symbol obsahu 8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b="1" dirty="0" err="1"/>
              <a:t>Intermediátny</a:t>
            </a:r>
            <a:r>
              <a:rPr lang="sk-SK" b="1" dirty="0"/>
              <a:t> cement</a:t>
            </a:r>
            <a:r>
              <a:rPr lang="sk-SK" dirty="0"/>
              <a:t> </a:t>
            </a:r>
            <a:r>
              <a:rPr lang="sk-SK" dirty="0" smtClean="0"/>
              <a:t>  </a:t>
            </a:r>
            <a:r>
              <a:rPr lang="sk-SK" dirty="0"/>
              <a:t>v blízkosti </a:t>
            </a:r>
            <a:r>
              <a:rPr lang="sk-SK" dirty="0" err="1"/>
              <a:t>cemento</a:t>
            </a:r>
            <a:r>
              <a:rPr lang="sk-SK" dirty="0"/>
              <a:t>- </a:t>
            </a:r>
            <a:r>
              <a:rPr lang="sk-SK" dirty="0" err="1"/>
              <a:t>dentínového</a:t>
            </a:r>
            <a:r>
              <a:rPr lang="sk-SK" dirty="0"/>
              <a:t> </a:t>
            </a:r>
            <a:r>
              <a:rPr lang="sk-SK" dirty="0" smtClean="0"/>
              <a:t>rozhrania</a:t>
            </a:r>
          </a:p>
          <a:p>
            <a:r>
              <a:rPr lang="sk-SK" b="1" dirty="0" err="1" smtClean="0"/>
              <a:t>Cementoid</a:t>
            </a:r>
            <a:r>
              <a:rPr lang="sk-SK" b="1" dirty="0" smtClean="0"/>
              <a:t> </a:t>
            </a:r>
            <a:r>
              <a:rPr lang="sk-SK" i="1" dirty="0"/>
              <a:t>(</a:t>
            </a:r>
            <a:r>
              <a:rPr lang="sk-SK" i="1" dirty="0" err="1"/>
              <a:t>precement</a:t>
            </a:r>
            <a:r>
              <a:rPr lang="sk-SK" i="1" dirty="0"/>
              <a:t>)</a:t>
            </a:r>
            <a:r>
              <a:rPr lang="sk-SK" b="1" dirty="0"/>
              <a:t> </a:t>
            </a:r>
            <a:r>
              <a:rPr lang="sk-SK" dirty="0"/>
              <a:t>je nemineralizovaná, 3 až 8 µm tenká vrstva  na </a:t>
            </a:r>
            <a:r>
              <a:rPr lang="sk-SK" dirty="0" smtClean="0"/>
              <a:t>povrchu koreňa</a:t>
            </a:r>
          </a:p>
          <a:p>
            <a:r>
              <a:rPr lang="sk-SK" b="1" dirty="0" err="1"/>
              <a:t>Hypercementóza</a:t>
            </a:r>
            <a:r>
              <a:rPr lang="sk-SK" b="1" dirty="0"/>
              <a:t> </a:t>
            </a:r>
            <a:r>
              <a:rPr lang="sk-SK" dirty="0"/>
              <a:t>je nadmerné zhrubnutie </a:t>
            </a:r>
            <a:r>
              <a:rPr lang="sk-SK" dirty="0" smtClean="0"/>
              <a:t>cementu</a:t>
            </a:r>
          </a:p>
          <a:p>
            <a:pPr lvl="0"/>
            <a:r>
              <a:rPr lang="sk-SK" i="1" dirty="0"/>
              <a:t>Hypertrofia cementu</a:t>
            </a:r>
            <a:r>
              <a:rPr lang="sk-SK" dirty="0"/>
              <a:t> je funkčnou adaptáciou na preťaženie závesného aparátu, ktorá zlepšuje jeho funkciu.</a:t>
            </a:r>
            <a:endParaRPr lang="en-US" dirty="0"/>
          </a:p>
          <a:p>
            <a:r>
              <a:rPr lang="sk-SK" i="1" dirty="0"/>
              <a:t>Cementová </a:t>
            </a:r>
            <a:r>
              <a:rPr lang="sk-SK" i="1" dirty="0" err="1"/>
              <a:t>hyperplázia</a:t>
            </a:r>
            <a:r>
              <a:rPr lang="sk-SK" dirty="0"/>
              <a:t> je nefunkčné zhrubnutie cementu, ktoré najčastejšie pozorujeme u zubov bez antagonistov a u zubov s chronickými </a:t>
            </a:r>
            <a:r>
              <a:rPr lang="sk-SK" dirty="0" err="1"/>
              <a:t>periapikálnymi</a:t>
            </a:r>
            <a:r>
              <a:rPr lang="sk-SK" dirty="0"/>
              <a:t> procesmi. Nemá vplyv na funkciu zuba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5507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Zástupný symbol obsahu 6"/>
          <p:cNvPicPr>
            <a:picLocks noGr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4350" y="2641600"/>
            <a:ext cx="5518150" cy="3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605937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Význam pre prax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Cement predstavuje výraznú </a:t>
            </a:r>
            <a:r>
              <a:rPr lang="sk-SK" b="1" dirty="0" err="1"/>
              <a:t>protiresorpčnú</a:t>
            </a:r>
            <a:r>
              <a:rPr lang="sk-SK" b="1" dirty="0"/>
              <a:t> </a:t>
            </a:r>
            <a:r>
              <a:rPr lang="sk-SK" b="1" dirty="0" smtClean="0"/>
              <a:t>bariéru</a:t>
            </a:r>
            <a:r>
              <a:rPr lang="sk-SK" dirty="0" smtClean="0"/>
              <a:t>.  </a:t>
            </a:r>
            <a:r>
              <a:rPr lang="sk-SK" dirty="0"/>
              <a:t>Vysušenie cementu a </a:t>
            </a:r>
            <a:r>
              <a:rPr lang="sk-SK" dirty="0" err="1"/>
              <a:t>ligament</a:t>
            </a:r>
            <a:r>
              <a:rPr lang="sk-SK" dirty="0"/>
              <a:t> vedie ku </a:t>
            </a:r>
            <a:r>
              <a:rPr lang="sk-SK" dirty="0" err="1"/>
              <a:t>resorpcii</a:t>
            </a:r>
            <a:r>
              <a:rPr lang="sk-SK" dirty="0"/>
              <a:t> koreňa</a:t>
            </a:r>
            <a:r>
              <a:rPr lang="sk-SK" dirty="0" smtClean="0"/>
              <a:t>.</a:t>
            </a:r>
          </a:p>
          <a:p>
            <a:r>
              <a:rPr lang="sk-SK" dirty="0" smtClean="0"/>
              <a:t> </a:t>
            </a:r>
            <a:r>
              <a:rPr lang="sk-SK" dirty="0"/>
              <a:t>Nadmerná aplikácia ortodontických síl má za následok vznik </a:t>
            </a:r>
            <a:r>
              <a:rPr lang="sk-SK" dirty="0" err="1"/>
              <a:t>apikálnej</a:t>
            </a:r>
            <a:r>
              <a:rPr lang="sk-SK" dirty="0"/>
              <a:t> externej </a:t>
            </a:r>
            <a:r>
              <a:rPr lang="sk-SK" dirty="0" err="1"/>
              <a:t>resorpcie</a:t>
            </a:r>
            <a:r>
              <a:rPr lang="sk-SK" dirty="0"/>
              <a:t> so skrátením koreňa až </a:t>
            </a:r>
            <a:r>
              <a:rPr lang="sk-SK" dirty="0" err="1"/>
              <a:t>nekrózou</a:t>
            </a:r>
            <a:r>
              <a:rPr lang="sk-SK" dirty="0"/>
              <a:t> zubnej drene.  </a:t>
            </a:r>
            <a:endParaRPr lang="sk-SK" dirty="0" smtClean="0"/>
          </a:p>
          <a:p>
            <a:r>
              <a:rPr lang="sk-SK" dirty="0" smtClean="0"/>
              <a:t>Tvorba </a:t>
            </a:r>
            <a:r>
              <a:rPr lang="sk-SK" dirty="0"/>
              <a:t>sekundárneho cementu zároveň napomáha udržiavaniu kontinuálnej </a:t>
            </a:r>
            <a:r>
              <a:rPr lang="sk-SK" dirty="0" err="1"/>
              <a:t>okluzálnej</a:t>
            </a:r>
            <a:r>
              <a:rPr lang="sk-SK" dirty="0"/>
              <a:t> roviny po prerezaní zubov. Novotvorba cementu a </a:t>
            </a:r>
            <a:r>
              <a:rPr lang="sk-SK" dirty="0" err="1"/>
              <a:t>remodelácia</a:t>
            </a:r>
            <a:r>
              <a:rPr lang="sk-SK" dirty="0"/>
              <a:t> alveolárnej kosti vyrovnávajú straty tvrdých zubných tkanív koruniek, ktoré vznikajú v dôsledku abrázie a </a:t>
            </a:r>
            <a:r>
              <a:rPr lang="sk-SK" dirty="0" err="1"/>
              <a:t>atrície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911506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Berlí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í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í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1108</TotalTime>
  <Words>688</Words>
  <Application>Microsoft Office PowerPoint</Application>
  <PresentationFormat>Širokouhlá</PresentationFormat>
  <Paragraphs>144</Paragraphs>
  <Slides>35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35</vt:i4>
      </vt:variant>
    </vt:vector>
  </HeadingPairs>
  <TitlesOfParts>
    <vt:vector size="40" baseType="lpstr">
      <vt:lpstr>Arial</vt:lpstr>
      <vt:lpstr>Calibri</vt:lpstr>
      <vt:lpstr>Times New Roman</vt:lpstr>
      <vt:lpstr>Trebuchet MS</vt:lpstr>
      <vt:lpstr>Berlín</vt:lpstr>
      <vt:lpstr>Tvrdé  zubné tkanivá a pulpa</vt:lpstr>
      <vt:lpstr>Sklovina - Chemické zloženie </vt:lpstr>
      <vt:lpstr>Anorganická substancie skloviny  93-98%</vt:lpstr>
      <vt:lpstr>Voda v sklovine : 1,5-4%</vt:lpstr>
      <vt:lpstr>Organická matrix skloviny : 1 %</vt:lpstr>
      <vt:lpstr>Histologická štruktúra skloviny - kryštály</vt:lpstr>
      <vt:lpstr>Histologická štruktúra skloviny-Prizmy</vt:lpstr>
      <vt:lpstr>Histologická štruktúra skloviny-Hunter –Schregerove pruhy</vt:lpstr>
      <vt:lpstr>Priebeh priziem </vt:lpstr>
      <vt:lpstr>Kryštály hydroxyapatitu v sklovinných prizmách</vt:lpstr>
      <vt:lpstr>. Povrch skloviny </vt:lpstr>
      <vt:lpstr>Závery pre prax</vt:lpstr>
      <vt:lpstr>Dentín</vt:lpstr>
      <vt:lpstr>Dentín – chemické zloženie</vt:lpstr>
      <vt:lpstr>Dentín – mofológia </vt:lpstr>
      <vt:lpstr>Dentín - morfológia</vt:lpstr>
      <vt:lpstr>Dentín - morfológia</vt:lpstr>
      <vt:lpstr>Dentín-morfológia</vt:lpstr>
      <vt:lpstr>Dentikly – mineralizované útvary v zubnej dreni</vt:lpstr>
      <vt:lpstr>Zubná dreň-pulpa dentis</vt:lpstr>
      <vt:lpstr>Bunky zubnej drene</vt:lpstr>
      <vt:lpstr>Základná substancia zubnej drene</vt:lpstr>
      <vt:lpstr>Štruktúra zubnej drene</vt:lpstr>
      <vt:lpstr>Funkcie zubnej drene </vt:lpstr>
      <vt:lpstr>1.Nutritívna funkcia-cievy</vt:lpstr>
      <vt:lpstr>2.Nervová funkcia</vt:lpstr>
      <vt:lpstr>Inervácia dentínu </vt:lpstr>
      <vt:lpstr>3.Obranná funkcia</vt:lpstr>
      <vt:lpstr>4. Formatívna funkcia</vt:lpstr>
      <vt:lpstr>.  Zubný cement </vt:lpstr>
      <vt:lpstr>Zubný cement - zloženie</vt:lpstr>
      <vt:lpstr>. Štruktúra cementu</vt:lpstr>
      <vt:lpstr>Štruktúra cementu</vt:lpstr>
      <vt:lpstr>Prezentácia programu PowerPoint</vt:lpstr>
      <vt:lpstr>Význam pre prax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Tvrdé  zubné tkanivá a pulpa</dc:title>
  <dc:creator>G50</dc:creator>
  <cp:lastModifiedBy>G50</cp:lastModifiedBy>
  <cp:revision>52</cp:revision>
  <dcterms:created xsi:type="dcterms:W3CDTF">2015-01-31T09:12:28Z</dcterms:created>
  <dcterms:modified xsi:type="dcterms:W3CDTF">2015-02-16T09:29:56Z</dcterms:modified>
</cp:coreProperties>
</file>