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0" r:id="rId3"/>
    <p:sldId id="257" r:id="rId4"/>
    <p:sldId id="258" r:id="rId5"/>
    <p:sldId id="259" r:id="rId6"/>
    <p:sldId id="260" r:id="rId7"/>
    <p:sldId id="262" r:id="rId8"/>
    <p:sldId id="263" r:id="rId9"/>
    <p:sldId id="265" r:id="rId10"/>
    <p:sldId id="269" r:id="rId11"/>
    <p:sldId id="270" r:id="rId12"/>
    <p:sldId id="266" r:id="rId13"/>
    <p:sldId id="271" r:id="rId14"/>
    <p:sldId id="272" r:id="rId15"/>
    <p:sldId id="273" r:id="rId16"/>
    <p:sldId id="299" r:id="rId17"/>
    <p:sldId id="284" r:id="rId18"/>
    <p:sldId id="274" r:id="rId19"/>
    <p:sldId id="285" r:id="rId20"/>
    <p:sldId id="275" r:id="rId21"/>
    <p:sldId id="276" r:id="rId22"/>
    <p:sldId id="287" r:id="rId23"/>
    <p:sldId id="277" r:id="rId24"/>
    <p:sldId id="288" r:id="rId25"/>
    <p:sldId id="278" r:id="rId26"/>
    <p:sldId id="268" r:id="rId27"/>
    <p:sldId id="280" r:id="rId28"/>
    <p:sldId id="281" r:id="rId29"/>
    <p:sldId id="282" r:id="rId30"/>
    <p:sldId id="289" r:id="rId31"/>
    <p:sldId id="290" r:id="rId32"/>
    <p:sldId id="301" r:id="rId33"/>
    <p:sldId id="291" r:id="rId34"/>
    <p:sldId id="293" r:id="rId35"/>
    <p:sldId id="294" r:id="rId36"/>
    <p:sldId id="302" r:id="rId37"/>
    <p:sldId id="295" r:id="rId38"/>
    <p:sldId id="296" r:id="rId39"/>
    <p:sldId id="305" r:id="rId40"/>
    <p:sldId id="310" r:id="rId41"/>
    <p:sldId id="311" r:id="rId42"/>
    <p:sldId id="312" r:id="rId43"/>
    <p:sldId id="313" r:id="rId44"/>
    <p:sldId id="314" r:id="rId45"/>
    <p:sldId id="315" r:id="rId46"/>
    <p:sldId id="316" r:id="rId47"/>
    <p:sldId id="317" r:id="rId48"/>
    <p:sldId id="318" r:id="rId49"/>
    <p:sldId id="319" r:id="rId50"/>
    <p:sldId id="320" r:id="rId51"/>
    <p:sldId id="321" r:id="rId52"/>
    <p:sldId id="322" r:id="rId53"/>
    <p:sldId id="323" r:id="rId54"/>
    <p:sldId id="307" r:id="rId55"/>
    <p:sldId id="308" r:id="rId56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8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9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0.xml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5.xml"/></Relationships>
</file>

<file path=ppt/diagrams/_rels/data2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2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38D1EF-D343-46B7-898C-997FC45023AC}" type="doc">
      <dgm:prSet loTypeId="urn:microsoft.com/office/officeart/2005/8/layout/venn1" loCatId="relationship" qsTypeId="urn:microsoft.com/office/officeart/2005/8/quickstyle/3d3" qsCatId="3D" csTypeId="urn:microsoft.com/office/officeart/2005/8/colors/accent6_3" csCatId="accent6" phldr="1"/>
      <dgm:spPr/>
      <dgm:t>
        <a:bodyPr/>
        <a:lstStyle/>
        <a:p>
          <a:endParaRPr lang="sk-SK"/>
        </a:p>
      </dgm:t>
    </dgm:pt>
    <dgm:pt modelId="{A19B3558-8065-434D-BA5E-5A002D6CE540}">
      <dgm:prSet custT="1"/>
      <dgm:spPr/>
      <dgm:t>
        <a:bodyPr/>
        <a:lstStyle/>
        <a:p>
          <a:r>
            <a:rPr lang="sk-SK" sz="1600" dirty="0" err="1"/>
            <a:t>Immunofluorescency</a:t>
          </a:r>
          <a:endParaRPr lang="sk-SK" sz="16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1FE98189-F846-4ACB-A81F-E82CFF2C4CEA}" type="parTrans" cxnId="{57230603-18C5-4F90-A574-C2E16ADB8C59}">
      <dgm:prSet/>
      <dgm:spPr/>
      <dgm:t>
        <a:bodyPr/>
        <a:lstStyle/>
        <a:p>
          <a:endParaRPr lang="sk-SK"/>
        </a:p>
      </dgm:t>
    </dgm:pt>
    <dgm:pt modelId="{FD036F24-F0FC-440C-A1C4-F8F84F2E28FD}" type="sibTrans" cxnId="{57230603-18C5-4F90-A574-C2E16ADB8C59}">
      <dgm:prSet/>
      <dgm:spPr/>
      <dgm:t>
        <a:bodyPr/>
        <a:lstStyle/>
        <a:p>
          <a:endParaRPr lang="sk-SK"/>
        </a:p>
      </dgm:t>
    </dgm:pt>
    <dgm:pt modelId="{E6F7E9D4-7ABB-43E3-A6DA-9BAB098C5AEB}" type="pres">
      <dgm:prSet presAssocID="{C338D1EF-D343-46B7-898C-997FC45023AC}" presName="compositeShape" presStyleCnt="0">
        <dgm:presLayoutVars>
          <dgm:chMax val="7"/>
          <dgm:dir/>
          <dgm:resizeHandles val="exact"/>
        </dgm:presLayoutVars>
      </dgm:prSet>
      <dgm:spPr/>
    </dgm:pt>
    <dgm:pt modelId="{410C6ADA-D027-44ED-9422-E2DEB625EF3C}" type="pres">
      <dgm:prSet presAssocID="{A19B3558-8065-434D-BA5E-5A002D6CE540}" presName="circ1TxSh" presStyleLbl="vennNode1" presStyleIdx="0" presStyleCnt="1" custLinFactNeighborY="0"/>
      <dgm:spPr/>
    </dgm:pt>
  </dgm:ptLst>
  <dgm:cxnLst>
    <dgm:cxn modelId="{57230603-18C5-4F90-A574-C2E16ADB8C59}" srcId="{C338D1EF-D343-46B7-898C-997FC45023AC}" destId="{A19B3558-8065-434D-BA5E-5A002D6CE540}" srcOrd="0" destOrd="0" parTransId="{1FE98189-F846-4ACB-A81F-E82CFF2C4CEA}" sibTransId="{FD036F24-F0FC-440C-A1C4-F8F84F2E28FD}"/>
    <dgm:cxn modelId="{BCDB0D3B-A53B-4980-9976-84CA2DD37DE1}" type="presOf" srcId="{C338D1EF-D343-46B7-898C-997FC45023AC}" destId="{E6F7E9D4-7ABB-43E3-A6DA-9BAB098C5AEB}" srcOrd="0" destOrd="0" presId="urn:microsoft.com/office/officeart/2005/8/layout/venn1"/>
    <dgm:cxn modelId="{AD1BEC4B-3333-442C-B621-43D3A0EE336A}" type="presOf" srcId="{A19B3558-8065-434D-BA5E-5A002D6CE540}" destId="{410C6ADA-D027-44ED-9422-E2DEB625EF3C}" srcOrd="0" destOrd="0" presId="urn:microsoft.com/office/officeart/2005/8/layout/venn1"/>
    <dgm:cxn modelId="{E4819A6B-D488-41AA-ABFB-4D15D50D236B}" type="presParOf" srcId="{E6F7E9D4-7ABB-43E3-A6DA-9BAB098C5AEB}" destId="{410C6ADA-D027-44ED-9422-E2DEB625EF3C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38D1EF-D343-46B7-898C-997FC45023AC}" type="doc">
      <dgm:prSet loTypeId="urn:microsoft.com/office/officeart/2005/8/layout/venn1" loCatId="relationship" qsTypeId="urn:microsoft.com/office/officeart/2005/8/quickstyle/3d3" qsCatId="3D" csTypeId="urn:microsoft.com/office/officeart/2005/8/colors/accent4_2" csCatId="accent4" phldr="1"/>
      <dgm:spPr/>
      <dgm:t>
        <a:bodyPr/>
        <a:lstStyle/>
        <a:p>
          <a:endParaRPr lang="sk-SK"/>
        </a:p>
      </dgm:t>
    </dgm:pt>
    <dgm:pt modelId="{A19B3558-8065-434D-BA5E-5A002D6CE540}">
      <dgm:prSet custT="1"/>
      <dgm:spPr/>
      <dgm:t>
        <a:bodyPr/>
        <a:lstStyle/>
        <a:p>
          <a:r>
            <a:rPr lang="sk-SK" sz="1600" dirty="0" err="1"/>
            <a:t>Radioimmunoassay</a:t>
          </a:r>
          <a:endParaRPr lang="sk-SK" sz="16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1FE98189-F846-4ACB-A81F-E82CFF2C4CEA}" type="parTrans" cxnId="{57230603-18C5-4F90-A574-C2E16ADB8C59}">
      <dgm:prSet/>
      <dgm:spPr/>
      <dgm:t>
        <a:bodyPr/>
        <a:lstStyle/>
        <a:p>
          <a:endParaRPr lang="sk-SK"/>
        </a:p>
      </dgm:t>
    </dgm:pt>
    <dgm:pt modelId="{FD036F24-F0FC-440C-A1C4-F8F84F2E28FD}" type="sibTrans" cxnId="{57230603-18C5-4F90-A574-C2E16ADB8C59}">
      <dgm:prSet/>
      <dgm:spPr/>
      <dgm:t>
        <a:bodyPr/>
        <a:lstStyle/>
        <a:p>
          <a:endParaRPr lang="sk-SK"/>
        </a:p>
      </dgm:t>
    </dgm:pt>
    <dgm:pt modelId="{E6F7E9D4-7ABB-43E3-A6DA-9BAB098C5AEB}" type="pres">
      <dgm:prSet presAssocID="{C338D1EF-D343-46B7-898C-997FC45023AC}" presName="compositeShape" presStyleCnt="0">
        <dgm:presLayoutVars>
          <dgm:chMax val="7"/>
          <dgm:dir/>
          <dgm:resizeHandles val="exact"/>
        </dgm:presLayoutVars>
      </dgm:prSet>
      <dgm:spPr/>
    </dgm:pt>
    <dgm:pt modelId="{410C6ADA-D027-44ED-9422-E2DEB625EF3C}" type="pres">
      <dgm:prSet presAssocID="{A19B3558-8065-434D-BA5E-5A002D6CE540}" presName="circ1TxSh" presStyleLbl="vennNode1" presStyleIdx="0" presStyleCnt="1" custLinFactNeighborX="0"/>
      <dgm:spPr/>
    </dgm:pt>
  </dgm:ptLst>
  <dgm:cxnLst>
    <dgm:cxn modelId="{57230603-18C5-4F90-A574-C2E16ADB8C59}" srcId="{C338D1EF-D343-46B7-898C-997FC45023AC}" destId="{A19B3558-8065-434D-BA5E-5A002D6CE540}" srcOrd="0" destOrd="0" parTransId="{1FE98189-F846-4ACB-A81F-E82CFF2C4CEA}" sibTransId="{FD036F24-F0FC-440C-A1C4-F8F84F2E28FD}"/>
    <dgm:cxn modelId="{BCDB0D3B-A53B-4980-9976-84CA2DD37DE1}" type="presOf" srcId="{C338D1EF-D343-46B7-898C-997FC45023AC}" destId="{E6F7E9D4-7ABB-43E3-A6DA-9BAB098C5AEB}" srcOrd="0" destOrd="0" presId="urn:microsoft.com/office/officeart/2005/8/layout/venn1"/>
    <dgm:cxn modelId="{AD1BEC4B-3333-442C-B621-43D3A0EE336A}" type="presOf" srcId="{A19B3558-8065-434D-BA5E-5A002D6CE540}" destId="{410C6ADA-D027-44ED-9422-E2DEB625EF3C}" srcOrd="0" destOrd="0" presId="urn:microsoft.com/office/officeart/2005/8/layout/venn1"/>
    <dgm:cxn modelId="{E4819A6B-D488-41AA-ABFB-4D15D50D236B}" type="presParOf" srcId="{E6F7E9D4-7ABB-43E3-A6DA-9BAB098C5AEB}" destId="{410C6ADA-D027-44ED-9422-E2DEB625EF3C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338D1EF-D343-46B7-898C-997FC45023AC}" type="doc">
      <dgm:prSet loTypeId="urn:microsoft.com/office/officeart/2005/8/layout/venn1" loCatId="relationship" qsTypeId="urn:microsoft.com/office/officeart/2005/8/quickstyle/3d3" qsCatId="3D" csTypeId="urn:microsoft.com/office/officeart/2005/8/colors/accent3_3" csCatId="accent3" phldr="1"/>
      <dgm:spPr/>
      <dgm:t>
        <a:bodyPr/>
        <a:lstStyle/>
        <a:p>
          <a:endParaRPr lang="sk-SK"/>
        </a:p>
      </dgm:t>
    </dgm:pt>
    <dgm:pt modelId="{A19B3558-8065-434D-BA5E-5A002D6CE540}">
      <dgm:prSet custT="1"/>
      <dgm:spPr/>
      <dgm:t>
        <a:bodyPr/>
        <a:lstStyle/>
        <a:p>
          <a:r>
            <a:rPr lang="sk-SK" sz="1600" dirty="0" err="1"/>
            <a:t>Chemiluminescent</a:t>
          </a:r>
          <a:r>
            <a:rPr lang="sk-SK" sz="1600" dirty="0"/>
            <a:t> and </a:t>
          </a:r>
          <a:r>
            <a:rPr lang="sk-SK" sz="1600" dirty="0" err="1"/>
            <a:t>fluorescence</a:t>
          </a:r>
          <a:r>
            <a:rPr lang="sk-SK" sz="1600" dirty="0"/>
            <a:t> </a:t>
          </a:r>
          <a:r>
            <a:rPr lang="sk-SK" sz="1600" dirty="0" err="1"/>
            <a:t>immunoassay</a:t>
          </a:r>
          <a:endParaRPr lang="sk-SK" sz="16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1FE98189-F846-4ACB-A81F-E82CFF2C4CEA}" type="parTrans" cxnId="{57230603-18C5-4F90-A574-C2E16ADB8C59}">
      <dgm:prSet/>
      <dgm:spPr/>
      <dgm:t>
        <a:bodyPr/>
        <a:lstStyle/>
        <a:p>
          <a:endParaRPr lang="sk-SK"/>
        </a:p>
      </dgm:t>
    </dgm:pt>
    <dgm:pt modelId="{FD036F24-F0FC-440C-A1C4-F8F84F2E28FD}" type="sibTrans" cxnId="{57230603-18C5-4F90-A574-C2E16ADB8C59}">
      <dgm:prSet/>
      <dgm:spPr/>
      <dgm:t>
        <a:bodyPr/>
        <a:lstStyle/>
        <a:p>
          <a:endParaRPr lang="sk-SK"/>
        </a:p>
      </dgm:t>
    </dgm:pt>
    <dgm:pt modelId="{E6F7E9D4-7ABB-43E3-A6DA-9BAB098C5AEB}" type="pres">
      <dgm:prSet presAssocID="{C338D1EF-D343-46B7-898C-997FC45023AC}" presName="compositeShape" presStyleCnt="0">
        <dgm:presLayoutVars>
          <dgm:chMax val="7"/>
          <dgm:dir/>
          <dgm:resizeHandles val="exact"/>
        </dgm:presLayoutVars>
      </dgm:prSet>
      <dgm:spPr/>
    </dgm:pt>
    <dgm:pt modelId="{410C6ADA-D027-44ED-9422-E2DEB625EF3C}" type="pres">
      <dgm:prSet presAssocID="{A19B3558-8065-434D-BA5E-5A002D6CE540}" presName="circ1TxSh" presStyleLbl="vennNode1" presStyleIdx="0" presStyleCnt="1" custLinFactNeighborX="-4142"/>
      <dgm:spPr/>
    </dgm:pt>
  </dgm:ptLst>
  <dgm:cxnLst>
    <dgm:cxn modelId="{57230603-18C5-4F90-A574-C2E16ADB8C59}" srcId="{C338D1EF-D343-46B7-898C-997FC45023AC}" destId="{A19B3558-8065-434D-BA5E-5A002D6CE540}" srcOrd="0" destOrd="0" parTransId="{1FE98189-F846-4ACB-A81F-E82CFF2C4CEA}" sibTransId="{FD036F24-F0FC-440C-A1C4-F8F84F2E28FD}"/>
    <dgm:cxn modelId="{BCDB0D3B-A53B-4980-9976-84CA2DD37DE1}" type="presOf" srcId="{C338D1EF-D343-46B7-898C-997FC45023AC}" destId="{E6F7E9D4-7ABB-43E3-A6DA-9BAB098C5AEB}" srcOrd="0" destOrd="0" presId="urn:microsoft.com/office/officeart/2005/8/layout/venn1"/>
    <dgm:cxn modelId="{AD1BEC4B-3333-442C-B621-43D3A0EE336A}" type="presOf" srcId="{A19B3558-8065-434D-BA5E-5A002D6CE540}" destId="{410C6ADA-D027-44ED-9422-E2DEB625EF3C}" srcOrd="0" destOrd="0" presId="urn:microsoft.com/office/officeart/2005/8/layout/venn1"/>
    <dgm:cxn modelId="{E4819A6B-D488-41AA-ABFB-4D15D50D236B}" type="presParOf" srcId="{E6F7E9D4-7ABB-43E3-A6DA-9BAB098C5AEB}" destId="{410C6ADA-D027-44ED-9422-E2DEB625EF3C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338D1EF-D343-46B7-898C-997FC45023AC}" type="doc">
      <dgm:prSet loTypeId="urn:microsoft.com/office/officeart/2005/8/layout/venn1" loCatId="relationship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sk-SK"/>
        </a:p>
      </dgm:t>
    </dgm:pt>
    <dgm:pt modelId="{A19B3558-8065-434D-BA5E-5A002D6CE540}">
      <dgm:prSet custT="1"/>
      <dgm:spPr/>
      <dgm:t>
        <a:bodyPr/>
        <a:lstStyle/>
        <a:p>
          <a:r>
            <a:rPr lang="sk-SK" sz="1600" dirty="0" err="1"/>
            <a:t>Immunoblotting</a:t>
          </a:r>
          <a:r>
            <a:rPr lang="sk-SK" sz="1600" dirty="0"/>
            <a:t> </a:t>
          </a:r>
          <a:r>
            <a:rPr lang="sk-SK" sz="1600" dirty="0" err="1"/>
            <a:t>methods</a:t>
          </a:r>
          <a:r>
            <a:rPr lang="sk-SK" sz="1600" dirty="0"/>
            <a:t>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1FE98189-F846-4ACB-A81F-E82CFF2C4CEA}" type="parTrans" cxnId="{57230603-18C5-4F90-A574-C2E16ADB8C59}">
      <dgm:prSet/>
      <dgm:spPr/>
      <dgm:t>
        <a:bodyPr/>
        <a:lstStyle/>
        <a:p>
          <a:endParaRPr lang="sk-SK"/>
        </a:p>
      </dgm:t>
    </dgm:pt>
    <dgm:pt modelId="{FD036F24-F0FC-440C-A1C4-F8F84F2E28FD}" type="sibTrans" cxnId="{57230603-18C5-4F90-A574-C2E16ADB8C59}">
      <dgm:prSet/>
      <dgm:spPr/>
      <dgm:t>
        <a:bodyPr/>
        <a:lstStyle/>
        <a:p>
          <a:endParaRPr lang="sk-SK"/>
        </a:p>
      </dgm:t>
    </dgm:pt>
    <dgm:pt modelId="{E6F7E9D4-7ABB-43E3-A6DA-9BAB098C5AEB}" type="pres">
      <dgm:prSet presAssocID="{C338D1EF-D343-46B7-898C-997FC45023AC}" presName="compositeShape" presStyleCnt="0">
        <dgm:presLayoutVars>
          <dgm:chMax val="7"/>
          <dgm:dir/>
          <dgm:resizeHandles val="exact"/>
        </dgm:presLayoutVars>
      </dgm:prSet>
      <dgm:spPr/>
    </dgm:pt>
    <dgm:pt modelId="{410C6ADA-D027-44ED-9422-E2DEB625EF3C}" type="pres">
      <dgm:prSet presAssocID="{A19B3558-8065-434D-BA5E-5A002D6CE540}" presName="circ1TxSh" presStyleLbl="vennNode1" presStyleIdx="0" presStyleCnt="1" custLinFactNeighborX="-17513" custLinFactNeighborY="25270"/>
      <dgm:spPr/>
    </dgm:pt>
  </dgm:ptLst>
  <dgm:cxnLst>
    <dgm:cxn modelId="{57230603-18C5-4F90-A574-C2E16ADB8C59}" srcId="{C338D1EF-D343-46B7-898C-997FC45023AC}" destId="{A19B3558-8065-434D-BA5E-5A002D6CE540}" srcOrd="0" destOrd="0" parTransId="{1FE98189-F846-4ACB-A81F-E82CFF2C4CEA}" sibTransId="{FD036F24-F0FC-440C-A1C4-F8F84F2E28FD}"/>
    <dgm:cxn modelId="{BCDB0D3B-A53B-4980-9976-84CA2DD37DE1}" type="presOf" srcId="{C338D1EF-D343-46B7-898C-997FC45023AC}" destId="{E6F7E9D4-7ABB-43E3-A6DA-9BAB098C5AEB}" srcOrd="0" destOrd="0" presId="urn:microsoft.com/office/officeart/2005/8/layout/venn1"/>
    <dgm:cxn modelId="{AD1BEC4B-3333-442C-B621-43D3A0EE336A}" type="presOf" srcId="{A19B3558-8065-434D-BA5E-5A002D6CE540}" destId="{410C6ADA-D027-44ED-9422-E2DEB625EF3C}" srcOrd="0" destOrd="0" presId="urn:microsoft.com/office/officeart/2005/8/layout/venn1"/>
    <dgm:cxn modelId="{E4819A6B-D488-41AA-ABFB-4D15D50D236B}" type="presParOf" srcId="{E6F7E9D4-7ABB-43E3-A6DA-9BAB098C5AEB}" destId="{410C6ADA-D027-44ED-9422-E2DEB625EF3C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338D1EF-D343-46B7-898C-997FC45023AC}" type="doc">
      <dgm:prSet loTypeId="urn:microsoft.com/office/officeart/2005/8/layout/venn1" loCatId="relationship" qsTypeId="urn:microsoft.com/office/officeart/2005/8/quickstyle/3d3" qsCatId="3D" csTypeId="urn:microsoft.com/office/officeart/2005/8/colors/accent3_1" csCatId="accent3" phldr="1"/>
      <dgm:spPr/>
      <dgm:t>
        <a:bodyPr/>
        <a:lstStyle/>
        <a:p>
          <a:endParaRPr lang="sk-SK"/>
        </a:p>
      </dgm:t>
    </dgm:pt>
    <dgm:pt modelId="{A19B3558-8065-434D-BA5E-5A002D6CE540}">
      <dgm:prSet custT="1"/>
      <dgm:spPr/>
      <dgm:t>
        <a:bodyPr/>
        <a:lstStyle/>
        <a:p>
          <a:r>
            <a:rPr lang="sk-SK" sz="1600" dirty="0" err="1"/>
            <a:t>ELISpot</a:t>
          </a:r>
          <a:endParaRPr lang="sk-SK" sz="16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1FE98189-F846-4ACB-A81F-E82CFF2C4CEA}" type="parTrans" cxnId="{57230603-18C5-4F90-A574-C2E16ADB8C59}">
      <dgm:prSet/>
      <dgm:spPr/>
      <dgm:t>
        <a:bodyPr/>
        <a:lstStyle/>
        <a:p>
          <a:endParaRPr lang="sk-SK"/>
        </a:p>
      </dgm:t>
    </dgm:pt>
    <dgm:pt modelId="{FD036F24-F0FC-440C-A1C4-F8F84F2E28FD}" type="sibTrans" cxnId="{57230603-18C5-4F90-A574-C2E16ADB8C59}">
      <dgm:prSet/>
      <dgm:spPr/>
      <dgm:t>
        <a:bodyPr/>
        <a:lstStyle/>
        <a:p>
          <a:endParaRPr lang="sk-SK"/>
        </a:p>
      </dgm:t>
    </dgm:pt>
    <dgm:pt modelId="{E6F7E9D4-7ABB-43E3-A6DA-9BAB098C5AEB}" type="pres">
      <dgm:prSet presAssocID="{C338D1EF-D343-46B7-898C-997FC45023AC}" presName="compositeShape" presStyleCnt="0">
        <dgm:presLayoutVars>
          <dgm:chMax val="7"/>
          <dgm:dir/>
          <dgm:resizeHandles val="exact"/>
        </dgm:presLayoutVars>
      </dgm:prSet>
      <dgm:spPr/>
    </dgm:pt>
    <dgm:pt modelId="{410C6ADA-D027-44ED-9422-E2DEB625EF3C}" type="pres">
      <dgm:prSet presAssocID="{A19B3558-8065-434D-BA5E-5A002D6CE540}" presName="circ1TxSh" presStyleLbl="vennNode1" presStyleIdx="0" presStyleCnt="1"/>
      <dgm:spPr/>
    </dgm:pt>
  </dgm:ptLst>
  <dgm:cxnLst>
    <dgm:cxn modelId="{57230603-18C5-4F90-A574-C2E16ADB8C59}" srcId="{C338D1EF-D343-46B7-898C-997FC45023AC}" destId="{A19B3558-8065-434D-BA5E-5A002D6CE540}" srcOrd="0" destOrd="0" parTransId="{1FE98189-F846-4ACB-A81F-E82CFF2C4CEA}" sibTransId="{FD036F24-F0FC-440C-A1C4-F8F84F2E28FD}"/>
    <dgm:cxn modelId="{BCDB0D3B-A53B-4980-9976-84CA2DD37DE1}" type="presOf" srcId="{C338D1EF-D343-46B7-898C-997FC45023AC}" destId="{E6F7E9D4-7ABB-43E3-A6DA-9BAB098C5AEB}" srcOrd="0" destOrd="0" presId="urn:microsoft.com/office/officeart/2005/8/layout/venn1"/>
    <dgm:cxn modelId="{AD1BEC4B-3333-442C-B621-43D3A0EE336A}" type="presOf" srcId="{A19B3558-8065-434D-BA5E-5A002D6CE540}" destId="{410C6ADA-D027-44ED-9422-E2DEB625EF3C}" srcOrd="0" destOrd="0" presId="urn:microsoft.com/office/officeart/2005/8/layout/venn1"/>
    <dgm:cxn modelId="{E4819A6B-D488-41AA-ABFB-4D15D50D236B}" type="presParOf" srcId="{E6F7E9D4-7ABB-43E3-A6DA-9BAB098C5AEB}" destId="{410C6ADA-D027-44ED-9422-E2DEB625EF3C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F8A334D-65DF-483E-BD40-69946280DDEE}" type="doc">
      <dgm:prSet loTypeId="urn:microsoft.com/office/officeart/2005/8/layout/target3" loCatId="relationship" qsTypeId="urn:microsoft.com/office/officeart/2005/8/quickstyle/3d2" qsCatId="3D" csTypeId="urn:microsoft.com/office/officeart/2005/8/colors/accent1_4" csCatId="accent1"/>
      <dgm:spPr/>
      <dgm:t>
        <a:bodyPr/>
        <a:lstStyle/>
        <a:p>
          <a:endParaRPr lang="sk-SK"/>
        </a:p>
      </dgm:t>
    </dgm:pt>
    <dgm:pt modelId="{65BD768E-1C46-4370-BE10-1C3B86B46194}">
      <dgm:prSet/>
      <dgm:spPr/>
      <dgm:t>
        <a:bodyPr/>
        <a:lstStyle/>
        <a:p>
          <a:pPr rtl="0"/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antibody</a:t>
          </a:r>
          <a:r>
            <a:rPr lang="sk-SK" dirty="0"/>
            <a:t> </a:t>
          </a:r>
          <a:r>
            <a:rPr lang="sk-SK" dirty="0" err="1"/>
            <a:t>is</a:t>
          </a:r>
          <a:r>
            <a:rPr lang="sk-SK" dirty="0"/>
            <a:t> </a:t>
          </a:r>
          <a:r>
            <a:rPr lang="sk-SK" dirty="0" err="1"/>
            <a:t>directly</a:t>
          </a:r>
          <a:r>
            <a:rPr lang="sk-SK" dirty="0"/>
            <a:t> </a:t>
          </a:r>
          <a:r>
            <a:rPr lang="sk-SK" dirty="0" err="1"/>
            <a:t>conjugated</a:t>
          </a:r>
          <a:r>
            <a:rPr lang="sk-SK" dirty="0"/>
            <a:t> to a </a:t>
          </a:r>
          <a:r>
            <a:rPr lang="sk-SK" dirty="0" err="1"/>
            <a:t>fluorochrome</a:t>
          </a:r>
          <a:r>
            <a:rPr lang="sk-SK" dirty="0"/>
            <a:t>.</a:t>
          </a:r>
        </a:p>
      </dgm:t>
    </dgm:pt>
    <dgm:pt modelId="{5778EB61-67A8-45A1-A90C-8A794E8D0632}" type="parTrans" cxnId="{3F4E7221-59AB-485F-84FA-FBB6B3203080}">
      <dgm:prSet/>
      <dgm:spPr/>
      <dgm:t>
        <a:bodyPr/>
        <a:lstStyle/>
        <a:p>
          <a:endParaRPr lang="sk-SK"/>
        </a:p>
      </dgm:t>
    </dgm:pt>
    <dgm:pt modelId="{0F7382EB-BDAC-417E-BA0C-6C28D66E7C8F}" type="sibTrans" cxnId="{3F4E7221-59AB-485F-84FA-FBB6B3203080}">
      <dgm:prSet/>
      <dgm:spPr/>
      <dgm:t>
        <a:bodyPr/>
        <a:lstStyle/>
        <a:p>
          <a:endParaRPr lang="sk-SK"/>
        </a:p>
      </dgm:t>
    </dgm:pt>
    <dgm:pt modelId="{994A9783-ABA5-419D-91CD-2F24256A278F}">
      <dgm:prSet/>
      <dgm:spPr/>
      <dgm:t>
        <a:bodyPr/>
        <a:lstStyle/>
        <a:p>
          <a:pPr rtl="0"/>
          <a:r>
            <a:rPr lang="sk-SK"/>
            <a:t>Uses a single antibody directed against the target antigen.</a:t>
          </a:r>
        </a:p>
      </dgm:t>
    </dgm:pt>
    <dgm:pt modelId="{A5A766C5-F3ED-4ADD-B5AA-020ECCD0ABD9}" type="parTrans" cxnId="{CD44A068-7ADA-40A5-AA4B-ED1A36113BFD}">
      <dgm:prSet/>
      <dgm:spPr/>
      <dgm:t>
        <a:bodyPr/>
        <a:lstStyle/>
        <a:p>
          <a:endParaRPr lang="sk-SK"/>
        </a:p>
      </dgm:t>
    </dgm:pt>
    <dgm:pt modelId="{A08E0DC4-C4A4-4205-B2E6-B890703C7C0A}" type="sibTrans" cxnId="{CD44A068-7ADA-40A5-AA4B-ED1A36113BFD}">
      <dgm:prSet/>
      <dgm:spPr/>
      <dgm:t>
        <a:bodyPr/>
        <a:lstStyle/>
        <a:p>
          <a:endParaRPr lang="sk-SK"/>
        </a:p>
      </dgm:t>
    </dgm:pt>
    <dgm:pt modelId="{F30D0C12-E63D-4329-9847-EF90CE3CE723}" type="pres">
      <dgm:prSet presAssocID="{AF8A334D-65DF-483E-BD40-69946280DDEE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CEF1C440-A805-4AA2-ACBC-6D3FBF28CAFA}" type="pres">
      <dgm:prSet presAssocID="{65BD768E-1C46-4370-BE10-1C3B86B46194}" presName="circle1" presStyleLbl="node1" presStyleIdx="0" presStyleCnt="2"/>
      <dgm:spPr/>
    </dgm:pt>
    <dgm:pt modelId="{2DD261F7-5E8F-403A-A45F-1D3967BE0CF7}" type="pres">
      <dgm:prSet presAssocID="{65BD768E-1C46-4370-BE10-1C3B86B46194}" presName="space" presStyleCnt="0"/>
      <dgm:spPr/>
    </dgm:pt>
    <dgm:pt modelId="{F0FB32C3-2EA7-40AF-8FBB-DBA114394356}" type="pres">
      <dgm:prSet presAssocID="{65BD768E-1C46-4370-BE10-1C3B86B46194}" presName="rect1" presStyleLbl="alignAcc1" presStyleIdx="0" presStyleCnt="2"/>
      <dgm:spPr/>
    </dgm:pt>
    <dgm:pt modelId="{D99715A3-75C9-4C57-833E-798B14D69339}" type="pres">
      <dgm:prSet presAssocID="{994A9783-ABA5-419D-91CD-2F24256A278F}" presName="vertSpace2" presStyleLbl="node1" presStyleIdx="0" presStyleCnt="2"/>
      <dgm:spPr/>
    </dgm:pt>
    <dgm:pt modelId="{4BAC8A80-C63B-4985-AEF8-2C6ABDE7DB7A}" type="pres">
      <dgm:prSet presAssocID="{994A9783-ABA5-419D-91CD-2F24256A278F}" presName="circle2" presStyleLbl="node1" presStyleIdx="1" presStyleCnt="2"/>
      <dgm:spPr/>
    </dgm:pt>
    <dgm:pt modelId="{624362E6-668E-4E69-B44B-6BB00BFAAC4C}" type="pres">
      <dgm:prSet presAssocID="{994A9783-ABA5-419D-91CD-2F24256A278F}" presName="rect2" presStyleLbl="alignAcc1" presStyleIdx="1" presStyleCnt="2"/>
      <dgm:spPr/>
    </dgm:pt>
    <dgm:pt modelId="{FEE5D100-4E78-44D5-AF72-C125A5C20EB2}" type="pres">
      <dgm:prSet presAssocID="{65BD768E-1C46-4370-BE10-1C3B86B46194}" presName="rect1ParTxNoCh" presStyleLbl="alignAcc1" presStyleIdx="1" presStyleCnt="2">
        <dgm:presLayoutVars>
          <dgm:chMax val="1"/>
          <dgm:bulletEnabled val="1"/>
        </dgm:presLayoutVars>
      </dgm:prSet>
      <dgm:spPr/>
    </dgm:pt>
    <dgm:pt modelId="{95A51E40-4088-4BC3-926B-07A0F62A8A13}" type="pres">
      <dgm:prSet presAssocID="{994A9783-ABA5-419D-91CD-2F24256A278F}" presName="rect2ParTxNoCh" presStyleLbl="alignAcc1" presStyleIdx="1" presStyleCnt="2">
        <dgm:presLayoutVars>
          <dgm:chMax val="1"/>
          <dgm:bulletEnabled val="1"/>
        </dgm:presLayoutVars>
      </dgm:prSet>
      <dgm:spPr/>
    </dgm:pt>
  </dgm:ptLst>
  <dgm:cxnLst>
    <dgm:cxn modelId="{3F4E7221-59AB-485F-84FA-FBB6B3203080}" srcId="{AF8A334D-65DF-483E-BD40-69946280DDEE}" destId="{65BD768E-1C46-4370-BE10-1C3B86B46194}" srcOrd="0" destOrd="0" parTransId="{5778EB61-67A8-45A1-A90C-8A794E8D0632}" sibTransId="{0F7382EB-BDAC-417E-BA0C-6C28D66E7C8F}"/>
    <dgm:cxn modelId="{A2F5E121-5DD1-44F7-BA6D-51813CFE574C}" type="presOf" srcId="{994A9783-ABA5-419D-91CD-2F24256A278F}" destId="{624362E6-668E-4E69-B44B-6BB00BFAAC4C}" srcOrd="0" destOrd="0" presId="urn:microsoft.com/office/officeart/2005/8/layout/target3"/>
    <dgm:cxn modelId="{CD44A068-7ADA-40A5-AA4B-ED1A36113BFD}" srcId="{AF8A334D-65DF-483E-BD40-69946280DDEE}" destId="{994A9783-ABA5-419D-91CD-2F24256A278F}" srcOrd="1" destOrd="0" parTransId="{A5A766C5-F3ED-4ADD-B5AA-020ECCD0ABD9}" sibTransId="{A08E0DC4-C4A4-4205-B2E6-B890703C7C0A}"/>
    <dgm:cxn modelId="{F6E00CAA-710D-440D-AAD7-8ABB00A50538}" type="presOf" srcId="{65BD768E-1C46-4370-BE10-1C3B86B46194}" destId="{F0FB32C3-2EA7-40AF-8FBB-DBA114394356}" srcOrd="0" destOrd="0" presId="urn:microsoft.com/office/officeart/2005/8/layout/target3"/>
    <dgm:cxn modelId="{234EC0B2-B947-41B3-8CBC-E5E70816C5ED}" type="presOf" srcId="{65BD768E-1C46-4370-BE10-1C3B86B46194}" destId="{FEE5D100-4E78-44D5-AF72-C125A5C20EB2}" srcOrd="1" destOrd="0" presId="urn:microsoft.com/office/officeart/2005/8/layout/target3"/>
    <dgm:cxn modelId="{9F2D76BC-E2E5-47A1-87FB-E1D1C4CD39C2}" type="presOf" srcId="{AF8A334D-65DF-483E-BD40-69946280DDEE}" destId="{F30D0C12-E63D-4329-9847-EF90CE3CE723}" srcOrd="0" destOrd="0" presId="urn:microsoft.com/office/officeart/2005/8/layout/target3"/>
    <dgm:cxn modelId="{5675E2CC-C6CC-41B6-874D-0172EC7FAA56}" type="presOf" srcId="{994A9783-ABA5-419D-91CD-2F24256A278F}" destId="{95A51E40-4088-4BC3-926B-07A0F62A8A13}" srcOrd="1" destOrd="0" presId="urn:microsoft.com/office/officeart/2005/8/layout/target3"/>
    <dgm:cxn modelId="{644B2402-5CEC-42FF-9AAB-C91ECF680874}" type="presParOf" srcId="{F30D0C12-E63D-4329-9847-EF90CE3CE723}" destId="{CEF1C440-A805-4AA2-ACBC-6D3FBF28CAFA}" srcOrd="0" destOrd="0" presId="urn:microsoft.com/office/officeart/2005/8/layout/target3"/>
    <dgm:cxn modelId="{BED4D7E5-6BFB-43E0-8EE3-FD2A25FDA549}" type="presParOf" srcId="{F30D0C12-E63D-4329-9847-EF90CE3CE723}" destId="{2DD261F7-5E8F-403A-A45F-1D3967BE0CF7}" srcOrd="1" destOrd="0" presId="urn:microsoft.com/office/officeart/2005/8/layout/target3"/>
    <dgm:cxn modelId="{66BDEC5C-58C9-460D-AFED-250E0E2EE71E}" type="presParOf" srcId="{F30D0C12-E63D-4329-9847-EF90CE3CE723}" destId="{F0FB32C3-2EA7-40AF-8FBB-DBA114394356}" srcOrd="2" destOrd="0" presId="urn:microsoft.com/office/officeart/2005/8/layout/target3"/>
    <dgm:cxn modelId="{20114803-3889-4930-A790-CDAE6325EA88}" type="presParOf" srcId="{F30D0C12-E63D-4329-9847-EF90CE3CE723}" destId="{D99715A3-75C9-4C57-833E-798B14D69339}" srcOrd="3" destOrd="0" presId="urn:microsoft.com/office/officeart/2005/8/layout/target3"/>
    <dgm:cxn modelId="{65694278-96EF-426D-BC50-9DDC868C31D5}" type="presParOf" srcId="{F30D0C12-E63D-4329-9847-EF90CE3CE723}" destId="{4BAC8A80-C63B-4985-AEF8-2C6ABDE7DB7A}" srcOrd="4" destOrd="0" presId="urn:microsoft.com/office/officeart/2005/8/layout/target3"/>
    <dgm:cxn modelId="{C9CBF085-6FCB-41DC-B34A-58A96037EAAD}" type="presParOf" srcId="{F30D0C12-E63D-4329-9847-EF90CE3CE723}" destId="{624362E6-668E-4E69-B44B-6BB00BFAAC4C}" srcOrd="5" destOrd="0" presId="urn:microsoft.com/office/officeart/2005/8/layout/target3"/>
    <dgm:cxn modelId="{E94C197F-4724-4DC7-8B0E-AC0CE1BD5295}" type="presParOf" srcId="{F30D0C12-E63D-4329-9847-EF90CE3CE723}" destId="{FEE5D100-4E78-44D5-AF72-C125A5C20EB2}" srcOrd="6" destOrd="0" presId="urn:microsoft.com/office/officeart/2005/8/layout/target3"/>
    <dgm:cxn modelId="{1979808A-E328-4BAB-AD28-84F148ABED22}" type="presParOf" srcId="{F30D0C12-E63D-4329-9847-EF90CE3CE723}" destId="{95A51E40-4088-4BC3-926B-07A0F62A8A13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4282A9A-64D6-43FB-A12B-AE406050273F}" type="doc">
      <dgm:prSet loTypeId="urn:microsoft.com/office/officeart/2005/8/layout/target3" loCatId="relationship" qsTypeId="urn:microsoft.com/office/officeart/2005/8/quickstyle/3d2" qsCatId="3D" csTypeId="urn:microsoft.com/office/officeart/2005/8/colors/accent1_4" csCatId="accent1"/>
      <dgm:spPr/>
      <dgm:t>
        <a:bodyPr/>
        <a:lstStyle/>
        <a:p>
          <a:endParaRPr lang="sk-SK"/>
        </a:p>
      </dgm:t>
    </dgm:pt>
    <dgm:pt modelId="{9ABE7A5E-C397-4496-B148-D7ACBF35124F}">
      <dgm:prSet/>
      <dgm:spPr/>
      <dgm:t>
        <a:bodyPr/>
        <a:lstStyle/>
        <a:p>
          <a:pPr rtl="0"/>
          <a:r>
            <a:rPr lang="sk-SK"/>
            <a:t>The antibody is detected by a secondary antibody conjugated to a fluorochrome.</a:t>
          </a:r>
        </a:p>
      </dgm:t>
    </dgm:pt>
    <dgm:pt modelId="{8FECF056-5142-4699-8EA6-9D525D4397DA}" type="parTrans" cxnId="{D9E9F11B-5BC2-4D84-88E1-5A694F4F91D3}">
      <dgm:prSet/>
      <dgm:spPr/>
      <dgm:t>
        <a:bodyPr/>
        <a:lstStyle/>
        <a:p>
          <a:endParaRPr lang="sk-SK"/>
        </a:p>
      </dgm:t>
    </dgm:pt>
    <dgm:pt modelId="{567C9D0E-E219-4DD0-B532-418714CDBC84}" type="sibTrans" cxnId="{D9E9F11B-5BC2-4D84-88E1-5A694F4F91D3}">
      <dgm:prSet/>
      <dgm:spPr/>
      <dgm:t>
        <a:bodyPr/>
        <a:lstStyle/>
        <a:p>
          <a:endParaRPr lang="sk-SK"/>
        </a:p>
      </dgm:t>
    </dgm:pt>
    <dgm:pt modelId="{B26B8BB4-4E0D-41E1-AA82-17885C20B7AE}">
      <dgm:prSet/>
      <dgm:spPr/>
      <dgm:t>
        <a:bodyPr/>
        <a:lstStyle/>
        <a:p>
          <a:pPr rtl="0"/>
          <a:r>
            <a:rPr lang="sk-SK"/>
            <a:t>Uses two antibodies. </a:t>
          </a:r>
        </a:p>
      </dgm:t>
    </dgm:pt>
    <dgm:pt modelId="{7357F25C-A321-45BA-9C34-D5030CB07AA3}" type="parTrans" cxnId="{505971B5-DDBF-4E2D-BA0A-6255BC40F45B}">
      <dgm:prSet/>
      <dgm:spPr/>
      <dgm:t>
        <a:bodyPr/>
        <a:lstStyle/>
        <a:p>
          <a:endParaRPr lang="sk-SK"/>
        </a:p>
      </dgm:t>
    </dgm:pt>
    <dgm:pt modelId="{8BA65724-5A21-414B-8209-0CE41BFB39DC}" type="sibTrans" cxnId="{505971B5-DDBF-4E2D-BA0A-6255BC40F45B}">
      <dgm:prSet/>
      <dgm:spPr/>
      <dgm:t>
        <a:bodyPr/>
        <a:lstStyle/>
        <a:p>
          <a:endParaRPr lang="sk-SK"/>
        </a:p>
      </dgm:t>
    </dgm:pt>
    <dgm:pt modelId="{ED441A9B-3CEF-43E4-BD8E-1B9FA18EE422}" type="pres">
      <dgm:prSet presAssocID="{34282A9A-64D6-43FB-A12B-AE406050273F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36280118-0F3A-4E50-9966-94046C0333FE}" type="pres">
      <dgm:prSet presAssocID="{9ABE7A5E-C397-4496-B148-D7ACBF35124F}" presName="circle1" presStyleLbl="node1" presStyleIdx="0" presStyleCnt="2"/>
      <dgm:spPr/>
    </dgm:pt>
    <dgm:pt modelId="{EDAFEA3A-D544-4EE9-A0E9-514E64EA84B4}" type="pres">
      <dgm:prSet presAssocID="{9ABE7A5E-C397-4496-B148-D7ACBF35124F}" presName="space" presStyleCnt="0"/>
      <dgm:spPr/>
    </dgm:pt>
    <dgm:pt modelId="{7E2936D3-9CE1-4D31-8D99-A31228B9308F}" type="pres">
      <dgm:prSet presAssocID="{9ABE7A5E-C397-4496-B148-D7ACBF35124F}" presName="rect1" presStyleLbl="alignAcc1" presStyleIdx="0" presStyleCnt="2"/>
      <dgm:spPr/>
    </dgm:pt>
    <dgm:pt modelId="{A5CA6C36-9052-48F3-89BA-2F69D81F0DB3}" type="pres">
      <dgm:prSet presAssocID="{B26B8BB4-4E0D-41E1-AA82-17885C20B7AE}" presName="vertSpace2" presStyleLbl="node1" presStyleIdx="0" presStyleCnt="2"/>
      <dgm:spPr/>
    </dgm:pt>
    <dgm:pt modelId="{F1A9C2C7-3742-47A5-BF33-06E67851E691}" type="pres">
      <dgm:prSet presAssocID="{B26B8BB4-4E0D-41E1-AA82-17885C20B7AE}" presName="circle2" presStyleLbl="node1" presStyleIdx="1" presStyleCnt="2"/>
      <dgm:spPr/>
    </dgm:pt>
    <dgm:pt modelId="{5D81E0A5-B41A-43E5-842E-34AD84630658}" type="pres">
      <dgm:prSet presAssocID="{B26B8BB4-4E0D-41E1-AA82-17885C20B7AE}" presName="rect2" presStyleLbl="alignAcc1" presStyleIdx="1" presStyleCnt="2"/>
      <dgm:spPr/>
    </dgm:pt>
    <dgm:pt modelId="{5A062E90-5556-4694-9741-A383794BAA0E}" type="pres">
      <dgm:prSet presAssocID="{9ABE7A5E-C397-4496-B148-D7ACBF35124F}" presName="rect1ParTxNoCh" presStyleLbl="alignAcc1" presStyleIdx="1" presStyleCnt="2">
        <dgm:presLayoutVars>
          <dgm:chMax val="1"/>
          <dgm:bulletEnabled val="1"/>
        </dgm:presLayoutVars>
      </dgm:prSet>
      <dgm:spPr/>
    </dgm:pt>
    <dgm:pt modelId="{E5FFB39F-364C-44BD-ADE0-8D4FAF818838}" type="pres">
      <dgm:prSet presAssocID="{B26B8BB4-4E0D-41E1-AA82-17885C20B7AE}" presName="rect2ParTxNoCh" presStyleLbl="alignAcc1" presStyleIdx="1" presStyleCnt="2">
        <dgm:presLayoutVars>
          <dgm:chMax val="1"/>
          <dgm:bulletEnabled val="1"/>
        </dgm:presLayoutVars>
      </dgm:prSet>
      <dgm:spPr/>
    </dgm:pt>
  </dgm:ptLst>
  <dgm:cxnLst>
    <dgm:cxn modelId="{8FB2CA0D-EA5E-4414-A8EF-2C6B329FE6AD}" type="presOf" srcId="{B26B8BB4-4E0D-41E1-AA82-17885C20B7AE}" destId="{E5FFB39F-364C-44BD-ADE0-8D4FAF818838}" srcOrd="1" destOrd="0" presId="urn:microsoft.com/office/officeart/2005/8/layout/target3"/>
    <dgm:cxn modelId="{D9E9F11B-5BC2-4D84-88E1-5A694F4F91D3}" srcId="{34282A9A-64D6-43FB-A12B-AE406050273F}" destId="{9ABE7A5E-C397-4496-B148-D7ACBF35124F}" srcOrd="0" destOrd="0" parTransId="{8FECF056-5142-4699-8EA6-9D525D4397DA}" sibTransId="{567C9D0E-E219-4DD0-B532-418714CDBC84}"/>
    <dgm:cxn modelId="{7A6D644F-A55C-4D60-B58A-94F93A6F5C56}" type="presOf" srcId="{B26B8BB4-4E0D-41E1-AA82-17885C20B7AE}" destId="{5D81E0A5-B41A-43E5-842E-34AD84630658}" srcOrd="0" destOrd="0" presId="urn:microsoft.com/office/officeart/2005/8/layout/target3"/>
    <dgm:cxn modelId="{505971B5-DDBF-4E2D-BA0A-6255BC40F45B}" srcId="{34282A9A-64D6-43FB-A12B-AE406050273F}" destId="{B26B8BB4-4E0D-41E1-AA82-17885C20B7AE}" srcOrd="1" destOrd="0" parTransId="{7357F25C-A321-45BA-9C34-D5030CB07AA3}" sibTransId="{8BA65724-5A21-414B-8209-0CE41BFB39DC}"/>
    <dgm:cxn modelId="{C91552B5-7E8E-4095-B4A2-E85252915F58}" type="presOf" srcId="{9ABE7A5E-C397-4496-B148-D7ACBF35124F}" destId="{5A062E90-5556-4694-9741-A383794BAA0E}" srcOrd="1" destOrd="0" presId="urn:microsoft.com/office/officeart/2005/8/layout/target3"/>
    <dgm:cxn modelId="{DAB3FBCE-C00F-42EF-92D7-900BCBF18AC9}" type="presOf" srcId="{9ABE7A5E-C397-4496-B148-D7ACBF35124F}" destId="{7E2936D3-9CE1-4D31-8D99-A31228B9308F}" srcOrd="0" destOrd="0" presId="urn:microsoft.com/office/officeart/2005/8/layout/target3"/>
    <dgm:cxn modelId="{EE7257FE-77EC-4CCA-A8CC-685DA37090B1}" type="presOf" srcId="{34282A9A-64D6-43FB-A12B-AE406050273F}" destId="{ED441A9B-3CEF-43E4-BD8E-1B9FA18EE422}" srcOrd="0" destOrd="0" presId="urn:microsoft.com/office/officeart/2005/8/layout/target3"/>
    <dgm:cxn modelId="{0D876A58-14C2-4D19-931E-9A3C8B3B2E34}" type="presParOf" srcId="{ED441A9B-3CEF-43E4-BD8E-1B9FA18EE422}" destId="{36280118-0F3A-4E50-9966-94046C0333FE}" srcOrd="0" destOrd="0" presId="urn:microsoft.com/office/officeart/2005/8/layout/target3"/>
    <dgm:cxn modelId="{40122683-66D9-45C4-A889-2536B53779BB}" type="presParOf" srcId="{ED441A9B-3CEF-43E4-BD8E-1B9FA18EE422}" destId="{EDAFEA3A-D544-4EE9-A0E9-514E64EA84B4}" srcOrd="1" destOrd="0" presId="urn:microsoft.com/office/officeart/2005/8/layout/target3"/>
    <dgm:cxn modelId="{268B6922-D8A6-4860-8984-1AF6AC951033}" type="presParOf" srcId="{ED441A9B-3CEF-43E4-BD8E-1B9FA18EE422}" destId="{7E2936D3-9CE1-4D31-8D99-A31228B9308F}" srcOrd="2" destOrd="0" presId="urn:microsoft.com/office/officeart/2005/8/layout/target3"/>
    <dgm:cxn modelId="{0ADEB32E-097F-415C-9365-0639F9413D95}" type="presParOf" srcId="{ED441A9B-3CEF-43E4-BD8E-1B9FA18EE422}" destId="{A5CA6C36-9052-48F3-89BA-2F69D81F0DB3}" srcOrd="3" destOrd="0" presId="urn:microsoft.com/office/officeart/2005/8/layout/target3"/>
    <dgm:cxn modelId="{4259A452-F4BD-431E-9A16-949B9040BEB0}" type="presParOf" srcId="{ED441A9B-3CEF-43E4-BD8E-1B9FA18EE422}" destId="{F1A9C2C7-3742-47A5-BF33-06E67851E691}" srcOrd="4" destOrd="0" presId="urn:microsoft.com/office/officeart/2005/8/layout/target3"/>
    <dgm:cxn modelId="{ACBD9D1A-BD52-4B87-A242-6186CF09485E}" type="presParOf" srcId="{ED441A9B-3CEF-43E4-BD8E-1B9FA18EE422}" destId="{5D81E0A5-B41A-43E5-842E-34AD84630658}" srcOrd="5" destOrd="0" presId="urn:microsoft.com/office/officeart/2005/8/layout/target3"/>
    <dgm:cxn modelId="{0B1953F3-A967-4517-9435-E013038A31C8}" type="presParOf" srcId="{ED441A9B-3CEF-43E4-BD8E-1B9FA18EE422}" destId="{5A062E90-5556-4694-9741-A383794BAA0E}" srcOrd="6" destOrd="0" presId="urn:microsoft.com/office/officeart/2005/8/layout/target3"/>
    <dgm:cxn modelId="{DE714038-DB2C-4534-ADDF-1600707784BF}" type="presParOf" srcId="{ED441A9B-3CEF-43E4-BD8E-1B9FA18EE422}" destId="{E5FFB39F-364C-44BD-ADE0-8D4FAF818838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9847BBC-B6B3-4A5F-AE39-2A25FF029334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/>
      <dgm:spPr/>
      <dgm:t>
        <a:bodyPr/>
        <a:lstStyle/>
        <a:p>
          <a:endParaRPr lang="sk-SK"/>
        </a:p>
      </dgm:t>
    </dgm:pt>
    <dgm:pt modelId="{60E5C571-6E51-4A71-8FCD-BDD71CB34231}">
      <dgm:prSet/>
      <dgm:spPr/>
      <dgm:t>
        <a:bodyPr/>
        <a:lstStyle/>
        <a:p>
          <a:pPr rtl="0"/>
          <a:r>
            <a:rPr lang="sk-SK" dirty="0"/>
            <a:t>test </a:t>
          </a:r>
          <a:r>
            <a:rPr lang="sk-SK" dirty="0" err="1"/>
            <a:t>sample</a:t>
          </a:r>
          <a:r>
            <a:rPr lang="sk-SK" dirty="0"/>
            <a:t> </a:t>
          </a:r>
          <a:r>
            <a:rPr lang="sk-SK" dirty="0" err="1"/>
            <a:t>must</a:t>
          </a:r>
          <a:r>
            <a:rPr lang="sk-SK" dirty="0"/>
            <a:t> </a:t>
          </a:r>
          <a:r>
            <a:rPr lang="sk-SK" dirty="0" err="1"/>
            <a:t>be</a:t>
          </a:r>
          <a:r>
            <a:rPr lang="sk-SK" dirty="0"/>
            <a:t> </a:t>
          </a:r>
          <a:r>
            <a:rPr lang="sk-SK" dirty="0" err="1"/>
            <a:t>fixed</a:t>
          </a:r>
          <a:r>
            <a:rPr lang="sk-SK" dirty="0"/>
            <a:t> in a </a:t>
          </a:r>
          <a:r>
            <a:rPr lang="sk-SK" dirty="0" err="1"/>
            <a:t>thin</a:t>
          </a:r>
          <a:r>
            <a:rPr lang="sk-SK" dirty="0"/>
            <a:t> </a:t>
          </a:r>
          <a:r>
            <a:rPr lang="sk-SK" dirty="0" err="1"/>
            <a:t>layer</a:t>
          </a:r>
          <a:r>
            <a:rPr lang="sk-SK" dirty="0"/>
            <a:t> on a slide</a:t>
          </a:r>
        </a:p>
      </dgm:t>
    </dgm:pt>
    <dgm:pt modelId="{1804188C-F9FE-422E-803F-90DD95428125}" type="parTrans" cxnId="{1D799CCC-274A-4640-B508-21104DAEF2A8}">
      <dgm:prSet/>
      <dgm:spPr/>
      <dgm:t>
        <a:bodyPr/>
        <a:lstStyle/>
        <a:p>
          <a:endParaRPr lang="sk-SK"/>
        </a:p>
      </dgm:t>
    </dgm:pt>
    <dgm:pt modelId="{DC9A89A7-B068-458C-9E68-7DF8583A2225}" type="sibTrans" cxnId="{1D799CCC-274A-4640-B508-21104DAEF2A8}">
      <dgm:prSet/>
      <dgm:spPr/>
      <dgm:t>
        <a:bodyPr/>
        <a:lstStyle/>
        <a:p>
          <a:endParaRPr lang="sk-SK"/>
        </a:p>
      </dgm:t>
    </dgm:pt>
    <dgm:pt modelId="{0BA9356A-FCD8-44BE-ADE5-792A17A3E3B6}">
      <dgm:prSet/>
      <dgm:spPr/>
      <dgm:t>
        <a:bodyPr/>
        <a:lstStyle/>
        <a:p>
          <a:pPr rtl="0"/>
          <a:r>
            <a:rPr lang="sk-SK"/>
            <a:t>specific fluorochrome-labelled antibody is then applied to the surface of the preparation thus prepared</a:t>
          </a:r>
        </a:p>
      </dgm:t>
    </dgm:pt>
    <dgm:pt modelId="{5F683E43-AD79-4D36-A0B6-958E562EA990}" type="parTrans" cxnId="{5328FDB1-EF2D-4ED3-820E-8416DD50F385}">
      <dgm:prSet/>
      <dgm:spPr/>
      <dgm:t>
        <a:bodyPr/>
        <a:lstStyle/>
        <a:p>
          <a:endParaRPr lang="sk-SK"/>
        </a:p>
      </dgm:t>
    </dgm:pt>
    <dgm:pt modelId="{E54DD300-ED68-464B-B6D7-893398DDDEBB}" type="sibTrans" cxnId="{5328FDB1-EF2D-4ED3-820E-8416DD50F385}">
      <dgm:prSet/>
      <dgm:spPr/>
      <dgm:t>
        <a:bodyPr/>
        <a:lstStyle/>
        <a:p>
          <a:endParaRPr lang="sk-SK"/>
        </a:p>
      </dgm:t>
    </dgm:pt>
    <dgm:pt modelId="{9CDA0EC3-15B6-4EF3-864B-EBAE14917E1F}">
      <dgm:prSet/>
      <dgm:spPr/>
      <dgm:t>
        <a:bodyPr/>
        <a:lstStyle/>
        <a:p>
          <a:pPr rtl="0"/>
          <a:r>
            <a:rPr lang="sk-SK"/>
            <a:t>if the antigen is present in the sample, it will bind to the antibodies during incubation</a:t>
          </a:r>
        </a:p>
      </dgm:t>
    </dgm:pt>
    <dgm:pt modelId="{0A866A35-8C7A-46C5-891C-DA90D37753E8}" type="parTrans" cxnId="{635F1556-DDE3-4194-AB83-6A694FA50112}">
      <dgm:prSet/>
      <dgm:spPr/>
      <dgm:t>
        <a:bodyPr/>
        <a:lstStyle/>
        <a:p>
          <a:endParaRPr lang="sk-SK"/>
        </a:p>
      </dgm:t>
    </dgm:pt>
    <dgm:pt modelId="{5C08F846-1C15-4188-A380-C445513C6E56}" type="sibTrans" cxnId="{635F1556-DDE3-4194-AB83-6A694FA50112}">
      <dgm:prSet/>
      <dgm:spPr/>
      <dgm:t>
        <a:bodyPr/>
        <a:lstStyle/>
        <a:p>
          <a:endParaRPr lang="sk-SK"/>
        </a:p>
      </dgm:t>
    </dgm:pt>
    <dgm:pt modelId="{04127254-F199-4F17-BCF7-F27D950144B0}">
      <dgm:prSet/>
      <dgm:spPr/>
      <dgm:t>
        <a:bodyPr/>
        <a:lstStyle/>
        <a:p>
          <a:pPr rtl="0"/>
          <a:r>
            <a:rPr lang="sk-SK"/>
            <a:t>subsequent washing removes excess unbound antibodies</a:t>
          </a:r>
        </a:p>
      </dgm:t>
    </dgm:pt>
    <dgm:pt modelId="{A67DFB03-8394-4E6D-A978-FBA6C58B2256}" type="parTrans" cxnId="{41373A97-D936-4457-9895-7BFFF430F9E8}">
      <dgm:prSet/>
      <dgm:spPr/>
      <dgm:t>
        <a:bodyPr/>
        <a:lstStyle/>
        <a:p>
          <a:endParaRPr lang="sk-SK"/>
        </a:p>
      </dgm:t>
    </dgm:pt>
    <dgm:pt modelId="{62EA59E2-2DF1-4D13-85EF-2ACF5C8D5DF4}" type="sibTrans" cxnId="{41373A97-D936-4457-9895-7BFFF430F9E8}">
      <dgm:prSet/>
      <dgm:spPr/>
      <dgm:t>
        <a:bodyPr/>
        <a:lstStyle/>
        <a:p>
          <a:endParaRPr lang="sk-SK"/>
        </a:p>
      </dgm:t>
    </dgm:pt>
    <dgm:pt modelId="{12CABFAA-2BBF-4E1E-8C31-7BCE4DD8C157}">
      <dgm:prSet/>
      <dgm:spPr/>
      <dgm:t>
        <a:bodyPr/>
        <a:lstStyle/>
        <a:p>
          <a:pPr rtl="0"/>
          <a:r>
            <a:rPr lang="sk-SK"/>
            <a:t>after incubation and washing, the preparation is then evaluated in a fluorescence microscope </a:t>
          </a:r>
        </a:p>
      </dgm:t>
    </dgm:pt>
    <dgm:pt modelId="{58260693-DC3E-4084-94E3-0A959196335D}" type="parTrans" cxnId="{DC8B2E17-ABD8-43F7-AE22-38BF69D55252}">
      <dgm:prSet/>
      <dgm:spPr/>
      <dgm:t>
        <a:bodyPr/>
        <a:lstStyle/>
        <a:p>
          <a:endParaRPr lang="sk-SK"/>
        </a:p>
      </dgm:t>
    </dgm:pt>
    <dgm:pt modelId="{0C750A74-AA61-4CA9-9905-81A7DE7FE1AA}" type="sibTrans" cxnId="{DC8B2E17-ABD8-43F7-AE22-38BF69D55252}">
      <dgm:prSet/>
      <dgm:spPr/>
      <dgm:t>
        <a:bodyPr/>
        <a:lstStyle/>
        <a:p>
          <a:endParaRPr lang="sk-SK"/>
        </a:p>
      </dgm:t>
    </dgm:pt>
    <dgm:pt modelId="{2EC77C2D-9F55-4A79-A272-A1D83E53938C}" type="pres">
      <dgm:prSet presAssocID="{89847BBC-B6B3-4A5F-AE39-2A25FF029334}" presName="linear" presStyleCnt="0">
        <dgm:presLayoutVars>
          <dgm:animLvl val="lvl"/>
          <dgm:resizeHandles val="exact"/>
        </dgm:presLayoutVars>
      </dgm:prSet>
      <dgm:spPr/>
    </dgm:pt>
    <dgm:pt modelId="{CA400B05-C8D2-4326-A479-ABF7D1840DA8}" type="pres">
      <dgm:prSet presAssocID="{60E5C571-6E51-4A71-8FCD-BDD71CB34231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9588F3F-0F11-498B-8738-AE4AA7D970D3}" type="pres">
      <dgm:prSet presAssocID="{DC9A89A7-B068-458C-9E68-7DF8583A2225}" presName="spacer" presStyleCnt="0"/>
      <dgm:spPr/>
    </dgm:pt>
    <dgm:pt modelId="{B4F31A90-CA7E-452E-A38E-06935AA3FA53}" type="pres">
      <dgm:prSet presAssocID="{0BA9356A-FCD8-44BE-ADE5-792A17A3E3B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BC86F8A-9E08-4F8C-94BE-97E4198E840C}" type="pres">
      <dgm:prSet presAssocID="{E54DD300-ED68-464B-B6D7-893398DDDEBB}" presName="spacer" presStyleCnt="0"/>
      <dgm:spPr/>
    </dgm:pt>
    <dgm:pt modelId="{3974EF9F-4AC2-403F-A184-76EC652D2E20}" type="pres">
      <dgm:prSet presAssocID="{9CDA0EC3-15B6-4EF3-864B-EBAE14917E1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CD72B41-F886-47AF-8C95-6E6E8520DB16}" type="pres">
      <dgm:prSet presAssocID="{5C08F846-1C15-4188-A380-C445513C6E56}" presName="spacer" presStyleCnt="0"/>
      <dgm:spPr/>
    </dgm:pt>
    <dgm:pt modelId="{392E08F5-CDE5-4121-8F97-A8FBE91246FE}" type="pres">
      <dgm:prSet presAssocID="{04127254-F199-4F17-BCF7-F27D950144B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5FD32EC-3366-436F-B2A2-5FCF9A868377}" type="pres">
      <dgm:prSet presAssocID="{62EA59E2-2DF1-4D13-85EF-2ACF5C8D5DF4}" presName="spacer" presStyleCnt="0"/>
      <dgm:spPr/>
    </dgm:pt>
    <dgm:pt modelId="{2DB12C88-33CE-4E9F-B49F-57D3C4A58643}" type="pres">
      <dgm:prSet presAssocID="{12CABFAA-2BBF-4E1E-8C31-7BCE4DD8C157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DC8B2E17-ABD8-43F7-AE22-38BF69D55252}" srcId="{89847BBC-B6B3-4A5F-AE39-2A25FF029334}" destId="{12CABFAA-2BBF-4E1E-8C31-7BCE4DD8C157}" srcOrd="4" destOrd="0" parTransId="{58260693-DC3E-4084-94E3-0A959196335D}" sibTransId="{0C750A74-AA61-4CA9-9905-81A7DE7FE1AA}"/>
    <dgm:cxn modelId="{D319F02B-68F1-43B7-A6AB-9AA8EB44106D}" type="presOf" srcId="{89847BBC-B6B3-4A5F-AE39-2A25FF029334}" destId="{2EC77C2D-9F55-4A79-A272-A1D83E53938C}" srcOrd="0" destOrd="0" presId="urn:microsoft.com/office/officeart/2005/8/layout/vList2"/>
    <dgm:cxn modelId="{326FC068-9B3B-450C-A16B-141B7236B0DF}" type="presOf" srcId="{9CDA0EC3-15B6-4EF3-864B-EBAE14917E1F}" destId="{3974EF9F-4AC2-403F-A184-76EC652D2E20}" srcOrd="0" destOrd="0" presId="urn:microsoft.com/office/officeart/2005/8/layout/vList2"/>
    <dgm:cxn modelId="{D504DD4F-B9C3-49C6-8DFF-40917B18826E}" type="presOf" srcId="{60E5C571-6E51-4A71-8FCD-BDD71CB34231}" destId="{CA400B05-C8D2-4326-A479-ABF7D1840DA8}" srcOrd="0" destOrd="0" presId="urn:microsoft.com/office/officeart/2005/8/layout/vList2"/>
    <dgm:cxn modelId="{635F1556-DDE3-4194-AB83-6A694FA50112}" srcId="{89847BBC-B6B3-4A5F-AE39-2A25FF029334}" destId="{9CDA0EC3-15B6-4EF3-864B-EBAE14917E1F}" srcOrd="2" destOrd="0" parTransId="{0A866A35-8C7A-46C5-891C-DA90D37753E8}" sibTransId="{5C08F846-1C15-4188-A380-C445513C6E56}"/>
    <dgm:cxn modelId="{41373A97-D936-4457-9895-7BFFF430F9E8}" srcId="{89847BBC-B6B3-4A5F-AE39-2A25FF029334}" destId="{04127254-F199-4F17-BCF7-F27D950144B0}" srcOrd="3" destOrd="0" parTransId="{A67DFB03-8394-4E6D-A978-FBA6C58B2256}" sibTransId="{62EA59E2-2DF1-4D13-85EF-2ACF5C8D5DF4}"/>
    <dgm:cxn modelId="{8715F3A5-85D7-4736-A50F-9B2F3ACEBB18}" type="presOf" srcId="{12CABFAA-2BBF-4E1E-8C31-7BCE4DD8C157}" destId="{2DB12C88-33CE-4E9F-B49F-57D3C4A58643}" srcOrd="0" destOrd="0" presId="urn:microsoft.com/office/officeart/2005/8/layout/vList2"/>
    <dgm:cxn modelId="{A92C24A6-484A-4027-A0B4-06A16CE8C7E7}" type="presOf" srcId="{04127254-F199-4F17-BCF7-F27D950144B0}" destId="{392E08F5-CDE5-4121-8F97-A8FBE91246FE}" srcOrd="0" destOrd="0" presId="urn:microsoft.com/office/officeart/2005/8/layout/vList2"/>
    <dgm:cxn modelId="{5328FDB1-EF2D-4ED3-820E-8416DD50F385}" srcId="{89847BBC-B6B3-4A5F-AE39-2A25FF029334}" destId="{0BA9356A-FCD8-44BE-ADE5-792A17A3E3B6}" srcOrd="1" destOrd="0" parTransId="{5F683E43-AD79-4D36-A0B6-958E562EA990}" sibTransId="{E54DD300-ED68-464B-B6D7-893398DDDEBB}"/>
    <dgm:cxn modelId="{8C9AE8B4-241F-4C71-9B10-CF1F6E6FBCE1}" type="presOf" srcId="{0BA9356A-FCD8-44BE-ADE5-792A17A3E3B6}" destId="{B4F31A90-CA7E-452E-A38E-06935AA3FA53}" srcOrd="0" destOrd="0" presId="urn:microsoft.com/office/officeart/2005/8/layout/vList2"/>
    <dgm:cxn modelId="{1D799CCC-274A-4640-B508-21104DAEF2A8}" srcId="{89847BBC-B6B3-4A5F-AE39-2A25FF029334}" destId="{60E5C571-6E51-4A71-8FCD-BDD71CB34231}" srcOrd="0" destOrd="0" parTransId="{1804188C-F9FE-422E-803F-90DD95428125}" sibTransId="{DC9A89A7-B068-458C-9E68-7DF8583A2225}"/>
    <dgm:cxn modelId="{79B81C56-88D5-4F84-85B8-1D85E2CCC975}" type="presParOf" srcId="{2EC77C2D-9F55-4A79-A272-A1D83E53938C}" destId="{CA400B05-C8D2-4326-A479-ABF7D1840DA8}" srcOrd="0" destOrd="0" presId="urn:microsoft.com/office/officeart/2005/8/layout/vList2"/>
    <dgm:cxn modelId="{269EF034-59C4-4F79-AF87-E1F90170B55A}" type="presParOf" srcId="{2EC77C2D-9F55-4A79-A272-A1D83E53938C}" destId="{39588F3F-0F11-498B-8738-AE4AA7D970D3}" srcOrd="1" destOrd="0" presId="urn:microsoft.com/office/officeart/2005/8/layout/vList2"/>
    <dgm:cxn modelId="{B5CC63AA-A98C-40AF-97D4-8DDC134ED08D}" type="presParOf" srcId="{2EC77C2D-9F55-4A79-A272-A1D83E53938C}" destId="{B4F31A90-CA7E-452E-A38E-06935AA3FA53}" srcOrd="2" destOrd="0" presId="urn:microsoft.com/office/officeart/2005/8/layout/vList2"/>
    <dgm:cxn modelId="{190D3E93-B21A-48AC-B09C-68F6BC7FA749}" type="presParOf" srcId="{2EC77C2D-9F55-4A79-A272-A1D83E53938C}" destId="{2BC86F8A-9E08-4F8C-94BE-97E4198E840C}" srcOrd="3" destOrd="0" presId="urn:microsoft.com/office/officeart/2005/8/layout/vList2"/>
    <dgm:cxn modelId="{9165255C-7CAD-4506-9525-5D8F236FEA20}" type="presParOf" srcId="{2EC77C2D-9F55-4A79-A272-A1D83E53938C}" destId="{3974EF9F-4AC2-403F-A184-76EC652D2E20}" srcOrd="4" destOrd="0" presId="urn:microsoft.com/office/officeart/2005/8/layout/vList2"/>
    <dgm:cxn modelId="{354F1F7C-D05E-4C5E-A7A3-C3798F1A9F68}" type="presParOf" srcId="{2EC77C2D-9F55-4A79-A272-A1D83E53938C}" destId="{0CD72B41-F886-47AF-8C95-6E6E8520DB16}" srcOrd="5" destOrd="0" presId="urn:microsoft.com/office/officeart/2005/8/layout/vList2"/>
    <dgm:cxn modelId="{ECE3E408-AC87-447B-98D0-120675E88A38}" type="presParOf" srcId="{2EC77C2D-9F55-4A79-A272-A1D83E53938C}" destId="{392E08F5-CDE5-4121-8F97-A8FBE91246FE}" srcOrd="6" destOrd="0" presId="urn:microsoft.com/office/officeart/2005/8/layout/vList2"/>
    <dgm:cxn modelId="{20E14E69-0BDD-4BD6-A5BD-C3E21019CB50}" type="presParOf" srcId="{2EC77C2D-9F55-4A79-A272-A1D83E53938C}" destId="{C5FD32EC-3366-436F-B2A2-5FCF9A868377}" srcOrd="7" destOrd="0" presId="urn:microsoft.com/office/officeart/2005/8/layout/vList2"/>
    <dgm:cxn modelId="{4097FB65-C833-487D-ADE8-7E423AB08346}" type="presParOf" srcId="{2EC77C2D-9F55-4A79-A272-A1D83E53938C}" destId="{2DB12C88-33CE-4E9F-B49F-57D3C4A5864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8375E0A-8E50-4340-BAD2-AA4E4561037F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sk-SK"/>
        </a:p>
      </dgm:t>
    </dgm:pt>
    <dgm:pt modelId="{EB1FF6A4-33BD-4CED-B54A-A67D636B1C63}">
      <dgm:prSet custT="1"/>
      <dgm:spPr/>
      <dgm:t>
        <a:bodyPr/>
        <a:lstStyle/>
        <a:p>
          <a:pPr rtl="0"/>
          <a:r>
            <a:rPr lang="sk-SK" sz="4400" dirty="0" err="1"/>
            <a:t>indirect</a:t>
          </a:r>
          <a:r>
            <a:rPr lang="sk-SK" sz="4400" dirty="0"/>
            <a:t> </a:t>
          </a:r>
          <a:r>
            <a:rPr lang="sk-SK" sz="4400" dirty="0" err="1"/>
            <a:t>immunofluorescence</a:t>
          </a:r>
          <a:r>
            <a:rPr lang="sk-SK" sz="4400" dirty="0"/>
            <a:t> </a:t>
          </a:r>
          <a:r>
            <a:rPr lang="sk-SK" sz="4400" dirty="0" err="1"/>
            <a:t>is</a:t>
          </a:r>
          <a:r>
            <a:rPr lang="sk-SK" sz="4400" dirty="0"/>
            <a:t> </a:t>
          </a:r>
          <a:r>
            <a:rPr lang="sk-SK" sz="4400" dirty="0" err="1"/>
            <a:t>used</a:t>
          </a:r>
          <a:r>
            <a:rPr lang="sk-SK" sz="4400" dirty="0"/>
            <a:t> more </a:t>
          </a:r>
          <a:r>
            <a:rPr lang="sk-SK" sz="4400" dirty="0" err="1"/>
            <a:t>frequently</a:t>
          </a:r>
          <a:r>
            <a:rPr lang="sk-SK" sz="4400" dirty="0"/>
            <a:t> to </a:t>
          </a:r>
          <a:r>
            <a:rPr lang="sk-SK" sz="4400" dirty="0" err="1"/>
            <a:t>detect</a:t>
          </a:r>
          <a:r>
            <a:rPr lang="sk-SK" sz="4400" dirty="0"/>
            <a:t> </a:t>
          </a:r>
          <a:r>
            <a:rPr lang="sk-SK" sz="4400" dirty="0" err="1"/>
            <a:t>antibodies</a:t>
          </a:r>
          <a:r>
            <a:rPr lang="sk-SK" sz="4400" dirty="0"/>
            <a:t> in </a:t>
          </a:r>
          <a:r>
            <a:rPr lang="sk-SK" sz="4400" dirty="0" err="1"/>
            <a:t>serum</a:t>
          </a:r>
          <a:endParaRPr lang="sk-SK" sz="4400" dirty="0"/>
        </a:p>
      </dgm:t>
    </dgm:pt>
    <dgm:pt modelId="{21A6F665-7CE2-48D6-8E26-1D9F474C4430}" type="parTrans" cxnId="{CB79BCE7-D36E-470D-BD0F-2A364A4C5F62}">
      <dgm:prSet/>
      <dgm:spPr/>
      <dgm:t>
        <a:bodyPr/>
        <a:lstStyle/>
        <a:p>
          <a:endParaRPr lang="sk-SK"/>
        </a:p>
      </dgm:t>
    </dgm:pt>
    <dgm:pt modelId="{B93E8063-5FB7-43EE-A9B4-8E91F1A4D15E}" type="sibTrans" cxnId="{CB79BCE7-D36E-470D-BD0F-2A364A4C5F62}">
      <dgm:prSet/>
      <dgm:spPr/>
      <dgm:t>
        <a:bodyPr/>
        <a:lstStyle/>
        <a:p>
          <a:endParaRPr lang="sk-SK"/>
        </a:p>
      </dgm:t>
    </dgm:pt>
    <dgm:pt modelId="{0A9F40C6-46B5-41BC-9432-9E7BE2E974C3}" type="pres">
      <dgm:prSet presAssocID="{98375E0A-8E50-4340-BAD2-AA4E4561037F}" presName="Name0" presStyleCnt="0">
        <dgm:presLayoutVars>
          <dgm:dir/>
          <dgm:animLvl val="lvl"/>
          <dgm:resizeHandles val="exact"/>
        </dgm:presLayoutVars>
      </dgm:prSet>
      <dgm:spPr/>
    </dgm:pt>
    <dgm:pt modelId="{2DBB2F5C-9092-41DE-8090-498758075217}" type="pres">
      <dgm:prSet presAssocID="{EB1FF6A4-33BD-4CED-B54A-A67D636B1C63}" presName="composite" presStyleCnt="0"/>
      <dgm:spPr/>
    </dgm:pt>
    <dgm:pt modelId="{593F52EE-F947-4D3F-A19A-F590312CE325}" type="pres">
      <dgm:prSet presAssocID="{EB1FF6A4-33BD-4CED-B54A-A67D636B1C63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944DA9DD-9CCA-4DAF-948C-4B77D86B61C3}" type="pres">
      <dgm:prSet presAssocID="{EB1FF6A4-33BD-4CED-B54A-A67D636B1C63}" presName="desTx" presStyleLbl="alignAccFollowNode1" presStyleIdx="0" presStyleCnt="1" custLinFactNeighborX="-4224" custLinFactNeighborY="-107">
        <dgm:presLayoutVars>
          <dgm:bulletEnabled val="1"/>
        </dgm:presLayoutVars>
      </dgm:prSet>
      <dgm:spPr/>
    </dgm:pt>
  </dgm:ptLst>
  <dgm:cxnLst>
    <dgm:cxn modelId="{D723E923-1543-448A-9FF1-35BE11DF7C86}" type="presOf" srcId="{98375E0A-8E50-4340-BAD2-AA4E4561037F}" destId="{0A9F40C6-46B5-41BC-9432-9E7BE2E974C3}" srcOrd="0" destOrd="0" presId="urn:microsoft.com/office/officeart/2005/8/layout/hList1"/>
    <dgm:cxn modelId="{928C0F8F-04C6-4D7F-A17D-9CC761DBB1C0}" type="presOf" srcId="{EB1FF6A4-33BD-4CED-B54A-A67D636B1C63}" destId="{593F52EE-F947-4D3F-A19A-F590312CE325}" srcOrd="0" destOrd="0" presId="urn:microsoft.com/office/officeart/2005/8/layout/hList1"/>
    <dgm:cxn modelId="{CB79BCE7-D36E-470D-BD0F-2A364A4C5F62}" srcId="{98375E0A-8E50-4340-BAD2-AA4E4561037F}" destId="{EB1FF6A4-33BD-4CED-B54A-A67D636B1C63}" srcOrd="0" destOrd="0" parTransId="{21A6F665-7CE2-48D6-8E26-1D9F474C4430}" sibTransId="{B93E8063-5FB7-43EE-A9B4-8E91F1A4D15E}"/>
    <dgm:cxn modelId="{0990A8B8-10E3-4BA7-821E-E05178336006}" type="presParOf" srcId="{0A9F40C6-46B5-41BC-9432-9E7BE2E974C3}" destId="{2DBB2F5C-9092-41DE-8090-498758075217}" srcOrd="0" destOrd="0" presId="urn:microsoft.com/office/officeart/2005/8/layout/hList1"/>
    <dgm:cxn modelId="{4D30C0D3-6D32-4752-81F2-E018BABEF766}" type="presParOf" srcId="{2DBB2F5C-9092-41DE-8090-498758075217}" destId="{593F52EE-F947-4D3F-A19A-F590312CE325}" srcOrd="0" destOrd="0" presId="urn:microsoft.com/office/officeart/2005/8/layout/hList1"/>
    <dgm:cxn modelId="{7F2E8768-D683-44A5-85C7-543D9BFA925F}" type="presParOf" srcId="{2DBB2F5C-9092-41DE-8090-498758075217}" destId="{944DA9DD-9CCA-4DAF-948C-4B77D86B61C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0274E02-EF08-4C43-8731-5FABA244ACA3}" type="doc">
      <dgm:prSet loTypeId="urn:microsoft.com/office/officeart/2005/8/layout/vList2" loCatId="list" qsTypeId="urn:microsoft.com/office/officeart/2005/8/quickstyle/3d1" qsCatId="3D" csTypeId="urn:microsoft.com/office/officeart/2005/8/colors/accent0_3" csCatId="mainScheme"/>
      <dgm:spPr/>
      <dgm:t>
        <a:bodyPr/>
        <a:lstStyle/>
        <a:p>
          <a:endParaRPr lang="sk-SK"/>
        </a:p>
      </dgm:t>
    </dgm:pt>
    <dgm:pt modelId="{6C0E4DAC-692C-4FCD-85B4-51D06360C972}">
      <dgm:prSet/>
      <dgm:spPr/>
      <dgm:t>
        <a:bodyPr/>
        <a:lstStyle/>
        <a:p>
          <a:pPr rtl="0"/>
          <a:r>
            <a:rPr lang="sk-SK" dirty="0"/>
            <a:t>in </a:t>
          </a:r>
          <a:r>
            <a:rPr lang="sk-SK" dirty="0" err="1"/>
            <a:t>this</a:t>
          </a:r>
          <a:r>
            <a:rPr lang="sk-SK" dirty="0"/>
            <a:t> </a:t>
          </a:r>
          <a:r>
            <a:rPr lang="sk-SK" dirty="0" err="1"/>
            <a:t>case</a:t>
          </a:r>
          <a:r>
            <a:rPr lang="sk-SK" dirty="0"/>
            <a:t>,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preparation</a:t>
          </a:r>
          <a:r>
            <a:rPr lang="sk-SK" dirty="0"/>
            <a:t> </a:t>
          </a:r>
          <a:r>
            <a:rPr lang="sk-SK" dirty="0" err="1"/>
            <a:t>is</a:t>
          </a:r>
          <a:r>
            <a:rPr lang="sk-SK" dirty="0"/>
            <a:t> </a:t>
          </a:r>
          <a:r>
            <a:rPr lang="sk-SK" dirty="0" err="1"/>
            <a:t>prepared</a:t>
          </a:r>
          <a:r>
            <a:rPr lang="sk-SK" dirty="0"/>
            <a:t> </a:t>
          </a:r>
          <a:r>
            <a:rPr lang="sk-SK" dirty="0" err="1"/>
            <a:t>from</a:t>
          </a:r>
          <a:r>
            <a:rPr lang="sk-SK" dirty="0"/>
            <a:t> </a:t>
          </a:r>
          <a:r>
            <a:rPr lang="sk-SK" dirty="0" err="1"/>
            <a:t>healthy</a:t>
          </a:r>
          <a:r>
            <a:rPr lang="sk-SK" dirty="0"/>
            <a:t> </a:t>
          </a:r>
          <a:r>
            <a:rPr lang="sk-SK" dirty="0" err="1"/>
            <a:t>tissue</a:t>
          </a:r>
          <a:r>
            <a:rPr lang="sk-SK" dirty="0"/>
            <a:t>, </a:t>
          </a:r>
          <a:r>
            <a:rPr lang="sk-SK" dirty="0" err="1"/>
            <a:t>cell</a:t>
          </a:r>
          <a:r>
            <a:rPr lang="sk-SK" dirty="0"/>
            <a:t> or </a:t>
          </a:r>
          <a:r>
            <a:rPr lang="sk-SK" dirty="0" err="1"/>
            <a:t>bacterial</a:t>
          </a:r>
          <a:r>
            <a:rPr lang="sk-SK" dirty="0"/>
            <a:t> </a:t>
          </a:r>
          <a:r>
            <a:rPr lang="sk-SK" dirty="0" err="1"/>
            <a:t>culture</a:t>
          </a:r>
          <a:endParaRPr lang="sk-SK" dirty="0"/>
        </a:p>
      </dgm:t>
    </dgm:pt>
    <dgm:pt modelId="{46948376-DC94-4265-B521-55E62A1F27B1}" type="parTrans" cxnId="{1CBCDC41-1589-4FF5-8F9E-53B2645CA1FE}">
      <dgm:prSet/>
      <dgm:spPr/>
      <dgm:t>
        <a:bodyPr/>
        <a:lstStyle/>
        <a:p>
          <a:endParaRPr lang="sk-SK"/>
        </a:p>
      </dgm:t>
    </dgm:pt>
    <dgm:pt modelId="{8F9C3CB9-67D4-4756-9E19-8D2A4A4AD727}" type="sibTrans" cxnId="{1CBCDC41-1589-4FF5-8F9E-53B2645CA1FE}">
      <dgm:prSet/>
      <dgm:spPr/>
      <dgm:t>
        <a:bodyPr/>
        <a:lstStyle/>
        <a:p>
          <a:endParaRPr lang="sk-SK"/>
        </a:p>
      </dgm:t>
    </dgm:pt>
    <dgm:pt modelId="{CBB00C6F-014E-4BF8-AD71-F7532DABC0CF}">
      <dgm:prSet/>
      <dgm:spPr/>
      <dgm:t>
        <a:bodyPr/>
        <a:lstStyle/>
        <a:p>
          <a:pPr rtl="0"/>
          <a:r>
            <a:rPr lang="sk-SK" dirty="0" err="1"/>
            <a:t>patient</a:t>
          </a:r>
          <a:r>
            <a:rPr lang="sk-SK" dirty="0"/>
            <a:t> </a:t>
          </a:r>
          <a:r>
            <a:rPr lang="sk-SK" dirty="0" err="1"/>
            <a:t>sample</a:t>
          </a:r>
          <a:r>
            <a:rPr lang="sk-SK" dirty="0"/>
            <a:t> </a:t>
          </a:r>
          <a:r>
            <a:rPr lang="sk-SK" dirty="0" err="1"/>
            <a:t>tested</a:t>
          </a:r>
          <a:r>
            <a:rPr lang="sk-SK" dirty="0"/>
            <a:t> </a:t>
          </a:r>
          <a:r>
            <a:rPr lang="sk-SK" dirty="0" err="1"/>
            <a:t>for</a:t>
          </a:r>
          <a:r>
            <a:rPr lang="sk-SK" dirty="0"/>
            <a:t>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presence</a:t>
          </a:r>
          <a:r>
            <a:rPr lang="sk-SK" dirty="0"/>
            <a:t> of </a:t>
          </a:r>
          <a:r>
            <a:rPr lang="sk-SK" dirty="0" err="1"/>
            <a:t>antibodies</a:t>
          </a:r>
          <a:r>
            <a:rPr lang="sk-SK" dirty="0"/>
            <a:t> </a:t>
          </a:r>
          <a:r>
            <a:rPr lang="sk-SK" dirty="0" err="1"/>
            <a:t>is</a:t>
          </a:r>
          <a:r>
            <a:rPr lang="sk-SK" dirty="0"/>
            <a:t> </a:t>
          </a:r>
          <a:r>
            <a:rPr lang="sk-SK" dirty="0" err="1"/>
            <a:t>applied</a:t>
          </a:r>
          <a:r>
            <a:rPr lang="sk-SK" dirty="0"/>
            <a:t> to </a:t>
          </a:r>
          <a:r>
            <a:rPr lang="sk-SK" dirty="0" err="1"/>
            <a:t>this</a:t>
          </a:r>
          <a:r>
            <a:rPr lang="sk-SK" dirty="0"/>
            <a:t> </a:t>
          </a:r>
          <a:r>
            <a:rPr lang="sk-SK" dirty="0" err="1"/>
            <a:t>preparation</a:t>
          </a:r>
          <a:endParaRPr lang="sk-SK" dirty="0"/>
        </a:p>
      </dgm:t>
    </dgm:pt>
    <dgm:pt modelId="{7D62F295-1EEF-4CB7-9800-0DB66DD85534}" type="parTrans" cxnId="{E07C18C5-4855-47E0-968A-2E9BA28AAF08}">
      <dgm:prSet/>
      <dgm:spPr/>
      <dgm:t>
        <a:bodyPr/>
        <a:lstStyle/>
        <a:p>
          <a:endParaRPr lang="sk-SK"/>
        </a:p>
      </dgm:t>
    </dgm:pt>
    <dgm:pt modelId="{74B87B37-A737-4C55-803A-400DE43A3DB2}" type="sibTrans" cxnId="{E07C18C5-4855-47E0-968A-2E9BA28AAF08}">
      <dgm:prSet/>
      <dgm:spPr/>
      <dgm:t>
        <a:bodyPr/>
        <a:lstStyle/>
        <a:p>
          <a:endParaRPr lang="sk-SK"/>
        </a:p>
      </dgm:t>
    </dgm:pt>
    <dgm:pt modelId="{C05D60C7-955C-456D-A5A9-59F2039799EA}">
      <dgm:prSet/>
      <dgm:spPr/>
      <dgm:t>
        <a:bodyPr/>
        <a:lstStyle/>
        <a:p>
          <a:pPr rtl="0"/>
          <a:r>
            <a:rPr lang="sk-SK"/>
            <a:t>after the first incubation and washing, a fluorochrome-labelled secondary antibody is added</a:t>
          </a:r>
        </a:p>
      </dgm:t>
    </dgm:pt>
    <dgm:pt modelId="{B30667CC-568F-4ADE-AC37-290A6BDEFDD5}" type="parTrans" cxnId="{45E4489C-C41D-4186-BD99-BC7F44AF9D8F}">
      <dgm:prSet/>
      <dgm:spPr/>
      <dgm:t>
        <a:bodyPr/>
        <a:lstStyle/>
        <a:p>
          <a:endParaRPr lang="sk-SK"/>
        </a:p>
      </dgm:t>
    </dgm:pt>
    <dgm:pt modelId="{92D3954A-0526-4A87-8126-D82BAB4A708B}" type="sibTrans" cxnId="{45E4489C-C41D-4186-BD99-BC7F44AF9D8F}">
      <dgm:prSet/>
      <dgm:spPr/>
      <dgm:t>
        <a:bodyPr/>
        <a:lstStyle/>
        <a:p>
          <a:endParaRPr lang="sk-SK"/>
        </a:p>
      </dgm:t>
    </dgm:pt>
    <dgm:pt modelId="{65C55874-544A-4E67-B10C-C5CE37D02B9A}">
      <dgm:prSet/>
      <dgm:spPr/>
      <dgm:t>
        <a:bodyPr/>
        <a:lstStyle/>
        <a:p>
          <a:pPr rtl="0"/>
          <a:r>
            <a:rPr lang="sk-SK"/>
            <a:t>after the second incubation and washing, the preparation is viewed under a fluorescence microscope</a:t>
          </a:r>
        </a:p>
      </dgm:t>
    </dgm:pt>
    <dgm:pt modelId="{09932039-2D0D-4064-B6FD-C91E0F3041A5}" type="parTrans" cxnId="{32240DF2-5435-488C-B73D-89BD9863802C}">
      <dgm:prSet/>
      <dgm:spPr/>
      <dgm:t>
        <a:bodyPr/>
        <a:lstStyle/>
        <a:p>
          <a:endParaRPr lang="sk-SK"/>
        </a:p>
      </dgm:t>
    </dgm:pt>
    <dgm:pt modelId="{E50006A3-22A7-40AC-82EC-98A2B463DDC7}" type="sibTrans" cxnId="{32240DF2-5435-488C-B73D-89BD9863802C}">
      <dgm:prSet/>
      <dgm:spPr/>
      <dgm:t>
        <a:bodyPr/>
        <a:lstStyle/>
        <a:p>
          <a:endParaRPr lang="sk-SK"/>
        </a:p>
      </dgm:t>
    </dgm:pt>
    <dgm:pt modelId="{A23AE456-6D71-474E-8C51-9023661CF53F}" type="pres">
      <dgm:prSet presAssocID="{60274E02-EF08-4C43-8731-5FABA244ACA3}" presName="linear" presStyleCnt="0">
        <dgm:presLayoutVars>
          <dgm:animLvl val="lvl"/>
          <dgm:resizeHandles val="exact"/>
        </dgm:presLayoutVars>
      </dgm:prSet>
      <dgm:spPr/>
    </dgm:pt>
    <dgm:pt modelId="{3457D0EF-8931-4457-98BB-D51DF123E970}" type="pres">
      <dgm:prSet presAssocID="{6C0E4DAC-692C-4FCD-85B4-51D06360C97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3BA5F4D-CD7B-409B-A334-42DDDF9B1B86}" type="pres">
      <dgm:prSet presAssocID="{8F9C3CB9-67D4-4756-9E19-8D2A4A4AD727}" presName="spacer" presStyleCnt="0"/>
      <dgm:spPr/>
    </dgm:pt>
    <dgm:pt modelId="{A90E94D9-623E-4EEE-AFA1-BF642BE49CA9}" type="pres">
      <dgm:prSet presAssocID="{CBB00C6F-014E-4BF8-AD71-F7532DABC0C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9D2BB2E-A5DD-44CA-8D65-4140AFC00B6C}" type="pres">
      <dgm:prSet presAssocID="{74B87B37-A737-4C55-803A-400DE43A3DB2}" presName="spacer" presStyleCnt="0"/>
      <dgm:spPr/>
    </dgm:pt>
    <dgm:pt modelId="{6D8242D6-FD6D-45A8-AB15-B9E09D237622}" type="pres">
      <dgm:prSet presAssocID="{C05D60C7-955C-456D-A5A9-59F2039799E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4283D92-9C4E-4EB9-A0F5-46E17A61B643}" type="pres">
      <dgm:prSet presAssocID="{92D3954A-0526-4A87-8126-D82BAB4A708B}" presName="spacer" presStyleCnt="0"/>
      <dgm:spPr/>
    </dgm:pt>
    <dgm:pt modelId="{86B9991A-E4D7-45AE-8616-38A181BE8AA3}" type="pres">
      <dgm:prSet presAssocID="{65C55874-544A-4E67-B10C-C5CE37D02B9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E3F2B1E-B751-43B6-8160-104137C65EFD}" type="presOf" srcId="{CBB00C6F-014E-4BF8-AD71-F7532DABC0CF}" destId="{A90E94D9-623E-4EEE-AFA1-BF642BE49CA9}" srcOrd="0" destOrd="0" presId="urn:microsoft.com/office/officeart/2005/8/layout/vList2"/>
    <dgm:cxn modelId="{3BB44729-145D-485E-8EF7-4FB2CD15CD1B}" type="presOf" srcId="{65C55874-544A-4E67-B10C-C5CE37D02B9A}" destId="{86B9991A-E4D7-45AE-8616-38A181BE8AA3}" srcOrd="0" destOrd="0" presId="urn:microsoft.com/office/officeart/2005/8/layout/vList2"/>
    <dgm:cxn modelId="{78C27D2B-5824-48FC-9414-9C3323CB18F6}" type="presOf" srcId="{C05D60C7-955C-456D-A5A9-59F2039799EA}" destId="{6D8242D6-FD6D-45A8-AB15-B9E09D237622}" srcOrd="0" destOrd="0" presId="urn:microsoft.com/office/officeart/2005/8/layout/vList2"/>
    <dgm:cxn modelId="{1CBCDC41-1589-4FF5-8F9E-53B2645CA1FE}" srcId="{60274E02-EF08-4C43-8731-5FABA244ACA3}" destId="{6C0E4DAC-692C-4FCD-85B4-51D06360C972}" srcOrd="0" destOrd="0" parTransId="{46948376-DC94-4265-B521-55E62A1F27B1}" sibTransId="{8F9C3CB9-67D4-4756-9E19-8D2A4A4AD727}"/>
    <dgm:cxn modelId="{45E4489C-C41D-4186-BD99-BC7F44AF9D8F}" srcId="{60274E02-EF08-4C43-8731-5FABA244ACA3}" destId="{C05D60C7-955C-456D-A5A9-59F2039799EA}" srcOrd="2" destOrd="0" parTransId="{B30667CC-568F-4ADE-AC37-290A6BDEFDD5}" sibTransId="{92D3954A-0526-4A87-8126-D82BAB4A708B}"/>
    <dgm:cxn modelId="{DED569BC-2966-401A-98BD-EDDBFAC37F37}" type="presOf" srcId="{60274E02-EF08-4C43-8731-5FABA244ACA3}" destId="{A23AE456-6D71-474E-8C51-9023661CF53F}" srcOrd="0" destOrd="0" presId="urn:microsoft.com/office/officeart/2005/8/layout/vList2"/>
    <dgm:cxn modelId="{E07C18C5-4855-47E0-968A-2E9BA28AAF08}" srcId="{60274E02-EF08-4C43-8731-5FABA244ACA3}" destId="{CBB00C6F-014E-4BF8-AD71-F7532DABC0CF}" srcOrd="1" destOrd="0" parTransId="{7D62F295-1EEF-4CB7-9800-0DB66DD85534}" sibTransId="{74B87B37-A737-4C55-803A-400DE43A3DB2}"/>
    <dgm:cxn modelId="{F6E356CB-8D08-4D2E-829B-56A8DC23C310}" type="presOf" srcId="{6C0E4DAC-692C-4FCD-85B4-51D06360C972}" destId="{3457D0EF-8931-4457-98BB-D51DF123E970}" srcOrd="0" destOrd="0" presId="urn:microsoft.com/office/officeart/2005/8/layout/vList2"/>
    <dgm:cxn modelId="{32240DF2-5435-488C-B73D-89BD9863802C}" srcId="{60274E02-EF08-4C43-8731-5FABA244ACA3}" destId="{65C55874-544A-4E67-B10C-C5CE37D02B9A}" srcOrd="3" destOrd="0" parTransId="{09932039-2D0D-4064-B6FD-C91E0F3041A5}" sibTransId="{E50006A3-22A7-40AC-82EC-98A2B463DDC7}"/>
    <dgm:cxn modelId="{F222DC78-4E40-422F-AF5C-2FE960712B3E}" type="presParOf" srcId="{A23AE456-6D71-474E-8C51-9023661CF53F}" destId="{3457D0EF-8931-4457-98BB-D51DF123E970}" srcOrd="0" destOrd="0" presId="urn:microsoft.com/office/officeart/2005/8/layout/vList2"/>
    <dgm:cxn modelId="{A2929571-6FA7-40D1-B2F0-7590EFDFDB3A}" type="presParOf" srcId="{A23AE456-6D71-474E-8C51-9023661CF53F}" destId="{23BA5F4D-CD7B-409B-A334-42DDDF9B1B86}" srcOrd="1" destOrd="0" presId="urn:microsoft.com/office/officeart/2005/8/layout/vList2"/>
    <dgm:cxn modelId="{93D0517D-3F24-46C5-812C-5F7255B1BA63}" type="presParOf" srcId="{A23AE456-6D71-474E-8C51-9023661CF53F}" destId="{A90E94D9-623E-4EEE-AFA1-BF642BE49CA9}" srcOrd="2" destOrd="0" presId="urn:microsoft.com/office/officeart/2005/8/layout/vList2"/>
    <dgm:cxn modelId="{AFAB2AEA-9191-44CD-9970-91EB0200754E}" type="presParOf" srcId="{A23AE456-6D71-474E-8C51-9023661CF53F}" destId="{39D2BB2E-A5DD-44CA-8D65-4140AFC00B6C}" srcOrd="3" destOrd="0" presId="urn:microsoft.com/office/officeart/2005/8/layout/vList2"/>
    <dgm:cxn modelId="{DC9C7900-9D16-4993-A40D-401700B9CA45}" type="presParOf" srcId="{A23AE456-6D71-474E-8C51-9023661CF53F}" destId="{6D8242D6-FD6D-45A8-AB15-B9E09D237622}" srcOrd="4" destOrd="0" presId="urn:microsoft.com/office/officeart/2005/8/layout/vList2"/>
    <dgm:cxn modelId="{F071A1BB-C679-4B36-B7EB-5F1E086AB257}" type="presParOf" srcId="{A23AE456-6D71-474E-8C51-9023661CF53F}" destId="{E4283D92-9C4E-4EB9-A0F5-46E17A61B643}" srcOrd="5" destOrd="0" presId="urn:microsoft.com/office/officeart/2005/8/layout/vList2"/>
    <dgm:cxn modelId="{22CED55C-A8B5-4976-9972-B72437518F12}" type="presParOf" srcId="{A23AE456-6D71-474E-8C51-9023661CF53F}" destId="{86B9991A-E4D7-45AE-8616-38A181BE8AA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368BAC1-AE7D-4289-B7BB-08C5D21FC4F4}" type="doc">
      <dgm:prSet loTypeId="urn:microsoft.com/office/officeart/2005/8/layout/hierarchy1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64D1F0D1-FA26-4D18-95C6-59AF52D5FACC}">
      <dgm:prSet/>
      <dgm:spPr/>
      <dgm:t>
        <a:bodyPr/>
        <a:lstStyle/>
        <a:p>
          <a:pPr rtl="0"/>
          <a:r>
            <a:rPr lang="sk-SK" dirty="0" err="1"/>
            <a:t>there</a:t>
          </a:r>
          <a:r>
            <a:rPr lang="sk-SK" dirty="0"/>
            <a:t> are 4 </a:t>
          </a:r>
          <a:r>
            <a:rPr lang="sk-SK" dirty="0" err="1"/>
            <a:t>main</a:t>
          </a:r>
          <a:r>
            <a:rPr lang="sk-SK" dirty="0"/>
            <a:t> </a:t>
          </a:r>
          <a:r>
            <a:rPr lang="sk-SK" dirty="0" err="1"/>
            <a:t>types</a:t>
          </a:r>
          <a:r>
            <a:rPr lang="sk-SK" dirty="0"/>
            <a:t> of ELISA </a:t>
          </a:r>
          <a:r>
            <a:rPr lang="sk-SK" dirty="0" err="1"/>
            <a:t>tests</a:t>
          </a:r>
          <a:r>
            <a:rPr lang="sk-SK" dirty="0"/>
            <a:t> </a:t>
          </a:r>
        </a:p>
      </dgm:t>
    </dgm:pt>
    <dgm:pt modelId="{F9C2C89F-BD73-463D-B97E-5D9CCFBC67E5}" type="parTrans" cxnId="{48E9E9F8-BAC4-4143-88BC-92739717FE0C}">
      <dgm:prSet/>
      <dgm:spPr/>
      <dgm:t>
        <a:bodyPr/>
        <a:lstStyle/>
        <a:p>
          <a:endParaRPr lang="sk-SK"/>
        </a:p>
      </dgm:t>
    </dgm:pt>
    <dgm:pt modelId="{73406EE4-B2E3-4606-B188-A778A624E882}" type="sibTrans" cxnId="{48E9E9F8-BAC4-4143-88BC-92739717FE0C}">
      <dgm:prSet/>
      <dgm:spPr/>
      <dgm:t>
        <a:bodyPr/>
        <a:lstStyle/>
        <a:p>
          <a:endParaRPr lang="sk-SK"/>
        </a:p>
      </dgm:t>
    </dgm:pt>
    <dgm:pt modelId="{FCFEAB4E-3022-47C5-BDE0-778833BEF74C}">
      <dgm:prSet/>
      <dgm:spPr/>
      <dgm:t>
        <a:bodyPr/>
        <a:lstStyle/>
        <a:p>
          <a:pPr rtl="0"/>
          <a:r>
            <a:rPr lang="sk-SK" b="1" dirty="0" err="1"/>
            <a:t>direct</a:t>
          </a:r>
          <a:r>
            <a:rPr lang="sk-SK" b="1" dirty="0"/>
            <a:t> </a:t>
          </a:r>
          <a:endParaRPr lang="sk-SK" dirty="0"/>
        </a:p>
      </dgm:t>
    </dgm:pt>
    <dgm:pt modelId="{85E3FB63-46C3-4370-BB1B-F0BF2CDC4E80}" type="parTrans" cxnId="{7E317271-EA1B-4DC1-9A85-63096B336A23}">
      <dgm:prSet/>
      <dgm:spPr/>
      <dgm:t>
        <a:bodyPr/>
        <a:lstStyle/>
        <a:p>
          <a:endParaRPr lang="sk-SK"/>
        </a:p>
      </dgm:t>
    </dgm:pt>
    <dgm:pt modelId="{E006267A-F363-4C0E-A27D-2E5089526646}" type="sibTrans" cxnId="{7E317271-EA1B-4DC1-9A85-63096B336A23}">
      <dgm:prSet/>
      <dgm:spPr/>
      <dgm:t>
        <a:bodyPr/>
        <a:lstStyle/>
        <a:p>
          <a:endParaRPr lang="sk-SK"/>
        </a:p>
      </dgm:t>
    </dgm:pt>
    <dgm:pt modelId="{7D86254B-4EF8-47BC-BA49-BFF470849C86}">
      <dgm:prSet/>
      <dgm:spPr/>
      <dgm:t>
        <a:bodyPr/>
        <a:lstStyle/>
        <a:p>
          <a:pPr rtl="0"/>
          <a:r>
            <a:rPr lang="sk-SK" b="1" dirty="0" err="1"/>
            <a:t>indirect</a:t>
          </a:r>
          <a:r>
            <a:rPr lang="sk-SK" b="1" dirty="0"/>
            <a:t> </a:t>
          </a:r>
          <a:endParaRPr lang="sk-SK" dirty="0"/>
        </a:p>
      </dgm:t>
    </dgm:pt>
    <dgm:pt modelId="{507027CA-F81A-45FE-BCE8-FCFCAD63573D}" type="parTrans" cxnId="{B00F91D1-0BFF-4D06-9163-5DFF417D931B}">
      <dgm:prSet/>
      <dgm:spPr/>
      <dgm:t>
        <a:bodyPr/>
        <a:lstStyle/>
        <a:p>
          <a:endParaRPr lang="sk-SK"/>
        </a:p>
      </dgm:t>
    </dgm:pt>
    <dgm:pt modelId="{4E4E514C-C085-4999-A218-984060FA67DE}" type="sibTrans" cxnId="{B00F91D1-0BFF-4D06-9163-5DFF417D931B}">
      <dgm:prSet/>
      <dgm:spPr/>
      <dgm:t>
        <a:bodyPr/>
        <a:lstStyle/>
        <a:p>
          <a:endParaRPr lang="sk-SK"/>
        </a:p>
      </dgm:t>
    </dgm:pt>
    <dgm:pt modelId="{52842B86-77DB-46E2-8F0E-FCFDD377F51F}">
      <dgm:prSet/>
      <dgm:spPr/>
      <dgm:t>
        <a:bodyPr/>
        <a:lstStyle/>
        <a:p>
          <a:pPr rtl="0"/>
          <a:r>
            <a:rPr lang="sk-SK" b="1" dirty="0" err="1"/>
            <a:t>sandwich</a:t>
          </a:r>
          <a:r>
            <a:rPr lang="sk-SK" b="1" dirty="0"/>
            <a:t> </a:t>
          </a:r>
          <a:endParaRPr lang="sk-SK" dirty="0"/>
        </a:p>
      </dgm:t>
    </dgm:pt>
    <dgm:pt modelId="{632F11AA-9405-40C5-90F2-E64E4169DC4D}" type="parTrans" cxnId="{72E5E090-8EB1-4D55-99A6-EA50779D1F75}">
      <dgm:prSet/>
      <dgm:spPr/>
      <dgm:t>
        <a:bodyPr/>
        <a:lstStyle/>
        <a:p>
          <a:endParaRPr lang="sk-SK"/>
        </a:p>
      </dgm:t>
    </dgm:pt>
    <dgm:pt modelId="{9C867056-364D-434D-A176-7C8156F7C522}" type="sibTrans" cxnId="{72E5E090-8EB1-4D55-99A6-EA50779D1F75}">
      <dgm:prSet/>
      <dgm:spPr/>
      <dgm:t>
        <a:bodyPr/>
        <a:lstStyle/>
        <a:p>
          <a:endParaRPr lang="sk-SK"/>
        </a:p>
      </dgm:t>
    </dgm:pt>
    <dgm:pt modelId="{B2DC4BDE-C885-4381-96B8-D81350BADC5A}">
      <dgm:prSet/>
      <dgm:spPr/>
      <dgm:t>
        <a:bodyPr/>
        <a:lstStyle/>
        <a:p>
          <a:pPr rtl="0"/>
          <a:r>
            <a:rPr lang="sk-SK" b="1"/>
            <a:t>competitive</a:t>
          </a:r>
          <a:endParaRPr lang="sk-SK"/>
        </a:p>
      </dgm:t>
    </dgm:pt>
    <dgm:pt modelId="{9395482B-A913-4572-BB23-CC033EC57D39}" type="parTrans" cxnId="{5BF67E3D-9E36-4533-B40F-F1A097284F77}">
      <dgm:prSet/>
      <dgm:spPr/>
      <dgm:t>
        <a:bodyPr/>
        <a:lstStyle/>
        <a:p>
          <a:endParaRPr lang="sk-SK"/>
        </a:p>
      </dgm:t>
    </dgm:pt>
    <dgm:pt modelId="{55295AD3-EBA2-4371-9996-511B4D9714E7}" type="sibTrans" cxnId="{5BF67E3D-9E36-4533-B40F-F1A097284F77}">
      <dgm:prSet/>
      <dgm:spPr/>
      <dgm:t>
        <a:bodyPr/>
        <a:lstStyle/>
        <a:p>
          <a:endParaRPr lang="sk-SK"/>
        </a:p>
      </dgm:t>
    </dgm:pt>
    <dgm:pt modelId="{FFE70642-3180-46F0-BA00-429CD666ACCC}" type="pres">
      <dgm:prSet presAssocID="{D368BAC1-AE7D-4289-B7BB-08C5D21FC4F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5246F94-31BC-4115-8646-38D21F595073}" type="pres">
      <dgm:prSet presAssocID="{64D1F0D1-FA26-4D18-95C6-59AF52D5FACC}" presName="hierRoot1" presStyleCnt="0"/>
      <dgm:spPr/>
    </dgm:pt>
    <dgm:pt modelId="{857A77BD-355A-446A-B128-3DE25C8A4383}" type="pres">
      <dgm:prSet presAssocID="{64D1F0D1-FA26-4D18-95C6-59AF52D5FACC}" presName="composite" presStyleCnt="0"/>
      <dgm:spPr/>
    </dgm:pt>
    <dgm:pt modelId="{4200295F-2D61-4E33-863C-9FA2AB963432}" type="pres">
      <dgm:prSet presAssocID="{64D1F0D1-FA26-4D18-95C6-59AF52D5FACC}" presName="background" presStyleLbl="node0" presStyleIdx="0" presStyleCnt="5"/>
      <dgm:spPr/>
    </dgm:pt>
    <dgm:pt modelId="{E531AB3C-3E0B-4C9C-8EE7-A7A40EC6203A}" type="pres">
      <dgm:prSet presAssocID="{64D1F0D1-FA26-4D18-95C6-59AF52D5FACC}" presName="text" presStyleLbl="fgAcc0" presStyleIdx="0" presStyleCnt="5" custLinFactX="100000" custLinFactY="-56290" custLinFactNeighborX="150000" custLinFactNeighborY="-100000">
        <dgm:presLayoutVars>
          <dgm:chPref val="3"/>
        </dgm:presLayoutVars>
      </dgm:prSet>
      <dgm:spPr/>
    </dgm:pt>
    <dgm:pt modelId="{642A1528-3E1A-48FB-B7B3-0C8C3253065D}" type="pres">
      <dgm:prSet presAssocID="{64D1F0D1-FA26-4D18-95C6-59AF52D5FACC}" presName="hierChild2" presStyleCnt="0"/>
      <dgm:spPr/>
    </dgm:pt>
    <dgm:pt modelId="{85318CB7-B77D-4507-8B67-D1E07FADD064}" type="pres">
      <dgm:prSet presAssocID="{FCFEAB4E-3022-47C5-BDE0-778833BEF74C}" presName="hierRoot1" presStyleCnt="0"/>
      <dgm:spPr/>
    </dgm:pt>
    <dgm:pt modelId="{0B01BE29-B3DF-4E12-9D1A-CBA59B73DF0B}" type="pres">
      <dgm:prSet presAssocID="{FCFEAB4E-3022-47C5-BDE0-778833BEF74C}" presName="composite" presStyleCnt="0"/>
      <dgm:spPr/>
    </dgm:pt>
    <dgm:pt modelId="{9CF50067-F282-41DB-BA71-A994E5524AD2}" type="pres">
      <dgm:prSet presAssocID="{FCFEAB4E-3022-47C5-BDE0-778833BEF74C}" presName="background" presStyleLbl="node0" presStyleIdx="1" presStyleCnt="5"/>
      <dgm:spPr/>
    </dgm:pt>
    <dgm:pt modelId="{60CD3184-96E3-42E4-B083-ADB852CC8D09}" type="pres">
      <dgm:prSet presAssocID="{FCFEAB4E-3022-47C5-BDE0-778833BEF74C}" presName="text" presStyleLbl="fgAcc0" presStyleIdx="1" presStyleCnt="5" custLinFactNeighborX="-70591" custLinFactNeighborY="-1566">
        <dgm:presLayoutVars>
          <dgm:chPref val="3"/>
        </dgm:presLayoutVars>
      </dgm:prSet>
      <dgm:spPr/>
    </dgm:pt>
    <dgm:pt modelId="{BB6C94CD-170B-4391-AC03-91462BFAD38D}" type="pres">
      <dgm:prSet presAssocID="{FCFEAB4E-3022-47C5-BDE0-778833BEF74C}" presName="hierChild2" presStyleCnt="0"/>
      <dgm:spPr/>
    </dgm:pt>
    <dgm:pt modelId="{2766AC3A-EC55-492B-A67D-E2FA3D09D43D}" type="pres">
      <dgm:prSet presAssocID="{7D86254B-4EF8-47BC-BA49-BFF470849C86}" presName="hierRoot1" presStyleCnt="0"/>
      <dgm:spPr/>
    </dgm:pt>
    <dgm:pt modelId="{CF516C42-A924-4B35-80E3-3259BFDE6B3B}" type="pres">
      <dgm:prSet presAssocID="{7D86254B-4EF8-47BC-BA49-BFF470849C86}" presName="composite" presStyleCnt="0"/>
      <dgm:spPr/>
    </dgm:pt>
    <dgm:pt modelId="{C5388030-1B0D-4271-8763-4BDFB9525F02}" type="pres">
      <dgm:prSet presAssocID="{7D86254B-4EF8-47BC-BA49-BFF470849C86}" presName="background" presStyleLbl="node0" presStyleIdx="2" presStyleCnt="5"/>
      <dgm:spPr/>
    </dgm:pt>
    <dgm:pt modelId="{E79A4668-5B9B-467F-9A42-2C74F62C359F}" type="pres">
      <dgm:prSet presAssocID="{7D86254B-4EF8-47BC-BA49-BFF470849C86}" presName="text" presStyleLbl="fgAcc0" presStyleIdx="2" presStyleCnt="5" custLinFactNeighborX="-56685">
        <dgm:presLayoutVars>
          <dgm:chPref val="3"/>
        </dgm:presLayoutVars>
      </dgm:prSet>
      <dgm:spPr/>
    </dgm:pt>
    <dgm:pt modelId="{E471CC44-434A-4A9F-9C34-3FFEF307FBDA}" type="pres">
      <dgm:prSet presAssocID="{7D86254B-4EF8-47BC-BA49-BFF470849C86}" presName="hierChild2" presStyleCnt="0"/>
      <dgm:spPr/>
    </dgm:pt>
    <dgm:pt modelId="{72F667AF-6C7C-4EEF-9D2C-974BBCFE68EA}" type="pres">
      <dgm:prSet presAssocID="{52842B86-77DB-46E2-8F0E-FCFDD377F51F}" presName="hierRoot1" presStyleCnt="0"/>
      <dgm:spPr/>
    </dgm:pt>
    <dgm:pt modelId="{36F9FB5E-9512-4137-BD55-B496501A288A}" type="pres">
      <dgm:prSet presAssocID="{52842B86-77DB-46E2-8F0E-FCFDD377F51F}" presName="composite" presStyleCnt="0"/>
      <dgm:spPr/>
    </dgm:pt>
    <dgm:pt modelId="{E4BC8E3A-3330-4ECD-A60E-BA9E8135C6FA}" type="pres">
      <dgm:prSet presAssocID="{52842B86-77DB-46E2-8F0E-FCFDD377F51F}" presName="background" presStyleLbl="node0" presStyleIdx="3" presStyleCnt="5"/>
      <dgm:spPr/>
    </dgm:pt>
    <dgm:pt modelId="{3605B502-93C0-4916-92AB-85E3FEDB3B9D}" type="pres">
      <dgm:prSet presAssocID="{52842B86-77DB-46E2-8F0E-FCFDD377F51F}" presName="text" presStyleLbl="fgAcc0" presStyleIdx="3" presStyleCnt="5" custLinFactNeighborX="-49226" custLinFactNeighborY="-782">
        <dgm:presLayoutVars>
          <dgm:chPref val="3"/>
        </dgm:presLayoutVars>
      </dgm:prSet>
      <dgm:spPr/>
    </dgm:pt>
    <dgm:pt modelId="{EE8201E3-B994-40C0-B8BF-B422B321DAB6}" type="pres">
      <dgm:prSet presAssocID="{52842B86-77DB-46E2-8F0E-FCFDD377F51F}" presName="hierChild2" presStyleCnt="0"/>
      <dgm:spPr/>
    </dgm:pt>
    <dgm:pt modelId="{DC839284-BB62-4D00-A49A-ADBB401F4789}" type="pres">
      <dgm:prSet presAssocID="{B2DC4BDE-C885-4381-96B8-D81350BADC5A}" presName="hierRoot1" presStyleCnt="0"/>
      <dgm:spPr/>
    </dgm:pt>
    <dgm:pt modelId="{784B455D-1CD0-4547-ADD1-784524C65DE6}" type="pres">
      <dgm:prSet presAssocID="{B2DC4BDE-C885-4381-96B8-D81350BADC5A}" presName="composite" presStyleCnt="0"/>
      <dgm:spPr/>
    </dgm:pt>
    <dgm:pt modelId="{0F8F1986-2C5A-40EB-B228-52CCA5B59227}" type="pres">
      <dgm:prSet presAssocID="{B2DC4BDE-C885-4381-96B8-D81350BADC5A}" presName="background" presStyleLbl="node0" presStyleIdx="4" presStyleCnt="5"/>
      <dgm:spPr/>
    </dgm:pt>
    <dgm:pt modelId="{37A7CCA0-BD3F-40BB-8652-1159F4BC0BA1}" type="pres">
      <dgm:prSet presAssocID="{B2DC4BDE-C885-4381-96B8-D81350BADC5A}" presName="text" presStyleLbl="fgAcc0" presStyleIdx="4" presStyleCnt="5" custLinFactNeighborX="-40520" custLinFactNeighborY="783">
        <dgm:presLayoutVars>
          <dgm:chPref val="3"/>
        </dgm:presLayoutVars>
      </dgm:prSet>
      <dgm:spPr/>
    </dgm:pt>
    <dgm:pt modelId="{DA469251-0231-43D5-A6F0-AE3FBD2D24AD}" type="pres">
      <dgm:prSet presAssocID="{B2DC4BDE-C885-4381-96B8-D81350BADC5A}" presName="hierChild2" presStyleCnt="0"/>
      <dgm:spPr/>
    </dgm:pt>
  </dgm:ptLst>
  <dgm:cxnLst>
    <dgm:cxn modelId="{D76EE12A-8C45-4E6C-84F0-828B775E04F5}" type="presOf" srcId="{B2DC4BDE-C885-4381-96B8-D81350BADC5A}" destId="{37A7CCA0-BD3F-40BB-8652-1159F4BC0BA1}" srcOrd="0" destOrd="0" presId="urn:microsoft.com/office/officeart/2005/8/layout/hierarchy1"/>
    <dgm:cxn modelId="{5BF67E3D-9E36-4533-B40F-F1A097284F77}" srcId="{D368BAC1-AE7D-4289-B7BB-08C5D21FC4F4}" destId="{B2DC4BDE-C885-4381-96B8-D81350BADC5A}" srcOrd="4" destOrd="0" parTransId="{9395482B-A913-4572-BB23-CC033EC57D39}" sibTransId="{55295AD3-EBA2-4371-9996-511B4D9714E7}"/>
    <dgm:cxn modelId="{7E317271-EA1B-4DC1-9A85-63096B336A23}" srcId="{D368BAC1-AE7D-4289-B7BB-08C5D21FC4F4}" destId="{FCFEAB4E-3022-47C5-BDE0-778833BEF74C}" srcOrd="1" destOrd="0" parTransId="{85E3FB63-46C3-4370-BB1B-F0BF2CDC4E80}" sibTransId="{E006267A-F363-4C0E-A27D-2E5089526646}"/>
    <dgm:cxn modelId="{8BD96778-BC5A-4690-8CDD-AC3495E44063}" type="presOf" srcId="{FCFEAB4E-3022-47C5-BDE0-778833BEF74C}" destId="{60CD3184-96E3-42E4-B083-ADB852CC8D09}" srcOrd="0" destOrd="0" presId="urn:microsoft.com/office/officeart/2005/8/layout/hierarchy1"/>
    <dgm:cxn modelId="{72E5E090-8EB1-4D55-99A6-EA50779D1F75}" srcId="{D368BAC1-AE7D-4289-B7BB-08C5D21FC4F4}" destId="{52842B86-77DB-46E2-8F0E-FCFDD377F51F}" srcOrd="3" destOrd="0" parTransId="{632F11AA-9405-40C5-90F2-E64E4169DC4D}" sibTransId="{9C867056-364D-434D-A176-7C8156F7C522}"/>
    <dgm:cxn modelId="{F4F5E8BC-65E7-47E7-960F-9FC11594777E}" type="presOf" srcId="{D368BAC1-AE7D-4289-B7BB-08C5D21FC4F4}" destId="{FFE70642-3180-46F0-BA00-429CD666ACCC}" srcOrd="0" destOrd="0" presId="urn:microsoft.com/office/officeart/2005/8/layout/hierarchy1"/>
    <dgm:cxn modelId="{B00F91D1-0BFF-4D06-9163-5DFF417D931B}" srcId="{D368BAC1-AE7D-4289-B7BB-08C5D21FC4F4}" destId="{7D86254B-4EF8-47BC-BA49-BFF470849C86}" srcOrd="2" destOrd="0" parTransId="{507027CA-F81A-45FE-BCE8-FCFCAD63573D}" sibTransId="{4E4E514C-C085-4999-A218-984060FA67DE}"/>
    <dgm:cxn modelId="{8D46ADD4-28F1-4FC9-B930-A0F8F3BFC607}" type="presOf" srcId="{7D86254B-4EF8-47BC-BA49-BFF470849C86}" destId="{E79A4668-5B9B-467F-9A42-2C74F62C359F}" srcOrd="0" destOrd="0" presId="urn:microsoft.com/office/officeart/2005/8/layout/hierarchy1"/>
    <dgm:cxn modelId="{14F401E3-161E-4026-98B4-8CF8891A2DA1}" type="presOf" srcId="{64D1F0D1-FA26-4D18-95C6-59AF52D5FACC}" destId="{E531AB3C-3E0B-4C9C-8EE7-A7A40EC6203A}" srcOrd="0" destOrd="0" presId="urn:microsoft.com/office/officeart/2005/8/layout/hierarchy1"/>
    <dgm:cxn modelId="{D60F64F4-80A3-4C57-BD99-54D3D348D788}" type="presOf" srcId="{52842B86-77DB-46E2-8F0E-FCFDD377F51F}" destId="{3605B502-93C0-4916-92AB-85E3FEDB3B9D}" srcOrd="0" destOrd="0" presId="urn:microsoft.com/office/officeart/2005/8/layout/hierarchy1"/>
    <dgm:cxn modelId="{48E9E9F8-BAC4-4143-88BC-92739717FE0C}" srcId="{D368BAC1-AE7D-4289-B7BB-08C5D21FC4F4}" destId="{64D1F0D1-FA26-4D18-95C6-59AF52D5FACC}" srcOrd="0" destOrd="0" parTransId="{F9C2C89F-BD73-463D-B97E-5D9CCFBC67E5}" sibTransId="{73406EE4-B2E3-4606-B188-A778A624E882}"/>
    <dgm:cxn modelId="{BBE20021-5B97-4DA6-B983-74E401FD7A41}" type="presParOf" srcId="{FFE70642-3180-46F0-BA00-429CD666ACCC}" destId="{75246F94-31BC-4115-8646-38D21F595073}" srcOrd="0" destOrd="0" presId="urn:microsoft.com/office/officeart/2005/8/layout/hierarchy1"/>
    <dgm:cxn modelId="{858A3270-2E45-4ABC-B532-3BBBAE19961C}" type="presParOf" srcId="{75246F94-31BC-4115-8646-38D21F595073}" destId="{857A77BD-355A-446A-B128-3DE25C8A4383}" srcOrd="0" destOrd="0" presId="urn:microsoft.com/office/officeart/2005/8/layout/hierarchy1"/>
    <dgm:cxn modelId="{B14DBFC0-FB26-4BE8-9976-9C6D35358472}" type="presParOf" srcId="{857A77BD-355A-446A-B128-3DE25C8A4383}" destId="{4200295F-2D61-4E33-863C-9FA2AB963432}" srcOrd="0" destOrd="0" presId="urn:microsoft.com/office/officeart/2005/8/layout/hierarchy1"/>
    <dgm:cxn modelId="{15412E72-B190-4AC7-8655-237F187049A3}" type="presParOf" srcId="{857A77BD-355A-446A-B128-3DE25C8A4383}" destId="{E531AB3C-3E0B-4C9C-8EE7-A7A40EC6203A}" srcOrd="1" destOrd="0" presId="urn:microsoft.com/office/officeart/2005/8/layout/hierarchy1"/>
    <dgm:cxn modelId="{EFAAE293-AE89-48E3-9FC5-B48B4B0AB3F2}" type="presParOf" srcId="{75246F94-31BC-4115-8646-38D21F595073}" destId="{642A1528-3E1A-48FB-B7B3-0C8C3253065D}" srcOrd="1" destOrd="0" presId="urn:microsoft.com/office/officeart/2005/8/layout/hierarchy1"/>
    <dgm:cxn modelId="{AD1B16B0-B14F-4EAD-89BE-351F8C9EF2FF}" type="presParOf" srcId="{FFE70642-3180-46F0-BA00-429CD666ACCC}" destId="{85318CB7-B77D-4507-8B67-D1E07FADD064}" srcOrd="1" destOrd="0" presId="urn:microsoft.com/office/officeart/2005/8/layout/hierarchy1"/>
    <dgm:cxn modelId="{337B3FCC-DADC-4836-BB7A-A81CB16C27C4}" type="presParOf" srcId="{85318CB7-B77D-4507-8B67-D1E07FADD064}" destId="{0B01BE29-B3DF-4E12-9D1A-CBA59B73DF0B}" srcOrd="0" destOrd="0" presId="urn:microsoft.com/office/officeart/2005/8/layout/hierarchy1"/>
    <dgm:cxn modelId="{AD9856AC-377B-4186-A922-2A7FA90AF077}" type="presParOf" srcId="{0B01BE29-B3DF-4E12-9D1A-CBA59B73DF0B}" destId="{9CF50067-F282-41DB-BA71-A994E5524AD2}" srcOrd="0" destOrd="0" presId="urn:microsoft.com/office/officeart/2005/8/layout/hierarchy1"/>
    <dgm:cxn modelId="{5ED460EB-0FEB-44E2-B0BD-5BA7E6FD5C07}" type="presParOf" srcId="{0B01BE29-B3DF-4E12-9D1A-CBA59B73DF0B}" destId="{60CD3184-96E3-42E4-B083-ADB852CC8D09}" srcOrd="1" destOrd="0" presId="urn:microsoft.com/office/officeart/2005/8/layout/hierarchy1"/>
    <dgm:cxn modelId="{0081DB17-20B0-4833-876C-A3C4FFD0B49D}" type="presParOf" srcId="{85318CB7-B77D-4507-8B67-D1E07FADD064}" destId="{BB6C94CD-170B-4391-AC03-91462BFAD38D}" srcOrd="1" destOrd="0" presId="urn:microsoft.com/office/officeart/2005/8/layout/hierarchy1"/>
    <dgm:cxn modelId="{8175AF9F-2B7C-4CBA-837D-C23D0772B125}" type="presParOf" srcId="{FFE70642-3180-46F0-BA00-429CD666ACCC}" destId="{2766AC3A-EC55-492B-A67D-E2FA3D09D43D}" srcOrd="2" destOrd="0" presId="urn:microsoft.com/office/officeart/2005/8/layout/hierarchy1"/>
    <dgm:cxn modelId="{51F84360-804F-4D46-BD2B-B1B186C08B44}" type="presParOf" srcId="{2766AC3A-EC55-492B-A67D-E2FA3D09D43D}" destId="{CF516C42-A924-4B35-80E3-3259BFDE6B3B}" srcOrd="0" destOrd="0" presId="urn:microsoft.com/office/officeart/2005/8/layout/hierarchy1"/>
    <dgm:cxn modelId="{B10B7945-B7DD-4776-9752-1DF95BAE9B07}" type="presParOf" srcId="{CF516C42-A924-4B35-80E3-3259BFDE6B3B}" destId="{C5388030-1B0D-4271-8763-4BDFB9525F02}" srcOrd="0" destOrd="0" presId="urn:microsoft.com/office/officeart/2005/8/layout/hierarchy1"/>
    <dgm:cxn modelId="{F6882DA8-9A99-4D86-BB4E-C8AD4D3B011D}" type="presParOf" srcId="{CF516C42-A924-4B35-80E3-3259BFDE6B3B}" destId="{E79A4668-5B9B-467F-9A42-2C74F62C359F}" srcOrd="1" destOrd="0" presId="urn:microsoft.com/office/officeart/2005/8/layout/hierarchy1"/>
    <dgm:cxn modelId="{5312F79B-2E3B-42FA-AC12-57F2174017AC}" type="presParOf" srcId="{2766AC3A-EC55-492B-A67D-E2FA3D09D43D}" destId="{E471CC44-434A-4A9F-9C34-3FFEF307FBDA}" srcOrd="1" destOrd="0" presId="urn:microsoft.com/office/officeart/2005/8/layout/hierarchy1"/>
    <dgm:cxn modelId="{BC93803F-C044-45B2-B836-97F27F37939F}" type="presParOf" srcId="{FFE70642-3180-46F0-BA00-429CD666ACCC}" destId="{72F667AF-6C7C-4EEF-9D2C-974BBCFE68EA}" srcOrd="3" destOrd="0" presId="urn:microsoft.com/office/officeart/2005/8/layout/hierarchy1"/>
    <dgm:cxn modelId="{F741116D-FE12-480A-BBE9-BBEB83BA1707}" type="presParOf" srcId="{72F667AF-6C7C-4EEF-9D2C-974BBCFE68EA}" destId="{36F9FB5E-9512-4137-BD55-B496501A288A}" srcOrd="0" destOrd="0" presId="urn:microsoft.com/office/officeart/2005/8/layout/hierarchy1"/>
    <dgm:cxn modelId="{AEB25919-2BFC-44D5-BFB3-5DFB5B877AA3}" type="presParOf" srcId="{36F9FB5E-9512-4137-BD55-B496501A288A}" destId="{E4BC8E3A-3330-4ECD-A60E-BA9E8135C6FA}" srcOrd="0" destOrd="0" presId="urn:microsoft.com/office/officeart/2005/8/layout/hierarchy1"/>
    <dgm:cxn modelId="{259E13D8-F98D-42A2-9AD7-59ABEB17B254}" type="presParOf" srcId="{36F9FB5E-9512-4137-BD55-B496501A288A}" destId="{3605B502-93C0-4916-92AB-85E3FEDB3B9D}" srcOrd="1" destOrd="0" presId="urn:microsoft.com/office/officeart/2005/8/layout/hierarchy1"/>
    <dgm:cxn modelId="{2823082E-4DCA-40C0-B65C-FC8679565E32}" type="presParOf" srcId="{72F667AF-6C7C-4EEF-9D2C-974BBCFE68EA}" destId="{EE8201E3-B994-40C0-B8BF-B422B321DAB6}" srcOrd="1" destOrd="0" presId="urn:microsoft.com/office/officeart/2005/8/layout/hierarchy1"/>
    <dgm:cxn modelId="{6625256A-965F-4C57-BAD7-82EF9D2E721C}" type="presParOf" srcId="{FFE70642-3180-46F0-BA00-429CD666ACCC}" destId="{DC839284-BB62-4D00-A49A-ADBB401F4789}" srcOrd="4" destOrd="0" presId="urn:microsoft.com/office/officeart/2005/8/layout/hierarchy1"/>
    <dgm:cxn modelId="{87B37A6D-DA9C-403D-A789-3DA7241AE20C}" type="presParOf" srcId="{DC839284-BB62-4D00-A49A-ADBB401F4789}" destId="{784B455D-1CD0-4547-ADD1-784524C65DE6}" srcOrd="0" destOrd="0" presId="urn:microsoft.com/office/officeart/2005/8/layout/hierarchy1"/>
    <dgm:cxn modelId="{D5ABCD57-7A58-4A48-A76A-80FDCD830E08}" type="presParOf" srcId="{784B455D-1CD0-4547-ADD1-784524C65DE6}" destId="{0F8F1986-2C5A-40EB-B228-52CCA5B59227}" srcOrd="0" destOrd="0" presId="urn:microsoft.com/office/officeart/2005/8/layout/hierarchy1"/>
    <dgm:cxn modelId="{BDB4350F-D6E2-49F3-9DC9-8DF243F136AC}" type="presParOf" srcId="{784B455D-1CD0-4547-ADD1-784524C65DE6}" destId="{37A7CCA0-BD3F-40BB-8652-1159F4BC0BA1}" srcOrd="1" destOrd="0" presId="urn:microsoft.com/office/officeart/2005/8/layout/hierarchy1"/>
    <dgm:cxn modelId="{A9BE1A61-A0A2-4330-B25A-4F4742E389A2}" type="presParOf" srcId="{DC839284-BB62-4D00-A49A-ADBB401F4789}" destId="{DA469251-0231-43D5-A6F0-AE3FBD2D24A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C19AACD-D78E-434A-9E72-989F2664B2B7}" type="doc">
      <dgm:prSet loTypeId="urn:microsoft.com/office/officeart/2005/8/layout/vList5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sk-SK"/>
        </a:p>
      </dgm:t>
    </dgm:pt>
    <dgm:pt modelId="{E048D726-594C-47A7-900A-E1A7AA656F5E}">
      <dgm:prSet custT="1"/>
      <dgm:spPr/>
      <dgm:t>
        <a:bodyPr/>
        <a:lstStyle/>
        <a:p>
          <a:pPr rtl="0"/>
          <a:r>
            <a:rPr lang="sk-SK" sz="2000" dirty="0" err="1"/>
            <a:t>is</a:t>
          </a:r>
          <a:r>
            <a:rPr lang="sk-SK" sz="2000" dirty="0"/>
            <a:t> </a:t>
          </a:r>
          <a:r>
            <a:rPr lang="sk-SK" sz="2000" dirty="0" err="1"/>
            <a:t>used</a:t>
          </a:r>
          <a:r>
            <a:rPr lang="sk-SK" sz="2000" dirty="0"/>
            <a:t> </a:t>
          </a:r>
          <a:r>
            <a:rPr lang="sk-SK" sz="2000" dirty="0" err="1"/>
            <a:t>mostly</a:t>
          </a:r>
          <a:r>
            <a:rPr lang="sk-SK" sz="2000" dirty="0"/>
            <a:t> </a:t>
          </a:r>
          <a:r>
            <a:rPr lang="sk-SK" sz="2000" dirty="0" err="1"/>
            <a:t>for</a:t>
          </a:r>
          <a:r>
            <a:rPr lang="sk-SK" sz="2000" dirty="0"/>
            <a:t> </a:t>
          </a:r>
          <a:r>
            <a:rPr lang="sk-SK" sz="2000" dirty="0" err="1"/>
            <a:t>antigen</a:t>
          </a:r>
          <a:r>
            <a:rPr lang="sk-SK" sz="2000" dirty="0"/>
            <a:t> </a:t>
          </a:r>
          <a:r>
            <a:rPr lang="sk-SK" sz="2000" dirty="0" err="1"/>
            <a:t>detection</a:t>
          </a:r>
          <a:endParaRPr lang="sk-SK" sz="2000" dirty="0"/>
        </a:p>
      </dgm:t>
    </dgm:pt>
    <dgm:pt modelId="{2D1A83E6-7B86-419D-A8F3-BA7D2F7818DC}" type="parTrans" cxnId="{083AEA0F-1C6A-4C74-8140-47C6BCE90C98}">
      <dgm:prSet/>
      <dgm:spPr/>
      <dgm:t>
        <a:bodyPr/>
        <a:lstStyle/>
        <a:p>
          <a:endParaRPr lang="sk-SK"/>
        </a:p>
      </dgm:t>
    </dgm:pt>
    <dgm:pt modelId="{0B49268E-54D6-4509-BC72-4A570CE2AF98}" type="sibTrans" cxnId="{083AEA0F-1C6A-4C74-8140-47C6BCE90C98}">
      <dgm:prSet/>
      <dgm:spPr/>
      <dgm:t>
        <a:bodyPr/>
        <a:lstStyle/>
        <a:p>
          <a:endParaRPr lang="sk-SK"/>
        </a:p>
      </dgm:t>
    </dgm:pt>
    <dgm:pt modelId="{4F04D066-C21F-419B-A4AC-F147A75E24E2}">
      <dgm:prSet custT="1"/>
      <dgm:spPr/>
      <dgm:t>
        <a:bodyPr/>
        <a:lstStyle/>
        <a:p>
          <a:pPr rtl="0"/>
          <a:r>
            <a:rPr lang="sk-SK" sz="2000" dirty="0" err="1"/>
            <a:t>antigen</a:t>
          </a:r>
          <a:r>
            <a:rPr lang="sk-SK" sz="2000" dirty="0"/>
            <a:t> </a:t>
          </a:r>
          <a:r>
            <a:rPr lang="sk-SK" sz="2000" dirty="0" err="1"/>
            <a:t>is</a:t>
          </a:r>
          <a:r>
            <a:rPr lang="sk-SK" sz="2000" dirty="0"/>
            <a:t> </a:t>
          </a:r>
          <a:r>
            <a:rPr lang="sk-SK" sz="2000" dirty="0" err="1"/>
            <a:t>attached</a:t>
          </a:r>
          <a:r>
            <a:rPr lang="sk-SK" sz="2000" dirty="0"/>
            <a:t> to </a:t>
          </a:r>
          <a:r>
            <a:rPr lang="sk-SK" sz="2000" dirty="0" err="1"/>
            <a:t>the</a:t>
          </a:r>
          <a:r>
            <a:rPr lang="sk-SK" sz="2000" dirty="0"/>
            <a:t> plate and </a:t>
          </a:r>
          <a:r>
            <a:rPr lang="sk-SK" sz="2000" dirty="0" err="1"/>
            <a:t>enzyme-labelled</a:t>
          </a:r>
          <a:r>
            <a:rPr lang="sk-SK" sz="2000" dirty="0"/>
            <a:t> </a:t>
          </a:r>
          <a:r>
            <a:rPr lang="sk-SK" sz="2000" dirty="0" err="1"/>
            <a:t>antibody</a:t>
          </a:r>
          <a:r>
            <a:rPr lang="sk-SK" sz="2000" dirty="0"/>
            <a:t> (</a:t>
          </a:r>
          <a:r>
            <a:rPr lang="sk-SK" sz="2000" dirty="0" err="1"/>
            <a:t>conjugated</a:t>
          </a:r>
          <a:r>
            <a:rPr lang="sk-SK" sz="2000" dirty="0"/>
            <a:t> </a:t>
          </a:r>
          <a:r>
            <a:rPr lang="sk-SK" sz="2000" dirty="0" err="1"/>
            <a:t>primary</a:t>
          </a:r>
          <a:r>
            <a:rPr lang="sk-SK" sz="2000" dirty="0"/>
            <a:t> </a:t>
          </a:r>
          <a:r>
            <a:rPr lang="sk-SK" sz="2000" dirty="0" err="1"/>
            <a:t>antibody</a:t>
          </a:r>
          <a:r>
            <a:rPr lang="sk-SK" sz="2000" dirty="0"/>
            <a:t>) </a:t>
          </a:r>
          <a:r>
            <a:rPr lang="sk-SK" sz="2000" dirty="0" err="1"/>
            <a:t>is</a:t>
          </a:r>
          <a:r>
            <a:rPr lang="sk-SK" sz="2000" dirty="0"/>
            <a:t> </a:t>
          </a:r>
          <a:r>
            <a:rPr lang="sk-SK" sz="2000" dirty="0" err="1"/>
            <a:t>added</a:t>
          </a:r>
          <a:r>
            <a:rPr lang="sk-SK" sz="2000" dirty="0"/>
            <a:t> </a:t>
          </a:r>
          <a:r>
            <a:rPr lang="sk-SK" sz="2000" dirty="0" err="1"/>
            <a:t>that</a:t>
          </a:r>
          <a:r>
            <a:rPr lang="sk-SK" sz="2000" dirty="0"/>
            <a:t> </a:t>
          </a:r>
          <a:r>
            <a:rPr lang="sk-SK" sz="2000" dirty="0" err="1"/>
            <a:t>can</a:t>
          </a:r>
          <a:r>
            <a:rPr lang="sk-SK" sz="2000" dirty="0"/>
            <a:t> </a:t>
          </a:r>
          <a:r>
            <a:rPr lang="sk-SK" sz="2000" dirty="0" err="1"/>
            <a:t>react</a:t>
          </a:r>
          <a:r>
            <a:rPr lang="sk-SK" sz="2000" dirty="0"/>
            <a:t> </a:t>
          </a:r>
          <a:r>
            <a:rPr lang="sk-SK" sz="2000" dirty="0" err="1"/>
            <a:t>with</a:t>
          </a:r>
          <a:r>
            <a:rPr lang="sk-SK" sz="2000" dirty="0"/>
            <a:t> </a:t>
          </a:r>
          <a:r>
            <a:rPr lang="sk-SK" sz="2000" dirty="0" err="1"/>
            <a:t>the</a:t>
          </a:r>
          <a:r>
            <a:rPr lang="sk-SK" sz="2000" dirty="0"/>
            <a:t> </a:t>
          </a:r>
          <a:r>
            <a:rPr lang="sk-SK" sz="2000" dirty="0" err="1"/>
            <a:t>antigen</a:t>
          </a:r>
          <a:r>
            <a:rPr lang="sk-SK" sz="2000" dirty="0"/>
            <a:t> </a:t>
          </a:r>
        </a:p>
      </dgm:t>
    </dgm:pt>
    <dgm:pt modelId="{0ED8D5CE-0C75-495C-A948-2CC5A5A04FA7}" type="parTrans" cxnId="{2D53EE5D-F1C7-404A-B579-5BBE9DCD9F75}">
      <dgm:prSet/>
      <dgm:spPr/>
      <dgm:t>
        <a:bodyPr/>
        <a:lstStyle/>
        <a:p>
          <a:endParaRPr lang="sk-SK"/>
        </a:p>
      </dgm:t>
    </dgm:pt>
    <dgm:pt modelId="{3F0525B0-8381-46EE-942F-D11644DF4C72}" type="sibTrans" cxnId="{2D53EE5D-F1C7-404A-B579-5BBE9DCD9F75}">
      <dgm:prSet/>
      <dgm:spPr/>
      <dgm:t>
        <a:bodyPr/>
        <a:lstStyle/>
        <a:p>
          <a:endParaRPr lang="sk-SK"/>
        </a:p>
      </dgm:t>
    </dgm:pt>
    <dgm:pt modelId="{A763DE22-3C9B-4A7D-82ED-337E1A8782A3}">
      <dgm:prSet custT="1"/>
      <dgm:spPr/>
      <dgm:t>
        <a:bodyPr/>
        <a:lstStyle/>
        <a:p>
          <a:pPr rtl="0"/>
          <a:r>
            <a:rPr lang="sk-SK" sz="2000" dirty="0" err="1"/>
            <a:t>substrate</a:t>
          </a:r>
          <a:r>
            <a:rPr lang="sk-SK" sz="2000" dirty="0"/>
            <a:t> </a:t>
          </a:r>
          <a:r>
            <a:rPr lang="sk-SK" sz="2000" dirty="0" err="1"/>
            <a:t>is</a:t>
          </a:r>
          <a:r>
            <a:rPr lang="sk-SK" sz="2000" dirty="0"/>
            <a:t> </a:t>
          </a:r>
          <a:r>
            <a:rPr lang="sk-SK" sz="2000" dirty="0" err="1"/>
            <a:t>then</a:t>
          </a:r>
          <a:r>
            <a:rPr lang="sk-SK" sz="2000" dirty="0"/>
            <a:t> </a:t>
          </a:r>
          <a:r>
            <a:rPr lang="sk-SK" sz="2000" dirty="0" err="1"/>
            <a:t>added</a:t>
          </a:r>
          <a:r>
            <a:rPr lang="sk-SK" sz="2000" dirty="0"/>
            <a:t>, </a:t>
          </a:r>
          <a:r>
            <a:rPr lang="sk-SK" sz="2000" dirty="0" err="1"/>
            <a:t>producing</a:t>
          </a:r>
          <a:r>
            <a:rPr lang="sk-SK" sz="2000" dirty="0"/>
            <a:t> a </a:t>
          </a:r>
          <a:r>
            <a:rPr lang="sk-SK" sz="2000" dirty="0" err="1"/>
            <a:t>signal</a:t>
          </a:r>
          <a:r>
            <a:rPr lang="sk-SK" sz="2000" dirty="0"/>
            <a:t> (</a:t>
          </a:r>
          <a:r>
            <a:rPr lang="sk-SK" sz="2000" dirty="0" err="1"/>
            <a:t>color</a:t>
          </a:r>
          <a:r>
            <a:rPr lang="sk-SK" sz="2000" dirty="0"/>
            <a:t> change) </a:t>
          </a:r>
          <a:r>
            <a:rPr lang="sk-SK" sz="2000" dirty="0" err="1"/>
            <a:t>that</a:t>
          </a:r>
          <a:r>
            <a:rPr lang="sk-SK" sz="2000" dirty="0"/>
            <a:t> </a:t>
          </a:r>
          <a:r>
            <a:rPr lang="sk-SK" sz="2000" dirty="0" err="1"/>
            <a:t>is</a:t>
          </a:r>
          <a:r>
            <a:rPr lang="sk-SK" sz="2000" dirty="0"/>
            <a:t> </a:t>
          </a:r>
          <a:r>
            <a:rPr lang="sk-SK" sz="2000" dirty="0" err="1"/>
            <a:t>proportional</a:t>
          </a:r>
          <a:r>
            <a:rPr lang="sk-SK" sz="2000" dirty="0"/>
            <a:t> to </a:t>
          </a:r>
          <a:r>
            <a:rPr lang="sk-SK" sz="2000" dirty="0" err="1"/>
            <a:t>the</a:t>
          </a:r>
          <a:r>
            <a:rPr lang="sk-SK" sz="2000" dirty="0"/>
            <a:t> </a:t>
          </a:r>
          <a:r>
            <a:rPr lang="sk-SK" sz="2000" dirty="0" err="1"/>
            <a:t>amount</a:t>
          </a:r>
          <a:r>
            <a:rPr lang="sk-SK" sz="2000" dirty="0"/>
            <a:t> of </a:t>
          </a:r>
          <a:r>
            <a:rPr lang="sk-SK" sz="2000" dirty="0" err="1"/>
            <a:t>analyte</a:t>
          </a:r>
          <a:r>
            <a:rPr lang="sk-SK" sz="2000" dirty="0"/>
            <a:t> in </a:t>
          </a:r>
          <a:r>
            <a:rPr lang="sk-SK" sz="2000" dirty="0" err="1"/>
            <a:t>the</a:t>
          </a:r>
          <a:r>
            <a:rPr lang="sk-SK" sz="2000" dirty="0"/>
            <a:t> </a:t>
          </a:r>
          <a:r>
            <a:rPr lang="sk-SK" sz="2000" dirty="0" err="1"/>
            <a:t>sample</a:t>
          </a:r>
          <a:r>
            <a:rPr lang="sk-SK" sz="2000" dirty="0"/>
            <a:t> </a:t>
          </a:r>
        </a:p>
      </dgm:t>
    </dgm:pt>
    <dgm:pt modelId="{D6FDBADA-53F3-4741-B5BE-ED505BB2A8F3}" type="parTrans" cxnId="{865CA586-9DCA-4BD7-9629-6D4D0340DBCA}">
      <dgm:prSet/>
      <dgm:spPr/>
      <dgm:t>
        <a:bodyPr/>
        <a:lstStyle/>
        <a:p>
          <a:endParaRPr lang="sk-SK"/>
        </a:p>
      </dgm:t>
    </dgm:pt>
    <dgm:pt modelId="{537E3170-3B8E-4950-827C-F42D9EA81382}" type="sibTrans" cxnId="{865CA586-9DCA-4BD7-9629-6D4D0340DBCA}">
      <dgm:prSet/>
      <dgm:spPr/>
      <dgm:t>
        <a:bodyPr/>
        <a:lstStyle/>
        <a:p>
          <a:endParaRPr lang="sk-SK"/>
        </a:p>
      </dgm:t>
    </dgm:pt>
    <dgm:pt modelId="{BB90ADF3-4373-418E-8124-5404E82E0858}" type="pres">
      <dgm:prSet presAssocID="{DC19AACD-D78E-434A-9E72-989F2664B2B7}" presName="Name0" presStyleCnt="0">
        <dgm:presLayoutVars>
          <dgm:dir/>
          <dgm:animLvl val="lvl"/>
          <dgm:resizeHandles val="exact"/>
        </dgm:presLayoutVars>
      </dgm:prSet>
      <dgm:spPr/>
    </dgm:pt>
    <dgm:pt modelId="{C4242F1E-952F-47EE-BBD2-D593358A2895}" type="pres">
      <dgm:prSet presAssocID="{E048D726-594C-47A7-900A-E1A7AA656F5E}" presName="linNode" presStyleCnt="0"/>
      <dgm:spPr/>
    </dgm:pt>
    <dgm:pt modelId="{C304BAEA-4310-434B-986F-89511074D7C3}" type="pres">
      <dgm:prSet presAssocID="{E048D726-594C-47A7-900A-E1A7AA656F5E}" presName="parentText" presStyleLbl="node1" presStyleIdx="0" presStyleCnt="3" custScaleX="277778" custScaleY="44811">
        <dgm:presLayoutVars>
          <dgm:chMax val="1"/>
          <dgm:bulletEnabled val="1"/>
        </dgm:presLayoutVars>
      </dgm:prSet>
      <dgm:spPr/>
    </dgm:pt>
    <dgm:pt modelId="{0544DB0F-E2C6-4644-A6C1-2FCEE7914866}" type="pres">
      <dgm:prSet presAssocID="{0B49268E-54D6-4509-BC72-4A570CE2AF98}" presName="sp" presStyleCnt="0"/>
      <dgm:spPr/>
    </dgm:pt>
    <dgm:pt modelId="{2BAC9D10-8E2D-44DF-BF6E-FC1075AF311E}" type="pres">
      <dgm:prSet presAssocID="{4F04D066-C21F-419B-A4AC-F147A75E24E2}" presName="linNode" presStyleCnt="0"/>
      <dgm:spPr/>
    </dgm:pt>
    <dgm:pt modelId="{9B606C0D-E799-4486-A2B9-D3CA01F97ECF}" type="pres">
      <dgm:prSet presAssocID="{4F04D066-C21F-419B-A4AC-F147A75E24E2}" presName="parentText" presStyleLbl="node1" presStyleIdx="1" presStyleCnt="3" custScaleX="277778">
        <dgm:presLayoutVars>
          <dgm:chMax val="1"/>
          <dgm:bulletEnabled val="1"/>
        </dgm:presLayoutVars>
      </dgm:prSet>
      <dgm:spPr/>
    </dgm:pt>
    <dgm:pt modelId="{368C2CF1-A442-4B64-803B-D0F4EAE207C2}" type="pres">
      <dgm:prSet presAssocID="{3F0525B0-8381-46EE-942F-D11644DF4C72}" presName="sp" presStyleCnt="0"/>
      <dgm:spPr/>
    </dgm:pt>
    <dgm:pt modelId="{53AA4A9F-D5BC-4C0D-8113-9603F6BC9372}" type="pres">
      <dgm:prSet presAssocID="{A763DE22-3C9B-4A7D-82ED-337E1A8782A3}" presName="linNode" presStyleCnt="0"/>
      <dgm:spPr/>
    </dgm:pt>
    <dgm:pt modelId="{7B9EE180-F666-42A7-BFB8-784DB6CFFE18}" type="pres">
      <dgm:prSet presAssocID="{A763DE22-3C9B-4A7D-82ED-337E1A8782A3}" presName="parentText" presStyleLbl="node1" presStyleIdx="2" presStyleCnt="3" custScaleX="277778">
        <dgm:presLayoutVars>
          <dgm:chMax val="1"/>
          <dgm:bulletEnabled val="1"/>
        </dgm:presLayoutVars>
      </dgm:prSet>
      <dgm:spPr/>
    </dgm:pt>
  </dgm:ptLst>
  <dgm:cxnLst>
    <dgm:cxn modelId="{083AEA0F-1C6A-4C74-8140-47C6BCE90C98}" srcId="{DC19AACD-D78E-434A-9E72-989F2664B2B7}" destId="{E048D726-594C-47A7-900A-E1A7AA656F5E}" srcOrd="0" destOrd="0" parTransId="{2D1A83E6-7B86-419D-A8F3-BA7D2F7818DC}" sibTransId="{0B49268E-54D6-4509-BC72-4A570CE2AF98}"/>
    <dgm:cxn modelId="{49C4D525-EA9B-46C2-8212-9FA40FFEC981}" type="presOf" srcId="{A763DE22-3C9B-4A7D-82ED-337E1A8782A3}" destId="{7B9EE180-F666-42A7-BFB8-784DB6CFFE18}" srcOrd="0" destOrd="0" presId="urn:microsoft.com/office/officeart/2005/8/layout/vList5"/>
    <dgm:cxn modelId="{53384236-846F-4936-87E5-5E3C4F885D86}" type="presOf" srcId="{E048D726-594C-47A7-900A-E1A7AA656F5E}" destId="{C304BAEA-4310-434B-986F-89511074D7C3}" srcOrd="0" destOrd="0" presId="urn:microsoft.com/office/officeart/2005/8/layout/vList5"/>
    <dgm:cxn modelId="{DB34263B-DBDD-4881-9817-F6477EE63F0B}" type="presOf" srcId="{4F04D066-C21F-419B-A4AC-F147A75E24E2}" destId="{9B606C0D-E799-4486-A2B9-D3CA01F97ECF}" srcOrd="0" destOrd="0" presId="urn:microsoft.com/office/officeart/2005/8/layout/vList5"/>
    <dgm:cxn modelId="{2D53EE5D-F1C7-404A-B579-5BBE9DCD9F75}" srcId="{DC19AACD-D78E-434A-9E72-989F2664B2B7}" destId="{4F04D066-C21F-419B-A4AC-F147A75E24E2}" srcOrd="1" destOrd="0" parTransId="{0ED8D5CE-0C75-495C-A948-2CC5A5A04FA7}" sibTransId="{3F0525B0-8381-46EE-942F-D11644DF4C72}"/>
    <dgm:cxn modelId="{865CA586-9DCA-4BD7-9629-6D4D0340DBCA}" srcId="{DC19AACD-D78E-434A-9E72-989F2664B2B7}" destId="{A763DE22-3C9B-4A7D-82ED-337E1A8782A3}" srcOrd="2" destOrd="0" parTransId="{D6FDBADA-53F3-4741-B5BE-ED505BB2A8F3}" sibTransId="{537E3170-3B8E-4950-827C-F42D9EA81382}"/>
    <dgm:cxn modelId="{F5A2BEC6-4138-485A-B773-4BD8DF76ECFF}" type="presOf" srcId="{DC19AACD-D78E-434A-9E72-989F2664B2B7}" destId="{BB90ADF3-4373-418E-8124-5404E82E0858}" srcOrd="0" destOrd="0" presId="urn:microsoft.com/office/officeart/2005/8/layout/vList5"/>
    <dgm:cxn modelId="{77EE4718-A21D-46FF-9163-42484E63824F}" type="presParOf" srcId="{BB90ADF3-4373-418E-8124-5404E82E0858}" destId="{C4242F1E-952F-47EE-BBD2-D593358A2895}" srcOrd="0" destOrd="0" presId="urn:microsoft.com/office/officeart/2005/8/layout/vList5"/>
    <dgm:cxn modelId="{24A915AE-2835-47F4-90F5-9FE92E0F954F}" type="presParOf" srcId="{C4242F1E-952F-47EE-BBD2-D593358A2895}" destId="{C304BAEA-4310-434B-986F-89511074D7C3}" srcOrd="0" destOrd="0" presId="urn:microsoft.com/office/officeart/2005/8/layout/vList5"/>
    <dgm:cxn modelId="{CE8AF59A-5B87-4542-9E03-C039A685E3FA}" type="presParOf" srcId="{BB90ADF3-4373-418E-8124-5404E82E0858}" destId="{0544DB0F-E2C6-4644-A6C1-2FCEE7914866}" srcOrd="1" destOrd="0" presId="urn:microsoft.com/office/officeart/2005/8/layout/vList5"/>
    <dgm:cxn modelId="{D25250C2-8763-4E9C-8491-CC0B3AB2EBD9}" type="presParOf" srcId="{BB90ADF3-4373-418E-8124-5404E82E0858}" destId="{2BAC9D10-8E2D-44DF-BF6E-FC1075AF311E}" srcOrd="2" destOrd="0" presId="urn:microsoft.com/office/officeart/2005/8/layout/vList5"/>
    <dgm:cxn modelId="{D3F2FADE-BDFD-464F-8DC7-98BA0AF8DBC5}" type="presParOf" srcId="{2BAC9D10-8E2D-44DF-BF6E-FC1075AF311E}" destId="{9B606C0D-E799-4486-A2B9-D3CA01F97ECF}" srcOrd="0" destOrd="0" presId="urn:microsoft.com/office/officeart/2005/8/layout/vList5"/>
    <dgm:cxn modelId="{0BA667EC-AE50-47C8-B2D5-E5AB111597ED}" type="presParOf" srcId="{BB90ADF3-4373-418E-8124-5404E82E0858}" destId="{368C2CF1-A442-4B64-803B-D0F4EAE207C2}" srcOrd="3" destOrd="0" presId="urn:microsoft.com/office/officeart/2005/8/layout/vList5"/>
    <dgm:cxn modelId="{CC1C4B67-6167-46DE-B68D-97001B5012E3}" type="presParOf" srcId="{BB90ADF3-4373-418E-8124-5404E82E0858}" destId="{53AA4A9F-D5BC-4C0D-8113-9603F6BC9372}" srcOrd="4" destOrd="0" presId="urn:microsoft.com/office/officeart/2005/8/layout/vList5"/>
    <dgm:cxn modelId="{A9A4C559-C4AE-43E0-8D99-23A615F31AB7}" type="presParOf" srcId="{53AA4A9F-D5BC-4C0D-8113-9603F6BC9372}" destId="{7B9EE180-F666-42A7-BFB8-784DB6CFFE18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2157AEF-305B-4EC8-840A-8A8536BFD7E2}" type="doc">
      <dgm:prSet loTypeId="urn:microsoft.com/office/officeart/2005/8/layout/vList2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sk-SK"/>
        </a:p>
      </dgm:t>
    </dgm:pt>
    <dgm:pt modelId="{3C3ACAC0-B84C-4E98-83E1-D8A4B5F03592}">
      <dgm:prSet/>
      <dgm:spPr/>
      <dgm:t>
        <a:bodyPr/>
        <a:lstStyle/>
        <a:p>
          <a:pPr rtl="0"/>
          <a:r>
            <a:rPr lang="sk-SK"/>
            <a:t>is used mainly for antibodies detection</a:t>
          </a:r>
        </a:p>
      </dgm:t>
    </dgm:pt>
    <dgm:pt modelId="{09DA8D06-D245-4D4D-96F4-82C94A132A6B}" type="parTrans" cxnId="{03ED42FF-94F1-4F91-9F4D-3529C1C4C8FC}">
      <dgm:prSet/>
      <dgm:spPr/>
      <dgm:t>
        <a:bodyPr/>
        <a:lstStyle/>
        <a:p>
          <a:endParaRPr lang="sk-SK"/>
        </a:p>
      </dgm:t>
    </dgm:pt>
    <dgm:pt modelId="{E3CF5CFC-3EF0-4F6D-83CF-FACF41A26075}" type="sibTrans" cxnId="{03ED42FF-94F1-4F91-9F4D-3529C1C4C8FC}">
      <dgm:prSet/>
      <dgm:spPr/>
      <dgm:t>
        <a:bodyPr/>
        <a:lstStyle/>
        <a:p>
          <a:endParaRPr lang="sk-SK"/>
        </a:p>
      </dgm:t>
    </dgm:pt>
    <dgm:pt modelId="{CCC88AEE-9239-4E50-B32C-161C6F6B4081}">
      <dgm:prSet/>
      <dgm:spPr/>
      <dgm:t>
        <a:bodyPr/>
        <a:lstStyle/>
        <a:p>
          <a:pPr rtl="0"/>
          <a:r>
            <a:rPr lang="sk-SK"/>
            <a:t>technique that uses a two-step process for detection</a:t>
          </a:r>
        </a:p>
      </dgm:t>
    </dgm:pt>
    <dgm:pt modelId="{5E127F7D-9F2B-4151-A53C-9FC7BEEDBD96}" type="parTrans" cxnId="{56DBDF5B-9ED7-4DAE-8432-3A2438051DBB}">
      <dgm:prSet/>
      <dgm:spPr/>
      <dgm:t>
        <a:bodyPr/>
        <a:lstStyle/>
        <a:p>
          <a:endParaRPr lang="sk-SK"/>
        </a:p>
      </dgm:t>
    </dgm:pt>
    <dgm:pt modelId="{7A091B47-CC70-420B-B10E-4F0B09FBA9A3}" type="sibTrans" cxnId="{56DBDF5B-9ED7-4DAE-8432-3A2438051DBB}">
      <dgm:prSet/>
      <dgm:spPr/>
      <dgm:t>
        <a:bodyPr/>
        <a:lstStyle/>
        <a:p>
          <a:endParaRPr lang="sk-SK"/>
        </a:p>
      </dgm:t>
    </dgm:pt>
    <dgm:pt modelId="{A13A8DDA-649C-4BF5-B858-D76072B18427}">
      <dgm:prSet/>
      <dgm:spPr/>
      <dgm:t>
        <a:bodyPr/>
        <a:lstStyle/>
        <a:p>
          <a:pPr rtl="0"/>
          <a:r>
            <a:rPr lang="sk-SK" dirty="0" err="1"/>
            <a:t>is</a:t>
          </a:r>
          <a:r>
            <a:rPr lang="sk-SK" dirty="0"/>
            <a:t> </a:t>
          </a:r>
          <a:r>
            <a:rPr lang="sk-SK" dirty="0" err="1"/>
            <a:t>similar</a:t>
          </a:r>
          <a:r>
            <a:rPr lang="sk-SK" dirty="0"/>
            <a:t> to a </a:t>
          </a:r>
          <a:r>
            <a:rPr lang="sk-SK" dirty="0" err="1"/>
            <a:t>direct</a:t>
          </a:r>
          <a:r>
            <a:rPr lang="sk-SK" dirty="0"/>
            <a:t> ELISA in </a:t>
          </a:r>
          <a:r>
            <a:rPr lang="sk-SK" dirty="0" err="1"/>
            <a:t>that</a:t>
          </a:r>
          <a:r>
            <a:rPr lang="sk-SK" dirty="0"/>
            <a:t> </a:t>
          </a:r>
          <a:r>
            <a:rPr lang="sk-SK" dirty="0" err="1"/>
            <a:t>an</a:t>
          </a:r>
          <a:r>
            <a:rPr lang="sk-SK" dirty="0"/>
            <a:t> </a:t>
          </a:r>
          <a:r>
            <a:rPr lang="sk-SK" dirty="0" err="1"/>
            <a:t>antigen</a:t>
          </a:r>
          <a:r>
            <a:rPr lang="sk-SK" dirty="0"/>
            <a:t> </a:t>
          </a:r>
          <a:r>
            <a:rPr lang="sk-SK" dirty="0" err="1"/>
            <a:t>is</a:t>
          </a:r>
          <a:r>
            <a:rPr lang="sk-SK" dirty="0"/>
            <a:t> </a:t>
          </a:r>
          <a:r>
            <a:rPr lang="sk-SK" dirty="0" err="1"/>
            <a:t>adsorbed</a:t>
          </a:r>
          <a:r>
            <a:rPr lang="sk-SK" dirty="0"/>
            <a:t> on a plate, </a:t>
          </a:r>
          <a:r>
            <a:rPr lang="sk-SK" dirty="0" err="1"/>
            <a:t>but</a:t>
          </a:r>
          <a:r>
            <a:rPr lang="sk-SK" dirty="0"/>
            <a:t> </a:t>
          </a:r>
          <a:r>
            <a:rPr lang="sk-SK" dirty="0" err="1"/>
            <a:t>it</a:t>
          </a:r>
          <a:r>
            <a:rPr lang="sk-SK" dirty="0"/>
            <a:t> </a:t>
          </a:r>
          <a:r>
            <a:rPr lang="sk-SK" dirty="0" err="1"/>
            <a:t>includes</a:t>
          </a:r>
          <a:r>
            <a:rPr lang="sk-SK" dirty="0"/>
            <a:t> </a:t>
          </a:r>
          <a:r>
            <a:rPr lang="sk-SK" dirty="0" err="1"/>
            <a:t>an</a:t>
          </a:r>
          <a:r>
            <a:rPr lang="sk-SK" dirty="0"/>
            <a:t> </a:t>
          </a:r>
          <a:r>
            <a:rPr lang="sk-SK" dirty="0" err="1"/>
            <a:t>additional</a:t>
          </a:r>
          <a:r>
            <a:rPr lang="sk-SK" dirty="0"/>
            <a:t> </a:t>
          </a:r>
          <a:r>
            <a:rPr lang="sk-SK" dirty="0" err="1"/>
            <a:t>amplification</a:t>
          </a:r>
          <a:r>
            <a:rPr lang="sk-SK" dirty="0"/>
            <a:t> </a:t>
          </a:r>
          <a:r>
            <a:rPr lang="sk-SK" dirty="0" err="1"/>
            <a:t>detection</a:t>
          </a:r>
          <a:r>
            <a:rPr lang="sk-SK" dirty="0"/>
            <a:t> step</a:t>
          </a:r>
        </a:p>
      </dgm:t>
    </dgm:pt>
    <dgm:pt modelId="{32779125-0B69-43D4-9FC8-BECD819D48CD}" type="parTrans" cxnId="{E68B32A3-D3D1-49C7-B23E-81C902F3A2FA}">
      <dgm:prSet/>
      <dgm:spPr/>
      <dgm:t>
        <a:bodyPr/>
        <a:lstStyle/>
        <a:p>
          <a:endParaRPr lang="sk-SK"/>
        </a:p>
      </dgm:t>
    </dgm:pt>
    <dgm:pt modelId="{F383A518-6B29-4CFF-ACE5-D9807DDCBAA9}" type="sibTrans" cxnId="{E68B32A3-D3D1-49C7-B23E-81C902F3A2FA}">
      <dgm:prSet/>
      <dgm:spPr/>
      <dgm:t>
        <a:bodyPr/>
        <a:lstStyle/>
        <a:p>
          <a:endParaRPr lang="sk-SK"/>
        </a:p>
      </dgm:t>
    </dgm:pt>
    <dgm:pt modelId="{5F45D68C-76D0-4116-9A24-C0B87890CA4A}">
      <dgm:prSet/>
      <dgm:spPr/>
      <dgm:t>
        <a:bodyPr/>
        <a:lstStyle/>
        <a:p>
          <a:pPr rtl="0"/>
          <a:r>
            <a:rPr lang="sk-SK"/>
            <a:t>unconjugated primary detection antibody is added and binds to the specific antigen</a:t>
          </a:r>
        </a:p>
      </dgm:t>
    </dgm:pt>
    <dgm:pt modelId="{CCEE02C9-6369-49F5-8F10-8D891DF6044A}" type="parTrans" cxnId="{DC278784-60F3-4CC2-8682-BDDA94BE6090}">
      <dgm:prSet/>
      <dgm:spPr/>
      <dgm:t>
        <a:bodyPr/>
        <a:lstStyle/>
        <a:p>
          <a:endParaRPr lang="sk-SK"/>
        </a:p>
      </dgm:t>
    </dgm:pt>
    <dgm:pt modelId="{64BB62EF-1B49-4CA7-8202-FE0826EDE87B}" type="sibTrans" cxnId="{DC278784-60F3-4CC2-8682-BDDA94BE6090}">
      <dgm:prSet/>
      <dgm:spPr/>
      <dgm:t>
        <a:bodyPr/>
        <a:lstStyle/>
        <a:p>
          <a:endParaRPr lang="sk-SK"/>
        </a:p>
      </dgm:t>
    </dgm:pt>
    <dgm:pt modelId="{5DD45441-BF25-4C96-B275-BB549443F1AC}">
      <dgm:prSet/>
      <dgm:spPr/>
      <dgm:t>
        <a:bodyPr/>
        <a:lstStyle/>
        <a:p>
          <a:pPr rtl="0"/>
          <a:r>
            <a:rPr lang="sk-SK"/>
            <a:t>conjugated secondary antibody (enzyme-labelled antibody) directed against the host species of the primary antibody is then added (amplification)</a:t>
          </a:r>
        </a:p>
      </dgm:t>
    </dgm:pt>
    <dgm:pt modelId="{9B525859-854B-427D-BED1-F8E24AA8957B}" type="parTrans" cxnId="{E3DF15B0-4A30-49BF-89CE-138219B9D5D9}">
      <dgm:prSet/>
      <dgm:spPr/>
      <dgm:t>
        <a:bodyPr/>
        <a:lstStyle/>
        <a:p>
          <a:endParaRPr lang="sk-SK"/>
        </a:p>
      </dgm:t>
    </dgm:pt>
    <dgm:pt modelId="{C9F0A34C-224A-4996-90BA-8E8D45001A26}" type="sibTrans" cxnId="{E3DF15B0-4A30-49BF-89CE-138219B9D5D9}">
      <dgm:prSet/>
      <dgm:spPr/>
      <dgm:t>
        <a:bodyPr/>
        <a:lstStyle/>
        <a:p>
          <a:endParaRPr lang="sk-SK"/>
        </a:p>
      </dgm:t>
    </dgm:pt>
    <dgm:pt modelId="{F2A55097-73D1-40AD-8464-A36D421E4BFB}">
      <dgm:prSet/>
      <dgm:spPr/>
      <dgm:t>
        <a:bodyPr/>
        <a:lstStyle/>
        <a:p>
          <a:pPr rtl="0"/>
          <a:r>
            <a:rPr lang="sk-SK" dirty="0" err="1"/>
            <a:t>chromogenic</a:t>
          </a:r>
          <a:r>
            <a:rPr lang="sk-SK" dirty="0"/>
            <a:t> </a:t>
          </a:r>
          <a:r>
            <a:rPr lang="sk-SK" dirty="0" err="1"/>
            <a:t>substrate</a:t>
          </a:r>
          <a:r>
            <a:rPr lang="sk-SK" dirty="0"/>
            <a:t> </a:t>
          </a:r>
          <a:r>
            <a:rPr lang="sk-SK" dirty="0" err="1"/>
            <a:t>is</a:t>
          </a:r>
          <a:r>
            <a:rPr lang="sk-SK" dirty="0"/>
            <a:t> </a:t>
          </a:r>
          <a:r>
            <a:rPr lang="sk-SK" dirty="0" err="1"/>
            <a:t>added</a:t>
          </a:r>
          <a:r>
            <a:rPr lang="sk-SK" dirty="0"/>
            <a:t> </a:t>
          </a:r>
          <a:r>
            <a:rPr lang="sk-SK" dirty="0" err="1"/>
            <a:t>that</a:t>
          </a:r>
          <a:r>
            <a:rPr lang="sk-SK" dirty="0"/>
            <a:t> </a:t>
          </a:r>
          <a:r>
            <a:rPr lang="sk-SK" dirty="0" err="1"/>
            <a:t>produces</a:t>
          </a:r>
          <a:r>
            <a:rPr lang="sk-SK" dirty="0"/>
            <a:t> a </a:t>
          </a:r>
          <a:r>
            <a:rPr lang="sk-SK" dirty="0" err="1"/>
            <a:t>signal</a:t>
          </a:r>
          <a:r>
            <a:rPr lang="sk-SK" dirty="0"/>
            <a:t> (</a:t>
          </a:r>
          <a:r>
            <a:rPr lang="sk-SK" dirty="0" err="1"/>
            <a:t>color</a:t>
          </a:r>
          <a:r>
            <a:rPr lang="sk-SK" dirty="0"/>
            <a:t> change) </a:t>
          </a:r>
          <a:r>
            <a:rPr lang="sk-SK" dirty="0" err="1"/>
            <a:t>proportional</a:t>
          </a:r>
          <a:r>
            <a:rPr lang="sk-SK" dirty="0"/>
            <a:t> to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amount</a:t>
          </a:r>
          <a:r>
            <a:rPr lang="sk-SK" dirty="0"/>
            <a:t> of </a:t>
          </a:r>
          <a:r>
            <a:rPr lang="sk-SK" dirty="0" err="1"/>
            <a:t>determined</a:t>
          </a:r>
          <a:r>
            <a:rPr lang="sk-SK" dirty="0"/>
            <a:t> </a:t>
          </a:r>
          <a:r>
            <a:rPr lang="sk-SK" dirty="0" err="1"/>
            <a:t>antibody</a:t>
          </a:r>
          <a:r>
            <a:rPr lang="sk-SK" dirty="0"/>
            <a:t> </a:t>
          </a:r>
          <a:r>
            <a:rPr lang="sk-SK" dirty="0" err="1"/>
            <a:t>bound</a:t>
          </a:r>
          <a:r>
            <a:rPr lang="sk-SK" dirty="0"/>
            <a:t> in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well</a:t>
          </a:r>
          <a:endParaRPr lang="sk-SK" dirty="0"/>
        </a:p>
      </dgm:t>
    </dgm:pt>
    <dgm:pt modelId="{E7938386-D3CB-4728-A828-1978E22E500A}" type="parTrans" cxnId="{EB22D225-0EC3-4AF1-8B0C-9751A1CAFF7C}">
      <dgm:prSet/>
      <dgm:spPr/>
      <dgm:t>
        <a:bodyPr/>
        <a:lstStyle/>
        <a:p>
          <a:endParaRPr lang="sk-SK"/>
        </a:p>
      </dgm:t>
    </dgm:pt>
    <dgm:pt modelId="{FFCC4B70-5458-4BAB-AA86-9CB181B2556B}" type="sibTrans" cxnId="{EB22D225-0EC3-4AF1-8B0C-9751A1CAFF7C}">
      <dgm:prSet/>
      <dgm:spPr/>
      <dgm:t>
        <a:bodyPr/>
        <a:lstStyle/>
        <a:p>
          <a:endParaRPr lang="sk-SK"/>
        </a:p>
      </dgm:t>
    </dgm:pt>
    <dgm:pt modelId="{29C26B63-10EB-490B-835D-76BB712DA580}" type="pres">
      <dgm:prSet presAssocID="{12157AEF-305B-4EC8-840A-8A8536BFD7E2}" presName="linear" presStyleCnt="0">
        <dgm:presLayoutVars>
          <dgm:animLvl val="lvl"/>
          <dgm:resizeHandles val="exact"/>
        </dgm:presLayoutVars>
      </dgm:prSet>
      <dgm:spPr/>
    </dgm:pt>
    <dgm:pt modelId="{84F8E01E-1F43-438C-A240-1B1101C17ADB}" type="pres">
      <dgm:prSet presAssocID="{3C3ACAC0-B84C-4E98-83E1-D8A4B5F03592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7C94027F-50B0-481B-A0CF-2B1CD18698C3}" type="pres">
      <dgm:prSet presAssocID="{E3CF5CFC-3EF0-4F6D-83CF-FACF41A26075}" presName="spacer" presStyleCnt="0"/>
      <dgm:spPr/>
    </dgm:pt>
    <dgm:pt modelId="{05B7601F-8570-48E8-9A40-14240D19DF48}" type="pres">
      <dgm:prSet presAssocID="{CCC88AEE-9239-4E50-B32C-161C6F6B4081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8B74C4B8-FD6B-4FDF-AC55-7C5C3DE16EAF}" type="pres">
      <dgm:prSet presAssocID="{7A091B47-CC70-420B-B10E-4F0B09FBA9A3}" presName="spacer" presStyleCnt="0"/>
      <dgm:spPr/>
    </dgm:pt>
    <dgm:pt modelId="{5271D180-367B-4690-8D21-C653415EFA06}" type="pres">
      <dgm:prSet presAssocID="{A13A8DDA-649C-4BF5-B858-D76072B18427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15CCB86F-1365-4884-A0A9-4A06CFA74399}" type="pres">
      <dgm:prSet presAssocID="{F383A518-6B29-4CFF-ACE5-D9807DDCBAA9}" presName="spacer" presStyleCnt="0"/>
      <dgm:spPr/>
    </dgm:pt>
    <dgm:pt modelId="{B38B4C5B-6C67-4538-A0A7-D8912C3C89B5}" type="pres">
      <dgm:prSet presAssocID="{5F45D68C-76D0-4116-9A24-C0B87890CA4A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CF854721-8FA7-4574-958E-4A09D10BA9D5}" type="pres">
      <dgm:prSet presAssocID="{64BB62EF-1B49-4CA7-8202-FE0826EDE87B}" presName="spacer" presStyleCnt="0"/>
      <dgm:spPr/>
    </dgm:pt>
    <dgm:pt modelId="{A028A907-56C1-420A-A549-4C644B3F89BC}" type="pres">
      <dgm:prSet presAssocID="{5DD45441-BF25-4C96-B275-BB549443F1AC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12945D2-6E3E-4156-B9D8-B3A0F85F33F8}" type="pres">
      <dgm:prSet presAssocID="{C9F0A34C-224A-4996-90BA-8E8D45001A26}" presName="spacer" presStyleCnt="0"/>
      <dgm:spPr/>
    </dgm:pt>
    <dgm:pt modelId="{DC3E993C-06B2-4D03-A254-7DA767378D99}" type="pres">
      <dgm:prSet presAssocID="{F2A55097-73D1-40AD-8464-A36D421E4BFB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58E1BA07-33BD-4328-BE2B-AB5517158CF5}" type="presOf" srcId="{A13A8DDA-649C-4BF5-B858-D76072B18427}" destId="{5271D180-367B-4690-8D21-C653415EFA06}" srcOrd="0" destOrd="0" presId="urn:microsoft.com/office/officeart/2005/8/layout/vList2"/>
    <dgm:cxn modelId="{FA761C0E-91A3-4918-85A1-77C37FCF3395}" type="presOf" srcId="{5DD45441-BF25-4C96-B275-BB549443F1AC}" destId="{A028A907-56C1-420A-A549-4C644B3F89BC}" srcOrd="0" destOrd="0" presId="urn:microsoft.com/office/officeart/2005/8/layout/vList2"/>
    <dgm:cxn modelId="{6D3EBD21-D8F2-4EA7-8F56-D3F456E51F07}" type="presOf" srcId="{F2A55097-73D1-40AD-8464-A36D421E4BFB}" destId="{DC3E993C-06B2-4D03-A254-7DA767378D99}" srcOrd="0" destOrd="0" presId="urn:microsoft.com/office/officeart/2005/8/layout/vList2"/>
    <dgm:cxn modelId="{D004D224-94B6-4F38-B324-2DB20B59FFF0}" type="presOf" srcId="{5F45D68C-76D0-4116-9A24-C0B87890CA4A}" destId="{B38B4C5B-6C67-4538-A0A7-D8912C3C89B5}" srcOrd="0" destOrd="0" presId="urn:microsoft.com/office/officeart/2005/8/layout/vList2"/>
    <dgm:cxn modelId="{EB22D225-0EC3-4AF1-8B0C-9751A1CAFF7C}" srcId="{12157AEF-305B-4EC8-840A-8A8536BFD7E2}" destId="{F2A55097-73D1-40AD-8464-A36D421E4BFB}" srcOrd="5" destOrd="0" parTransId="{E7938386-D3CB-4728-A828-1978E22E500A}" sibTransId="{FFCC4B70-5458-4BAB-AA86-9CB181B2556B}"/>
    <dgm:cxn modelId="{56DBDF5B-9ED7-4DAE-8432-3A2438051DBB}" srcId="{12157AEF-305B-4EC8-840A-8A8536BFD7E2}" destId="{CCC88AEE-9239-4E50-B32C-161C6F6B4081}" srcOrd="1" destOrd="0" parTransId="{5E127F7D-9F2B-4151-A53C-9FC7BEEDBD96}" sibTransId="{7A091B47-CC70-420B-B10E-4F0B09FBA9A3}"/>
    <dgm:cxn modelId="{A5625A4C-1511-4048-B704-F9FF6F50027B}" type="presOf" srcId="{12157AEF-305B-4EC8-840A-8A8536BFD7E2}" destId="{29C26B63-10EB-490B-835D-76BB712DA580}" srcOrd="0" destOrd="0" presId="urn:microsoft.com/office/officeart/2005/8/layout/vList2"/>
    <dgm:cxn modelId="{DC278784-60F3-4CC2-8682-BDDA94BE6090}" srcId="{12157AEF-305B-4EC8-840A-8A8536BFD7E2}" destId="{5F45D68C-76D0-4116-9A24-C0B87890CA4A}" srcOrd="3" destOrd="0" parTransId="{CCEE02C9-6369-49F5-8F10-8D891DF6044A}" sibTransId="{64BB62EF-1B49-4CA7-8202-FE0826EDE87B}"/>
    <dgm:cxn modelId="{8D4D3DA2-00AA-479A-BC80-BC13DE11F14D}" type="presOf" srcId="{3C3ACAC0-B84C-4E98-83E1-D8A4B5F03592}" destId="{84F8E01E-1F43-438C-A240-1B1101C17ADB}" srcOrd="0" destOrd="0" presId="urn:microsoft.com/office/officeart/2005/8/layout/vList2"/>
    <dgm:cxn modelId="{E68B32A3-D3D1-49C7-B23E-81C902F3A2FA}" srcId="{12157AEF-305B-4EC8-840A-8A8536BFD7E2}" destId="{A13A8DDA-649C-4BF5-B858-D76072B18427}" srcOrd="2" destOrd="0" parTransId="{32779125-0B69-43D4-9FC8-BECD819D48CD}" sibTransId="{F383A518-6B29-4CFF-ACE5-D9807DDCBAA9}"/>
    <dgm:cxn modelId="{E3DF15B0-4A30-49BF-89CE-138219B9D5D9}" srcId="{12157AEF-305B-4EC8-840A-8A8536BFD7E2}" destId="{5DD45441-BF25-4C96-B275-BB549443F1AC}" srcOrd="4" destOrd="0" parTransId="{9B525859-854B-427D-BED1-F8E24AA8957B}" sibTransId="{C9F0A34C-224A-4996-90BA-8E8D45001A26}"/>
    <dgm:cxn modelId="{896A58D4-4942-475F-8A74-30B1AF52A2E3}" type="presOf" srcId="{CCC88AEE-9239-4E50-B32C-161C6F6B4081}" destId="{05B7601F-8570-48E8-9A40-14240D19DF48}" srcOrd="0" destOrd="0" presId="urn:microsoft.com/office/officeart/2005/8/layout/vList2"/>
    <dgm:cxn modelId="{03ED42FF-94F1-4F91-9F4D-3529C1C4C8FC}" srcId="{12157AEF-305B-4EC8-840A-8A8536BFD7E2}" destId="{3C3ACAC0-B84C-4E98-83E1-D8A4B5F03592}" srcOrd="0" destOrd="0" parTransId="{09DA8D06-D245-4D4D-96F4-82C94A132A6B}" sibTransId="{E3CF5CFC-3EF0-4F6D-83CF-FACF41A26075}"/>
    <dgm:cxn modelId="{47DC4AB2-A35B-4EDE-A267-D0D66BAC55EE}" type="presParOf" srcId="{29C26B63-10EB-490B-835D-76BB712DA580}" destId="{84F8E01E-1F43-438C-A240-1B1101C17ADB}" srcOrd="0" destOrd="0" presId="urn:microsoft.com/office/officeart/2005/8/layout/vList2"/>
    <dgm:cxn modelId="{8D724FD5-4EAA-4198-B10B-278C451E8396}" type="presParOf" srcId="{29C26B63-10EB-490B-835D-76BB712DA580}" destId="{7C94027F-50B0-481B-A0CF-2B1CD18698C3}" srcOrd="1" destOrd="0" presId="urn:microsoft.com/office/officeart/2005/8/layout/vList2"/>
    <dgm:cxn modelId="{2C93748B-7653-40EB-B01D-2495F6C628B3}" type="presParOf" srcId="{29C26B63-10EB-490B-835D-76BB712DA580}" destId="{05B7601F-8570-48E8-9A40-14240D19DF48}" srcOrd="2" destOrd="0" presId="urn:microsoft.com/office/officeart/2005/8/layout/vList2"/>
    <dgm:cxn modelId="{90A090B6-CC4D-46D3-BAC2-13317F7AF2ED}" type="presParOf" srcId="{29C26B63-10EB-490B-835D-76BB712DA580}" destId="{8B74C4B8-FD6B-4FDF-AC55-7C5C3DE16EAF}" srcOrd="3" destOrd="0" presId="urn:microsoft.com/office/officeart/2005/8/layout/vList2"/>
    <dgm:cxn modelId="{CAFF0FEC-ACDA-4932-B1C6-DD83DD880A67}" type="presParOf" srcId="{29C26B63-10EB-490B-835D-76BB712DA580}" destId="{5271D180-367B-4690-8D21-C653415EFA06}" srcOrd="4" destOrd="0" presId="urn:microsoft.com/office/officeart/2005/8/layout/vList2"/>
    <dgm:cxn modelId="{387E7F13-BAF8-4ED9-966C-34906181C53F}" type="presParOf" srcId="{29C26B63-10EB-490B-835D-76BB712DA580}" destId="{15CCB86F-1365-4884-A0A9-4A06CFA74399}" srcOrd="5" destOrd="0" presId="urn:microsoft.com/office/officeart/2005/8/layout/vList2"/>
    <dgm:cxn modelId="{CD0E7503-0ADA-4723-95F9-3202B9E95C8C}" type="presParOf" srcId="{29C26B63-10EB-490B-835D-76BB712DA580}" destId="{B38B4C5B-6C67-4538-A0A7-D8912C3C89B5}" srcOrd="6" destOrd="0" presId="urn:microsoft.com/office/officeart/2005/8/layout/vList2"/>
    <dgm:cxn modelId="{C5BA1A72-5B1E-4A09-A7E2-FDBA18B658AC}" type="presParOf" srcId="{29C26B63-10EB-490B-835D-76BB712DA580}" destId="{CF854721-8FA7-4574-958E-4A09D10BA9D5}" srcOrd="7" destOrd="0" presId="urn:microsoft.com/office/officeart/2005/8/layout/vList2"/>
    <dgm:cxn modelId="{BD65741C-D75F-4637-810D-1285C1044EEC}" type="presParOf" srcId="{29C26B63-10EB-490B-835D-76BB712DA580}" destId="{A028A907-56C1-420A-A549-4C644B3F89BC}" srcOrd="8" destOrd="0" presId="urn:microsoft.com/office/officeart/2005/8/layout/vList2"/>
    <dgm:cxn modelId="{79D485D6-A7E8-41D1-B2DB-22DCB777E3B7}" type="presParOf" srcId="{29C26B63-10EB-490B-835D-76BB712DA580}" destId="{212945D2-6E3E-4156-B9D8-B3A0F85F33F8}" srcOrd="9" destOrd="0" presId="urn:microsoft.com/office/officeart/2005/8/layout/vList2"/>
    <dgm:cxn modelId="{8D71CAB7-5A88-4A86-93CB-01E00A38D26C}" type="presParOf" srcId="{29C26B63-10EB-490B-835D-76BB712DA580}" destId="{DC3E993C-06B2-4D03-A254-7DA767378D99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05D9B4D-8750-4044-BAB9-F9D17A1ED216}" type="doc">
      <dgm:prSet loTypeId="urn:microsoft.com/office/officeart/2005/8/layout/vList2" loCatId="list" qsTypeId="urn:microsoft.com/office/officeart/2005/8/quickstyle/3d3" qsCatId="3D" csTypeId="urn:microsoft.com/office/officeart/2005/8/colors/accent0_2" csCatId="mainScheme" phldr="1"/>
      <dgm:spPr/>
      <dgm:t>
        <a:bodyPr/>
        <a:lstStyle/>
        <a:p>
          <a:endParaRPr lang="sk-SK"/>
        </a:p>
      </dgm:t>
    </dgm:pt>
    <dgm:pt modelId="{3A76E076-4D2E-4A78-8A48-6EEFDED8FCDD}">
      <dgm:prSet/>
      <dgm:spPr/>
      <dgm:t>
        <a:bodyPr/>
        <a:lstStyle/>
        <a:p>
          <a:r>
            <a:rPr lang="sk-SK" dirty="0" err="1"/>
            <a:t>coated</a:t>
          </a:r>
          <a:r>
            <a:rPr lang="sk-SK" dirty="0"/>
            <a:t> SARS-CoV-2 </a:t>
          </a:r>
          <a:r>
            <a:rPr lang="sk-SK" dirty="0" err="1"/>
            <a:t>antigen</a:t>
          </a:r>
          <a:r>
            <a:rPr lang="sk-SK" dirty="0"/>
            <a:t> </a:t>
          </a:r>
          <a:r>
            <a:rPr lang="sk-SK" dirty="0" err="1"/>
            <a:t>onto</a:t>
          </a:r>
          <a:r>
            <a:rPr lang="sk-SK" dirty="0"/>
            <a:t> </a:t>
          </a:r>
          <a:r>
            <a:rPr lang="sk-SK" dirty="0" err="1"/>
            <a:t>wells</a:t>
          </a:r>
          <a:r>
            <a:rPr lang="sk-SK" dirty="0"/>
            <a:t> on a plate </a:t>
          </a:r>
          <a:r>
            <a:rPr lang="sk-SK" dirty="0" err="1"/>
            <a:t>interacts</a:t>
          </a:r>
          <a:r>
            <a:rPr lang="sk-SK" dirty="0"/>
            <a:t> </a:t>
          </a:r>
          <a:r>
            <a:rPr lang="sk-SK" dirty="0" err="1"/>
            <a:t>with</a:t>
          </a:r>
          <a:r>
            <a:rPr lang="sk-SK" dirty="0"/>
            <a:t>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primary</a:t>
          </a:r>
          <a:r>
            <a:rPr lang="sk-SK" dirty="0"/>
            <a:t> </a:t>
          </a:r>
          <a:r>
            <a:rPr lang="sk-SK" dirty="0" err="1"/>
            <a:t>antibody</a:t>
          </a:r>
          <a:r>
            <a:rPr lang="sk-SK" dirty="0"/>
            <a:t> (anti-SARS-CoV-2 </a:t>
          </a:r>
          <a:r>
            <a:rPr lang="sk-SK" dirty="0" err="1"/>
            <a:t>antibody</a:t>
          </a:r>
          <a:r>
            <a:rPr lang="sk-SK" dirty="0"/>
            <a:t>) </a:t>
          </a:r>
          <a:r>
            <a:rPr lang="sk-SK" dirty="0" err="1"/>
            <a:t>that</a:t>
          </a:r>
          <a:r>
            <a:rPr lang="sk-SK" dirty="0"/>
            <a:t> </a:t>
          </a:r>
          <a:r>
            <a:rPr lang="sk-SK" dirty="0" err="1"/>
            <a:t>can</a:t>
          </a:r>
          <a:r>
            <a:rPr lang="sk-SK" dirty="0"/>
            <a:t> </a:t>
          </a:r>
          <a:r>
            <a:rPr lang="sk-SK" dirty="0" err="1"/>
            <a:t>be</a:t>
          </a:r>
          <a:r>
            <a:rPr lang="sk-SK" dirty="0"/>
            <a:t> in a </a:t>
          </a:r>
          <a:r>
            <a:rPr lang="sk-SK" dirty="0" err="1"/>
            <a:t>patient's</a:t>
          </a:r>
          <a:r>
            <a:rPr lang="sk-SK" dirty="0"/>
            <a:t> </a:t>
          </a:r>
          <a:r>
            <a:rPr lang="sk-SK" dirty="0" err="1"/>
            <a:t>sample</a:t>
          </a:r>
          <a:endParaRPr lang="sk-SK" dirty="0"/>
        </a:p>
      </dgm:t>
    </dgm:pt>
    <dgm:pt modelId="{6294BE2A-686F-42F0-8E89-B3142C282AF8}" type="parTrans" cxnId="{E23C5A90-B732-44B8-B2C0-EF0FD1987F5A}">
      <dgm:prSet/>
      <dgm:spPr/>
      <dgm:t>
        <a:bodyPr/>
        <a:lstStyle/>
        <a:p>
          <a:endParaRPr lang="sk-SK"/>
        </a:p>
      </dgm:t>
    </dgm:pt>
    <dgm:pt modelId="{37020C34-FDC6-4AF8-B511-031913325CA4}" type="sibTrans" cxnId="{E23C5A90-B732-44B8-B2C0-EF0FD1987F5A}">
      <dgm:prSet/>
      <dgm:spPr/>
      <dgm:t>
        <a:bodyPr/>
        <a:lstStyle/>
        <a:p>
          <a:endParaRPr lang="sk-SK"/>
        </a:p>
      </dgm:t>
    </dgm:pt>
    <dgm:pt modelId="{3648E486-8CCC-4430-B31F-F6F3D39C448F}">
      <dgm:prSet/>
      <dgm:spPr/>
      <dgm:t>
        <a:bodyPr/>
        <a:lstStyle/>
        <a:p>
          <a:r>
            <a:rPr lang="sk-SK"/>
            <a:t>after adding a conjugated secondary antibody (enzyme-labelled antibody), it recognizes and interacts with the primary antibodies (amplification)</a:t>
          </a:r>
        </a:p>
      </dgm:t>
    </dgm:pt>
    <dgm:pt modelId="{31BBB2E7-4476-48FC-9FA1-55E27651B8A2}" type="parTrans" cxnId="{0F6B91BF-2200-4314-8320-3C16778D445D}">
      <dgm:prSet/>
      <dgm:spPr/>
      <dgm:t>
        <a:bodyPr/>
        <a:lstStyle/>
        <a:p>
          <a:endParaRPr lang="sk-SK"/>
        </a:p>
      </dgm:t>
    </dgm:pt>
    <dgm:pt modelId="{2C25F499-61BA-4BB5-9DD4-A9147B52923D}" type="sibTrans" cxnId="{0F6B91BF-2200-4314-8320-3C16778D445D}">
      <dgm:prSet/>
      <dgm:spPr/>
      <dgm:t>
        <a:bodyPr/>
        <a:lstStyle/>
        <a:p>
          <a:endParaRPr lang="sk-SK"/>
        </a:p>
      </dgm:t>
    </dgm:pt>
    <dgm:pt modelId="{454DD188-64D1-4900-9D03-D04FBCC9CA08}">
      <dgm:prSet/>
      <dgm:spPr/>
      <dgm:t>
        <a:bodyPr/>
        <a:lstStyle/>
        <a:p>
          <a:r>
            <a:rPr lang="sk-SK" dirty="0" err="1"/>
            <a:t>chromogenic</a:t>
          </a:r>
          <a:r>
            <a:rPr lang="sk-SK" dirty="0"/>
            <a:t> </a:t>
          </a:r>
          <a:r>
            <a:rPr lang="sk-SK" dirty="0" err="1"/>
            <a:t>substrate</a:t>
          </a:r>
          <a:r>
            <a:rPr lang="sk-SK" dirty="0"/>
            <a:t> </a:t>
          </a:r>
          <a:r>
            <a:rPr lang="sk-SK" dirty="0" err="1"/>
            <a:t>is</a:t>
          </a:r>
          <a:r>
            <a:rPr lang="sk-SK" dirty="0"/>
            <a:t> </a:t>
          </a:r>
          <a:r>
            <a:rPr lang="sk-SK" dirty="0" err="1"/>
            <a:t>then</a:t>
          </a:r>
          <a:r>
            <a:rPr lang="sk-SK" dirty="0"/>
            <a:t> </a:t>
          </a:r>
          <a:r>
            <a:rPr lang="sk-SK" dirty="0" err="1"/>
            <a:t>added</a:t>
          </a:r>
          <a:r>
            <a:rPr lang="sk-SK" dirty="0"/>
            <a:t> and </a:t>
          </a:r>
          <a:r>
            <a:rPr lang="sk-SK" dirty="0" err="1"/>
            <a:t>is</a:t>
          </a:r>
          <a:r>
            <a:rPr lang="sk-SK" dirty="0"/>
            <a:t> </a:t>
          </a:r>
          <a:r>
            <a:rPr lang="sk-SK" dirty="0" err="1"/>
            <a:t>cleaved</a:t>
          </a:r>
          <a:r>
            <a:rPr lang="sk-SK" dirty="0"/>
            <a:t> by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enzyme</a:t>
          </a:r>
          <a:r>
            <a:rPr lang="sk-SK" dirty="0"/>
            <a:t> and </a:t>
          </a:r>
          <a:r>
            <a:rPr lang="sk-SK" dirty="0" err="1"/>
            <a:t>results</a:t>
          </a:r>
          <a:r>
            <a:rPr lang="sk-SK" dirty="0"/>
            <a:t> in </a:t>
          </a:r>
          <a:r>
            <a:rPr lang="sk-SK" dirty="0" err="1"/>
            <a:t>color</a:t>
          </a:r>
          <a:r>
            <a:rPr lang="sk-SK" dirty="0"/>
            <a:t> change </a:t>
          </a:r>
          <a:r>
            <a:rPr lang="sk-SK" dirty="0" err="1"/>
            <a:t>after</a:t>
          </a:r>
          <a:r>
            <a:rPr lang="sk-SK" dirty="0"/>
            <a:t> </a:t>
          </a:r>
          <a:r>
            <a:rPr lang="sk-SK" dirty="0" err="1"/>
            <a:t>incubation</a:t>
          </a:r>
          <a:r>
            <a:rPr lang="sk-SK" dirty="0"/>
            <a:t> </a:t>
          </a:r>
        </a:p>
      </dgm:t>
    </dgm:pt>
    <dgm:pt modelId="{4D0E6466-2A2A-4C52-A928-D1101ED6B0AD}" type="parTrans" cxnId="{7DF6E3A6-DEB7-423A-98B7-8734C05007AE}">
      <dgm:prSet/>
      <dgm:spPr/>
      <dgm:t>
        <a:bodyPr/>
        <a:lstStyle/>
        <a:p>
          <a:endParaRPr lang="sk-SK"/>
        </a:p>
      </dgm:t>
    </dgm:pt>
    <dgm:pt modelId="{919CED1D-8919-42ED-8745-0D3F1F14A297}" type="sibTrans" cxnId="{7DF6E3A6-DEB7-423A-98B7-8734C05007AE}">
      <dgm:prSet/>
      <dgm:spPr/>
      <dgm:t>
        <a:bodyPr/>
        <a:lstStyle/>
        <a:p>
          <a:endParaRPr lang="sk-SK"/>
        </a:p>
      </dgm:t>
    </dgm:pt>
    <dgm:pt modelId="{D2C12764-E4B8-4BCF-B00E-E8B9E8A900A3}">
      <dgm:prSet/>
      <dgm:spPr/>
      <dgm:t>
        <a:bodyPr/>
        <a:lstStyle/>
        <a:p>
          <a:r>
            <a:rPr lang="sk-SK"/>
            <a:t>result is read by ELISA plate reader </a:t>
          </a:r>
        </a:p>
      </dgm:t>
    </dgm:pt>
    <dgm:pt modelId="{03326354-7B8F-4D4A-B245-7194D1737A43}" type="parTrans" cxnId="{CA6B4E6C-D60D-4269-8758-3A96E5943AF3}">
      <dgm:prSet/>
      <dgm:spPr/>
      <dgm:t>
        <a:bodyPr/>
        <a:lstStyle/>
        <a:p>
          <a:endParaRPr lang="sk-SK"/>
        </a:p>
      </dgm:t>
    </dgm:pt>
    <dgm:pt modelId="{927C3855-E08B-400B-AAAB-C0E6347F2DA1}" type="sibTrans" cxnId="{CA6B4E6C-D60D-4269-8758-3A96E5943AF3}">
      <dgm:prSet/>
      <dgm:spPr/>
      <dgm:t>
        <a:bodyPr/>
        <a:lstStyle/>
        <a:p>
          <a:endParaRPr lang="sk-SK"/>
        </a:p>
      </dgm:t>
    </dgm:pt>
    <dgm:pt modelId="{A6BDE12F-F16B-42C6-9E34-64F3F3C0FAF3}" type="pres">
      <dgm:prSet presAssocID="{605D9B4D-8750-4044-BAB9-F9D17A1ED216}" presName="linear" presStyleCnt="0">
        <dgm:presLayoutVars>
          <dgm:animLvl val="lvl"/>
          <dgm:resizeHandles val="exact"/>
        </dgm:presLayoutVars>
      </dgm:prSet>
      <dgm:spPr/>
    </dgm:pt>
    <dgm:pt modelId="{B210D76B-5770-4E5A-AA3B-1B53BB1AAA28}" type="pres">
      <dgm:prSet presAssocID="{3A76E076-4D2E-4A78-8A48-6EEFDED8FCD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2FE4EF4-73AA-4BEE-A834-BD02EB0477CB}" type="pres">
      <dgm:prSet presAssocID="{37020C34-FDC6-4AF8-B511-031913325CA4}" presName="spacer" presStyleCnt="0"/>
      <dgm:spPr/>
    </dgm:pt>
    <dgm:pt modelId="{A25EA1B1-6DF3-450F-8A9F-DDE646C629D1}" type="pres">
      <dgm:prSet presAssocID="{3648E486-8CCC-4430-B31F-F6F3D39C448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48DD670-96BC-4E22-B06E-697FFD7B348C}" type="pres">
      <dgm:prSet presAssocID="{2C25F499-61BA-4BB5-9DD4-A9147B52923D}" presName="spacer" presStyleCnt="0"/>
      <dgm:spPr/>
    </dgm:pt>
    <dgm:pt modelId="{615DB10D-A3E8-4E17-8446-9E3A5663AB46}" type="pres">
      <dgm:prSet presAssocID="{454DD188-64D1-4900-9D03-D04FBCC9CA0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CE6A753-6A26-42C9-B635-2937B446B8F3}" type="pres">
      <dgm:prSet presAssocID="{919CED1D-8919-42ED-8745-0D3F1F14A297}" presName="spacer" presStyleCnt="0"/>
      <dgm:spPr/>
    </dgm:pt>
    <dgm:pt modelId="{D4C78718-4E57-4FDC-9E92-173D34D9585F}" type="pres">
      <dgm:prSet presAssocID="{D2C12764-E4B8-4BCF-B00E-E8B9E8A900A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AB6CE31F-67D3-4EE5-B93C-578C26271BDF}" type="presOf" srcId="{3A76E076-4D2E-4A78-8A48-6EEFDED8FCDD}" destId="{B210D76B-5770-4E5A-AA3B-1B53BB1AAA28}" srcOrd="0" destOrd="0" presId="urn:microsoft.com/office/officeart/2005/8/layout/vList2"/>
    <dgm:cxn modelId="{083A5744-1B3A-4FAA-BB17-BE3E9DF0E3C1}" type="presOf" srcId="{3648E486-8CCC-4430-B31F-F6F3D39C448F}" destId="{A25EA1B1-6DF3-450F-8A9F-DDE646C629D1}" srcOrd="0" destOrd="0" presId="urn:microsoft.com/office/officeart/2005/8/layout/vList2"/>
    <dgm:cxn modelId="{CA6B4E6C-D60D-4269-8758-3A96E5943AF3}" srcId="{605D9B4D-8750-4044-BAB9-F9D17A1ED216}" destId="{D2C12764-E4B8-4BCF-B00E-E8B9E8A900A3}" srcOrd="3" destOrd="0" parTransId="{03326354-7B8F-4D4A-B245-7194D1737A43}" sibTransId="{927C3855-E08B-400B-AAAB-C0E6347F2DA1}"/>
    <dgm:cxn modelId="{E23C5A90-B732-44B8-B2C0-EF0FD1987F5A}" srcId="{605D9B4D-8750-4044-BAB9-F9D17A1ED216}" destId="{3A76E076-4D2E-4A78-8A48-6EEFDED8FCDD}" srcOrd="0" destOrd="0" parTransId="{6294BE2A-686F-42F0-8E89-B3142C282AF8}" sibTransId="{37020C34-FDC6-4AF8-B511-031913325CA4}"/>
    <dgm:cxn modelId="{7DF6E3A6-DEB7-423A-98B7-8734C05007AE}" srcId="{605D9B4D-8750-4044-BAB9-F9D17A1ED216}" destId="{454DD188-64D1-4900-9D03-D04FBCC9CA08}" srcOrd="2" destOrd="0" parTransId="{4D0E6466-2A2A-4C52-A928-D1101ED6B0AD}" sibTransId="{919CED1D-8919-42ED-8745-0D3F1F14A297}"/>
    <dgm:cxn modelId="{D552A4AE-837D-4885-B600-5EF2B5445AAD}" type="presOf" srcId="{454DD188-64D1-4900-9D03-D04FBCC9CA08}" destId="{615DB10D-A3E8-4E17-8446-9E3A5663AB46}" srcOrd="0" destOrd="0" presId="urn:microsoft.com/office/officeart/2005/8/layout/vList2"/>
    <dgm:cxn modelId="{CFDEA3B1-BC52-46F5-9700-E6F8D9CE725A}" type="presOf" srcId="{605D9B4D-8750-4044-BAB9-F9D17A1ED216}" destId="{A6BDE12F-F16B-42C6-9E34-64F3F3C0FAF3}" srcOrd="0" destOrd="0" presId="urn:microsoft.com/office/officeart/2005/8/layout/vList2"/>
    <dgm:cxn modelId="{0F6B91BF-2200-4314-8320-3C16778D445D}" srcId="{605D9B4D-8750-4044-BAB9-F9D17A1ED216}" destId="{3648E486-8CCC-4430-B31F-F6F3D39C448F}" srcOrd="1" destOrd="0" parTransId="{31BBB2E7-4476-48FC-9FA1-55E27651B8A2}" sibTransId="{2C25F499-61BA-4BB5-9DD4-A9147B52923D}"/>
    <dgm:cxn modelId="{30B9ABF5-E457-488E-8E76-773CFA828B2A}" type="presOf" srcId="{D2C12764-E4B8-4BCF-B00E-E8B9E8A900A3}" destId="{D4C78718-4E57-4FDC-9E92-173D34D9585F}" srcOrd="0" destOrd="0" presId="urn:microsoft.com/office/officeart/2005/8/layout/vList2"/>
    <dgm:cxn modelId="{6CF72A30-03C8-47F1-91C2-FD1C83B94354}" type="presParOf" srcId="{A6BDE12F-F16B-42C6-9E34-64F3F3C0FAF3}" destId="{B210D76B-5770-4E5A-AA3B-1B53BB1AAA28}" srcOrd="0" destOrd="0" presId="urn:microsoft.com/office/officeart/2005/8/layout/vList2"/>
    <dgm:cxn modelId="{BFA59E66-32B5-48A6-BECE-978CF80C26A9}" type="presParOf" srcId="{A6BDE12F-F16B-42C6-9E34-64F3F3C0FAF3}" destId="{02FE4EF4-73AA-4BEE-A834-BD02EB0477CB}" srcOrd="1" destOrd="0" presId="urn:microsoft.com/office/officeart/2005/8/layout/vList2"/>
    <dgm:cxn modelId="{78BD74B3-6FAC-46F7-8666-776F42FF5E82}" type="presParOf" srcId="{A6BDE12F-F16B-42C6-9E34-64F3F3C0FAF3}" destId="{A25EA1B1-6DF3-450F-8A9F-DDE646C629D1}" srcOrd="2" destOrd="0" presId="urn:microsoft.com/office/officeart/2005/8/layout/vList2"/>
    <dgm:cxn modelId="{F25E78C6-9678-4AB0-A44D-BB29B34C02CC}" type="presParOf" srcId="{A6BDE12F-F16B-42C6-9E34-64F3F3C0FAF3}" destId="{B48DD670-96BC-4E22-B06E-697FFD7B348C}" srcOrd="3" destOrd="0" presId="urn:microsoft.com/office/officeart/2005/8/layout/vList2"/>
    <dgm:cxn modelId="{4EA8F032-7D55-4B49-95BE-A94A4D1DD209}" type="presParOf" srcId="{A6BDE12F-F16B-42C6-9E34-64F3F3C0FAF3}" destId="{615DB10D-A3E8-4E17-8446-9E3A5663AB46}" srcOrd="4" destOrd="0" presId="urn:microsoft.com/office/officeart/2005/8/layout/vList2"/>
    <dgm:cxn modelId="{3B153AF5-CF1E-4C6D-A00F-145EB1D98E74}" type="presParOf" srcId="{A6BDE12F-F16B-42C6-9E34-64F3F3C0FAF3}" destId="{ACE6A753-6A26-42C9-B635-2937B446B8F3}" srcOrd="5" destOrd="0" presId="urn:microsoft.com/office/officeart/2005/8/layout/vList2"/>
    <dgm:cxn modelId="{62455D16-6BEF-497C-887A-E034CCA8B714}" type="presParOf" srcId="{A6BDE12F-F16B-42C6-9E34-64F3F3C0FAF3}" destId="{D4C78718-4E57-4FDC-9E92-173D34D9585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CC64771-E980-4DB8-BAC5-687FBB7495CB}" type="doc">
      <dgm:prSet loTypeId="urn:microsoft.com/office/officeart/2005/8/layout/vList2" loCatId="list" qsTypeId="urn:microsoft.com/office/officeart/2005/8/quickstyle/3d3" qsCatId="3D" csTypeId="urn:microsoft.com/office/officeart/2005/8/colors/accent5_2" csCatId="accent5"/>
      <dgm:spPr/>
      <dgm:t>
        <a:bodyPr/>
        <a:lstStyle/>
        <a:p>
          <a:endParaRPr lang="sk-SK"/>
        </a:p>
      </dgm:t>
    </dgm:pt>
    <dgm:pt modelId="{43B6118E-4A88-4507-B0AA-E1CC27EB661D}">
      <dgm:prSet/>
      <dgm:spPr/>
      <dgm:t>
        <a:bodyPr/>
        <a:lstStyle/>
        <a:p>
          <a:r>
            <a:rPr lang="sk-SK"/>
            <a:t>the capture antibody is coated on a plate </a:t>
          </a:r>
        </a:p>
      </dgm:t>
    </dgm:pt>
    <dgm:pt modelId="{299CBB1D-DF16-44BF-9202-C1736220AC71}" type="parTrans" cxnId="{E73BA412-7E3B-480D-ABC2-204B8E97F92C}">
      <dgm:prSet/>
      <dgm:spPr/>
      <dgm:t>
        <a:bodyPr/>
        <a:lstStyle/>
        <a:p>
          <a:endParaRPr lang="sk-SK"/>
        </a:p>
      </dgm:t>
    </dgm:pt>
    <dgm:pt modelId="{5C288B57-62E4-429C-8A5E-1804C1D2DD79}" type="sibTrans" cxnId="{E73BA412-7E3B-480D-ABC2-204B8E97F92C}">
      <dgm:prSet/>
      <dgm:spPr/>
      <dgm:t>
        <a:bodyPr/>
        <a:lstStyle/>
        <a:p>
          <a:endParaRPr lang="sk-SK"/>
        </a:p>
      </dgm:t>
    </dgm:pt>
    <dgm:pt modelId="{95EF7C0A-108D-40D0-B55E-174927165A54}">
      <dgm:prSet/>
      <dgm:spPr/>
      <dgm:t>
        <a:bodyPr/>
        <a:lstStyle/>
        <a:p>
          <a:r>
            <a:rPr lang="sk-SK"/>
            <a:t>test solutions containing antigen are added to the wells on the plate and allowed to bind </a:t>
          </a:r>
        </a:p>
      </dgm:t>
    </dgm:pt>
    <dgm:pt modelId="{6DB1592A-2A85-4831-89EA-5BA7E2222381}" type="parTrans" cxnId="{6404CA17-C09D-4D46-99B5-D83049F0C5CC}">
      <dgm:prSet/>
      <dgm:spPr/>
      <dgm:t>
        <a:bodyPr/>
        <a:lstStyle/>
        <a:p>
          <a:endParaRPr lang="sk-SK"/>
        </a:p>
      </dgm:t>
    </dgm:pt>
    <dgm:pt modelId="{A5081082-B17C-4886-AA40-014219A5B603}" type="sibTrans" cxnId="{6404CA17-C09D-4D46-99B5-D83049F0C5CC}">
      <dgm:prSet/>
      <dgm:spPr/>
      <dgm:t>
        <a:bodyPr/>
        <a:lstStyle/>
        <a:p>
          <a:endParaRPr lang="sk-SK"/>
        </a:p>
      </dgm:t>
    </dgm:pt>
    <dgm:pt modelId="{846FB727-0EB6-4CB2-97B7-1049DA3955F4}">
      <dgm:prSet/>
      <dgm:spPr/>
      <dgm:t>
        <a:bodyPr/>
        <a:lstStyle/>
        <a:p>
          <a:r>
            <a:rPr lang="sk-SK"/>
            <a:t>conjugated-detection antibody (enzyme-labelled antibody) is then added and binds to an additional epitope on the target antigen</a:t>
          </a:r>
        </a:p>
      </dgm:t>
    </dgm:pt>
    <dgm:pt modelId="{D7E35F17-701D-4A38-B1F4-470242114227}" type="parTrans" cxnId="{177187F6-372C-46E7-8F94-03E8E9A2BE4A}">
      <dgm:prSet/>
      <dgm:spPr/>
      <dgm:t>
        <a:bodyPr/>
        <a:lstStyle/>
        <a:p>
          <a:endParaRPr lang="sk-SK"/>
        </a:p>
      </dgm:t>
    </dgm:pt>
    <dgm:pt modelId="{909328D0-1A08-4533-862D-904E5BA552A1}" type="sibTrans" cxnId="{177187F6-372C-46E7-8F94-03E8E9A2BE4A}">
      <dgm:prSet/>
      <dgm:spPr/>
      <dgm:t>
        <a:bodyPr/>
        <a:lstStyle/>
        <a:p>
          <a:endParaRPr lang="sk-SK"/>
        </a:p>
      </dgm:t>
    </dgm:pt>
    <dgm:pt modelId="{FDAEE71D-636E-4F00-8003-249654A3D586}">
      <dgm:prSet/>
      <dgm:spPr/>
      <dgm:t>
        <a:bodyPr/>
        <a:lstStyle/>
        <a:p>
          <a:r>
            <a:rPr lang="sk-SK"/>
            <a:t>chromogenic substrate is then added and produces a signal (color change) that is proportional to the amount of analyte present in the sample </a:t>
          </a:r>
        </a:p>
      </dgm:t>
    </dgm:pt>
    <dgm:pt modelId="{2BF6837D-AFCB-491D-A4F2-515DDD80ADEC}" type="parTrans" cxnId="{7D8C4E4D-423C-4F55-98A9-CF914AC798E2}">
      <dgm:prSet/>
      <dgm:spPr/>
      <dgm:t>
        <a:bodyPr/>
        <a:lstStyle/>
        <a:p>
          <a:endParaRPr lang="sk-SK"/>
        </a:p>
      </dgm:t>
    </dgm:pt>
    <dgm:pt modelId="{AA736ADB-B7CC-4FA8-95CF-BC5B791F5949}" type="sibTrans" cxnId="{7D8C4E4D-423C-4F55-98A9-CF914AC798E2}">
      <dgm:prSet/>
      <dgm:spPr/>
      <dgm:t>
        <a:bodyPr/>
        <a:lstStyle/>
        <a:p>
          <a:endParaRPr lang="sk-SK"/>
        </a:p>
      </dgm:t>
    </dgm:pt>
    <dgm:pt modelId="{251014C2-E35B-4CDF-B685-7019A2049BAA}" type="pres">
      <dgm:prSet presAssocID="{CCC64771-E980-4DB8-BAC5-687FBB7495CB}" presName="linear" presStyleCnt="0">
        <dgm:presLayoutVars>
          <dgm:animLvl val="lvl"/>
          <dgm:resizeHandles val="exact"/>
        </dgm:presLayoutVars>
      </dgm:prSet>
      <dgm:spPr/>
    </dgm:pt>
    <dgm:pt modelId="{ABCFC507-E359-4364-9731-24314C053BF2}" type="pres">
      <dgm:prSet presAssocID="{43B6118E-4A88-4507-B0AA-E1CC27EB661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F14994E-96D0-4941-B535-56D60A3F18B9}" type="pres">
      <dgm:prSet presAssocID="{5C288B57-62E4-429C-8A5E-1804C1D2DD79}" presName="spacer" presStyleCnt="0"/>
      <dgm:spPr/>
    </dgm:pt>
    <dgm:pt modelId="{D3188D31-7518-4499-88CD-0812057F705D}" type="pres">
      <dgm:prSet presAssocID="{95EF7C0A-108D-40D0-B55E-174927165A5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8300D9E-A3FA-4CAC-B90D-9E9A9908CDCA}" type="pres">
      <dgm:prSet presAssocID="{A5081082-B17C-4886-AA40-014219A5B603}" presName="spacer" presStyleCnt="0"/>
      <dgm:spPr/>
    </dgm:pt>
    <dgm:pt modelId="{1B3E693A-D4EB-4DFD-A06B-8768EB8E90CD}" type="pres">
      <dgm:prSet presAssocID="{846FB727-0EB6-4CB2-97B7-1049DA3955F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2A2B5BF-4960-4BA4-AD76-8F11309B700B}" type="pres">
      <dgm:prSet presAssocID="{909328D0-1A08-4533-862D-904E5BA552A1}" presName="spacer" presStyleCnt="0"/>
      <dgm:spPr/>
    </dgm:pt>
    <dgm:pt modelId="{C33AAA7C-B7F9-4985-9747-EADA8639690B}" type="pres">
      <dgm:prSet presAssocID="{FDAEE71D-636E-4F00-8003-249654A3D58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73BA412-7E3B-480D-ABC2-204B8E97F92C}" srcId="{CCC64771-E980-4DB8-BAC5-687FBB7495CB}" destId="{43B6118E-4A88-4507-B0AA-E1CC27EB661D}" srcOrd="0" destOrd="0" parTransId="{299CBB1D-DF16-44BF-9202-C1736220AC71}" sibTransId="{5C288B57-62E4-429C-8A5E-1804C1D2DD79}"/>
    <dgm:cxn modelId="{6404CA17-C09D-4D46-99B5-D83049F0C5CC}" srcId="{CCC64771-E980-4DB8-BAC5-687FBB7495CB}" destId="{95EF7C0A-108D-40D0-B55E-174927165A54}" srcOrd="1" destOrd="0" parTransId="{6DB1592A-2A85-4831-89EA-5BA7E2222381}" sibTransId="{A5081082-B17C-4886-AA40-014219A5B603}"/>
    <dgm:cxn modelId="{26667D44-0436-4F7B-A726-2379961D707B}" type="presOf" srcId="{FDAEE71D-636E-4F00-8003-249654A3D586}" destId="{C33AAA7C-B7F9-4985-9747-EADA8639690B}" srcOrd="0" destOrd="0" presId="urn:microsoft.com/office/officeart/2005/8/layout/vList2"/>
    <dgm:cxn modelId="{7D8C4E4D-423C-4F55-98A9-CF914AC798E2}" srcId="{CCC64771-E980-4DB8-BAC5-687FBB7495CB}" destId="{FDAEE71D-636E-4F00-8003-249654A3D586}" srcOrd="3" destOrd="0" parTransId="{2BF6837D-AFCB-491D-A4F2-515DDD80ADEC}" sibTransId="{AA736ADB-B7CC-4FA8-95CF-BC5B791F5949}"/>
    <dgm:cxn modelId="{28FFB64F-F9AE-416A-ABD8-CE4F6490790B}" type="presOf" srcId="{95EF7C0A-108D-40D0-B55E-174927165A54}" destId="{D3188D31-7518-4499-88CD-0812057F705D}" srcOrd="0" destOrd="0" presId="urn:microsoft.com/office/officeart/2005/8/layout/vList2"/>
    <dgm:cxn modelId="{90C14A55-D661-40CA-8CFE-FD345824AA99}" type="presOf" srcId="{43B6118E-4A88-4507-B0AA-E1CC27EB661D}" destId="{ABCFC507-E359-4364-9731-24314C053BF2}" srcOrd="0" destOrd="0" presId="urn:microsoft.com/office/officeart/2005/8/layout/vList2"/>
    <dgm:cxn modelId="{CEF9A799-9CE1-449A-A205-A0E079A4E2C3}" type="presOf" srcId="{846FB727-0EB6-4CB2-97B7-1049DA3955F4}" destId="{1B3E693A-D4EB-4DFD-A06B-8768EB8E90CD}" srcOrd="0" destOrd="0" presId="urn:microsoft.com/office/officeart/2005/8/layout/vList2"/>
    <dgm:cxn modelId="{B88124B7-883C-48A2-BD06-B3906A676696}" type="presOf" srcId="{CCC64771-E980-4DB8-BAC5-687FBB7495CB}" destId="{251014C2-E35B-4CDF-B685-7019A2049BAA}" srcOrd="0" destOrd="0" presId="urn:microsoft.com/office/officeart/2005/8/layout/vList2"/>
    <dgm:cxn modelId="{177187F6-372C-46E7-8F94-03E8E9A2BE4A}" srcId="{CCC64771-E980-4DB8-BAC5-687FBB7495CB}" destId="{846FB727-0EB6-4CB2-97B7-1049DA3955F4}" srcOrd="2" destOrd="0" parTransId="{D7E35F17-701D-4A38-B1F4-470242114227}" sibTransId="{909328D0-1A08-4533-862D-904E5BA552A1}"/>
    <dgm:cxn modelId="{02AF1273-34F4-4F60-9D6A-EF3864ED85FC}" type="presParOf" srcId="{251014C2-E35B-4CDF-B685-7019A2049BAA}" destId="{ABCFC507-E359-4364-9731-24314C053BF2}" srcOrd="0" destOrd="0" presId="urn:microsoft.com/office/officeart/2005/8/layout/vList2"/>
    <dgm:cxn modelId="{5CBAD2F3-B6DE-4BAA-B445-8DC8EF9E41AA}" type="presParOf" srcId="{251014C2-E35B-4CDF-B685-7019A2049BAA}" destId="{8F14994E-96D0-4941-B535-56D60A3F18B9}" srcOrd="1" destOrd="0" presId="urn:microsoft.com/office/officeart/2005/8/layout/vList2"/>
    <dgm:cxn modelId="{564D7659-7F1B-403C-AECD-34365A2F6A83}" type="presParOf" srcId="{251014C2-E35B-4CDF-B685-7019A2049BAA}" destId="{D3188D31-7518-4499-88CD-0812057F705D}" srcOrd="2" destOrd="0" presId="urn:microsoft.com/office/officeart/2005/8/layout/vList2"/>
    <dgm:cxn modelId="{35A73369-0A29-44FA-9C1B-3E6585C9AAC5}" type="presParOf" srcId="{251014C2-E35B-4CDF-B685-7019A2049BAA}" destId="{E8300D9E-A3FA-4CAC-B90D-9E9A9908CDCA}" srcOrd="3" destOrd="0" presId="urn:microsoft.com/office/officeart/2005/8/layout/vList2"/>
    <dgm:cxn modelId="{AEB81D4D-9201-4632-8055-0B8798BA323A}" type="presParOf" srcId="{251014C2-E35B-4CDF-B685-7019A2049BAA}" destId="{1B3E693A-D4EB-4DFD-A06B-8768EB8E90CD}" srcOrd="4" destOrd="0" presId="urn:microsoft.com/office/officeart/2005/8/layout/vList2"/>
    <dgm:cxn modelId="{0F8FE1A6-CE10-4AA9-B7AA-37179CFC6C8A}" type="presParOf" srcId="{251014C2-E35B-4CDF-B685-7019A2049BAA}" destId="{F2A2B5BF-4960-4BA4-AD76-8F11309B700B}" srcOrd="5" destOrd="0" presId="urn:microsoft.com/office/officeart/2005/8/layout/vList2"/>
    <dgm:cxn modelId="{CFE64F44-8EFA-4E9C-A2CB-ACC18B23B5C7}" type="presParOf" srcId="{251014C2-E35B-4CDF-B685-7019A2049BAA}" destId="{C33AAA7C-B7F9-4985-9747-EADA8639690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57F9190-8BDF-40B8-9D25-C618789981E6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sk-SK"/>
        </a:p>
      </dgm:t>
    </dgm:pt>
    <dgm:pt modelId="{CB0CD634-E510-467B-A532-0EB9233B798A}">
      <dgm:prSet/>
      <dgm:spPr/>
      <dgm:t>
        <a:bodyPr/>
        <a:lstStyle/>
        <a:p>
          <a:r>
            <a:rPr lang="sk-SK"/>
            <a:t>the primary antibody is unlabeled and a secondary detection antibody is enzyme-conjugated</a:t>
          </a:r>
        </a:p>
      </dgm:t>
    </dgm:pt>
    <dgm:pt modelId="{EC260246-4187-4A06-845E-DC34571D98FF}" type="parTrans" cxnId="{208D7795-2E0B-4EA8-87E9-17B5439C3360}">
      <dgm:prSet/>
      <dgm:spPr/>
      <dgm:t>
        <a:bodyPr/>
        <a:lstStyle/>
        <a:p>
          <a:endParaRPr lang="sk-SK"/>
        </a:p>
      </dgm:t>
    </dgm:pt>
    <dgm:pt modelId="{3D41BE87-E096-4FB3-8546-5F10244D4B83}" type="sibTrans" cxnId="{208D7795-2E0B-4EA8-87E9-17B5439C3360}">
      <dgm:prSet/>
      <dgm:spPr/>
      <dgm:t>
        <a:bodyPr/>
        <a:lstStyle/>
        <a:p>
          <a:endParaRPr lang="sk-SK"/>
        </a:p>
      </dgm:t>
    </dgm:pt>
    <dgm:pt modelId="{0D905CEB-8E57-4B0D-80D2-3C39B9C19443}">
      <dgm:prSet/>
      <dgm:spPr/>
      <dgm:t>
        <a:bodyPr/>
        <a:lstStyle/>
        <a:p>
          <a:r>
            <a:rPr lang="sk-SK"/>
            <a:t>sandwich ELISAs are highly specific since two antibodies are required to bind to the protein of interest</a:t>
          </a:r>
        </a:p>
      </dgm:t>
    </dgm:pt>
    <dgm:pt modelId="{EF3959AE-149B-4BDD-8A46-FADC7100261E}" type="parTrans" cxnId="{441B2799-50DF-44BB-9E3C-C8518F827833}">
      <dgm:prSet/>
      <dgm:spPr/>
      <dgm:t>
        <a:bodyPr/>
        <a:lstStyle/>
        <a:p>
          <a:endParaRPr lang="sk-SK"/>
        </a:p>
      </dgm:t>
    </dgm:pt>
    <dgm:pt modelId="{FE89D9DF-18B3-49FE-A7A5-17E59516C96F}" type="sibTrans" cxnId="{441B2799-50DF-44BB-9E3C-C8518F827833}">
      <dgm:prSet/>
      <dgm:spPr/>
      <dgm:t>
        <a:bodyPr/>
        <a:lstStyle/>
        <a:p>
          <a:endParaRPr lang="sk-SK"/>
        </a:p>
      </dgm:t>
    </dgm:pt>
    <dgm:pt modelId="{B6BF0D48-EB7F-45A6-A8B9-522B5C55F24A}" type="pres">
      <dgm:prSet presAssocID="{457F9190-8BDF-40B8-9D25-C618789981E6}" presName="linear" presStyleCnt="0">
        <dgm:presLayoutVars>
          <dgm:animLvl val="lvl"/>
          <dgm:resizeHandles val="exact"/>
        </dgm:presLayoutVars>
      </dgm:prSet>
      <dgm:spPr/>
    </dgm:pt>
    <dgm:pt modelId="{E1935F53-ACC3-4BC8-B608-6E41457F08EB}" type="pres">
      <dgm:prSet presAssocID="{CB0CD634-E510-467B-A532-0EB9233B798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18C95A9-7E23-42A7-B152-AEA65F3258CE}" type="pres">
      <dgm:prSet presAssocID="{3D41BE87-E096-4FB3-8546-5F10244D4B83}" presName="spacer" presStyleCnt="0"/>
      <dgm:spPr/>
    </dgm:pt>
    <dgm:pt modelId="{9AFE03B1-3F88-45BC-94CA-B598D50251D5}" type="pres">
      <dgm:prSet presAssocID="{0D905CEB-8E57-4B0D-80D2-3C39B9C19443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208D7795-2E0B-4EA8-87E9-17B5439C3360}" srcId="{457F9190-8BDF-40B8-9D25-C618789981E6}" destId="{CB0CD634-E510-467B-A532-0EB9233B798A}" srcOrd="0" destOrd="0" parTransId="{EC260246-4187-4A06-845E-DC34571D98FF}" sibTransId="{3D41BE87-E096-4FB3-8546-5F10244D4B83}"/>
    <dgm:cxn modelId="{441B2799-50DF-44BB-9E3C-C8518F827833}" srcId="{457F9190-8BDF-40B8-9D25-C618789981E6}" destId="{0D905CEB-8E57-4B0D-80D2-3C39B9C19443}" srcOrd="1" destOrd="0" parTransId="{EF3959AE-149B-4BDD-8A46-FADC7100261E}" sibTransId="{FE89D9DF-18B3-49FE-A7A5-17E59516C96F}"/>
    <dgm:cxn modelId="{E555CAAC-C3C0-4C4F-BBAA-2BC2EA84D977}" type="presOf" srcId="{0D905CEB-8E57-4B0D-80D2-3C39B9C19443}" destId="{9AFE03B1-3F88-45BC-94CA-B598D50251D5}" srcOrd="0" destOrd="0" presId="urn:microsoft.com/office/officeart/2005/8/layout/vList2"/>
    <dgm:cxn modelId="{6BB182C1-D35A-4540-AD33-F3A1C7A24BE6}" type="presOf" srcId="{457F9190-8BDF-40B8-9D25-C618789981E6}" destId="{B6BF0D48-EB7F-45A6-A8B9-522B5C55F24A}" srcOrd="0" destOrd="0" presId="urn:microsoft.com/office/officeart/2005/8/layout/vList2"/>
    <dgm:cxn modelId="{8B537CE9-8695-4E16-8566-AD8273A712BE}" type="presOf" srcId="{CB0CD634-E510-467B-A532-0EB9233B798A}" destId="{E1935F53-ACC3-4BC8-B608-6E41457F08EB}" srcOrd="0" destOrd="0" presId="urn:microsoft.com/office/officeart/2005/8/layout/vList2"/>
    <dgm:cxn modelId="{107F32EF-6386-4DCD-80BB-A7CEA924C594}" type="presParOf" srcId="{B6BF0D48-EB7F-45A6-A8B9-522B5C55F24A}" destId="{E1935F53-ACC3-4BC8-B608-6E41457F08EB}" srcOrd="0" destOrd="0" presId="urn:microsoft.com/office/officeart/2005/8/layout/vList2"/>
    <dgm:cxn modelId="{B9870A64-CEC2-4705-AA39-24FE13AB19D0}" type="presParOf" srcId="{B6BF0D48-EB7F-45A6-A8B9-522B5C55F24A}" destId="{818C95A9-7E23-42A7-B152-AEA65F3258CE}" srcOrd="1" destOrd="0" presId="urn:microsoft.com/office/officeart/2005/8/layout/vList2"/>
    <dgm:cxn modelId="{15FD47EA-8C78-451E-8E5E-1DA87E246C0B}" type="presParOf" srcId="{B6BF0D48-EB7F-45A6-A8B9-522B5C55F24A}" destId="{9AFE03B1-3F88-45BC-94CA-B598D50251D5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931BC85-2584-4AE3-8D83-705B0E66410A}" type="doc">
      <dgm:prSet loTypeId="urn:microsoft.com/office/officeart/2005/8/layout/vList2" loCatId="list" qsTypeId="urn:microsoft.com/office/officeart/2005/8/quickstyle/simple1" qsCatId="simple" csTypeId="urn:microsoft.com/office/officeart/2005/8/colors/accent0_2" csCatId="mainScheme"/>
      <dgm:spPr/>
      <dgm:t>
        <a:bodyPr/>
        <a:lstStyle/>
        <a:p>
          <a:endParaRPr lang="sk-SK"/>
        </a:p>
      </dgm:t>
    </dgm:pt>
    <dgm:pt modelId="{6C04E3CF-8AAA-4A54-86AA-50F2C34B3E34}">
      <dgm:prSet/>
      <dgm:spPr/>
      <dgm:t>
        <a:bodyPr/>
        <a:lstStyle/>
        <a:p>
          <a:r>
            <a:rPr lang="sk-SK" dirty="0"/>
            <a:t>Home </a:t>
          </a:r>
          <a:r>
            <a:rPr lang="sk-SK" dirty="0" err="1"/>
            <a:t>pregnancy</a:t>
          </a:r>
          <a:r>
            <a:rPr lang="sk-SK" dirty="0"/>
            <a:t> test </a:t>
          </a:r>
          <a:r>
            <a:rPr lang="sk-SK" dirty="0" err="1"/>
            <a:t>utilizes</a:t>
          </a:r>
          <a:r>
            <a:rPr lang="sk-SK" dirty="0"/>
            <a:t>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principle</a:t>
          </a:r>
          <a:r>
            <a:rPr lang="sk-SK" dirty="0"/>
            <a:t> of </a:t>
          </a:r>
          <a:r>
            <a:rPr lang="sk-SK" dirty="0" err="1"/>
            <a:t>sandwich</a:t>
          </a:r>
          <a:r>
            <a:rPr lang="sk-SK" dirty="0"/>
            <a:t> </a:t>
          </a:r>
          <a:r>
            <a:rPr lang="sk-SK" dirty="0" err="1"/>
            <a:t>enzyme</a:t>
          </a:r>
          <a:r>
            <a:rPr lang="sk-SK" dirty="0"/>
            <a:t> </a:t>
          </a:r>
          <a:r>
            <a:rPr lang="sk-SK" dirty="0" err="1"/>
            <a:t>immunoassay</a:t>
          </a:r>
          <a:r>
            <a:rPr lang="sk-SK" dirty="0"/>
            <a:t>, </a:t>
          </a:r>
          <a:r>
            <a:rPr lang="sk-SK" dirty="0" err="1"/>
            <a:t>with</a:t>
          </a:r>
          <a:r>
            <a:rPr lang="sk-SK" dirty="0"/>
            <a:t> a </a:t>
          </a:r>
          <a:r>
            <a:rPr lang="sk-SK" dirty="0" err="1"/>
            <a:t>unique</a:t>
          </a:r>
          <a:r>
            <a:rPr lang="sk-SK" dirty="0"/>
            <a:t> </a:t>
          </a:r>
          <a:r>
            <a:rPr lang="sk-SK" dirty="0" err="1"/>
            <a:t>monoclonal</a:t>
          </a:r>
          <a:r>
            <a:rPr lang="sk-SK" dirty="0"/>
            <a:t> </a:t>
          </a:r>
          <a:r>
            <a:rPr lang="sk-SK" dirty="0" err="1"/>
            <a:t>antibody</a:t>
          </a:r>
          <a:r>
            <a:rPr lang="sk-SK" dirty="0"/>
            <a:t> </a:t>
          </a:r>
          <a:r>
            <a:rPr lang="sk-SK" dirty="0" err="1"/>
            <a:t>combination</a:t>
          </a:r>
          <a:r>
            <a:rPr lang="sk-SK" dirty="0"/>
            <a:t> </a:t>
          </a:r>
          <a:r>
            <a:rPr lang="sk-SK" dirty="0" err="1"/>
            <a:t>specific</a:t>
          </a:r>
          <a:r>
            <a:rPr lang="sk-SK" dirty="0"/>
            <a:t> </a:t>
          </a:r>
          <a:r>
            <a:rPr lang="sk-SK" dirty="0" err="1"/>
            <a:t>against</a:t>
          </a:r>
          <a:r>
            <a:rPr lang="sk-SK" dirty="0"/>
            <a:t> </a:t>
          </a:r>
          <a:r>
            <a:rPr lang="sk-SK" dirty="0" err="1"/>
            <a:t>hCG</a:t>
          </a:r>
          <a:r>
            <a:rPr lang="sk-SK" dirty="0"/>
            <a:t> </a:t>
          </a:r>
          <a:r>
            <a:rPr lang="sk-SK" dirty="0" err="1"/>
            <a:t>present</a:t>
          </a:r>
          <a:r>
            <a:rPr lang="sk-SK" dirty="0"/>
            <a:t> in </a:t>
          </a:r>
          <a:r>
            <a:rPr lang="sk-SK" dirty="0" err="1"/>
            <a:t>urine</a:t>
          </a:r>
          <a:r>
            <a:rPr lang="sk-SK" dirty="0"/>
            <a:t>. </a:t>
          </a:r>
        </a:p>
      </dgm:t>
    </dgm:pt>
    <dgm:pt modelId="{66964D71-B132-421E-B575-C436E3BE7642}" type="parTrans" cxnId="{7E5AC0BE-6D44-4B18-B7D3-4CE946B78EA9}">
      <dgm:prSet/>
      <dgm:spPr/>
      <dgm:t>
        <a:bodyPr/>
        <a:lstStyle/>
        <a:p>
          <a:endParaRPr lang="sk-SK"/>
        </a:p>
      </dgm:t>
    </dgm:pt>
    <dgm:pt modelId="{31EB40D2-56D1-4F67-ABA5-F33751636B99}" type="sibTrans" cxnId="{7E5AC0BE-6D44-4B18-B7D3-4CE946B78EA9}">
      <dgm:prSet/>
      <dgm:spPr/>
      <dgm:t>
        <a:bodyPr/>
        <a:lstStyle/>
        <a:p>
          <a:endParaRPr lang="sk-SK"/>
        </a:p>
      </dgm:t>
    </dgm:pt>
    <dgm:pt modelId="{FF8514CB-0E95-49BE-A824-73618A641C59}">
      <dgm:prSet/>
      <dgm:spPr/>
      <dgm:t>
        <a:bodyPr/>
        <a:lstStyle/>
        <a:p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patient's</a:t>
          </a:r>
          <a:r>
            <a:rPr lang="sk-SK" dirty="0"/>
            <a:t> </a:t>
          </a:r>
          <a:r>
            <a:rPr lang="sk-SK" dirty="0" err="1"/>
            <a:t>urine</a:t>
          </a:r>
          <a:r>
            <a:rPr lang="sk-SK" dirty="0"/>
            <a:t> </a:t>
          </a:r>
          <a:r>
            <a:rPr lang="sk-SK" dirty="0" err="1"/>
            <a:t>specimen</a:t>
          </a:r>
          <a:r>
            <a:rPr lang="sk-SK" dirty="0"/>
            <a:t> </a:t>
          </a:r>
          <a:r>
            <a:rPr lang="sk-SK" dirty="0" err="1"/>
            <a:t>is</a:t>
          </a:r>
          <a:r>
            <a:rPr lang="sk-SK" dirty="0"/>
            <a:t> </a:t>
          </a:r>
          <a:r>
            <a:rPr lang="sk-SK" dirty="0" err="1"/>
            <a:t>allowed</a:t>
          </a:r>
          <a:r>
            <a:rPr lang="sk-SK" dirty="0"/>
            <a:t> to </a:t>
          </a:r>
          <a:r>
            <a:rPr lang="sk-SK" dirty="0" err="1"/>
            <a:t>react</a:t>
          </a:r>
          <a:r>
            <a:rPr lang="sk-SK" dirty="0"/>
            <a:t> </a:t>
          </a:r>
          <a:r>
            <a:rPr lang="sk-SK" dirty="0" err="1"/>
            <a:t>with</a:t>
          </a:r>
          <a:r>
            <a:rPr lang="sk-SK" dirty="0"/>
            <a:t>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monoclonal</a:t>
          </a:r>
          <a:r>
            <a:rPr lang="sk-SK" dirty="0"/>
            <a:t> </a:t>
          </a:r>
          <a:r>
            <a:rPr lang="sk-SK" dirty="0" err="1"/>
            <a:t>antibody</a:t>
          </a:r>
          <a:r>
            <a:rPr lang="sk-SK" dirty="0"/>
            <a:t> (</a:t>
          </a:r>
          <a:r>
            <a:rPr lang="sk-SK" dirty="0" err="1"/>
            <a:t>capture</a:t>
          </a:r>
          <a:r>
            <a:rPr lang="sk-SK" dirty="0"/>
            <a:t> </a:t>
          </a:r>
          <a:r>
            <a:rPr lang="sk-SK" dirty="0" err="1"/>
            <a:t>antibody</a:t>
          </a:r>
          <a:r>
            <a:rPr lang="sk-SK" dirty="0"/>
            <a:t>) </a:t>
          </a:r>
          <a:r>
            <a:rPr lang="sk-SK" dirty="0" err="1"/>
            <a:t>directed</a:t>
          </a:r>
          <a:r>
            <a:rPr lang="sk-SK" dirty="0"/>
            <a:t> </a:t>
          </a:r>
          <a:r>
            <a:rPr lang="sk-SK" dirty="0" err="1"/>
            <a:t>against</a:t>
          </a:r>
          <a:r>
            <a:rPr lang="sk-SK" dirty="0"/>
            <a:t> </a:t>
          </a:r>
          <a:r>
            <a:rPr lang="sk-SK" dirty="0" err="1"/>
            <a:t>hCG</a:t>
          </a:r>
          <a:r>
            <a:rPr lang="sk-SK" dirty="0"/>
            <a:t> and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monoclonal</a:t>
          </a:r>
          <a:r>
            <a:rPr lang="sk-SK" dirty="0"/>
            <a:t> </a:t>
          </a:r>
          <a:r>
            <a:rPr lang="sk-SK" dirty="0" err="1"/>
            <a:t>conjugated-detection</a:t>
          </a:r>
          <a:r>
            <a:rPr lang="sk-SK" dirty="0"/>
            <a:t> </a:t>
          </a:r>
          <a:r>
            <a:rPr lang="sk-SK" dirty="0" err="1"/>
            <a:t>antibody</a:t>
          </a:r>
          <a:r>
            <a:rPr lang="sk-SK" dirty="0"/>
            <a:t> (</a:t>
          </a:r>
          <a:r>
            <a:rPr lang="sk-SK" dirty="0" err="1"/>
            <a:t>enzyme-labelled</a:t>
          </a:r>
          <a:r>
            <a:rPr lang="sk-SK" dirty="0"/>
            <a:t> </a:t>
          </a:r>
          <a:r>
            <a:rPr lang="sk-SK" dirty="0" err="1"/>
            <a:t>antibody</a:t>
          </a:r>
          <a:r>
            <a:rPr lang="sk-SK" dirty="0"/>
            <a:t>). </a:t>
          </a:r>
        </a:p>
      </dgm:t>
    </dgm:pt>
    <dgm:pt modelId="{C10F035E-F86E-47F5-B4C4-52451EF30A84}" type="parTrans" cxnId="{01842D1A-CEF4-4CAD-A6CE-C7D9467BD47E}">
      <dgm:prSet/>
      <dgm:spPr/>
      <dgm:t>
        <a:bodyPr/>
        <a:lstStyle/>
        <a:p>
          <a:endParaRPr lang="sk-SK"/>
        </a:p>
      </dgm:t>
    </dgm:pt>
    <dgm:pt modelId="{2B97F29E-F73D-474B-817D-2AF2B14970B9}" type="sibTrans" cxnId="{01842D1A-CEF4-4CAD-A6CE-C7D9467BD47E}">
      <dgm:prSet/>
      <dgm:spPr/>
      <dgm:t>
        <a:bodyPr/>
        <a:lstStyle/>
        <a:p>
          <a:endParaRPr lang="sk-SK"/>
        </a:p>
      </dgm:t>
    </dgm:pt>
    <dgm:pt modelId="{AB4F8B53-9F14-460B-9C0E-2D0F0CD1882F}">
      <dgm:prSet/>
      <dgm:spPr/>
      <dgm:t>
        <a:bodyPr/>
        <a:lstStyle/>
        <a:p>
          <a:r>
            <a:rPr lang="sk-SK"/>
            <a:t>If hCG is present in the test specimen, an antibody-hCG-antibody enzyme complex will be formed, which results in the development of  color change. </a:t>
          </a:r>
        </a:p>
      </dgm:t>
    </dgm:pt>
    <dgm:pt modelId="{16109CDD-21F2-45B3-8C6B-D453B7DA264B}" type="parTrans" cxnId="{6B10D59D-7792-4A45-B5E8-FE1B5B3D6DD0}">
      <dgm:prSet/>
      <dgm:spPr/>
      <dgm:t>
        <a:bodyPr/>
        <a:lstStyle/>
        <a:p>
          <a:endParaRPr lang="sk-SK"/>
        </a:p>
      </dgm:t>
    </dgm:pt>
    <dgm:pt modelId="{2CD9B86C-049E-4467-BA36-D5BFB0B12DAB}" type="sibTrans" cxnId="{6B10D59D-7792-4A45-B5E8-FE1B5B3D6DD0}">
      <dgm:prSet/>
      <dgm:spPr/>
      <dgm:t>
        <a:bodyPr/>
        <a:lstStyle/>
        <a:p>
          <a:endParaRPr lang="sk-SK"/>
        </a:p>
      </dgm:t>
    </dgm:pt>
    <dgm:pt modelId="{9E0BC87E-BDA1-4CA0-880F-CEF4C87DD8D2}" type="pres">
      <dgm:prSet presAssocID="{0931BC85-2584-4AE3-8D83-705B0E66410A}" presName="linear" presStyleCnt="0">
        <dgm:presLayoutVars>
          <dgm:animLvl val="lvl"/>
          <dgm:resizeHandles val="exact"/>
        </dgm:presLayoutVars>
      </dgm:prSet>
      <dgm:spPr/>
    </dgm:pt>
    <dgm:pt modelId="{9F9047FB-FBBA-4EB9-ACF9-9B54E4AA27E7}" type="pres">
      <dgm:prSet presAssocID="{6C04E3CF-8AAA-4A54-86AA-50F2C34B3E3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484A94D-BCFB-4F1F-B07C-DE65C4952C7B}" type="pres">
      <dgm:prSet presAssocID="{31EB40D2-56D1-4F67-ABA5-F33751636B99}" presName="spacer" presStyleCnt="0"/>
      <dgm:spPr/>
    </dgm:pt>
    <dgm:pt modelId="{05F9D035-CB5D-4678-A224-35DD25DA08CE}" type="pres">
      <dgm:prSet presAssocID="{FF8514CB-0E95-49BE-A824-73618A641C5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4EF566A-2638-4E3D-A80A-8A51471BBF8A}" type="pres">
      <dgm:prSet presAssocID="{2B97F29E-F73D-474B-817D-2AF2B14970B9}" presName="spacer" presStyleCnt="0"/>
      <dgm:spPr/>
    </dgm:pt>
    <dgm:pt modelId="{0C0C9E2D-5946-4E6A-A33A-1565514B68A9}" type="pres">
      <dgm:prSet presAssocID="{AB4F8B53-9F14-460B-9C0E-2D0F0CD1882F}" presName="parentText" presStyleLbl="node1" presStyleIdx="2" presStyleCnt="3" custLinFactNeighborY="43296">
        <dgm:presLayoutVars>
          <dgm:chMax val="0"/>
          <dgm:bulletEnabled val="1"/>
        </dgm:presLayoutVars>
      </dgm:prSet>
      <dgm:spPr/>
    </dgm:pt>
  </dgm:ptLst>
  <dgm:cxnLst>
    <dgm:cxn modelId="{01842D1A-CEF4-4CAD-A6CE-C7D9467BD47E}" srcId="{0931BC85-2584-4AE3-8D83-705B0E66410A}" destId="{FF8514CB-0E95-49BE-A824-73618A641C59}" srcOrd="1" destOrd="0" parTransId="{C10F035E-F86E-47F5-B4C4-52451EF30A84}" sibTransId="{2B97F29E-F73D-474B-817D-2AF2B14970B9}"/>
    <dgm:cxn modelId="{04AF731F-95D6-445C-9671-F52BCEC9AE30}" type="presOf" srcId="{0931BC85-2584-4AE3-8D83-705B0E66410A}" destId="{9E0BC87E-BDA1-4CA0-880F-CEF4C87DD8D2}" srcOrd="0" destOrd="0" presId="urn:microsoft.com/office/officeart/2005/8/layout/vList2"/>
    <dgm:cxn modelId="{76054A61-B276-4CA9-8485-BCA095E51FD0}" type="presOf" srcId="{FF8514CB-0E95-49BE-A824-73618A641C59}" destId="{05F9D035-CB5D-4678-A224-35DD25DA08CE}" srcOrd="0" destOrd="0" presId="urn:microsoft.com/office/officeart/2005/8/layout/vList2"/>
    <dgm:cxn modelId="{21A6186C-0F61-4925-B29D-945B181CD06A}" type="presOf" srcId="{AB4F8B53-9F14-460B-9C0E-2D0F0CD1882F}" destId="{0C0C9E2D-5946-4E6A-A33A-1565514B68A9}" srcOrd="0" destOrd="0" presId="urn:microsoft.com/office/officeart/2005/8/layout/vList2"/>
    <dgm:cxn modelId="{6B10D59D-7792-4A45-B5E8-FE1B5B3D6DD0}" srcId="{0931BC85-2584-4AE3-8D83-705B0E66410A}" destId="{AB4F8B53-9F14-460B-9C0E-2D0F0CD1882F}" srcOrd="2" destOrd="0" parTransId="{16109CDD-21F2-45B3-8C6B-D453B7DA264B}" sibTransId="{2CD9B86C-049E-4467-BA36-D5BFB0B12DAB}"/>
    <dgm:cxn modelId="{7E5AC0BE-6D44-4B18-B7D3-4CE946B78EA9}" srcId="{0931BC85-2584-4AE3-8D83-705B0E66410A}" destId="{6C04E3CF-8AAA-4A54-86AA-50F2C34B3E34}" srcOrd="0" destOrd="0" parTransId="{66964D71-B132-421E-B575-C436E3BE7642}" sibTransId="{31EB40D2-56D1-4F67-ABA5-F33751636B99}"/>
    <dgm:cxn modelId="{9FF443C1-6C5F-447A-A0F1-35D6EB64F3D0}" type="presOf" srcId="{6C04E3CF-8AAA-4A54-86AA-50F2C34B3E34}" destId="{9F9047FB-FBBA-4EB9-ACF9-9B54E4AA27E7}" srcOrd="0" destOrd="0" presId="urn:microsoft.com/office/officeart/2005/8/layout/vList2"/>
    <dgm:cxn modelId="{00D4ECCF-51F8-45F0-9EC3-0C540BC1F56A}" type="presParOf" srcId="{9E0BC87E-BDA1-4CA0-880F-CEF4C87DD8D2}" destId="{9F9047FB-FBBA-4EB9-ACF9-9B54E4AA27E7}" srcOrd="0" destOrd="0" presId="urn:microsoft.com/office/officeart/2005/8/layout/vList2"/>
    <dgm:cxn modelId="{43022E3E-57B6-41D3-8C0B-0F6243D22BA0}" type="presParOf" srcId="{9E0BC87E-BDA1-4CA0-880F-CEF4C87DD8D2}" destId="{C484A94D-BCFB-4F1F-B07C-DE65C4952C7B}" srcOrd="1" destOrd="0" presId="urn:microsoft.com/office/officeart/2005/8/layout/vList2"/>
    <dgm:cxn modelId="{7C0EF8C0-A5D6-402A-8CB4-76994DF383DC}" type="presParOf" srcId="{9E0BC87E-BDA1-4CA0-880F-CEF4C87DD8D2}" destId="{05F9D035-CB5D-4678-A224-35DD25DA08CE}" srcOrd="2" destOrd="0" presId="urn:microsoft.com/office/officeart/2005/8/layout/vList2"/>
    <dgm:cxn modelId="{311D647F-4F9F-4801-A970-1AC0415C1B59}" type="presParOf" srcId="{9E0BC87E-BDA1-4CA0-880F-CEF4C87DD8D2}" destId="{94EF566A-2638-4E3D-A80A-8A51471BBF8A}" srcOrd="3" destOrd="0" presId="urn:microsoft.com/office/officeart/2005/8/layout/vList2"/>
    <dgm:cxn modelId="{6D8DDD99-C0B6-4836-992B-CE22076E93C7}" type="presParOf" srcId="{9E0BC87E-BDA1-4CA0-880F-CEF4C87DD8D2}" destId="{0C0C9E2D-5946-4E6A-A33A-1565514B68A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7905EAA-F61A-4ADC-8F45-9758CC80D96F}" type="doc">
      <dgm:prSet loTypeId="urn:microsoft.com/office/officeart/2005/8/layout/hierarchy3" loCatId="hierarchy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sk-SK"/>
        </a:p>
      </dgm:t>
    </dgm:pt>
    <dgm:pt modelId="{5E9B9002-DB06-441C-BD75-35D559B52118}">
      <dgm:prSet/>
      <dgm:spPr/>
      <dgm:t>
        <a:bodyPr/>
        <a:lstStyle/>
        <a:p>
          <a:pPr rtl="0"/>
          <a:r>
            <a:rPr lang="sk-SK" dirty="0"/>
            <a:t>DNA </a:t>
          </a:r>
          <a:r>
            <a:rPr lang="sk-SK" dirty="0" err="1"/>
            <a:t>analysis</a:t>
          </a:r>
          <a:r>
            <a:rPr lang="sk-SK" dirty="0"/>
            <a:t> (Southern </a:t>
          </a:r>
          <a:r>
            <a:rPr lang="sk-SK" dirty="0" err="1"/>
            <a:t>blot</a:t>
          </a:r>
          <a:r>
            <a:rPr lang="sk-SK" dirty="0"/>
            <a:t>)</a:t>
          </a:r>
        </a:p>
      </dgm:t>
    </dgm:pt>
    <dgm:pt modelId="{2A75FF33-3A7B-4933-AFD2-EC409D6DDB85}" type="parTrans" cxnId="{38E2D4C0-B2B5-4D6B-9206-233A2EC572BE}">
      <dgm:prSet/>
      <dgm:spPr/>
      <dgm:t>
        <a:bodyPr/>
        <a:lstStyle/>
        <a:p>
          <a:endParaRPr lang="sk-SK"/>
        </a:p>
      </dgm:t>
    </dgm:pt>
    <dgm:pt modelId="{CB692A2C-C734-4B4A-A1D1-E311E6E01A3F}" type="sibTrans" cxnId="{38E2D4C0-B2B5-4D6B-9206-233A2EC572BE}">
      <dgm:prSet/>
      <dgm:spPr/>
      <dgm:t>
        <a:bodyPr/>
        <a:lstStyle/>
        <a:p>
          <a:endParaRPr lang="sk-SK"/>
        </a:p>
      </dgm:t>
    </dgm:pt>
    <dgm:pt modelId="{C38C882D-EAB8-4D05-8FB5-E5AD237D87EB}">
      <dgm:prSet/>
      <dgm:spPr/>
      <dgm:t>
        <a:bodyPr/>
        <a:lstStyle/>
        <a:p>
          <a:pPr rtl="0"/>
          <a:r>
            <a:rPr lang="sk-SK" dirty="0"/>
            <a:t>RNA </a:t>
          </a:r>
          <a:r>
            <a:rPr lang="sk-SK" dirty="0" err="1"/>
            <a:t>analysis</a:t>
          </a:r>
          <a:r>
            <a:rPr lang="sk-SK" dirty="0"/>
            <a:t> (</a:t>
          </a:r>
          <a:r>
            <a:rPr lang="sk-SK" dirty="0" err="1"/>
            <a:t>Northern</a:t>
          </a:r>
          <a:r>
            <a:rPr lang="sk-SK" dirty="0"/>
            <a:t> </a:t>
          </a:r>
          <a:r>
            <a:rPr lang="sk-SK" dirty="0" err="1"/>
            <a:t>blot</a:t>
          </a:r>
          <a:r>
            <a:rPr lang="sk-SK" dirty="0"/>
            <a:t>)</a:t>
          </a:r>
        </a:p>
      </dgm:t>
    </dgm:pt>
    <dgm:pt modelId="{F86284CC-2297-4241-8C38-6E2843E4006D}" type="parTrans" cxnId="{4AC3DA16-E44D-4089-BADA-46EE4DBE326F}">
      <dgm:prSet/>
      <dgm:spPr/>
      <dgm:t>
        <a:bodyPr/>
        <a:lstStyle/>
        <a:p>
          <a:endParaRPr lang="sk-SK"/>
        </a:p>
      </dgm:t>
    </dgm:pt>
    <dgm:pt modelId="{2B9A2389-DB61-43FF-BB46-C40CF29B07C8}" type="sibTrans" cxnId="{4AC3DA16-E44D-4089-BADA-46EE4DBE326F}">
      <dgm:prSet/>
      <dgm:spPr/>
      <dgm:t>
        <a:bodyPr/>
        <a:lstStyle/>
        <a:p>
          <a:endParaRPr lang="sk-SK"/>
        </a:p>
      </dgm:t>
    </dgm:pt>
    <dgm:pt modelId="{F0ABFB44-AEB8-4288-8C66-6818AA07D9B2}">
      <dgm:prSet/>
      <dgm:spPr/>
      <dgm:t>
        <a:bodyPr/>
        <a:lstStyle/>
        <a:p>
          <a:pPr rtl="0"/>
          <a:r>
            <a:rPr lang="sk-SK" dirty="0" err="1"/>
            <a:t>protein</a:t>
          </a:r>
          <a:r>
            <a:rPr lang="sk-SK" dirty="0"/>
            <a:t> </a:t>
          </a:r>
          <a:r>
            <a:rPr lang="sk-SK" dirty="0" err="1"/>
            <a:t>analysis</a:t>
          </a:r>
          <a:r>
            <a:rPr lang="sk-SK" dirty="0"/>
            <a:t> (Western </a:t>
          </a:r>
          <a:r>
            <a:rPr lang="sk-SK" dirty="0" err="1"/>
            <a:t>blot</a:t>
          </a:r>
          <a:r>
            <a:rPr lang="sk-SK" dirty="0"/>
            <a:t>)</a:t>
          </a:r>
        </a:p>
      </dgm:t>
    </dgm:pt>
    <dgm:pt modelId="{A5DB59BD-F3A2-452D-A8FD-8013970D273F}" type="parTrans" cxnId="{282C686C-5D7C-4D94-873C-69BA61EC623F}">
      <dgm:prSet/>
      <dgm:spPr/>
      <dgm:t>
        <a:bodyPr/>
        <a:lstStyle/>
        <a:p>
          <a:endParaRPr lang="sk-SK"/>
        </a:p>
      </dgm:t>
    </dgm:pt>
    <dgm:pt modelId="{956D6F76-31A8-4A22-8759-3CA324AC4753}" type="sibTrans" cxnId="{282C686C-5D7C-4D94-873C-69BA61EC623F}">
      <dgm:prSet/>
      <dgm:spPr/>
      <dgm:t>
        <a:bodyPr/>
        <a:lstStyle/>
        <a:p>
          <a:endParaRPr lang="sk-SK"/>
        </a:p>
      </dgm:t>
    </dgm:pt>
    <dgm:pt modelId="{84C5C452-A9D8-4E50-B2E0-4EA3F8369367}">
      <dgm:prSet custT="1"/>
      <dgm:spPr/>
      <dgm:t>
        <a:bodyPr/>
        <a:lstStyle/>
        <a:p>
          <a:pPr rtl="0"/>
          <a:r>
            <a:rPr lang="sk-SK" sz="1800" dirty="0" err="1"/>
            <a:t>Eastern</a:t>
          </a:r>
          <a:r>
            <a:rPr lang="sk-SK" sz="1800" dirty="0"/>
            <a:t> </a:t>
          </a:r>
          <a:r>
            <a:rPr lang="sk-SK" sz="1800" dirty="0" err="1"/>
            <a:t>blot</a:t>
          </a:r>
          <a:r>
            <a:rPr lang="sk-SK" sz="1800" dirty="0"/>
            <a:t> to </a:t>
          </a:r>
          <a:r>
            <a:rPr lang="sk-SK" sz="1800" dirty="0" err="1"/>
            <a:t>analyze</a:t>
          </a:r>
          <a:r>
            <a:rPr lang="sk-SK" sz="1800" dirty="0"/>
            <a:t> post-</a:t>
          </a:r>
          <a:r>
            <a:rPr lang="sk-SK" sz="1800" dirty="0" err="1"/>
            <a:t>translational</a:t>
          </a:r>
          <a:r>
            <a:rPr lang="sk-SK" sz="1800" dirty="0"/>
            <a:t> </a:t>
          </a:r>
          <a:r>
            <a:rPr lang="sk-SK" sz="1800" dirty="0" err="1"/>
            <a:t>modifications</a:t>
          </a:r>
          <a:endParaRPr lang="sk-SK" sz="1800" dirty="0"/>
        </a:p>
      </dgm:t>
    </dgm:pt>
    <dgm:pt modelId="{1E420A45-BDE9-4FDB-B183-7CB4BA93044F}" type="parTrans" cxnId="{BDD89B52-2508-4A76-B4BD-70C4701154B3}">
      <dgm:prSet/>
      <dgm:spPr/>
      <dgm:t>
        <a:bodyPr/>
        <a:lstStyle/>
        <a:p>
          <a:endParaRPr lang="sk-SK"/>
        </a:p>
      </dgm:t>
    </dgm:pt>
    <dgm:pt modelId="{4CA1BA82-6567-4CD5-8980-E6B6AEB6A594}" type="sibTrans" cxnId="{BDD89B52-2508-4A76-B4BD-70C4701154B3}">
      <dgm:prSet/>
      <dgm:spPr/>
      <dgm:t>
        <a:bodyPr/>
        <a:lstStyle/>
        <a:p>
          <a:endParaRPr lang="sk-SK"/>
        </a:p>
      </dgm:t>
    </dgm:pt>
    <dgm:pt modelId="{72A182F6-1F53-4144-AEC7-0F9F60956843}">
      <dgm:prSet/>
      <dgm:spPr/>
      <dgm:t>
        <a:bodyPr/>
        <a:lstStyle/>
        <a:p>
          <a:pPr rtl="0"/>
          <a:r>
            <a:rPr lang="sk-SK" dirty="0" err="1"/>
            <a:t>they</a:t>
          </a:r>
          <a:r>
            <a:rPr lang="sk-SK" dirty="0"/>
            <a:t> </a:t>
          </a:r>
          <a:r>
            <a:rPr lang="sk-SK" dirty="0" err="1"/>
            <a:t>can</a:t>
          </a:r>
          <a:r>
            <a:rPr lang="sk-SK" dirty="0"/>
            <a:t> </a:t>
          </a:r>
          <a:r>
            <a:rPr lang="sk-SK" dirty="0" err="1"/>
            <a:t>be</a:t>
          </a:r>
          <a:r>
            <a:rPr lang="sk-SK" dirty="0"/>
            <a:t> </a:t>
          </a:r>
          <a:r>
            <a:rPr lang="sk-SK" dirty="0" err="1"/>
            <a:t>used</a:t>
          </a:r>
          <a:r>
            <a:rPr lang="sk-SK" dirty="0"/>
            <a:t> </a:t>
          </a:r>
          <a:r>
            <a:rPr lang="sk-SK" dirty="0" err="1"/>
            <a:t>for</a:t>
          </a:r>
          <a:r>
            <a:rPr lang="sk-SK" dirty="0"/>
            <a:t>: </a:t>
          </a:r>
        </a:p>
      </dgm:t>
    </dgm:pt>
    <dgm:pt modelId="{362CAE63-843D-4375-A8A9-18A4C48B365C}" type="sibTrans" cxnId="{C93C7AA8-149E-4869-BCDA-A253090C7E55}">
      <dgm:prSet/>
      <dgm:spPr/>
      <dgm:t>
        <a:bodyPr/>
        <a:lstStyle/>
        <a:p>
          <a:endParaRPr lang="sk-SK"/>
        </a:p>
      </dgm:t>
    </dgm:pt>
    <dgm:pt modelId="{0EE617D9-57D9-4B87-8B07-B22873B883A0}" type="parTrans" cxnId="{C93C7AA8-149E-4869-BCDA-A253090C7E55}">
      <dgm:prSet/>
      <dgm:spPr/>
      <dgm:t>
        <a:bodyPr/>
        <a:lstStyle/>
        <a:p>
          <a:endParaRPr lang="sk-SK"/>
        </a:p>
      </dgm:t>
    </dgm:pt>
    <dgm:pt modelId="{BEF50DD0-317B-4BB8-9587-355F061D80A7}" type="pres">
      <dgm:prSet presAssocID="{27905EAA-F61A-4ADC-8F45-9758CC80D96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0DE137F-2001-42E6-A7FD-5FC9556801DD}" type="pres">
      <dgm:prSet presAssocID="{72A182F6-1F53-4144-AEC7-0F9F60956843}" presName="root" presStyleCnt="0"/>
      <dgm:spPr/>
    </dgm:pt>
    <dgm:pt modelId="{694434F3-DE9E-4D74-9BDF-464268BD3E72}" type="pres">
      <dgm:prSet presAssocID="{72A182F6-1F53-4144-AEC7-0F9F60956843}" presName="rootComposite" presStyleCnt="0"/>
      <dgm:spPr/>
    </dgm:pt>
    <dgm:pt modelId="{793011A3-A27A-441C-AB1D-95A1D977C2F0}" type="pres">
      <dgm:prSet presAssocID="{72A182F6-1F53-4144-AEC7-0F9F60956843}" presName="rootText" presStyleLbl="node1" presStyleIdx="0" presStyleCnt="5" custLinFactY="-21562" custLinFactNeighborX="-602" custLinFactNeighborY="-100000"/>
      <dgm:spPr/>
    </dgm:pt>
    <dgm:pt modelId="{607157E7-1B62-4DA2-8152-19C1A75DF2C4}" type="pres">
      <dgm:prSet presAssocID="{72A182F6-1F53-4144-AEC7-0F9F60956843}" presName="rootConnector" presStyleLbl="node1" presStyleIdx="0" presStyleCnt="5"/>
      <dgm:spPr/>
    </dgm:pt>
    <dgm:pt modelId="{ACB1C743-53EF-4BB3-9485-30C53FC613B6}" type="pres">
      <dgm:prSet presAssocID="{72A182F6-1F53-4144-AEC7-0F9F60956843}" presName="childShape" presStyleCnt="0"/>
      <dgm:spPr/>
    </dgm:pt>
    <dgm:pt modelId="{4E8D0DE2-F072-4D5D-A29F-672D9050FBBB}" type="pres">
      <dgm:prSet presAssocID="{5E9B9002-DB06-441C-BD75-35D559B52118}" presName="root" presStyleCnt="0"/>
      <dgm:spPr/>
    </dgm:pt>
    <dgm:pt modelId="{C25B0D16-4754-4B4B-87DF-BEF6D7588B73}" type="pres">
      <dgm:prSet presAssocID="{5E9B9002-DB06-441C-BD75-35D559B52118}" presName="rootComposite" presStyleCnt="0"/>
      <dgm:spPr/>
    </dgm:pt>
    <dgm:pt modelId="{20670794-F9A3-4235-A20B-025BBB7DE51C}" type="pres">
      <dgm:prSet presAssocID="{5E9B9002-DB06-441C-BD75-35D559B52118}" presName="rootText" presStyleLbl="node1" presStyleIdx="1" presStyleCnt="5" custScaleX="119317" custScaleY="172341" custLinFactX="-24571" custLinFactNeighborX="-100000" custLinFactNeighborY="561"/>
      <dgm:spPr/>
    </dgm:pt>
    <dgm:pt modelId="{B4E4920E-5031-482F-858A-E4AC251852EB}" type="pres">
      <dgm:prSet presAssocID="{5E9B9002-DB06-441C-BD75-35D559B52118}" presName="rootConnector" presStyleLbl="node1" presStyleIdx="1" presStyleCnt="5"/>
      <dgm:spPr/>
    </dgm:pt>
    <dgm:pt modelId="{6993F457-FA3D-4621-9C68-9E6EC0D13088}" type="pres">
      <dgm:prSet presAssocID="{5E9B9002-DB06-441C-BD75-35D559B52118}" presName="childShape" presStyleCnt="0"/>
      <dgm:spPr/>
    </dgm:pt>
    <dgm:pt modelId="{444C2A61-8903-4C7A-ADB8-B6F12F937333}" type="pres">
      <dgm:prSet presAssocID="{C38C882D-EAB8-4D05-8FB5-E5AD237D87EB}" presName="root" presStyleCnt="0"/>
      <dgm:spPr/>
    </dgm:pt>
    <dgm:pt modelId="{22A7130F-BCDA-4427-ACE0-6E13B4A5B396}" type="pres">
      <dgm:prSet presAssocID="{C38C882D-EAB8-4D05-8FB5-E5AD237D87EB}" presName="rootComposite" presStyleCnt="0"/>
      <dgm:spPr/>
    </dgm:pt>
    <dgm:pt modelId="{A5F8847A-5137-4889-9267-40355DFF1540}" type="pres">
      <dgm:prSet presAssocID="{C38C882D-EAB8-4D05-8FB5-E5AD237D87EB}" presName="rootText" presStyleLbl="node1" presStyleIdx="2" presStyleCnt="5" custScaleX="119317" custScaleY="172341" custLinFactX="-35403" custLinFactNeighborX="-100000" custLinFactNeighborY="561"/>
      <dgm:spPr/>
    </dgm:pt>
    <dgm:pt modelId="{78D82135-AA7F-4E18-95C3-C0A41FF63430}" type="pres">
      <dgm:prSet presAssocID="{C38C882D-EAB8-4D05-8FB5-E5AD237D87EB}" presName="rootConnector" presStyleLbl="node1" presStyleIdx="2" presStyleCnt="5"/>
      <dgm:spPr/>
    </dgm:pt>
    <dgm:pt modelId="{87744C21-FD82-4CA6-BAA5-E54E4F230D61}" type="pres">
      <dgm:prSet presAssocID="{C38C882D-EAB8-4D05-8FB5-E5AD237D87EB}" presName="childShape" presStyleCnt="0"/>
      <dgm:spPr/>
    </dgm:pt>
    <dgm:pt modelId="{9C5DC51F-4833-469D-8202-FA9529E3B2CD}" type="pres">
      <dgm:prSet presAssocID="{F0ABFB44-AEB8-4288-8C66-6818AA07D9B2}" presName="root" presStyleCnt="0"/>
      <dgm:spPr/>
    </dgm:pt>
    <dgm:pt modelId="{E1E8D319-6560-47F8-8865-A2698BFCF13D}" type="pres">
      <dgm:prSet presAssocID="{F0ABFB44-AEB8-4288-8C66-6818AA07D9B2}" presName="rootComposite" presStyleCnt="0"/>
      <dgm:spPr/>
    </dgm:pt>
    <dgm:pt modelId="{B9F989A4-B39D-4CEB-B515-D119ECBB8465}" type="pres">
      <dgm:prSet presAssocID="{F0ABFB44-AEB8-4288-8C66-6818AA07D9B2}" presName="rootText" presStyleLbl="node1" presStyleIdx="3" presStyleCnt="5" custScaleX="119317" custScaleY="172341" custLinFactX="-45633" custLinFactNeighborX="-100000" custLinFactNeighborY="561"/>
      <dgm:spPr/>
    </dgm:pt>
    <dgm:pt modelId="{5D24E8BF-80CD-4BDC-AFDB-9CC27D65A51A}" type="pres">
      <dgm:prSet presAssocID="{F0ABFB44-AEB8-4288-8C66-6818AA07D9B2}" presName="rootConnector" presStyleLbl="node1" presStyleIdx="3" presStyleCnt="5"/>
      <dgm:spPr/>
    </dgm:pt>
    <dgm:pt modelId="{128B9997-59C2-4F91-81C0-F138E4E07C40}" type="pres">
      <dgm:prSet presAssocID="{F0ABFB44-AEB8-4288-8C66-6818AA07D9B2}" presName="childShape" presStyleCnt="0"/>
      <dgm:spPr/>
    </dgm:pt>
    <dgm:pt modelId="{D11C64FE-3CFB-4912-A6B9-9B38CAC81631}" type="pres">
      <dgm:prSet presAssocID="{84C5C452-A9D8-4E50-B2E0-4EA3F8369367}" presName="root" presStyleCnt="0"/>
      <dgm:spPr/>
    </dgm:pt>
    <dgm:pt modelId="{F74B3848-1652-4CA6-B29A-4140E16CCCDF}" type="pres">
      <dgm:prSet presAssocID="{84C5C452-A9D8-4E50-B2E0-4EA3F8369367}" presName="rootComposite" presStyleCnt="0"/>
      <dgm:spPr/>
    </dgm:pt>
    <dgm:pt modelId="{FDDED5E9-4464-4D58-9DA7-954D8A88DBBC}" type="pres">
      <dgm:prSet presAssocID="{84C5C452-A9D8-4E50-B2E0-4EA3F8369367}" presName="rootText" presStyleLbl="node1" presStyleIdx="4" presStyleCnt="5" custScaleX="172854" custScaleY="172341" custLinFactX="-58043" custLinFactNeighborX="-100000" custLinFactNeighborY="5184"/>
      <dgm:spPr/>
    </dgm:pt>
    <dgm:pt modelId="{648C3E21-0A02-47DD-8CFA-996676ED2B08}" type="pres">
      <dgm:prSet presAssocID="{84C5C452-A9D8-4E50-B2E0-4EA3F8369367}" presName="rootConnector" presStyleLbl="node1" presStyleIdx="4" presStyleCnt="5"/>
      <dgm:spPr/>
    </dgm:pt>
    <dgm:pt modelId="{51CC28CA-6736-49CD-A9C6-A5C04CF80C07}" type="pres">
      <dgm:prSet presAssocID="{84C5C452-A9D8-4E50-B2E0-4EA3F8369367}" presName="childShape" presStyleCnt="0"/>
      <dgm:spPr/>
    </dgm:pt>
  </dgm:ptLst>
  <dgm:cxnLst>
    <dgm:cxn modelId="{4777BA13-081B-408D-8FE7-22CDCEF1EF89}" type="presOf" srcId="{72A182F6-1F53-4144-AEC7-0F9F60956843}" destId="{793011A3-A27A-441C-AB1D-95A1D977C2F0}" srcOrd="0" destOrd="0" presId="urn:microsoft.com/office/officeart/2005/8/layout/hierarchy3"/>
    <dgm:cxn modelId="{4AC3DA16-E44D-4089-BADA-46EE4DBE326F}" srcId="{27905EAA-F61A-4ADC-8F45-9758CC80D96F}" destId="{C38C882D-EAB8-4D05-8FB5-E5AD237D87EB}" srcOrd="2" destOrd="0" parTransId="{F86284CC-2297-4241-8C38-6E2843E4006D}" sibTransId="{2B9A2389-DB61-43FF-BB46-C40CF29B07C8}"/>
    <dgm:cxn modelId="{14923C3D-C018-4422-A489-DBF839F667B0}" type="presOf" srcId="{5E9B9002-DB06-441C-BD75-35D559B52118}" destId="{20670794-F9A3-4235-A20B-025BBB7DE51C}" srcOrd="0" destOrd="0" presId="urn:microsoft.com/office/officeart/2005/8/layout/hierarchy3"/>
    <dgm:cxn modelId="{FD1F553D-9AA2-4974-A1A2-50C1024B80F9}" type="presOf" srcId="{F0ABFB44-AEB8-4288-8C66-6818AA07D9B2}" destId="{B9F989A4-B39D-4CEB-B515-D119ECBB8465}" srcOrd="0" destOrd="0" presId="urn:microsoft.com/office/officeart/2005/8/layout/hierarchy3"/>
    <dgm:cxn modelId="{B56E4068-7885-44C5-9686-BF17A33812BF}" type="presOf" srcId="{72A182F6-1F53-4144-AEC7-0F9F60956843}" destId="{607157E7-1B62-4DA2-8152-19C1A75DF2C4}" srcOrd="1" destOrd="0" presId="urn:microsoft.com/office/officeart/2005/8/layout/hierarchy3"/>
    <dgm:cxn modelId="{282C686C-5D7C-4D94-873C-69BA61EC623F}" srcId="{27905EAA-F61A-4ADC-8F45-9758CC80D96F}" destId="{F0ABFB44-AEB8-4288-8C66-6818AA07D9B2}" srcOrd="3" destOrd="0" parTransId="{A5DB59BD-F3A2-452D-A8FD-8013970D273F}" sibTransId="{956D6F76-31A8-4A22-8759-3CA324AC4753}"/>
    <dgm:cxn modelId="{BDD89B52-2508-4A76-B4BD-70C4701154B3}" srcId="{27905EAA-F61A-4ADC-8F45-9758CC80D96F}" destId="{84C5C452-A9D8-4E50-B2E0-4EA3F8369367}" srcOrd="4" destOrd="0" parTransId="{1E420A45-BDE9-4FDB-B183-7CB4BA93044F}" sibTransId="{4CA1BA82-6567-4CD5-8980-E6B6AEB6A594}"/>
    <dgm:cxn modelId="{E863A376-CC21-444C-8779-F263DB0A00AC}" type="presOf" srcId="{27905EAA-F61A-4ADC-8F45-9758CC80D96F}" destId="{BEF50DD0-317B-4BB8-9587-355F061D80A7}" srcOrd="0" destOrd="0" presId="urn:microsoft.com/office/officeart/2005/8/layout/hierarchy3"/>
    <dgm:cxn modelId="{2A140B5A-C992-440F-B00A-F310FE2E3585}" type="presOf" srcId="{C38C882D-EAB8-4D05-8FB5-E5AD237D87EB}" destId="{A5F8847A-5137-4889-9267-40355DFF1540}" srcOrd="0" destOrd="0" presId="urn:microsoft.com/office/officeart/2005/8/layout/hierarchy3"/>
    <dgm:cxn modelId="{4B78DF80-99EF-42FC-92C8-DA07AB717DE7}" type="presOf" srcId="{5E9B9002-DB06-441C-BD75-35D559B52118}" destId="{B4E4920E-5031-482F-858A-E4AC251852EB}" srcOrd="1" destOrd="0" presId="urn:microsoft.com/office/officeart/2005/8/layout/hierarchy3"/>
    <dgm:cxn modelId="{6FC7B69A-70CE-4E03-B943-82212EB8AF87}" type="presOf" srcId="{C38C882D-EAB8-4D05-8FB5-E5AD237D87EB}" destId="{78D82135-AA7F-4E18-95C3-C0A41FF63430}" srcOrd="1" destOrd="0" presId="urn:microsoft.com/office/officeart/2005/8/layout/hierarchy3"/>
    <dgm:cxn modelId="{C93C7AA8-149E-4869-BCDA-A253090C7E55}" srcId="{27905EAA-F61A-4ADC-8F45-9758CC80D96F}" destId="{72A182F6-1F53-4144-AEC7-0F9F60956843}" srcOrd="0" destOrd="0" parTransId="{0EE617D9-57D9-4B87-8B07-B22873B883A0}" sibTransId="{362CAE63-843D-4375-A8A9-18A4C48B365C}"/>
    <dgm:cxn modelId="{465DF7B3-A73F-478A-B82E-A496CC9DBD34}" type="presOf" srcId="{F0ABFB44-AEB8-4288-8C66-6818AA07D9B2}" destId="{5D24E8BF-80CD-4BDC-AFDB-9CC27D65A51A}" srcOrd="1" destOrd="0" presId="urn:microsoft.com/office/officeart/2005/8/layout/hierarchy3"/>
    <dgm:cxn modelId="{38E2D4C0-B2B5-4D6B-9206-233A2EC572BE}" srcId="{27905EAA-F61A-4ADC-8F45-9758CC80D96F}" destId="{5E9B9002-DB06-441C-BD75-35D559B52118}" srcOrd="1" destOrd="0" parTransId="{2A75FF33-3A7B-4933-AFD2-EC409D6DDB85}" sibTransId="{CB692A2C-C734-4B4A-A1D1-E311E6E01A3F}"/>
    <dgm:cxn modelId="{96AB52C9-D721-4926-B6C2-E5769BEAD65C}" type="presOf" srcId="{84C5C452-A9D8-4E50-B2E0-4EA3F8369367}" destId="{FDDED5E9-4464-4D58-9DA7-954D8A88DBBC}" srcOrd="0" destOrd="0" presId="urn:microsoft.com/office/officeart/2005/8/layout/hierarchy3"/>
    <dgm:cxn modelId="{6CAE0CFB-9150-4575-B1D1-D7CBD2180E4C}" type="presOf" srcId="{84C5C452-A9D8-4E50-B2E0-4EA3F8369367}" destId="{648C3E21-0A02-47DD-8CFA-996676ED2B08}" srcOrd="1" destOrd="0" presId="urn:microsoft.com/office/officeart/2005/8/layout/hierarchy3"/>
    <dgm:cxn modelId="{9766B9E6-CD00-4AAD-8055-D24F51FDC97F}" type="presParOf" srcId="{BEF50DD0-317B-4BB8-9587-355F061D80A7}" destId="{C0DE137F-2001-42E6-A7FD-5FC9556801DD}" srcOrd="0" destOrd="0" presId="urn:microsoft.com/office/officeart/2005/8/layout/hierarchy3"/>
    <dgm:cxn modelId="{7B56E216-6B64-43B3-B5DE-394883970BEB}" type="presParOf" srcId="{C0DE137F-2001-42E6-A7FD-5FC9556801DD}" destId="{694434F3-DE9E-4D74-9BDF-464268BD3E72}" srcOrd="0" destOrd="0" presId="urn:microsoft.com/office/officeart/2005/8/layout/hierarchy3"/>
    <dgm:cxn modelId="{1E502B32-7B80-47C5-9D42-B6BE656BD299}" type="presParOf" srcId="{694434F3-DE9E-4D74-9BDF-464268BD3E72}" destId="{793011A3-A27A-441C-AB1D-95A1D977C2F0}" srcOrd="0" destOrd="0" presId="urn:microsoft.com/office/officeart/2005/8/layout/hierarchy3"/>
    <dgm:cxn modelId="{90C55C4F-D466-47C6-8F66-FABA91B55320}" type="presParOf" srcId="{694434F3-DE9E-4D74-9BDF-464268BD3E72}" destId="{607157E7-1B62-4DA2-8152-19C1A75DF2C4}" srcOrd="1" destOrd="0" presId="urn:microsoft.com/office/officeart/2005/8/layout/hierarchy3"/>
    <dgm:cxn modelId="{D5831415-5D0D-47C5-B964-332792CB72D3}" type="presParOf" srcId="{C0DE137F-2001-42E6-A7FD-5FC9556801DD}" destId="{ACB1C743-53EF-4BB3-9485-30C53FC613B6}" srcOrd="1" destOrd="0" presId="urn:microsoft.com/office/officeart/2005/8/layout/hierarchy3"/>
    <dgm:cxn modelId="{B5A8CF93-55FF-4061-BE5D-2A918E48B4B9}" type="presParOf" srcId="{BEF50DD0-317B-4BB8-9587-355F061D80A7}" destId="{4E8D0DE2-F072-4D5D-A29F-672D9050FBBB}" srcOrd="1" destOrd="0" presId="urn:microsoft.com/office/officeart/2005/8/layout/hierarchy3"/>
    <dgm:cxn modelId="{D2714CA2-16DF-49CD-8390-32EC9A230DDA}" type="presParOf" srcId="{4E8D0DE2-F072-4D5D-A29F-672D9050FBBB}" destId="{C25B0D16-4754-4B4B-87DF-BEF6D7588B73}" srcOrd="0" destOrd="0" presId="urn:microsoft.com/office/officeart/2005/8/layout/hierarchy3"/>
    <dgm:cxn modelId="{D48EB9C6-45DA-4ED9-98B5-AE66320A3405}" type="presParOf" srcId="{C25B0D16-4754-4B4B-87DF-BEF6D7588B73}" destId="{20670794-F9A3-4235-A20B-025BBB7DE51C}" srcOrd="0" destOrd="0" presId="urn:microsoft.com/office/officeart/2005/8/layout/hierarchy3"/>
    <dgm:cxn modelId="{A0B8F62E-72BE-4BAE-857A-325AB710B140}" type="presParOf" srcId="{C25B0D16-4754-4B4B-87DF-BEF6D7588B73}" destId="{B4E4920E-5031-482F-858A-E4AC251852EB}" srcOrd="1" destOrd="0" presId="urn:microsoft.com/office/officeart/2005/8/layout/hierarchy3"/>
    <dgm:cxn modelId="{76F3EBE1-5908-4AEB-812E-3C316B9D49C3}" type="presParOf" srcId="{4E8D0DE2-F072-4D5D-A29F-672D9050FBBB}" destId="{6993F457-FA3D-4621-9C68-9E6EC0D13088}" srcOrd="1" destOrd="0" presId="urn:microsoft.com/office/officeart/2005/8/layout/hierarchy3"/>
    <dgm:cxn modelId="{A83F1BBB-49FB-4336-8035-0DCDEE6AB8DE}" type="presParOf" srcId="{BEF50DD0-317B-4BB8-9587-355F061D80A7}" destId="{444C2A61-8903-4C7A-ADB8-B6F12F937333}" srcOrd="2" destOrd="0" presId="urn:microsoft.com/office/officeart/2005/8/layout/hierarchy3"/>
    <dgm:cxn modelId="{8B72DA2D-E5AD-40B9-9BE0-D80A30C690C3}" type="presParOf" srcId="{444C2A61-8903-4C7A-ADB8-B6F12F937333}" destId="{22A7130F-BCDA-4427-ACE0-6E13B4A5B396}" srcOrd="0" destOrd="0" presId="urn:microsoft.com/office/officeart/2005/8/layout/hierarchy3"/>
    <dgm:cxn modelId="{A14A9C8D-E7CB-42E6-B9A4-2B888E2B415D}" type="presParOf" srcId="{22A7130F-BCDA-4427-ACE0-6E13B4A5B396}" destId="{A5F8847A-5137-4889-9267-40355DFF1540}" srcOrd="0" destOrd="0" presId="urn:microsoft.com/office/officeart/2005/8/layout/hierarchy3"/>
    <dgm:cxn modelId="{AEA94D05-AEF4-4F95-909F-C8446587938C}" type="presParOf" srcId="{22A7130F-BCDA-4427-ACE0-6E13B4A5B396}" destId="{78D82135-AA7F-4E18-95C3-C0A41FF63430}" srcOrd="1" destOrd="0" presId="urn:microsoft.com/office/officeart/2005/8/layout/hierarchy3"/>
    <dgm:cxn modelId="{4185962A-94D7-4C40-8C69-3A52DA54C4AA}" type="presParOf" srcId="{444C2A61-8903-4C7A-ADB8-B6F12F937333}" destId="{87744C21-FD82-4CA6-BAA5-E54E4F230D61}" srcOrd="1" destOrd="0" presId="urn:microsoft.com/office/officeart/2005/8/layout/hierarchy3"/>
    <dgm:cxn modelId="{0EA22A6F-AEAE-4EFF-92C3-ABDD64A2B7AB}" type="presParOf" srcId="{BEF50DD0-317B-4BB8-9587-355F061D80A7}" destId="{9C5DC51F-4833-469D-8202-FA9529E3B2CD}" srcOrd="3" destOrd="0" presId="urn:microsoft.com/office/officeart/2005/8/layout/hierarchy3"/>
    <dgm:cxn modelId="{82938DA2-5B40-4F2F-BBD0-6A444BE8C022}" type="presParOf" srcId="{9C5DC51F-4833-469D-8202-FA9529E3B2CD}" destId="{E1E8D319-6560-47F8-8865-A2698BFCF13D}" srcOrd="0" destOrd="0" presId="urn:microsoft.com/office/officeart/2005/8/layout/hierarchy3"/>
    <dgm:cxn modelId="{09CECDBA-B440-47F8-A47E-8C79CB8138FD}" type="presParOf" srcId="{E1E8D319-6560-47F8-8865-A2698BFCF13D}" destId="{B9F989A4-B39D-4CEB-B515-D119ECBB8465}" srcOrd="0" destOrd="0" presId="urn:microsoft.com/office/officeart/2005/8/layout/hierarchy3"/>
    <dgm:cxn modelId="{9084226A-1F74-49DA-B211-43D4D6E0585B}" type="presParOf" srcId="{E1E8D319-6560-47F8-8865-A2698BFCF13D}" destId="{5D24E8BF-80CD-4BDC-AFDB-9CC27D65A51A}" srcOrd="1" destOrd="0" presId="urn:microsoft.com/office/officeart/2005/8/layout/hierarchy3"/>
    <dgm:cxn modelId="{560DBF24-4EA2-4EAC-B2D0-162367F4F1BF}" type="presParOf" srcId="{9C5DC51F-4833-469D-8202-FA9529E3B2CD}" destId="{128B9997-59C2-4F91-81C0-F138E4E07C40}" srcOrd="1" destOrd="0" presId="urn:microsoft.com/office/officeart/2005/8/layout/hierarchy3"/>
    <dgm:cxn modelId="{6FC2CF0D-1438-46EA-9176-5998D3F653B2}" type="presParOf" srcId="{BEF50DD0-317B-4BB8-9587-355F061D80A7}" destId="{D11C64FE-3CFB-4912-A6B9-9B38CAC81631}" srcOrd="4" destOrd="0" presId="urn:microsoft.com/office/officeart/2005/8/layout/hierarchy3"/>
    <dgm:cxn modelId="{A6D4AFCF-78EA-4F45-AFA4-7B08DC5A71C0}" type="presParOf" srcId="{D11C64FE-3CFB-4912-A6B9-9B38CAC81631}" destId="{F74B3848-1652-4CA6-B29A-4140E16CCCDF}" srcOrd="0" destOrd="0" presId="urn:microsoft.com/office/officeart/2005/8/layout/hierarchy3"/>
    <dgm:cxn modelId="{BC07BD7C-70B6-4236-963A-EAD4D0B4A3AF}" type="presParOf" srcId="{F74B3848-1652-4CA6-B29A-4140E16CCCDF}" destId="{FDDED5E9-4464-4D58-9DA7-954D8A88DBBC}" srcOrd="0" destOrd="0" presId="urn:microsoft.com/office/officeart/2005/8/layout/hierarchy3"/>
    <dgm:cxn modelId="{38D60190-6EDB-4F26-B3E1-B824F1A3FC06}" type="presParOf" srcId="{F74B3848-1652-4CA6-B29A-4140E16CCCDF}" destId="{648C3E21-0A02-47DD-8CFA-996676ED2B08}" srcOrd="1" destOrd="0" presId="urn:microsoft.com/office/officeart/2005/8/layout/hierarchy3"/>
    <dgm:cxn modelId="{93A703FE-CA2C-4D99-828E-39EAE7A420CC}" type="presParOf" srcId="{D11C64FE-3CFB-4912-A6B9-9B38CAC81631}" destId="{51CC28CA-6736-49CD-A9C6-A5C04CF80C0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E41AA160-CADE-499E-BCE8-C4B144361D35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sk-SK"/>
        </a:p>
      </dgm:t>
    </dgm:pt>
    <dgm:pt modelId="{E18C2C38-6E82-4837-A3E6-D65ADD07083E}">
      <dgm:prSet/>
      <dgm:spPr/>
      <dgm:t>
        <a:bodyPr/>
        <a:lstStyle/>
        <a:p>
          <a:r>
            <a:rPr lang="sk-SK"/>
            <a:t>cells are cultured on a surface coated with a specific capture antibody</a:t>
          </a:r>
        </a:p>
      </dgm:t>
    </dgm:pt>
    <dgm:pt modelId="{26FED30D-7CE3-41CC-B4EF-701501C2D4A8}" type="parTrans" cxnId="{CBE266A9-64A2-4623-9000-64BE2C2ADD9F}">
      <dgm:prSet/>
      <dgm:spPr/>
      <dgm:t>
        <a:bodyPr/>
        <a:lstStyle/>
        <a:p>
          <a:endParaRPr lang="sk-SK"/>
        </a:p>
      </dgm:t>
    </dgm:pt>
    <dgm:pt modelId="{97DEB945-444E-4682-8D22-5A95D5FD600A}" type="sibTrans" cxnId="{CBE266A9-64A2-4623-9000-64BE2C2ADD9F}">
      <dgm:prSet/>
      <dgm:spPr/>
      <dgm:t>
        <a:bodyPr/>
        <a:lstStyle/>
        <a:p>
          <a:endParaRPr lang="sk-SK"/>
        </a:p>
      </dgm:t>
    </dgm:pt>
    <dgm:pt modelId="{C04FE068-53ED-4A66-9805-1254B934B833}">
      <dgm:prSet/>
      <dgm:spPr/>
      <dgm:t>
        <a:bodyPr/>
        <a:lstStyle/>
        <a:p>
          <a:r>
            <a:rPr lang="sk-SK" dirty="0" err="1"/>
            <a:t>cytokines</a:t>
          </a:r>
          <a:r>
            <a:rPr lang="sk-SK" dirty="0"/>
            <a:t>, </a:t>
          </a:r>
          <a:r>
            <a:rPr lang="sk-SK" dirty="0" err="1"/>
            <a:t>that</a:t>
          </a:r>
          <a:r>
            <a:rPr lang="sk-SK" dirty="0"/>
            <a:t> are </a:t>
          </a:r>
          <a:r>
            <a:rPr lang="sk-SK" dirty="0" err="1"/>
            <a:t>secreted</a:t>
          </a:r>
          <a:r>
            <a:rPr lang="sk-SK" dirty="0"/>
            <a:t> by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cells</a:t>
          </a:r>
          <a:r>
            <a:rPr lang="sk-SK" dirty="0"/>
            <a:t> </a:t>
          </a:r>
          <a:r>
            <a:rPr lang="sk-SK" dirty="0" err="1"/>
            <a:t>will</a:t>
          </a:r>
          <a:r>
            <a:rPr lang="sk-SK" dirty="0"/>
            <a:t> </a:t>
          </a:r>
          <a:r>
            <a:rPr lang="sk-SK" dirty="0" err="1"/>
            <a:t>be</a:t>
          </a:r>
          <a:r>
            <a:rPr lang="sk-SK" dirty="0"/>
            <a:t> </a:t>
          </a:r>
          <a:r>
            <a:rPr lang="sk-SK" dirty="0" err="1"/>
            <a:t>captured</a:t>
          </a:r>
          <a:r>
            <a:rPr lang="sk-SK" dirty="0"/>
            <a:t> by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specific</a:t>
          </a:r>
          <a:r>
            <a:rPr lang="sk-SK" dirty="0"/>
            <a:t> </a:t>
          </a:r>
          <a:r>
            <a:rPr lang="sk-SK" dirty="0" err="1"/>
            <a:t>antibodies</a:t>
          </a:r>
          <a:r>
            <a:rPr lang="sk-SK" dirty="0"/>
            <a:t> on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surface</a:t>
          </a:r>
          <a:endParaRPr lang="sk-SK" dirty="0"/>
        </a:p>
      </dgm:t>
    </dgm:pt>
    <dgm:pt modelId="{564A2B4D-2B9E-4382-8244-DA7D263F32A8}" type="parTrans" cxnId="{6C419D9B-3722-48A4-9A66-18990F9C1F04}">
      <dgm:prSet/>
      <dgm:spPr/>
      <dgm:t>
        <a:bodyPr/>
        <a:lstStyle/>
        <a:p>
          <a:endParaRPr lang="sk-SK"/>
        </a:p>
      </dgm:t>
    </dgm:pt>
    <dgm:pt modelId="{4C8E05E0-307F-4D22-8DED-BA6F0213F1A7}" type="sibTrans" cxnId="{6C419D9B-3722-48A4-9A66-18990F9C1F04}">
      <dgm:prSet/>
      <dgm:spPr/>
      <dgm:t>
        <a:bodyPr/>
        <a:lstStyle/>
        <a:p>
          <a:endParaRPr lang="sk-SK"/>
        </a:p>
      </dgm:t>
    </dgm:pt>
    <dgm:pt modelId="{0E8D4A3C-A3D0-47F0-8FD4-6B56E938895D}">
      <dgm:prSet/>
      <dgm:spPr/>
      <dgm:t>
        <a:bodyPr/>
        <a:lstStyle/>
        <a:p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secreted</a:t>
          </a:r>
          <a:r>
            <a:rPr lang="sk-SK" dirty="0"/>
            <a:t> </a:t>
          </a:r>
          <a:r>
            <a:rPr lang="sk-SK" dirty="0" err="1"/>
            <a:t>molecules</a:t>
          </a:r>
          <a:r>
            <a:rPr lang="sk-SK" dirty="0"/>
            <a:t> are </a:t>
          </a:r>
          <a:r>
            <a:rPr lang="sk-SK" dirty="0" err="1"/>
            <a:t>detected</a:t>
          </a:r>
          <a:r>
            <a:rPr lang="sk-SK" dirty="0"/>
            <a:t> </a:t>
          </a:r>
          <a:r>
            <a:rPr lang="sk-SK" dirty="0" err="1"/>
            <a:t>using</a:t>
          </a:r>
          <a:r>
            <a:rPr lang="sk-SK" dirty="0"/>
            <a:t> a </a:t>
          </a:r>
          <a:r>
            <a:rPr lang="sk-SK" dirty="0" err="1"/>
            <a:t>similar</a:t>
          </a:r>
          <a:r>
            <a:rPr lang="sk-SK" dirty="0"/>
            <a:t> </a:t>
          </a:r>
          <a:r>
            <a:rPr lang="sk-SK" dirty="0" err="1"/>
            <a:t>procedure</a:t>
          </a:r>
          <a:r>
            <a:rPr lang="sk-SK" dirty="0"/>
            <a:t> to </a:t>
          </a:r>
          <a:r>
            <a:rPr lang="sk-SK" dirty="0" err="1"/>
            <a:t>that</a:t>
          </a:r>
          <a:r>
            <a:rPr lang="sk-SK" dirty="0"/>
            <a:t> </a:t>
          </a:r>
          <a:r>
            <a:rPr lang="sk-SK" dirty="0" err="1"/>
            <a:t>employed</a:t>
          </a:r>
          <a:r>
            <a:rPr lang="sk-SK" dirty="0"/>
            <a:t> by </a:t>
          </a:r>
          <a:r>
            <a:rPr lang="sk-SK" dirty="0" err="1"/>
            <a:t>the</a:t>
          </a:r>
          <a:r>
            <a:rPr lang="sk-SK" dirty="0"/>
            <a:t> ELISA</a:t>
          </a:r>
        </a:p>
      </dgm:t>
    </dgm:pt>
    <dgm:pt modelId="{DDBA4DE0-A931-4EEB-8E79-6B7EE0A8C999}" type="parTrans" cxnId="{B081A577-D541-4B8F-AD03-1713FA9F230C}">
      <dgm:prSet/>
      <dgm:spPr/>
      <dgm:t>
        <a:bodyPr/>
        <a:lstStyle/>
        <a:p>
          <a:endParaRPr lang="sk-SK"/>
        </a:p>
      </dgm:t>
    </dgm:pt>
    <dgm:pt modelId="{F345613D-AC7E-46AD-A54E-4415F7480CA9}" type="sibTrans" cxnId="{B081A577-D541-4B8F-AD03-1713FA9F230C}">
      <dgm:prSet/>
      <dgm:spPr/>
      <dgm:t>
        <a:bodyPr/>
        <a:lstStyle/>
        <a:p>
          <a:endParaRPr lang="sk-SK"/>
        </a:p>
      </dgm:t>
    </dgm:pt>
    <dgm:pt modelId="{67531541-09FA-4CC0-9ECC-DE03D42B2D21}">
      <dgm:prSet/>
      <dgm:spPr/>
      <dgm:t>
        <a:bodyPr/>
        <a:lstStyle/>
        <a:p>
          <a:r>
            <a:rPr lang="sk-SK" b="1" dirty="0" err="1"/>
            <a:t>Result</a:t>
          </a:r>
          <a:r>
            <a:rPr lang="sk-SK" dirty="0"/>
            <a:t>:  </a:t>
          </a:r>
          <a:r>
            <a:rPr lang="sk-SK" dirty="0" err="1"/>
            <a:t>visible</a:t>
          </a:r>
          <a:r>
            <a:rPr lang="sk-SK" dirty="0"/>
            <a:t> </a:t>
          </a:r>
          <a:r>
            <a:rPr lang="sk-SK" dirty="0" err="1"/>
            <a:t>spots</a:t>
          </a:r>
          <a:r>
            <a:rPr lang="sk-SK" dirty="0"/>
            <a:t> on </a:t>
          </a:r>
          <a:r>
            <a:rPr lang="sk-SK" dirty="0" err="1"/>
            <a:t>the</a:t>
          </a:r>
          <a:r>
            <a:rPr lang="sk-SK" dirty="0"/>
            <a:t> </a:t>
          </a:r>
          <a:r>
            <a:rPr lang="sk-SK" dirty="0" err="1"/>
            <a:t>surface</a:t>
          </a:r>
          <a:endParaRPr lang="sk-SK" dirty="0"/>
        </a:p>
      </dgm:t>
    </dgm:pt>
    <dgm:pt modelId="{05CE6FE1-859A-49EE-9D0C-C7ADD2DC33B0}" type="parTrans" cxnId="{7BA0670D-6D9A-4D1E-805E-1DB3A0DB458D}">
      <dgm:prSet/>
      <dgm:spPr/>
      <dgm:t>
        <a:bodyPr/>
        <a:lstStyle/>
        <a:p>
          <a:endParaRPr lang="sk-SK"/>
        </a:p>
      </dgm:t>
    </dgm:pt>
    <dgm:pt modelId="{C945D686-4381-4215-87F7-8B466EDC0CB3}" type="sibTrans" cxnId="{7BA0670D-6D9A-4D1E-805E-1DB3A0DB458D}">
      <dgm:prSet/>
      <dgm:spPr/>
      <dgm:t>
        <a:bodyPr/>
        <a:lstStyle/>
        <a:p>
          <a:endParaRPr lang="sk-SK"/>
        </a:p>
      </dgm:t>
    </dgm:pt>
    <dgm:pt modelId="{BDFF4529-4AB7-4A7E-95F8-E05688DD2EF9}">
      <dgm:prSet/>
      <dgm:spPr/>
      <dgm:t>
        <a:bodyPr/>
        <a:lstStyle/>
        <a:p>
          <a:r>
            <a:rPr lang="sk-SK"/>
            <a:t>each spot corresponds to an individual cytokine-secreting cell </a:t>
          </a:r>
        </a:p>
      </dgm:t>
    </dgm:pt>
    <dgm:pt modelId="{785E0E18-F965-472B-BE0F-328EFB3D2FF3}" type="parTrans" cxnId="{8C5A0BBC-DDCF-4464-B60E-E518CC3C48CB}">
      <dgm:prSet/>
      <dgm:spPr/>
      <dgm:t>
        <a:bodyPr/>
        <a:lstStyle/>
        <a:p>
          <a:endParaRPr lang="sk-SK"/>
        </a:p>
      </dgm:t>
    </dgm:pt>
    <dgm:pt modelId="{44BA8D69-E205-4826-803F-ACFB77FF32BD}" type="sibTrans" cxnId="{8C5A0BBC-DDCF-4464-B60E-E518CC3C48CB}">
      <dgm:prSet/>
      <dgm:spPr/>
      <dgm:t>
        <a:bodyPr/>
        <a:lstStyle/>
        <a:p>
          <a:endParaRPr lang="sk-SK"/>
        </a:p>
      </dgm:t>
    </dgm:pt>
    <dgm:pt modelId="{2A94163D-AD75-41E1-AE2E-4FA1500B4876}" type="pres">
      <dgm:prSet presAssocID="{E41AA160-CADE-499E-BCE8-C4B144361D35}" presName="linear" presStyleCnt="0">
        <dgm:presLayoutVars>
          <dgm:animLvl val="lvl"/>
          <dgm:resizeHandles val="exact"/>
        </dgm:presLayoutVars>
      </dgm:prSet>
      <dgm:spPr/>
    </dgm:pt>
    <dgm:pt modelId="{FD21F13F-1696-4E63-8872-6BB2681A437E}" type="pres">
      <dgm:prSet presAssocID="{E18C2C38-6E82-4837-A3E6-D65ADD07083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A46AB7E-6029-41EA-AB1C-C437206CB414}" type="pres">
      <dgm:prSet presAssocID="{97DEB945-444E-4682-8D22-5A95D5FD600A}" presName="spacer" presStyleCnt="0"/>
      <dgm:spPr/>
    </dgm:pt>
    <dgm:pt modelId="{5D861076-E00B-4063-BBA4-8CBF478046DC}" type="pres">
      <dgm:prSet presAssocID="{C04FE068-53ED-4A66-9805-1254B934B83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BF326332-86BD-45C8-8AD5-589AD9499A5B}" type="pres">
      <dgm:prSet presAssocID="{4C8E05E0-307F-4D22-8DED-BA6F0213F1A7}" presName="spacer" presStyleCnt="0"/>
      <dgm:spPr/>
    </dgm:pt>
    <dgm:pt modelId="{2E22DD9E-16E7-4DFE-83DE-4A20BA0AEED5}" type="pres">
      <dgm:prSet presAssocID="{0E8D4A3C-A3D0-47F0-8FD4-6B56E938895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C264B9D-AB61-4F37-BC58-5A9F65F56789}" type="pres">
      <dgm:prSet presAssocID="{F345613D-AC7E-46AD-A54E-4415F7480CA9}" presName="spacer" presStyleCnt="0"/>
      <dgm:spPr/>
    </dgm:pt>
    <dgm:pt modelId="{C09AEC9C-00BB-48AD-A750-7D6EAD26167A}" type="pres">
      <dgm:prSet presAssocID="{67531541-09FA-4CC0-9ECC-DE03D42B2D2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B20A292-EC01-462D-8A67-38116D1EA85E}" type="pres">
      <dgm:prSet presAssocID="{C945D686-4381-4215-87F7-8B466EDC0CB3}" presName="spacer" presStyleCnt="0"/>
      <dgm:spPr/>
    </dgm:pt>
    <dgm:pt modelId="{18B55891-6474-4E17-A112-86135AAB485A}" type="pres">
      <dgm:prSet presAssocID="{BDFF4529-4AB7-4A7E-95F8-E05688DD2EF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7BA0670D-6D9A-4D1E-805E-1DB3A0DB458D}" srcId="{E41AA160-CADE-499E-BCE8-C4B144361D35}" destId="{67531541-09FA-4CC0-9ECC-DE03D42B2D21}" srcOrd="3" destOrd="0" parTransId="{05CE6FE1-859A-49EE-9D0C-C7ADD2DC33B0}" sibTransId="{C945D686-4381-4215-87F7-8B466EDC0CB3}"/>
    <dgm:cxn modelId="{566E2E3C-29E5-451E-A774-90727FC0384F}" type="presOf" srcId="{E41AA160-CADE-499E-BCE8-C4B144361D35}" destId="{2A94163D-AD75-41E1-AE2E-4FA1500B4876}" srcOrd="0" destOrd="0" presId="urn:microsoft.com/office/officeart/2005/8/layout/vList2"/>
    <dgm:cxn modelId="{B6C7A148-72A7-4B86-8BF2-90A86E3DE25A}" type="presOf" srcId="{BDFF4529-4AB7-4A7E-95F8-E05688DD2EF9}" destId="{18B55891-6474-4E17-A112-86135AAB485A}" srcOrd="0" destOrd="0" presId="urn:microsoft.com/office/officeart/2005/8/layout/vList2"/>
    <dgm:cxn modelId="{B081A577-D541-4B8F-AD03-1713FA9F230C}" srcId="{E41AA160-CADE-499E-BCE8-C4B144361D35}" destId="{0E8D4A3C-A3D0-47F0-8FD4-6B56E938895D}" srcOrd="2" destOrd="0" parTransId="{DDBA4DE0-A931-4EEB-8E79-6B7EE0A8C999}" sibTransId="{F345613D-AC7E-46AD-A54E-4415F7480CA9}"/>
    <dgm:cxn modelId="{835B437E-C045-40EA-9C82-1ED8DEC41A18}" type="presOf" srcId="{0E8D4A3C-A3D0-47F0-8FD4-6B56E938895D}" destId="{2E22DD9E-16E7-4DFE-83DE-4A20BA0AEED5}" srcOrd="0" destOrd="0" presId="urn:microsoft.com/office/officeart/2005/8/layout/vList2"/>
    <dgm:cxn modelId="{6C419D9B-3722-48A4-9A66-18990F9C1F04}" srcId="{E41AA160-CADE-499E-BCE8-C4B144361D35}" destId="{C04FE068-53ED-4A66-9805-1254B934B833}" srcOrd="1" destOrd="0" parTransId="{564A2B4D-2B9E-4382-8244-DA7D263F32A8}" sibTransId="{4C8E05E0-307F-4D22-8DED-BA6F0213F1A7}"/>
    <dgm:cxn modelId="{CBE266A9-64A2-4623-9000-64BE2C2ADD9F}" srcId="{E41AA160-CADE-499E-BCE8-C4B144361D35}" destId="{E18C2C38-6E82-4837-A3E6-D65ADD07083E}" srcOrd="0" destOrd="0" parTransId="{26FED30D-7CE3-41CC-B4EF-701501C2D4A8}" sibTransId="{97DEB945-444E-4682-8D22-5A95D5FD600A}"/>
    <dgm:cxn modelId="{8C5A0BBC-DDCF-4464-B60E-E518CC3C48CB}" srcId="{E41AA160-CADE-499E-BCE8-C4B144361D35}" destId="{BDFF4529-4AB7-4A7E-95F8-E05688DD2EF9}" srcOrd="4" destOrd="0" parTransId="{785E0E18-F965-472B-BE0F-328EFB3D2FF3}" sibTransId="{44BA8D69-E205-4826-803F-ACFB77FF32BD}"/>
    <dgm:cxn modelId="{DC07C6C8-D5F6-4C00-8AA2-D956A7C6F61D}" type="presOf" srcId="{E18C2C38-6E82-4837-A3E6-D65ADD07083E}" destId="{FD21F13F-1696-4E63-8872-6BB2681A437E}" srcOrd="0" destOrd="0" presId="urn:microsoft.com/office/officeart/2005/8/layout/vList2"/>
    <dgm:cxn modelId="{22AAC3CB-3FDF-4153-92A2-7EF7749D70A3}" type="presOf" srcId="{C04FE068-53ED-4A66-9805-1254B934B833}" destId="{5D861076-E00B-4063-BBA4-8CBF478046DC}" srcOrd="0" destOrd="0" presId="urn:microsoft.com/office/officeart/2005/8/layout/vList2"/>
    <dgm:cxn modelId="{677C6ED6-8B51-49F3-B4F2-88F6C8B8AF35}" type="presOf" srcId="{67531541-09FA-4CC0-9ECC-DE03D42B2D21}" destId="{C09AEC9C-00BB-48AD-A750-7D6EAD26167A}" srcOrd="0" destOrd="0" presId="urn:microsoft.com/office/officeart/2005/8/layout/vList2"/>
    <dgm:cxn modelId="{EA443ED3-8672-4FD9-BAEA-33F7C0263EF2}" type="presParOf" srcId="{2A94163D-AD75-41E1-AE2E-4FA1500B4876}" destId="{FD21F13F-1696-4E63-8872-6BB2681A437E}" srcOrd="0" destOrd="0" presId="urn:microsoft.com/office/officeart/2005/8/layout/vList2"/>
    <dgm:cxn modelId="{10AC28AB-9088-45B3-A0E8-500F13D30FAB}" type="presParOf" srcId="{2A94163D-AD75-41E1-AE2E-4FA1500B4876}" destId="{CA46AB7E-6029-41EA-AB1C-C437206CB414}" srcOrd="1" destOrd="0" presId="urn:microsoft.com/office/officeart/2005/8/layout/vList2"/>
    <dgm:cxn modelId="{6C830BD0-1ED9-48E3-A3B0-D496F2F2B31C}" type="presParOf" srcId="{2A94163D-AD75-41E1-AE2E-4FA1500B4876}" destId="{5D861076-E00B-4063-BBA4-8CBF478046DC}" srcOrd="2" destOrd="0" presId="urn:microsoft.com/office/officeart/2005/8/layout/vList2"/>
    <dgm:cxn modelId="{5CFF7B0A-E948-4FC3-A3B9-2991F7E7A640}" type="presParOf" srcId="{2A94163D-AD75-41E1-AE2E-4FA1500B4876}" destId="{BF326332-86BD-45C8-8AD5-589AD9499A5B}" srcOrd="3" destOrd="0" presId="urn:microsoft.com/office/officeart/2005/8/layout/vList2"/>
    <dgm:cxn modelId="{AD3320C3-1D63-468A-9D42-DDE19D4DB44C}" type="presParOf" srcId="{2A94163D-AD75-41E1-AE2E-4FA1500B4876}" destId="{2E22DD9E-16E7-4DFE-83DE-4A20BA0AEED5}" srcOrd="4" destOrd="0" presId="urn:microsoft.com/office/officeart/2005/8/layout/vList2"/>
    <dgm:cxn modelId="{D331942A-B4E2-4734-9076-9DA266142EF5}" type="presParOf" srcId="{2A94163D-AD75-41E1-AE2E-4FA1500B4876}" destId="{DC264B9D-AB61-4F37-BC58-5A9F65F56789}" srcOrd="5" destOrd="0" presId="urn:microsoft.com/office/officeart/2005/8/layout/vList2"/>
    <dgm:cxn modelId="{C14E989E-6287-4DA3-A030-5C80A9965A01}" type="presParOf" srcId="{2A94163D-AD75-41E1-AE2E-4FA1500B4876}" destId="{C09AEC9C-00BB-48AD-A750-7D6EAD26167A}" srcOrd="6" destOrd="0" presId="urn:microsoft.com/office/officeart/2005/8/layout/vList2"/>
    <dgm:cxn modelId="{77A8FDAA-6D7E-4612-A234-07F1B05C5AA7}" type="presParOf" srcId="{2A94163D-AD75-41E1-AE2E-4FA1500B4876}" destId="{9B20A292-EC01-462D-8A67-38116D1EA85E}" srcOrd="7" destOrd="0" presId="urn:microsoft.com/office/officeart/2005/8/layout/vList2"/>
    <dgm:cxn modelId="{1E167E4B-627B-4A83-9D4D-6A139B042C09}" type="presParOf" srcId="{2A94163D-AD75-41E1-AE2E-4FA1500B4876}" destId="{18B55891-6474-4E17-A112-86135AAB485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18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THE HOME PAGE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</dgm:pt>
    <dgm:pt modelId="{1C1E9B47-3BDC-4FB7-823D-F8476F321AB1}" type="pres">
      <dgm:prSet presAssocID="{AD768B85-5D8F-43AB-8ECE-C1B281738C56}" presName="node" presStyleLbl="node1" presStyleIdx="0" presStyleCnt="1" custLinFactNeighborX="-49084" custLinFactNeighborY="0">
        <dgm:presLayoutVars>
          <dgm:bulletEnabled val="1"/>
        </dgm:presLayoutVars>
      </dgm:prSet>
      <dgm:spPr/>
    </dgm:pt>
  </dgm:ptLst>
  <dgm:cxnLst>
    <dgm:cxn modelId="{13B86864-CEC3-4981-A63A-08068F216B88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151FD3C5-EF0E-4708-AB1A-A947C101F062}" type="presOf" srcId="{AD768B85-5D8F-43AB-8ECE-C1B281738C56}" destId="{1C1E9B47-3BDC-4FB7-823D-F8476F321AB1}" srcOrd="0" destOrd="0" presId="urn:microsoft.com/office/officeart/2005/8/layout/process1"/>
    <dgm:cxn modelId="{34C45889-5C3F-4737-9E6F-0E853CB40038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0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</dgm:pt>
    <dgm:pt modelId="{1C1E9B47-3BDC-4FB7-823D-F8476F321AB1}" type="pres">
      <dgm:prSet presAssocID="{AD768B85-5D8F-43AB-8ECE-C1B281738C56}" presName="node" presStyleLbl="node1" presStyleIdx="0" presStyleCnt="1" custLinFactNeighborX="66569" custLinFactNeighborY="0">
        <dgm:presLayoutVars>
          <dgm:bulletEnabled val="1"/>
        </dgm:presLayoutVars>
      </dgm:prSet>
      <dgm:spPr/>
    </dgm:pt>
  </dgm:ptLst>
  <dgm:cxnLst>
    <dgm:cxn modelId="{475F3416-A788-4ECB-BFC3-93E2A3221AB4}" type="presOf" srcId="{AD768B85-5D8F-43AB-8ECE-C1B281738C56}" destId="{1C1E9B47-3BDC-4FB7-823D-F8476F321AB1}" srcOrd="0" destOrd="0" presId="urn:microsoft.com/office/officeart/2005/8/layout/process1"/>
    <dgm:cxn modelId="{5CAB0589-10F9-42DD-97CF-1FC614DF6553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3876575E-7A43-46DC-BA69-9EA9886A7126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0C6ADA-D027-44ED-9422-E2DEB625EF3C}">
      <dsp:nvSpPr>
        <dsp:cNvPr id="0" name=""/>
        <dsp:cNvSpPr/>
      </dsp:nvSpPr>
      <dsp:spPr>
        <a:xfrm>
          <a:off x="238208" y="0"/>
          <a:ext cx="2492353" cy="2492353"/>
        </a:xfrm>
        <a:prstGeom prst="ellipse">
          <a:avLst/>
        </a:prstGeom>
        <a:solidFill>
          <a:schemeClr val="accent6">
            <a:shade val="80000"/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600" kern="1200" dirty="0" err="1"/>
            <a:t>Immunofluorescency</a:t>
          </a:r>
          <a:endParaRPr lang="sk-SK" sz="1600" kern="1200" dirty="0"/>
        </a:p>
      </dsp:txBody>
      <dsp:txXfrm>
        <a:off x="603205" y="364997"/>
        <a:ext cx="1762359" cy="17623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0C6ADA-D027-44ED-9422-E2DEB625EF3C}">
      <dsp:nvSpPr>
        <dsp:cNvPr id="0" name=""/>
        <dsp:cNvSpPr/>
      </dsp:nvSpPr>
      <dsp:spPr>
        <a:xfrm>
          <a:off x="238208" y="0"/>
          <a:ext cx="2492353" cy="2492353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600" kern="1200" dirty="0" err="1"/>
            <a:t>Radioimmunoassay</a:t>
          </a:r>
          <a:endParaRPr lang="sk-SK" sz="1600" kern="1200" dirty="0"/>
        </a:p>
      </dsp:txBody>
      <dsp:txXfrm>
        <a:off x="603205" y="364997"/>
        <a:ext cx="1762359" cy="17623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0C6ADA-D027-44ED-9422-E2DEB625EF3C}">
      <dsp:nvSpPr>
        <dsp:cNvPr id="0" name=""/>
        <dsp:cNvSpPr/>
      </dsp:nvSpPr>
      <dsp:spPr>
        <a:xfrm>
          <a:off x="134975" y="0"/>
          <a:ext cx="2492353" cy="2492353"/>
        </a:xfrm>
        <a:prstGeom prst="ellipse">
          <a:avLst/>
        </a:prstGeom>
        <a:solidFill>
          <a:schemeClr val="accent3">
            <a:shade val="80000"/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600" kern="1200" dirty="0" err="1"/>
            <a:t>Chemiluminescent</a:t>
          </a:r>
          <a:r>
            <a:rPr lang="sk-SK" sz="1600" kern="1200" dirty="0"/>
            <a:t> and </a:t>
          </a:r>
          <a:r>
            <a:rPr lang="sk-SK" sz="1600" kern="1200" dirty="0" err="1"/>
            <a:t>fluorescence</a:t>
          </a:r>
          <a:r>
            <a:rPr lang="sk-SK" sz="1600" kern="1200" dirty="0"/>
            <a:t> </a:t>
          </a:r>
          <a:r>
            <a:rPr lang="sk-SK" sz="1600" kern="1200" dirty="0" err="1"/>
            <a:t>immunoassay</a:t>
          </a:r>
          <a:endParaRPr lang="sk-SK" sz="1600" kern="1200" dirty="0"/>
        </a:p>
      </dsp:txBody>
      <dsp:txXfrm>
        <a:off x="499972" y="364997"/>
        <a:ext cx="1762359" cy="176235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0C6ADA-D027-44ED-9422-E2DEB625EF3C}">
      <dsp:nvSpPr>
        <dsp:cNvPr id="0" name=""/>
        <dsp:cNvSpPr/>
      </dsp:nvSpPr>
      <dsp:spPr>
        <a:xfrm>
          <a:off x="0" y="0"/>
          <a:ext cx="2492353" cy="2492353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600" kern="1200" dirty="0" err="1"/>
            <a:t>Immunoblotting</a:t>
          </a:r>
          <a:r>
            <a:rPr lang="sk-SK" sz="1600" kern="1200" dirty="0"/>
            <a:t> </a:t>
          </a:r>
          <a:r>
            <a:rPr lang="sk-SK" sz="1600" kern="1200" dirty="0" err="1"/>
            <a:t>methods</a:t>
          </a:r>
          <a:r>
            <a:rPr lang="sk-SK" sz="1600" kern="1200" dirty="0"/>
            <a:t> </a:t>
          </a:r>
        </a:p>
      </dsp:txBody>
      <dsp:txXfrm>
        <a:off x="364997" y="364997"/>
        <a:ext cx="1762359" cy="176235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0C6ADA-D027-44ED-9422-E2DEB625EF3C}">
      <dsp:nvSpPr>
        <dsp:cNvPr id="0" name=""/>
        <dsp:cNvSpPr/>
      </dsp:nvSpPr>
      <dsp:spPr>
        <a:xfrm>
          <a:off x="238208" y="0"/>
          <a:ext cx="2492353" cy="2492353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600" kern="1200" dirty="0" err="1"/>
            <a:t>ELISpot</a:t>
          </a:r>
          <a:endParaRPr lang="sk-SK" sz="1600" kern="1200" dirty="0"/>
        </a:p>
      </dsp:txBody>
      <dsp:txXfrm>
        <a:off x="603205" y="364997"/>
        <a:ext cx="1762359" cy="176235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F1C440-A805-4AA2-ACBC-6D3FBF28CAFA}">
      <dsp:nvSpPr>
        <dsp:cNvPr id="0" name=""/>
        <dsp:cNvSpPr/>
      </dsp:nvSpPr>
      <dsp:spPr>
        <a:xfrm>
          <a:off x="0" y="0"/>
          <a:ext cx="1938992" cy="193899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0FB32C3-2EA7-40AF-8FBB-DBA114394356}">
      <dsp:nvSpPr>
        <dsp:cNvPr id="0" name=""/>
        <dsp:cNvSpPr/>
      </dsp:nvSpPr>
      <dsp:spPr>
        <a:xfrm>
          <a:off x="969496" y="0"/>
          <a:ext cx="3315119" cy="193899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900" kern="1200" dirty="0" err="1"/>
            <a:t>The</a:t>
          </a:r>
          <a:r>
            <a:rPr lang="sk-SK" sz="1900" kern="1200" dirty="0"/>
            <a:t> </a:t>
          </a:r>
          <a:r>
            <a:rPr lang="sk-SK" sz="1900" kern="1200" dirty="0" err="1"/>
            <a:t>antibody</a:t>
          </a:r>
          <a:r>
            <a:rPr lang="sk-SK" sz="1900" kern="1200" dirty="0"/>
            <a:t> </a:t>
          </a:r>
          <a:r>
            <a:rPr lang="sk-SK" sz="1900" kern="1200" dirty="0" err="1"/>
            <a:t>is</a:t>
          </a:r>
          <a:r>
            <a:rPr lang="sk-SK" sz="1900" kern="1200" dirty="0"/>
            <a:t> </a:t>
          </a:r>
          <a:r>
            <a:rPr lang="sk-SK" sz="1900" kern="1200" dirty="0" err="1"/>
            <a:t>directly</a:t>
          </a:r>
          <a:r>
            <a:rPr lang="sk-SK" sz="1900" kern="1200" dirty="0"/>
            <a:t> </a:t>
          </a:r>
          <a:r>
            <a:rPr lang="sk-SK" sz="1900" kern="1200" dirty="0" err="1"/>
            <a:t>conjugated</a:t>
          </a:r>
          <a:r>
            <a:rPr lang="sk-SK" sz="1900" kern="1200" dirty="0"/>
            <a:t> to a </a:t>
          </a:r>
          <a:r>
            <a:rPr lang="sk-SK" sz="1900" kern="1200" dirty="0" err="1"/>
            <a:t>fluorochrome</a:t>
          </a:r>
          <a:r>
            <a:rPr lang="sk-SK" sz="1900" kern="1200" dirty="0"/>
            <a:t>.</a:t>
          </a:r>
        </a:p>
      </dsp:txBody>
      <dsp:txXfrm>
        <a:off x="969496" y="0"/>
        <a:ext cx="3315119" cy="921021"/>
      </dsp:txXfrm>
    </dsp:sp>
    <dsp:sp modelId="{4BAC8A80-C63B-4985-AEF8-2C6ABDE7DB7A}">
      <dsp:nvSpPr>
        <dsp:cNvPr id="0" name=""/>
        <dsp:cNvSpPr/>
      </dsp:nvSpPr>
      <dsp:spPr>
        <a:xfrm>
          <a:off x="508985" y="921021"/>
          <a:ext cx="921021" cy="92102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shade val="50000"/>
                <a:hueOff val="334258"/>
                <a:satOff val="8955"/>
                <a:lumOff val="394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334258"/>
                <a:satOff val="8955"/>
                <a:lumOff val="394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334258"/>
                <a:satOff val="8955"/>
                <a:lumOff val="394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24362E6-668E-4E69-B44B-6BB00BFAAC4C}">
      <dsp:nvSpPr>
        <dsp:cNvPr id="0" name=""/>
        <dsp:cNvSpPr/>
      </dsp:nvSpPr>
      <dsp:spPr>
        <a:xfrm>
          <a:off x="969496" y="921021"/>
          <a:ext cx="3315119" cy="9210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shade val="50000"/>
              <a:hueOff val="334258"/>
              <a:satOff val="8955"/>
              <a:lumOff val="3945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900" kern="1200"/>
            <a:t>Uses a single antibody directed against the target antigen.</a:t>
          </a:r>
        </a:p>
      </dsp:txBody>
      <dsp:txXfrm>
        <a:off x="969496" y="921021"/>
        <a:ext cx="3315119" cy="92102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280118-0F3A-4E50-9966-94046C0333FE}">
      <dsp:nvSpPr>
        <dsp:cNvPr id="0" name=""/>
        <dsp:cNvSpPr/>
      </dsp:nvSpPr>
      <dsp:spPr>
        <a:xfrm>
          <a:off x="0" y="0"/>
          <a:ext cx="1938992" cy="193899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E2936D3-9CE1-4D31-8D99-A31228B9308F}">
      <dsp:nvSpPr>
        <dsp:cNvPr id="0" name=""/>
        <dsp:cNvSpPr/>
      </dsp:nvSpPr>
      <dsp:spPr>
        <a:xfrm>
          <a:off x="969496" y="0"/>
          <a:ext cx="3648225" cy="193899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800" kern="1200"/>
            <a:t>The antibody is detected by a secondary antibody conjugated to a fluorochrome.</a:t>
          </a:r>
        </a:p>
      </dsp:txBody>
      <dsp:txXfrm>
        <a:off x="969496" y="0"/>
        <a:ext cx="3648225" cy="921021"/>
      </dsp:txXfrm>
    </dsp:sp>
    <dsp:sp modelId="{F1A9C2C7-3742-47A5-BF33-06E67851E691}">
      <dsp:nvSpPr>
        <dsp:cNvPr id="0" name=""/>
        <dsp:cNvSpPr/>
      </dsp:nvSpPr>
      <dsp:spPr>
        <a:xfrm>
          <a:off x="508985" y="921021"/>
          <a:ext cx="921021" cy="92102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shade val="50000"/>
                <a:hueOff val="334258"/>
                <a:satOff val="8955"/>
                <a:lumOff val="394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334258"/>
                <a:satOff val="8955"/>
                <a:lumOff val="394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334258"/>
                <a:satOff val="8955"/>
                <a:lumOff val="394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D81E0A5-B41A-43E5-842E-34AD84630658}">
      <dsp:nvSpPr>
        <dsp:cNvPr id="0" name=""/>
        <dsp:cNvSpPr/>
      </dsp:nvSpPr>
      <dsp:spPr>
        <a:xfrm>
          <a:off x="969496" y="921021"/>
          <a:ext cx="3648225" cy="9210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shade val="50000"/>
              <a:hueOff val="334258"/>
              <a:satOff val="8955"/>
              <a:lumOff val="3945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800" kern="1200"/>
            <a:t>Uses two antibodies. </a:t>
          </a:r>
        </a:p>
      </dsp:txBody>
      <dsp:txXfrm>
        <a:off x="969496" y="921021"/>
        <a:ext cx="3648225" cy="92102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400B05-C8D2-4326-A479-ABF7D1840DA8}">
      <dsp:nvSpPr>
        <dsp:cNvPr id="0" name=""/>
        <dsp:cNvSpPr/>
      </dsp:nvSpPr>
      <dsp:spPr>
        <a:xfrm>
          <a:off x="0" y="271015"/>
          <a:ext cx="5965371" cy="7945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 dirty="0"/>
            <a:t>test </a:t>
          </a:r>
          <a:r>
            <a:rPr lang="sk-SK" sz="2000" kern="1200" dirty="0" err="1"/>
            <a:t>sample</a:t>
          </a:r>
          <a:r>
            <a:rPr lang="sk-SK" sz="2000" kern="1200" dirty="0"/>
            <a:t> </a:t>
          </a:r>
          <a:r>
            <a:rPr lang="sk-SK" sz="2000" kern="1200" dirty="0" err="1"/>
            <a:t>must</a:t>
          </a:r>
          <a:r>
            <a:rPr lang="sk-SK" sz="2000" kern="1200" dirty="0"/>
            <a:t> </a:t>
          </a:r>
          <a:r>
            <a:rPr lang="sk-SK" sz="2000" kern="1200" dirty="0" err="1"/>
            <a:t>be</a:t>
          </a:r>
          <a:r>
            <a:rPr lang="sk-SK" sz="2000" kern="1200" dirty="0"/>
            <a:t> </a:t>
          </a:r>
          <a:r>
            <a:rPr lang="sk-SK" sz="2000" kern="1200" dirty="0" err="1"/>
            <a:t>fixed</a:t>
          </a:r>
          <a:r>
            <a:rPr lang="sk-SK" sz="2000" kern="1200" dirty="0"/>
            <a:t> in a </a:t>
          </a:r>
          <a:r>
            <a:rPr lang="sk-SK" sz="2000" kern="1200" dirty="0" err="1"/>
            <a:t>thin</a:t>
          </a:r>
          <a:r>
            <a:rPr lang="sk-SK" sz="2000" kern="1200" dirty="0"/>
            <a:t> </a:t>
          </a:r>
          <a:r>
            <a:rPr lang="sk-SK" sz="2000" kern="1200" dirty="0" err="1"/>
            <a:t>layer</a:t>
          </a:r>
          <a:r>
            <a:rPr lang="sk-SK" sz="2000" kern="1200" dirty="0"/>
            <a:t> on a slide</a:t>
          </a:r>
        </a:p>
      </dsp:txBody>
      <dsp:txXfrm>
        <a:off x="38784" y="309799"/>
        <a:ext cx="5887803" cy="716935"/>
      </dsp:txXfrm>
    </dsp:sp>
    <dsp:sp modelId="{B4F31A90-CA7E-452E-A38E-06935AA3FA53}">
      <dsp:nvSpPr>
        <dsp:cNvPr id="0" name=""/>
        <dsp:cNvSpPr/>
      </dsp:nvSpPr>
      <dsp:spPr>
        <a:xfrm>
          <a:off x="0" y="1123118"/>
          <a:ext cx="5965371" cy="7945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/>
            <a:t>specific fluorochrome-labelled antibody is then applied to the surface of the preparation thus prepared</a:t>
          </a:r>
        </a:p>
      </dsp:txBody>
      <dsp:txXfrm>
        <a:off x="38784" y="1161902"/>
        <a:ext cx="5887803" cy="716935"/>
      </dsp:txXfrm>
    </dsp:sp>
    <dsp:sp modelId="{3974EF9F-4AC2-403F-A184-76EC652D2E20}">
      <dsp:nvSpPr>
        <dsp:cNvPr id="0" name=""/>
        <dsp:cNvSpPr/>
      </dsp:nvSpPr>
      <dsp:spPr>
        <a:xfrm>
          <a:off x="0" y="1975221"/>
          <a:ext cx="5965371" cy="7945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/>
            <a:t>if the antigen is present in the sample, it will bind to the antibodies during incubation</a:t>
          </a:r>
        </a:p>
      </dsp:txBody>
      <dsp:txXfrm>
        <a:off x="38784" y="2014005"/>
        <a:ext cx="5887803" cy="716935"/>
      </dsp:txXfrm>
    </dsp:sp>
    <dsp:sp modelId="{392E08F5-CDE5-4121-8F97-A8FBE91246FE}">
      <dsp:nvSpPr>
        <dsp:cNvPr id="0" name=""/>
        <dsp:cNvSpPr/>
      </dsp:nvSpPr>
      <dsp:spPr>
        <a:xfrm>
          <a:off x="0" y="2827324"/>
          <a:ext cx="5965371" cy="7945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/>
            <a:t>subsequent washing removes excess unbound antibodies</a:t>
          </a:r>
        </a:p>
      </dsp:txBody>
      <dsp:txXfrm>
        <a:off x="38784" y="2866108"/>
        <a:ext cx="5887803" cy="716935"/>
      </dsp:txXfrm>
    </dsp:sp>
    <dsp:sp modelId="{2DB12C88-33CE-4E9F-B49F-57D3C4A58643}">
      <dsp:nvSpPr>
        <dsp:cNvPr id="0" name=""/>
        <dsp:cNvSpPr/>
      </dsp:nvSpPr>
      <dsp:spPr>
        <a:xfrm>
          <a:off x="0" y="3679427"/>
          <a:ext cx="5965371" cy="7945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/>
            <a:t>after incubation and washing, the preparation is then evaluated in a fluorescence microscope </a:t>
          </a:r>
        </a:p>
      </dsp:txBody>
      <dsp:txXfrm>
        <a:off x="38784" y="3718211"/>
        <a:ext cx="5887803" cy="71693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3F52EE-F947-4D3F-A19A-F590312CE325}">
      <dsp:nvSpPr>
        <dsp:cNvPr id="0" name=""/>
        <dsp:cNvSpPr/>
      </dsp:nvSpPr>
      <dsp:spPr>
        <a:xfrm>
          <a:off x="0" y="25653"/>
          <a:ext cx="10421983" cy="1814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928" tIns="178816" rIns="312928" bIns="178816" numCol="1" spcCol="1270" anchor="ctr" anchorCtr="0">
          <a:noAutofit/>
        </a:bodyPr>
        <a:lstStyle/>
        <a:p>
          <a:pPr marL="0" lvl="0" indent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4400" kern="1200" dirty="0" err="1"/>
            <a:t>indirect</a:t>
          </a:r>
          <a:r>
            <a:rPr lang="sk-SK" sz="4400" kern="1200" dirty="0"/>
            <a:t> </a:t>
          </a:r>
          <a:r>
            <a:rPr lang="sk-SK" sz="4400" kern="1200" dirty="0" err="1"/>
            <a:t>immunofluorescence</a:t>
          </a:r>
          <a:r>
            <a:rPr lang="sk-SK" sz="4400" kern="1200" dirty="0"/>
            <a:t> </a:t>
          </a:r>
          <a:r>
            <a:rPr lang="sk-SK" sz="4400" kern="1200" dirty="0" err="1"/>
            <a:t>is</a:t>
          </a:r>
          <a:r>
            <a:rPr lang="sk-SK" sz="4400" kern="1200" dirty="0"/>
            <a:t> </a:t>
          </a:r>
          <a:r>
            <a:rPr lang="sk-SK" sz="4400" kern="1200" dirty="0" err="1"/>
            <a:t>used</a:t>
          </a:r>
          <a:r>
            <a:rPr lang="sk-SK" sz="4400" kern="1200" dirty="0"/>
            <a:t> more </a:t>
          </a:r>
          <a:r>
            <a:rPr lang="sk-SK" sz="4400" kern="1200" dirty="0" err="1"/>
            <a:t>frequently</a:t>
          </a:r>
          <a:r>
            <a:rPr lang="sk-SK" sz="4400" kern="1200" dirty="0"/>
            <a:t> to </a:t>
          </a:r>
          <a:r>
            <a:rPr lang="sk-SK" sz="4400" kern="1200" dirty="0" err="1"/>
            <a:t>detect</a:t>
          </a:r>
          <a:r>
            <a:rPr lang="sk-SK" sz="4400" kern="1200" dirty="0"/>
            <a:t> </a:t>
          </a:r>
          <a:r>
            <a:rPr lang="sk-SK" sz="4400" kern="1200" dirty="0" err="1"/>
            <a:t>antibodies</a:t>
          </a:r>
          <a:r>
            <a:rPr lang="sk-SK" sz="4400" kern="1200" dirty="0"/>
            <a:t> in </a:t>
          </a:r>
          <a:r>
            <a:rPr lang="sk-SK" sz="4400" kern="1200" dirty="0" err="1"/>
            <a:t>serum</a:t>
          </a:r>
          <a:endParaRPr lang="sk-SK" sz="4400" kern="1200" dirty="0"/>
        </a:p>
      </dsp:txBody>
      <dsp:txXfrm>
        <a:off x="0" y="25653"/>
        <a:ext cx="10421983" cy="1814400"/>
      </dsp:txXfrm>
    </dsp:sp>
    <dsp:sp modelId="{944DA9DD-9CCA-4DAF-948C-4B77D86B61C3}">
      <dsp:nvSpPr>
        <dsp:cNvPr id="0" name=""/>
        <dsp:cNvSpPr/>
      </dsp:nvSpPr>
      <dsp:spPr>
        <a:xfrm>
          <a:off x="0" y="1837092"/>
          <a:ext cx="10421983" cy="27669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57D0EF-8931-4457-98BB-D51DF123E970}">
      <dsp:nvSpPr>
        <dsp:cNvPr id="0" name=""/>
        <dsp:cNvSpPr/>
      </dsp:nvSpPr>
      <dsp:spPr>
        <a:xfrm>
          <a:off x="0" y="246428"/>
          <a:ext cx="6923809" cy="91494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300" kern="1200" dirty="0"/>
            <a:t>in </a:t>
          </a:r>
          <a:r>
            <a:rPr lang="sk-SK" sz="2300" kern="1200" dirty="0" err="1"/>
            <a:t>this</a:t>
          </a:r>
          <a:r>
            <a:rPr lang="sk-SK" sz="2300" kern="1200" dirty="0"/>
            <a:t> </a:t>
          </a:r>
          <a:r>
            <a:rPr lang="sk-SK" sz="2300" kern="1200" dirty="0" err="1"/>
            <a:t>case</a:t>
          </a:r>
          <a:r>
            <a:rPr lang="sk-SK" sz="2300" kern="1200" dirty="0"/>
            <a:t>, </a:t>
          </a:r>
          <a:r>
            <a:rPr lang="sk-SK" sz="2300" kern="1200" dirty="0" err="1"/>
            <a:t>the</a:t>
          </a:r>
          <a:r>
            <a:rPr lang="sk-SK" sz="2300" kern="1200" dirty="0"/>
            <a:t> </a:t>
          </a:r>
          <a:r>
            <a:rPr lang="sk-SK" sz="2300" kern="1200" dirty="0" err="1"/>
            <a:t>preparation</a:t>
          </a:r>
          <a:r>
            <a:rPr lang="sk-SK" sz="2300" kern="1200" dirty="0"/>
            <a:t> </a:t>
          </a:r>
          <a:r>
            <a:rPr lang="sk-SK" sz="2300" kern="1200" dirty="0" err="1"/>
            <a:t>is</a:t>
          </a:r>
          <a:r>
            <a:rPr lang="sk-SK" sz="2300" kern="1200" dirty="0"/>
            <a:t> </a:t>
          </a:r>
          <a:r>
            <a:rPr lang="sk-SK" sz="2300" kern="1200" dirty="0" err="1"/>
            <a:t>prepared</a:t>
          </a:r>
          <a:r>
            <a:rPr lang="sk-SK" sz="2300" kern="1200" dirty="0"/>
            <a:t> </a:t>
          </a:r>
          <a:r>
            <a:rPr lang="sk-SK" sz="2300" kern="1200" dirty="0" err="1"/>
            <a:t>from</a:t>
          </a:r>
          <a:r>
            <a:rPr lang="sk-SK" sz="2300" kern="1200" dirty="0"/>
            <a:t> </a:t>
          </a:r>
          <a:r>
            <a:rPr lang="sk-SK" sz="2300" kern="1200" dirty="0" err="1"/>
            <a:t>healthy</a:t>
          </a:r>
          <a:r>
            <a:rPr lang="sk-SK" sz="2300" kern="1200" dirty="0"/>
            <a:t> </a:t>
          </a:r>
          <a:r>
            <a:rPr lang="sk-SK" sz="2300" kern="1200" dirty="0" err="1"/>
            <a:t>tissue</a:t>
          </a:r>
          <a:r>
            <a:rPr lang="sk-SK" sz="2300" kern="1200" dirty="0"/>
            <a:t>, </a:t>
          </a:r>
          <a:r>
            <a:rPr lang="sk-SK" sz="2300" kern="1200" dirty="0" err="1"/>
            <a:t>cell</a:t>
          </a:r>
          <a:r>
            <a:rPr lang="sk-SK" sz="2300" kern="1200" dirty="0"/>
            <a:t> or </a:t>
          </a:r>
          <a:r>
            <a:rPr lang="sk-SK" sz="2300" kern="1200" dirty="0" err="1"/>
            <a:t>bacterial</a:t>
          </a:r>
          <a:r>
            <a:rPr lang="sk-SK" sz="2300" kern="1200" dirty="0"/>
            <a:t> </a:t>
          </a:r>
          <a:r>
            <a:rPr lang="sk-SK" sz="2300" kern="1200" dirty="0" err="1"/>
            <a:t>culture</a:t>
          </a:r>
          <a:endParaRPr lang="sk-SK" sz="2300" kern="1200" dirty="0"/>
        </a:p>
      </dsp:txBody>
      <dsp:txXfrm>
        <a:off x="44664" y="291092"/>
        <a:ext cx="6834481" cy="825612"/>
      </dsp:txXfrm>
    </dsp:sp>
    <dsp:sp modelId="{A90E94D9-623E-4EEE-AFA1-BF642BE49CA9}">
      <dsp:nvSpPr>
        <dsp:cNvPr id="0" name=""/>
        <dsp:cNvSpPr/>
      </dsp:nvSpPr>
      <dsp:spPr>
        <a:xfrm>
          <a:off x="0" y="1227608"/>
          <a:ext cx="6923809" cy="91494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300" kern="1200" dirty="0" err="1"/>
            <a:t>patient</a:t>
          </a:r>
          <a:r>
            <a:rPr lang="sk-SK" sz="2300" kern="1200" dirty="0"/>
            <a:t> </a:t>
          </a:r>
          <a:r>
            <a:rPr lang="sk-SK" sz="2300" kern="1200" dirty="0" err="1"/>
            <a:t>sample</a:t>
          </a:r>
          <a:r>
            <a:rPr lang="sk-SK" sz="2300" kern="1200" dirty="0"/>
            <a:t> </a:t>
          </a:r>
          <a:r>
            <a:rPr lang="sk-SK" sz="2300" kern="1200" dirty="0" err="1"/>
            <a:t>tested</a:t>
          </a:r>
          <a:r>
            <a:rPr lang="sk-SK" sz="2300" kern="1200" dirty="0"/>
            <a:t> </a:t>
          </a:r>
          <a:r>
            <a:rPr lang="sk-SK" sz="2300" kern="1200" dirty="0" err="1"/>
            <a:t>for</a:t>
          </a:r>
          <a:r>
            <a:rPr lang="sk-SK" sz="2300" kern="1200" dirty="0"/>
            <a:t> </a:t>
          </a:r>
          <a:r>
            <a:rPr lang="sk-SK" sz="2300" kern="1200" dirty="0" err="1"/>
            <a:t>the</a:t>
          </a:r>
          <a:r>
            <a:rPr lang="sk-SK" sz="2300" kern="1200" dirty="0"/>
            <a:t> </a:t>
          </a:r>
          <a:r>
            <a:rPr lang="sk-SK" sz="2300" kern="1200" dirty="0" err="1"/>
            <a:t>presence</a:t>
          </a:r>
          <a:r>
            <a:rPr lang="sk-SK" sz="2300" kern="1200" dirty="0"/>
            <a:t> of </a:t>
          </a:r>
          <a:r>
            <a:rPr lang="sk-SK" sz="2300" kern="1200" dirty="0" err="1"/>
            <a:t>antibodies</a:t>
          </a:r>
          <a:r>
            <a:rPr lang="sk-SK" sz="2300" kern="1200" dirty="0"/>
            <a:t> </a:t>
          </a:r>
          <a:r>
            <a:rPr lang="sk-SK" sz="2300" kern="1200" dirty="0" err="1"/>
            <a:t>is</a:t>
          </a:r>
          <a:r>
            <a:rPr lang="sk-SK" sz="2300" kern="1200" dirty="0"/>
            <a:t> </a:t>
          </a:r>
          <a:r>
            <a:rPr lang="sk-SK" sz="2300" kern="1200" dirty="0" err="1"/>
            <a:t>applied</a:t>
          </a:r>
          <a:r>
            <a:rPr lang="sk-SK" sz="2300" kern="1200" dirty="0"/>
            <a:t> to </a:t>
          </a:r>
          <a:r>
            <a:rPr lang="sk-SK" sz="2300" kern="1200" dirty="0" err="1"/>
            <a:t>this</a:t>
          </a:r>
          <a:r>
            <a:rPr lang="sk-SK" sz="2300" kern="1200" dirty="0"/>
            <a:t> </a:t>
          </a:r>
          <a:r>
            <a:rPr lang="sk-SK" sz="2300" kern="1200" dirty="0" err="1"/>
            <a:t>preparation</a:t>
          </a:r>
          <a:endParaRPr lang="sk-SK" sz="2300" kern="1200" dirty="0"/>
        </a:p>
      </dsp:txBody>
      <dsp:txXfrm>
        <a:off x="44664" y="1272272"/>
        <a:ext cx="6834481" cy="825612"/>
      </dsp:txXfrm>
    </dsp:sp>
    <dsp:sp modelId="{6D8242D6-FD6D-45A8-AB15-B9E09D237622}">
      <dsp:nvSpPr>
        <dsp:cNvPr id="0" name=""/>
        <dsp:cNvSpPr/>
      </dsp:nvSpPr>
      <dsp:spPr>
        <a:xfrm>
          <a:off x="0" y="2208789"/>
          <a:ext cx="6923809" cy="91494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300" kern="1200"/>
            <a:t>after the first incubation and washing, a fluorochrome-labelled secondary antibody is added</a:t>
          </a:r>
        </a:p>
      </dsp:txBody>
      <dsp:txXfrm>
        <a:off x="44664" y="2253453"/>
        <a:ext cx="6834481" cy="825612"/>
      </dsp:txXfrm>
    </dsp:sp>
    <dsp:sp modelId="{86B9991A-E4D7-45AE-8616-38A181BE8AA3}">
      <dsp:nvSpPr>
        <dsp:cNvPr id="0" name=""/>
        <dsp:cNvSpPr/>
      </dsp:nvSpPr>
      <dsp:spPr>
        <a:xfrm>
          <a:off x="0" y="3189969"/>
          <a:ext cx="6923809" cy="91494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300" kern="1200"/>
            <a:t>after the second incubation and washing, the preparation is viewed under a fluorescence microscope</a:t>
          </a:r>
        </a:p>
      </dsp:txBody>
      <dsp:txXfrm>
        <a:off x="44664" y="3234633"/>
        <a:ext cx="6834481" cy="82561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00295F-2D61-4E33-863C-9FA2AB963432}">
      <dsp:nvSpPr>
        <dsp:cNvPr id="0" name=""/>
        <dsp:cNvSpPr/>
      </dsp:nvSpPr>
      <dsp:spPr>
        <a:xfrm>
          <a:off x="3953415" y="-166785"/>
          <a:ext cx="1580069" cy="10033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531AB3C-3E0B-4C9C-8EE7-A7A40EC6203A}">
      <dsp:nvSpPr>
        <dsp:cNvPr id="0" name=""/>
        <dsp:cNvSpPr/>
      </dsp:nvSpPr>
      <dsp:spPr>
        <a:xfrm>
          <a:off x="4128978" y="0"/>
          <a:ext cx="1580069" cy="10033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900" kern="1200" dirty="0" err="1"/>
            <a:t>there</a:t>
          </a:r>
          <a:r>
            <a:rPr lang="sk-SK" sz="1900" kern="1200" dirty="0"/>
            <a:t> are 4 </a:t>
          </a:r>
          <a:r>
            <a:rPr lang="sk-SK" sz="1900" kern="1200" dirty="0" err="1"/>
            <a:t>main</a:t>
          </a:r>
          <a:r>
            <a:rPr lang="sk-SK" sz="1900" kern="1200" dirty="0"/>
            <a:t> </a:t>
          </a:r>
          <a:r>
            <a:rPr lang="sk-SK" sz="1900" kern="1200" dirty="0" err="1"/>
            <a:t>types</a:t>
          </a:r>
          <a:r>
            <a:rPr lang="sk-SK" sz="1900" kern="1200" dirty="0"/>
            <a:t> of ELISA </a:t>
          </a:r>
          <a:r>
            <a:rPr lang="sk-SK" sz="1900" kern="1200" dirty="0" err="1"/>
            <a:t>tests</a:t>
          </a:r>
          <a:r>
            <a:rPr lang="sk-SK" sz="1900" kern="1200" dirty="0"/>
            <a:t> </a:t>
          </a:r>
        </a:p>
      </dsp:txBody>
      <dsp:txXfrm>
        <a:off x="4158365" y="29387"/>
        <a:ext cx="1521295" cy="944569"/>
      </dsp:txXfrm>
    </dsp:sp>
    <dsp:sp modelId="{9CF50067-F282-41DB-BA71-A994E5524AD2}">
      <dsp:nvSpPr>
        <dsp:cNvPr id="0" name=""/>
        <dsp:cNvSpPr/>
      </dsp:nvSpPr>
      <dsp:spPr>
        <a:xfrm>
          <a:off x="819051" y="1098136"/>
          <a:ext cx="1580069" cy="10033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0CD3184-96E3-42E4-B083-ADB852CC8D09}">
      <dsp:nvSpPr>
        <dsp:cNvPr id="0" name=""/>
        <dsp:cNvSpPr/>
      </dsp:nvSpPr>
      <dsp:spPr>
        <a:xfrm>
          <a:off x="994614" y="1264921"/>
          <a:ext cx="1580069" cy="10033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900" b="1" kern="1200" dirty="0" err="1"/>
            <a:t>direct</a:t>
          </a:r>
          <a:r>
            <a:rPr lang="sk-SK" sz="1900" b="1" kern="1200" dirty="0"/>
            <a:t> </a:t>
          </a:r>
          <a:endParaRPr lang="sk-SK" sz="1900" kern="1200" dirty="0"/>
        </a:p>
      </dsp:txBody>
      <dsp:txXfrm>
        <a:off x="1024001" y="1294308"/>
        <a:ext cx="1521295" cy="944569"/>
      </dsp:txXfrm>
    </dsp:sp>
    <dsp:sp modelId="{C5388030-1B0D-4271-8763-4BDFB9525F02}">
      <dsp:nvSpPr>
        <dsp:cNvPr id="0" name=""/>
        <dsp:cNvSpPr/>
      </dsp:nvSpPr>
      <dsp:spPr>
        <a:xfrm>
          <a:off x="2969971" y="1113849"/>
          <a:ext cx="1580069" cy="10033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79A4668-5B9B-467F-9A42-2C74F62C359F}">
      <dsp:nvSpPr>
        <dsp:cNvPr id="0" name=""/>
        <dsp:cNvSpPr/>
      </dsp:nvSpPr>
      <dsp:spPr>
        <a:xfrm>
          <a:off x="3145534" y="1280634"/>
          <a:ext cx="1580069" cy="10033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900" b="1" kern="1200" dirty="0" err="1"/>
            <a:t>indirect</a:t>
          </a:r>
          <a:r>
            <a:rPr lang="sk-SK" sz="1900" b="1" kern="1200" dirty="0"/>
            <a:t> </a:t>
          </a:r>
          <a:endParaRPr lang="sk-SK" sz="1900" kern="1200" dirty="0"/>
        </a:p>
      </dsp:txBody>
      <dsp:txXfrm>
        <a:off x="3174921" y="1310021"/>
        <a:ext cx="1521295" cy="944569"/>
      </dsp:txXfrm>
    </dsp:sp>
    <dsp:sp modelId="{E4BC8E3A-3330-4ECD-A60E-BA9E8135C6FA}">
      <dsp:nvSpPr>
        <dsp:cNvPr id="0" name=""/>
        <dsp:cNvSpPr/>
      </dsp:nvSpPr>
      <dsp:spPr>
        <a:xfrm>
          <a:off x="5019024" y="1106002"/>
          <a:ext cx="1580069" cy="10033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605B502-93C0-4916-92AB-85E3FEDB3B9D}">
      <dsp:nvSpPr>
        <dsp:cNvPr id="0" name=""/>
        <dsp:cNvSpPr/>
      </dsp:nvSpPr>
      <dsp:spPr>
        <a:xfrm>
          <a:off x="5194587" y="1272787"/>
          <a:ext cx="1580069" cy="10033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900" b="1" kern="1200" dirty="0" err="1"/>
            <a:t>sandwich</a:t>
          </a:r>
          <a:r>
            <a:rPr lang="sk-SK" sz="1900" b="1" kern="1200" dirty="0"/>
            <a:t> </a:t>
          </a:r>
          <a:endParaRPr lang="sk-SK" sz="1900" kern="1200" dirty="0"/>
        </a:p>
      </dsp:txBody>
      <dsp:txXfrm>
        <a:off x="5223974" y="1302174"/>
        <a:ext cx="1521295" cy="944569"/>
      </dsp:txXfrm>
    </dsp:sp>
    <dsp:sp modelId="{0F8F1986-2C5A-40EB-B228-52CCA5B59227}">
      <dsp:nvSpPr>
        <dsp:cNvPr id="0" name=""/>
        <dsp:cNvSpPr/>
      </dsp:nvSpPr>
      <dsp:spPr>
        <a:xfrm>
          <a:off x="7087781" y="1121705"/>
          <a:ext cx="1580069" cy="10033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7A7CCA0-BD3F-40BB-8652-1159F4BC0BA1}">
      <dsp:nvSpPr>
        <dsp:cNvPr id="0" name=""/>
        <dsp:cNvSpPr/>
      </dsp:nvSpPr>
      <dsp:spPr>
        <a:xfrm>
          <a:off x="7263344" y="1288490"/>
          <a:ext cx="1580069" cy="10033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900" b="1" kern="1200"/>
            <a:t>competitive</a:t>
          </a:r>
          <a:endParaRPr lang="sk-SK" sz="1900" kern="1200"/>
        </a:p>
      </dsp:txBody>
      <dsp:txXfrm>
        <a:off x="7292731" y="1317877"/>
        <a:ext cx="1521295" cy="94456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04BAEA-4310-434B-986F-89511074D7C3}">
      <dsp:nvSpPr>
        <dsp:cNvPr id="0" name=""/>
        <dsp:cNvSpPr/>
      </dsp:nvSpPr>
      <dsp:spPr>
        <a:xfrm>
          <a:off x="2730" y="1661"/>
          <a:ext cx="5591644" cy="640164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 dirty="0" err="1"/>
            <a:t>is</a:t>
          </a:r>
          <a:r>
            <a:rPr lang="sk-SK" sz="2000" kern="1200" dirty="0"/>
            <a:t> </a:t>
          </a:r>
          <a:r>
            <a:rPr lang="sk-SK" sz="2000" kern="1200" dirty="0" err="1"/>
            <a:t>used</a:t>
          </a:r>
          <a:r>
            <a:rPr lang="sk-SK" sz="2000" kern="1200" dirty="0"/>
            <a:t> </a:t>
          </a:r>
          <a:r>
            <a:rPr lang="sk-SK" sz="2000" kern="1200" dirty="0" err="1"/>
            <a:t>mostly</a:t>
          </a:r>
          <a:r>
            <a:rPr lang="sk-SK" sz="2000" kern="1200" dirty="0"/>
            <a:t> </a:t>
          </a:r>
          <a:r>
            <a:rPr lang="sk-SK" sz="2000" kern="1200" dirty="0" err="1"/>
            <a:t>for</a:t>
          </a:r>
          <a:r>
            <a:rPr lang="sk-SK" sz="2000" kern="1200" dirty="0"/>
            <a:t> </a:t>
          </a:r>
          <a:r>
            <a:rPr lang="sk-SK" sz="2000" kern="1200" dirty="0" err="1"/>
            <a:t>antigen</a:t>
          </a:r>
          <a:r>
            <a:rPr lang="sk-SK" sz="2000" kern="1200" dirty="0"/>
            <a:t> </a:t>
          </a:r>
          <a:r>
            <a:rPr lang="sk-SK" sz="2000" kern="1200" dirty="0" err="1"/>
            <a:t>detection</a:t>
          </a:r>
          <a:endParaRPr lang="sk-SK" sz="2000" kern="1200" dirty="0"/>
        </a:p>
      </dsp:txBody>
      <dsp:txXfrm>
        <a:off x="33980" y="32911"/>
        <a:ext cx="5529144" cy="577664"/>
      </dsp:txXfrm>
    </dsp:sp>
    <dsp:sp modelId="{9B606C0D-E799-4486-A2B9-D3CA01F97ECF}">
      <dsp:nvSpPr>
        <dsp:cNvPr id="0" name=""/>
        <dsp:cNvSpPr/>
      </dsp:nvSpPr>
      <dsp:spPr>
        <a:xfrm>
          <a:off x="2730" y="713255"/>
          <a:ext cx="5591644" cy="1428587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 dirty="0" err="1"/>
            <a:t>antigen</a:t>
          </a:r>
          <a:r>
            <a:rPr lang="sk-SK" sz="2000" kern="1200" dirty="0"/>
            <a:t> </a:t>
          </a:r>
          <a:r>
            <a:rPr lang="sk-SK" sz="2000" kern="1200" dirty="0" err="1"/>
            <a:t>is</a:t>
          </a:r>
          <a:r>
            <a:rPr lang="sk-SK" sz="2000" kern="1200" dirty="0"/>
            <a:t> </a:t>
          </a:r>
          <a:r>
            <a:rPr lang="sk-SK" sz="2000" kern="1200" dirty="0" err="1"/>
            <a:t>attached</a:t>
          </a:r>
          <a:r>
            <a:rPr lang="sk-SK" sz="2000" kern="1200" dirty="0"/>
            <a:t> to </a:t>
          </a:r>
          <a:r>
            <a:rPr lang="sk-SK" sz="2000" kern="1200" dirty="0" err="1"/>
            <a:t>the</a:t>
          </a:r>
          <a:r>
            <a:rPr lang="sk-SK" sz="2000" kern="1200" dirty="0"/>
            <a:t> plate and </a:t>
          </a:r>
          <a:r>
            <a:rPr lang="sk-SK" sz="2000" kern="1200" dirty="0" err="1"/>
            <a:t>enzyme-labelled</a:t>
          </a:r>
          <a:r>
            <a:rPr lang="sk-SK" sz="2000" kern="1200" dirty="0"/>
            <a:t> </a:t>
          </a:r>
          <a:r>
            <a:rPr lang="sk-SK" sz="2000" kern="1200" dirty="0" err="1"/>
            <a:t>antibody</a:t>
          </a:r>
          <a:r>
            <a:rPr lang="sk-SK" sz="2000" kern="1200" dirty="0"/>
            <a:t> (</a:t>
          </a:r>
          <a:r>
            <a:rPr lang="sk-SK" sz="2000" kern="1200" dirty="0" err="1"/>
            <a:t>conjugated</a:t>
          </a:r>
          <a:r>
            <a:rPr lang="sk-SK" sz="2000" kern="1200" dirty="0"/>
            <a:t> </a:t>
          </a:r>
          <a:r>
            <a:rPr lang="sk-SK" sz="2000" kern="1200" dirty="0" err="1"/>
            <a:t>primary</a:t>
          </a:r>
          <a:r>
            <a:rPr lang="sk-SK" sz="2000" kern="1200" dirty="0"/>
            <a:t> </a:t>
          </a:r>
          <a:r>
            <a:rPr lang="sk-SK" sz="2000" kern="1200" dirty="0" err="1"/>
            <a:t>antibody</a:t>
          </a:r>
          <a:r>
            <a:rPr lang="sk-SK" sz="2000" kern="1200" dirty="0"/>
            <a:t>) </a:t>
          </a:r>
          <a:r>
            <a:rPr lang="sk-SK" sz="2000" kern="1200" dirty="0" err="1"/>
            <a:t>is</a:t>
          </a:r>
          <a:r>
            <a:rPr lang="sk-SK" sz="2000" kern="1200" dirty="0"/>
            <a:t> </a:t>
          </a:r>
          <a:r>
            <a:rPr lang="sk-SK" sz="2000" kern="1200" dirty="0" err="1"/>
            <a:t>added</a:t>
          </a:r>
          <a:r>
            <a:rPr lang="sk-SK" sz="2000" kern="1200" dirty="0"/>
            <a:t> </a:t>
          </a:r>
          <a:r>
            <a:rPr lang="sk-SK" sz="2000" kern="1200" dirty="0" err="1"/>
            <a:t>that</a:t>
          </a:r>
          <a:r>
            <a:rPr lang="sk-SK" sz="2000" kern="1200" dirty="0"/>
            <a:t> </a:t>
          </a:r>
          <a:r>
            <a:rPr lang="sk-SK" sz="2000" kern="1200" dirty="0" err="1"/>
            <a:t>can</a:t>
          </a:r>
          <a:r>
            <a:rPr lang="sk-SK" sz="2000" kern="1200" dirty="0"/>
            <a:t> </a:t>
          </a:r>
          <a:r>
            <a:rPr lang="sk-SK" sz="2000" kern="1200" dirty="0" err="1"/>
            <a:t>react</a:t>
          </a:r>
          <a:r>
            <a:rPr lang="sk-SK" sz="2000" kern="1200" dirty="0"/>
            <a:t> </a:t>
          </a:r>
          <a:r>
            <a:rPr lang="sk-SK" sz="2000" kern="1200" dirty="0" err="1"/>
            <a:t>with</a:t>
          </a:r>
          <a:r>
            <a:rPr lang="sk-SK" sz="2000" kern="1200" dirty="0"/>
            <a:t> </a:t>
          </a:r>
          <a:r>
            <a:rPr lang="sk-SK" sz="2000" kern="1200" dirty="0" err="1"/>
            <a:t>the</a:t>
          </a:r>
          <a:r>
            <a:rPr lang="sk-SK" sz="2000" kern="1200" dirty="0"/>
            <a:t> </a:t>
          </a:r>
          <a:r>
            <a:rPr lang="sk-SK" sz="2000" kern="1200" dirty="0" err="1"/>
            <a:t>antigen</a:t>
          </a:r>
          <a:r>
            <a:rPr lang="sk-SK" sz="2000" kern="1200" dirty="0"/>
            <a:t> </a:t>
          </a:r>
        </a:p>
      </dsp:txBody>
      <dsp:txXfrm>
        <a:off x="72468" y="782993"/>
        <a:ext cx="5452168" cy="1289111"/>
      </dsp:txXfrm>
    </dsp:sp>
    <dsp:sp modelId="{7B9EE180-F666-42A7-BFB8-784DB6CFFE18}">
      <dsp:nvSpPr>
        <dsp:cNvPr id="0" name=""/>
        <dsp:cNvSpPr/>
      </dsp:nvSpPr>
      <dsp:spPr>
        <a:xfrm>
          <a:off x="2730" y="2213272"/>
          <a:ext cx="5591644" cy="1428587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 dirty="0" err="1"/>
            <a:t>substrate</a:t>
          </a:r>
          <a:r>
            <a:rPr lang="sk-SK" sz="2000" kern="1200" dirty="0"/>
            <a:t> </a:t>
          </a:r>
          <a:r>
            <a:rPr lang="sk-SK" sz="2000" kern="1200" dirty="0" err="1"/>
            <a:t>is</a:t>
          </a:r>
          <a:r>
            <a:rPr lang="sk-SK" sz="2000" kern="1200" dirty="0"/>
            <a:t> </a:t>
          </a:r>
          <a:r>
            <a:rPr lang="sk-SK" sz="2000" kern="1200" dirty="0" err="1"/>
            <a:t>then</a:t>
          </a:r>
          <a:r>
            <a:rPr lang="sk-SK" sz="2000" kern="1200" dirty="0"/>
            <a:t> </a:t>
          </a:r>
          <a:r>
            <a:rPr lang="sk-SK" sz="2000" kern="1200" dirty="0" err="1"/>
            <a:t>added</a:t>
          </a:r>
          <a:r>
            <a:rPr lang="sk-SK" sz="2000" kern="1200" dirty="0"/>
            <a:t>, </a:t>
          </a:r>
          <a:r>
            <a:rPr lang="sk-SK" sz="2000" kern="1200" dirty="0" err="1"/>
            <a:t>producing</a:t>
          </a:r>
          <a:r>
            <a:rPr lang="sk-SK" sz="2000" kern="1200" dirty="0"/>
            <a:t> a </a:t>
          </a:r>
          <a:r>
            <a:rPr lang="sk-SK" sz="2000" kern="1200" dirty="0" err="1"/>
            <a:t>signal</a:t>
          </a:r>
          <a:r>
            <a:rPr lang="sk-SK" sz="2000" kern="1200" dirty="0"/>
            <a:t> (</a:t>
          </a:r>
          <a:r>
            <a:rPr lang="sk-SK" sz="2000" kern="1200" dirty="0" err="1"/>
            <a:t>color</a:t>
          </a:r>
          <a:r>
            <a:rPr lang="sk-SK" sz="2000" kern="1200" dirty="0"/>
            <a:t> change) </a:t>
          </a:r>
          <a:r>
            <a:rPr lang="sk-SK" sz="2000" kern="1200" dirty="0" err="1"/>
            <a:t>that</a:t>
          </a:r>
          <a:r>
            <a:rPr lang="sk-SK" sz="2000" kern="1200" dirty="0"/>
            <a:t> </a:t>
          </a:r>
          <a:r>
            <a:rPr lang="sk-SK" sz="2000" kern="1200" dirty="0" err="1"/>
            <a:t>is</a:t>
          </a:r>
          <a:r>
            <a:rPr lang="sk-SK" sz="2000" kern="1200" dirty="0"/>
            <a:t> </a:t>
          </a:r>
          <a:r>
            <a:rPr lang="sk-SK" sz="2000" kern="1200" dirty="0" err="1"/>
            <a:t>proportional</a:t>
          </a:r>
          <a:r>
            <a:rPr lang="sk-SK" sz="2000" kern="1200" dirty="0"/>
            <a:t> to </a:t>
          </a:r>
          <a:r>
            <a:rPr lang="sk-SK" sz="2000" kern="1200" dirty="0" err="1"/>
            <a:t>the</a:t>
          </a:r>
          <a:r>
            <a:rPr lang="sk-SK" sz="2000" kern="1200" dirty="0"/>
            <a:t> </a:t>
          </a:r>
          <a:r>
            <a:rPr lang="sk-SK" sz="2000" kern="1200" dirty="0" err="1"/>
            <a:t>amount</a:t>
          </a:r>
          <a:r>
            <a:rPr lang="sk-SK" sz="2000" kern="1200" dirty="0"/>
            <a:t> of </a:t>
          </a:r>
          <a:r>
            <a:rPr lang="sk-SK" sz="2000" kern="1200" dirty="0" err="1"/>
            <a:t>analyte</a:t>
          </a:r>
          <a:r>
            <a:rPr lang="sk-SK" sz="2000" kern="1200" dirty="0"/>
            <a:t> in </a:t>
          </a:r>
          <a:r>
            <a:rPr lang="sk-SK" sz="2000" kern="1200" dirty="0" err="1"/>
            <a:t>the</a:t>
          </a:r>
          <a:r>
            <a:rPr lang="sk-SK" sz="2000" kern="1200" dirty="0"/>
            <a:t> </a:t>
          </a:r>
          <a:r>
            <a:rPr lang="sk-SK" sz="2000" kern="1200" dirty="0" err="1"/>
            <a:t>sample</a:t>
          </a:r>
          <a:r>
            <a:rPr lang="sk-SK" sz="2000" kern="1200" dirty="0"/>
            <a:t> </a:t>
          </a:r>
        </a:p>
      </dsp:txBody>
      <dsp:txXfrm>
        <a:off x="72468" y="2283010"/>
        <a:ext cx="5452168" cy="128911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F8E01E-1F43-438C-A240-1B1101C17ADB}">
      <dsp:nvSpPr>
        <dsp:cNvPr id="0" name=""/>
        <dsp:cNvSpPr/>
      </dsp:nvSpPr>
      <dsp:spPr>
        <a:xfrm>
          <a:off x="0" y="7872"/>
          <a:ext cx="8157754" cy="7945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/>
            <a:t>is used mainly for antibodies detection</a:t>
          </a:r>
        </a:p>
      </dsp:txBody>
      <dsp:txXfrm>
        <a:off x="38784" y="46656"/>
        <a:ext cx="8080186" cy="716935"/>
      </dsp:txXfrm>
    </dsp:sp>
    <dsp:sp modelId="{05B7601F-8570-48E8-9A40-14240D19DF48}">
      <dsp:nvSpPr>
        <dsp:cNvPr id="0" name=""/>
        <dsp:cNvSpPr/>
      </dsp:nvSpPr>
      <dsp:spPr>
        <a:xfrm>
          <a:off x="0" y="859975"/>
          <a:ext cx="8157754" cy="7945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/>
            <a:t>technique that uses a two-step process for detection</a:t>
          </a:r>
        </a:p>
      </dsp:txBody>
      <dsp:txXfrm>
        <a:off x="38784" y="898759"/>
        <a:ext cx="8080186" cy="716935"/>
      </dsp:txXfrm>
    </dsp:sp>
    <dsp:sp modelId="{5271D180-367B-4690-8D21-C653415EFA06}">
      <dsp:nvSpPr>
        <dsp:cNvPr id="0" name=""/>
        <dsp:cNvSpPr/>
      </dsp:nvSpPr>
      <dsp:spPr>
        <a:xfrm>
          <a:off x="0" y="1712078"/>
          <a:ext cx="8157754" cy="7945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 dirty="0" err="1"/>
            <a:t>is</a:t>
          </a:r>
          <a:r>
            <a:rPr lang="sk-SK" sz="2000" kern="1200" dirty="0"/>
            <a:t> </a:t>
          </a:r>
          <a:r>
            <a:rPr lang="sk-SK" sz="2000" kern="1200" dirty="0" err="1"/>
            <a:t>similar</a:t>
          </a:r>
          <a:r>
            <a:rPr lang="sk-SK" sz="2000" kern="1200" dirty="0"/>
            <a:t> to a </a:t>
          </a:r>
          <a:r>
            <a:rPr lang="sk-SK" sz="2000" kern="1200" dirty="0" err="1"/>
            <a:t>direct</a:t>
          </a:r>
          <a:r>
            <a:rPr lang="sk-SK" sz="2000" kern="1200" dirty="0"/>
            <a:t> ELISA in </a:t>
          </a:r>
          <a:r>
            <a:rPr lang="sk-SK" sz="2000" kern="1200" dirty="0" err="1"/>
            <a:t>that</a:t>
          </a:r>
          <a:r>
            <a:rPr lang="sk-SK" sz="2000" kern="1200" dirty="0"/>
            <a:t> </a:t>
          </a:r>
          <a:r>
            <a:rPr lang="sk-SK" sz="2000" kern="1200" dirty="0" err="1"/>
            <a:t>an</a:t>
          </a:r>
          <a:r>
            <a:rPr lang="sk-SK" sz="2000" kern="1200" dirty="0"/>
            <a:t> </a:t>
          </a:r>
          <a:r>
            <a:rPr lang="sk-SK" sz="2000" kern="1200" dirty="0" err="1"/>
            <a:t>antigen</a:t>
          </a:r>
          <a:r>
            <a:rPr lang="sk-SK" sz="2000" kern="1200" dirty="0"/>
            <a:t> </a:t>
          </a:r>
          <a:r>
            <a:rPr lang="sk-SK" sz="2000" kern="1200" dirty="0" err="1"/>
            <a:t>is</a:t>
          </a:r>
          <a:r>
            <a:rPr lang="sk-SK" sz="2000" kern="1200" dirty="0"/>
            <a:t> </a:t>
          </a:r>
          <a:r>
            <a:rPr lang="sk-SK" sz="2000" kern="1200" dirty="0" err="1"/>
            <a:t>adsorbed</a:t>
          </a:r>
          <a:r>
            <a:rPr lang="sk-SK" sz="2000" kern="1200" dirty="0"/>
            <a:t> on a plate, </a:t>
          </a:r>
          <a:r>
            <a:rPr lang="sk-SK" sz="2000" kern="1200" dirty="0" err="1"/>
            <a:t>but</a:t>
          </a:r>
          <a:r>
            <a:rPr lang="sk-SK" sz="2000" kern="1200" dirty="0"/>
            <a:t> </a:t>
          </a:r>
          <a:r>
            <a:rPr lang="sk-SK" sz="2000" kern="1200" dirty="0" err="1"/>
            <a:t>it</a:t>
          </a:r>
          <a:r>
            <a:rPr lang="sk-SK" sz="2000" kern="1200" dirty="0"/>
            <a:t> </a:t>
          </a:r>
          <a:r>
            <a:rPr lang="sk-SK" sz="2000" kern="1200" dirty="0" err="1"/>
            <a:t>includes</a:t>
          </a:r>
          <a:r>
            <a:rPr lang="sk-SK" sz="2000" kern="1200" dirty="0"/>
            <a:t> </a:t>
          </a:r>
          <a:r>
            <a:rPr lang="sk-SK" sz="2000" kern="1200" dirty="0" err="1"/>
            <a:t>an</a:t>
          </a:r>
          <a:r>
            <a:rPr lang="sk-SK" sz="2000" kern="1200" dirty="0"/>
            <a:t> </a:t>
          </a:r>
          <a:r>
            <a:rPr lang="sk-SK" sz="2000" kern="1200" dirty="0" err="1"/>
            <a:t>additional</a:t>
          </a:r>
          <a:r>
            <a:rPr lang="sk-SK" sz="2000" kern="1200" dirty="0"/>
            <a:t> </a:t>
          </a:r>
          <a:r>
            <a:rPr lang="sk-SK" sz="2000" kern="1200" dirty="0" err="1"/>
            <a:t>amplification</a:t>
          </a:r>
          <a:r>
            <a:rPr lang="sk-SK" sz="2000" kern="1200" dirty="0"/>
            <a:t> </a:t>
          </a:r>
          <a:r>
            <a:rPr lang="sk-SK" sz="2000" kern="1200" dirty="0" err="1"/>
            <a:t>detection</a:t>
          </a:r>
          <a:r>
            <a:rPr lang="sk-SK" sz="2000" kern="1200" dirty="0"/>
            <a:t> step</a:t>
          </a:r>
        </a:p>
      </dsp:txBody>
      <dsp:txXfrm>
        <a:off x="38784" y="1750862"/>
        <a:ext cx="8080186" cy="716935"/>
      </dsp:txXfrm>
    </dsp:sp>
    <dsp:sp modelId="{B38B4C5B-6C67-4538-A0A7-D8912C3C89B5}">
      <dsp:nvSpPr>
        <dsp:cNvPr id="0" name=""/>
        <dsp:cNvSpPr/>
      </dsp:nvSpPr>
      <dsp:spPr>
        <a:xfrm>
          <a:off x="0" y="2564182"/>
          <a:ext cx="8157754" cy="7945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/>
            <a:t>unconjugated primary detection antibody is added and binds to the specific antigen</a:t>
          </a:r>
        </a:p>
      </dsp:txBody>
      <dsp:txXfrm>
        <a:off x="38784" y="2602966"/>
        <a:ext cx="8080186" cy="716935"/>
      </dsp:txXfrm>
    </dsp:sp>
    <dsp:sp modelId="{A028A907-56C1-420A-A549-4C644B3F89BC}">
      <dsp:nvSpPr>
        <dsp:cNvPr id="0" name=""/>
        <dsp:cNvSpPr/>
      </dsp:nvSpPr>
      <dsp:spPr>
        <a:xfrm>
          <a:off x="0" y="3416285"/>
          <a:ext cx="8157754" cy="7945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/>
            <a:t>conjugated secondary antibody (enzyme-labelled antibody) directed against the host species of the primary antibody is then added (amplification)</a:t>
          </a:r>
        </a:p>
      </dsp:txBody>
      <dsp:txXfrm>
        <a:off x="38784" y="3455069"/>
        <a:ext cx="8080186" cy="716935"/>
      </dsp:txXfrm>
    </dsp:sp>
    <dsp:sp modelId="{DC3E993C-06B2-4D03-A254-7DA767378D99}">
      <dsp:nvSpPr>
        <dsp:cNvPr id="0" name=""/>
        <dsp:cNvSpPr/>
      </dsp:nvSpPr>
      <dsp:spPr>
        <a:xfrm>
          <a:off x="0" y="4268388"/>
          <a:ext cx="8157754" cy="794503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 dirty="0" err="1"/>
            <a:t>chromogenic</a:t>
          </a:r>
          <a:r>
            <a:rPr lang="sk-SK" sz="2000" kern="1200" dirty="0"/>
            <a:t> </a:t>
          </a:r>
          <a:r>
            <a:rPr lang="sk-SK" sz="2000" kern="1200" dirty="0" err="1"/>
            <a:t>substrate</a:t>
          </a:r>
          <a:r>
            <a:rPr lang="sk-SK" sz="2000" kern="1200" dirty="0"/>
            <a:t> </a:t>
          </a:r>
          <a:r>
            <a:rPr lang="sk-SK" sz="2000" kern="1200" dirty="0" err="1"/>
            <a:t>is</a:t>
          </a:r>
          <a:r>
            <a:rPr lang="sk-SK" sz="2000" kern="1200" dirty="0"/>
            <a:t> </a:t>
          </a:r>
          <a:r>
            <a:rPr lang="sk-SK" sz="2000" kern="1200" dirty="0" err="1"/>
            <a:t>added</a:t>
          </a:r>
          <a:r>
            <a:rPr lang="sk-SK" sz="2000" kern="1200" dirty="0"/>
            <a:t> </a:t>
          </a:r>
          <a:r>
            <a:rPr lang="sk-SK" sz="2000" kern="1200" dirty="0" err="1"/>
            <a:t>that</a:t>
          </a:r>
          <a:r>
            <a:rPr lang="sk-SK" sz="2000" kern="1200" dirty="0"/>
            <a:t> </a:t>
          </a:r>
          <a:r>
            <a:rPr lang="sk-SK" sz="2000" kern="1200" dirty="0" err="1"/>
            <a:t>produces</a:t>
          </a:r>
          <a:r>
            <a:rPr lang="sk-SK" sz="2000" kern="1200" dirty="0"/>
            <a:t> a </a:t>
          </a:r>
          <a:r>
            <a:rPr lang="sk-SK" sz="2000" kern="1200" dirty="0" err="1"/>
            <a:t>signal</a:t>
          </a:r>
          <a:r>
            <a:rPr lang="sk-SK" sz="2000" kern="1200" dirty="0"/>
            <a:t> (</a:t>
          </a:r>
          <a:r>
            <a:rPr lang="sk-SK" sz="2000" kern="1200" dirty="0" err="1"/>
            <a:t>color</a:t>
          </a:r>
          <a:r>
            <a:rPr lang="sk-SK" sz="2000" kern="1200" dirty="0"/>
            <a:t> change) </a:t>
          </a:r>
          <a:r>
            <a:rPr lang="sk-SK" sz="2000" kern="1200" dirty="0" err="1"/>
            <a:t>proportional</a:t>
          </a:r>
          <a:r>
            <a:rPr lang="sk-SK" sz="2000" kern="1200" dirty="0"/>
            <a:t> to </a:t>
          </a:r>
          <a:r>
            <a:rPr lang="sk-SK" sz="2000" kern="1200" dirty="0" err="1"/>
            <a:t>the</a:t>
          </a:r>
          <a:r>
            <a:rPr lang="sk-SK" sz="2000" kern="1200" dirty="0"/>
            <a:t> </a:t>
          </a:r>
          <a:r>
            <a:rPr lang="sk-SK" sz="2000" kern="1200" dirty="0" err="1"/>
            <a:t>amount</a:t>
          </a:r>
          <a:r>
            <a:rPr lang="sk-SK" sz="2000" kern="1200" dirty="0"/>
            <a:t> of </a:t>
          </a:r>
          <a:r>
            <a:rPr lang="sk-SK" sz="2000" kern="1200" dirty="0" err="1"/>
            <a:t>determined</a:t>
          </a:r>
          <a:r>
            <a:rPr lang="sk-SK" sz="2000" kern="1200" dirty="0"/>
            <a:t> </a:t>
          </a:r>
          <a:r>
            <a:rPr lang="sk-SK" sz="2000" kern="1200" dirty="0" err="1"/>
            <a:t>antibody</a:t>
          </a:r>
          <a:r>
            <a:rPr lang="sk-SK" sz="2000" kern="1200" dirty="0"/>
            <a:t> </a:t>
          </a:r>
          <a:r>
            <a:rPr lang="sk-SK" sz="2000" kern="1200" dirty="0" err="1"/>
            <a:t>bound</a:t>
          </a:r>
          <a:r>
            <a:rPr lang="sk-SK" sz="2000" kern="1200" dirty="0"/>
            <a:t> in </a:t>
          </a:r>
          <a:r>
            <a:rPr lang="sk-SK" sz="2000" kern="1200" dirty="0" err="1"/>
            <a:t>the</a:t>
          </a:r>
          <a:r>
            <a:rPr lang="sk-SK" sz="2000" kern="1200" dirty="0"/>
            <a:t> </a:t>
          </a:r>
          <a:r>
            <a:rPr lang="sk-SK" sz="2000" kern="1200" dirty="0" err="1"/>
            <a:t>well</a:t>
          </a:r>
          <a:endParaRPr lang="sk-SK" sz="2000" kern="1200" dirty="0"/>
        </a:p>
      </dsp:txBody>
      <dsp:txXfrm>
        <a:off x="38784" y="4307172"/>
        <a:ext cx="8080186" cy="71693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10D76B-5770-4E5A-AA3B-1B53BB1AAA28}">
      <dsp:nvSpPr>
        <dsp:cNvPr id="0" name=""/>
        <dsp:cNvSpPr/>
      </dsp:nvSpPr>
      <dsp:spPr>
        <a:xfrm>
          <a:off x="0" y="63932"/>
          <a:ext cx="6155116" cy="1099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 dirty="0" err="1"/>
            <a:t>coated</a:t>
          </a:r>
          <a:r>
            <a:rPr lang="sk-SK" sz="2000" kern="1200" dirty="0"/>
            <a:t> SARS-CoV-2 </a:t>
          </a:r>
          <a:r>
            <a:rPr lang="sk-SK" sz="2000" kern="1200" dirty="0" err="1"/>
            <a:t>antigen</a:t>
          </a:r>
          <a:r>
            <a:rPr lang="sk-SK" sz="2000" kern="1200" dirty="0"/>
            <a:t> </a:t>
          </a:r>
          <a:r>
            <a:rPr lang="sk-SK" sz="2000" kern="1200" dirty="0" err="1"/>
            <a:t>onto</a:t>
          </a:r>
          <a:r>
            <a:rPr lang="sk-SK" sz="2000" kern="1200" dirty="0"/>
            <a:t> </a:t>
          </a:r>
          <a:r>
            <a:rPr lang="sk-SK" sz="2000" kern="1200" dirty="0" err="1"/>
            <a:t>wells</a:t>
          </a:r>
          <a:r>
            <a:rPr lang="sk-SK" sz="2000" kern="1200" dirty="0"/>
            <a:t> on a plate </a:t>
          </a:r>
          <a:r>
            <a:rPr lang="sk-SK" sz="2000" kern="1200" dirty="0" err="1"/>
            <a:t>interacts</a:t>
          </a:r>
          <a:r>
            <a:rPr lang="sk-SK" sz="2000" kern="1200" dirty="0"/>
            <a:t> </a:t>
          </a:r>
          <a:r>
            <a:rPr lang="sk-SK" sz="2000" kern="1200" dirty="0" err="1"/>
            <a:t>with</a:t>
          </a:r>
          <a:r>
            <a:rPr lang="sk-SK" sz="2000" kern="1200" dirty="0"/>
            <a:t> </a:t>
          </a:r>
          <a:r>
            <a:rPr lang="sk-SK" sz="2000" kern="1200" dirty="0" err="1"/>
            <a:t>the</a:t>
          </a:r>
          <a:r>
            <a:rPr lang="sk-SK" sz="2000" kern="1200" dirty="0"/>
            <a:t> </a:t>
          </a:r>
          <a:r>
            <a:rPr lang="sk-SK" sz="2000" kern="1200" dirty="0" err="1"/>
            <a:t>primary</a:t>
          </a:r>
          <a:r>
            <a:rPr lang="sk-SK" sz="2000" kern="1200" dirty="0"/>
            <a:t> </a:t>
          </a:r>
          <a:r>
            <a:rPr lang="sk-SK" sz="2000" kern="1200" dirty="0" err="1"/>
            <a:t>antibody</a:t>
          </a:r>
          <a:r>
            <a:rPr lang="sk-SK" sz="2000" kern="1200" dirty="0"/>
            <a:t> (anti-SARS-CoV-2 </a:t>
          </a:r>
          <a:r>
            <a:rPr lang="sk-SK" sz="2000" kern="1200" dirty="0" err="1"/>
            <a:t>antibody</a:t>
          </a:r>
          <a:r>
            <a:rPr lang="sk-SK" sz="2000" kern="1200" dirty="0"/>
            <a:t>) </a:t>
          </a:r>
          <a:r>
            <a:rPr lang="sk-SK" sz="2000" kern="1200" dirty="0" err="1"/>
            <a:t>that</a:t>
          </a:r>
          <a:r>
            <a:rPr lang="sk-SK" sz="2000" kern="1200" dirty="0"/>
            <a:t> </a:t>
          </a:r>
          <a:r>
            <a:rPr lang="sk-SK" sz="2000" kern="1200" dirty="0" err="1"/>
            <a:t>can</a:t>
          </a:r>
          <a:r>
            <a:rPr lang="sk-SK" sz="2000" kern="1200" dirty="0"/>
            <a:t> </a:t>
          </a:r>
          <a:r>
            <a:rPr lang="sk-SK" sz="2000" kern="1200" dirty="0" err="1"/>
            <a:t>be</a:t>
          </a:r>
          <a:r>
            <a:rPr lang="sk-SK" sz="2000" kern="1200" dirty="0"/>
            <a:t> in a </a:t>
          </a:r>
          <a:r>
            <a:rPr lang="sk-SK" sz="2000" kern="1200" dirty="0" err="1"/>
            <a:t>patient's</a:t>
          </a:r>
          <a:r>
            <a:rPr lang="sk-SK" sz="2000" kern="1200" dirty="0"/>
            <a:t> </a:t>
          </a:r>
          <a:r>
            <a:rPr lang="sk-SK" sz="2000" kern="1200" dirty="0" err="1"/>
            <a:t>sample</a:t>
          </a:r>
          <a:endParaRPr lang="sk-SK" sz="2000" kern="1200" dirty="0"/>
        </a:p>
      </dsp:txBody>
      <dsp:txXfrm>
        <a:off x="53688" y="117620"/>
        <a:ext cx="6047740" cy="992424"/>
      </dsp:txXfrm>
    </dsp:sp>
    <dsp:sp modelId="{A25EA1B1-6DF3-450F-8A9F-DDE646C629D1}">
      <dsp:nvSpPr>
        <dsp:cNvPr id="0" name=""/>
        <dsp:cNvSpPr/>
      </dsp:nvSpPr>
      <dsp:spPr>
        <a:xfrm>
          <a:off x="0" y="1221332"/>
          <a:ext cx="6155116" cy="1099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/>
            <a:t>after adding a conjugated secondary antibody (enzyme-labelled antibody), it recognizes and interacts with the primary antibodies (amplification)</a:t>
          </a:r>
        </a:p>
      </dsp:txBody>
      <dsp:txXfrm>
        <a:off x="53688" y="1275020"/>
        <a:ext cx="6047740" cy="992424"/>
      </dsp:txXfrm>
    </dsp:sp>
    <dsp:sp modelId="{615DB10D-A3E8-4E17-8446-9E3A5663AB46}">
      <dsp:nvSpPr>
        <dsp:cNvPr id="0" name=""/>
        <dsp:cNvSpPr/>
      </dsp:nvSpPr>
      <dsp:spPr>
        <a:xfrm>
          <a:off x="0" y="2378732"/>
          <a:ext cx="6155116" cy="1099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 dirty="0" err="1"/>
            <a:t>chromogenic</a:t>
          </a:r>
          <a:r>
            <a:rPr lang="sk-SK" sz="2000" kern="1200" dirty="0"/>
            <a:t> </a:t>
          </a:r>
          <a:r>
            <a:rPr lang="sk-SK" sz="2000" kern="1200" dirty="0" err="1"/>
            <a:t>substrate</a:t>
          </a:r>
          <a:r>
            <a:rPr lang="sk-SK" sz="2000" kern="1200" dirty="0"/>
            <a:t> </a:t>
          </a:r>
          <a:r>
            <a:rPr lang="sk-SK" sz="2000" kern="1200" dirty="0" err="1"/>
            <a:t>is</a:t>
          </a:r>
          <a:r>
            <a:rPr lang="sk-SK" sz="2000" kern="1200" dirty="0"/>
            <a:t> </a:t>
          </a:r>
          <a:r>
            <a:rPr lang="sk-SK" sz="2000" kern="1200" dirty="0" err="1"/>
            <a:t>then</a:t>
          </a:r>
          <a:r>
            <a:rPr lang="sk-SK" sz="2000" kern="1200" dirty="0"/>
            <a:t> </a:t>
          </a:r>
          <a:r>
            <a:rPr lang="sk-SK" sz="2000" kern="1200" dirty="0" err="1"/>
            <a:t>added</a:t>
          </a:r>
          <a:r>
            <a:rPr lang="sk-SK" sz="2000" kern="1200" dirty="0"/>
            <a:t> and </a:t>
          </a:r>
          <a:r>
            <a:rPr lang="sk-SK" sz="2000" kern="1200" dirty="0" err="1"/>
            <a:t>is</a:t>
          </a:r>
          <a:r>
            <a:rPr lang="sk-SK" sz="2000" kern="1200" dirty="0"/>
            <a:t> </a:t>
          </a:r>
          <a:r>
            <a:rPr lang="sk-SK" sz="2000" kern="1200" dirty="0" err="1"/>
            <a:t>cleaved</a:t>
          </a:r>
          <a:r>
            <a:rPr lang="sk-SK" sz="2000" kern="1200" dirty="0"/>
            <a:t> by </a:t>
          </a:r>
          <a:r>
            <a:rPr lang="sk-SK" sz="2000" kern="1200" dirty="0" err="1"/>
            <a:t>the</a:t>
          </a:r>
          <a:r>
            <a:rPr lang="sk-SK" sz="2000" kern="1200" dirty="0"/>
            <a:t> </a:t>
          </a:r>
          <a:r>
            <a:rPr lang="sk-SK" sz="2000" kern="1200" dirty="0" err="1"/>
            <a:t>enzyme</a:t>
          </a:r>
          <a:r>
            <a:rPr lang="sk-SK" sz="2000" kern="1200" dirty="0"/>
            <a:t> and </a:t>
          </a:r>
          <a:r>
            <a:rPr lang="sk-SK" sz="2000" kern="1200" dirty="0" err="1"/>
            <a:t>results</a:t>
          </a:r>
          <a:r>
            <a:rPr lang="sk-SK" sz="2000" kern="1200" dirty="0"/>
            <a:t> in </a:t>
          </a:r>
          <a:r>
            <a:rPr lang="sk-SK" sz="2000" kern="1200" dirty="0" err="1"/>
            <a:t>color</a:t>
          </a:r>
          <a:r>
            <a:rPr lang="sk-SK" sz="2000" kern="1200" dirty="0"/>
            <a:t> change </a:t>
          </a:r>
          <a:r>
            <a:rPr lang="sk-SK" sz="2000" kern="1200" dirty="0" err="1"/>
            <a:t>after</a:t>
          </a:r>
          <a:r>
            <a:rPr lang="sk-SK" sz="2000" kern="1200" dirty="0"/>
            <a:t> </a:t>
          </a:r>
          <a:r>
            <a:rPr lang="sk-SK" sz="2000" kern="1200" dirty="0" err="1"/>
            <a:t>incubation</a:t>
          </a:r>
          <a:r>
            <a:rPr lang="sk-SK" sz="2000" kern="1200" dirty="0"/>
            <a:t> </a:t>
          </a:r>
        </a:p>
      </dsp:txBody>
      <dsp:txXfrm>
        <a:off x="53688" y="2432420"/>
        <a:ext cx="6047740" cy="992424"/>
      </dsp:txXfrm>
    </dsp:sp>
    <dsp:sp modelId="{D4C78718-4E57-4FDC-9E92-173D34D9585F}">
      <dsp:nvSpPr>
        <dsp:cNvPr id="0" name=""/>
        <dsp:cNvSpPr/>
      </dsp:nvSpPr>
      <dsp:spPr>
        <a:xfrm>
          <a:off x="0" y="3536133"/>
          <a:ext cx="6155116" cy="1099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/>
            <a:t>result is read by ELISA plate reader </a:t>
          </a:r>
        </a:p>
      </dsp:txBody>
      <dsp:txXfrm>
        <a:off x="53688" y="3589821"/>
        <a:ext cx="6047740" cy="99242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CFC507-E359-4364-9731-24314C053BF2}">
      <dsp:nvSpPr>
        <dsp:cNvPr id="0" name=""/>
        <dsp:cNvSpPr/>
      </dsp:nvSpPr>
      <dsp:spPr>
        <a:xfrm>
          <a:off x="0" y="416492"/>
          <a:ext cx="8497389" cy="83422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100" kern="1200"/>
            <a:t>the capture antibody is coated on a plate </a:t>
          </a:r>
        </a:p>
      </dsp:txBody>
      <dsp:txXfrm>
        <a:off x="40724" y="457216"/>
        <a:ext cx="8415941" cy="752780"/>
      </dsp:txXfrm>
    </dsp:sp>
    <dsp:sp modelId="{D3188D31-7518-4499-88CD-0812057F705D}">
      <dsp:nvSpPr>
        <dsp:cNvPr id="0" name=""/>
        <dsp:cNvSpPr/>
      </dsp:nvSpPr>
      <dsp:spPr>
        <a:xfrm>
          <a:off x="0" y="1311200"/>
          <a:ext cx="8497389" cy="83422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100" kern="1200"/>
            <a:t>test solutions containing antigen are added to the wells on the plate and allowed to bind </a:t>
          </a:r>
        </a:p>
      </dsp:txBody>
      <dsp:txXfrm>
        <a:off x="40724" y="1351924"/>
        <a:ext cx="8415941" cy="752780"/>
      </dsp:txXfrm>
    </dsp:sp>
    <dsp:sp modelId="{1B3E693A-D4EB-4DFD-A06B-8768EB8E90CD}">
      <dsp:nvSpPr>
        <dsp:cNvPr id="0" name=""/>
        <dsp:cNvSpPr/>
      </dsp:nvSpPr>
      <dsp:spPr>
        <a:xfrm>
          <a:off x="0" y="2205909"/>
          <a:ext cx="8497389" cy="83422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100" kern="1200"/>
            <a:t>conjugated-detection antibody (enzyme-labelled antibody) is then added and binds to an additional epitope on the target antigen</a:t>
          </a:r>
        </a:p>
      </dsp:txBody>
      <dsp:txXfrm>
        <a:off x="40724" y="2246633"/>
        <a:ext cx="8415941" cy="752780"/>
      </dsp:txXfrm>
    </dsp:sp>
    <dsp:sp modelId="{C33AAA7C-B7F9-4985-9747-EADA8639690B}">
      <dsp:nvSpPr>
        <dsp:cNvPr id="0" name=""/>
        <dsp:cNvSpPr/>
      </dsp:nvSpPr>
      <dsp:spPr>
        <a:xfrm>
          <a:off x="0" y="3100617"/>
          <a:ext cx="8497389" cy="83422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100" kern="1200"/>
            <a:t>chromogenic substrate is then added and produces a signal (color change) that is proportional to the amount of analyte present in the sample </a:t>
          </a:r>
        </a:p>
      </dsp:txBody>
      <dsp:txXfrm>
        <a:off x="40724" y="3141341"/>
        <a:ext cx="8415941" cy="75278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935F53-ACC3-4BC8-B608-6E41457F08EB}">
      <dsp:nvSpPr>
        <dsp:cNvPr id="0" name=""/>
        <dsp:cNvSpPr/>
      </dsp:nvSpPr>
      <dsp:spPr>
        <a:xfrm>
          <a:off x="0" y="9490"/>
          <a:ext cx="8471263" cy="9149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300" kern="1200"/>
            <a:t>the primary antibody is unlabeled and a secondary detection antibody is enzyme-conjugated</a:t>
          </a:r>
        </a:p>
      </dsp:txBody>
      <dsp:txXfrm>
        <a:off x="44664" y="54154"/>
        <a:ext cx="8381935" cy="825612"/>
      </dsp:txXfrm>
    </dsp:sp>
    <dsp:sp modelId="{9AFE03B1-3F88-45BC-94CA-B598D50251D5}">
      <dsp:nvSpPr>
        <dsp:cNvPr id="0" name=""/>
        <dsp:cNvSpPr/>
      </dsp:nvSpPr>
      <dsp:spPr>
        <a:xfrm>
          <a:off x="0" y="990671"/>
          <a:ext cx="8471263" cy="9149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300" kern="1200"/>
            <a:t>sandwich ELISAs are highly specific since two antibodies are required to bind to the protein of interest</a:t>
          </a:r>
        </a:p>
      </dsp:txBody>
      <dsp:txXfrm>
        <a:off x="44664" y="1035335"/>
        <a:ext cx="8381935" cy="82561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9047FB-FBBA-4EB9-ACF9-9B54E4AA27E7}">
      <dsp:nvSpPr>
        <dsp:cNvPr id="0" name=""/>
        <dsp:cNvSpPr/>
      </dsp:nvSpPr>
      <dsp:spPr>
        <a:xfrm>
          <a:off x="0" y="442718"/>
          <a:ext cx="11152910" cy="79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 dirty="0"/>
            <a:t>Home </a:t>
          </a:r>
          <a:r>
            <a:rPr lang="sk-SK" sz="2000" kern="1200" dirty="0" err="1"/>
            <a:t>pregnancy</a:t>
          </a:r>
          <a:r>
            <a:rPr lang="sk-SK" sz="2000" kern="1200" dirty="0"/>
            <a:t> test </a:t>
          </a:r>
          <a:r>
            <a:rPr lang="sk-SK" sz="2000" kern="1200" dirty="0" err="1"/>
            <a:t>utilizes</a:t>
          </a:r>
          <a:r>
            <a:rPr lang="sk-SK" sz="2000" kern="1200" dirty="0"/>
            <a:t> </a:t>
          </a:r>
          <a:r>
            <a:rPr lang="sk-SK" sz="2000" kern="1200" dirty="0" err="1"/>
            <a:t>the</a:t>
          </a:r>
          <a:r>
            <a:rPr lang="sk-SK" sz="2000" kern="1200" dirty="0"/>
            <a:t> </a:t>
          </a:r>
          <a:r>
            <a:rPr lang="sk-SK" sz="2000" kern="1200" dirty="0" err="1"/>
            <a:t>principle</a:t>
          </a:r>
          <a:r>
            <a:rPr lang="sk-SK" sz="2000" kern="1200" dirty="0"/>
            <a:t> of </a:t>
          </a:r>
          <a:r>
            <a:rPr lang="sk-SK" sz="2000" kern="1200" dirty="0" err="1"/>
            <a:t>sandwich</a:t>
          </a:r>
          <a:r>
            <a:rPr lang="sk-SK" sz="2000" kern="1200" dirty="0"/>
            <a:t> </a:t>
          </a:r>
          <a:r>
            <a:rPr lang="sk-SK" sz="2000" kern="1200" dirty="0" err="1"/>
            <a:t>enzyme</a:t>
          </a:r>
          <a:r>
            <a:rPr lang="sk-SK" sz="2000" kern="1200" dirty="0"/>
            <a:t> </a:t>
          </a:r>
          <a:r>
            <a:rPr lang="sk-SK" sz="2000" kern="1200" dirty="0" err="1"/>
            <a:t>immunoassay</a:t>
          </a:r>
          <a:r>
            <a:rPr lang="sk-SK" sz="2000" kern="1200" dirty="0"/>
            <a:t>, </a:t>
          </a:r>
          <a:r>
            <a:rPr lang="sk-SK" sz="2000" kern="1200" dirty="0" err="1"/>
            <a:t>with</a:t>
          </a:r>
          <a:r>
            <a:rPr lang="sk-SK" sz="2000" kern="1200" dirty="0"/>
            <a:t> a </a:t>
          </a:r>
          <a:r>
            <a:rPr lang="sk-SK" sz="2000" kern="1200" dirty="0" err="1"/>
            <a:t>unique</a:t>
          </a:r>
          <a:r>
            <a:rPr lang="sk-SK" sz="2000" kern="1200" dirty="0"/>
            <a:t> </a:t>
          </a:r>
          <a:r>
            <a:rPr lang="sk-SK" sz="2000" kern="1200" dirty="0" err="1"/>
            <a:t>monoclonal</a:t>
          </a:r>
          <a:r>
            <a:rPr lang="sk-SK" sz="2000" kern="1200" dirty="0"/>
            <a:t> </a:t>
          </a:r>
          <a:r>
            <a:rPr lang="sk-SK" sz="2000" kern="1200" dirty="0" err="1"/>
            <a:t>antibody</a:t>
          </a:r>
          <a:r>
            <a:rPr lang="sk-SK" sz="2000" kern="1200" dirty="0"/>
            <a:t> </a:t>
          </a:r>
          <a:r>
            <a:rPr lang="sk-SK" sz="2000" kern="1200" dirty="0" err="1"/>
            <a:t>combination</a:t>
          </a:r>
          <a:r>
            <a:rPr lang="sk-SK" sz="2000" kern="1200" dirty="0"/>
            <a:t> </a:t>
          </a:r>
          <a:r>
            <a:rPr lang="sk-SK" sz="2000" kern="1200" dirty="0" err="1"/>
            <a:t>specific</a:t>
          </a:r>
          <a:r>
            <a:rPr lang="sk-SK" sz="2000" kern="1200" dirty="0"/>
            <a:t> </a:t>
          </a:r>
          <a:r>
            <a:rPr lang="sk-SK" sz="2000" kern="1200" dirty="0" err="1"/>
            <a:t>against</a:t>
          </a:r>
          <a:r>
            <a:rPr lang="sk-SK" sz="2000" kern="1200" dirty="0"/>
            <a:t> </a:t>
          </a:r>
          <a:r>
            <a:rPr lang="sk-SK" sz="2000" kern="1200" dirty="0" err="1"/>
            <a:t>hCG</a:t>
          </a:r>
          <a:r>
            <a:rPr lang="sk-SK" sz="2000" kern="1200" dirty="0"/>
            <a:t> </a:t>
          </a:r>
          <a:r>
            <a:rPr lang="sk-SK" sz="2000" kern="1200" dirty="0" err="1"/>
            <a:t>present</a:t>
          </a:r>
          <a:r>
            <a:rPr lang="sk-SK" sz="2000" kern="1200" dirty="0"/>
            <a:t> in </a:t>
          </a:r>
          <a:r>
            <a:rPr lang="sk-SK" sz="2000" kern="1200" dirty="0" err="1"/>
            <a:t>urine</a:t>
          </a:r>
          <a:r>
            <a:rPr lang="sk-SK" sz="2000" kern="1200" dirty="0"/>
            <a:t>. </a:t>
          </a:r>
        </a:p>
      </dsp:txBody>
      <dsp:txXfrm>
        <a:off x="38838" y="481556"/>
        <a:ext cx="11075234" cy="717924"/>
      </dsp:txXfrm>
    </dsp:sp>
    <dsp:sp modelId="{05F9D035-CB5D-4678-A224-35DD25DA08CE}">
      <dsp:nvSpPr>
        <dsp:cNvPr id="0" name=""/>
        <dsp:cNvSpPr/>
      </dsp:nvSpPr>
      <dsp:spPr>
        <a:xfrm>
          <a:off x="0" y="1295918"/>
          <a:ext cx="11152910" cy="79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 dirty="0" err="1"/>
            <a:t>The</a:t>
          </a:r>
          <a:r>
            <a:rPr lang="sk-SK" sz="2000" kern="1200" dirty="0"/>
            <a:t> </a:t>
          </a:r>
          <a:r>
            <a:rPr lang="sk-SK" sz="2000" kern="1200" dirty="0" err="1"/>
            <a:t>patient's</a:t>
          </a:r>
          <a:r>
            <a:rPr lang="sk-SK" sz="2000" kern="1200" dirty="0"/>
            <a:t> </a:t>
          </a:r>
          <a:r>
            <a:rPr lang="sk-SK" sz="2000" kern="1200" dirty="0" err="1"/>
            <a:t>urine</a:t>
          </a:r>
          <a:r>
            <a:rPr lang="sk-SK" sz="2000" kern="1200" dirty="0"/>
            <a:t> </a:t>
          </a:r>
          <a:r>
            <a:rPr lang="sk-SK" sz="2000" kern="1200" dirty="0" err="1"/>
            <a:t>specimen</a:t>
          </a:r>
          <a:r>
            <a:rPr lang="sk-SK" sz="2000" kern="1200" dirty="0"/>
            <a:t> </a:t>
          </a:r>
          <a:r>
            <a:rPr lang="sk-SK" sz="2000" kern="1200" dirty="0" err="1"/>
            <a:t>is</a:t>
          </a:r>
          <a:r>
            <a:rPr lang="sk-SK" sz="2000" kern="1200" dirty="0"/>
            <a:t> </a:t>
          </a:r>
          <a:r>
            <a:rPr lang="sk-SK" sz="2000" kern="1200" dirty="0" err="1"/>
            <a:t>allowed</a:t>
          </a:r>
          <a:r>
            <a:rPr lang="sk-SK" sz="2000" kern="1200" dirty="0"/>
            <a:t> to </a:t>
          </a:r>
          <a:r>
            <a:rPr lang="sk-SK" sz="2000" kern="1200" dirty="0" err="1"/>
            <a:t>react</a:t>
          </a:r>
          <a:r>
            <a:rPr lang="sk-SK" sz="2000" kern="1200" dirty="0"/>
            <a:t> </a:t>
          </a:r>
          <a:r>
            <a:rPr lang="sk-SK" sz="2000" kern="1200" dirty="0" err="1"/>
            <a:t>with</a:t>
          </a:r>
          <a:r>
            <a:rPr lang="sk-SK" sz="2000" kern="1200" dirty="0"/>
            <a:t> </a:t>
          </a:r>
          <a:r>
            <a:rPr lang="sk-SK" sz="2000" kern="1200" dirty="0" err="1"/>
            <a:t>the</a:t>
          </a:r>
          <a:r>
            <a:rPr lang="sk-SK" sz="2000" kern="1200" dirty="0"/>
            <a:t> </a:t>
          </a:r>
          <a:r>
            <a:rPr lang="sk-SK" sz="2000" kern="1200" dirty="0" err="1"/>
            <a:t>monoclonal</a:t>
          </a:r>
          <a:r>
            <a:rPr lang="sk-SK" sz="2000" kern="1200" dirty="0"/>
            <a:t> </a:t>
          </a:r>
          <a:r>
            <a:rPr lang="sk-SK" sz="2000" kern="1200" dirty="0" err="1"/>
            <a:t>antibody</a:t>
          </a:r>
          <a:r>
            <a:rPr lang="sk-SK" sz="2000" kern="1200" dirty="0"/>
            <a:t> (</a:t>
          </a:r>
          <a:r>
            <a:rPr lang="sk-SK" sz="2000" kern="1200" dirty="0" err="1"/>
            <a:t>capture</a:t>
          </a:r>
          <a:r>
            <a:rPr lang="sk-SK" sz="2000" kern="1200" dirty="0"/>
            <a:t> </a:t>
          </a:r>
          <a:r>
            <a:rPr lang="sk-SK" sz="2000" kern="1200" dirty="0" err="1"/>
            <a:t>antibody</a:t>
          </a:r>
          <a:r>
            <a:rPr lang="sk-SK" sz="2000" kern="1200" dirty="0"/>
            <a:t>) </a:t>
          </a:r>
          <a:r>
            <a:rPr lang="sk-SK" sz="2000" kern="1200" dirty="0" err="1"/>
            <a:t>directed</a:t>
          </a:r>
          <a:r>
            <a:rPr lang="sk-SK" sz="2000" kern="1200" dirty="0"/>
            <a:t> </a:t>
          </a:r>
          <a:r>
            <a:rPr lang="sk-SK" sz="2000" kern="1200" dirty="0" err="1"/>
            <a:t>against</a:t>
          </a:r>
          <a:r>
            <a:rPr lang="sk-SK" sz="2000" kern="1200" dirty="0"/>
            <a:t> </a:t>
          </a:r>
          <a:r>
            <a:rPr lang="sk-SK" sz="2000" kern="1200" dirty="0" err="1"/>
            <a:t>hCG</a:t>
          </a:r>
          <a:r>
            <a:rPr lang="sk-SK" sz="2000" kern="1200" dirty="0"/>
            <a:t> and </a:t>
          </a:r>
          <a:r>
            <a:rPr lang="sk-SK" sz="2000" kern="1200" dirty="0" err="1"/>
            <a:t>the</a:t>
          </a:r>
          <a:r>
            <a:rPr lang="sk-SK" sz="2000" kern="1200" dirty="0"/>
            <a:t> </a:t>
          </a:r>
          <a:r>
            <a:rPr lang="sk-SK" sz="2000" kern="1200" dirty="0" err="1"/>
            <a:t>monoclonal</a:t>
          </a:r>
          <a:r>
            <a:rPr lang="sk-SK" sz="2000" kern="1200" dirty="0"/>
            <a:t> </a:t>
          </a:r>
          <a:r>
            <a:rPr lang="sk-SK" sz="2000" kern="1200" dirty="0" err="1"/>
            <a:t>conjugated-detection</a:t>
          </a:r>
          <a:r>
            <a:rPr lang="sk-SK" sz="2000" kern="1200" dirty="0"/>
            <a:t> </a:t>
          </a:r>
          <a:r>
            <a:rPr lang="sk-SK" sz="2000" kern="1200" dirty="0" err="1"/>
            <a:t>antibody</a:t>
          </a:r>
          <a:r>
            <a:rPr lang="sk-SK" sz="2000" kern="1200" dirty="0"/>
            <a:t> (</a:t>
          </a:r>
          <a:r>
            <a:rPr lang="sk-SK" sz="2000" kern="1200" dirty="0" err="1"/>
            <a:t>enzyme-labelled</a:t>
          </a:r>
          <a:r>
            <a:rPr lang="sk-SK" sz="2000" kern="1200" dirty="0"/>
            <a:t> </a:t>
          </a:r>
          <a:r>
            <a:rPr lang="sk-SK" sz="2000" kern="1200" dirty="0" err="1"/>
            <a:t>antibody</a:t>
          </a:r>
          <a:r>
            <a:rPr lang="sk-SK" sz="2000" kern="1200" dirty="0"/>
            <a:t>). </a:t>
          </a:r>
        </a:p>
      </dsp:txBody>
      <dsp:txXfrm>
        <a:off x="38838" y="1334756"/>
        <a:ext cx="11075234" cy="717924"/>
      </dsp:txXfrm>
    </dsp:sp>
    <dsp:sp modelId="{0C0C9E2D-5946-4E6A-A33A-1565514B68A9}">
      <dsp:nvSpPr>
        <dsp:cNvPr id="0" name=""/>
        <dsp:cNvSpPr/>
      </dsp:nvSpPr>
      <dsp:spPr>
        <a:xfrm>
          <a:off x="0" y="2174056"/>
          <a:ext cx="11152910" cy="79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kern="1200"/>
            <a:t>If hCG is present in the test specimen, an antibody-hCG-antibody enzyme complex will be formed, which results in the development of  color change. </a:t>
          </a:r>
        </a:p>
      </dsp:txBody>
      <dsp:txXfrm>
        <a:off x="38838" y="2212894"/>
        <a:ext cx="11075234" cy="71792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3011A3-A27A-441C-AB1D-95A1D977C2F0}">
      <dsp:nvSpPr>
        <dsp:cNvPr id="0" name=""/>
        <dsp:cNvSpPr/>
      </dsp:nvSpPr>
      <dsp:spPr>
        <a:xfrm>
          <a:off x="0" y="228732"/>
          <a:ext cx="1348666" cy="6743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900" kern="1200" dirty="0" err="1"/>
            <a:t>they</a:t>
          </a:r>
          <a:r>
            <a:rPr lang="sk-SK" sz="1900" kern="1200" dirty="0"/>
            <a:t> </a:t>
          </a:r>
          <a:r>
            <a:rPr lang="sk-SK" sz="1900" kern="1200" dirty="0" err="1"/>
            <a:t>can</a:t>
          </a:r>
          <a:r>
            <a:rPr lang="sk-SK" sz="1900" kern="1200" dirty="0"/>
            <a:t> </a:t>
          </a:r>
          <a:r>
            <a:rPr lang="sk-SK" sz="1900" kern="1200" dirty="0" err="1"/>
            <a:t>be</a:t>
          </a:r>
          <a:r>
            <a:rPr lang="sk-SK" sz="1900" kern="1200" dirty="0"/>
            <a:t> </a:t>
          </a:r>
          <a:r>
            <a:rPr lang="sk-SK" sz="1900" kern="1200" dirty="0" err="1"/>
            <a:t>used</a:t>
          </a:r>
          <a:r>
            <a:rPr lang="sk-SK" sz="1900" kern="1200" dirty="0"/>
            <a:t> </a:t>
          </a:r>
          <a:r>
            <a:rPr lang="sk-SK" sz="1900" kern="1200" dirty="0" err="1"/>
            <a:t>for</a:t>
          </a:r>
          <a:r>
            <a:rPr lang="sk-SK" sz="1900" kern="1200" dirty="0"/>
            <a:t>: </a:t>
          </a:r>
        </a:p>
      </dsp:txBody>
      <dsp:txXfrm>
        <a:off x="19751" y="248483"/>
        <a:ext cx="1309164" cy="634831"/>
      </dsp:txXfrm>
    </dsp:sp>
    <dsp:sp modelId="{20670794-F9A3-4235-A20B-025BBB7DE51C}">
      <dsp:nvSpPr>
        <dsp:cNvPr id="0" name=""/>
        <dsp:cNvSpPr/>
      </dsp:nvSpPr>
      <dsp:spPr>
        <a:xfrm>
          <a:off x="9990" y="1052248"/>
          <a:ext cx="1609188" cy="11621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2598923"/>
                <a:satOff val="-11992"/>
                <a:lumOff val="44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2598923"/>
                <a:satOff val="-11992"/>
                <a:lumOff val="44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2598923"/>
                <a:satOff val="-11992"/>
                <a:lumOff val="44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900" kern="1200" dirty="0"/>
            <a:t>DNA </a:t>
          </a:r>
          <a:r>
            <a:rPr lang="sk-SK" sz="1900" kern="1200" dirty="0" err="1"/>
            <a:t>analysis</a:t>
          </a:r>
          <a:r>
            <a:rPr lang="sk-SK" sz="1900" kern="1200" dirty="0"/>
            <a:t> (Southern </a:t>
          </a:r>
          <a:r>
            <a:rPr lang="sk-SK" sz="1900" kern="1200" dirty="0" err="1"/>
            <a:t>blot</a:t>
          </a:r>
          <a:r>
            <a:rPr lang="sk-SK" sz="1900" kern="1200" dirty="0"/>
            <a:t>)</a:t>
          </a:r>
        </a:p>
      </dsp:txBody>
      <dsp:txXfrm>
        <a:off x="44028" y="1086286"/>
        <a:ext cx="1541112" cy="1094077"/>
      </dsp:txXfrm>
    </dsp:sp>
    <dsp:sp modelId="{A5F8847A-5137-4889-9267-40355DFF1540}">
      <dsp:nvSpPr>
        <dsp:cNvPr id="0" name=""/>
        <dsp:cNvSpPr/>
      </dsp:nvSpPr>
      <dsp:spPr>
        <a:xfrm>
          <a:off x="1810258" y="1052248"/>
          <a:ext cx="1609188" cy="11621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900" kern="1200" dirty="0"/>
            <a:t>RNA </a:t>
          </a:r>
          <a:r>
            <a:rPr lang="sk-SK" sz="1900" kern="1200" dirty="0" err="1"/>
            <a:t>analysis</a:t>
          </a:r>
          <a:r>
            <a:rPr lang="sk-SK" sz="1900" kern="1200" dirty="0"/>
            <a:t> (</a:t>
          </a:r>
          <a:r>
            <a:rPr lang="sk-SK" sz="1900" kern="1200" dirty="0" err="1"/>
            <a:t>Northern</a:t>
          </a:r>
          <a:r>
            <a:rPr lang="sk-SK" sz="1900" kern="1200" dirty="0"/>
            <a:t> </a:t>
          </a:r>
          <a:r>
            <a:rPr lang="sk-SK" sz="1900" kern="1200" dirty="0" err="1"/>
            <a:t>blot</a:t>
          </a:r>
          <a:r>
            <a:rPr lang="sk-SK" sz="1900" kern="1200" dirty="0"/>
            <a:t>)</a:t>
          </a:r>
        </a:p>
      </dsp:txBody>
      <dsp:txXfrm>
        <a:off x="1844296" y="1086286"/>
        <a:ext cx="1541112" cy="1094077"/>
      </dsp:txXfrm>
    </dsp:sp>
    <dsp:sp modelId="{B9F989A4-B39D-4CEB-B515-D119ECBB8465}">
      <dsp:nvSpPr>
        <dsp:cNvPr id="0" name=""/>
        <dsp:cNvSpPr/>
      </dsp:nvSpPr>
      <dsp:spPr>
        <a:xfrm>
          <a:off x="3618645" y="1052248"/>
          <a:ext cx="1609188" cy="11621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7796769"/>
                <a:satOff val="-35976"/>
                <a:lumOff val="132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7796769"/>
                <a:satOff val="-35976"/>
                <a:lumOff val="132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7796769"/>
                <a:satOff val="-35976"/>
                <a:lumOff val="132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900" kern="1200" dirty="0" err="1"/>
            <a:t>protein</a:t>
          </a:r>
          <a:r>
            <a:rPr lang="sk-SK" sz="1900" kern="1200" dirty="0"/>
            <a:t> </a:t>
          </a:r>
          <a:r>
            <a:rPr lang="sk-SK" sz="1900" kern="1200" dirty="0" err="1"/>
            <a:t>analysis</a:t>
          </a:r>
          <a:r>
            <a:rPr lang="sk-SK" sz="1900" kern="1200" dirty="0"/>
            <a:t> (Western </a:t>
          </a:r>
          <a:r>
            <a:rPr lang="sk-SK" sz="1900" kern="1200" dirty="0" err="1"/>
            <a:t>blot</a:t>
          </a:r>
          <a:r>
            <a:rPr lang="sk-SK" sz="1900" kern="1200" dirty="0"/>
            <a:t>)</a:t>
          </a:r>
        </a:p>
      </dsp:txBody>
      <dsp:txXfrm>
        <a:off x="3652683" y="1086286"/>
        <a:ext cx="1541112" cy="1094077"/>
      </dsp:txXfrm>
    </dsp:sp>
    <dsp:sp modelId="{FDDED5E9-4464-4D58-9DA7-954D8A88DBBC}">
      <dsp:nvSpPr>
        <dsp:cNvPr id="0" name=""/>
        <dsp:cNvSpPr/>
      </dsp:nvSpPr>
      <dsp:spPr>
        <a:xfrm>
          <a:off x="5397631" y="1083422"/>
          <a:ext cx="2331224" cy="11621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800" kern="1200" dirty="0" err="1"/>
            <a:t>Eastern</a:t>
          </a:r>
          <a:r>
            <a:rPr lang="sk-SK" sz="1800" kern="1200" dirty="0"/>
            <a:t> </a:t>
          </a:r>
          <a:r>
            <a:rPr lang="sk-SK" sz="1800" kern="1200" dirty="0" err="1"/>
            <a:t>blot</a:t>
          </a:r>
          <a:r>
            <a:rPr lang="sk-SK" sz="1800" kern="1200" dirty="0"/>
            <a:t> to </a:t>
          </a:r>
          <a:r>
            <a:rPr lang="sk-SK" sz="1800" kern="1200" dirty="0" err="1"/>
            <a:t>analyze</a:t>
          </a:r>
          <a:r>
            <a:rPr lang="sk-SK" sz="1800" kern="1200" dirty="0"/>
            <a:t> post-</a:t>
          </a:r>
          <a:r>
            <a:rPr lang="sk-SK" sz="1800" kern="1200" dirty="0" err="1"/>
            <a:t>translational</a:t>
          </a:r>
          <a:r>
            <a:rPr lang="sk-SK" sz="1800" kern="1200" dirty="0"/>
            <a:t> </a:t>
          </a:r>
          <a:r>
            <a:rPr lang="sk-SK" sz="1800" kern="1200" dirty="0" err="1"/>
            <a:t>modifications</a:t>
          </a:r>
          <a:endParaRPr lang="sk-SK" sz="1800" kern="1200" dirty="0"/>
        </a:p>
      </dsp:txBody>
      <dsp:txXfrm>
        <a:off x="5431669" y="1117460"/>
        <a:ext cx="2263148" cy="109407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21F13F-1696-4E63-8872-6BB2681A437E}">
      <dsp:nvSpPr>
        <dsp:cNvPr id="0" name=""/>
        <dsp:cNvSpPr/>
      </dsp:nvSpPr>
      <dsp:spPr>
        <a:xfrm>
          <a:off x="0" y="85711"/>
          <a:ext cx="6591300" cy="6753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700" kern="1200"/>
            <a:t>cells are cultured on a surface coated with a specific capture antibody</a:t>
          </a:r>
        </a:p>
      </dsp:txBody>
      <dsp:txXfrm>
        <a:off x="32967" y="118678"/>
        <a:ext cx="6525366" cy="609393"/>
      </dsp:txXfrm>
    </dsp:sp>
    <dsp:sp modelId="{5D861076-E00B-4063-BBA4-8CBF478046DC}">
      <dsp:nvSpPr>
        <dsp:cNvPr id="0" name=""/>
        <dsp:cNvSpPr/>
      </dsp:nvSpPr>
      <dsp:spPr>
        <a:xfrm>
          <a:off x="0" y="809999"/>
          <a:ext cx="6591300" cy="6753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700" kern="1200" dirty="0" err="1"/>
            <a:t>cytokines</a:t>
          </a:r>
          <a:r>
            <a:rPr lang="sk-SK" sz="1700" kern="1200" dirty="0"/>
            <a:t>, </a:t>
          </a:r>
          <a:r>
            <a:rPr lang="sk-SK" sz="1700" kern="1200" dirty="0" err="1"/>
            <a:t>that</a:t>
          </a:r>
          <a:r>
            <a:rPr lang="sk-SK" sz="1700" kern="1200" dirty="0"/>
            <a:t> are </a:t>
          </a:r>
          <a:r>
            <a:rPr lang="sk-SK" sz="1700" kern="1200" dirty="0" err="1"/>
            <a:t>secreted</a:t>
          </a:r>
          <a:r>
            <a:rPr lang="sk-SK" sz="1700" kern="1200" dirty="0"/>
            <a:t> by </a:t>
          </a:r>
          <a:r>
            <a:rPr lang="sk-SK" sz="1700" kern="1200" dirty="0" err="1"/>
            <a:t>the</a:t>
          </a:r>
          <a:r>
            <a:rPr lang="sk-SK" sz="1700" kern="1200" dirty="0"/>
            <a:t> </a:t>
          </a:r>
          <a:r>
            <a:rPr lang="sk-SK" sz="1700" kern="1200" dirty="0" err="1"/>
            <a:t>cells</a:t>
          </a:r>
          <a:r>
            <a:rPr lang="sk-SK" sz="1700" kern="1200" dirty="0"/>
            <a:t> </a:t>
          </a:r>
          <a:r>
            <a:rPr lang="sk-SK" sz="1700" kern="1200" dirty="0" err="1"/>
            <a:t>will</a:t>
          </a:r>
          <a:r>
            <a:rPr lang="sk-SK" sz="1700" kern="1200" dirty="0"/>
            <a:t> </a:t>
          </a:r>
          <a:r>
            <a:rPr lang="sk-SK" sz="1700" kern="1200" dirty="0" err="1"/>
            <a:t>be</a:t>
          </a:r>
          <a:r>
            <a:rPr lang="sk-SK" sz="1700" kern="1200" dirty="0"/>
            <a:t> </a:t>
          </a:r>
          <a:r>
            <a:rPr lang="sk-SK" sz="1700" kern="1200" dirty="0" err="1"/>
            <a:t>captured</a:t>
          </a:r>
          <a:r>
            <a:rPr lang="sk-SK" sz="1700" kern="1200" dirty="0"/>
            <a:t> by </a:t>
          </a:r>
          <a:r>
            <a:rPr lang="sk-SK" sz="1700" kern="1200" dirty="0" err="1"/>
            <a:t>the</a:t>
          </a:r>
          <a:r>
            <a:rPr lang="sk-SK" sz="1700" kern="1200" dirty="0"/>
            <a:t> </a:t>
          </a:r>
          <a:r>
            <a:rPr lang="sk-SK" sz="1700" kern="1200" dirty="0" err="1"/>
            <a:t>specific</a:t>
          </a:r>
          <a:r>
            <a:rPr lang="sk-SK" sz="1700" kern="1200" dirty="0"/>
            <a:t> </a:t>
          </a:r>
          <a:r>
            <a:rPr lang="sk-SK" sz="1700" kern="1200" dirty="0" err="1"/>
            <a:t>antibodies</a:t>
          </a:r>
          <a:r>
            <a:rPr lang="sk-SK" sz="1700" kern="1200" dirty="0"/>
            <a:t> on </a:t>
          </a:r>
          <a:r>
            <a:rPr lang="sk-SK" sz="1700" kern="1200" dirty="0" err="1"/>
            <a:t>the</a:t>
          </a:r>
          <a:r>
            <a:rPr lang="sk-SK" sz="1700" kern="1200" dirty="0"/>
            <a:t> </a:t>
          </a:r>
          <a:r>
            <a:rPr lang="sk-SK" sz="1700" kern="1200" dirty="0" err="1"/>
            <a:t>surface</a:t>
          </a:r>
          <a:endParaRPr lang="sk-SK" sz="1700" kern="1200" dirty="0"/>
        </a:p>
      </dsp:txBody>
      <dsp:txXfrm>
        <a:off x="32967" y="842966"/>
        <a:ext cx="6525366" cy="609393"/>
      </dsp:txXfrm>
    </dsp:sp>
    <dsp:sp modelId="{2E22DD9E-16E7-4DFE-83DE-4A20BA0AEED5}">
      <dsp:nvSpPr>
        <dsp:cNvPr id="0" name=""/>
        <dsp:cNvSpPr/>
      </dsp:nvSpPr>
      <dsp:spPr>
        <a:xfrm>
          <a:off x="0" y="1534287"/>
          <a:ext cx="6591300" cy="6753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700" kern="1200" dirty="0" err="1"/>
            <a:t>the</a:t>
          </a:r>
          <a:r>
            <a:rPr lang="sk-SK" sz="1700" kern="1200" dirty="0"/>
            <a:t> </a:t>
          </a:r>
          <a:r>
            <a:rPr lang="sk-SK" sz="1700" kern="1200" dirty="0" err="1"/>
            <a:t>secreted</a:t>
          </a:r>
          <a:r>
            <a:rPr lang="sk-SK" sz="1700" kern="1200" dirty="0"/>
            <a:t> </a:t>
          </a:r>
          <a:r>
            <a:rPr lang="sk-SK" sz="1700" kern="1200" dirty="0" err="1"/>
            <a:t>molecules</a:t>
          </a:r>
          <a:r>
            <a:rPr lang="sk-SK" sz="1700" kern="1200" dirty="0"/>
            <a:t> are </a:t>
          </a:r>
          <a:r>
            <a:rPr lang="sk-SK" sz="1700" kern="1200" dirty="0" err="1"/>
            <a:t>detected</a:t>
          </a:r>
          <a:r>
            <a:rPr lang="sk-SK" sz="1700" kern="1200" dirty="0"/>
            <a:t> </a:t>
          </a:r>
          <a:r>
            <a:rPr lang="sk-SK" sz="1700" kern="1200" dirty="0" err="1"/>
            <a:t>using</a:t>
          </a:r>
          <a:r>
            <a:rPr lang="sk-SK" sz="1700" kern="1200" dirty="0"/>
            <a:t> a </a:t>
          </a:r>
          <a:r>
            <a:rPr lang="sk-SK" sz="1700" kern="1200" dirty="0" err="1"/>
            <a:t>similar</a:t>
          </a:r>
          <a:r>
            <a:rPr lang="sk-SK" sz="1700" kern="1200" dirty="0"/>
            <a:t> </a:t>
          </a:r>
          <a:r>
            <a:rPr lang="sk-SK" sz="1700" kern="1200" dirty="0" err="1"/>
            <a:t>procedure</a:t>
          </a:r>
          <a:r>
            <a:rPr lang="sk-SK" sz="1700" kern="1200" dirty="0"/>
            <a:t> to </a:t>
          </a:r>
          <a:r>
            <a:rPr lang="sk-SK" sz="1700" kern="1200" dirty="0" err="1"/>
            <a:t>that</a:t>
          </a:r>
          <a:r>
            <a:rPr lang="sk-SK" sz="1700" kern="1200" dirty="0"/>
            <a:t> </a:t>
          </a:r>
          <a:r>
            <a:rPr lang="sk-SK" sz="1700" kern="1200" dirty="0" err="1"/>
            <a:t>employed</a:t>
          </a:r>
          <a:r>
            <a:rPr lang="sk-SK" sz="1700" kern="1200" dirty="0"/>
            <a:t> by </a:t>
          </a:r>
          <a:r>
            <a:rPr lang="sk-SK" sz="1700" kern="1200" dirty="0" err="1"/>
            <a:t>the</a:t>
          </a:r>
          <a:r>
            <a:rPr lang="sk-SK" sz="1700" kern="1200" dirty="0"/>
            <a:t> ELISA</a:t>
          </a:r>
        </a:p>
      </dsp:txBody>
      <dsp:txXfrm>
        <a:off x="32967" y="1567254"/>
        <a:ext cx="6525366" cy="609393"/>
      </dsp:txXfrm>
    </dsp:sp>
    <dsp:sp modelId="{C09AEC9C-00BB-48AD-A750-7D6EAD26167A}">
      <dsp:nvSpPr>
        <dsp:cNvPr id="0" name=""/>
        <dsp:cNvSpPr/>
      </dsp:nvSpPr>
      <dsp:spPr>
        <a:xfrm>
          <a:off x="0" y="2258574"/>
          <a:ext cx="6591300" cy="6753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700" b="1" kern="1200" dirty="0" err="1"/>
            <a:t>Result</a:t>
          </a:r>
          <a:r>
            <a:rPr lang="sk-SK" sz="1700" kern="1200" dirty="0"/>
            <a:t>:  </a:t>
          </a:r>
          <a:r>
            <a:rPr lang="sk-SK" sz="1700" kern="1200" dirty="0" err="1"/>
            <a:t>visible</a:t>
          </a:r>
          <a:r>
            <a:rPr lang="sk-SK" sz="1700" kern="1200" dirty="0"/>
            <a:t> </a:t>
          </a:r>
          <a:r>
            <a:rPr lang="sk-SK" sz="1700" kern="1200" dirty="0" err="1"/>
            <a:t>spots</a:t>
          </a:r>
          <a:r>
            <a:rPr lang="sk-SK" sz="1700" kern="1200" dirty="0"/>
            <a:t> on </a:t>
          </a:r>
          <a:r>
            <a:rPr lang="sk-SK" sz="1700" kern="1200" dirty="0" err="1"/>
            <a:t>the</a:t>
          </a:r>
          <a:r>
            <a:rPr lang="sk-SK" sz="1700" kern="1200" dirty="0"/>
            <a:t> </a:t>
          </a:r>
          <a:r>
            <a:rPr lang="sk-SK" sz="1700" kern="1200" dirty="0" err="1"/>
            <a:t>surface</a:t>
          </a:r>
          <a:endParaRPr lang="sk-SK" sz="1700" kern="1200" dirty="0"/>
        </a:p>
      </dsp:txBody>
      <dsp:txXfrm>
        <a:off x="32967" y="2291541"/>
        <a:ext cx="6525366" cy="609393"/>
      </dsp:txXfrm>
    </dsp:sp>
    <dsp:sp modelId="{18B55891-6474-4E17-A112-86135AAB485A}">
      <dsp:nvSpPr>
        <dsp:cNvPr id="0" name=""/>
        <dsp:cNvSpPr/>
      </dsp:nvSpPr>
      <dsp:spPr>
        <a:xfrm>
          <a:off x="0" y="2982862"/>
          <a:ext cx="6591300" cy="6753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700" kern="1200"/>
            <a:t>each spot corresponds to an individual cytokine-secreting cell </a:t>
          </a:r>
        </a:p>
      </dsp:txBody>
      <dsp:txXfrm>
        <a:off x="32967" y="3015829"/>
        <a:ext cx="6525366" cy="60939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0" y="0"/>
          <a:ext cx="2733631" cy="90726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18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THE HOME PAGE </a:t>
          </a:r>
        </a:p>
      </dsp:txBody>
      <dsp:txXfrm>
        <a:off x="26573" y="26573"/>
        <a:ext cx="2680485" cy="854117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2" y="0"/>
          <a:ext cx="2733631" cy="90726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0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29245" y="26573"/>
        <a:ext cx="2680485" cy="8541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91197-E26F-4AEC-9ED2-A6906BCA5DFC}" type="datetimeFigureOut">
              <a:rPr lang="sk-SK" smtClean="0"/>
              <a:t>7. 12. 2021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1B39-63C9-45DF-9828-B89D48B875F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3801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91197-E26F-4AEC-9ED2-A6906BCA5DFC}" type="datetimeFigureOut">
              <a:rPr lang="sk-SK" smtClean="0"/>
              <a:t>7. 12. 2021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1B39-63C9-45DF-9828-B89D48B875F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6419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91197-E26F-4AEC-9ED2-A6906BCA5DFC}" type="datetimeFigureOut">
              <a:rPr lang="sk-SK" smtClean="0"/>
              <a:t>7. 12. 2021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1B39-63C9-45DF-9828-B89D48B875F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0383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91197-E26F-4AEC-9ED2-A6906BCA5DFC}" type="datetimeFigureOut">
              <a:rPr lang="sk-SK" smtClean="0"/>
              <a:t>7. 12. 2021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1B39-63C9-45DF-9828-B89D48B875F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0063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91197-E26F-4AEC-9ED2-A6906BCA5DFC}" type="datetimeFigureOut">
              <a:rPr lang="sk-SK" smtClean="0"/>
              <a:t>7. 12. 2021</a:t>
            </a:fld>
            <a:endParaRPr lang="sk-SK"/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1B39-63C9-45DF-9828-B89D48B875F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15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91197-E26F-4AEC-9ED2-A6906BCA5DFC}" type="datetimeFigureOut">
              <a:rPr lang="sk-SK" smtClean="0"/>
              <a:t>7. 12. 2021</a:t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1B39-63C9-45DF-9828-B89D48B875F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384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91197-E26F-4AEC-9ED2-A6906BCA5DFC}" type="datetimeFigureOut">
              <a:rPr lang="sk-SK" smtClean="0"/>
              <a:t>7. 12. 2021</a:t>
            </a:fld>
            <a:endParaRPr lang="sk-SK"/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1B39-63C9-45DF-9828-B89D48B875F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527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91197-E26F-4AEC-9ED2-A6906BCA5DFC}" type="datetimeFigureOut">
              <a:rPr lang="sk-SK" smtClean="0"/>
              <a:t>7. 12. 2021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1B39-63C9-45DF-9828-B89D48B875F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162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91197-E26F-4AEC-9ED2-A6906BCA5DFC}" type="datetimeFigureOut">
              <a:rPr lang="sk-SK" smtClean="0"/>
              <a:t>7. 12. 2021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1B39-63C9-45DF-9828-B89D48B875F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4829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91197-E26F-4AEC-9ED2-A6906BCA5DFC}" type="datetimeFigureOut">
              <a:rPr lang="sk-SK" smtClean="0"/>
              <a:t>7. 12. 2021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1B39-63C9-45DF-9828-B89D48B875F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2193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91197-E26F-4AEC-9ED2-A6906BCA5DFC}" type="datetimeFigureOut">
              <a:rPr lang="sk-SK" smtClean="0"/>
              <a:t>7. 12. 2021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F1B39-63C9-45DF-9828-B89D48B875F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6317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91197-E26F-4AEC-9ED2-A6906BCA5DFC}" type="datetimeFigureOut">
              <a:rPr lang="sk-SK" smtClean="0"/>
              <a:t>7. 12. 2021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F1B39-63C9-45DF-9828-B89D48B875F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8863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microsoft.com/office/2007/relationships/diagramDrawing" Target="../diagrams/drawing5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Colors" Target="../diagrams/colors5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29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QuickStyle" Target="../diagrams/quickStyle5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Layout" Target="../diagrams/layout5.xml"/><Relationship Id="rId28" Type="http://schemas.openxmlformats.org/officeDocument/2006/relationships/slide" Target="slide37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31" Type="http://schemas.openxmlformats.org/officeDocument/2006/relationships/slide" Target="slide38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diagramData" Target="../diagrams/data5.xml"/><Relationship Id="rId27" Type="http://schemas.openxmlformats.org/officeDocument/2006/relationships/slide" Target="slide12.xml"/><Relationship Id="rId30" Type="http://schemas.openxmlformats.org/officeDocument/2006/relationships/slide" Target="slide2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8.xml"/><Relationship Id="rId7" Type="http://schemas.openxmlformats.org/officeDocument/2006/relationships/image" Target="../media/image5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diagramLayout" Target="../diagrams/layout9.xml"/><Relationship Id="rId7" Type="http://schemas.openxmlformats.org/officeDocument/2006/relationships/image" Target="../media/image6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7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8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12.xml"/><Relationship Id="rId7" Type="http://schemas.openxmlformats.org/officeDocument/2006/relationships/image" Target="../media/image9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13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14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16.pn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diagramLayout" Target="../diagrams/layout17.xml"/><Relationship Id="rId7" Type="http://schemas.openxmlformats.org/officeDocument/2006/relationships/image" Target="../media/image17.pn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Relationship Id="rId9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1.xml"/><Relationship Id="rId3" Type="http://schemas.openxmlformats.org/officeDocument/2006/relationships/diagramLayout" Target="../diagrams/layout20.xml"/><Relationship Id="rId7" Type="http://schemas.openxmlformats.org/officeDocument/2006/relationships/slide" Target="slide10.xml"/><Relationship Id="rId12" Type="http://schemas.microsoft.com/office/2007/relationships/diagramDrawing" Target="../diagrams/drawing21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0.xml"/><Relationship Id="rId11" Type="http://schemas.openxmlformats.org/officeDocument/2006/relationships/diagramColors" Target="../diagrams/colors21.xml"/><Relationship Id="rId5" Type="http://schemas.openxmlformats.org/officeDocument/2006/relationships/diagramColors" Target="../diagrams/colors20.xml"/><Relationship Id="rId10" Type="http://schemas.openxmlformats.org/officeDocument/2006/relationships/diagramQuickStyle" Target="../diagrams/quickStyle21.xml"/><Relationship Id="rId4" Type="http://schemas.openxmlformats.org/officeDocument/2006/relationships/diagramQuickStyle" Target="../diagrams/quickStyle20.xml"/><Relationship Id="rId9" Type="http://schemas.openxmlformats.org/officeDocument/2006/relationships/diagramLayout" Target="../diagrams/layout2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ndsystems.com/products/elispot-assay-principle" TargetMode="External"/><Relationship Id="rId3" Type="http://schemas.openxmlformats.org/officeDocument/2006/relationships/hyperlink" Target="https://encrypted-tbn0.gstatic.com/images?q=tbn:ANd9GcTYEmjUn2be0G6vLTd0p2gjNMARLOjLatYnLw&amp;usqp=CAU" TargetMode="External"/><Relationship Id="rId7" Type="http://schemas.openxmlformats.org/officeDocument/2006/relationships/hyperlink" Target="https://www.scielo.br/j/jbpml/a/LmqFQqSms3CXGkWPbBGCBwD/?lang=en" TargetMode="External"/><Relationship Id="rId2" Type="http://schemas.openxmlformats.org/officeDocument/2006/relationships/hyperlink" Target="https://di.uq.edu.au/community-and-alumni/sparq-ed/cell-and-molecular-biology-experiences/immunofluorescence/background-immunofluorescenc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iolegend.com/fr-ch/western-blot" TargetMode="External"/><Relationship Id="rId11" Type="http://schemas.openxmlformats.org/officeDocument/2006/relationships/hyperlink" Target="https://www.neb.com/~/media/NebUs/Page%20Images/Applications/DNA%20Amplification%20and%20PCR/pcr.jpg" TargetMode="External"/><Relationship Id="rId5" Type="http://schemas.openxmlformats.org/officeDocument/2006/relationships/hyperlink" Target="https://slideplayer.com/slide/4937003/63/video/Practical+Applications+of+Immunology.mp4" TargetMode="External"/><Relationship Id="rId10" Type="http://schemas.openxmlformats.org/officeDocument/2006/relationships/hyperlink" Target="https://www.roitt.com/mcqlist.asp" TargetMode="External"/><Relationship Id="rId4" Type="http://schemas.openxmlformats.org/officeDocument/2006/relationships/hyperlink" Target="https://www.rndsystems.com/resources/what-is-an-elisa-and-elisa-types" TargetMode="External"/><Relationship Id="rId9" Type="http://schemas.openxmlformats.org/officeDocument/2006/relationships/hyperlink" Target="https://www.mabtech.com/sites/default/files/elispot-brochure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lokTextu 7"/>
          <p:cNvSpPr txBox="1"/>
          <p:nvPr/>
        </p:nvSpPr>
        <p:spPr>
          <a:xfrm>
            <a:off x="3558392" y="838993"/>
            <a:ext cx="5075213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2000" b="1" dirty="0">
                <a:ln/>
                <a:solidFill>
                  <a:schemeClr val="accent3"/>
                </a:solidFill>
              </a:rPr>
              <a:t>Comenius University in Bratislava</a:t>
            </a:r>
          </a:p>
          <a:p>
            <a:pPr algn="ctr"/>
            <a:r>
              <a:rPr lang="en-US" sz="2000" b="1" dirty="0" err="1">
                <a:ln/>
                <a:solidFill>
                  <a:schemeClr val="accent3"/>
                </a:solidFill>
              </a:rPr>
              <a:t>Jessenius</a:t>
            </a:r>
            <a:r>
              <a:rPr lang="en-US" sz="2000" b="1" dirty="0">
                <a:ln/>
                <a:solidFill>
                  <a:schemeClr val="accent3"/>
                </a:solidFill>
              </a:rPr>
              <a:t> Faculty of Medicine in Martin</a:t>
            </a:r>
          </a:p>
          <a:p>
            <a:pPr algn="ctr"/>
            <a:r>
              <a:rPr lang="en-US" sz="2000" b="1" dirty="0">
                <a:ln/>
                <a:solidFill>
                  <a:schemeClr val="accent3"/>
                </a:solidFill>
              </a:rPr>
              <a:t>Department of Microbiology and Immunology</a:t>
            </a:r>
          </a:p>
        </p:txBody>
      </p:sp>
      <p:sp>
        <p:nvSpPr>
          <p:cNvPr id="9" name="Nadpis 1"/>
          <p:cNvSpPr>
            <a:spLocks noGrp="1"/>
          </p:cNvSpPr>
          <p:nvPr>
            <p:ph type="ctrTitle"/>
          </p:nvPr>
        </p:nvSpPr>
        <p:spPr>
          <a:xfrm>
            <a:off x="2209799" y="2935961"/>
            <a:ext cx="7772400" cy="1102519"/>
          </a:xfrm>
        </p:spPr>
        <p:txBody>
          <a:bodyPr>
            <a:noAutofit/>
          </a:bodyPr>
          <a:lstStyle/>
          <a:p>
            <a:r>
              <a:rPr lang="sk-SK" sz="54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New </a:t>
            </a:r>
            <a:r>
              <a:rPr lang="sk-SK" sz="54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methods</a:t>
            </a:r>
            <a:r>
              <a:rPr lang="sk-SK" sz="54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 in </a:t>
            </a:r>
            <a:r>
              <a:rPr lang="sk-SK" sz="54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immunology</a:t>
            </a:r>
            <a:endParaRPr lang="sk-SK" sz="54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Podnadpis 2"/>
          <p:cNvSpPr txBox="1">
            <a:spLocks/>
          </p:cNvSpPr>
          <p:nvPr/>
        </p:nvSpPr>
        <p:spPr>
          <a:xfrm>
            <a:off x="2895599" y="4704557"/>
            <a:ext cx="6400800" cy="1314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b="1" dirty="0">
                <a:ln/>
                <a:solidFill>
                  <a:schemeClr val="accent5">
                    <a:lumMod val="50000"/>
                  </a:schemeClr>
                </a:solidFill>
              </a:rPr>
              <a:t>MUDr. Martina </a:t>
            </a:r>
            <a:r>
              <a:rPr lang="sk-SK" b="1" dirty="0" err="1">
                <a:ln/>
                <a:solidFill>
                  <a:schemeClr val="accent5">
                    <a:lumMod val="50000"/>
                  </a:schemeClr>
                </a:solidFill>
              </a:rPr>
              <a:t>Neuschlová</a:t>
            </a:r>
            <a:r>
              <a:rPr lang="sk-SK" b="1" dirty="0">
                <a:ln/>
                <a:solidFill>
                  <a:schemeClr val="accent5">
                    <a:lumMod val="50000"/>
                  </a:schemeClr>
                </a:solidFill>
              </a:rPr>
              <a:t>, PhD.</a:t>
            </a:r>
          </a:p>
        </p:txBody>
      </p:sp>
      <p:sp>
        <p:nvSpPr>
          <p:cNvPr id="11" name="BlokTextu 10"/>
          <p:cNvSpPr txBox="1"/>
          <p:nvPr/>
        </p:nvSpPr>
        <p:spPr>
          <a:xfrm>
            <a:off x="1955539" y="5911145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Supported by the project KEGA 038UK-4/2019 Ministry of Education, Slovak Republic</a:t>
            </a:r>
          </a:p>
        </p:txBody>
      </p:sp>
      <p:pic>
        <p:nvPicPr>
          <p:cNvPr id="3" name="Obrázok 2">
            <a:extLst>
              <a:ext uri="{FF2B5EF4-FFF2-40B4-BE49-F238E27FC236}">
                <a16:creationId xmlns:a16="http://schemas.microsoft.com/office/drawing/2014/main" id="{1B8AA86E-BFF9-42BD-9980-D55FBC6BEA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02" y="513129"/>
            <a:ext cx="1535837" cy="1535837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9BBCCA90-A45B-45D7-BA8C-145CC37D69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199" y="362411"/>
            <a:ext cx="1801372" cy="180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51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E9FAAD86-CF7B-4584-A8FD-8CA31E2AECB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9050050"/>
              </p:ext>
            </p:extLst>
          </p:nvPr>
        </p:nvGraphicFramePr>
        <p:xfrm>
          <a:off x="331633" y="630313"/>
          <a:ext cx="2968770" cy="2492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8" name="Diagram 17">
            <a:extLst>
              <a:ext uri="{FF2B5EF4-FFF2-40B4-BE49-F238E27FC236}">
                <a16:creationId xmlns:a16="http://schemas.microsoft.com/office/drawing/2014/main" id="{5A36DC4F-887D-44D6-A467-C06440FEA7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29805865"/>
              </p:ext>
            </p:extLst>
          </p:nvPr>
        </p:nvGraphicFramePr>
        <p:xfrm>
          <a:off x="331633" y="3845237"/>
          <a:ext cx="2968770" cy="2492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1493CEE5-25DB-48BB-BD0F-F4853A8E55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4746238"/>
              </p:ext>
            </p:extLst>
          </p:nvPr>
        </p:nvGraphicFramePr>
        <p:xfrm>
          <a:off x="6720290" y="630312"/>
          <a:ext cx="2968770" cy="2492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21" name="Diagram 20">
            <a:extLst>
              <a:ext uri="{FF2B5EF4-FFF2-40B4-BE49-F238E27FC236}">
                <a16:creationId xmlns:a16="http://schemas.microsoft.com/office/drawing/2014/main" id="{F88BF9E3-E807-45A1-BF36-C52EA344C0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7804006"/>
              </p:ext>
            </p:extLst>
          </p:nvPr>
        </p:nvGraphicFramePr>
        <p:xfrm>
          <a:off x="3740933" y="630313"/>
          <a:ext cx="2968770" cy="2492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22" name="Diagram 21">
            <a:extLst>
              <a:ext uri="{FF2B5EF4-FFF2-40B4-BE49-F238E27FC236}">
                <a16:creationId xmlns:a16="http://schemas.microsoft.com/office/drawing/2014/main" id="{A1EEED41-A8B1-400D-8F1E-AC1161ACA5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80392329"/>
              </p:ext>
            </p:extLst>
          </p:nvPr>
        </p:nvGraphicFramePr>
        <p:xfrm>
          <a:off x="6679319" y="3845235"/>
          <a:ext cx="2968770" cy="2492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pSp>
        <p:nvGrpSpPr>
          <p:cNvPr id="26" name="Skupina 25">
            <a:extLst>
              <a:ext uri="{FF2B5EF4-FFF2-40B4-BE49-F238E27FC236}">
                <a16:creationId xmlns:a16="http://schemas.microsoft.com/office/drawing/2014/main" id="{6E0B00A9-36FF-4171-B0E7-61E34F7E7B28}"/>
              </a:ext>
            </a:extLst>
          </p:cNvPr>
          <p:cNvGrpSpPr/>
          <p:nvPr/>
        </p:nvGrpSpPr>
        <p:grpSpPr>
          <a:xfrm>
            <a:off x="3740933" y="3845234"/>
            <a:ext cx="2492353" cy="2492353"/>
            <a:chOff x="0" y="0"/>
            <a:chExt cx="2492353" cy="249235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7" name="Ovál 26">
              <a:extLst>
                <a:ext uri="{FF2B5EF4-FFF2-40B4-BE49-F238E27FC236}">
                  <a16:creationId xmlns:a16="http://schemas.microsoft.com/office/drawing/2014/main" id="{FEC6547D-29D2-46F3-8B48-1766BB39CDB3}"/>
                </a:ext>
              </a:extLst>
            </p:cNvPr>
            <p:cNvSpPr/>
            <p:nvPr/>
          </p:nvSpPr>
          <p:spPr>
            <a:xfrm>
              <a:off x="0" y="0"/>
              <a:ext cx="2492353" cy="2492353"/>
            </a:xfrm>
            <a:prstGeom prst="ellipse">
              <a:avLst/>
            </a:prstGeom>
            <a:sp3d contourW="12700" prstMaterial="clear">
              <a:bevelT w="177800" h="254000"/>
              <a:bevelB w="152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28" name="Ovál 4">
              <a:hlinkClick r:id="rId27" action="ppaction://hlinksldjump"/>
              <a:extLst>
                <a:ext uri="{FF2B5EF4-FFF2-40B4-BE49-F238E27FC236}">
                  <a16:creationId xmlns:a16="http://schemas.microsoft.com/office/drawing/2014/main" id="{800833E6-8436-4E83-AFCE-B4D93C9AB520}"/>
                </a:ext>
              </a:extLst>
            </p:cNvPr>
            <p:cNvSpPr txBox="1"/>
            <p:nvPr/>
          </p:nvSpPr>
          <p:spPr>
            <a:xfrm>
              <a:off x="364997" y="364997"/>
              <a:ext cx="1762359" cy="176235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r>
                <a:rPr lang="sk-SK" sz="1600" dirty="0" err="1"/>
                <a:t>Immunoanalytical</a:t>
              </a:r>
              <a:r>
                <a:rPr lang="sk-SK" sz="1600" dirty="0"/>
                <a:t> </a:t>
              </a:r>
              <a:r>
                <a:rPr lang="sk-SK" sz="1600" dirty="0" err="1"/>
                <a:t>methods</a:t>
              </a:r>
              <a:endParaRPr lang="sk-SK" sz="1600" dirty="0"/>
            </a:p>
            <a:p>
              <a:r>
                <a:rPr lang="sk-SK" sz="1600" dirty="0" err="1"/>
                <a:t>Enzyme</a:t>
              </a:r>
              <a:r>
                <a:rPr lang="sk-SK" sz="1600" dirty="0"/>
                <a:t> </a:t>
              </a:r>
              <a:r>
                <a:rPr lang="sk-SK" sz="1600" dirty="0" err="1"/>
                <a:t>immunoassay</a:t>
              </a:r>
              <a:endParaRPr lang="sk-SK" sz="1600" dirty="0"/>
            </a:p>
            <a:p>
              <a:r>
                <a:rPr lang="sk-SK" sz="1600" dirty="0"/>
                <a:t> ELISA</a:t>
              </a:r>
            </a:p>
          </p:txBody>
        </p:sp>
      </p:grpSp>
      <p:grpSp>
        <p:nvGrpSpPr>
          <p:cNvPr id="29" name="Skupina 28">
            <a:extLst>
              <a:ext uri="{FF2B5EF4-FFF2-40B4-BE49-F238E27FC236}">
                <a16:creationId xmlns:a16="http://schemas.microsoft.com/office/drawing/2014/main" id="{8BD382CC-40CB-4078-BE39-1118EE82F7A3}"/>
              </a:ext>
            </a:extLst>
          </p:cNvPr>
          <p:cNvGrpSpPr/>
          <p:nvPr/>
        </p:nvGrpSpPr>
        <p:grpSpPr>
          <a:xfrm>
            <a:off x="9520325" y="2237774"/>
            <a:ext cx="2492353" cy="2492353"/>
            <a:chOff x="238208" y="0"/>
            <a:chExt cx="2492353" cy="249235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30" name="Ovál 29">
              <a:extLst>
                <a:ext uri="{FF2B5EF4-FFF2-40B4-BE49-F238E27FC236}">
                  <a16:creationId xmlns:a16="http://schemas.microsoft.com/office/drawing/2014/main" id="{0B22CA2A-8B3F-4393-8FC0-7420668CDB92}"/>
                </a:ext>
              </a:extLst>
            </p:cNvPr>
            <p:cNvSpPr/>
            <p:nvPr/>
          </p:nvSpPr>
          <p:spPr>
            <a:xfrm>
              <a:off x="238208" y="0"/>
              <a:ext cx="2492353" cy="2492353"/>
            </a:xfrm>
            <a:prstGeom prst="ellipse">
              <a:avLst/>
            </a:prstGeom>
            <a:sp3d contourW="12700" prstMaterial="clear">
              <a:bevelT w="177800" h="254000"/>
              <a:bevelB w="152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31" name="Ovál 4">
              <a:hlinkClick r:id="rId28" action="ppaction://hlinksldjump"/>
              <a:extLst>
                <a:ext uri="{FF2B5EF4-FFF2-40B4-BE49-F238E27FC236}">
                  <a16:creationId xmlns:a16="http://schemas.microsoft.com/office/drawing/2014/main" id="{324EB1D5-31BE-4F25-9CA4-C5DCF9FC8172}"/>
                </a:ext>
              </a:extLst>
            </p:cNvPr>
            <p:cNvSpPr txBox="1"/>
            <p:nvPr/>
          </p:nvSpPr>
          <p:spPr>
            <a:xfrm>
              <a:off x="603205" y="364997"/>
              <a:ext cx="1762359" cy="176235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sk-SK" sz="1600" dirty="0"/>
                <a:t>PCR</a:t>
              </a:r>
              <a:endParaRPr lang="sk-SK" sz="1600" kern="1200" dirty="0"/>
            </a:p>
          </p:txBody>
        </p:sp>
      </p:grpSp>
      <p:grpSp>
        <p:nvGrpSpPr>
          <p:cNvPr id="32" name="Skupina 31">
            <a:extLst>
              <a:ext uri="{FF2B5EF4-FFF2-40B4-BE49-F238E27FC236}">
                <a16:creationId xmlns:a16="http://schemas.microsoft.com/office/drawing/2014/main" id="{FCACAB9A-116D-4B22-9530-3C65ECB36293}"/>
              </a:ext>
            </a:extLst>
          </p:cNvPr>
          <p:cNvGrpSpPr/>
          <p:nvPr/>
        </p:nvGrpSpPr>
        <p:grpSpPr>
          <a:xfrm>
            <a:off x="2295221" y="6337587"/>
            <a:ext cx="2050223" cy="464423"/>
            <a:chOff x="2004" y="0"/>
            <a:chExt cx="2050223" cy="464423"/>
          </a:xfrm>
        </p:grpSpPr>
        <p:sp>
          <p:nvSpPr>
            <p:cNvPr id="33" name="Obdĺžnik: zaoblené rohy 32">
              <a:hlinkClick r:id="rId29" action="ppaction://hlinksldjump"/>
              <a:extLst>
                <a:ext uri="{FF2B5EF4-FFF2-40B4-BE49-F238E27FC236}">
                  <a16:creationId xmlns:a16="http://schemas.microsoft.com/office/drawing/2014/main" id="{9EDC0F66-E637-4873-A19E-A40552188D2C}"/>
                </a:ext>
              </a:extLst>
            </p:cNvPr>
            <p:cNvSpPr/>
            <p:nvPr/>
          </p:nvSpPr>
          <p:spPr>
            <a:xfrm>
              <a:off x="2004" y="0"/>
              <a:ext cx="2050223" cy="464423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Obdĺžnik: zaoblené rohy 4">
              <a:extLst>
                <a:ext uri="{FF2B5EF4-FFF2-40B4-BE49-F238E27FC236}">
                  <a16:creationId xmlns:a16="http://schemas.microsoft.com/office/drawing/2014/main" id="{10255120-6135-4C0A-BFBF-D9685367B2F6}"/>
                </a:ext>
              </a:extLst>
            </p:cNvPr>
            <p:cNvSpPr txBox="1"/>
            <p:nvPr/>
          </p:nvSpPr>
          <p:spPr>
            <a:xfrm>
              <a:off x="15606" y="13602"/>
              <a:ext cx="2023019" cy="43721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marL="0" lvl="0" indent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sk-SK" sz="1800" b="1" kern="1200" cap="none" spc="0" dirty="0">
                  <a:ln w="11430">
                    <a:solidFill>
                      <a:schemeClr val="accent5">
                        <a:lumMod val="50000"/>
                      </a:schemeClr>
                    </a:solidFill>
                  </a:ln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/>
                </a:rPr>
                <a:t>CONTINUE </a:t>
              </a:r>
            </a:p>
          </p:txBody>
        </p:sp>
      </p:grpSp>
      <p:grpSp>
        <p:nvGrpSpPr>
          <p:cNvPr id="35" name="Skupina 34">
            <a:extLst>
              <a:ext uri="{FF2B5EF4-FFF2-40B4-BE49-F238E27FC236}">
                <a16:creationId xmlns:a16="http://schemas.microsoft.com/office/drawing/2014/main" id="{E6E9F02B-80B7-44AF-8DBD-93E0201F8F21}"/>
              </a:ext>
            </a:extLst>
          </p:cNvPr>
          <p:cNvGrpSpPr/>
          <p:nvPr/>
        </p:nvGrpSpPr>
        <p:grpSpPr>
          <a:xfrm>
            <a:off x="9922212" y="5997364"/>
            <a:ext cx="2050223" cy="680446"/>
            <a:chOff x="2004" y="0"/>
            <a:chExt cx="2050223" cy="680446"/>
          </a:xfrm>
        </p:grpSpPr>
        <p:sp>
          <p:nvSpPr>
            <p:cNvPr id="36" name="Zaoblený obdĺžnik 4">
              <a:hlinkClick r:id="rId30" action="ppaction://hlinksldjump"/>
              <a:extLst>
                <a:ext uri="{FF2B5EF4-FFF2-40B4-BE49-F238E27FC236}">
                  <a16:creationId xmlns:a16="http://schemas.microsoft.com/office/drawing/2014/main" id="{FE7E6A1E-FA78-41ED-9CDF-EDA5E91D4DFB}"/>
                </a:ext>
              </a:extLst>
            </p:cNvPr>
            <p:cNvSpPr/>
            <p:nvPr/>
          </p:nvSpPr>
          <p:spPr>
            <a:xfrm>
              <a:off x="2004" y="0"/>
              <a:ext cx="2050223" cy="680446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Zaoblený obdĺžnik 4">
              <a:hlinkClick r:id="rId31" action="ppaction://hlinksldjump"/>
              <a:extLst>
                <a:ext uri="{FF2B5EF4-FFF2-40B4-BE49-F238E27FC236}">
                  <a16:creationId xmlns:a16="http://schemas.microsoft.com/office/drawing/2014/main" id="{A239AA8E-5FEB-4B71-A310-A7A82DD1E945}"/>
                </a:ext>
              </a:extLst>
            </p:cNvPr>
            <p:cNvSpPr txBox="1"/>
            <p:nvPr/>
          </p:nvSpPr>
          <p:spPr>
            <a:xfrm>
              <a:off x="21934" y="19930"/>
              <a:ext cx="2010363" cy="6405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lvl="0" algn="ctr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2000" b="1" kern="1200" cap="none" spc="0" dirty="0">
                  <a:ln w="11430">
                    <a:solidFill>
                      <a:schemeClr val="accent5">
                        <a:lumMod val="50000"/>
                      </a:schemeClr>
                    </a:solidFill>
                  </a:ln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/>
                </a:rPr>
                <a:t>START THE  TEST</a:t>
              </a:r>
            </a:p>
          </p:txBody>
        </p:sp>
      </p:grpSp>
      <p:sp>
        <p:nvSpPr>
          <p:cNvPr id="2" name="BlokTextu 1">
            <a:extLst>
              <a:ext uri="{FF2B5EF4-FFF2-40B4-BE49-F238E27FC236}">
                <a16:creationId xmlns:a16="http://schemas.microsoft.com/office/drawing/2014/main" id="{BFFA095D-C800-4626-82B7-5A3E535D0825}"/>
              </a:ext>
            </a:extLst>
          </p:cNvPr>
          <p:cNvSpPr txBox="1"/>
          <p:nvPr/>
        </p:nvSpPr>
        <p:spPr>
          <a:xfrm>
            <a:off x="331633" y="79899"/>
            <a:ext cx="2899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b="1" dirty="0" err="1">
                <a:ln w="1143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</a:rPr>
              <a:t>Click</a:t>
            </a:r>
            <a:r>
              <a:rPr lang="sk-SK" sz="2800" b="1" dirty="0">
                <a:ln w="1143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</a:rPr>
              <a:t> to </a:t>
            </a:r>
            <a:r>
              <a:rPr lang="sk-SK" sz="2800" b="1" dirty="0" err="1">
                <a:ln w="1143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</a:rPr>
              <a:t>select</a:t>
            </a:r>
            <a:r>
              <a:rPr lang="sk-SK" sz="2800" b="1" dirty="0">
                <a:ln w="1143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71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497932" cy="1325563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sk-SK" sz="54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IMMUNOFLUORESCENCY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sk-SK" dirty="0" err="1"/>
              <a:t>it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a </a:t>
            </a:r>
            <a:r>
              <a:rPr lang="sk-SK" dirty="0" err="1"/>
              <a:t>technique</a:t>
            </a:r>
            <a:r>
              <a:rPr lang="sk-SK" dirty="0"/>
              <a:t> </a:t>
            </a:r>
            <a:r>
              <a:rPr lang="sk-SK" dirty="0" err="1"/>
              <a:t>that</a:t>
            </a:r>
            <a:r>
              <a:rPr lang="sk-SK" dirty="0"/>
              <a:t> </a:t>
            </a:r>
            <a:r>
              <a:rPr lang="sk-SK" dirty="0" err="1"/>
              <a:t>utilizes</a:t>
            </a:r>
            <a:r>
              <a:rPr lang="sk-SK" dirty="0"/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fluorophores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(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fluorochromes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) </a:t>
            </a:r>
            <a:r>
              <a:rPr lang="sk-SK" dirty="0"/>
              <a:t>to </a:t>
            </a:r>
            <a:r>
              <a:rPr lang="sk-SK" dirty="0" err="1"/>
              <a:t>visualize</a:t>
            </a:r>
            <a:r>
              <a:rPr lang="sk-SK" dirty="0"/>
              <a:t> </a:t>
            </a:r>
            <a:r>
              <a:rPr lang="sk-SK" dirty="0" err="1"/>
              <a:t>various</a:t>
            </a:r>
            <a:r>
              <a:rPr lang="sk-SK" dirty="0"/>
              <a:t> </a:t>
            </a:r>
            <a:r>
              <a:rPr lang="sk-SK" dirty="0" err="1"/>
              <a:t>cellular</a:t>
            </a:r>
            <a:r>
              <a:rPr lang="sk-SK" dirty="0"/>
              <a:t> </a:t>
            </a:r>
            <a:r>
              <a:rPr lang="sk-SK" dirty="0" err="1"/>
              <a:t>antigens</a:t>
            </a:r>
            <a:r>
              <a:rPr lang="sk-SK" dirty="0"/>
              <a:t> </a:t>
            </a:r>
            <a:r>
              <a:rPr lang="sk-SK" dirty="0" err="1"/>
              <a:t>such</a:t>
            </a:r>
            <a:r>
              <a:rPr lang="sk-SK" dirty="0"/>
              <a:t> as </a:t>
            </a:r>
            <a:r>
              <a:rPr lang="sk-SK" dirty="0" err="1"/>
              <a:t>proteins</a:t>
            </a:r>
            <a:endParaRPr lang="sk-SK" dirty="0"/>
          </a:p>
          <a:p>
            <a:pPr algn="just"/>
            <a:r>
              <a:rPr lang="sk-SK" dirty="0" err="1"/>
              <a:t>it</a:t>
            </a:r>
            <a:r>
              <a:rPr lang="sk-SK" dirty="0"/>
              <a:t> </a:t>
            </a:r>
            <a:r>
              <a:rPr lang="sk-SK" dirty="0" err="1"/>
              <a:t>can</a:t>
            </a:r>
            <a:r>
              <a:rPr lang="sk-SK" dirty="0"/>
              <a:t>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utilized</a:t>
            </a:r>
            <a:r>
              <a:rPr lang="sk-SK" dirty="0"/>
              <a:t> to </a:t>
            </a:r>
            <a:r>
              <a:rPr lang="sk-SK" dirty="0" err="1"/>
              <a:t>visualize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localization</a:t>
            </a:r>
            <a:r>
              <a:rPr lang="sk-SK" dirty="0"/>
              <a:t> of </a:t>
            </a:r>
            <a:r>
              <a:rPr lang="sk-SK" dirty="0" err="1"/>
              <a:t>various</a:t>
            </a:r>
            <a:r>
              <a:rPr lang="sk-SK" dirty="0"/>
              <a:t> </a:t>
            </a:r>
            <a:r>
              <a:rPr lang="sk-SK" dirty="0" err="1"/>
              <a:t>cellular</a:t>
            </a:r>
            <a:r>
              <a:rPr lang="sk-SK" dirty="0"/>
              <a:t> </a:t>
            </a:r>
            <a:r>
              <a:rPr lang="sk-SK" dirty="0" err="1"/>
              <a:t>components</a:t>
            </a:r>
            <a:r>
              <a:rPr lang="sk-SK" dirty="0"/>
              <a:t> </a:t>
            </a:r>
            <a:r>
              <a:rPr lang="sk-SK" dirty="0" err="1"/>
              <a:t>within</a:t>
            </a:r>
            <a:r>
              <a:rPr lang="sk-SK" dirty="0"/>
              <a:t> </a:t>
            </a:r>
            <a:r>
              <a:rPr lang="sk-SK" dirty="0" err="1"/>
              <a:t>cells</a:t>
            </a:r>
            <a:r>
              <a:rPr lang="sk-SK" dirty="0"/>
              <a:t> or </a:t>
            </a:r>
            <a:r>
              <a:rPr lang="sk-SK" dirty="0" err="1"/>
              <a:t>tissues</a:t>
            </a:r>
            <a:endParaRPr lang="sk-SK" dirty="0"/>
          </a:p>
          <a:p>
            <a:pPr algn="just"/>
            <a:r>
              <a:rPr lang="sk-SK" dirty="0" err="1"/>
              <a:t>fluorophores</a:t>
            </a:r>
            <a:r>
              <a:rPr lang="sk-SK" dirty="0"/>
              <a:t> are </a:t>
            </a:r>
            <a:r>
              <a:rPr lang="sk-SK" dirty="0" err="1"/>
              <a:t>essential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immunofluorescence</a:t>
            </a:r>
            <a:endParaRPr lang="sk-SK" dirty="0"/>
          </a:p>
          <a:p>
            <a:pPr algn="just"/>
            <a:r>
              <a:rPr lang="sk-SK" dirty="0" err="1"/>
              <a:t>they</a:t>
            </a:r>
            <a:r>
              <a:rPr lang="sk-SK" dirty="0"/>
              <a:t> </a:t>
            </a:r>
            <a:r>
              <a:rPr lang="sk-SK" dirty="0" err="1"/>
              <a:t>emit</a:t>
            </a:r>
            <a:r>
              <a:rPr lang="sk-SK" dirty="0"/>
              <a:t> </a:t>
            </a:r>
            <a:r>
              <a:rPr lang="sk-SK" dirty="0" err="1"/>
              <a:t>light</a:t>
            </a:r>
            <a:r>
              <a:rPr lang="sk-SK" dirty="0"/>
              <a:t> </a:t>
            </a:r>
            <a:r>
              <a:rPr lang="sk-SK" dirty="0" err="1"/>
              <a:t>when</a:t>
            </a:r>
            <a:r>
              <a:rPr lang="sk-SK" dirty="0"/>
              <a:t> </a:t>
            </a:r>
            <a:r>
              <a:rPr lang="sk-SK" dirty="0" err="1"/>
              <a:t>exposed</a:t>
            </a:r>
            <a:r>
              <a:rPr lang="sk-SK" dirty="0"/>
              <a:t> to a </a:t>
            </a:r>
            <a:r>
              <a:rPr lang="sk-SK" dirty="0" err="1"/>
              <a:t>certain</a:t>
            </a:r>
            <a:r>
              <a:rPr lang="sk-SK" dirty="0"/>
              <a:t> </a:t>
            </a:r>
            <a:r>
              <a:rPr lang="sk-SK" dirty="0" err="1"/>
              <a:t>wavelength</a:t>
            </a:r>
            <a:r>
              <a:rPr lang="sk-SK" dirty="0"/>
              <a:t> of </a:t>
            </a:r>
            <a:r>
              <a:rPr lang="sk-SK" dirty="0" err="1"/>
              <a:t>light</a:t>
            </a:r>
            <a:endParaRPr lang="sk-SK" dirty="0"/>
          </a:p>
          <a:p>
            <a:pPr algn="just"/>
            <a:r>
              <a:rPr lang="sk-SK" dirty="0" err="1"/>
              <a:t>one</a:t>
            </a:r>
            <a:r>
              <a:rPr lang="sk-SK" dirty="0"/>
              <a:t> of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best-known</a:t>
            </a:r>
            <a:r>
              <a:rPr lang="sk-SK" dirty="0"/>
              <a:t> </a:t>
            </a:r>
            <a:r>
              <a:rPr lang="sk-SK" dirty="0" err="1"/>
              <a:t>fluorochromes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fluorescein</a:t>
            </a:r>
            <a:r>
              <a:rPr lang="sk-SK" dirty="0"/>
              <a:t> </a:t>
            </a:r>
            <a:r>
              <a:rPr lang="sk-SK" dirty="0" err="1"/>
              <a:t>isothiocyanate</a:t>
            </a:r>
            <a:r>
              <a:rPr lang="sk-SK" dirty="0"/>
              <a:t> (FITC) or </a:t>
            </a:r>
            <a:r>
              <a:rPr lang="sk-SK" dirty="0" err="1"/>
              <a:t>cyanine</a:t>
            </a:r>
            <a:r>
              <a:rPr lang="sk-SK" dirty="0"/>
              <a:t> </a:t>
            </a:r>
            <a:r>
              <a:rPr lang="sk-SK" dirty="0" err="1"/>
              <a:t>dye</a:t>
            </a:r>
            <a:endParaRPr lang="sk-SK" dirty="0"/>
          </a:p>
          <a:p>
            <a:endParaRPr lang="sk-SK" dirty="0" err="1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77080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838200" y="583474"/>
            <a:ext cx="10515600" cy="5564777"/>
          </a:xfrm>
        </p:spPr>
        <p:txBody>
          <a:bodyPr>
            <a:normAutofit/>
          </a:bodyPr>
          <a:lstStyle/>
          <a:p>
            <a:pPr algn="just"/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biological</a:t>
            </a:r>
            <a:r>
              <a:rPr lang="sk-SK" dirty="0"/>
              <a:t> </a:t>
            </a:r>
            <a:r>
              <a:rPr lang="sk-SK" dirty="0" err="1"/>
              <a:t>sample</a:t>
            </a:r>
            <a:r>
              <a:rPr lang="sk-SK" dirty="0"/>
              <a:t> of </a:t>
            </a:r>
            <a:r>
              <a:rPr lang="sk-SK" dirty="0" err="1"/>
              <a:t>interest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incubated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an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 </a:t>
            </a:r>
            <a:r>
              <a:rPr lang="sk-SK" dirty="0" err="1"/>
              <a:t>specific</a:t>
            </a:r>
            <a:r>
              <a:rPr lang="sk-SK" dirty="0"/>
              <a:t> to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of </a:t>
            </a:r>
            <a:r>
              <a:rPr lang="sk-SK" dirty="0" err="1"/>
              <a:t>interest</a:t>
            </a:r>
            <a:endParaRPr lang="sk-SK" dirty="0"/>
          </a:p>
          <a:p>
            <a:pPr algn="just"/>
            <a:r>
              <a:rPr lang="sk-SK" dirty="0" err="1"/>
              <a:t>immunofluorescence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known</a:t>
            </a:r>
            <a:r>
              <a:rPr lang="sk-SK" dirty="0"/>
              <a:t> in </a:t>
            </a:r>
            <a:r>
              <a:rPr lang="sk-SK" dirty="0" err="1"/>
              <a:t>two</a:t>
            </a:r>
            <a:r>
              <a:rPr lang="sk-SK" dirty="0"/>
              <a:t> </a:t>
            </a:r>
            <a:r>
              <a:rPr lang="sk-SK" dirty="0" err="1"/>
              <a:t>modifications</a:t>
            </a:r>
            <a:r>
              <a:rPr lang="sk-SK" dirty="0"/>
              <a:t>: </a:t>
            </a:r>
          </a:p>
          <a:p>
            <a:pPr marL="0" indent="0" algn="just">
              <a:buNone/>
            </a:pPr>
            <a:r>
              <a:rPr lang="sk-SK" sz="36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	  	</a:t>
            </a:r>
          </a:p>
          <a:p>
            <a:pPr marL="0" indent="0">
              <a:buNone/>
            </a:pPr>
            <a:r>
              <a:rPr lang="sk-SK" sz="36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		 </a:t>
            </a:r>
            <a:r>
              <a:rPr lang="sk-SK" sz="36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direct</a:t>
            </a:r>
            <a:r>
              <a:rPr lang="sk-SK" sz="36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  		</a:t>
            </a:r>
            <a:r>
              <a:rPr lang="sk-SK" dirty="0"/>
              <a:t>and</a:t>
            </a:r>
            <a:r>
              <a:rPr lang="sk-SK" sz="36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	          </a:t>
            </a:r>
            <a:r>
              <a:rPr lang="sk-SK" sz="36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indirect</a:t>
            </a:r>
            <a:endParaRPr lang="sk-SK" sz="36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sk-SK" dirty="0"/>
          </a:p>
          <a:p>
            <a:pPr marL="0" indent="0">
              <a:buNone/>
            </a:pPr>
            <a:endParaRPr lang="sk-SK" dirty="0"/>
          </a:p>
          <a:p>
            <a:pPr marL="0" indent="0">
              <a:buNone/>
            </a:pPr>
            <a:endParaRPr lang="sk-SK" dirty="0"/>
          </a:p>
          <a:p>
            <a:pPr marL="0" indent="0">
              <a:buNone/>
            </a:pPr>
            <a:endParaRPr lang="sk-SK" dirty="0"/>
          </a:p>
          <a:p>
            <a:endParaRPr lang="sk-SK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724723343"/>
              </p:ext>
            </p:extLst>
          </p:nvPr>
        </p:nvGraphicFramePr>
        <p:xfrm>
          <a:off x="1123068" y="3365862"/>
          <a:ext cx="4284616" cy="1938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943695895"/>
              </p:ext>
            </p:extLst>
          </p:nvPr>
        </p:nvGraphicFramePr>
        <p:xfrm>
          <a:off x="5919650" y="3365862"/>
          <a:ext cx="4617721" cy="1938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85754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79715AC4-C99A-41D6-8A7A-851EB0A3B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11693" y="3564966"/>
            <a:ext cx="8897592" cy="306747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5400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Direct</a:t>
            </a:r>
            <a:r>
              <a:rPr lang="sk-SK" sz="54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sz="5400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immunofluorescence</a:t>
            </a:r>
            <a:endParaRPr lang="sk-SK" sz="5400" b="1" dirty="0">
              <a:ln w="127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767178" y="1479396"/>
            <a:ext cx="10515600" cy="4351338"/>
          </a:xfrm>
        </p:spPr>
        <p:txBody>
          <a:bodyPr/>
          <a:lstStyle/>
          <a:p>
            <a:pPr algn="just"/>
            <a:r>
              <a:rPr lang="sk-SK" dirty="0" err="1"/>
              <a:t>involves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exclusive</a:t>
            </a:r>
            <a:r>
              <a:rPr lang="sk-SK" dirty="0"/>
              <a:t> </a:t>
            </a:r>
            <a:r>
              <a:rPr lang="sk-SK" dirty="0" err="1"/>
              <a:t>use</a:t>
            </a:r>
            <a:r>
              <a:rPr lang="sk-SK" dirty="0"/>
              <a:t> of </a:t>
            </a:r>
            <a:r>
              <a:rPr lang="sk-SK" dirty="0" err="1"/>
              <a:t>antibodies</a:t>
            </a:r>
            <a:r>
              <a:rPr lang="sk-SK" dirty="0"/>
              <a:t> </a:t>
            </a:r>
            <a:r>
              <a:rPr lang="sk-SK" dirty="0" err="1"/>
              <a:t>that</a:t>
            </a:r>
            <a:r>
              <a:rPr lang="sk-SK" dirty="0"/>
              <a:t> </a:t>
            </a:r>
            <a:r>
              <a:rPr lang="sk-SK" dirty="0" err="1"/>
              <a:t>have</a:t>
            </a:r>
            <a:r>
              <a:rPr lang="sk-SK" dirty="0"/>
              <a:t> </a:t>
            </a:r>
            <a:r>
              <a:rPr lang="sk-SK" dirty="0" err="1"/>
              <a:t>been</a:t>
            </a:r>
            <a:r>
              <a:rPr lang="sk-SK" dirty="0"/>
              <a:t> </a:t>
            </a:r>
            <a:r>
              <a:rPr lang="sk-SK" dirty="0" err="1"/>
              <a:t>coupled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fluorochromes</a:t>
            </a:r>
            <a:endParaRPr lang="sk-SK" dirty="0"/>
          </a:p>
          <a:p>
            <a:pPr algn="just"/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detected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</a:t>
            </a:r>
            <a:r>
              <a:rPr lang="sk-SK" dirty="0" err="1"/>
              <a:t>may</a:t>
            </a:r>
            <a:r>
              <a:rPr lang="sk-SK" dirty="0"/>
              <a:t>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found</a:t>
            </a:r>
            <a:r>
              <a:rPr lang="sk-SK" dirty="0"/>
              <a:t> in </a:t>
            </a:r>
            <a:r>
              <a:rPr lang="sk-SK" dirty="0" err="1"/>
              <a:t>tissue</a:t>
            </a:r>
            <a:r>
              <a:rPr lang="sk-SK" dirty="0"/>
              <a:t>, body fluid, </a:t>
            </a:r>
            <a:r>
              <a:rPr lang="sk-SK" dirty="0" err="1"/>
              <a:t>cell</a:t>
            </a:r>
            <a:r>
              <a:rPr lang="sk-SK" dirty="0"/>
              <a:t> </a:t>
            </a:r>
            <a:r>
              <a:rPr lang="sk-SK" dirty="0" err="1"/>
              <a:t>culture</a:t>
            </a:r>
            <a:r>
              <a:rPr lang="sk-SK" dirty="0"/>
              <a:t>...</a:t>
            </a:r>
          </a:p>
          <a:p>
            <a:pPr algn="just"/>
            <a:r>
              <a:rPr lang="sk-SK" dirty="0" err="1"/>
              <a:t>specimen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incubated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fluorochrome-labelled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,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unbound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removed</a:t>
            </a:r>
            <a:r>
              <a:rPr lang="sk-SK" dirty="0"/>
              <a:t> by </a:t>
            </a:r>
            <a:r>
              <a:rPr lang="sk-SK" dirty="0" err="1"/>
              <a:t>washing</a:t>
            </a:r>
            <a:r>
              <a:rPr lang="sk-SK" dirty="0"/>
              <a:t>, and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specimen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examined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61088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Procedure</a:t>
            </a:r>
            <a:endParaRPr lang="sk-SK" b="1" dirty="0">
              <a:ln w="127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graphicFrame>
        <p:nvGraphicFramePr>
          <p:cNvPr id="6" name="Zástupný objekt pre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8473914"/>
              </p:ext>
            </p:extLst>
          </p:nvPr>
        </p:nvGraphicFramePr>
        <p:xfrm>
          <a:off x="391885" y="1690688"/>
          <a:ext cx="5965371" cy="4744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Zástupný objekt pre obsah 3" descr="The process of direct immunofluorescence"/>
          <p:cNvPicPr>
            <a:picLocks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274" y="1366565"/>
            <a:ext cx="4170023" cy="5393192"/>
          </a:xfrm>
          <a:prstGeom prst="rect">
            <a:avLst/>
          </a:prstGeom>
          <a:noFill/>
          <a:ln>
            <a:solidFill>
              <a:srgbClr val="006699"/>
            </a:solidFill>
          </a:ln>
        </p:spPr>
      </p:pic>
    </p:spTree>
    <p:extLst>
      <p:ext uri="{BB962C8B-B14F-4D97-AF65-F5344CB8AC3E}">
        <p14:creationId xmlns:p14="http://schemas.microsoft.com/office/powerpoint/2010/main" val="214118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Result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sk-SK" dirty="0" err="1"/>
              <a:t>positive</a:t>
            </a:r>
            <a:r>
              <a:rPr lang="sk-SK" dirty="0"/>
              <a:t> </a:t>
            </a:r>
            <a:r>
              <a:rPr lang="sk-SK" dirty="0" err="1"/>
              <a:t>result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manifested</a:t>
            </a:r>
            <a:r>
              <a:rPr lang="sk-SK" dirty="0"/>
              <a:t> by </a:t>
            </a:r>
            <a:r>
              <a:rPr lang="sk-SK" dirty="0" err="1"/>
              <a:t>fluorescence</a:t>
            </a:r>
            <a:r>
              <a:rPr lang="sk-SK" dirty="0"/>
              <a:t> at </a:t>
            </a:r>
            <a:r>
              <a:rPr lang="sk-SK" dirty="0" err="1"/>
              <a:t>sites</a:t>
            </a:r>
            <a:r>
              <a:rPr lang="sk-SK" dirty="0"/>
              <a:t> </a:t>
            </a:r>
            <a:r>
              <a:rPr lang="sk-SK" dirty="0" err="1"/>
              <a:t>where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present</a:t>
            </a:r>
            <a:endParaRPr lang="sk-SK" dirty="0"/>
          </a:p>
          <a:p>
            <a:pPr algn="just"/>
            <a:r>
              <a:rPr lang="sk-SK" dirty="0" err="1"/>
              <a:t>if</a:t>
            </a:r>
            <a:r>
              <a:rPr lang="sk-SK" dirty="0"/>
              <a:t> </a:t>
            </a:r>
            <a:r>
              <a:rPr lang="sk-SK" dirty="0" err="1"/>
              <a:t>fluorochrome</a:t>
            </a:r>
            <a:r>
              <a:rPr lang="sk-SK" dirty="0"/>
              <a:t> FITC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used</a:t>
            </a:r>
            <a:r>
              <a:rPr lang="sk-SK" dirty="0"/>
              <a:t>,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fluorescence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yellow-green</a:t>
            </a:r>
            <a:endParaRPr lang="sk-SK" dirty="0"/>
          </a:p>
          <a:p>
            <a:pPr algn="just"/>
            <a:r>
              <a:rPr lang="sk-SK" dirty="0" err="1"/>
              <a:t>direct</a:t>
            </a:r>
            <a:r>
              <a:rPr lang="sk-SK" dirty="0"/>
              <a:t> </a:t>
            </a:r>
            <a:r>
              <a:rPr lang="sk-SK" dirty="0" err="1"/>
              <a:t>immunofluorescence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mainly</a:t>
            </a:r>
            <a:r>
              <a:rPr lang="sk-SK" dirty="0"/>
              <a:t> </a:t>
            </a:r>
            <a:r>
              <a:rPr lang="sk-SK" dirty="0" err="1"/>
              <a:t>used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detection</a:t>
            </a:r>
            <a:r>
              <a:rPr lang="sk-SK" dirty="0"/>
              <a:t> of </a:t>
            </a:r>
            <a:r>
              <a:rPr lang="sk-SK" dirty="0" err="1"/>
              <a:t>antigens</a:t>
            </a:r>
            <a:r>
              <a:rPr lang="sk-SK" dirty="0"/>
              <a:t> in </a:t>
            </a:r>
            <a:r>
              <a:rPr lang="sk-SK" dirty="0" err="1"/>
              <a:t>tissue</a:t>
            </a:r>
            <a:r>
              <a:rPr lang="sk-SK" dirty="0"/>
              <a:t> </a:t>
            </a:r>
            <a:r>
              <a:rPr lang="sk-SK" dirty="0" err="1"/>
              <a:t>sections</a:t>
            </a:r>
            <a:r>
              <a:rPr lang="sk-SK" dirty="0"/>
              <a:t>,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rapid</a:t>
            </a:r>
            <a:r>
              <a:rPr lang="sk-SK" dirty="0"/>
              <a:t> </a:t>
            </a:r>
            <a:r>
              <a:rPr lang="sk-SK" dirty="0" err="1"/>
              <a:t>detection</a:t>
            </a:r>
            <a:r>
              <a:rPr lang="sk-SK" dirty="0"/>
              <a:t> of </a:t>
            </a:r>
            <a:r>
              <a:rPr lang="sk-SK" dirty="0" err="1"/>
              <a:t>pathogens</a:t>
            </a:r>
            <a:r>
              <a:rPr lang="sk-SK" dirty="0"/>
              <a:t> in </a:t>
            </a:r>
            <a:r>
              <a:rPr lang="sk-SK" dirty="0" err="1"/>
              <a:t>sputum</a:t>
            </a:r>
            <a:r>
              <a:rPr lang="sk-SK" dirty="0"/>
              <a:t>, </a:t>
            </a:r>
            <a:r>
              <a:rPr lang="sk-SK" dirty="0" err="1"/>
              <a:t>swabs</a:t>
            </a:r>
            <a:r>
              <a:rPr lang="sk-SK" dirty="0"/>
              <a:t>, etc.</a:t>
            </a:r>
          </a:p>
          <a:p>
            <a:pPr algn="just"/>
            <a:r>
              <a:rPr lang="sk-SK" dirty="0" err="1"/>
              <a:t>direct</a:t>
            </a:r>
            <a:r>
              <a:rPr lang="sk-SK" dirty="0"/>
              <a:t> </a:t>
            </a:r>
            <a:r>
              <a:rPr lang="sk-SK" dirty="0" err="1"/>
              <a:t>immunofluorescence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not</a:t>
            </a:r>
            <a:r>
              <a:rPr lang="sk-SK" dirty="0"/>
              <a:t> </a:t>
            </a:r>
            <a:r>
              <a:rPr lang="sk-SK" dirty="0" err="1"/>
              <a:t>often</a:t>
            </a:r>
            <a:r>
              <a:rPr lang="sk-SK" dirty="0"/>
              <a:t> </a:t>
            </a:r>
            <a:r>
              <a:rPr lang="sk-SK" dirty="0" err="1"/>
              <a:t>used</a:t>
            </a:r>
            <a:r>
              <a:rPr lang="sk-SK" dirty="0"/>
              <a:t> </a:t>
            </a:r>
            <a:r>
              <a:rPr lang="sk-SK" dirty="0" err="1"/>
              <a:t>now</a:t>
            </a:r>
            <a:r>
              <a:rPr lang="sk-SK" dirty="0"/>
              <a:t>, as </a:t>
            </a:r>
            <a:r>
              <a:rPr lang="sk-SK" dirty="0" err="1"/>
              <a:t>it</a:t>
            </a:r>
            <a:r>
              <a:rPr lang="sk-SK" dirty="0"/>
              <a:t> </a:t>
            </a:r>
            <a:r>
              <a:rPr lang="sk-SK" dirty="0" err="1"/>
              <a:t>would</a:t>
            </a:r>
            <a:r>
              <a:rPr lang="sk-SK" dirty="0"/>
              <a:t> </a:t>
            </a:r>
            <a:r>
              <a:rPr lang="sk-SK" dirty="0" err="1"/>
              <a:t>involve</a:t>
            </a:r>
            <a:r>
              <a:rPr lang="sk-SK" dirty="0"/>
              <a:t> </a:t>
            </a:r>
            <a:r>
              <a:rPr lang="sk-SK" dirty="0" err="1"/>
              <a:t>making</a:t>
            </a:r>
            <a:r>
              <a:rPr lang="sk-SK" dirty="0"/>
              <a:t> a </a:t>
            </a:r>
            <a:r>
              <a:rPr lang="sk-SK" dirty="0" err="1"/>
              <a:t>range</a:t>
            </a:r>
            <a:r>
              <a:rPr lang="sk-SK" dirty="0"/>
              <a:t> of </a:t>
            </a:r>
            <a:r>
              <a:rPr lang="sk-SK" dirty="0" err="1"/>
              <a:t>differently</a:t>
            </a:r>
            <a:r>
              <a:rPr lang="sk-SK" dirty="0"/>
              <a:t> </a:t>
            </a:r>
            <a:r>
              <a:rPr lang="sk-SK" dirty="0" err="1"/>
              <a:t>labelled</a:t>
            </a:r>
            <a:r>
              <a:rPr lang="sk-SK" dirty="0"/>
              <a:t> </a:t>
            </a:r>
            <a:r>
              <a:rPr lang="sk-SK" dirty="0" err="1"/>
              <a:t>antibodies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every</a:t>
            </a:r>
            <a:r>
              <a:rPr lang="sk-SK" dirty="0"/>
              <a:t> </a:t>
            </a:r>
            <a:r>
              <a:rPr lang="sk-SK" dirty="0" err="1"/>
              <a:t>protein</a:t>
            </a:r>
            <a:r>
              <a:rPr lang="sk-SK" dirty="0"/>
              <a:t> </a:t>
            </a:r>
            <a:r>
              <a:rPr lang="sk-SK" dirty="0" err="1"/>
              <a:t>studied</a:t>
            </a:r>
            <a:r>
              <a:rPr lang="sk-SK" dirty="0"/>
              <a:t> in </a:t>
            </a:r>
            <a:r>
              <a:rPr lang="sk-SK" dirty="0" err="1"/>
              <a:t>laboratories</a:t>
            </a:r>
            <a:endParaRPr lang="sk-SK" dirty="0"/>
          </a:p>
          <a:p>
            <a:pPr algn="just"/>
            <a:r>
              <a:rPr lang="sk-SK" dirty="0"/>
              <a:t>in </a:t>
            </a:r>
            <a:r>
              <a:rPr lang="sk-SK" dirty="0" err="1"/>
              <a:t>addition</a:t>
            </a:r>
            <a:r>
              <a:rPr lang="sk-SK" dirty="0"/>
              <a:t>,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sensitivity</a:t>
            </a:r>
            <a:r>
              <a:rPr lang="sk-SK" dirty="0"/>
              <a:t> of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technique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low</a:t>
            </a:r>
            <a:r>
              <a:rPr lang="sk-SK" dirty="0"/>
              <a:t>, as </a:t>
            </a:r>
            <a:r>
              <a:rPr lang="sk-SK" dirty="0" err="1"/>
              <a:t>there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only</a:t>
            </a:r>
            <a:r>
              <a:rPr lang="sk-SK" dirty="0"/>
              <a:t> </a:t>
            </a:r>
            <a:r>
              <a:rPr lang="sk-SK" dirty="0" err="1"/>
              <a:t>one</a:t>
            </a:r>
            <a:r>
              <a:rPr lang="sk-SK" dirty="0"/>
              <a:t> </a:t>
            </a:r>
            <a:r>
              <a:rPr lang="sk-SK" dirty="0" err="1"/>
              <a:t>label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each</a:t>
            </a:r>
            <a:r>
              <a:rPr lang="sk-SK" dirty="0"/>
              <a:t> </a:t>
            </a:r>
            <a:r>
              <a:rPr lang="sk-SK" dirty="0" err="1"/>
              <a:t>binding</a:t>
            </a:r>
            <a:r>
              <a:rPr lang="sk-SK" dirty="0"/>
              <a:t> site</a:t>
            </a:r>
          </a:p>
        </p:txBody>
      </p:sp>
    </p:spTree>
    <p:extLst>
      <p:ext uri="{BB962C8B-B14F-4D97-AF65-F5344CB8AC3E}">
        <p14:creationId xmlns:p14="http://schemas.microsoft.com/office/powerpoint/2010/main" val="256395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Indirect</a:t>
            </a:r>
            <a:r>
              <a:rPr lang="sk-SK" dirty="0"/>
              <a:t> 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immunofluorescence</a:t>
            </a:r>
            <a:endParaRPr lang="sk-SK" b="1" dirty="0">
              <a:ln w="127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838200" y="1590494"/>
            <a:ext cx="10515600" cy="4836432"/>
          </a:xfrm>
        </p:spPr>
        <p:txBody>
          <a:bodyPr>
            <a:normAutofit/>
          </a:bodyPr>
          <a:lstStyle/>
          <a:p>
            <a:pPr algn="just"/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preferable</a:t>
            </a:r>
            <a:r>
              <a:rPr lang="sk-SK" dirty="0"/>
              <a:t> in </a:t>
            </a:r>
            <a:r>
              <a:rPr lang="sk-SK" dirty="0" err="1"/>
              <a:t>many</a:t>
            </a:r>
            <a:r>
              <a:rPr lang="sk-SK" dirty="0"/>
              <a:t> </a:t>
            </a:r>
            <a:r>
              <a:rPr lang="sk-SK" dirty="0" err="1"/>
              <a:t>cases</a:t>
            </a:r>
            <a:endParaRPr lang="sk-SK" dirty="0"/>
          </a:p>
          <a:p>
            <a:pPr algn="just"/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specimen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incubated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an</a:t>
            </a:r>
            <a:r>
              <a:rPr lang="sk-SK" dirty="0"/>
              <a:t> </a:t>
            </a:r>
            <a:r>
              <a:rPr lang="sk-SK" dirty="0" err="1"/>
              <a:t>unconjugated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 (</a:t>
            </a:r>
            <a:r>
              <a:rPr lang="sk-SK" dirty="0" err="1"/>
              <a:t>primary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), </a:t>
            </a:r>
            <a:r>
              <a:rPr lang="sk-SK" dirty="0" err="1"/>
              <a:t>then</a:t>
            </a:r>
            <a:r>
              <a:rPr lang="sk-SK" dirty="0"/>
              <a:t> </a:t>
            </a:r>
            <a:r>
              <a:rPr lang="sk-SK" dirty="0" err="1"/>
              <a:t>washed</a:t>
            </a:r>
            <a:r>
              <a:rPr lang="sk-SK" dirty="0"/>
              <a:t> and </a:t>
            </a:r>
            <a:r>
              <a:rPr lang="sk-SK" dirty="0" err="1"/>
              <a:t>incubated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a </a:t>
            </a:r>
            <a:r>
              <a:rPr lang="sk-SK" dirty="0" err="1"/>
              <a:t>fluorochrome-conjugated</a:t>
            </a:r>
            <a:r>
              <a:rPr lang="sk-SK" dirty="0"/>
              <a:t> </a:t>
            </a:r>
            <a:r>
              <a:rPr lang="sk-SK" dirty="0" err="1"/>
              <a:t>anti-immunoglobulin</a:t>
            </a:r>
            <a:r>
              <a:rPr lang="sk-SK" dirty="0"/>
              <a:t> </a:t>
            </a:r>
            <a:r>
              <a:rPr lang="sk-SK" dirty="0" err="1"/>
              <a:t>antibody</a:t>
            </a:r>
            <a:endParaRPr lang="sk-SK" dirty="0"/>
          </a:p>
          <a:p>
            <a:pPr algn="just"/>
            <a:r>
              <a:rPr lang="sk-SK" dirty="0" err="1"/>
              <a:t>this</a:t>
            </a:r>
            <a:r>
              <a:rPr lang="sk-SK" dirty="0"/>
              <a:t> </a:t>
            </a:r>
            <a:r>
              <a:rPr lang="sk-SK" dirty="0" err="1"/>
              <a:t>second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 </a:t>
            </a:r>
            <a:r>
              <a:rPr lang="sk-SK" dirty="0" err="1"/>
              <a:t>reveals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presence</a:t>
            </a:r>
            <a:r>
              <a:rPr lang="sk-SK" dirty="0"/>
              <a:t> of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first</a:t>
            </a:r>
            <a:endParaRPr lang="sk-SK" dirty="0"/>
          </a:p>
          <a:p>
            <a:pPr algn="just"/>
            <a:r>
              <a:rPr lang="sk-SK" dirty="0" err="1"/>
              <a:t>positive</a:t>
            </a:r>
            <a:r>
              <a:rPr lang="sk-SK" dirty="0"/>
              <a:t> </a:t>
            </a:r>
            <a:r>
              <a:rPr lang="sk-SK" dirty="0" err="1"/>
              <a:t>result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shown</a:t>
            </a:r>
            <a:r>
              <a:rPr lang="sk-SK" dirty="0"/>
              <a:t> by </a:t>
            </a:r>
            <a:r>
              <a:rPr lang="sk-SK" dirty="0" err="1"/>
              <a:t>fluorescence</a:t>
            </a:r>
            <a:r>
              <a:rPr lang="sk-SK" dirty="0"/>
              <a:t> </a:t>
            </a:r>
            <a:r>
              <a:rPr lang="sk-SK" dirty="0" err="1"/>
              <a:t>when</a:t>
            </a:r>
            <a:r>
              <a:rPr lang="sk-SK" dirty="0"/>
              <a:t> </a:t>
            </a:r>
            <a:r>
              <a:rPr lang="sk-SK" dirty="0" err="1"/>
              <a:t>examined</a:t>
            </a:r>
            <a:r>
              <a:rPr lang="sk-SK" dirty="0"/>
              <a:t> </a:t>
            </a:r>
            <a:r>
              <a:rPr lang="sk-SK" dirty="0" err="1"/>
              <a:t>under</a:t>
            </a:r>
            <a:r>
              <a:rPr lang="sk-SK" dirty="0"/>
              <a:t> a </a:t>
            </a:r>
            <a:r>
              <a:rPr lang="sk-SK" dirty="0" err="1"/>
              <a:t>fluorescence</a:t>
            </a:r>
            <a:r>
              <a:rPr lang="sk-SK" dirty="0"/>
              <a:t> </a:t>
            </a:r>
            <a:r>
              <a:rPr lang="sk-SK" dirty="0" err="1"/>
              <a:t>microscope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4908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objekt pre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0024929"/>
              </p:ext>
            </p:extLst>
          </p:nvPr>
        </p:nvGraphicFramePr>
        <p:xfrm>
          <a:off x="838200" y="1027905"/>
          <a:ext cx="10421983" cy="4632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Obrázok 3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51325" y="2916125"/>
            <a:ext cx="8395732" cy="2744446"/>
          </a:xfrm>
          <a:prstGeom prst="rect">
            <a:avLst/>
          </a:prstGeom>
        </p:spPr>
      </p:pic>
      <p:sp>
        <p:nvSpPr>
          <p:cNvPr id="2" name="Obdĺžnik: zaoblené rohy 1">
            <a:extLst>
              <a:ext uri="{FF2B5EF4-FFF2-40B4-BE49-F238E27FC236}">
                <a16:creationId xmlns:a16="http://schemas.microsoft.com/office/drawing/2014/main" id="{D65A74D7-4543-40BD-878E-B8E9C44EF8C9}"/>
              </a:ext>
            </a:extLst>
          </p:cNvPr>
          <p:cNvSpPr/>
          <p:nvPr/>
        </p:nvSpPr>
        <p:spPr>
          <a:xfrm>
            <a:off x="8495930" y="4882718"/>
            <a:ext cx="1003177" cy="13316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0895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Procedure</a:t>
            </a:r>
            <a:r>
              <a:rPr lang="sk-SK" dirty="0"/>
              <a:t> </a:t>
            </a: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0824016"/>
              </p:ext>
            </p:extLst>
          </p:nvPr>
        </p:nvGraphicFramePr>
        <p:xfrm>
          <a:off x="838200" y="1825625"/>
          <a:ext cx="692380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ok 2">
            <a:extLst>
              <a:ext uri="{FF2B5EF4-FFF2-40B4-BE49-F238E27FC236}">
                <a16:creationId xmlns:a16="http://schemas.microsoft.com/office/drawing/2014/main" id="{E364ACEA-0528-4FA4-9687-56C2AA36C9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86700" y="449696"/>
            <a:ext cx="4231909" cy="623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31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Result</a:t>
            </a:r>
            <a:endParaRPr lang="sk-SK" b="1" dirty="0">
              <a:ln w="127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sk-SK" dirty="0" err="1"/>
              <a:t>positive</a:t>
            </a:r>
            <a:r>
              <a:rPr lang="sk-SK" dirty="0"/>
              <a:t> </a:t>
            </a:r>
            <a:r>
              <a:rPr lang="sk-SK" dirty="0" err="1"/>
              <a:t>reaction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manifested</a:t>
            </a:r>
            <a:r>
              <a:rPr lang="sk-SK" dirty="0"/>
              <a:t> by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fluorescence</a:t>
            </a:r>
            <a:r>
              <a:rPr lang="sk-SK" dirty="0"/>
              <a:t> of </a:t>
            </a:r>
            <a:r>
              <a:rPr lang="sk-SK" dirty="0" err="1"/>
              <a:t>antigen-containing</a:t>
            </a:r>
            <a:r>
              <a:rPr lang="sk-SK" dirty="0"/>
              <a:t> </a:t>
            </a:r>
            <a:r>
              <a:rPr lang="sk-SK" dirty="0" err="1"/>
              <a:t>structures</a:t>
            </a:r>
            <a:r>
              <a:rPr lang="sk-SK" dirty="0"/>
              <a:t> </a:t>
            </a:r>
            <a:r>
              <a:rPr lang="sk-SK" dirty="0" err="1"/>
              <a:t>against</a:t>
            </a:r>
            <a:r>
              <a:rPr lang="sk-SK" dirty="0"/>
              <a:t> </a:t>
            </a:r>
            <a:r>
              <a:rPr lang="sk-SK" dirty="0" err="1"/>
              <a:t>which</a:t>
            </a:r>
            <a:r>
              <a:rPr lang="sk-SK" dirty="0"/>
              <a:t> </a:t>
            </a:r>
            <a:r>
              <a:rPr lang="sk-SK" dirty="0" err="1"/>
              <a:t>antibodies</a:t>
            </a:r>
            <a:r>
              <a:rPr lang="sk-SK" dirty="0"/>
              <a:t> </a:t>
            </a:r>
            <a:r>
              <a:rPr lang="sk-SK" dirty="0" err="1"/>
              <a:t>have</a:t>
            </a:r>
            <a:r>
              <a:rPr lang="sk-SK" dirty="0"/>
              <a:t> </a:t>
            </a:r>
            <a:r>
              <a:rPr lang="sk-SK" dirty="0" err="1"/>
              <a:t>been</a:t>
            </a:r>
            <a:r>
              <a:rPr lang="sk-SK" dirty="0"/>
              <a:t> </a:t>
            </a:r>
            <a:r>
              <a:rPr lang="sk-SK" dirty="0" err="1"/>
              <a:t>present</a:t>
            </a:r>
            <a:r>
              <a:rPr lang="sk-SK" dirty="0"/>
              <a:t> in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patient's</a:t>
            </a:r>
            <a:r>
              <a:rPr lang="sk-SK" dirty="0"/>
              <a:t> </a:t>
            </a:r>
            <a:r>
              <a:rPr lang="sk-SK" dirty="0" err="1"/>
              <a:t>serum</a:t>
            </a:r>
            <a:endParaRPr lang="sk-SK" dirty="0"/>
          </a:p>
          <a:p>
            <a:pPr algn="just"/>
            <a:r>
              <a:rPr lang="sk-SK" dirty="0" err="1"/>
              <a:t>this</a:t>
            </a:r>
            <a:r>
              <a:rPr lang="sk-SK" dirty="0"/>
              <a:t> </a:t>
            </a:r>
            <a:r>
              <a:rPr lang="sk-SK" dirty="0" err="1"/>
              <a:t>method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most </a:t>
            </a:r>
            <a:r>
              <a:rPr lang="sk-SK" dirty="0" err="1"/>
              <a:t>commonly</a:t>
            </a:r>
            <a:r>
              <a:rPr lang="sk-SK" dirty="0"/>
              <a:t> </a:t>
            </a:r>
            <a:r>
              <a:rPr lang="sk-SK" dirty="0" err="1"/>
              <a:t>used</a:t>
            </a:r>
            <a:r>
              <a:rPr lang="sk-SK" dirty="0"/>
              <a:t> to </a:t>
            </a:r>
            <a:r>
              <a:rPr lang="sk-SK" dirty="0" err="1"/>
              <a:t>determine</a:t>
            </a:r>
            <a:r>
              <a:rPr lang="sk-SK" dirty="0"/>
              <a:t> </a:t>
            </a:r>
            <a:r>
              <a:rPr lang="sk-SK" dirty="0" err="1"/>
              <a:t>anti-infective</a:t>
            </a:r>
            <a:r>
              <a:rPr lang="sk-SK" dirty="0"/>
              <a:t> </a:t>
            </a:r>
            <a:r>
              <a:rPr lang="sk-SK" dirty="0" err="1"/>
              <a:t>antibodies</a:t>
            </a:r>
            <a:r>
              <a:rPr lang="sk-SK" dirty="0"/>
              <a:t> and </a:t>
            </a:r>
            <a:r>
              <a:rPr lang="sk-SK" dirty="0" err="1"/>
              <a:t>autoantibodies</a:t>
            </a:r>
            <a:r>
              <a:rPr lang="sk-SK" dirty="0"/>
              <a:t> in </a:t>
            </a:r>
            <a:r>
              <a:rPr lang="sk-SK" dirty="0" err="1"/>
              <a:t>both</a:t>
            </a:r>
            <a:r>
              <a:rPr lang="sk-SK" dirty="0"/>
              <a:t> organ-</a:t>
            </a:r>
            <a:r>
              <a:rPr lang="sk-SK" dirty="0" err="1"/>
              <a:t>specific</a:t>
            </a:r>
            <a:r>
              <a:rPr lang="sk-SK" dirty="0"/>
              <a:t> and </a:t>
            </a:r>
            <a:r>
              <a:rPr lang="sk-SK" dirty="0" err="1"/>
              <a:t>systemic</a:t>
            </a:r>
            <a:r>
              <a:rPr lang="sk-SK" dirty="0"/>
              <a:t> </a:t>
            </a:r>
            <a:r>
              <a:rPr lang="sk-SK" dirty="0" err="1"/>
              <a:t>autoimmune</a:t>
            </a:r>
            <a:r>
              <a:rPr lang="sk-SK" dirty="0"/>
              <a:t> </a:t>
            </a:r>
            <a:r>
              <a:rPr lang="sk-SK" dirty="0" err="1"/>
              <a:t>diseases</a:t>
            </a:r>
            <a:endParaRPr lang="sk-SK" dirty="0"/>
          </a:p>
          <a:p>
            <a:pPr algn="just"/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example</a:t>
            </a:r>
            <a:r>
              <a:rPr lang="sk-SK" dirty="0"/>
              <a:t>,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presence</a:t>
            </a:r>
            <a:r>
              <a:rPr lang="sk-SK" dirty="0"/>
              <a:t> of </a:t>
            </a:r>
            <a:r>
              <a:rPr lang="sk-SK" dirty="0" err="1"/>
              <a:t>antinuclear</a:t>
            </a:r>
            <a:r>
              <a:rPr lang="sk-SK" dirty="0"/>
              <a:t> </a:t>
            </a:r>
            <a:r>
              <a:rPr lang="sk-SK" dirty="0" err="1"/>
              <a:t>antibodies</a:t>
            </a:r>
            <a:r>
              <a:rPr lang="sk-SK" dirty="0"/>
              <a:t> in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examined</a:t>
            </a:r>
            <a:r>
              <a:rPr lang="sk-SK" dirty="0"/>
              <a:t> </a:t>
            </a:r>
            <a:r>
              <a:rPr lang="sk-SK" dirty="0" err="1"/>
              <a:t>serum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reflected</a:t>
            </a:r>
            <a:r>
              <a:rPr lang="sk-SK" dirty="0"/>
              <a:t> by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fluorescence</a:t>
            </a:r>
            <a:r>
              <a:rPr lang="sk-SK" dirty="0"/>
              <a:t> of </a:t>
            </a:r>
            <a:r>
              <a:rPr lang="sk-SK" dirty="0" err="1"/>
              <a:t>nuclear</a:t>
            </a:r>
            <a:r>
              <a:rPr lang="sk-SK" dirty="0"/>
              <a:t> </a:t>
            </a:r>
            <a:r>
              <a:rPr lang="sk-SK" dirty="0" err="1"/>
              <a:t>structures</a:t>
            </a:r>
            <a:r>
              <a:rPr lang="sk-SK" dirty="0"/>
              <a:t> in </a:t>
            </a:r>
            <a:r>
              <a:rPr lang="sk-SK" dirty="0" err="1"/>
              <a:t>cells</a:t>
            </a:r>
            <a:endParaRPr lang="sk-SK" dirty="0"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16B79E14-60D8-4743-A94D-3C5FC5616045}"/>
              </a:ext>
            </a:extLst>
          </p:cNvPr>
          <p:cNvGrpSpPr/>
          <p:nvPr/>
        </p:nvGrpSpPr>
        <p:grpSpPr>
          <a:xfrm>
            <a:off x="250063" y="5922381"/>
            <a:ext cx="2050223" cy="680447"/>
            <a:chOff x="0" y="0"/>
            <a:chExt cx="2050223" cy="680447"/>
          </a:xfrm>
        </p:grpSpPr>
        <p:sp>
          <p:nvSpPr>
            <p:cNvPr id="5" name="Zaoblený obdĺžnik 7">
              <a:hlinkClick r:id="rId2" action="ppaction://hlinksldjump"/>
              <a:extLst>
                <a:ext uri="{FF2B5EF4-FFF2-40B4-BE49-F238E27FC236}">
                  <a16:creationId xmlns:a16="http://schemas.microsoft.com/office/drawing/2014/main" id="{9341D935-7917-457E-A02E-13DD9735872F}"/>
                </a:ext>
              </a:extLst>
            </p:cNvPr>
            <p:cNvSpPr/>
            <p:nvPr/>
          </p:nvSpPr>
          <p:spPr>
            <a:xfrm>
              <a:off x="0" y="0"/>
              <a:ext cx="2050223" cy="680447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Zaoblený obdĺžnik 4">
              <a:hlinkClick r:id="rId3" action="ppaction://hlinksldjump"/>
              <a:extLst>
                <a:ext uri="{FF2B5EF4-FFF2-40B4-BE49-F238E27FC236}">
                  <a16:creationId xmlns:a16="http://schemas.microsoft.com/office/drawing/2014/main" id="{441E2EC1-0410-47B9-B4A2-60A737916262}"/>
                </a:ext>
              </a:extLst>
            </p:cNvPr>
            <p:cNvSpPr txBox="1"/>
            <p:nvPr/>
          </p:nvSpPr>
          <p:spPr>
            <a:xfrm>
              <a:off x="19930" y="19930"/>
              <a:ext cx="2010363" cy="6405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800" b="1" kern="1200" cap="none" spc="0" dirty="0">
                  <a:ln w="11430">
                    <a:solidFill>
                      <a:schemeClr val="accent5">
                        <a:lumMod val="50000"/>
                      </a:schemeClr>
                    </a:solidFill>
                  </a:ln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/>
                </a:rPr>
                <a:t>GO BACK TO THE HOME PAGE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954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757160" cy="1325563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IMMUNOANALYTICAL METHODS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sk-SK" dirty="0"/>
              <a:t>are </a:t>
            </a:r>
            <a:r>
              <a:rPr lang="sk-SK" dirty="0" err="1"/>
              <a:t>modern</a:t>
            </a:r>
            <a:r>
              <a:rPr lang="sk-SK" dirty="0"/>
              <a:t> </a:t>
            </a:r>
            <a:r>
              <a:rPr lang="sk-SK" dirty="0" err="1"/>
              <a:t>bioanalytical</a:t>
            </a:r>
            <a:r>
              <a:rPr lang="sk-SK" dirty="0"/>
              <a:t> </a:t>
            </a:r>
            <a:r>
              <a:rPr lang="sk-SK" dirty="0" err="1"/>
              <a:t>methods</a:t>
            </a:r>
            <a:r>
              <a:rPr lang="sk-SK" dirty="0"/>
              <a:t> in </a:t>
            </a:r>
            <a:r>
              <a:rPr lang="sk-SK" dirty="0" err="1"/>
              <a:t>which</a:t>
            </a:r>
            <a:r>
              <a:rPr lang="sk-SK" dirty="0"/>
              <a:t> </a:t>
            </a:r>
            <a:r>
              <a:rPr lang="sk-SK" dirty="0" err="1"/>
              <a:t>quantitation</a:t>
            </a:r>
            <a:r>
              <a:rPr lang="sk-SK" dirty="0"/>
              <a:t> of </a:t>
            </a:r>
            <a:r>
              <a:rPr lang="sk-SK" dirty="0" err="1"/>
              <a:t>analyte</a:t>
            </a:r>
            <a:r>
              <a:rPr lang="sk-SK" dirty="0"/>
              <a:t> </a:t>
            </a:r>
            <a:r>
              <a:rPr lang="sk-SK" dirty="0" err="1"/>
              <a:t>depends</a:t>
            </a:r>
            <a:r>
              <a:rPr lang="sk-SK" dirty="0"/>
              <a:t> on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reaction</a:t>
            </a:r>
            <a:r>
              <a:rPr lang="sk-SK" dirty="0"/>
              <a:t> of </a:t>
            </a:r>
            <a:r>
              <a:rPr lang="sk-SK" dirty="0" err="1"/>
              <a:t>an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a </a:t>
            </a:r>
            <a:r>
              <a:rPr lang="sk-SK" dirty="0" err="1"/>
              <a:t>specific</a:t>
            </a:r>
            <a:r>
              <a:rPr lang="sk-SK" dirty="0"/>
              <a:t> </a:t>
            </a:r>
            <a:r>
              <a:rPr lang="sk-SK" dirty="0" err="1"/>
              <a:t>antibody</a:t>
            </a:r>
            <a:endParaRPr lang="sk-SK" dirty="0"/>
          </a:p>
          <a:p>
            <a:pPr algn="just"/>
            <a:r>
              <a:rPr lang="sk-SK" dirty="0" err="1"/>
              <a:t>they</a:t>
            </a:r>
            <a:r>
              <a:rPr lang="sk-SK" dirty="0"/>
              <a:t> </a:t>
            </a:r>
            <a:r>
              <a:rPr lang="sk-SK" dirty="0" err="1"/>
              <a:t>make</a:t>
            </a:r>
            <a:r>
              <a:rPr lang="sk-SK" dirty="0"/>
              <a:t> </a:t>
            </a:r>
            <a:r>
              <a:rPr lang="sk-SK" dirty="0" err="1"/>
              <a:t>it</a:t>
            </a:r>
            <a:r>
              <a:rPr lang="sk-SK" dirty="0"/>
              <a:t> </a:t>
            </a:r>
            <a:r>
              <a:rPr lang="sk-SK" dirty="0" err="1"/>
              <a:t>possible</a:t>
            </a:r>
            <a:r>
              <a:rPr lang="sk-SK" b="1" dirty="0"/>
              <a:t> 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to 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determine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low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concentrations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of 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antigens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or 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antibodies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, </a:t>
            </a:r>
            <a:r>
              <a:rPr lang="sk-SK" dirty="0" err="1"/>
              <a:t>which</a:t>
            </a:r>
            <a:r>
              <a:rPr lang="sk-SK" dirty="0"/>
              <a:t> </a:t>
            </a:r>
            <a:r>
              <a:rPr lang="sk-SK" dirty="0" err="1"/>
              <a:t>usually</a:t>
            </a:r>
            <a:r>
              <a:rPr lang="sk-SK" dirty="0"/>
              <a:t> </a:t>
            </a:r>
            <a:r>
              <a:rPr lang="sk-SK" dirty="0" err="1"/>
              <a:t>cannot</a:t>
            </a:r>
            <a:r>
              <a:rPr lang="sk-SK" dirty="0"/>
              <a:t>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determined</a:t>
            </a:r>
            <a:r>
              <a:rPr lang="sk-SK" dirty="0"/>
              <a:t> by </a:t>
            </a:r>
            <a:r>
              <a:rPr lang="sk-SK" dirty="0" err="1"/>
              <a:t>classical</a:t>
            </a:r>
            <a:r>
              <a:rPr lang="sk-SK" dirty="0"/>
              <a:t> </a:t>
            </a:r>
            <a:r>
              <a:rPr lang="sk-SK" dirty="0" err="1"/>
              <a:t>serological</a:t>
            </a:r>
            <a:r>
              <a:rPr lang="sk-SK" dirty="0"/>
              <a:t> </a:t>
            </a:r>
            <a:r>
              <a:rPr lang="sk-SK" dirty="0" err="1"/>
              <a:t>methods</a:t>
            </a:r>
            <a:endParaRPr lang="sk-SK" dirty="0"/>
          </a:p>
          <a:p>
            <a:pPr algn="just"/>
            <a:r>
              <a:rPr lang="sk-SK" dirty="0" err="1"/>
              <a:t>also</a:t>
            </a:r>
            <a:r>
              <a:rPr lang="sk-SK" dirty="0"/>
              <a:t> </a:t>
            </a:r>
            <a:r>
              <a:rPr lang="sk-SK" dirty="0" err="1"/>
              <a:t>can</a:t>
            </a:r>
            <a:r>
              <a:rPr lang="sk-SK" dirty="0"/>
              <a:t>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used</a:t>
            </a:r>
            <a:r>
              <a:rPr lang="sk-SK" b="1" dirty="0"/>
              <a:t> 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to 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determine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small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amounts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of 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various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hormones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, 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cytokines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, tumor 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markers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, </a:t>
            </a:r>
            <a:r>
              <a:rPr lang="sk-SK" dirty="0" err="1"/>
              <a:t>etc</a:t>
            </a:r>
            <a:r>
              <a:rPr lang="sk-SK" dirty="0"/>
              <a:t>.</a:t>
            </a:r>
          </a:p>
          <a:p>
            <a:pPr algn="just"/>
            <a:r>
              <a:rPr lang="sk-SK" dirty="0" err="1"/>
              <a:t>they</a:t>
            </a:r>
            <a:r>
              <a:rPr lang="sk-SK" dirty="0"/>
              <a:t> </a:t>
            </a:r>
            <a:r>
              <a:rPr lang="sk-SK" dirty="0" err="1"/>
              <a:t>have</a:t>
            </a:r>
            <a:r>
              <a:rPr lang="sk-SK" dirty="0"/>
              <a:t> </a:t>
            </a:r>
            <a:r>
              <a:rPr lang="sk-SK" dirty="0" err="1"/>
              <a:t>been</a:t>
            </a:r>
            <a:r>
              <a:rPr lang="sk-SK" dirty="0"/>
              <a:t> </a:t>
            </a:r>
            <a:r>
              <a:rPr lang="sk-SK" dirty="0" err="1"/>
              <a:t>widely</a:t>
            </a:r>
            <a:r>
              <a:rPr lang="sk-SK" dirty="0"/>
              <a:t> </a:t>
            </a:r>
            <a:r>
              <a:rPr lang="sk-SK" dirty="0" err="1"/>
              <a:t>used</a:t>
            </a:r>
            <a:r>
              <a:rPr lang="sk-SK" dirty="0"/>
              <a:t> in </a:t>
            </a:r>
            <a:r>
              <a:rPr lang="sk-SK" dirty="0" err="1"/>
              <a:t>many</a:t>
            </a:r>
            <a:r>
              <a:rPr lang="sk-SK" dirty="0"/>
              <a:t> </a:t>
            </a:r>
            <a:r>
              <a:rPr lang="sk-SK" dirty="0" err="1"/>
              <a:t>important</a:t>
            </a:r>
            <a:r>
              <a:rPr lang="sk-SK" dirty="0"/>
              <a:t> </a:t>
            </a:r>
            <a:r>
              <a:rPr lang="sk-SK" dirty="0" err="1"/>
              <a:t>areas</a:t>
            </a:r>
            <a:r>
              <a:rPr lang="sk-SK" dirty="0"/>
              <a:t> of </a:t>
            </a:r>
            <a:r>
              <a:rPr lang="sk-SK" dirty="0" err="1"/>
              <a:t>analysis</a:t>
            </a:r>
            <a:r>
              <a:rPr lang="sk-SK" dirty="0"/>
              <a:t> </a:t>
            </a:r>
            <a:r>
              <a:rPr lang="sk-SK" dirty="0" err="1"/>
              <a:t>such</a:t>
            </a:r>
            <a:r>
              <a:rPr lang="sk-SK" dirty="0"/>
              <a:t> as </a:t>
            </a:r>
            <a:r>
              <a:rPr lang="sk-SK" dirty="0" err="1"/>
              <a:t>diagnosis</a:t>
            </a:r>
            <a:r>
              <a:rPr lang="sk-SK" dirty="0"/>
              <a:t> of </a:t>
            </a:r>
            <a:r>
              <a:rPr lang="sk-SK" dirty="0" err="1"/>
              <a:t>diseases</a:t>
            </a:r>
            <a:r>
              <a:rPr lang="sk-SK" dirty="0"/>
              <a:t>, </a:t>
            </a:r>
            <a:r>
              <a:rPr lang="sk-SK" dirty="0" err="1"/>
              <a:t>therapeutic</a:t>
            </a:r>
            <a:r>
              <a:rPr lang="sk-SK" dirty="0"/>
              <a:t> </a:t>
            </a:r>
            <a:r>
              <a:rPr lang="sk-SK" dirty="0" err="1"/>
              <a:t>drug</a:t>
            </a:r>
            <a:r>
              <a:rPr lang="sk-SK" dirty="0"/>
              <a:t> monitoring, </a:t>
            </a:r>
            <a:r>
              <a:rPr lang="sk-SK" dirty="0" err="1"/>
              <a:t>clinical</a:t>
            </a:r>
            <a:r>
              <a:rPr lang="sk-SK" dirty="0"/>
              <a:t> </a:t>
            </a:r>
            <a:r>
              <a:rPr lang="sk-SK" dirty="0" err="1"/>
              <a:t>pharmacokinetics</a:t>
            </a:r>
            <a:r>
              <a:rPr lang="sk-SK" dirty="0"/>
              <a:t> and </a:t>
            </a:r>
            <a:r>
              <a:rPr lang="sk-SK" dirty="0" err="1"/>
              <a:t>bioequivalence</a:t>
            </a:r>
            <a:r>
              <a:rPr lang="sk-SK" dirty="0"/>
              <a:t> </a:t>
            </a:r>
            <a:r>
              <a:rPr lang="sk-SK" dirty="0" err="1"/>
              <a:t>studies</a:t>
            </a:r>
            <a:r>
              <a:rPr lang="sk-SK" dirty="0"/>
              <a:t> in </a:t>
            </a:r>
            <a:r>
              <a:rPr lang="sk-SK" dirty="0" err="1"/>
              <a:t>drug</a:t>
            </a:r>
            <a:r>
              <a:rPr lang="sk-SK" dirty="0"/>
              <a:t> </a:t>
            </a:r>
            <a:r>
              <a:rPr lang="sk-SK" dirty="0" err="1"/>
              <a:t>discovery</a:t>
            </a:r>
            <a:r>
              <a:rPr lang="sk-SK" dirty="0"/>
              <a:t> and </a:t>
            </a:r>
            <a:r>
              <a:rPr lang="sk-SK" dirty="0" err="1"/>
              <a:t>pharmaceutical</a:t>
            </a:r>
            <a:r>
              <a:rPr lang="sk-SK" dirty="0"/>
              <a:t> </a:t>
            </a:r>
            <a:r>
              <a:rPr lang="sk-SK" dirty="0" err="1"/>
              <a:t>industries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94967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b="1" dirty="0">
              <a:ln w="127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ctr"/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enzymes</a:t>
            </a:r>
            <a:r>
              <a:rPr lang="sk-SK" dirty="0"/>
              <a:t> (</a:t>
            </a:r>
            <a:r>
              <a:rPr lang="sk-SK" dirty="0" err="1"/>
              <a:t>enzyme</a:t>
            </a:r>
            <a:r>
              <a:rPr lang="sk-SK" dirty="0"/>
              <a:t> </a:t>
            </a:r>
            <a:r>
              <a:rPr lang="sk-SK" dirty="0" err="1"/>
              <a:t>immunoassay</a:t>
            </a:r>
            <a:r>
              <a:rPr lang="sk-SK" dirty="0"/>
              <a:t>)</a:t>
            </a:r>
          </a:p>
          <a:p>
            <a:pPr lvl="0" fontAlgn="ctr"/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radioactive</a:t>
            </a:r>
            <a:r>
              <a:rPr lang="sk-SK" dirty="0"/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atoms</a:t>
            </a:r>
            <a:r>
              <a:rPr lang="sk-SK" dirty="0"/>
              <a:t> (</a:t>
            </a:r>
            <a:r>
              <a:rPr lang="sk-SK" dirty="0" err="1"/>
              <a:t>radioimmunoassay</a:t>
            </a:r>
            <a:r>
              <a:rPr lang="sk-SK" dirty="0"/>
              <a:t>)</a:t>
            </a:r>
          </a:p>
          <a:p>
            <a:pPr lvl="0" fontAlgn="ctr"/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chemiluminescent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substances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dirty="0"/>
              <a:t>(</a:t>
            </a:r>
            <a:r>
              <a:rPr lang="sk-SK" dirty="0" err="1"/>
              <a:t>chemiluminescent</a:t>
            </a:r>
            <a:r>
              <a:rPr lang="sk-SK" dirty="0"/>
              <a:t> </a:t>
            </a:r>
            <a:r>
              <a:rPr lang="sk-SK" dirty="0" err="1"/>
              <a:t>immunoassay</a:t>
            </a:r>
            <a:r>
              <a:rPr lang="sk-SK" dirty="0"/>
              <a:t>)</a:t>
            </a:r>
          </a:p>
          <a:p>
            <a:pPr lvl="0" fontAlgn="ctr"/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fluorescent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probes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dirty="0"/>
              <a:t>(</a:t>
            </a:r>
            <a:r>
              <a:rPr lang="sk-SK" dirty="0" err="1"/>
              <a:t>fluorescence</a:t>
            </a:r>
            <a:r>
              <a:rPr lang="sk-SK" dirty="0"/>
              <a:t> </a:t>
            </a:r>
            <a:r>
              <a:rPr lang="sk-SK" dirty="0" err="1"/>
              <a:t>immunoassay</a:t>
            </a:r>
            <a:r>
              <a:rPr lang="sk-SK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7755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Enzyme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immunoassay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– EIA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sk-SK" dirty="0" err="1"/>
              <a:t>they</a:t>
            </a:r>
            <a:r>
              <a:rPr lang="sk-SK" dirty="0"/>
              <a:t> </a:t>
            </a:r>
            <a:r>
              <a:rPr lang="sk-SK" dirty="0" err="1"/>
              <a:t>can</a:t>
            </a:r>
            <a:r>
              <a:rPr lang="sk-SK" dirty="0"/>
              <a:t>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used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detection</a:t>
            </a:r>
            <a:r>
              <a:rPr lang="sk-SK" dirty="0"/>
              <a:t> of </a:t>
            </a:r>
            <a:r>
              <a:rPr lang="sk-SK" dirty="0" err="1"/>
              <a:t>antigens</a:t>
            </a:r>
            <a:r>
              <a:rPr lang="sk-SK" dirty="0"/>
              <a:t> or </a:t>
            </a:r>
            <a:r>
              <a:rPr lang="sk-SK" dirty="0" err="1"/>
              <a:t>antibodies</a:t>
            </a:r>
            <a:r>
              <a:rPr lang="sk-SK" dirty="0"/>
              <a:t> in </a:t>
            </a:r>
            <a:r>
              <a:rPr lang="sk-SK" dirty="0" err="1"/>
              <a:t>serum</a:t>
            </a:r>
            <a:r>
              <a:rPr lang="sk-SK" dirty="0"/>
              <a:t> and </a:t>
            </a:r>
            <a:r>
              <a:rPr lang="sk-SK" dirty="0" err="1"/>
              <a:t>other</a:t>
            </a:r>
            <a:r>
              <a:rPr lang="sk-SK" dirty="0"/>
              <a:t> body </a:t>
            </a:r>
            <a:r>
              <a:rPr lang="sk-SK" dirty="0" err="1"/>
              <a:t>fluids</a:t>
            </a:r>
            <a:r>
              <a:rPr lang="sk-SK" dirty="0"/>
              <a:t> of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patient</a:t>
            </a:r>
            <a:endParaRPr lang="sk-SK" dirty="0"/>
          </a:p>
          <a:p>
            <a:pPr algn="just"/>
            <a:r>
              <a:rPr lang="sk-SK" dirty="0"/>
              <a:t>in EIA </a:t>
            </a:r>
            <a:r>
              <a:rPr lang="sk-SK" dirty="0" err="1"/>
              <a:t>techniques</a:t>
            </a:r>
            <a:r>
              <a:rPr lang="sk-SK" dirty="0"/>
              <a:t>, </a:t>
            </a:r>
            <a:r>
              <a:rPr lang="sk-SK" dirty="0" err="1"/>
              <a:t>antigens</a:t>
            </a:r>
            <a:r>
              <a:rPr lang="sk-SK" dirty="0"/>
              <a:t> or </a:t>
            </a:r>
            <a:r>
              <a:rPr lang="sk-SK" dirty="0" err="1"/>
              <a:t>antibodies</a:t>
            </a:r>
            <a:r>
              <a:rPr lang="sk-SK" dirty="0"/>
              <a:t> </a:t>
            </a:r>
            <a:r>
              <a:rPr lang="sk-SK" dirty="0" err="1"/>
              <a:t>labelled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enzymes</a:t>
            </a:r>
            <a:r>
              <a:rPr lang="sk-SK" dirty="0"/>
              <a:t> are </a:t>
            </a:r>
            <a:r>
              <a:rPr lang="sk-SK" dirty="0" err="1"/>
              <a:t>used</a:t>
            </a:r>
            <a:endParaRPr lang="sk-SK" dirty="0"/>
          </a:p>
          <a:p>
            <a:r>
              <a:rPr lang="sk-SK" dirty="0" err="1"/>
              <a:t>enzymes</a:t>
            </a:r>
            <a:r>
              <a:rPr lang="sk-SK" dirty="0"/>
              <a:t>: </a:t>
            </a:r>
          </a:p>
          <a:p>
            <a:pPr lvl="1"/>
            <a:r>
              <a:rPr lang="sk-SK" dirty="0" err="1"/>
              <a:t>alkaline</a:t>
            </a:r>
            <a:r>
              <a:rPr lang="sk-SK" dirty="0"/>
              <a:t> </a:t>
            </a:r>
            <a:r>
              <a:rPr lang="sk-SK" dirty="0" err="1"/>
              <a:t>phosphatase</a:t>
            </a:r>
            <a:endParaRPr lang="sk-SK" dirty="0"/>
          </a:p>
          <a:p>
            <a:pPr lvl="1"/>
            <a:r>
              <a:rPr lang="sk-SK" dirty="0" err="1"/>
              <a:t>horseradish</a:t>
            </a:r>
            <a:r>
              <a:rPr lang="sk-SK" dirty="0"/>
              <a:t> </a:t>
            </a:r>
            <a:r>
              <a:rPr lang="sk-SK" dirty="0" err="1"/>
              <a:t>peroxidase</a:t>
            </a:r>
            <a:r>
              <a:rPr lang="sk-SK" dirty="0"/>
              <a:t> </a:t>
            </a:r>
          </a:p>
          <a:p>
            <a:pPr lvl="1"/>
            <a:r>
              <a:rPr lang="sk-SK" dirty="0"/>
              <a:t>β-</a:t>
            </a:r>
            <a:r>
              <a:rPr lang="sk-SK" dirty="0" err="1"/>
              <a:t>galactosidase</a:t>
            </a:r>
            <a:endParaRPr lang="sk-SK" dirty="0"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3639DC35-3ED8-4688-A6CF-01EF49D73451}"/>
              </a:ext>
            </a:extLst>
          </p:cNvPr>
          <p:cNvGrpSpPr/>
          <p:nvPr/>
        </p:nvGrpSpPr>
        <p:grpSpPr>
          <a:xfrm>
            <a:off x="250063" y="5922381"/>
            <a:ext cx="2050223" cy="680447"/>
            <a:chOff x="0" y="0"/>
            <a:chExt cx="2050223" cy="680447"/>
          </a:xfrm>
        </p:grpSpPr>
        <p:sp>
          <p:nvSpPr>
            <p:cNvPr id="5" name="Zaoblený obdĺžnik 7">
              <a:hlinkClick r:id="rId2" action="ppaction://hlinksldjump"/>
              <a:extLst>
                <a:ext uri="{FF2B5EF4-FFF2-40B4-BE49-F238E27FC236}">
                  <a16:creationId xmlns:a16="http://schemas.microsoft.com/office/drawing/2014/main" id="{A5F1187D-016F-42AE-9BC2-FCF918E6B50A}"/>
                </a:ext>
              </a:extLst>
            </p:cNvPr>
            <p:cNvSpPr/>
            <p:nvPr/>
          </p:nvSpPr>
          <p:spPr>
            <a:xfrm>
              <a:off x="0" y="0"/>
              <a:ext cx="2050223" cy="680447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Zaoblený obdĺžnik 4">
              <a:hlinkClick r:id="rId3" action="ppaction://hlinksldjump"/>
              <a:extLst>
                <a:ext uri="{FF2B5EF4-FFF2-40B4-BE49-F238E27FC236}">
                  <a16:creationId xmlns:a16="http://schemas.microsoft.com/office/drawing/2014/main" id="{DCF5D400-F911-47A4-83F7-3B09D14E983F}"/>
                </a:ext>
              </a:extLst>
            </p:cNvPr>
            <p:cNvSpPr txBox="1"/>
            <p:nvPr/>
          </p:nvSpPr>
          <p:spPr>
            <a:xfrm>
              <a:off x="19930" y="19930"/>
              <a:ext cx="2010363" cy="6405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800" b="1" kern="1200" cap="none" spc="0" dirty="0">
                  <a:ln w="11430">
                    <a:solidFill>
                      <a:schemeClr val="accent5">
                        <a:lumMod val="50000"/>
                      </a:schemeClr>
                    </a:solidFill>
                  </a:ln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/>
                </a:rPr>
                <a:t>GO BACK TO THE HOME PAGE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959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ELISA (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Enzyme-Linked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ImmunoSorbent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Assay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)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algn="just"/>
            <a:r>
              <a:rPr lang="sk-SK" sz="35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ELISA</a:t>
            </a:r>
            <a:r>
              <a:rPr lang="sk-SK" sz="4800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currently</a:t>
            </a:r>
            <a:r>
              <a:rPr lang="sk-SK" dirty="0"/>
              <a:t> </a:t>
            </a:r>
            <a:r>
              <a:rPr lang="sk-SK" dirty="0" err="1"/>
              <a:t>one</a:t>
            </a:r>
            <a:r>
              <a:rPr lang="sk-SK" dirty="0"/>
              <a:t> of </a:t>
            </a:r>
            <a:r>
              <a:rPr lang="sk-SK" dirty="0" err="1"/>
              <a:t>the</a:t>
            </a:r>
            <a:r>
              <a:rPr lang="sk-SK" dirty="0"/>
              <a:t> most </a:t>
            </a:r>
            <a:r>
              <a:rPr lang="sk-SK" dirty="0" err="1"/>
              <a:t>common</a:t>
            </a:r>
            <a:r>
              <a:rPr lang="sk-SK" dirty="0"/>
              <a:t> </a:t>
            </a:r>
            <a:r>
              <a:rPr lang="sk-SK" dirty="0" err="1"/>
              <a:t>immune</a:t>
            </a:r>
            <a:r>
              <a:rPr lang="sk-SK" dirty="0"/>
              <a:t> </a:t>
            </a:r>
            <a:r>
              <a:rPr lang="sk-SK" dirty="0" err="1"/>
              <a:t>assays</a:t>
            </a:r>
            <a:r>
              <a:rPr lang="sk-SK" dirty="0"/>
              <a:t> </a:t>
            </a:r>
            <a:r>
              <a:rPr lang="sk-SK" dirty="0" err="1"/>
              <a:t>used</a:t>
            </a:r>
            <a:r>
              <a:rPr lang="sk-SK" dirty="0"/>
              <a:t> in </a:t>
            </a:r>
            <a:r>
              <a:rPr lang="sk-SK" dirty="0" err="1"/>
              <a:t>clinical</a:t>
            </a:r>
            <a:r>
              <a:rPr lang="sk-SK" dirty="0"/>
              <a:t> and </a:t>
            </a:r>
            <a:r>
              <a:rPr lang="sk-SK" dirty="0" err="1"/>
              <a:t>experimental</a:t>
            </a:r>
            <a:r>
              <a:rPr lang="sk-SK" dirty="0"/>
              <a:t> </a:t>
            </a:r>
            <a:r>
              <a:rPr lang="sk-SK" dirty="0" err="1"/>
              <a:t>procedures</a:t>
            </a:r>
            <a:endParaRPr lang="sk-SK" dirty="0"/>
          </a:p>
          <a:p>
            <a:pPr algn="just"/>
            <a:r>
              <a:rPr lang="sk-SK" dirty="0" err="1"/>
              <a:t>there</a:t>
            </a:r>
            <a:r>
              <a:rPr lang="sk-SK" dirty="0"/>
              <a:t> are </a:t>
            </a:r>
            <a:r>
              <a:rPr lang="sk-SK" dirty="0" err="1"/>
              <a:t>different</a:t>
            </a:r>
            <a:r>
              <a:rPr lang="sk-SK" dirty="0"/>
              <a:t> </a:t>
            </a:r>
            <a:r>
              <a:rPr lang="sk-SK" dirty="0" err="1"/>
              <a:t>types</a:t>
            </a:r>
            <a:r>
              <a:rPr lang="sk-SK" dirty="0"/>
              <a:t> </a:t>
            </a:r>
            <a:r>
              <a:rPr lang="sk-SK" dirty="0" err="1"/>
              <a:t>available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detection</a:t>
            </a:r>
            <a:r>
              <a:rPr lang="sk-SK" dirty="0"/>
              <a:t> and </a:t>
            </a:r>
            <a:r>
              <a:rPr lang="sk-SK" dirty="0" err="1"/>
              <a:t>quantitation</a:t>
            </a:r>
            <a:r>
              <a:rPr lang="sk-SK" dirty="0"/>
              <a:t> of </a:t>
            </a:r>
            <a:r>
              <a:rPr lang="sk-SK" dirty="0" err="1"/>
              <a:t>either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or </a:t>
            </a:r>
            <a:r>
              <a:rPr lang="sk-SK" dirty="0" err="1"/>
              <a:t>antibodies</a:t>
            </a:r>
            <a:r>
              <a:rPr lang="sk-SK" dirty="0"/>
              <a:t> in </a:t>
            </a:r>
            <a:r>
              <a:rPr lang="sk-SK" dirty="0" err="1"/>
              <a:t>serum</a:t>
            </a:r>
            <a:r>
              <a:rPr lang="sk-SK" dirty="0"/>
              <a:t> and </a:t>
            </a:r>
            <a:r>
              <a:rPr lang="sk-SK" dirty="0" err="1"/>
              <a:t>other</a:t>
            </a:r>
            <a:r>
              <a:rPr lang="sk-SK" dirty="0"/>
              <a:t> body </a:t>
            </a:r>
            <a:r>
              <a:rPr lang="sk-SK" dirty="0" err="1"/>
              <a:t>fluids</a:t>
            </a:r>
            <a:endParaRPr lang="sk-SK" dirty="0"/>
          </a:p>
          <a:p>
            <a:endParaRPr lang="sk-SK" dirty="0"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6A1BE325-D136-4E7A-A3B6-899980728287}"/>
              </a:ext>
            </a:extLst>
          </p:cNvPr>
          <p:cNvGrpSpPr/>
          <p:nvPr/>
        </p:nvGrpSpPr>
        <p:grpSpPr>
          <a:xfrm>
            <a:off x="1838402" y="5083525"/>
            <a:ext cx="8515196" cy="369332"/>
            <a:chOff x="92361" y="0"/>
            <a:chExt cx="8515196" cy="369332"/>
          </a:xfrm>
        </p:grpSpPr>
        <p:sp>
          <p:nvSpPr>
            <p:cNvPr id="5" name="Obdĺžnik 4">
              <a:extLst>
                <a:ext uri="{FF2B5EF4-FFF2-40B4-BE49-F238E27FC236}">
                  <a16:creationId xmlns:a16="http://schemas.microsoft.com/office/drawing/2014/main" id="{03B08CF8-0571-494F-AF7D-E1CCF03A8D38}"/>
                </a:ext>
              </a:extLst>
            </p:cNvPr>
            <p:cNvSpPr/>
            <p:nvPr/>
          </p:nvSpPr>
          <p:spPr>
            <a:xfrm>
              <a:off x="92361" y="0"/>
              <a:ext cx="8515196" cy="369332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BlokTextu 5">
              <a:extLst>
                <a:ext uri="{FF2B5EF4-FFF2-40B4-BE49-F238E27FC236}">
                  <a16:creationId xmlns:a16="http://schemas.microsoft.com/office/drawing/2014/main" id="{FFF2F595-230C-422D-8F66-E2C3EF8B4483}"/>
                </a:ext>
              </a:extLst>
            </p:cNvPr>
            <p:cNvSpPr txBox="1"/>
            <p:nvPr/>
          </p:nvSpPr>
          <p:spPr>
            <a:xfrm>
              <a:off x="92361" y="0"/>
              <a:ext cx="8515196" cy="3693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sk-SK" sz="2000" kern="1200" dirty="0" err="1"/>
                <a:t>each</a:t>
              </a:r>
              <a:r>
                <a:rPr lang="sk-SK" sz="2000" kern="1200" dirty="0"/>
                <a:t> type of ELISA has </a:t>
              </a:r>
              <a:r>
                <a:rPr lang="sk-SK" sz="2000" kern="1200" dirty="0" err="1"/>
                <a:t>its</a:t>
              </a:r>
              <a:r>
                <a:rPr lang="sk-SK" sz="2000" kern="1200" dirty="0"/>
                <a:t> </a:t>
              </a:r>
              <a:r>
                <a:rPr lang="sk-SK" sz="2000" kern="1200" dirty="0" err="1"/>
                <a:t>own</a:t>
              </a:r>
              <a:r>
                <a:rPr lang="sk-SK" sz="2000" kern="1200" dirty="0"/>
                <a:t> </a:t>
              </a:r>
              <a:r>
                <a:rPr lang="sk-SK" sz="2000" kern="1200" dirty="0" err="1"/>
                <a:t>advantages</a:t>
              </a:r>
              <a:r>
                <a:rPr lang="sk-SK" sz="2000" kern="1200" dirty="0"/>
                <a:t> and </a:t>
              </a:r>
              <a:r>
                <a:rPr lang="sk-SK" sz="2000" kern="1200" dirty="0" err="1"/>
                <a:t>disadvantages</a:t>
              </a:r>
              <a:endParaRPr lang="sk-SK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5983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objekt pre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4656993"/>
              </p:ext>
            </p:extLst>
          </p:nvPr>
        </p:nvGraphicFramePr>
        <p:xfrm>
          <a:off x="1194956" y="498763"/>
          <a:ext cx="9486900" cy="3397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Obrázok 7"/>
          <p:cNvPicPr/>
          <p:nvPr/>
        </p:nvPicPr>
        <p:blipFill>
          <a:blip r:embed="rId7"/>
          <a:stretch>
            <a:fillRect/>
          </a:stretch>
        </p:blipFill>
        <p:spPr>
          <a:xfrm>
            <a:off x="2999509" y="3102258"/>
            <a:ext cx="6192981" cy="3486721"/>
          </a:xfrm>
          <a:prstGeom prst="rect">
            <a:avLst/>
          </a:prstGeom>
          <a:ln>
            <a:solidFill>
              <a:srgbClr val="006699"/>
            </a:solidFill>
          </a:ln>
        </p:spPr>
      </p:pic>
    </p:spTree>
    <p:extLst>
      <p:ext uri="{BB962C8B-B14F-4D97-AF65-F5344CB8AC3E}">
        <p14:creationId xmlns:p14="http://schemas.microsoft.com/office/powerpoint/2010/main" val="319820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Direct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ELISA</a:t>
            </a: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8916325"/>
              </p:ext>
            </p:extLst>
          </p:nvPr>
        </p:nvGraphicFramePr>
        <p:xfrm>
          <a:off x="838200" y="1592712"/>
          <a:ext cx="5597106" cy="3643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Obdĺžnik 6"/>
          <p:cNvSpPr/>
          <p:nvPr/>
        </p:nvSpPr>
        <p:spPr>
          <a:xfrm>
            <a:off x="941717" y="5380672"/>
            <a:ext cx="5372820" cy="12271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vl="0" rtl="0">
              <a:buChar char="•"/>
            </a:pPr>
            <a:r>
              <a:rPr lang="sk-SK" b="1" dirty="0" err="1"/>
              <a:t>Advantages</a:t>
            </a:r>
            <a:r>
              <a:rPr lang="sk-SK" dirty="0"/>
              <a:t>: </a:t>
            </a:r>
            <a:r>
              <a:rPr lang="sk-SK" dirty="0" err="1"/>
              <a:t>fast</a:t>
            </a:r>
            <a:r>
              <a:rPr lang="sk-SK" dirty="0"/>
              <a:t> and </a:t>
            </a:r>
            <a:r>
              <a:rPr lang="sk-SK" dirty="0" err="1"/>
              <a:t>simple</a:t>
            </a:r>
            <a:r>
              <a:rPr lang="sk-SK" dirty="0"/>
              <a:t> </a:t>
            </a:r>
            <a:r>
              <a:rPr lang="sk-SK" dirty="0" err="1"/>
              <a:t>protocol</a:t>
            </a:r>
            <a:r>
              <a:rPr lang="sk-SK" dirty="0"/>
              <a:t>, no </a:t>
            </a:r>
            <a:r>
              <a:rPr lang="sk-SK" dirty="0" err="1"/>
              <a:t>cross-reactivity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secondary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.</a:t>
            </a:r>
          </a:p>
          <a:p>
            <a:pPr lvl="0" rtl="0">
              <a:buChar char="•"/>
            </a:pPr>
            <a:r>
              <a:rPr lang="sk-SK" b="1" dirty="0" err="1"/>
              <a:t>Disadvantages</a:t>
            </a:r>
            <a:r>
              <a:rPr lang="sk-SK" dirty="0"/>
              <a:t>: </a:t>
            </a:r>
            <a:r>
              <a:rPr lang="sk-SK" dirty="0" err="1"/>
              <a:t>low</a:t>
            </a:r>
            <a:r>
              <a:rPr lang="sk-SK" dirty="0"/>
              <a:t> flexibility –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primary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 </a:t>
            </a:r>
            <a:r>
              <a:rPr lang="sk-SK" dirty="0" err="1"/>
              <a:t>must</a:t>
            </a:r>
            <a:r>
              <a:rPr lang="sk-SK" dirty="0"/>
              <a:t>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conjugated</a:t>
            </a:r>
            <a:r>
              <a:rPr lang="sk-SK" dirty="0"/>
              <a:t>, no </a:t>
            </a:r>
            <a:r>
              <a:rPr lang="sk-SK" dirty="0" err="1"/>
              <a:t>signal</a:t>
            </a:r>
            <a:r>
              <a:rPr lang="sk-SK" dirty="0"/>
              <a:t> </a:t>
            </a:r>
            <a:r>
              <a:rPr lang="sk-SK" dirty="0" err="1"/>
              <a:t>amplification</a:t>
            </a:r>
            <a:r>
              <a:rPr lang="sk-SK" dirty="0"/>
              <a:t>.</a:t>
            </a:r>
          </a:p>
        </p:txBody>
      </p:sp>
      <p:pic>
        <p:nvPicPr>
          <p:cNvPr id="8" name="Obrázok 7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5873" y="718808"/>
            <a:ext cx="2417972" cy="3049348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pic>
        <p:nvPicPr>
          <p:cNvPr id="9" name="Obrázok 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646" y="3960428"/>
            <a:ext cx="4162425" cy="2370455"/>
          </a:xfrm>
          <a:prstGeom prst="rect">
            <a:avLst/>
          </a:prstGeom>
          <a:ln>
            <a:solidFill>
              <a:srgbClr val="006699"/>
            </a:solidFill>
          </a:ln>
        </p:spPr>
      </p:pic>
    </p:spTree>
    <p:extLst>
      <p:ext uri="{BB962C8B-B14F-4D97-AF65-F5344CB8AC3E}">
        <p14:creationId xmlns:p14="http://schemas.microsoft.com/office/powerpoint/2010/main" val="75483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Indirect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ELISA</a:t>
            </a:r>
          </a:p>
        </p:txBody>
      </p:sp>
      <p:pic>
        <p:nvPicPr>
          <p:cNvPr id="4" name="Obrázo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8426" y="1897811"/>
            <a:ext cx="2414102" cy="3970133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graphicFrame>
        <p:nvGraphicFramePr>
          <p:cNvPr id="6" name="Zástupný objekt pre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278070"/>
              </p:ext>
            </p:extLst>
          </p:nvPr>
        </p:nvGraphicFramePr>
        <p:xfrm>
          <a:off x="838200" y="1548245"/>
          <a:ext cx="8157754" cy="5070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127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838200" y="1027906"/>
            <a:ext cx="10515600" cy="173618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ctr"/>
            <a:r>
              <a:rPr lang="sk-SK" sz="2000" b="1" dirty="0" err="1"/>
              <a:t>Advantages</a:t>
            </a:r>
            <a:r>
              <a:rPr lang="sk-SK" sz="2000" dirty="0"/>
              <a:t>: </a:t>
            </a:r>
            <a:r>
              <a:rPr lang="sk-SK" sz="2000" dirty="0" err="1"/>
              <a:t>amplification</a:t>
            </a:r>
            <a:r>
              <a:rPr lang="sk-SK" sz="2000" dirty="0"/>
              <a:t> </a:t>
            </a:r>
            <a:r>
              <a:rPr lang="sk-SK" sz="2000" dirty="0" err="1"/>
              <a:t>using</a:t>
            </a:r>
            <a:r>
              <a:rPr lang="sk-SK" sz="2000" dirty="0"/>
              <a:t> a </a:t>
            </a:r>
            <a:r>
              <a:rPr lang="sk-SK" sz="2000" dirty="0" err="1"/>
              <a:t>secondary</a:t>
            </a:r>
            <a:r>
              <a:rPr lang="sk-SK" sz="2000" dirty="0"/>
              <a:t> </a:t>
            </a:r>
            <a:r>
              <a:rPr lang="sk-SK" sz="2000" dirty="0" err="1"/>
              <a:t>antibody</a:t>
            </a:r>
            <a:r>
              <a:rPr lang="sk-SK" sz="2000" dirty="0"/>
              <a:t>, </a:t>
            </a:r>
            <a:r>
              <a:rPr lang="sk-SK" sz="2000" dirty="0" err="1"/>
              <a:t>several</a:t>
            </a:r>
            <a:r>
              <a:rPr lang="sk-SK" sz="2000" dirty="0"/>
              <a:t> </a:t>
            </a:r>
            <a:r>
              <a:rPr lang="sk-SK" sz="2000" dirty="0" err="1"/>
              <a:t>secondary</a:t>
            </a:r>
            <a:r>
              <a:rPr lang="sk-SK" sz="2000" dirty="0"/>
              <a:t> </a:t>
            </a:r>
            <a:r>
              <a:rPr lang="sk-SK" sz="2000" dirty="0" err="1"/>
              <a:t>antibodies</a:t>
            </a:r>
            <a:r>
              <a:rPr lang="sk-SK" sz="2000" dirty="0"/>
              <a:t> </a:t>
            </a:r>
            <a:r>
              <a:rPr lang="sk-SK" sz="2000" dirty="0" err="1"/>
              <a:t>will</a:t>
            </a:r>
            <a:r>
              <a:rPr lang="sk-SK" sz="2000" dirty="0"/>
              <a:t> </a:t>
            </a:r>
            <a:r>
              <a:rPr lang="sk-SK" sz="2000" dirty="0" err="1"/>
              <a:t>bind</a:t>
            </a:r>
            <a:r>
              <a:rPr lang="sk-SK" sz="2000" dirty="0"/>
              <a:t> to </a:t>
            </a:r>
            <a:r>
              <a:rPr lang="sk-SK" sz="2000" dirty="0" err="1"/>
              <a:t>the</a:t>
            </a:r>
            <a:r>
              <a:rPr lang="sk-SK" sz="2000" dirty="0"/>
              <a:t> </a:t>
            </a:r>
            <a:r>
              <a:rPr lang="sk-SK" sz="2000" dirty="0" err="1"/>
              <a:t>primary</a:t>
            </a:r>
            <a:r>
              <a:rPr lang="sk-SK" sz="2000" dirty="0"/>
              <a:t>, </a:t>
            </a:r>
            <a:r>
              <a:rPr lang="sk-SK" sz="2000" dirty="0" err="1"/>
              <a:t>high</a:t>
            </a:r>
            <a:r>
              <a:rPr lang="sk-SK" sz="2000" dirty="0"/>
              <a:t> flexibility: </a:t>
            </a:r>
            <a:r>
              <a:rPr lang="sk-SK" sz="2000" dirty="0" err="1"/>
              <a:t>the</a:t>
            </a:r>
            <a:r>
              <a:rPr lang="sk-SK" sz="2000" dirty="0"/>
              <a:t> </a:t>
            </a:r>
            <a:r>
              <a:rPr lang="sk-SK" sz="2000" dirty="0" err="1"/>
              <a:t>same</a:t>
            </a:r>
            <a:r>
              <a:rPr lang="sk-SK" sz="2000" dirty="0"/>
              <a:t> </a:t>
            </a:r>
            <a:r>
              <a:rPr lang="sk-SK" sz="2000" dirty="0" err="1"/>
              <a:t>secondary</a:t>
            </a:r>
            <a:r>
              <a:rPr lang="sk-SK" sz="2000" dirty="0"/>
              <a:t> </a:t>
            </a:r>
            <a:r>
              <a:rPr lang="sk-SK" sz="2000" dirty="0" err="1"/>
              <a:t>antibody</a:t>
            </a:r>
            <a:r>
              <a:rPr lang="sk-SK" sz="2000" dirty="0"/>
              <a:t> </a:t>
            </a:r>
            <a:r>
              <a:rPr lang="sk-SK" sz="2000" dirty="0" err="1"/>
              <a:t>may</a:t>
            </a:r>
            <a:r>
              <a:rPr lang="sk-SK" sz="2000" dirty="0"/>
              <a:t> </a:t>
            </a:r>
            <a:r>
              <a:rPr lang="sk-SK" sz="2000" dirty="0" err="1"/>
              <a:t>be</a:t>
            </a:r>
            <a:r>
              <a:rPr lang="sk-SK" sz="2000" dirty="0"/>
              <a:t> </a:t>
            </a:r>
            <a:r>
              <a:rPr lang="sk-SK" sz="2000" dirty="0" err="1"/>
              <a:t>used</a:t>
            </a:r>
            <a:r>
              <a:rPr lang="sk-SK" sz="2000" dirty="0"/>
              <a:t> </a:t>
            </a:r>
            <a:r>
              <a:rPr lang="sk-SK" sz="2000" dirty="0" err="1"/>
              <a:t>for</a:t>
            </a:r>
            <a:r>
              <a:rPr lang="sk-SK" sz="2000" dirty="0"/>
              <a:t> </a:t>
            </a:r>
            <a:r>
              <a:rPr lang="sk-SK" sz="2000" dirty="0" err="1"/>
              <a:t>several</a:t>
            </a:r>
            <a:r>
              <a:rPr lang="sk-SK" sz="2000" dirty="0"/>
              <a:t> </a:t>
            </a:r>
            <a:r>
              <a:rPr lang="sk-SK" sz="2000" dirty="0" err="1"/>
              <a:t>primary</a:t>
            </a:r>
            <a:r>
              <a:rPr lang="sk-SK" sz="2000" dirty="0"/>
              <a:t> </a:t>
            </a:r>
            <a:r>
              <a:rPr lang="sk-SK" sz="2000" dirty="0" err="1"/>
              <a:t>antibodies</a:t>
            </a:r>
            <a:r>
              <a:rPr lang="sk-SK" sz="2000" dirty="0"/>
              <a:t>.</a:t>
            </a:r>
          </a:p>
          <a:p>
            <a:pPr fontAlgn="ctr"/>
            <a:r>
              <a:rPr lang="sk-SK" sz="2000" b="1" dirty="0" err="1"/>
              <a:t>Disadvantages</a:t>
            </a:r>
            <a:r>
              <a:rPr lang="sk-SK" sz="2000" dirty="0"/>
              <a:t>: </a:t>
            </a:r>
            <a:r>
              <a:rPr lang="sk-SK" sz="2000" dirty="0" err="1"/>
              <a:t>longer</a:t>
            </a:r>
            <a:r>
              <a:rPr lang="sk-SK" sz="2000" dirty="0"/>
              <a:t> </a:t>
            </a:r>
            <a:r>
              <a:rPr lang="sk-SK" sz="2000" dirty="0" err="1"/>
              <a:t>protocol</a:t>
            </a:r>
            <a:r>
              <a:rPr lang="sk-SK" sz="2000" dirty="0"/>
              <a:t> </a:t>
            </a:r>
            <a:r>
              <a:rPr lang="sk-SK" sz="2000" dirty="0" err="1"/>
              <a:t>if</a:t>
            </a:r>
            <a:r>
              <a:rPr lang="sk-SK" sz="2000" dirty="0"/>
              <a:t> </a:t>
            </a:r>
            <a:r>
              <a:rPr lang="sk-SK" sz="2000" dirty="0" err="1"/>
              <a:t>compared</a:t>
            </a:r>
            <a:r>
              <a:rPr lang="sk-SK" sz="2000" dirty="0"/>
              <a:t> to </a:t>
            </a:r>
            <a:r>
              <a:rPr lang="sk-SK" sz="2000" dirty="0" err="1"/>
              <a:t>direct</a:t>
            </a:r>
            <a:r>
              <a:rPr lang="sk-SK" sz="2000" dirty="0"/>
              <a:t> ELISA, </a:t>
            </a:r>
            <a:r>
              <a:rPr lang="sk-SK" sz="2000" dirty="0" err="1"/>
              <a:t>potential</a:t>
            </a:r>
            <a:r>
              <a:rPr lang="sk-SK" sz="2000" dirty="0"/>
              <a:t> </a:t>
            </a:r>
            <a:r>
              <a:rPr lang="sk-SK" sz="2000" dirty="0" err="1"/>
              <a:t>for</a:t>
            </a:r>
            <a:r>
              <a:rPr lang="sk-SK" sz="2000" dirty="0"/>
              <a:t> </a:t>
            </a:r>
            <a:r>
              <a:rPr lang="sk-SK" sz="2000" dirty="0" err="1"/>
              <a:t>cross-reactivity</a:t>
            </a:r>
            <a:r>
              <a:rPr lang="sk-SK" sz="2000" dirty="0"/>
              <a:t> </a:t>
            </a:r>
            <a:r>
              <a:rPr lang="sk-SK" sz="2000" dirty="0" err="1"/>
              <a:t>caused</a:t>
            </a:r>
            <a:r>
              <a:rPr lang="sk-SK" sz="2000" dirty="0"/>
              <a:t> by </a:t>
            </a:r>
            <a:r>
              <a:rPr lang="sk-SK" sz="2000" dirty="0" err="1"/>
              <a:t>secondary</a:t>
            </a:r>
            <a:r>
              <a:rPr lang="sk-SK" sz="2000" dirty="0"/>
              <a:t> </a:t>
            </a:r>
            <a:r>
              <a:rPr lang="sk-SK" sz="2000" dirty="0" err="1"/>
              <a:t>antibody</a:t>
            </a:r>
            <a:r>
              <a:rPr lang="sk-SK" sz="2000" dirty="0"/>
              <a:t>.</a:t>
            </a:r>
          </a:p>
          <a:p>
            <a:endParaRPr lang="sk-SK" dirty="0"/>
          </a:p>
        </p:txBody>
      </p:sp>
      <p:pic>
        <p:nvPicPr>
          <p:cNvPr id="4" name="Obrázo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69" y="3226480"/>
            <a:ext cx="6639062" cy="2852464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397657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Application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of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indirect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ELISA –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example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for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anti-SARS-CoV-2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antibodies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detection</a:t>
            </a:r>
            <a:endParaRPr lang="sk-SK" b="1" dirty="0">
              <a:ln w="127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graphicFrame>
        <p:nvGraphicFramePr>
          <p:cNvPr id="4" name="Zástupný objekt pre obsah 3">
            <a:extLst>
              <a:ext uri="{FF2B5EF4-FFF2-40B4-BE49-F238E27FC236}">
                <a16:creationId xmlns:a16="http://schemas.microsoft.com/office/drawing/2014/main" id="{2024A18A-EF35-413F-B686-AF000FEBFA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6903853"/>
              </p:ext>
            </p:extLst>
          </p:nvPr>
        </p:nvGraphicFramePr>
        <p:xfrm>
          <a:off x="287480" y="1929534"/>
          <a:ext cx="6155117" cy="46998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ok 4">
            <a:extLst>
              <a:ext uri="{FF2B5EF4-FFF2-40B4-BE49-F238E27FC236}">
                <a16:creationId xmlns:a16="http://schemas.microsoft.com/office/drawing/2014/main" id="{ADCB713F-8FBD-48FC-BB1E-BCAB281E26C7}"/>
              </a:ext>
            </a:extLst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6577445" y="2473036"/>
            <a:ext cx="5444897" cy="3752388"/>
          </a:xfrm>
          <a:prstGeom prst="rect">
            <a:avLst/>
          </a:prstGeom>
          <a:ln>
            <a:solidFill>
              <a:srgbClr val="009999"/>
            </a:solidFill>
          </a:ln>
        </p:spPr>
      </p:pic>
    </p:spTree>
    <p:extLst>
      <p:ext uri="{BB962C8B-B14F-4D97-AF65-F5344CB8AC3E}">
        <p14:creationId xmlns:p14="http://schemas.microsoft.com/office/powerpoint/2010/main" val="26247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Sandwich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ELISA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sk-SK" dirty="0" err="1"/>
              <a:t>the</a:t>
            </a:r>
            <a:r>
              <a:rPr lang="sk-SK" dirty="0"/>
              <a:t> most </a:t>
            </a:r>
            <a:r>
              <a:rPr lang="sk-SK" dirty="0" err="1"/>
              <a:t>common</a:t>
            </a:r>
            <a:r>
              <a:rPr lang="sk-SK" dirty="0"/>
              <a:t> type </a:t>
            </a:r>
          </a:p>
          <a:p>
            <a:pPr algn="just"/>
            <a:r>
              <a:rPr lang="sk-SK" dirty="0" err="1"/>
              <a:t>quantify</a:t>
            </a:r>
            <a:r>
              <a:rPr lang="sk-SK" dirty="0"/>
              <a:t> </a:t>
            </a:r>
            <a:r>
              <a:rPr lang="sk-SK" dirty="0" err="1"/>
              <a:t>antigens</a:t>
            </a:r>
            <a:r>
              <a:rPr lang="sk-SK" dirty="0"/>
              <a:t> </a:t>
            </a:r>
            <a:r>
              <a:rPr lang="sk-SK" dirty="0" err="1"/>
              <a:t>between</a:t>
            </a:r>
            <a:r>
              <a:rPr lang="sk-SK" dirty="0"/>
              <a:t> </a:t>
            </a:r>
            <a:r>
              <a:rPr lang="sk-SK" dirty="0" err="1"/>
              <a:t>two</a:t>
            </a:r>
            <a:r>
              <a:rPr lang="sk-SK" dirty="0"/>
              <a:t> </a:t>
            </a:r>
            <a:r>
              <a:rPr lang="sk-SK" dirty="0" err="1"/>
              <a:t>layers</a:t>
            </a:r>
            <a:r>
              <a:rPr lang="sk-SK" dirty="0"/>
              <a:t> of </a:t>
            </a:r>
            <a:r>
              <a:rPr lang="sk-SK" dirty="0" err="1"/>
              <a:t>antibodies</a:t>
            </a:r>
            <a:r>
              <a:rPr lang="sk-SK" dirty="0"/>
              <a:t> (</a:t>
            </a:r>
            <a:r>
              <a:rPr lang="sk-SK" dirty="0" err="1"/>
              <a:t>i.e</a:t>
            </a:r>
            <a:r>
              <a:rPr lang="sk-SK" dirty="0"/>
              <a:t>. </a:t>
            </a:r>
            <a:r>
              <a:rPr lang="sk-SK" dirty="0" err="1"/>
              <a:t>capture</a:t>
            </a:r>
            <a:r>
              <a:rPr lang="sk-SK" dirty="0"/>
              <a:t> and </a:t>
            </a:r>
            <a:r>
              <a:rPr lang="sk-SK" dirty="0" err="1"/>
              <a:t>detection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). </a:t>
            </a:r>
          </a:p>
          <a:p>
            <a:pPr algn="just"/>
            <a:r>
              <a:rPr lang="sk-SK" dirty="0" err="1"/>
              <a:t>this</a:t>
            </a:r>
            <a:r>
              <a:rPr lang="sk-SK" dirty="0"/>
              <a:t> </a:t>
            </a:r>
            <a:r>
              <a:rPr lang="sk-SK" dirty="0" err="1"/>
              <a:t>assay</a:t>
            </a:r>
            <a:r>
              <a:rPr lang="sk-SK" dirty="0"/>
              <a:t> </a:t>
            </a:r>
            <a:r>
              <a:rPr lang="sk-SK" dirty="0" err="1"/>
              <a:t>uses</a:t>
            </a:r>
            <a:r>
              <a:rPr lang="sk-SK" dirty="0"/>
              <a:t> </a:t>
            </a:r>
            <a:r>
              <a:rPr lang="sk-SK" dirty="0" err="1"/>
              <a:t>two</a:t>
            </a:r>
            <a:r>
              <a:rPr lang="sk-SK" dirty="0"/>
              <a:t> </a:t>
            </a:r>
            <a:r>
              <a:rPr lang="sk-SK" dirty="0" err="1"/>
              <a:t>different</a:t>
            </a:r>
            <a:r>
              <a:rPr lang="sk-SK" dirty="0"/>
              <a:t> </a:t>
            </a:r>
            <a:r>
              <a:rPr lang="sk-SK" dirty="0" err="1"/>
              <a:t>antibodies</a:t>
            </a:r>
            <a:r>
              <a:rPr lang="sk-SK" dirty="0"/>
              <a:t> </a:t>
            </a:r>
            <a:r>
              <a:rPr lang="sk-SK" dirty="0" err="1"/>
              <a:t>that</a:t>
            </a:r>
            <a:r>
              <a:rPr lang="sk-SK" dirty="0"/>
              <a:t> are </a:t>
            </a:r>
            <a:r>
              <a:rPr lang="sk-SK" dirty="0" err="1"/>
              <a:t>reactive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different</a:t>
            </a:r>
            <a:r>
              <a:rPr lang="sk-SK" dirty="0"/>
              <a:t> </a:t>
            </a:r>
            <a:r>
              <a:rPr lang="sk-SK" dirty="0" err="1"/>
              <a:t>epitopes</a:t>
            </a:r>
            <a:r>
              <a:rPr lang="sk-SK" dirty="0"/>
              <a:t> on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antigen</a:t>
            </a:r>
            <a:endParaRPr lang="sk-SK" dirty="0"/>
          </a:p>
          <a:p>
            <a:pPr algn="just"/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the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antigen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dirty="0"/>
              <a:t>to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measured</a:t>
            </a:r>
            <a:r>
              <a:rPr lang="sk-SK" dirty="0"/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must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contain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at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least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two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antigenic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epitopes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capable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of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binding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to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antibody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since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at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least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two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antibodies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act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in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the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sandwich</a:t>
            </a:r>
            <a:endParaRPr lang="sk-SK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54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sk-SK" dirty="0" err="1"/>
              <a:t>monoclonal</a:t>
            </a:r>
            <a:r>
              <a:rPr lang="sk-SK" dirty="0"/>
              <a:t> or </a:t>
            </a:r>
            <a:r>
              <a:rPr lang="sk-SK" dirty="0" err="1"/>
              <a:t>polyclonal</a:t>
            </a:r>
            <a:r>
              <a:rPr lang="sk-SK" dirty="0"/>
              <a:t> </a:t>
            </a:r>
            <a:r>
              <a:rPr lang="sk-SK" dirty="0" err="1"/>
              <a:t>antibodies</a:t>
            </a:r>
            <a:r>
              <a:rPr lang="sk-SK" dirty="0"/>
              <a:t> </a:t>
            </a:r>
            <a:r>
              <a:rPr lang="sk-SK" dirty="0" err="1"/>
              <a:t>can</a:t>
            </a:r>
            <a:r>
              <a:rPr lang="sk-SK" dirty="0"/>
              <a:t>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used</a:t>
            </a:r>
            <a:r>
              <a:rPr lang="sk-SK" dirty="0"/>
              <a:t> as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capture</a:t>
            </a:r>
            <a:r>
              <a:rPr lang="sk-SK" dirty="0"/>
              <a:t> and </a:t>
            </a:r>
            <a:r>
              <a:rPr lang="sk-SK" dirty="0" err="1"/>
              <a:t>detection</a:t>
            </a:r>
            <a:r>
              <a:rPr lang="sk-SK" dirty="0"/>
              <a:t> </a:t>
            </a:r>
            <a:r>
              <a:rPr lang="sk-SK" dirty="0" err="1"/>
              <a:t>antibodies</a:t>
            </a:r>
            <a:endParaRPr lang="sk-SK" dirty="0"/>
          </a:p>
          <a:p>
            <a:pPr algn="just"/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procedure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a </a:t>
            </a:r>
            <a:r>
              <a:rPr lang="sk-SK" dirty="0" err="1"/>
              <a:t>sandwich</a:t>
            </a:r>
            <a:r>
              <a:rPr lang="sk-SK" dirty="0"/>
              <a:t> ELISA </a:t>
            </a:r>
            <a:r>
              <a:rPr lang="sk-SK" dirty="0" err="1"/>
              <a:t>requires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well</a:t>
            </a:r>
            <a:r>
              <a:rPr lang="sk-SK" dirty="0"/>
              <a:t> of </a:t>
            </a:r>
            <a:r>
              <a:rPr lang="sk-SK" dirty="0" err="1"/>
              <a:t>an</a:t>
            </a:r>
            <a:r>
              <a:rPr lang="sk-SK" dirty="0"/>
              <a:t> ELISA plate to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coated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a </a:t>
            </a:r>
            <a:r>
              <a:rPr lang="sk-SK" dirty="0" err="1"/>
              <a:t>capture</a:t>
            </a:r>
            <a:r>
              <a:rPr lang="sk-SK" dirty="0"/>
              <a:t> </a:t>
            </a:r>
            <a:r>
              <a:rPr lang="sk-SK" dirty="0" err="1"/>
              <a:t>antibody</a:t>
            </a:r>
            <a:endParaRPr lang="sk-SK" dirty="0"/>
          </a:p>
          <a:p>
            <a:pPr algn="just"/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analyte</a:t>
            </a:r>
            <a:r>
              <a:rPr lang="sk-SK" dirty="0"/>
              <a:t> or </a:t>
            </a:r>
            <a:r>
              <a:rPr lang="sk-SK" dirty="0" err="1"/>
              <a:t>sample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then</a:t>
            </a:r>
            <a:r>
              <a:rPr lang="sk-SK" dirty="0"/>
              <a:t> </a:t>
            </a:r>
            <a:r>
              <a:rPr lang="sk-SK" dirty="0" err="1"/>
              <a:t>added</a:t>
            </a:r>
            <a:r>
              <a:rPr lang="sk-SK" dirty="0"/>
              <a:t>, </a:t>
            </a:r>
            <a:r>
              <a:rPr lang="sk-SK" dirty="0" err="1"/>
              <a:t>followed</a:t>
            </a:r>
            <a:r>
              <a:rPr lang="sk-SK" dirty="0"/>
              <a:t> by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detection</a:t>
            </a:r>
            <a:r>
              <a:rPr lang="sk-SK" dirty="0"/>
              <a:t> </a:t>
            </a:r>
            <a:r>
              <a:rPr lang="sk-SK" dirty="0" err="1"/>
              <a:t>antibody</a:t>
            </a:r>
            <a:endParaRPr lang="sk-SK" dirty="0"/>
          </a:p>
          <a:p>
            <a:pPr algn="just"/>
            <a:r>
              <a:rPr lang="sk-SK" dirty="0" err="1"/>
              <a:t>according</a:t>
            </a:r>
            <a:r>
              <a:rPr lang="sk-SK" dirty="0"/>
              <a:t> to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detection</a:t>
            </a:r>
            <a:r>
              <a:rPr lang="sk-SK" dirty="0"/>
              <a:t> </a:t>
            </a:r>
            <a:r>
              <a:rPr lang="sk-SK" dirty="0" err="1"/>
              <a:t>principle</a:t>
            </a:r>
            <a:r>
              <a:rPr lang="sk-SK" dirty="0"/>
              <a:t> and </a:t>
            </a:r>
            <a:r>
              <a:rPr lang="sk-SK" dirty="0" err="1"/>
              <a:t>whether</a:t>
            </a:r>
            <a:r>
              <a:rPr lang="sk-SK" dirty="0"/>
              <a:t> to </a:t>
            </a:r>
            <a:r>
              <a:rPr lang="sk-SK" dirty="0" err="1"/>
              <a:t>use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enzyme-labelled</a:t>
            </a:r>
            <a:r>
              <a:rPr lang="sk-SK" dirty="0"/>
              <a:t> </a:t>
            </a:r>
            <a:r>
              <a:rPr lang="sk-SK" dirty="0" err="1"/>
              <a:t>capture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, </a:t>
            </a:r>
            <a:r>
              <a:rPr lang="sk-SK" dirty="0" err="1"/>
              <a:t>sandwich</a:t>
            </a:r>
            <a:r>
              <a:rPr lang="sk-SK" dirty="0"/>
              <a:t> ELISA </a:t>
            </a:r>
            <a:r>
              <a:rPr lang="sk-SK" dirty="0" err="1"/>
              <a:t>could</a:t>
            </a:r>
            <a:r>
              <a:rPr lang="sk-SK" dirty="0"/>
              <a:t>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divided</a:t>
            </a:r>
            <a:r>
              <a:rPr lang="sk-SK" dirty="0"/>
              <a:t> </a:t>
            </a:r>
            <a:r>
              <a:rPr lang="sk-SK" dirty="0" err="1"/>
              <a:t>into</a:t>
            </a:r>
            <a:r>
              <a:rPr lang="sk-SK" dirty="0"/>
              <a:t> </a:t>
            </a:r>
            <a:r>
              <a:rPr lang="sk-SK" dirty="0" err="1"/>
              <a:t>direct</a:t>
            </a:r>
            <a:r>
              <a:rPr lang="sk-SK" dirty="0"/>
              <a:t> </a:t>
            </a:r>
            <a:r>
              <a:rPr lang="sk-SK" dirty="0" err="1"/>
              <a:t>sandwich</a:t>
            </a:r>
            <a:r>
              <a:rPr lang="sk-SK" dirty="0"/>
              <a:t> ELISA and </a:t>
            </a:r>
            <a:r>
              <a:rPr lang="sk-SK" dirty="0" err="1"/>
              <a:t>indirect</a:t>
            </a:r>
            <a:r>
              <a:rPr lang="sk-SK" dirty="0"/>
              <a:t> </a:t>
            </a:r>
            <a:r>
              <a:rPr lang="sk-SK" dirty="0" err="1"/>
              <a:t>sandwich</a:t>
            </a:r>
            <a:r>
              <a:rPr lang="sk-SK" dirty="0"/>
              <a:t> ELISA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15549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Direct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sandwich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ELISA</a:t>
            </a:r>
          </a:p>
        </p:txBody>
      </p:sp>
      <p:graphicFrame>
        <p:nvGraphicFramePr>
          <p:cNvPr id="5" name="Zástupný objekt pre obsah 4">
            <a:extLst>
              <a:ext uri="{FF2B5EF4-FFF2-40B4-BE49-F238E27FC236}">
                <a16:creationId xmlns:a16="http://schemas.microsoft.com/office/drawing/2014/main" id="{AAA550A3-D04E-4EB2-86BA-CEC7702BB8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7602136"/>
              </p:ext>
            </p:extLst>
          </p:nvPr>
        </p:nvGraphicFramePr>
        <p:xfrm>
          <a:off x="838199" y="1825625"/>
          <a:ext cx="849738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Obrázok 3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7510" y="2018165"/>
            <a:ext cx="2389096" cy="3651115"/>
          </a:xfrm>
          <a:prstGeom prst="rect">
            <a:avLst/>
          </a:prstGeom>
          <a:ln>
            <a:solidFill>
              <a:srgbClr val="006699"/>
            </a:solidFill>
          </a:ln>
        </p:spPr>
      </p:pic>
    </p:spTree>
    <p:extLst>
      <p:ext uri="{BB962C8B-B14F-4D97-AF65-F5344CB8AC3E}">
        <p14:creationId xmlns:p14="http://schemas.microsoft.com/office/powerpoint/2010/main" val="200844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838199" y="693511"/>
            <a:ext cx="10515600" cy="4351338"/>
          </a:xfrm>
        </p:spPr>
        <p:txBody>
          <a:bodyPr/>
          <a:lstStyle/>
          <a:p>
            <a:r>
              <a:rPr lang="sk-SK" dirty="0" err="1"/>
              <a:t>Direct</a:t>
            </a:r>
            <a:r>
              <a:rPr lang="sk-SK" dirty="0"/>
              <a:t> </a:t>
            </a:r>
            <a:r>
              <a:rPr lang="sk-SK" dirty="0" err="1"/>
              <a:t>sandwich</a:t>
            </a:r>
            <a:r>
              <a:rPr lang="sk-SK" dirty="0"/>
              <a:t> ELISA –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detection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enzyme-conjugated</a:t>
            </a:r>
            <a:endParaRPr lang="sk-SK" dirty="0"/>
          </a:p>
          <a:p>
            <a:endParaRPr lang="sk-SK" dirty="0"/>
          </a:p>
        </p:txBody>
      </p:sp>
      <p:pic>
        <p:nvPicPr>
          <p:cNvPr id="4" name="Obrázo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137" y="1889760"/>
            <a:ext cx="6499724" cy="3821974"/>
          </a:xfrm>
          <a:prstGeom prst="rect">
            <a:avLst/>
          </a:prstGeom>
          <a:ln>
            <a:solidFill>
              <a:srgbClr val="006699"/>
            </a:solidFill>
          </a:ln>
        </p:spPr>
      </p:pic>
    </p:spTree>
    <p:extLst>
      <p:ext uri="{BB962C8B-B14F-4D97-AF65-F5344CB8AC3E}">
        <p14:creationId xmlns:p14="http://schemas.microsoft.com/office/powerpoint/2010/main" val="17767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Indirect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sandwich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ELISA</a:t>
            </a:r>
          </a:p>
        </p:txBody>
      </p:sp>
      <p:graphicFrame>
        <p:nvGraphicFramePr>
          <p:cNvPr id="6" name="Zástupný objekt pre obsah 5">
            <a:extLst>
              <a:ext uri="{FF2B5EF4-FFF2-40B4-BE49-F238E27FC236}">
                <a16:creationId xmlns:a16="http://schemas.microsoft.com/office/drawing/2014/main" id="{72446396-0E36-4DB4-A310-9247A2D7C9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9827377"/>
              </p:ext>
            </p:extLst>
          </p:nvPr>
        </p:nvGraphicFramePr>
        <p:xfrm>
          <a:off x="838200" y="1825625"/>
          <a:ext cx="8471263" cy="19151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Obrázok 6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7839" y="1516652"/>
            <a:ext cx="2540817" cy="4335508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sp>
        <p:nvSpPr>
          <p:cNvPr id="5" name="BlokTextu 4">
            <a:extLst>
              <a:ext uri="{FF2B5EF4-FFF2-40B4-BE49-F238E27FC236}">
                <a16:creationId xmlns:a16="http://schemas.microsoft.com/office/drawing/2014/main" id="{C3218753-227E-45BE-B51C-CB1A1C0B89F1}"/>
              </a:ext>
            </a:extLst>
          </p:cNvPr>
          <p:cNvSpPr txBox="1"/>
          <p:nvPr/>
        </p:nvSpPr>
        <p:spPr>
          <a:xfrm>
            <a:off x="838200" y="4021282"/>
            <a:ext cx="8191500" cy="23698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000" b="1" dirty="0" err="1"/>
              <a:t>Advantages</a:t>
            </a:r>
            <a:r>
              <a:rPr lang="sk-SK" sz="2000" dirty="0"/>
              <a:t>: </a:t>
            </a:r>
            <a:r>
              <a:rPr lang="sk-SK" sz="2000" dirty="0" err="1"/>
              <a:t>high</a:t>
            </a:r>
            <a:r>
              <a:rPr lang="sk-SK" sz="2000" dirty="0"/>
              <a:t> </a:t>
            </a:r>
            <a:r>
              <a:rPr lang="sk-SK" sz="2000" dirty="0" err="1"/>
              <a:t>specificity</a:t>
            </a:r>
            <a:r>
              <a:rPr lang="sk-SK" sz="2000" dirty="0"/>
              <a:t>: </a:t>
            </a:r>
            <a:r>
              <a:rPr lang="sk-SK" sz="2000" dirty="0" err="1"/>
              <a:t>the</a:t>
            </a:r>
            <a:r>
              <a:rPr lang="sk-SK" sz="2000" dirty="0"/>
              <a:t> </a:t>
            </a:r>
            <a:r>
              <a:rPr lang="sk-SK" sz="2000" dirty="0" err="1"/>
              <a:t>antigen</a:t>
            </a:r>
            <a:r>
              <a:rPr lang="sk-SK" sz="2000" dirty="0"/>
              <a:t> </a:t>
            </a:r>
            <a:r>
              <a:rPr lang="sk-SK" sz="2000" dirty="0" err="1"/>
              <a:t>is</a:t>
            </a:r>
            <a:r>
              <a:rPr lang="sk-SK" sz="2000" dirty="0"/>
              <a:t> </a:t>
            </a:r>
            <a:r>
              <a:rPr lang="sk-SK" sz="2000" dirty="0" err="1"/>
              <a:t>specifically</a:t>
            </a:r>
            <a:r>
              <a:rPr lang="sk-SK" sz="2000" dirty="0"/>
              <a:t> </a:t>
            </a:r>
            <a:r>
              <a:rPr lang="sk-SK" sz="2000" dirty="0" err="1"/>
              <a:t>captured</a:t>
            </a:r>
            <a:r>
              <a:rPr lang="sk-SK" sz="2000" dirty="0"/>
              <a:t> and </a:t>
            </a:r>
            <a:r>
              <a:rPr lang="sk-SK" sz="2000" dirty="0" err="1"/>
              <a:t>detected</a:t>
            </a:r>
            <a:r>
              <a:rPr lang="sk-SK" sz="2000" dirty="0"/>
              <a:t>, </a:t>
            </a:r>
            <a:r>
              <a:rPr lang="sk-SK" sz="2000" dirty="0" err="1"/>
              <a:t>high</a:t>
            </a:r>
            <a:r>
              <a:rPr lang="sk-SK" sz="2000" dirty="0"/>
              <a:t> flexibility: </a:t>
            </a:r>
            <a:r>
              <a:rPr lang="sk-SK" sz="2000" dirty="0" err="1"/>
              <a:t>both</a:t>
            </a:r>
            <a:r>
              <a:rPr lang="sk-SK" sz="2000" dirty="0"/>
              <a:t> </a:t>
            </a:r>
            <a:r>
              <a:rPr lang="sk-SK" sz="2000" dirty="0" err="1"/>
              <a:t>direct</a:t>
            </a:r>
            <a:r>
              <a:rPr lang="sk-SK" sz="2000" dirty="0"/>
              <a:t> and </a:t>
            </a:r>
            <a:r>
              <a:rPr lang="sk-SK" sz="2000" dirty="0" err="1"/>
              <a:t>indirect</a:t>
            </a:r>
            <a:r>
              <a:rPr lang="sk-SK" sz="2000" dirty="0"/>
              <a:t> </a:t>
            </a:r>
            <a:r>
              <a:rPr lang="sk-SK" sz="2000" dirty="0" err="1"/>
              <a:t>methods</a:t>
            </a:r>
            <a:r>
              <a:rPr lang="sk-SK" sz="2000" dirty="0"/>
              <a:t> </a:t>
            </a:r>
            <a:r>
              <a:rPr lang="sk-SK" sz="2000" dirty="0" err="1"/>
              <a:t>can</a:t>
            </a:r>
            <a:r>
              <a:rPr lang="sk-SK" sz="2000" dirty="0"/>
              <a:t> </a:t>
            </a:r>
            <a:r>
              <a:rPr lang="sk-SK" sz="2000" dirty="0" err="1"/>
              <a:t>be</a:t>
            </a:r>
            <a:r>
              <a:rPr lang="sk-SK" sz="2000" dirty="0"/>
              <a:t> </a:t>
            </a:r>
            <a:r>
              <a:rPr lang="sk-SK" sz="2000" dirty="0" err="1"/>
              <a:t>used</a:t>
            </a:r>
            <a:r>
              <a:rPr lang="sk-SK" sz="2000" dirty="0"/>
              <a:t> and </a:t>
            </a:r>
            <a:r>
              <a:rPr lang="sk-SK" sz="2000" dirty="0" err="1"/>
              <a:t>high</a:t>
            </a:r>
            <a:r>
              <a:rPr lang="sk-SK" sz="2000" dirty="0"/>
              <a:t> </a:t>
            </a:r>
            <a:r>
              <a:rPr lang="sk-SK" sz="2000" dirty="0" err="1"/>
              <a:t>sensitivity</a:t>
            </a:r>
            <a:r>
              <a:rPr lang="sk-SK" sz="2000" dirty="0"/>
              <a:t>: more </a:t>
            </a:r>
            <a:r>
              <a:rPr lang="sk-SK" sz="2000" dirty="0" err="1"/>
              <a:t>sensitive</a:t>
            </a:r>
            <a:r>
              <a:rPr lang="sk-SK" sz="2000" dirty="0"/>
              <a:t> </a:t>
            </a:r>
            <a:r>
              <a:rPr lang="sk-SK" sz="2000" dirty="0" err="1"/>
              <a:t>than</a:t>
            </a:r>
            <a:r>
              <a:rPr lang="sk-SK" sz="2000" dirty="0"/>
              <a:t> </a:t>
            </a:r>
            <a:r>
              <a:rPr lang="sk-SK" sz="2000" dirty="0" err="1"/>
              <a:t>direct</a:t>
            </a:r>
            <a:r>
              <a:rPr lang="sk-SK" sz="2000" dirty="0"/>
              <a:t> or </a:t>
            </a:r>
            <a:r>
              <a:rPr lang="sk-SK" sz="2000" dirty="0" err="1"/>
              <a:t>indirect</a:t>
            </a:r>
            <a:r>
              <a:rPr lang="sk-SK" sz="2000" dirty="0"/>
              <a:t> ELISA.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000" b="1" dirty="0" err="1"/>
              <a:t>Disadvantages</a:t>
            </a:r>
            <a:r>
              <a:rPr lang="sk-SK" sz="2000" dirty="0"/>
              <a:t>: </a:t>
            </a:r>
            <a:r>
              <a:rPr lang="sk-SK" sz="2000" dirty="0" err="1"/>
              <a:t>longer</a:t>
            </a:r>
            <a:r>
              <a:rPr lang="sk-SK" sz="2000" dirty="0"/>
              <a:t> </a:t>
            </a:r>
            <a:r>
              <a:rPr lang="sk-SK" sz="2000" dirty="0" err="1"/>
              <a:t>protocol</a:t>
            </a:r>
            <a:r>
              <a:rPr lang="sk-SK" sz="2000" dirty="0"/>
              <a:t>, </a:t>
            </a:r>
            <a:r>
              <a:rPr lang="sk-SK" sz="2000" dirty="0" err="1"/>
              <a:t>challenging</a:t>
            </a:r>
            <a:r>
              <a:rPr lang="sk-SK" sz="2000" dirty="0"/>
              <a:t> to </a:t>
            </a:r>
            <a:r>
              <a:rPr lang="sk-SK" sz="2000" dirty="0" err="1"/>
              <a:t>develop</a:t>
            </a:r>
            <a:r>
              <a:rPr lang="sk-SK" sz="2000" dirty="0"/>
              <a:t> </a:t>
            </a:r>
            <a:r>
              <a:rPr lang="sk-SK" sz="2000" dirty="0" err="1"/>
              <a:t>two</a:t>
            </a:r>
            <a:r>
              <a:rPr lang="sk-SK" sz="2000" dirty="0"/>
              <a:t> </a:t>
            </a:r>
            <a:r>
              <a:rPr lang="sk-SK" sz="2000" dirty="0" err="1"/>
              <a:t>antibodies</a:t>
            </a:r>
            <a:r>
              <a:rPr lang="sk-SK" sz="2000" dirty="0"/>
              <a:t> </a:t>
            </a:r>
            <a:r>
              <a:rPr lang="sk-SK" sz="2000" dirty="0" err="1"/>
              <a:t>against</a:t>
            </a:r>
            <a:r>
              <a:rPr lang="sk-SK" sz="2000" dirty="0"/>
              <a:t> </a:t>
            </a:r>
            <a:r>
              <a:rPr lang="sk-SK" sz="2000" dirty="0" err="1"/>
              <a:t>the</a:t>
            </a:r>
            <a:r>
              <a:rPr lang="sk-SK" sz="2000" dirty="0"/>
              <a:t> </a:t>
            </a:r>
            <a:r>
              <a:rPr lang="sk-SK" sz="2000" dirty="0" err="1"/>
              <a:t>same</a:t>
            </a:r>
            <a:r>
              <a:rPr lang="sk-SK" sz="2000" dirty="0"/>
              <a:t> </a:t>
            </a:r>
            <a:r>
              <a:rPr lang="sk-SK" sz="2000" dirty="0" err="1"/>
              <a:t>antigen</a:t>
            </a:r>
            <a:r>
              <a:rPr lang="sk-SK" sz="2000" dirty="0"/>
              <a:t> </a:t>
            </a:r>
            <a:r>
              <a:rPr lang="sk-SK" sz="2000" dirty="0" err="1"/>
              <a:t>that</a:t>
            </a:r>
            <a:r>
              <a:rPr lang="sk-SK" sz="2000" dirty="0"/>
              <a:t> </a:t>
            </a:r>
            <a:r>
              <a:rPr lang="sk-SK" sz="2000" dirty="0" err="1"/>
              <a:t>recognize</a:t>
            </a:r>
            <a:r>
              <a:rPr lang="sk-SK" sz="2000" dirty="0"/>
              <a:t> </a:t>
            </a:r>
            <a:r>
              <a:rPr lang="sk-SK" sz="2000" dirty="0" err="1"/>
              <a:t>different</a:t>
            </a:r>
            <a:r>
              <a:rPr lang="sk-SK" sz="2000" dirty="0"/>
              <a:t> </a:t>
            </a:r>
            <a:r>
              <a:rPr lang="sk-SK" sz="2000" dirty="0" err="1"/>
              <a:t>epitopes</a:t>
            </a:r>
            <a:r>
              <a:rPr lang="sk-SK" sz="2000" dirty="0"/>
              <a:t> and </a:t>
            </a:r>
            <a:r>
              <a:rPr lang="sk-SK" sz="2000" dirty="0" err="1"/>
              <a:t>work</a:t>
            </a:r>
            <a:r>
              <a:rPr lang="sk-SK" sz="2000" dirty="0"/>
              <a:t> </a:t>
            </a:r>
            <a:r>
              <a:rPr lang="sk-SK" sz="2000" dirty="0" err="1"/>
              <a:t>together</a:t>
            </a:r>
            <a:endParaRPr lang="sk-SK" sz="2000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8326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Application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of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sandwich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ELISA </a:t>
            </a:r>
          </a:p>
        </p:txBody>
      </p:sp>
      <p:graphicFrame>
        <p:nvGraphicFramePr>
          <p:cNvPr id="4" name="Zástupný objekt pre obsah 3">
            <a:extLst>
              <a:ext uri="{FF2B5EF4-FFF2-40B4-BE49-F238E27FC236}">
                <a16:creationId xmlns:a16="http://schemas.microsoft.com/office/drawing/2014/main" id="{7B625222-609B-4A6A-987F-49228CFF9E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4201927"/>
              </p:ext>
            </p:extLst>
          </p:nvPr>
        </p:nvGraphicFramePr>
        <p:xfrm>
          <a:off x="838199" y="1298864"/>
          <a:ext cx="11152910" cy="3387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ok 4">
            <a:extLst>
              <a:ext uri="{FF2B5EF4-FFF2-40B4-BE49-F238E27FC236}">
                <a16:creationId xmlns:a16="http://schemas.microsoft.com/office/drawing/2014/main" id="{03D43B86-E9ED-4009-96B3-C0A620EA7041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264" y="4189237"/>
            <a:ext cx="5967845" cy="2605031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</p:pic>
      <p:grpSp>
        <p:nvGrpSpPr>
          <p:cNvPr id="6" name="Skupina 5">
            <a:extLst>
              <a:ext uri="{FF2B5EF4-FFF2-40B4-BE49-F238E27FC236}">
                <a16:creationId xmlns:a16="http://schemas.microsoft.com/office/drawing/2014/main" id="{2B964194-44D2-474F-8831-EBE08AD11524}"/>
              </a:ext>
            </a:extLst>
          </p:cNvPr>
          <p:cNvGrpSpPr/>
          <p:nvPr/>
        </p:nvGrpSpPr>
        <p:grpSpPr>
          <a:xfrm>
            <a:off x="250063" y="5922381"/>
            <a:ext cx="2050223" cy="680447"/>
            <a:chOff x="0" y="0"/>
            <a:chExt cx="2050223" cy="680447"/>
          </a:xfrm>
        </p:grpSpPr>
        <p:sp>
          <p:nvSpPr>
            <p:cNvPr id="7" name="Zaoblený obdĺžnik 7">
              <a:hlinkClick r:id="rId8" action="ppaction://hlinksldjump"/>
              <a:extLst>
                <a:ext uri="{FF2B5EF4-FFF2-40B4-BE49-F238E27FC236}">
                  <a16:creationId xmlns:a16="http://schemas.microsoft.com/office/drawing/2014/main" id="{C27506C3-1D84-4F6D-A4EF-2CF87FB17306}"/>
                </a:ext>
              </a:extLst>
            </p:cNvPr>
            <p:cNvSpPr/>
            <p:nvPr/>
          </p:nvSpPr>
          <p:spPr>
            <a:xfrm>
              <a:off x="0" y="0"/>
              <a:ext cx="2050223" cy="680447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Zaoblený obdĺžnik 4">
              <a:hlinkClick r:id="rId9" action="ppaction://hlinksldjump"/>
              <a:extLst>
                <a:ext uri="{FF2B5EF4-FFF2-40B4-BE49-F238E27FC236}">
                  <a16:creationId xmlns:a16="http://schemas.microsoft.com/office/drawing/2014/main" id="{9909A5BE-5C78-4219-B7EA-C70E4BC68B73}"/>
                </a:ext>
              </a:extLst>
            </p:cNvPr>
            <p:cNvSpPr txBox="1"/>
            <p:nvPr/>
          </p:nvSpPr>
          <p:spPr>
            <a:xfrm>
              <a:off x="19930" y="19930"/>
              <a:ext cx="2010363" cy="6405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800" b="1" kern="1200" cap="none" spc="0" dirty="0">
                  <a:ln w="11430">
                    <a:solidFill>
                      <a:schemeClr val="accent5">
                        <a:lumMod val="50000"/>
                      </a:schemeClr>
                    </a:solidFill>
                  </a:ln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/>
                </a:rPr>
                <a:t>GO BACK TO THE HOME PAGE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8409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Competitive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ELISA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sk-SK" dirty="0" err="1"/>
              <a:t>also</a:t>
            </a:r>
            <a:r>
              <a:rPr lang="sk-SK" dirty="0"/>
              <a:t> </a:t>
            </a:r>
            <a:r>
              <a:rPr lang="sk-SK" dirty="0" err="1"/>
              <a:t>known</a:t>
            </a:r>
            <a:r>
              <a:rPr lang="sk-SK" dirty="0"/>
              <a:t> as </a:t>
            </a:r>
            <a:r>
              <a:rPr lang="sk-SK" dirty="0" err="1"/>
              <a:t>inhibition</a:t>
            </a:r>
            <a:r>
              <a:rPr lang="sk-SK" dirty="0"/>
              <a:t> ELISA </a:t>
            </a:r>
            <a:r>
              <a:rPr lang="sk-SK" dirty="0" err="1"/>
              <a:t>measure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concentration</a:t>
            </a:r>
            <a:r>
              <a:rPr lang="sk-SK" dirty="0"/>
              <a:t> of </a:t>
            </a:r>
            <a:r>
              <a:rPr lang="sk-SK" dirty="0" err="1"/>
              <a:t>an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by </a:t>
            </a:r>
            <a:r>
              <a:rPr lang="sk-SK" dirty="0" err="1"/>
              <a:t>detection</a:t>
            </a:r>
            <a:r>
              <a:rPr lang="sk-SK" dirty="0"/>
              <a:t> of </a:t>
            </a:r>
            <a:r>
              <a:rPr lang="sk-SK" dirty="0" err="1"/>
              <a:t>signal</a:t>
            </a:r>
            <a:r>
              <a:rPr lang="sk-SK" dirty="0"/>
              <a:t> </a:t>
            </a:r>
            <a:r>
              <a:rPr lang="sk-SK" dirty="0" err="1"/>
              <a:t>interference</a:t>
            </a:r>
            <a:endParaRPr lang="sk-SK" dirty="0"/>
          </a:p>
          <a:p>
            <a:pPr algn="just"/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sample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</a:t>
            </a:r>
            <a:r>
              <a:rPr lang="sk-SK" dirty="0" err="1"/>
              <a:t>competes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a </a:t>
            </a:r>
            <a:r>
              <a:rPr lang="sk-SK" dirty="0" err="1"/>
              <a:t>reference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binding</a:t>
            </a:r>
            <a:r>
              <a:rPr lang="sk-SK" dirty="0"/>
              <a:t> to a </a:t>
            </a:r>
            <a:r>
              <a:rPr lang="sk-SK" dirty="0" err="1"/>
              <a:t>specific</a:t>
            </a:r>
            <a:r>
              <a:rPr lang="sk-SK" dirty="0"/>
              <a:t> </a:t>
            </a:r>
            <a:r>
              <a:rPr lang="sk-SK" dirty="0" err="1"/>
              <a:t>amount</a:t>
            </a:r>
            <a:r>
              <a:rPr lang="sk-SK" dirty="0"/>
              <a:t> of </a:t>
            </a:r>
            <a:r>
              <a:rPr lang="sk-SK" dirty="0" err="1"/>
              <a:t>labelled</a:t>
            </a:r>
            <a:r>
              <a:rPr lang="sk-SK" dirty="0"/>
              <a:t> </a:t>
            </a:r>
            <a:r>
              <a:rPr lang="sk-SK" dirty="0" err="1"/>
              <a:t>antibody</a:t>
            </a:r>
            <a:endParaRPr lang="sk-SK" dirty="0"/>
          </a:p>
          <a:p>
            <a:pPr algn="just"/>
            <a:r>
              <a:rPr lang="sk-SK" dirty="0" err="1"/>
              <a:t>depending</a:t>
            </a:r>
            <a:r>
              <a:rPr lang="sk-SK" dirty="0"/>
              <a:t> on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amount</a:t>
            </a:r>
            <a:r>
              <a:rPr lang="sk-SK" dirty="0"/>
              <a:t> of </a:t>
            </a:r>
            <a:r>
              <a:rPr lang="sk-SK" dirty="0" err="1"/>
              <a:t>antigen</a:t>
            </a:r>
            <a:r>
              <a:rPr lang="sk-SK" dirty="0"/>
              <a:t> in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sample</a:t>
            </a:r>
            <a:r>
              <a:rPr lang="sk-SK" dirty="0"/>
              <a:t>, more or </a:t>
            </a:r>
            <a:r>
              <a:rPr lang="sk-SK" dirty="0" err="1"/>
              <a:t>less</a:t>
            </a:r>
            <a:r>
              <a:rPr lang="sk-SK" dirty="0"/>
              <a:t> </a:t>
            </a:r>
            <a:r>
              <a:rPr lang="sk-SK" dirty="0" err="1"/>
              <a:t>free</a:t>
            </a:r>
            <a:r>
              <a:rPr lang="sk-SK" dirty="0"/>
              <a:t> </a:t>
            </a:r>
            <a:r>
              <a:rPr lang="sk-SK" dirty="0" err="1"/>
              <a:t>antibodies</a:t>
            </a:r>
            <a:r>
              <a:rPr lang="sk-SK" dirty="0"/>
              <a:t> </a:t>
            </a:r>
            <a:r>
              <a:rPr lang="sk-SK" dirty="0" err="1"/>
              <a:t>will</a:t>
            </a:r>
            <a:r>
              <a:rPr lang="sk-SK" dirty="0"/>
              <a:t>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available</a:t>
            </a:r>
            <a:r>
              <a:rPr lang="sk-SK" dirty="0"/>
              <a:t> to </a:t>
            </a:r>
            <a:r>
              <a:rPr lang="sk-SK" dirty="0" err="1"/>
              <a:t>bind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reference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in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wells</a:t>
            </a:r>
            <a:endParaRPr lang="sk-SK" dirty="0"/>
          </a:p>
          <a:p>
            <a:pPr algn="just"/>
            <a:r>
              <a:rPr lang="sk-SK" dirty="0" err="1"/>
              <a:t>this</a:t>
            </a:r>
            <a:r>
              <a:rPr lang="sk-SK" dirty="0"/>
              <a:t> </a:t>
            </a:r>
            <a:r>
              <a:rPr lang="sk-SK" dirty="0" err="1"/>
              <a:t>means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more </a:t>
            </a:r>
            <a:r>
              <a:rPr lang="sk-SK" dirty="0" err="1"/>
              <a:t>antigen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in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sample</a:t>
            </a:r>
            <a:r>
              <a:rPr lang="sk-SK" dirty="0"/>
              <a:t>,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less</a:t>
            </a:r>
            <a:r>
              <a:rPr lang="sk-SK" dirty="0"/>
              <a:t> </a:t>
            </a:r>
            <a:r>
              <a:rPr lang="sk-SK" dirty="0" err="1"/>
              <a:t>reference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</a:t>
            </a:r>
            <a:r>
              <a:rPr lang="sk-SK" dirty="0" err="1"/>
              <a:t>will</a:t>
            </a:r>
            <a:r>
              <a:rPr lang="sk-SK" dirty="0"/>
              <a:t>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detected</a:t>
            </a:r>
            <a:r>
              <a:rPr lang="sk-SK" dirty="0"/>
              <a:t> and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weaker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signal</a:t>
            </a:r>
            <a:endParaRPr lang="sk-SK" dirty="0"/>
          </a:p>
          <a:p>
            <a:pPr marL="0" indent="0">
              <a:buNone/>
            </a:pPr>
            <a:endParaRPr lang="sk-SK" dirty="0"/>
          </a:p>
          <a:p>
            <a:endParaRPr lang="sk-SK" dirty="0"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3D3A028B-651A-4ECF-A6C8-2E348ED1E39C}"/>
              </a:ext>
            </a:extLst>
          </p:cNvPr>
          <p:cNvGrpSpPr/>
          <p:nvPr/>
        </p:nvGrpSpPr>
        <p:grpSpPr>
          <a:xfrm>
            <a:off x="250063" y="5922381"/>
            <a:ext cx="2050223" cy="680447"/>
            <a:chOff x="0" y="0"/>
            <a:chExt cx="2050223" cy="680447"/>
          </a:xfrm>
        </p:grpSpPr>
        <p:sp>
          <p:nvSpPr>
            <p:cNvPr id="5" name="Zaoblený obdĺžnik 7">
              <a:hlinkClick r:id="rId2" action="ppaction://hlinksldjump"/>
              <a:extLst>
                <a:ext uri="{FF2B5EF4-FFF2-40B4-BE49-F238E27FC236}">
                  <a16:creationId xmlns:a16="http://schemas.microsoft.com/office/drawing/2014/main" id="{FFDA09C1-6C6B-4CA8-8B33-654F897F7B6B}"/>
                </a:ext>
              </a:extLst>
            </p:cNvPr>
            <p:cNvSpPr/>
            <p:nvPr/>
          </p:nvSpPr>
          <p:spPr>
            <a:xfrm>
              <a:off x="0" y="0"/>
              <a:ext cx="2050223" cy="680447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Zaoblený obdĺžnik 4">
              <a:hlinkClick r:id="rId2" action="ppaction://hlinksldjump"/>
              <a:extLst>
                <a:ext uri="{FF2B5EF4-FFF2-40B4-BE49-F238E27FC236}">
                  <a16:creationId xmlns:a16="http://schemas.microsoft.com/office/drawing/2014/main" id="{16CA38C6-C8E8-4257-B245-D96DA51B9C20}"/>
                </a:ext>
              </a:extLst>
            </p:cNvPr>
            <p:cNvSpPr txBox="1"/>
            <p:nvPr/>
          </p:nvSpPr>
          <p:spPr>
            <a:xfrm>
              <a:off x="19930" y="19930"/>
              <a:ext cx="2010363" cy="6405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800" b="1" kern="1200" cap="none" spc="0" dirty="0">
                  <a:ln w="11430">
                    <a:solidFill>
                      <a:schemeClr val="accent5">
                        <a:lumMod val="50000"/>
                      </a:schemeClr>
                    </a:solidFill>
                  </a:ln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/>
                </a:rPr>
                <a:t>GO BACK TO THE HOME PAGE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764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Radioimmunoassay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– RIA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838200" y="139959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sk-SK" i="1" dirty="0"/>
              <a:t>in vitro</a:t>
            </a:r>
            <a:r>
              <a:rPr lang="sk-SK" dirty="0"/>
              <a:t> </a:t>
            </a:r>
            <a:r>
              <a:rPr lang="sk-SK" dirty="0" err="1"/>
              <a:t>immunoassay</a:t>
            </a:r>
            <a:r>
              <a:rPr lang="sk-SK" dirty="0"/>
              <a:t> </a:t>
            </a:r>
            <a:r>
              <a:rPr lang="sk-SK" dirty="0" err="1"/>
              <a:t>that</a:t>
            </a:r>
            <a:r>
              <a:rPr lang="sk-SK" dirty="0"/>
              <a:t> </a:t>
            </a:r>
            <a:r>
              <a:rPr lang="sk-SK" dirty="0" err="1"/>
              <a:t>measures</a:t>
            </a:r>
            <a:r>
              <a:rPr lang="sk-SK" dirty="0"/>
              <a:t> </a:t>
            </a:r>
            <a:r>
              <a:rPr lang="sk-SK" dirty="0" err="1"/>
              <a:t>usually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presence</a:t>
            </a:r>
            <a:r>
              <a:rPr lang="sk-SK" dirty="0"/>
              <a:t> of </a:t>
            </a:r>
            <a:r>
              <a:rPr lang="sk-SK" dirty="0" err="1"/>
              <a:t>an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</a:t>
            </a:r>
            <a:r>
              <a:rPr lang="sk-SK" dirty="0" err="1"/>
              <a:t>present</a:t>
            </a:r>
            <a:r>
              <a:rPr lang="sk-SK" dirty="0"/>
              <a:t> in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sample</a:t>
            </a:r>
            <a:endParaRPr lang="sk-SK" dirty="0"/>
          </a:p>
          <a:p>
            <a:pPr algn="just"/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radioisotopes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(</a:t>
            </a:r>
            <a:r>
              <a:rPr lang="sk-SK" sz="3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usually</a:t>
            </a:r>
            <a:r>
              <a:rPr lang="sk-SK" sz="30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125I, 131I ) </a:t>
            </a:r>
            <a:r>
              <a:rPr lang="sk-SK" dirty="0"/>
              <a:t>are </a:t>
            </a:r>
            <a:r>
              <a:rPr lang="sk-SK" dirty="0" err="1"/>
              <a:t>used</a:t>
            </a:r>
            <a:r>
              <a:rPr lang="sk-SK" dirty="0"/>
              <a:t> </a:t>
            </a:r>
            <a:r>
              <a:rPr lang="sk-SK" dirty="0" err="1"/>
              <a:t>instead</a:t>
            </a:r>
            <a:r>
              <a:rPr lang="sk-SK" dirty="0"/>
              <a:t> of </a:t>
            </a:r>
            <a:r>
              <a:rPr lang="sk-SK" dirty="0" err="1"/>
              <a:t>enzymes</a:t>
            </a:r>
            <a:r>
              <a:rPr lang="sk-SK" dirty="0"/>
              <a:t> as </a:t>
            </a:r>
            <a:r>
              <a:rPr lang="sk-SK" dirty="0" err="1"/>
              <a:t>labels</a:t>
            </a:r>
            <a:r>
              <a:rPr lang="sk-SK" dirty="0"/>
              <a:t> to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conjugated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antigens</a:t>
            </a:r>
            <a:endParaRPr lang="sk-SK" dirty="0"/>
          </a:p>
          <a:p>
            <a:pPr algn="just"/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classical</a:t>
            </a:r>
            <a:r>
              <a:rPr lang="sk-SK" dirty="0"/>
              <a:t> </a:t>
            </a:r>
            <a:r>
              <a:rPr lang="sk-SK" dirty="0" err="1"/>
              <a:t>radioimmunoassay</a:t>
            </a:r>
            <a:r>
              <a:rPr lang="sk-SK" dirty="0"/>
              <a:t> </a:t>
            </a:r>
            <a:r>
              <a:rPr lang="sk-SK" dirty="0" err="1"/>
              <a:t>methods</a:t>
            </a:r>
            <a:r>
              <a:rPr lang="sk-SK" dirty="0"/>
              <a:t> are </a:t>
            </a:r>
            <a:r>
              <a:rPr lang="sk-SK" dirty="0" err="1"/>
              <a:t>based</a:t>
            </a:r>
            <a:r>
              <a:rPr lang="sk-SK" dirty="0"/>
              <a:t> on </a:t>
            </a:r>
            <a:r>
              <a:rPr lang="sk-SK" dirty="0" err="1"/>
              <a:t>competitive</a:t>
            </a:r>
            <a:r>
              <a:rPr lang="sk-SK" dirty="0"/>
              <a:t> </a:t>
            </a:r>
            <a:r>
              <a:rPr lang="sk-SK" dirty="0" err="1"/>
              <a:t>binding</a:t>
            </a:r>
            <a:endParaRPr lang="sk-SK" dirty="0"/>
          </a:p>
          <a:p>
            <a:pPr algn="just"/>
            <a:r>
              <a:rPr lang="sk-SK" dirty="0" err="1"/>
              <a:t>an</a:t>
            </a:r>
            <a:r>
              <a:rPr lang="sk-SK" dirty="0"/>
              <a:t> </a:t>
            </a:r>
            <a:r>
              <a:rPr lang="sk-SK" dirty="0" err="1"/>
              <a:t>unlabeled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</a:t>
            </a:r>
            <a:r>
              <a:rPr lang="sk-SK" dirty="0" err="1"/>
              <a:t>competes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a </a:t>
            </a:r>
            <a:r>
              <a:rPr lang="sk-SK" dirty="0" err="1"/>
              <a:t>radiolabeled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binding</a:t>
            </a:r>
            <a:r>
              <a:rPr lang="sk-SK" dirty="0"/>
              <a:t> to </a:t>
            </a:r>
            <a:r>
              <a:rPr lang="sk-SK" dirty="0" err="1"/>
              <a:t>an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appropriate</a:t>
            </a:r>
            <a:r>
              <a:rPr lang="sk-SK" dirty="0"/>
              <a:t> </a:t>
            </a:r>
            <a:r>
              <a:rPr lang="sk-SK" dirty="0" err="1"/>
              <a:t>specificity</a:t>
            </a:r>
            <a:r>
              <a:rPr lang="sk-SK" dirty="0"/>
              <a:t> </a:t>
            </a:r>
          </a:p>
          <a:p>
            <a:pPr algn="just"/>
            <a:r>
              <a:rPr lang="sk-SK" dirty="0" err="1"/>
              <a:t>then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radioactivity</a:t>
            </a:r>
            <a:r>
              <a:rPr lang="sk-SK" dirty="0"/>
              <a:t> of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free</a:t>
            </a:r>
            <a:r>
              <a:rPr lang="sk-SK" dirty="0"/>
              <a:t> </a:t>
            </a:r>
            <a:r>
              <a:rPr lang="sk-SK" dirty="0" err="1"/>
              <a:t>antigens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measured</a:t>
            </a:r>
            <a:r>
              <a:rPr lang="sk-SK" dirty="0"/>
              <a:t> </a:t>
            </a:r>
          </a:p>
          <a:p>
            <a:pPr algn="just"/>
            <a:r>
              <a:rPr lang="sk-SK" dirty="0"/>
              <a:t>RIA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characterized</a:t>
            </a:r>
            <a:r>
              <a:rPr lang="sk-SK" dirty="0"/>
              <a:t> by </a:t>
            </a:r>
            <a:r>
              <a:rPr lang="sk-SK" dirty="0" err="1"/>
              <a:t>high</a:t>
            </a:r>
            <a:r>
              <a:rPr lang="sk-SK" dirty="0"/>
              <a:t> </a:t>
            </a:r>
            <a:r>
              <a:rPr lang="sk-SK" dirty="0" err="1"/>
              <a:t>sensitivity</a:t>
            </a:r>
            <a:r>
              <a:rPr lang="sk-SK" dirty="0"/>
              <a:t> and </a:t>
            </a:r>
            <a:r>
              <a:rPr lang="sk-SK" dirty="0" err="1"/>
              <a:t>specificity</a:t>
            </a:r>
            <a:endParaRPr lang="sk-SK" dirty="0"/>
          </a:p>
          <a:p>
            <a:pPr algn="just"/>
            <a:r>
              <a:rPr lang="sk-SK" dirty="0" err="1"/>
              <a:t>allows</a:t>
            </a:r>
            <a:r>
              <a:rPr lang="sk-SK" dirty="0"/>
              <a:t> </a:t>
            </a:r>
            <a:r>
              <a:rPr lang="sk-SK" dirty="0" err="1"/>
              <a:t>determining</a:t>
            </a:r>
            <a:r>
              <a:rPr lang="sk-SK" dirty="0"/>
              <a:t> </a:t>
            </a:r>
            <a:r>
              <a:rPr lang="sk-SK" dirty="0" err="1"/>
              <a:t>biologically</a:t>
            </a:r>
            <a:r>
              <a:rPr lang="sk-SK" dirty="0"/>
              <a:t> </a:t>
            </a:r>
            <a:r>
              <a:rPr lang="sk-SK" dirty="0" err="1"/>
              <a:t>important</a:t>
            </a:r>
            <a:r>
              <a:rPr lang="sk-SK" dirty="0"/>
              <a:t> </a:t>
            </a:r>
            <a:r>
              <a:rPr lang="sk-SK" dirty="0" err="1"/>
              <a:t>substances</a:t>
            </a:r>
            <a:r>
              <a:rPr lang="sk-SK" dirty="0"/>
              <a:t> in </a:t>
            </a:r>
            <a:r>
              <a:rPr lang="sk-SK" dirty="0" err="1"/>
              <a:t>nano</a:t>
            </a:r>
            <a:r>
              <a:rPr lang="sk-SK" dirty="0"/>
              <a:t>- and </a:t>
            </a:r>
            <a:r>
              <a:rPr lang="sk-SK" dirty="0" err="1"/>
              <a:t>pictogram</a:t>
            </a:r>
            <a:r>
              <a:rPr lang="sk-SK" dirty="0"/>
              <a:t> </a:t>
            </a:r>
            <a:r>
              <a:rPr lang="sk-SK" dirty="0" err="1"/>
              <a:t>concentrations</a:t>
            </a:r>
            <a:r>
              <a:rPr lang="sk-SK" dirty="0"/>
              <a:t> </a:t>
            </a:r>
          </a:p>
          <a:p>
            <a:endParaRPr lang="sk-SK" dirty="0"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0BB22F30-71E5-4501-923E-E346AF5B38EB}"/>
              </a:ext>
            </a:extLst>
          </p:cNvPr>
          <p:cNvGrpSpPr/>
          <p:nvPr/>
        </p:nvGrpSpPr>
        <p:grpSpPr>
          <a:xfrm>
            <a:off x="250063" y="5922381"/>
            <a:ext cx="2050223" cy="680447"/>
            <a:chOff x="0" y="0"/>
            <a:chExt cx="2050223" cy="680447"/>
          </a:xfrm>
        </p:grpSpPr>
        <p:sp>
          <p:nvSpPr>
            <p:cNvPr id="5" name="Zaoblený obdĺžnik 7">
              <a:hlinkClick r:id="rId2" action="ppaction://hlinksldjump"/>
              <a:extLst>
                <a:ext uri="{FF2B5EF4-FFF2-40B4-BE49-F238E27FC236}">
                  <a16:creationId xmlns:a16="http://schemas.microsoft.com/office/drawing/2014/main" id="{74FC31B8-9828-4FFF-81C4-3620FA11420D}"/>
                </a:ext>
              </a:extLst>
            </p:cNvPr>
            <p:cNvSpPr/>
            <p:nvPr/>
          </p:nvSpPr>
          <p:spPr>
            <a:xfrm>
              <a:off x="0" y="0"/>
              <a:ext cx="2050223" cy="680447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Zaoblený obdĺžnik 4">
              <a:hlinkClick r:id="rId3" action="ppaction://hlinksldjump"/>
              <a:extLst>
                <a:ext uri="{FF2B5EF4-FFF2-40B4-BE49-F238E27FC236}">
                  <a16:creationId xmlns:a16="http://schemas.microsoft.com/office/drawing/2014/main" id="{76D9FACF-E20D-49FB-A367-EF025386A167}"/>
                </a:ext>
              </a:extLst>
            </p:cNvPr>
            <p:cNvSpPr txBox="1"/>
            <p:nvPr/>
          </p:nvSpPr>
          <p:spPr>
            <a:xfrm>
              <a:off x="19930" y="19930"/>
              <a:ext cx="2010363" cy="6405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800" b="1" kern="1200" cap="none" spc="0" dirty="0">
                  <a:ln w="11430">
                    <a:solidFill>
                      <a:schemeClr val="accent5">
                        <a:lumMod val="50000"/>
                      </a:schemeClr>
                    </a:solidFill>
                  </a:ln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/>
                </a:rPr>
                <a:t>GO BACK TO THE HOME PAGE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1731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18787"/>
            <a:ext cx="10515600" cy="1325563"/>
          </a:xfrm>
        </p:spPr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Chemiluminescent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immunoassay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838200" y="1444350"/>
            <a:ext cx="10515600" cy="4351338"/>
          </a:xfrm>
        </p:spPr>
        <p:txBody>
          <a:bodyPr/>
          <a:lstStyle/>
          <a:p>
            <a:pPr algn="just"/>
            <a:r>
              <a:rPr lang="sk-SK" dirty="0" err="1"/>
              <a:t>uses</a:t>
            </a:r>
            <a:r>
              <a:rPr lang="sk-SK" dirty="0"/>
              <a:t> </a:t>
            </a:r>
            <a:r>
              <a:rPr lang="sk-SK" dirty="0" err="1"/>
              <a:t>luminophore</a:t>
            </a:r>
            <a:r>
              <a:rPr lang="sk-SK" dirty="0"/>
              <a:t> </a:t>
            </a:r>
            <a:r>
              <a:rPr lang="sk-SK" dirty="0" err="1"/>
              <a:t>markers</a:t>
            </a:r>
            <a:r>
              <a:rPr lang="sk-SK" dirty="0"/>
              <a:t> as a </a:t>
            </a:r>
            <a:r>
              <a:rPr lang="sk-SK" dirty="0" err="1"/>
              <a:t>label</a:t>
            </a:r>
            <a:r>
              <a:rPr lang="sk-SK" dirty="0"/>
              <a:t> - </a:t>
            </a:r>
            <a:r>
              <a:rPr lang="sk-SK" dirty="0" err="1"/>
              <a:t>substances</a:t>
            </a:r>
            <a:r>
              <a:rPr lang="sk-SK" dirty="0"/>
              <a:t> </a:t>
            </a:r>
            <a:r>
              <a:rPr lang="sk-SK" dirty="0" err="1"/>
              <a:t>that</a:t>
            </a:r>
            <a:r>
              <a:rPr lang="sk-SK" dirty="0"/>
              <a:t> </a:t>
            </a:r>
            <a:r>
              <a:rPr lang="sk-SK" dirty="0" err="1"/>
              <a:t>emit</a:t>
            </a:r>
            <a:r>
              <a:rPr lang="sk-SK" dirty="0"/>
              <a:t> </a:t>
            </a:r>
            <a:r>
              <a:rPr lang="sk-SK" dirty="0" err="1"/>
              <a:t>light</a:t>
            </a:r>
            <a:r>
              <a:rPr lang="sk-SK" dirty="0"/>
              <a:t> </a:t>
            </a:r>
            <a:r>
              <a:rPr lang="sk-SK" dirty="0" err="1"/>
              <a:t>during</a:t>
            </a:r>
            <a:r>
              <a:rPr lang="sk-SK" dirty="0"/>
              <a:t> </a:t>
            </a:r>
            <a:r>
              <a:rPr lang="sk-SK" dirty="0" err="1"/>
              <a:t>oxidation</a:t>
            </a:r>
            <a:endParaRPr lang="sk-SK" dirty="0"/>
          </a:p>
          <a:p>
            <a:pPr algn="just"/>
            <a:r>
              <a:rPr lang="sk-SK" dirty="0" err="1"/>
              <a:t>light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emitted</a:t>
            </a:r>
            <a:r>
              <a:rPr lang="sk-SK" dirty="0"/>
              <a:t> </a:t>
            </a:r>
            <a:r>
              <a:rPr lang="sk-SK" dirty="0" err="1"/>
              <a:t>during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chemical</a:t>
            </a:r>
            <a:r>
              <a:rPr lang="sk-SK" dirty="0"/>
              <a:t> </a:t>
            </a:r>
            <a:r>
              <a:rPr lang="sk-SK" dirty="0" err="1"/>
              <a:t>reaction</a:t>
            </a:r>
            <a:r>
              <a:rPr lang="sk-SK" dirty="0"/>
              <a:t> and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detected</a:t>
            </a:r>
            <a:r>
              <a:rPr lang="sk-SK" dirty="0"/>
              <a:t> by a </a:t>
            </a:r>
            <a:r>
              <a:rPr lang="sk-SK" dirty="0" err="1"/>
              <a:t>luminometer</a:t>
            </a:r>
            <a:endParaRPr lang="sk-SK" dirty="0"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0898401E-3EBD-489B-94BE-01D4D211D92A}"/>
              </a:ext>
            </a:extLst>
          </p:cNvPr>
          <p:cNvGrpSpPr/>
          <p:nvPr/>
        </p:nvGrpSpPr>
        <p:grpSpPr>
          <a:xfrm>
            <a:off x="250063" y="5922381"/>
            <a:ext cx="2050223" cy="680447"/>
            <a:chOff x="0" y="0"/>
            <a:chExt cx="2050223" cy="680447"/>
          </a:xfrm>
        </p:grpSpPr>
        <p:sp>
          <p:nvSpPr>
            <p:cNvPr id="5" name="Zaoblený obdĺžnik 7">
              <a:hlinkClick r:id="rId2" action="ppaction://hlinksldjump"/>
              <a:extLst>
                <a:ext uri="{FF2B5EF4-FFF2-40B4-BE49-F238E27FC236}">
                  <a16:creationId xmlns:a16="http://schemas.microsoft.com/office/drawing/2014/main" id="{7FCD9C33-77D5-4A6C-88FF-0BEC908E795F}"/>
                </a:ext>
              </a:extLst>
            </p:cNvPr>
            <p:cNvSpPr/>
            <p:nvPr/>
          </p:nvSpPr>
          <p:spPr>
            <a:xfrm>
              <a:off x="0" y="0"/>
              <a:ext cx="2050223" cy="680447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Zaoblený obdĺžnik 4">
              <a:hlinkClick r:id="rId3" action="ppaction://hlinksldjump"/>
              <a:extLst>
                <a:ext uri="{FF2B5EF4-FFF2-40B4-BE49-F238E27FC236}">
                  <a16:creationId xmlns:a16="http://schemas.microsoft.com/office/drawing/2014/main" id="{AEF5D176-4514-4BF1-83FA-E144DC29C194}"/>
                </a:ext>
              </a:extLst>
            </p:cNvPr>
            <p:cNvSpPr txBox="1"/>
            <p:nvPr/>
          </p:nvSpPr>
          <p:spPr>
            <a:xfrm>
              <a:off x="19930" y="19930"/>
              <a:ext cx="2010363" cy="6405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800" b="1" kern="1200" cap="none" spc="0" dirty="0">
                  <a:ln w="11430">
                    <a:solidFill>
                      <a:schemeClr val="accent5">
                        <a:lumMod val="50000"/>
                      </a:schemeClr>
                    </a:solidFill>
                  </a:ln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/>
                </a:rPr>
                <a:t>GO BACK TO THE HOME PAGE </a:t>
              </a:r>
            </a:p>
          </p:txBody>
        </p:sp>
      </p:grpSp>
      <p:sp>
        <p:nvSpPr>
          <p:cNvPr id="7" name="Nadpis 1">
            <a:extLst>
              <a:ext uri="{FF2B5EF4-FFF2-40B4-BE49-F238E27FC236}">
                <a16:creationId xmlns:a16="http://schemas.microsoft.com/office/drawing/2014/main" id="{F65FF477-EC4C-4171-945E-651FF1480786}"/>
              </a:ext>
            </a:extLst>
          </p:cNvPr>
          <p:cNvSpPr txBox="1">
            <a:spLocks/>
          </p:cNvSpPr>
          <p:nvPr/>
        </p:nvSpPr>
        <p:spPr>
          <a:xfrm>
            <a:off x="838200" y="31389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Fluorescence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immunoassay</a:t>
            </a:r>
            <a:endParaRPr lang="sk-SK" b="1" dirty="0">
              <a:ln w="127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8" name="Zástupný objekt pre obsah 2">
            <a:extLst>
              <a:ext uri="{FF2B5EF4-FFF2-40B4-BE49-F238E27FC236}">
                <a16:creationId xmlns:a16="http://schemas.microsoft.com/office/drawing/2014/main" id="{39363525-3628-42E5-B0AC-579F19EBC999}"/>
              </a:ext>
            </a:extLst>
          </p:cNvPr>
          <p:cNvSpPr txBox="1">
            <a:spLocks/>
          </p:cNvSpPr>
          <p:nvPr/>
        </p:nvSpPr>
        <p:spPr>
          <a:xfrm>
            <a:off x="838200" y="4221673"/>
            <a:ext cx="10515600" cy="18168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sk-SK" dirty="0" err="1"/>
              <a:t>uses</a:t>
            </a:r>
            <a:r>
              <a:rPr lang="sk-SK" dirty="0"/>
              <a:t> </a:t>
            </a:r>
            <a:r>
              <a:rPr lang="sk-SK" dirty="0" err="1"/>
              <a:t>fluorochrome</a:t>
            </a:r>
            <a:r>
              <a:rPr lang="sk-SK" dirty="0"/>
              <a:t> as a </a:t>
            </a:r>
            <a:r>
              <a:rPr lang="sk-SK" dirty="0" err="1"/>
              <a:t>label</a:t>
            </a:r>
            <a:r>
              <a:rPr lang="sk-SK" dirty="0"/>
              <a:t> and </a:t>
            </a:r>
            <a:r>
              <a:rPr lang="sk-SK" dirty="0" err="1"/>
              <a:t>signal</a:t>
            </a:r>
            <a:r>
              <a:rPr lang="sk-SK" dirty="0"/>
              <a:t> </a:t>
            </a:r>
            <a:r>
              <a:rPr lang="sk-SK" dirty="0" err="1"/>
              <a:t>detection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done </a:t>
            </a:r>
            <a:r>
              <a:rPr lang="sk-SK" dirty="0" err="1"/>
              <a:t>fluorimetrically</a:t>
            </a:r>
            <a:endParaRPr lang="sk-SK" dirty="0"/>
          </a:p>
          <a:p>
            <a:pPr algn="just"/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principles</a:t>
            </a:r>
            <a:r>
              <a:rPr lang="sk-SK" dirty="0"/>
              <a:t> of </a:t>
            </a:r>
            <a:r>
              <a:rPr lang="sk-SK" dirty="0" err="1"/>
              <a:t>both</a:t>
            </a:r>
            <a:r>
              <a:rPr lang="sk-SK" dirty="0"/>
              <a:t> </a:t>
            </a:r>
            <a:r>
              <a:rPr lang="sk-SK" dirty="0" err="1"/>
              <a:t>methods</a:t>
            </a:r>
            <a:r>
              <a:rPr lang="sk-SK" dirty="0"/>
              <a:t> are </a:t>
            </a:r>
            <a:r>
              <a:rPr lang="sk-SK" dirty="0" err="1"/>
              <a:t>identical</a:t>
            </a:r>
            <a:r>
              <a:rPr lang="sk-SK" dirty="0"/>
              <a:t> to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methods</a:t>
            </a:r>
            <a:r>
              <a:rPr lang="sk-SK" dirty="0"/>
              <a:t> in </a:t>
            </a:r>
            <a:r>
              <a:rPr lang="sk-SK" dirty="0" err="1"/>
              <a:t>enzyme-linked</a:t>
            </a:r>
            <a:r>
              <a:rPr lang="sk-SK" dirty="0"/>
              <a:t> </a:t>
            </a:r>
            <a:r>
              <a:rPr lang="sk-SK" dirty="0" err="1"/>
              <a:t>immunosorbent</a:t>
            </a:r>
            <a:r>
              <a:rPr lang="sk-SK" dirty="0"/>
              <a:t> </a:t>
            </a:r>
            <a:r>
              <a:rPr lang="sk-SK" dirty="0" err="1"/>
              <a:t>assays</a:t>
            </a:r>
            <a:r>
              <a:rPr lang="sk-SK" dirty="0"/>
              <a:t> and are </a:t>
            </a:r>
            <a:r>
              <a:rPr lang="sk-SK" dirty="0" err="1"/>
              <a:t>described</a:t>
            </a:r>
            <a:r>
              <a:rPr lang="sk-SK" dirty="0"/>
              <a:t> </a:t>
            </a:r>
            <a:r>
              <a:rPr lang="sk-SK" dirty="0" err="1"/>
              <a:t>above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4751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7710996" cy="1325563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IMMUNOBLOTING TECHNIQUES 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err="1"/>
              <a:t>blotting</a:t>
            </a:r>
            <a:r>
              <a:rPr lang="sk-SK" dirty="0"/>
              <a:t> </a:t>
            </a:r>
            <a:r>
              <a:rPr lang="sk-SK" dirty="0" err="1"/>
              <a:t>methods</a:t>
            </a:r>
            <a:r>
              <a:rPr lang="sk-SK" dirty="0"/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combine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electrophoresis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and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immunoassay</a:t>
            </a:r>
            <a:endParaRPr lang="sk-SK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  <a:p>
            <a:r>
              <a:rPr lang="sk-SK" dirty="0" err="1"/>
              <a:t>they</a:t>
            </a:r>
            <a:r>
              <a:rPr lang="sk-SK" dirty="0"/>
              <a:t> </a:t>
            </a:r>
            <a:r>
              <a:rPr lang="sk-SK" dirty="0" err="1"/>
              <a:t>take</a:t>
            </a:r>
            <a:r>
              <a:rPr lang="sk-SK" dirty="0"/>
              <a:t> </a:t>
            </a:r>
            <a:r>
              <a:rPr lang="sk-SK" dirty="0" err="1"/>
              <a:t>place</a:t>
            </a:r>
            <a:r>
              <a:rPr lang="sk-SK" dirty="0"/>
              <a:t> in </a:t>
            </a:r>
            <a:r>
              <a:rPr lang="sk-SK" dirty="0" err="1"/>
              <a:t>various</a:t>
            </a:r>
            <a:r>
              <a:rPr lang="sk-SK" dirty="0"/>
              <a:t> </a:t>
            </a:r>
            <a:r>
              <a:rPr lang="sk-SK" dirty="0" err="1"/>
              <a:t>modifications</a:t>
            </a:r>
            <a:endParaRPr lang="sk-SK" dirty="0"/>
          </a:p>
          <a:p>
            <a:endParaRPr lang="sk-SK" dirty="0"/>
          </a:p>
          <a:p>
            <a:endParaRPr lang="sk-SK" dirty="0"/>
          </a:p>
          <a:p>
            <a:endParaRPr lang="sk-SK" dirty="0"/>
          </a:p>
          <a:p>
            <a:endParaRPr lang="sk-SK" dirty="0"/>
          </a:p>
          <a:p>
            <a:endParaRPr lang="sk-SK" dirty="0"/>
          </a:p>
          <a:p>
            <a:r>
              <a:rPr lang="sk-SK" dirty="0"/>
              <a:t>Western </a:t>
            </a:r>
            <a:r>
              <a:rPr lang="sk-SK" dirty="0" err="1"/>
              <a:t>blot</a:t>
            </a:r>
            <a:r>
              <a:rPr lang="sk-SK" dirty="0"/>
              <a:t> and </a:t>
            </a:r>
            <a:r>
              <a:rPr lang="sk-SK" dirty="0" err="1"/>
              <a:t>immunodot</a:t>
            </a:r>
            <a:r>
              <a:rPr lang="sk-SK" dirty="0"/>
              <a:t> are most </a:t>
            </a:r>
            <a:r>
              <a:rPr lang="sk-SK" dirty="0" err="1"/>
              <a:t>commonly</a:t>
            </a:r>
            <a:r>
              <a:rPr lang="sk-SK" dirty="0"/>
              <a:t> </a:t>
            </a:r>
            <a:r>
              <a:rPr lang="sk-SK" dirty="0" err="1"/>
              <a:t>used</a:t>
            </a:r>
            <a:endParaRPr lang="sk-SK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735846783"/>
              </p:ext>
            </p:extLst>
          </p:nvPr>
        </p:nvGraphicFramePr>
        <p:xfrm>
          <a:off x="1201782" y="2778034"/>
          <a:ext cx="9864535" cy="3259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966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Western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blot</a:t>
            </a:r>
            <a:endParaRPr lang="sk-SK" b="1" dirty="0">
              <a:ln w="127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774122" y="2506662"/>
            <a:ext cx="10643755" cy="4351338"/>
          </a:xfrm>
        </p:spPr>
        <p:txBody>
          <a:bodyPr/>
          <a:lstStyle/>
          <a:p>
            <a:pPr algn="just"/>
            <a:r>
              <a:rPr lang="sk-SK" dirty="0"/>
              <a:t>in </a:t>
            </a:r>
            <a:r>
              <a:rPr lang="sk-SK" dirty="0" err="1"/>
              <a:t>this</a:t>
            </a:r>
            <a:r>
              <a:rPr lang="sk-SK" dirty="0"/>
              <a:t> </a:t>
            </a:r>
            <a:r>
              <a:rPr lang="sk-SK" dirty="0" err="1"/>
              <a:t>technique</a:t>
            </a:r>
            <a:r>
              <a:rPr lang="sk-SK" dirty="0"/>
              <a:t>, a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mixture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of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proteins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separated</a:t>
            </a:r>
            <a:r>
              <a:rPr lang="sk-SK" dirty="0"/>
              <a:t> </a:t>
            </a:r>
            <a:r>
              <a:rPr lang="sk-SK" dirty="0" err="1"/>
              <a:t>based</a:t>
            </a:r>
            <a:r>
              <a:rPr lang="sk-SK" dirty="0"/>
              <a:t> on </a:t>
            </a:r>
            <a:r>
              <a:rPr lang="sk-SK" dirty="0" err="1"/>
              <a:t>molecular</a:t>
            </a:r>
            <a:r>
              <a:rPr lang="sk-SK" dirty="0"/>
              <a:t> </a:t>
            </a:r>
            <a:r>
              <a:rPr lang="sk-SK" dirty="0" err="1"/>
              <a:t>weight</a:t>
            </a:r>
            <a:r>
              <a:rPr lang="sk-SK" dirty="0"/>
              <a:t> </a:t>
            </a:r>
            <a:r>
              <a:rPr lang="sk-SK" dirty="0" err="1"/>
              <a:t>through</a:t>
            </a:r>
            <a:r>
              <a:rPr lang="sk-SK" dirty="0"/>
              <a:t> </a:t>
            </a:r>
            <a:r>
              <a:rPr lang="sk-SK" dirty="0" err="1"/>
              <a:t>gel</a:t>
            </a:r>
            <a:r>
              <a:rPr lang="sk-SK" dirty="0"/>
              <a:t> </a:t>
            </a:r>
            <a:r>
              <a:rPr lang="sk-SK" dirty="0" err="1"/>
              <a:t>electrophoresis</a:t>
            </a:r>
            <a:r>
              <a:rPr lang="sk-SK" dirty="0"/>
              <a:t> </a:t>
            </a:r>
          </a:p>
          <a:p>
            <a:pPr algn="just"/>
            <a:r>
              <a:rPr lang="sk-SK" dirty="0" err="1"/>
              <a:t>then</a:t>
            </a:r>
            <a:r>
              <a:rPr lang="sk-SK" dirty="0"/>
              <a:t> </a:t>
            </a:r>
            <a:r>
              <a:rPr lang="sk-SK" dirty="0" err="1"/>
              <a:t>transferred</a:t>
            </a:r>
            <a:r>
              <a:rPr lang="sk-SK" dirty="0"/>
              <a:t> to a </a:t>
            </a:r>
            <a:r>
              <a:rPr lang="sk-SK" dirty="0" err="1"/>
              <a:t>blotting</a:t>
            </a:r>
            <a:r>
              <a:rPr lang="sk-SK" dirty="0"/>
              <a:t> </a:t>
            </a:r>
            <a:r>
              <a:rPr lang="sk-SK" dirty="0" err="1"/>
              <a:t>membrane</a:t>
            </a:r>
            <a:r>
              <a:rPr lang="sk-SK" dirty="0"/>
              <a:t> </a:t>
            </a:r>
            <a:r>
              <a:rPr lang="sk-SK" dirty="0" err="1"/>
              <a:t>producing</a:t>
            </a:r>
            <a:r>
              <a:rPr lang="sk-SK" dirty="0"/>
              <a:t> a band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each</a:t>
            </a:r>
            <a:r>
              <a:rPr lang="sk-SK" dirty="0"/>
              <a:t> </a:t>
            </a:r>
            <a:r>
              <a:rPr lang="sk-SK" dirty="0" err="1"/>
              <a:t>protein</a:t>
            </a:r>
            <a:endParaRPr lang="sk-SK" dirty="0"/>
          </a:p>
          <a:p>
            <a:pPr algn="just"/>
            <a:r>
              <a:rPr lang="sk-SK" dirty="0" err="1"/>
              <a:t>then</a:t>
            </a:r>
            <a:r>
              <a:rPr lang="sk-SK" dirty="0"/>
              <a:t> </a:t>
            </a:r>
            <a:r>
              <a:rPr lang="sk-SK" dirty="0" err="1"/>
              <a:t>incubated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an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, </a:t>
            </a:r>
            <a:r>
              <a:rPr lang="sk-SK" dirty="0" err="1"/>
              <a:t>which</a:t>
            </a:r>
            <a:r>
              <a:rPr lang="sk-SK" dirty="0"/>
              <a:t> </a:t>
            </a:r>
            <a:r>
              <a:rPr lang="sk-SK" dirty="0" err="1"/>
              <a:t>specifically</a:t>
            </a:r>
            <a:r>
              <a:rPr lang="sk-SK" dirty="0"/>
              <a:t> </a:t>
            </a:r>
            <a:r>
              <a:rPr lang="sk-SK" dirty="0" err="1"/>
              <a:t>binds</a:t>
            </a:r>
            <a:r>
              <a:rPr lang="sk-SK" dirty="0"/>
              <a:t> to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protein</a:t>
            </a:r>
            <a:r>
              <a:rPr lang="sk-SK" dirty="0"/>
              <a:t> of </a:t>
            </a:r>
            <a:r>
              <a:rPr lang="sk-SK" dirty="0" err="1"/>
              <a:t>interest</a:t>
            </a:r>
            <a:r>
              <a:rPr lang="sk-SK" dirty="0"/>
              <a:t> and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secondary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 </a:t>
            </a:r>
          </a:p>
          <a:p>
            <a:pPr algn="just"/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secondary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linked</a:t>
            </a:r>
            <a:r>
              <a:rPr lang="sk-SK" dirty="0"/>
              <a:t> to </a:t>
            </a:r>
            <a:r>
              <a:rPr lang="sk-SK" dirty="0" err="1"/>
              <a:t>an</a:t>
            </a:r>
            <a:r>
              <a:rPr lang="sk-SK" dirty="0"/>
              <a:t> </a:t>
            </a:r>
            <a:r>
              <a:rPr lang="sk-SK" dirty="0" err="1"/>
              <a:t>enzyme</a:t>
            </a:r>
            <a:r>
              <a:rPr lang="sk-SK" dirty="0"/>
              <a:t> </a:t>
            </a:r>
            <a:r>
              <a:rPr lang="sk-SK" dirty="0" err="1"/>
              <a:t>that</a:t>
            </a:r>
            <a:r>
              <a:rPr lang="sk-SK" dirty="0"/>
              <a:t> </a:t>
            </a:r>
            <a:r>
              <a:rPr lang="sk-SK" dirty="0" err="1"/>
              <a:t>produces</a:t>
            </a:r>
            <a:r>
              <a:rPr lang="sk-SK" dirty="0"/>
              <a:t> </a:t>
            </a:r>
            <a:r>
              <a:rPr lang="sk-SK" dirty="0" err="1"/>
              <a:t>color</a:t>
            </a:r>
            <a:r>
              <a:rPr lang="sk-SK" dirty="0"/>
              <a:t> or </a:t>
            </a:r>
            <a:r>
              <a:rPr lang="sk-SK" dirty="0" err="1"/>
              <a:t>light</a:t>
            </a:r>
            <a:r>
              <a:rPr lang="sk-SK" dirty="0"/>
              <a:t>, </a:t>
            </a:r>
            <a:r>
              <a:rPr lang="sk-SK" dirty="0" err="1"/>
              <a:t>which</a:t>
            </a:r>
            <a:r>
              <a:rPr lang="sk-SK" dirty="0"/>
              <a:t> </a:t>
            </a:r>
            <a:r>
              <a:rPr lang="sk-SK" dirty="0" err="1"/>
              <a:t>allows</a:t>
            </a:r>
            <a:r>
              <a:rPr lang="sk-SK" dirty="0"/>
              <a:t> </a:t>
            </a:r>
            <a:r>
              <a:rPr lang="sk-SK" dirty="0" err="1"/>
              <a:t>it</a:t>
            </a:r>
            <a:r>
              <a:rPr lang="sk-SK" dirty="0"/>
              <a:t> to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easily</a:t>
            </a:r>
            <a:r>
              <a:rPr lang="sk-SK" dirty="0"/>
              <a:t> </a:t>
            </a:r>
            <a:r>
              <a:rPr lang="sk-SK" dirty="0" err="1"/>
              <a:t>detected</a:t>
            </a:r>
            <a:r>
              <a:rPr lang="sk-SK" dirty="0"/>
              <a:t> and </a:t>
            </a:r>
            <a:r>
              <a:rPr lang="sk-SK" dirty="0" err="1"/>
              <a:t>imaged</a:t>
            </a:r>
            <a:endParaRPr lang="sk-SK" dirty="0"/>
          </a:p>
          <a:p>
            <a:endParaRPr lang="sk-SK" dirty="0"/>
          </a:p>
          <a:p>
            <a:endParaRPr lang="sk-SK" dirty="0"/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90DCC264-BDEF-4757-B954-2055F272515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636" y="166256"/>
            <a:ext cx="3383973" cy="234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99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EDD808-DE8A-4336-B4C4-CD6273FA0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Western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blot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-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result</a:t>
            </a:r>
            <a:endParaRPr lang="sk-SK" b="1" dirty="0">
              <a:ln w="127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pic>
        <p:nvPicPr>
          <p:cNvPr id="4" name="Zástupný objekt pre obsah 3">
            <a:extLst>
              <a:ext uri="{FF2B5EF4-FFF2-40B4-BE49-F238E27FC236}">
                <a16:creationId xmlns:a16="http://schemas.microsoft.com/office/drawing/2014/main" id="{8B4C9A51-238E-4404-80F8-22DEEFB6472F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368570"/>
            <a:ext cx="6017463" cy="4351338"/>
          </a:xfrm>
          <a:prstGeom prst="rect">
            <a:avLst/>
          </a:prstGeom>
        </p:spPr>
      </p:pic>
      <p:sp>
        <p:nvSpPr>
          <p:cNvPr id="5" name="BlokTextu 4">
            <a:extLst>
              <a:ext uri="{FF2B5EF4-FFF2-40B4-BE49-F238E27FC236}">
                <a16:creationId xmlns:a16="http://schemas.microsoft.com/office/drawing/2014/main" id="{85F6E217-242C-494C-B021-5B87D11E52A1}"/>
              </a:ext>
            </a:extLst>
          </p:cNvPr>
          <p:cNvSpPr txBox="1"/>
          <p:nvPr/>
        </p:nvSpPr>
        <p:spPr>
          <a:xfrm>
            <a:off x="838199" y="5941109"/>
            <a:ext cx="7765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thickness</a:t>
            </a:r>
            <a:r>
              <a:rPr lang="sk-SK" dirty="0"/>
              <a:t> of </a:t>
            </a:r>
            <a:r>
              <a:rPr lang="sk-SK" dirty="0" err="1"/>
              <a:t>the</a:t>
            </a:r>
            <a:r>
              <a:rPr lang="sk-SK" dirty="0"/>
              <a:t> band </a:t>
            </a:r>
            <a:r>
              <a:rPr lang="sk-SK" dirty="0" err="1"/>
              <a:t>corresponds</a:t>
            </a:r>
            <a:r>
              <a:rPr lang="sk-SK" dirty="0"/>
              <a:t> to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amount</a:t>
            </a:r>
            <a:r>
              <a:rPr lang="sk-SK" dirty="0"/>
              <a:t> of </a:t>
            </a:r>
            <a:r>
              <a:rPr lang="sk-SK" dirty="0" err="1"/>
              <a:t>protein</a:t>
            </a:r>
            <a:r>
              <a:rPr lang="sk-SK" dirty="0"/>
              <a:t> of </a:t>
            </a:r>
            <a:r>
              <a:rPr lang="sk-SK" dirty="0" err="1"/>
              <a:t>interest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8834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Immunodot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297872" y="1822450"/>
            <a:ext cx="6612082" cy="4351338"/>
          </a:xfrm>
        </p:spPr>
        <p:txBody>
          <a:bodyPr/>
          <a:lstStyle/>
          <a:p>
            <a:pPr algn="just"/>
            <a:r>
              <a:rPr lang="sk-SK" dirty="0" err="1"/>
              <a:t>is</a:t>
            </a:r>
            <a:r>
              <a:rPr lang="sk-SK" dirty="0"/>
              <a:t> a </a:t>
            </a:r>
            <a:r>
              <a:rPr lang="sk-SK" dirty="0" err="1"/>
              <a:t>simple</a:t>
            </a:r>
            <a:r>
              <a:rPr lang="sk-SK" dirty="0"/>
              <a:t> and </a:t>
            </a:r>
            <a:r>
              <a:rPr lang="sk-SK" dirty="0" err="1"/>
              <a:t>rapid</a:t>
            </a:r>
            <a:r>
              <a:rPr lang="sk-SK" dirty="0"/>
              <a:t> </a:t>
            </a:r>
            <a:r>
              <a:rPr lang="sk-SK" dirty="0" err="1"/>
              <a:t>assay</a:t>
            </a:r>
            <a:r>
              <a:rPr lang="sk-SK" dirty="0"/>
              <a:t> </a:t>
            </a:r>
            <a:r>
              <a:rPr lang="sk-SK" dirty="0" err="1"/>
              <a:t>that</a:t>
            </a:r>
            <a:r>
              <a:rPr lang="sk-SK" dirty="0"/>
              <a:t> </a:t>
            </a:r>
            <a:r>
              <a:rPr lang="sk-SK" dirty="0" err="1"/>
              <a:t>utilizes</a:t>
            </a:r>
            <a:r>
              <a:rPr lang="sk-SK" dirty="0"/>
              <a:t>    </a:t>
            </a:r>
            <a:r>
              <a:rPr lang="sk-SK" dirty="0" err="1"/>
              <a:t>an</a:t>
            </a:r>
            <a:r>
              <a:rPr lang="sk-SK" dirty="0"/>
              <a:t> </a:t>
            </a:r>
            <a:r>
              <a:rPr lang="sk-SK" dirty="0" err="1"/>
              <a:t>enzyme-linked</a:t>
            </a:r>
            <a:r>
              <a:rPr lang="sk-SK" dirty="0"/>
              <a:t> </a:t>
            </a:r>
            <a:r>
              <a:rPr lang="sk-SK" dirty="0" err="1"/>
              <a:t>immunoassay</a:t>
            </a:r>
            <a:r>
              <a:rPr lang="sk-SK" dirty="0"/>
              <a:t> </a:t>
            </a:r>
            <a:r>
              <a:rPr lang="sk-SK" dirty="0" err="1"/>
              <a:t>dot</a:t>
            </a:r>
            <a:r>
              <a:rPr lang="sk-SK" dirty="0"/>
              <a:t> </a:t>
            </a:r>
            <a:r>
              <a:rPr lang="sk-SK" dirty="0" err="1"/>
              <a:t>technique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detection</a:t>
            </a:r>
            <a:r>
              <a:rPr lang="sk-SK" dirty="0"/>
              <a:t> of </a:t>
            </a:r>
            <a:r>
              <a:rPr lang="sk-SK" dirty="0" err="1"/>
              <a:t>antibodies</a:t>
            </a:r>
            <a:r>
              <a:rPr lang="sk-SK" dirty="0"/>
              <a:t> </a:t>
            </a:r>
          </a:p>
          <a:p>
            <a:pPr algn="just"/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antigens</a:t>
            </a:r>
            <a:r>
              <a:rPr lang="sk-SK" dirty="0"/>
              <a:t> are </a:t>
            </a:r>
            <a:r>
              <a:rPr lang="sk-SK" dirty="0" err="1"/>
              <a:t>dispensed</a:t>
            </a:r>
            <a:r>
              <a:rPr lang="sk-SK" dirty="0"/>
              <a:t> as </a:t>
            </a:r>
            <a:r>
              <a:rPr lang="sk-SK" dirty="0" err="1"/>
              <a:t>discrete</a:t>
            </a:r>
            <a:r>
              <a:rPr lang="sk-SK" dirty="0"/>
              <a:t> </a:t>
            </a:r>
            <a:r>
              <a:rPr lang="sk-SK" dirty="0" err="1"/>
              <a:t>dots</a:t>
            </a:r>
            <a:r>
              <a:rPr lang="sk-SK" dirty="0"/>
              <a:t> </a:t>
            </a:r>
            <a:r>
              <a:rPr lang="sk-SK" dirty="0" err="1"/>
              <a:t>onto</a:t>
            </a:r>
            <a:r>
              <a:rPr lang="sk-SK" dirty="0"/>
              <a:t> a </a:t>
            </a:r>
            <a:r>
              <a:rPr lang="sk-SK" dirty="0" err="1"/>
              <a:t>solid</a:t>
            </a:r>
            <a:r>
              <a:rPr lang="sk-SK" dirty="0"/>
              <a:t> </a:t>
            </a:r>
            <a:r>
              <a:rPr lang="sk-SK" dirty="0" err="1"/>
              <a:t>membrane</a:t>
            </a:r>
            <a:endParaRPr lang="sk-SK" dirty="0"/>
          </a:p>
          <a:p>
            <a:pPr algn="just"/>
            <a:r>
              <a:rPr lang="sk-SK" dirty="0" err="1"/>
              <a:t>reading</a:t>
            </a:r>
            <a:r>
              <a:rPr lang="sk-SK" dirty="0"/>
              <a:t> </a:t>
            </a:r>
            <a:r>
              <a:rPr lang="sk-SK" dirty="0" err="1"/>
              <a:t>immunodotes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easier</a:t>
            </a:r>
            <a:r>
              <a:rPr lang="sk-SK" dirty="0"/>
              <a:t>, </a:t>
            </a:r>
            <a:r>
              <a:rPr lang="sk-SK" dirty="0" err="1"/>
              <a:t>but</a:t>
            </a:r>
            <a:r>
              <a:rPr lang="sk-SK" dirty="0"/>
              <a:t> </a:t>
            </a:r>
            <a:r>
              <a:rPr lang="sk-SK" dirty="0" err="1"/>
              <a:t>tests</a:t>
            </a:r>
            <a:r>
              <a:rPr lang="sk-SK" dirty="0"/>
              <a:t> are more </a:t>
            </a:r>
            <a:r>
              <a:rPr lang="sk-SK" dirty="0" err="1"/>
              <a:t>expensive</a:t>
            </a:r>
            <a:r>
              <a:rPr lang="sk-SK" dirty="0"/>
              <a:t> </a:t>
            </a:r>
          </a:p>
        </p:txBody>
      </p:sp>
      <p:pic>
        <p:nvPicPr>
          <p:cNvPr id="4" name="Obrázok 3" descr="Dot Blot strips. Strip1-negative; Strip 2-Anti-Sm,RNP,SSA positive; Strip 3-Anti-Sm,RNP positive; Strip 4-Anti-Scl-70 positive; Strip 5-Anti-RNP positive; Strip 6-Anti-RNP,SSA,SSB positiv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9248" y="1822450"/>
            <a:ext cx="5081153" cy="40868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342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Application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of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immunoblotting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techniques</a:t>
            </a:r>
            <a:endParaRPr lang="sk-SK" b="1" dirty="0">
              <a:ln w="127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advantage</a:t>
            </a:r>
            <a:r>
              <a:rPr lang="sk-SK" dirty="0"/>
              <a:t> of </a:t>
            </a:r>
            <a:r>
              <a:rPr lang="sk-SK" dirty="0" err="1"/>
              <a:t>blotting</a:t>
            </a:r>
            <a:r>
              <a:rPr lang="sk-SK" dirty="0"/>
              <a:t> </a:t>
            </a:r>
            <a:r>
              <a:rPr lang="sk-SK" dirty="0" err="1"/>
              <a:t>techniques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ability</a:t>
            </a:r>
            <a:r>
              <a:rPr lang="sk-SK" dirty="0"/>
              <a:t> to </a:t>
            </a:r>
            <a:r>
              <a:rPr lang="sk-SK" dirty="0" err="1"/>
              <a:t>detect</a:t>
            </a:r>
            <a:r>
              <a:rPr lang="sk-SK" dirty="0"/>
              <a:t> </a:t>
            </a:r>
            <a:r>
              <a:rPr lang="sk-SK" dirty="0" err="1"/>
              <a:t>several</a:t>
            </a:r>
            <a:r>
              <a:rPr lang="sk-SK" dirty="0"/>
              <a:t> </a:t>
            </a:r>
            <a:r>
              <a:rPr lang="sk-SK" dirty="0" err="1"/>
              <a:t>specific</a:t>
            </a:r>
            <a:r>
              <a:rPr lang="sk-SK" dirty="0"/>
              <a:t> </a:t>
            </a:r>
            <a:r>
              <a:rPr lang="sk-SK" dirty="0" err="1"/>
              <a:t>antibodies</a:t>
            </a:r>
            <a:r>
              <a:rPr lang="sk-SK" dirty="0"/>
              <a:t> </a:t>
            </a:r>
            <a:r>
              <a:rPr lang="sk-SK" dirty="0" err="1"/>
              <a:t>against</a:t>
            </a:r>
            <a:r>
              <a:rPr lang="sk-SK" dirty="0"/>
              <a:t> </a:t>
            </a:r>
            <a:r>
              <a:rPr lang="sk-SK" dirty="0" err="1"/>
              <a:t>individual</a:t>
            </a:r>
            <a:r>
              <a:rPr lang="sk-SK" dirty="0"/>
              <a:t> </a:t>
            </a:r>
            <a:r>
              <a:rPr lang="sk-SK" dirty="0" err="1"/>
              <a:t>antigens</a:t>
            </a:r>
            <a:r>
              <a:rPr lang="sk-SK" dirty="0"/>
              <a:t> at </a:t>
            </a:r>
            <a:r>
              <a:rPr lang="sk-SK" dirty="0" err="1"/>
              <a:t>once</a:t>
            </a:r>
            <a:endParaRPr lang="sk-SK" dirty="0"/>
          </a:p>
          <a:p>
            <a:pPr algn="just"/>
            <a:r>
              <a:rPr lang="sk-SK" dirty="0" err="1"/>
              <a:t>blotting</a:t>
            </a:r>
            <a:r>
              <a:rPr lang="sk-SK" dirty="0"/>
              <a:t> </a:t>
            </a:r>
            <a:r>
              <a:rPr lang="sk-SK" dirty="0" err="1"/>
              <a:t>methods</a:t>
            </a:r>
            <a:r>
              <a:rPr lang="sk-SK" dirty="0"/>
              <a:t> are </a:t>
            </a:r>
            <a:r>
              <a:rPr lang="sk-SK" dirty="0" err="1"/>
              <a:t>currently</a:t>
            </a:r>
            <a:r>
              <a:rPr lang="sk-SK" dirty="0"/>
              <a:t> </a:t>
            </a:r>
            <a:r>
              <a:rPr lang="sk-SK" dirty="0" err="1"/>
              <a:t>widely</a:t>
            </a:r>
            <a:r>
              <a:rPr lang="sk-SK" dirty="0"/>
              <a:t> </a:t>
            </a:r>
            <a:r>
              <a:rPr lang="sk-SK" dirty="0" err="1"/>
              <a:t>used</a:t>
            </a:r>
            <a:r>
              <a:rPr lang="sk-SK" dirty="0"/>
              <a:t> </a:t>
            </a:r>
            <a:r>
              <a:rPr lang="sk-SK" dirty="0" err="1"/>
              <a:t>due</a:t>
            </a:r>
            <a:r>
              <a:rPr lang="sk-SK" dirty="0"/>
              <a:t> to </a:t>
            </a:r>
            <a:r>
              <a:rPr lang="sk-SK" dirty="0" err="1"/>
              <a:t>their</a:t>
            </a:r>
            <a:r>
              <a:rPr lang="sk-SK" dirty="0"/>
              <a:t> </a:t>
            </a:r>
            <a:r>
              <a:rPr lang="sk-SK" dirty="0" err="1"/>
              <a:t>high</a:t>
            </a:r>
            <a:r>
              <a:rPr lang="sk-SK" dirty="0"/>
              <a:t> </a:t>
            </a:r>
            <a:r>
              <a:rPr lang="sk-SK" dirty="0" err="1"/>
              <a:t>sensitivity</a:t>
            </a:r>
            <a:r>
              <a:rPr lang="sk-SK" dirty="0"/>
              <a:t> and </a:t>
            </a:r>
            <a:r>
              <a:rPr lang="sk-SK" dirty="0" err="1"/>
              <a:t>specificity</a:t>
            </a:r>
            <a:endParaRPr lang="sk-SK" dirty="0"/>
          </a:p>
          <a:p>
            <a:pPr algn="just"/>
            <a:r>
              <a:rPr lang="sk-SK" dirty="0" err="1"/>
              <a:t>these</a:t>
            </a:r>
            <a:r>
              <a:rPr lang="sk-SK" dirty="0"/>
              <a:t> </a:t>
            </a:r>
            <a:r>
              <a:rPr lang="sk-SK" dirty="0" err="1"/>
              <a:t>assays</a:t>
            </a:r>
            <a:r>
              <a:rPr lang="sk-SK" dirty="0"/>
              <a:t> are </a:t>
            </a:r>
            <a:r>
              <a:rPr lang="sk-SK" dirty="0" err="1"/>
              <a:t>used</a:t>
            </a:r>
            <a:r>
              <a:rPr lang="sk-SK" dirty="0"/>
              <a:t> as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confirmatory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assays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to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determine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specific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antibodies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against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infectious</a:t>
            </a:r>
            <a:r>
              <a:rPr lang="sk-SK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agents</a:t>
            </a:r>
            <a:r>
              <a:rPr lang="sk-SK" dirty="0"/>
              <a:t>  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E9B1CD94-E85A-43FE-A56B-9AEDD7E9C4DF}"/>
              </a:ext>
            </a:extLst>
          </p:cNvPr>
          <p:cNvGrpSpPr/>
          <p:nvPr/>
        </p:nvGrpSpPr>
        <p:grpSpPr>
          <a:xfrm>
            <a:off x="250063" y="5922381"/>
            <a:ext cx="2050223" cy="680447"/>
            <a:chOff x="0" y="0"/>
            <a:chExt cx="2050223" cy="680447"/>
          </a:xfrm>
        </p:grpSpPr>
        <p:sp>
          <p:nvSpPr>
            <p:cNvPr id="5" name="Zaoblený obdĺžnik 7">
              <a:hlinkClick r:id="rId2" action="ppaction://hlinksldjump"/>
              <a:extLst>
                <a:ext uri="{FF2B5EF4-FFF2-40B4-BE49-F238E27FC236}">
                  <a16:creationId xmlns:a16="http://schemas.microsoft.com/office/drawing/2014/main" id="{96C201FA-C329-4BFC-80AE-3D92B8C4698B}"/>
                </a:ext>
              </a:extLst>
            </p:cNvPr>
            <p:cNvSpPr/>
            <p:nvPr/>
          </p:nvSpPr>
          <p:spPr>
            <a:xfrm>
              <a:off x="0" y="0"/>
              <a:ext cx="2050223" cy="680447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Zaoblený obdĺžnik 4">
              <a:hlinkClick r:id="rId3" action="ppaction://hlinksldjump"/>
              <a:extLst>
                <a:ext uri="{FF2B5EF4-FFF2-40B4-BE49-F238E27FC236}">
                  <a16:creationId xmlns:a16="http://schemas.microsoft.com/office/drawing/2014/main" id="{BE43F371-48E0-4D11-9699-47E3CDB50570}"/>
                </a:ext>
              </a:extLst>
            </p:cNvPr>
            <p:cNvSpPr txBox="1"/>
            <p:nvPr/>
          </p:nvSpPr>
          <p:spPr>
            <a:xfrm>
              <a:off x="19930" y="19930"/>
              <a:ext cx="2010363" cy="6405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800" b="1" kern="1200" cap="none" spc="0" dirty="0">
                  <a:ln w="11430">
                    <a:solidFill>
                      <a:schemeClr val="accent5">
                        <a:lumMod val="50000"/>
                      </a:schemeClr>
                    </a:solidFill>
                  </a:ln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/>
                </a:rPr>
                <a:t>GO BACK TO THE HOME PAGE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059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ELISpot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 (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Enzyme-Linked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ImmunoSpot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assay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)</a:t>
            </a:r>
          </a:p>
        </p:txBody>
      </p:sp>
      <p:pic>
        <p:nvPicPr>
          <p:cNvPr id="4" name="Obrázok 3" descr="ELISpot Assay Procesur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1974273"/>
            <a:ext cx="4686300" cy="4416136"/>
          </a:xfrm>
          <a:prstGeom prst="rect">
            <a:avLst/>
          </a:prstGeom>
          <a:noFill/>
          <a:ln>
            <a:solidFill>
              <a:srgbClr val="00486C"/>
            </a:solidFill>
          </a:ln>
        </p:spPr>
      </p:pic>
      <p:graphicFrame>
        <p:nvGraphicFramePr>
          <p:cNvPr id="9" name="Zástupný objekt pre obsah 8">
            <a:extLst>
              <a:ext uri="{FF2B5EF4-FFF2-40B4-BE49-F238E27FC236}">
                <a16:creationId xmlns:a16="http://schemas.microsoft.com/office/drawing/2014/main" id="{AE29CEAE-3A01-43B0-AD4F-0E4E76B549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55691"/>
              </p:ext>
            </p:extLst>
          </p:nvPr>
        </p:nvGraphicFramePr>
        <p:xfrm>
          <a:off x="734291" y="1825625"/>
          <a:ext cx="6591300" cy="3743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BlokTextu 7">
            <a:extLst>
              <a:ext uri="{FF2B5EF4-FFF2-40B4-BE49-F238E27FC236}">
                <a16:creationId xmlns:a16="http://schemas.microsoft.com/office/drawing/2014/main" id="{B1EAE15D-F0D9-440F-8E7C-12861DB36CE8}"/>
              </a:ext>
            </a:extLst>
          </p:cNvPr>
          <p:cNvSpPr txBox="1"/>
          <p:nvPr/>
        </p:nvSpPr>
        <p:spPr>
          <a:xfrm>
            <a:off x="734291" y="5889436"/>
            <a:ext cx="5479473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000" dirty="0" err="1"/>
              <a:t>highly</a:t>
            </a:r>
            <a:r>
              <a:rPr lang="sk-SK" sz="2000" dirty="0"/>
              <a:t> </a:t>
            </a:r>
            <a:r>
              <a:rPr lang="sk-SK" sz="2000" dirty="0" err="1"/>
              <a:t>sensitive</a:t>
            </a:r>
            <a:r>
              <a:rPr lang="sk-SK" sz="2000" dirty="0"/>
              <a:t> </a:t>
            </a:r>
            <a:r>
              <a:rPr lang="sk-SK" sz="2000" dirty="0" err="1"/>
              <a:t>method</a:t>
            </a:r>
            <a:r>
              <a:rPr lang="sk-SK" sz="2000" dirty="0"/>
              <a:t> </a:t>
            </a:r>
            <a:r>
              <a:rPr lang="sk-SK" sz="2000" dirty="0" err="1"/>
              <a:t>for</a:t>
            </a:r>
            <a:r>
              <a:rPr lang="sk-SK" sz="2000" dirty="0"/>
              <a:t> </a:t>
            </a:r>
            <a:r>
              <a:rPr lang="sk-SK" sz="2000" dirty="0" err="1"/>
              <a:t>quantification</a:t>
            </a:r>
            <a:r>
              <a:rPr lang="sk-SK" sz="2000" dirty="0"/>
              <a:t> of </a:t>
            </a:r>
            <a:r>
              <a:rPr lang="sk-SK" sz="2000" dirty="0" err="1"/>
              <a:t>the</a:t>
            </a:r>
            <a:r>
              <a:rPr lang="sk-SK" sz="2000" dirty="0"/>
              <a:t> </a:t>
            </a:r>
            <a:r>
              <a:rPr lang="sk-SK" sz="2000" dirty="0" err="1"/>
              <a:t>number</a:t>
            </a:r>
            <a:r>
              <a:rPr lang="sk-SK" sz="2000" dirty="0"/>
              <a:t> of </a:t>
            </a:r>
            <a:r>
              <a:rPr lang="sk-SK" sz="2000" dirty="0" err="1"/>
              <a:t>cytokines</a:t>
            </a:r>
            <a:r>
              <a:rPr lang="sk-SK" sz="2000" dirty="0"/>
              <a:t> </a:t>
            </a:r>
            <a:r>
              <a:rPr lang="sk-SK" sz="2000" dirty="0" err="1"/>
              <a:t>secreting</a:t>
            </a:r>
            <a:r>
              <a:rPr lang="sk-SK" sz="2000" dirty="0"/>
              <a:t> </a:t>
            </a:r>
            <a:r>
              <a:rPr lang="sk-SK" sz="2000" dirty="0" err="1"/>
              <a:t>cells</a:t>
            </a:r>
            <a:endParaRPr lang="sk-SK" sz="2000" dirty="0"/>
          </a:p>
        </p:txBody>
      </p:sp>
    </p:spTree>
    <p:extLst>
      <p:ext uri="{BB962C8B-B14F-4D97-AF65-F5344CB8AC3E}">
        <p14:creationId xmlns:p14="http://schemas.microsoft.com/office/powerpoint/2010/main" val="3159768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jekt pre obsah 4" descr="Výsledok vyhľadávania obrázkov pre dopyt elispot assay">
            <a:extLst>
              <a:ext uri="{FF2B5EF4-FFF2-40B4-BE49-F238E27FC236}">
                <a16:creationId xmlns:a16="http://schemas.microsoft.com/office/drawing/2014/main" id="{2919E055-E8BF-4C5F-AE00-10FCDAE071D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28164" y="1191949"/>
            <a:ext cx="4790209" cy="4603775"/>
          </a:xfrm>
          <a:prstGeom prst="rect">
            <a:avLst/>
          </a:prstGeom>
          <a:noFill/>
          <a:ln>
            <a:solidFill>
              <a:srgbClr val="00486C"/>
            </a:solidFill>
          </a:ln>
        </p:spPr>
      </p:pic>
      <p:pic>
        <p:nvPicPr>
          <p:cNvPr id="4" name="Zástupný objekt pre obsah 5">
            <a:extLst>
              <a:ext uri="{FF2B5EF4-FFF2-40B4-BE49-F238E27FC236}">
                <a16:creationId xmlns:a16="http://schemas.microsoft.com/office/drawing/2014/main" id="{64146267-9E83-47B7-92B5-6CACA2340A3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55" y="1191949"/>
            <a:ext cx="5784081" cy="1966130"/>
          </a:xfrm>
          <a:prstGeom prst="rect">
            <a:avLst/>
          </a:prstGeom>
          <a:ln>
            <a:solidFill>
              <a:srgbClr val="00486C"/>
            </a:solidFill>
          </a:ln>
        </p:spPr>
      </p:pic>
      <p:sp>
        <p:nvSpPr>
          <p:cNvPr id="7" name="Obdĺžnik 6">
            <a:extLst>
              <a:ext uri="{FF2B5EF4-FFF2-40B4-BE49-F238E27FC236}">
                <a16:creationId xmlns:a16="http://schemas.microsoft.com/office/drawing/2014/main" id="{21F435C8-CEC4-4ACC-A7F9-1C0533873E07}"/>
              </a:ext>
            </a:extLst>
          </p:cNvPr>
          <p:cNvSpPr/>
          <p:nvPr/>
        </p:nvSpPr>
        <p:spPr>
          <a:xfrm>
            <a:off x="775855" y="706582"/>
            <a:ext cx="10851572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ctr">
              <a:lnSpc>
                <a:spcPct val="115000"/>
              </a:lnSpc>
              <a:spcAft>
                <a:spcPts val="600"/>
              </a:spcAft>
            </a:pPr>
            <a:r>
              <a:rPr lang="sk-SK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Result</a:t>
            </a:r>
            <a:r>
              <a:rPr lang="sk-SK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a spot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created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at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bottom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well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at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site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where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cell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e.g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. T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cell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produced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cytokine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k-SK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Obdĺžnik 7">
            <a:extLst>
              <a:ext uri="{FF2B5EF4-FFF2-40B4-BE49-F238E27FC236}">
                <a16:creationId xmlns:a16="http://schemas.microsoft.com/office/drawing/2014/main" id="{008D47B9-80D0-4195-AED8-7F4D89607099}"/>
              </a:ext>
            </a:extLst>
          </p:cNvPr>
          <p:cNvSpPr/>
          <p:nvPr/>
        </p:nvSpPr>
        <p:spPr>
          <a:xfrm>
            <a:off x="780135" y="3158079"/>
            <a:ext cx="6096000" cy="171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ctr">
              <a:lnSpc>
                <a:spcPct val="115000"/>
              </a:lnSpc>
              <a:spcAft>
                <a:spcPts val="600"/>
              </a:spcAft>
            </a:pPr>
            <a:r>
              <a:rPr lang="sk-SK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intensity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spots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depends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on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amount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cytokine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released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by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sk-SK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cell</a:t>
            </a:r>
            <a:endParaRPr lang="sk-SK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ctr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k-SK" dirty="0" err="1">
                <a:ea typeface="Times New Roman" panose="02020603050405020304" pitchFamily="18" charset="0"/>
              </a:rPr>
              <a:t>each</a:t>
            </a:r>
            <a:r>
              <a:rPr lang="sk-SK" dirty="0">
                <a:ea typeface="Times New Roman" panose="02020603050405020304" pitchFamily="18" charset="0"/>
              </a:rPr>
              <a:t> spot = </a:t>
            </a:r>
            <a:r>
              <a:rPr lang="sk-SK" dirty="0" err="1">
                <a:ea typeface="Times New Roman" panose="02020603050405020304" pitchFamily="18" charset="0"/>
              </a:rPr>
              <a:t>corresponds</a:t>
            </a:r>
            <a:r>
              <a:rPr lang="sk-SK" dirty="0">
                <a:ea typeface="Times New Roman" panose="02020603050405020304" pitchFamily="18" charset="0"/>
              </a:rPr>
              <a:t> to </a:t>
            </a:r>
            <a:r>
              <a:rPr lang="sk-SK" dirty="0" err="1">
                <a:ea typeface="Times New Roman" panose="02020603050405020304" pitchFamily="18" charset="0"/>
              </a:rPr>
              <a:t>an</a:t>
            </a:r>
            <a:r>
              <a:rPr lang="sk-SK" dirty="0">
                <a:ea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</a:rPr>
              <a:t>individual</a:t>
            </a:r>
            <a:r>
              <a:rPr lang="sk-SK" dirty="0">
                <a:ea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</a:rPr>
              <a:t>cytokine-secreting</a:t>
            </a:r>
            <a:r>
              <a:rPr lang="sk-SK" dirty="0">
                <a:ea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</a:rPr>
              <a:t>cell</a:t>
            </a:r>
            <a:r>
              <a:rPr lang="sk-SK" dirty="0">
                <a:ea typeface="Times New Roman" panose="02020603050405020304" pitchFamily="18" charset="0"/>
              </a:rPr>
              <a:t> </a:t>
            </a:r>
          </a:p>
          <a:p>
            <a:pPr marL="342900" lvl="0" indent="-342900" algn="just" fontAlgn="ctr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sk-SK" dirty="0" err="1">
                <a:ea typeface="Times New Roman" panose="02020603050405020304" pitchFamily="18" charset="0"/>
              </a:rPr>
              <a:t>number</a:t>
            </a:r>
            <a:r>
              <a:rPr lang="sk-SK" dirty="0">
                <a:ea typeface="Times New Roman" panose="02020603050405020304" pitchFamily="18" charset="0"/>
              </a:rPr>
              <a:t> of </a:t>
            </a:r>
            <a:r>
              <a:rPr lang="sk-SK" dirty="0" err="1">
                <a:ea typeface="Times New Roman" panose="02020603050405020304" pitchFamily="18" charset="0"/>
              </a:rPr>
              <a:t>spots</a:t>
            </a:r>
            <a:r>
              <a:rPr lang="sk-SK" dirty="0">
                <a:ea typeface="Times New Roman" panose="02020603050405020304" pitchFamily="18" charset="0"/>
              </a:rPr>
              <a:t> = </a:t>
            </a:r>
            <a:r>
              <a:rPr lang="sk-SK" dirty="0" err="1">
                <a:ea typeface="Times New Roman" panose="02020603050405020304" pitchFamily="18" charset="0"/>
              </a:rPr>
              <a:t>number</a:t>
            </a:r>
            <a:r>
              <a:rPr lang="sk-SK" dirty="0">
                <a:ea typeface="Times New Roman" panose="02020603050405020304" pitchFamily="18" charset="0"/>
              </a:rPr>
              <a:t> of </a:t>
            </a:r>
            <a:r>
              <a:rPr lang="sk-SK" dirty="0" err="1">
                <a:ea typeface="Times New Roman" panose="02020603050405020304" pitchFamily="18" charset="0"/>
              </a:rPr>
              <a:t>cytokine-secreting</a:t>
            </a:r>
            <a:r>
              <a:rPr lang="sk-SK" dirty="0">
                <a:ea typeface="Times New Roman" panose="02020603050405020304" pitchFamily="18" charset="0"/>
              </a:rPr>
              <a:t> </a:t>
            </a:r>
            <a:r>
              <a:rPr lang="sk-SK" dirty="0" err="1">
                <a:ea typeface="Times New Roman" panose="02020603050405020304" pitchFamily="18" charset="0"/>
              </a:rPr>
              <a:t>cells</a:t>
            </a:r>
            <a:endParaRPr lang="sk-SK" dirty="0">
              <a:ea typeface="Times New Roman" panose="02020603050405020304" pitchFamily="18" charset="0"/>
            </a:endParaRPr>
          </a:p>
        </p:txBody>
      </p:sp>
      <p:sp>
        <p:nvSpPr>
          <p:cNvPr id="9" name="Obdĺžnik 8">
            <a:extLst>
              <a:ext uri="{FF2B5EF4-FFF2-40B4-BE49-F238E27FC236}">
                <a16:creationId xmlns:a16="http://schemas.microsoft.com/office/drawing/2014/main" id="{7D34B766-4726-4774-A1DA-35068445C2EF}"/>
              </a:ext>
            </a:extLst>
          </p:cNvPr>
          <p:cNvSpPr/>
          <p:nvPr/>
        </p:nvSpPr>
        <p:spPr>
          <a:xfrm>
            <a:off x="613472" y="4872394"/>
            <a:ext cx="6425045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sk-SK" b="1" dirty="0" err="1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Application</a:t>
            </a:r>
            <a:r>
              <a:rPr lang="sk-SK" b="1" dirty="0"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sk-SK" dirty="0"/>
              <a:t>T-spot test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tuberculosis</a:t>
            </a:r>
            <a:r>
              <a:rPr lang="sk-SK" dirty="0"/>
              <a:t> by </a:t>
            </a:r>
            <a:r>
              <a:rPr lang="sk-SK" dirty="0" err="1"/>
              <a:t>measuring</a:t>
            </a:r>
            <a:r>
              <a:rPr lang="sk-SK" dirty="0"/>
              <a:t> IFN-</a:t>
            </a:r>
            <a:r>
              <a:rPr lang="sk-SK" dirty="0" err="1"/>
              <a:t>gamma</a:t>
            </a:r>
            <a:r>
              <a:rPr lang="sk-SK" dirty="0"/>
              <a:t> </a:t>
            </a:r>
            <a:r>
              <a:rPr lang="sk-SK" dirty="0" err="1"/>
              <a:t>secretion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T </a:t>
            </a:r>
            <a:r>
              <a:rPr lang="sk-SK" dirty="0" err="1"/>
              <a:t>cells</a:t>
            </a:r>
            <a:r>
              <a:rPr lang="sk-SK" dirty="0"/>
              <a:t> </a:t>
            </a:r>
            <a:r>
              <a:rPr lang="sk-SK" dirty="0" err="1"/>
              <a:t>responding</a:t>
            </a:r>
            <a:r>
              <a:rPr lang="sk-SK" dirty="0"/>
              <a:t> to </a:t>
            </a:r>
            <a:r>
              <a:rPr lang="sk-SK" dirty="0" err="1"/>
              <a:t>antigens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i="1" dirty="0" err="1"/>
              <a:t>Mycobacterium</a:t>
            </a:r>
            <a:r>
              <a:rPr lang="sk-SK" i="1" dirty="0"/>
              <a:t> </a:t>
            </a:r>
            <a:r>
              <a:rPr lang="sk-SK" i="1" dirty="0" err="1"/>
              <a:t>tuberculosis</a:t>
            </a:r>
            <a:r>
              <a:rPr lang="sk-SK" i="1" dirty="0"/>
              <a:t> </a:t>
            </a:r>
            <a:endParaRPr lang="sk-SK" dirty="0"/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96FB5A98-9670-4F65-A2C7-341115BE93FD}"/>
              </a:ext>
            </a:extLst>
          </p:cNvPr>
          <p:cNvGrpSpPr/>
          <p:nvPr/>
        </p:nvGrpSpPr>
        <p:grpSpPr>
          <a:xfrm>
            <a:off x="250063" y="5922381"/>
            <a:ext cx="2050223" cy="680447"/>
            <a:chOff x="0" y="0"/>
            <a:chExt cx="2050223" cy="680447"/>
          </a:xfrm>
        </p:grpSpPr>
        <p:sp>
          <p:nvSpPr>
            <p:cNvPr id="11" name="Zaoblený obdĺžnik 7">
              <a:hlinkClick r:id="rId4" action="ppaction://hlinksldjump"/>
              <a:extLst>
                <a:ext uri="{FF2B5EF4-FFF2-40B4-BE49-F238E27FC236}">
                  <a16:creationId xmlns:a16="http://schemas.microsoft.com/office/drawing/2014/main" id="{8374AF67-9793-419C-99C2-AF95FFEA9F56}"/>
                </a:ext>
              </a:extLst>
            </p:cNvPr>
            <p:cNvSpPr/>
            <p:nvPr/>
          </p:nvSpPr>
          <p:spPr>
            <a:xfrm>
              <a:off x="0" y="0"/>
              <a:ext cx="2050223" cy="680447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Zaoblený obdĺžnik 4">
              <a:hlinkClick r:id="rId5" action="ppaction://hlinksldjump"/>
              <a:extLst>
                <a:ext uri="{FF2B5EF4-FFF2-40B4-BE49-F238E27FC236}">
                  <a16:creationId xmlns:a16="http://schemas.microsoft.com/office/drawing/2014/main" id="{AC0071DD-AE42-484D-AB30-45A7373FB4D0}"/>
                </a:ext>
              </a:extLst>
            </p:cNvPr>
            <p:cNvSpPr txBox="1"/>
            <p:nvPr/>
          </p:nvSpPr>
          <p:spPr>
            <a:xfrm>
              <a:off x="19930" y="19930"/>
              <a:ext cx="2010363" cy="6405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800" b="1" kern="1200" cap="none" spc="0" dirty="0">
                  <a:ln w="11430">
                    <a:solidFill>
                      <a:schemeClr val="accent5">
                        <a:lumMod val="50000"/>
                      </a:schemeClr>
                    </a:solidFill>
                  </a:ln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/>
                </a:rPr>
                <a:t>GO BACK TO THE HOME PAGE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646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922623" cy="1325563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PCR –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Polymerase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Chain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Reaction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6601691" cy="4667250"/>
          </a:xfrm>
        </p:spPr>
        <p:txBody>
          <a:bodyPr>
            <a:normAutofit/>
          </a:bodyPr>
          <a:lstStyle/>
          <a:p>
            <a:pPr algn="just"/>
            <a:r>
              <a:rPr lang="sk-SK" sz="2400" dirty="0">
                <a:ea typeface="Calibri" panose="020F0502020204030204" pitchFamily="34" charset="0"/>
                <a:cs typeface="Times New Roman" panose="02020603050405020304" pitchFamily="18" charset="0"/>
              </a:rPr>
              <a:t>PCR </a:t>
            </a:r>
            <a:r>
              <a:rPr lang="sk-SK" sz="2400" dirty="0" err="1">
                <a:ea typeface="Calibri" panose="020F0502020204030204" pitchFamily="34" charset="0"/>
                <a:cs typeface="Times New Roman" panose="02020603050405020304" pitchFamily="18" charset="0"/>
              </a:rPr>
              <a:t>is</a:t>
            </a:r>
            <a:r>
              <a:rPr lang="sk-SK" sz="24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400" dirty="0" err="1">
                <a:ea typeface="Calibri" panose="020F0502020204030204" pitchFamily="34" charset="0"/>
                <a:cs typeface="Times New Roman" panose="02020603050405020304" pitchFamily="18" charset="0"/>
              </a:rPr>
              <a:t>divided</a:t>
            </a:r>
            <a:r>
              <a:rPr lang="sk-SK" sz="24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400" dirty="0" err="1">
                <a:ea typeface="Calibri" panose="020F0502020204030204" pitchFamily="34" charset="0"/>
                <a:cs typeface="Times New Roman" panose="02020603050405020304" pitchFamily="18" charset="0"/>
              </a:rPr>
              <a:t>into</a:t>
            </a:r>
            <a:r>
              <a:rPr lang="sk-SK" sz="24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400" dirty="0" err="1">
                <a:ea typeface="Calibri" panose="020F0502020204030204" pitchFamily="34" charset="0"/>
                <a:cs typeface="Times New Roman" panose="02020603050405020304" pitchFamily="18" charset="0"/>
              </a:rPr>
              <a:t>three</a:t>
            </a:r>
            <a:r>
              <a:rPr lang="sk-SK" sz="24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400" dirty="0" err="1">
                <a:ea typeface="Calibri" panose="020F0502020204030204" pitchFamily="34" charset="0"/>
                <a:cs typeface="Times New Roman" panose="02020603050405020304" pitchFamily="18" charset="0"/>
              </a:rPr>
              <a:t>stages</a:t>
            </a:r>
            <a:r>
              <a:rPr lang="sk-SK" sz="2400" dirty="0"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lvl="1" algn="just"/>
            <a:r>
              <a:rPr lang="sk-SK" sz="2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denaturation</a:t>
            </a:r>
            <a:r>
              <a:rPr lang="sk-SK" sz="2000" dirty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lvl="1" algn="just"/>
            <a:r>
              <a:rPr lang="sk-SK" sz="2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hybridization</a:t>
            </a:r>
            <a:r>
              <a:rPr lang="sk-SK" sz="2000" dirty="0"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sk-SK" sz="2000" dirty="0" err="1">
                <a:ea typeface="Calibri" panose="020F0502020204030204" pitchFamily="34" charset="0"/>
                <a:cs typeface="Times New Roman" panose="02020603050405020304" pitchFamily="18" charset="0"/>
              </a:rPr>
              <a:t>annealing</a:t>
            </a:r>
            <a:r>
              <a:rPr lang="sk-SK" sz="2000" dirty="0"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lvl="1" algn="just"/>
            <a:r>
              <a:rPr lang="sk-SK" sz="2000" b="1" dirty="0" err="1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extension</a:t>
            </a:r>
            <a:endParaRPr lang="sk-SK" sz="20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  <a:p>
            <a:pPr algn="just"/>
            <a:r>
              <a:rPr lang="sk-SK" sz="2400" dirty="0" err="1"/>
              <a:t>these</a:t>
            </a:r>
            <a:r>
              <a:rPr lang="sk-SK" sz="2400" dirty="0"/>
              <a:t> </a:t>
            </a:r>
            <a:r>
              <a:rPr lang="sk-SK" sz="2400" dirty="0" err="1"/>
              <a:t>steps</a:t>
            </a:r>
            <a:r>
              <a:rPr lang="sk-SK" sz="2400" dirty="0"/>
              <a:t> are </a:t>
            </a:r>
            <a:r>
              <a:rPr lang="sk-SK" sz="2400" dirty="0" err="1"/>
              <a:t>repeated</a:t>
            </a:r>
            <a:r>
              <a:rPr lang="sk-SK" sz="2400" dirty="0"/>
              <a:t> (“</a:t>
            </a:r>
            <a:r>
              <a:rPr lang="sk-SK" sz="2400" dirty="0" err="1"/>
              <a:t>cycled</a:t>
            </a:r>
            <a:r>
              <a:rPr lang="sk-SK" sz="2400" dirty="0"/>
              <a:t>”) in a </a:t>
            </a:r>
            <a:r>
              <a:rPr lang="sk-SK" sz="2400" b="1" dirty="0" err="1"/>
              <a:t>thermal</a:t>
            </a:r>
            <a:r>
              <a:rPr lang="sk-SK" sz="2400" b="1" dirty="0"/>
              <a:t> </a:t>
            </a:r>
            <a:r>
              <a:rPr lang="sk-SK" sz="2400" b="1" dirty="0" err="1"/>
              <a:t>cycler</a:t>
            </a:r>
            <a:r>
              <a:rPr lang="sk-SK" sz="2400" dirty="0"/>
              <a:t> to </a:t>
            </a:r>
            <a:r>
              <a:rPr lang="sk-SK" sz="2400" dirty="0" err="1"/>
              <a:t>exponentially</a:t>
            </a:r>
            <a:r>
              <a:rPr lang="sk-SK" sz="2400" dirty="0"/>
              <a:t> </a:t>
            </a:r>
            <a:r>
              <a:rPr lang="sk-SK" sz="2400" dirty="0" err="1"/>
              <a:t>produce</a:t>
            </a:r>
            <a:r>
              <a:rPr lang="sk-SK" sz="2400" dirty="0"/>
              <a:t> </a:t>
            </a:r>
            <a:r>
              <a:rPr lang="sk-SK" sz="2400" dirty="0" err="1"/>
              <a:t>exact</a:t>
            </a:r>
            <a:r>
              <a:rPr lang="sk-SK" sz="2400" dirty="0"/>
              <a:t> </a:t>
            </a:r>
            <a:r>
              <a:rPr lang="sk-SK" sz="2400" dirty="0" err="1"/>
              <a:t>copies</a:t>
            </a:r>
            <a:r>
              <a:rPr lang="sk-SK" sz="2400" dirty="0"/>
              <a:t> of </a:t>
            </a:r>
            <a:r>
              <a:rPr lang="sk-SK" sz="2400" dirty="0" err="1"/>
              <a:t>the</a:t>
            </a:r>
            <a:r>
              <a:rPr lang="sk-SK" sz="2400" dirty="0"/>
              <a:t> </a:t>
            </a:r>
            <a:r>
              <a:rPr lang="sk-SK" sz="2400" dirty="0" err="1"/>
              <a:t>target</a:t>
            </a:r>
            <a:r>
              <a:rPr lang="sk-SK" sz="2400" dirty="0"/>
              <a:t> DNA</a:t>
            </a:r>
          </a:p>
          <a:p>
            <a:pPr algn="just"/>
            <a:r>
              <a:rPr lang="sk-SK" sz="2400" dirty="0" err="1"/>
              <a:t>the</a:t>
            </a:r>
            <a:r>
              <a:rPr lang="sk-SK" sz="2400" dirty="0"/>
              <a:t> </a:t>
            </a:r>
            <a:r>
              <a:rPr lang="sk-SK" sz="2400" dirty="0" err="1"/>
              <a:t>detection</a:t>
            </a:r>
            <a:r>
              <a:rPr lang="sk-SK" sz="2400" dirty="0"/>
              <a:t> and </a:t>
            </a:r>
            <a:r>
              <a:rPr lang="sk-SK" sz="2400" dirty="0" err="1"/>
              <a:t>analysis</a:t>
            </a:r>
            <a:r>
              <a:rPr lang="sk-SK" sz="2400" dirty="0"/>
              <a:t> of </a:t>
            </a:r>
            <a:r>
              <a:rPr lang="sk-SK" sz="2400" dirty="0" err="1"/>
              <a:t>the</a:t>
            </a:r>
            <a:r>
              <a:rPr lang="sk-SK" sz="2400" dirty="0"/>
              <a:t> </a:t>
            </a:r>
            <a:r>
              <a:rPr lang="sk-SK" sz="2400" dirty="0" err="1"/>
              <a:t>products</a:t>
            </a:r>
            <a:r>
              <a:rPr lang="sk-SK" sz="2400" dirty="0"/>
              <a:t> </a:t>
            </a:r>
            <a:r>
              <a:rPr lang="sk-SK" sz="2400" dirty="0" err="1"/>
              <a:t>can</a:t>
            </a:r>
            <a:r>
              <a:rPr lang="sk-SK" sz="2400" dirty="0"/>
              <a:t> </a:t>
            </a:r>
            <a:r>
              <a:rPr lang="sk-SK" sz="2400" dirty="0" err="1"/>
              <a:t>be</a:t>
            </a:r>
            <a:r>
              <a:rPr lang="sk-SK" sz="2400" dirty="0"/>
              <a:t> </a:t>
            </a:r>
            <a:r>
              <a:rPr lang="sk-SK" sz="2400" dirty="0" err="1"/>
              <a:t>very</a:t>
            </a:r>
            <a:r>
              <a:rPr lang="sk-SK" sz="2400" dirty="0"/>
              <a:t> </a:t>
            </a:r>
            <a:r>
              <a:rPr lang="sk-SK" sz="2400" dirty="0" err="1"/>
              <a:t>quickly</a:t>
            </a:r>
            <a:r>
              <a:rPr lang="sk-SK" sz="2400" dirty="0"/>
              <a:t> </a:t>
            </a:r>
            <a:r>
              <a:rPr lang="sk-SK" sz="2400" dirty="0" err="1"/>
              <a:t>carried</a:t>
            </a:r>
            <a:r>
              <a:rPr lang="sk-SK" sz="2400" dirty="0"/>
              <a:t> </a:t>
            </a:r>
            <a:r>
              <a:rPr lang="sk-SK" sz="2400" dirty="0" err="1"/>
              <a:t>out</a:t>
            </a:r>
            <a:r>
              <a:rPr lang="sk-SK" sz="2400" dirty="0"/>
              <a:t> by </a:t>
            </a:r>
            <a:r>
              <a:rPr lang="sk-SK" sz="2400" dirty="0" err="1"/>
              <a:t>agarose</a:t>
            </a:r>
            <a:r>
              <a:rPr lang="sk-SK" sz="2400" dirty="0"/>
              <a:t> </a:t>
            </a:r>
            <a:r>
              <a:rPr lang="sk-SK" sz="2400" dirty="0" err="1"/>
              <a:t>gel</a:t>
            </a:r>
            <a:r>
              <a:rPr lang="sk-SK" sz="2400" dirty="0"/>
              <a:t> </a:t>
            </a:r>
            <a:r>
              <a:rPr lang="sk-SK" sz="2400" dirty="0" err="1"/>
              <a:t>electrophoresis</a:t>
            </a:r>
            <a:r>
              <a:rPr lang="sk-SK" sz="2400" dirty="0"/>
              <a:t> or </a:t>
            </a:r>
            <a:r>
              <a:rPr lang="sk-SK" sz="2400" dirty="0" err="1"/>
              <a:t>acrylamide</a:t>
            </a:r>
            <a:r>
              <a:rPr lang="sk-SK" sz="2400" dirty="0"/>
              <a:t> </a:t>
            </a:r>
            <a:r>
              <a:rPr lang="sk-SK" sz="2400" dirty="0" err="1"/>
              <a:t>gel</a:t>
            </a:r>
            <a:r>
              <a:rPr lang="sk-SK" sz="2400" dirty="0"/>
              <a:t> </a:t>
            </a:r>
            <a:r>
              <a:rPr lang="sk-SK" sz="2400" dirty="0" err="1"/>
              <a:t>electrophoresis</a:t>
            </a:r>
            <a:r>
              <a:rPr lang="sk-SK" sz="2400" dirty="0"/>
              <a:t>, or by </a:t>
            </a:r>
            <a:r>
              <a:rPr lang="sk-SK" sz="2400" dirty="0" err="1"/>
              <a:t>fluorescence</a:t>
            </a:r>
            <a:endParaRPr lang="sk-SK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  <p:pic>
        <p:nvPicPr>
          <p:cNvPr id="4" name="Obrázok 3" descr="https://www.neb.com/~/media/nebus/page%20images/applications/dna%20amplification%20and%20pcr/pcr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408" y="1825625"/>
            <a:ext cx="4445491" cy="4918970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  <p:grpSp>
        <p:nvGrpSpPr>
          <p:cNvPr id="6" name="Skupina 5">
            <a:extLst>
              <a:ext uri="{FF2B5EF4-FFF2-40B4-BE49-F238E27FC236}">
                <a16:creationId xmlns:a16="http://schemas.microsoft.com/office/drawing/2014/main" id="{E6DB7DBA-4EEC-4FFB-9AFF-0C3C946DBBC0}"/>
              </a:ext>
            </a:extLst>
          </p:cNvPr>
          <p:cNvGrpSpPr/>
          <p:nvPr/>
        </p:nvGrpSpPr>
        <p:grpSpPr>
          <a:xfrm>
            <a:off x="250063" y="5922381"/>
            <a:ext cx="2050223" cy="680447"/>
            <a:chOff x="0" y="0"/>
            <a:chExt cx="2050223" cy="680447"/>
          </a:xfrm>
        </p:grpSpPr>
        <p:sp>
          <p:nvSpPr>
            <p:cNvPr id="7" name="Zaoblený obdĺžnik 7">
              <a:hlinkClick r:id="rId3" action="ppaction://hlinksldjump"/>
              <a:extLst>
                <a:ext uri="{FF2B5EF4-FFF2-40B4-BE49-F238E27FC236}">
                  <a16:creationId xmlns:a16="http://schemas.microsoft.com/office/drawing/2014/main" id="{55720086-1004-41B6-8B08-E2EC851CA621}"/>
                </a:ext>
              </a:extLst>
            </p:cNvPr>
            <p:cNvSpPr/>
            <p:nvPr/>
          </p:nvSpPr>
          <p:spPr>
            <a:xfrm>
              <a:off x="0" y="0"/>
              <a:ext cx="2050223" cy="680447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Zaoblený obdĺžnik 4">
              <a:hlinkClick r:id="rId4" action="ppaction://hlinksldjump"/>
              <a:extLst>
                <a:ext uri="{FF2B5EF4-FFF2-40B4-BE49-F238E27FC236}">
                  <a16:creationId xmlns:a16="http://schemas.microsoft.com/office/drawing/2014/main" id="{B38EBE33-367F-4A77-833C-E1749C5D3938}"/>
                </a:ext>
              </a:extLst>
            </p:cNvPr>
            <p:cNvSpPr txBox="1"/>
            <p:nvPr/>
          </p:nvSpPr>
          <p:spPr>
            <a:xfrm>
              <a:off x="19930" y="19930"/>
              <a:ext cx="2010363" cy="6405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800" b="1" kern="1200" cap="none" spc="0" dirty="0">
                  <a:ln w="11430">
                    <a:solidFill>
                      <a:schemeClr val="accent5">
                        <a:lumMod val="50000"/>
                      </a:schemeClr>
                    </a:solidFill>
                  </a:ln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/>
                </a:rPr>
                <a:t>GO BACK TO THE HOME PAGE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7634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35759" y="826511"/>
            <a:ext cx="10515600" cy="1417925"/>
          </a:xfrm>
        </p:spPr>
        <p:txBody>
          <a:bodyPr>
            <a:normAutofit/>
          </a:bodyPr>
          <a:lstStyle/>
          <a:p>
            <a:pPr algn="ctr"/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Questions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for</a:t>
            </a:r>
            <a:r>
              <a:rPr lang="sk-SK" b="1" dirty="0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self-assessment</a:t>
            </a:r>
            <a:endParaRPr lang="sk-SK" b="1" dirty="0">
              <a:ln w="12700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6" name="BlokTextu 5">
            <a:extLst>
              <a:ext uri="{FF2B5EF4-FFF2-40B4-BE49-F238E27FC236}">
                <a16:creationId xmlns:a16="http://schemas.microsoft.com/office/drawing/2014/main" id="{5EA31017-3072-438F-ABA1-FB10E2CBBF83}"/>
              </a:ext>
            </a:extLst>
          </p:cNvPr>
          <p:cNvSpPr txBox="1"/>
          <p:nvPr/>
        </p:nvSpPr>
        <p:spPr>
          <a:xfrm>
            <a:off x="4645387" y="2579762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dirty="0" err="1"/>
              <a:t>Click</a:t>
            </a:r>
            <a:r>
              <a:rPr lang="sk-SK" sz="2000" dirty="0"/>
              <a:t> on </a:t>
            </a:r>
            <a:r>
              <a:rPr lang="sk-SK" sz="2000" dirty="0" err="1"/>
              <a:t>the</a:t>
            </a:r>
            <a:r>
              <a:rPr lang="sk-SK" sz="2000" dirty="0"/>
              <a:t> </a:t>
            </a:r>
            <a:r>
              <a:rPr lang="sk-SK" sz="2000" dirty="0" err="1"/>
              <a:t>correct</a:t>
            </a:r>
            <a:r>
              <a:rPr lang="sk-SK" sz="2000" dirty="0"/>
              <a:t> </a:t>
            </a:r>
            <a:r>
              <a:rPr lang="sk-SK" sz="2000" dirty="0" err="1"/>
              <a:t>answer</a:t>
            </a:r>
            <a:endParaRPr lang="sk-SK" sz="2000" dirty="0"/>
          </a:p>
        </p:txBody>
      </p:sp>
      <p:sp>
        <p:nvSpPr>
          <p:cNvPr id="7" name="Obdĺžnik 6">
            <a:extLst>
              <a:ext uri="{FF2B5EF4-FFF2-40B4-BE49-F238E27FC236}">
                <a16:creationId xmlns:a16="http://schemas.microsoft.com/office/drawing/2014/main" id="{27BBC20D-5FB7-4390-A47F-4AB606D1E3A7}"/>
              </a:ext>
            </a:extLst>
          </p:cNvPr>
          <p:cNvSpPr/>
          <p:nvPr/>
        </p:nvSpPr>
        <p:spPr>
          <a:xfrm>
            <a:off x="2716453" y="3557012"/>
            <a:ext cx="67590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IF YOU MARK THE CORRECT ANSWER,</a:t>
            </a:r>
            <a:r>
              <a:rPr lang="sk-SK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ANSWER  WILL </a:t>
            </a:r>
            <a:r>
              <a:rPr lang="sk-SK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INCREASE!</a:t>
            </a:r>
            <a:endParaRPr lang="sk-SK" b="1" dirty="0">
              <a:solidFill>
                <a:srgbClr val="002060"/>
              </a:solidFill>
            </a:endParaRPr>
          </a:p>
        </p:txBody>
      </p:sp>
      <p:sp>
        <p:nvSpPr>
          <p:cNvPr id="8" name="Obdĺžnik 7">
            <a:extLst>
              <a:ext uri="{FF2B5EF4-FFF2-40B4-BE49-F238E27FC236}">
                <a16:creationId xmlns:a16="http://schemas.microsoft.com/office/drawing/2014/main" id="{9C8DC9AF-3EEA-4F3B-937D-44422644E9BE}"/>
              </a:ext>
            </a:extLst>
          </p:cNvPr>
          <p:cNvSpPr/>
          <p:nvPr/>
        </p:nvSpPr>
        <p:spPr>
          <a:xfrm>
            <a:off x="3295842" y="4177617"/>
            <a:ext cx="5600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If you mark the wrong answer</a:t>
            </a:r>
            <a:r>
              <a:rPr lang="sk-SK" b="1" dirty="0">
                <a:solidFill>
                  <a:srgbClr val="FF0000"/>
                </a:solidFill>
              </a:rPr>
              <a:t>, </a:t>
            </a:r>
            <a:r>
              <a:rPr lang="sk-SK" b="1" dirty="0" err="1">
                <a:solidFill>
                  <a:srgbClr val="FF0000"/>
                </a:solidFill>
              </a:rPr>
              <a:t>the</a:t>
            </a:r>
            <a:r>
              <a:rPr lang="sk-SK" b="1" dirty="0">
                <a:solidFill>
                  <a:srgbClr val="FF0000"/>
                </a:solidFill>
              </a:rPr>
              <a:t> </a:t>
            </a:r>
            <a:r>
              <a:rPr lang="sk-SK" b="1" dirty="0" err="1">
                <a:solidFill>
                  <a:srgbClr val="FF0000"/>
                </a:solidFill>
              </a:rPr>
              <a:t>answer</a:t>
            </a:r>
            <a:r>
              <a:rPr lang="sk-SK" b="1" dirty="0">
                <a:solidFill>
                  <a:srgbClr val="FF0000"/>
                </a:solidFill>
              </a:rPr>
              <a:t> </a:t>
            </a:r>
            <a:r>
              <a:rPr lang="sk-SK" b="1" dirty="0" err="1">
                <a:solidFill>
                  <a:srgbClr val="FF0000"/>
                </a:solidFill>
              </a:rPr>
              <a:t>will</a:t>
            </a:r>
            <a:r>
              <a:rPr lang="sk-SK" b="1" dirty="0">
                <a:solidFill>
                  <a:srgbClr val="FF0000"/>
                </a:solidFill>
              </a:rPr>
              <a:t> </a:t>
            </a:r>
            <a:r>
              <a:rPr lang="sk-SK" b="1" dirty="0" err="1">
                <a:solidFill>
                  <a:srgbClr val="FF0000"/>
                </a:solidFill>
              </a:rPr>
              <a:t>disappear</a:t>
            </a:r>
            <a:r>
              <a:rPr lang="sk-SK" b="1" dirty="0">
                <a:solidFill>
                  <a:srgbClr val="FF0000"/>
                </a:solidFill>
              </a:rPr>
              <a:t>.</a:t>
            </a:r>
            <a:endParaRPr lang="sk-SK" dirty="0"/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8E45060B-06E2-4E6F-871C-32F2D8239161}"/>
              </a:ext>
            </a:extLst>
          </p:cNvPr>
          <p:cNvGrpSpPr/>
          <p:nvPr/>
        </p:nvGrpSpPr>
        <p:grpSpPr>
          <a:xfrm>
            <a:off x="250063" y="5922381"/>
            <a:ext cx="2050223" cy="680447"/>
            <a:chOff x="0" y="0"/>
            <a:chExt cx="2050223" cy="680447"/>
          </a:xfrm>
        </p:grpSpPr>
        <p:sp>
          <p:nvSpPr>
            <p:cNvPr id="10" name="Zaoblený obdĺžnik 7">
              <a:hlinkClick r:id="rId2" action="ppaction://hlinksldjump"/>
              <a:extLst>
                <a:ext uri="{FF2B5EF4-FFF2-40B4-BE49-F238E27FC236}">
                  <a16:creationId xmlns:a16="http://schemas.microsoft.com/office/drawing/2014/main" id="{424C9914-E62A-4CD1-BB0E-31410DA82A07}"/>
                </a:ext>
              </a:extLst>
            </p:cNvPr>
            <p:cNvSpPr/>
            <p:nvPr/>
          </p:nvSpPr>
          <p:spPr>
            <a:xfrm>
              <a:off x="0" y="0"/>
              <a:ext cx="2050223" cy="680447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6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Zaoblený obdĺžnik 4">
              <a:hlinkClick r:id="rId3" action="ppaction://hlinksldjump"/>
              <a:extLst>
                <a:ext uri="{FF2B5EF4-FFF2-40B4-BE49-F238E27FC236}">
                  <a16:creationId xmlns:a16="http://schemas.microsoft.com/office/drawing/2014/main" id="{6E764A0D-7A47-4409-A128-E930CF63E0C7}"/>
                </a:ext>
              </a:extLst>
            </p:cNvPr>
            <p:cNvSpPr txBox="1"/>
            <p:nvPr/>
          </p:nvSpPr>
          <p:spPr>
            <a:xfrm>
              <a:off x="19930" y="19930"/>
              <a:ext cx="2010363" cy="6405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k-SK" sz="1800" b="1" kern="1200" cap="none" spc="0" dirty="0">
                  <a:ln w="11430">
                    <a:solidFill>
                      <a:schemeClr val="accent5">
                        <a:lumMod val="50000"/>
                      </a:schemeClr>
                    </a:solidFill>
                  </a:ln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/>
                </a:rPr>
                <a:t>GO BACK TO THE HOME PAGE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2142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accent3">
                    <a:lumMod val="75000"/>
                  </a:schemeClr>
                </a:solidFill>
              </a:rPr>
              <a:t>A/An __________ is a disease-fighting protein created by the immune system in response to the presence of a specific antigen.</a:t>
            </a:r>
            <a:endParaRPr lang="sk-SK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2165111" y="2474655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antigen</a:t>
            </a:r>
            <a:endParaRPr lang="sk-SK" sz="2400" dirty="0"/>
          </a:p>
        </p:txBody>
      </p:sp>
      <p:sp>
        <p:nvSpPr>
          <p:cNvPr id="6" name="BlokTextu 5"/>
          <p:cNvSpPr txBox="1"/>
          <p:nvPr/>
        </p:nvSpPr>
        <p:spPr>
          <a:xfrm>
            <a:off x="2165111" y="4011870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antibody</a:t>
            </a:r>
            <a:endParaRPr lang="sk-SK" sz="2400" dirty="0"/>
          </a:p>
        </p:txBody>
      </p:sp>
      <p:sp>
        <p:nvSpPr>
          <p:cNvPr id="7" name="BlokTextu 6"/>
          <p:cNvSpPr txBox="1"/>
          <p:nvPr/>
        </p:nvSpPr>
        <p:spPr>
          <a:xfrm>
            <a:off x="5999989" y="2468894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complement</a:t>
            </a:r>
            <a:endParaRPr lang="sk-SK" sz="2400" dirty="0"/>
          </a:p>
        </p:txBody>
      </p:sp>
      <p:sp>
        <p:nvSpPr>
          <p:cNvPr id="8" name="BlokTextu 7"/>
          <p:cNvSpPr txBox="1"/>
          <p:nvPr/>
        </p:nvSpPr>
        <p:spPr>
          <a:xfrm>
            <a:off x="5999989" y="4011869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immunogen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310741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" dirty="0">
                <a:solidFill>
                  <a:schemeClr val="accent3">
                    <a:lumMod val="75000"/>
                  </a:schemeClr>
                </a:solidFill>
              </a:rPr>
              <a:t>A/An __________ is any substance that the body regards as being foreign and includes viruses, bacteria, toxins, and transplanted tissues.</a:t>
            </a:r>
            <a:endParaRPr lang="sk-SK" sz="3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2165111" y="4011869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tolerogen</a:t>
            </a:r>
            <a:endParaRPr lang="sk-SK" sz="2400" dirty="0"/>
          </a:p>
        </p:txBody>
      </p:sp>
      <p:sp>
        <p:nvSpPr>
          <p:cNvPr id="6" name="BlokTextu 5"/>
          <p:cNvSpPr txBox="1"/>
          <p:nvPr/>
        </p:nvSpPr>
        <p:spPr>
          <a:xfrm>
            <a:off x="2165111" y="2484281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antigen</a:t>
            </a:r>
            <a:endParaRPr lang="sk-SK" sz="2400" dirty="0"/>
          </a:p>
        </p:txBody>
      </p:sp>
      <p:sp>
        <p:nvSpPr>
          <p:cNvPr id="7" name="BlokTextu 6"/>
          <p:cNvSpPr txBox="1"/>
          <p:nvPr/>
        </p:nvSpPr>
        <p:spPr>
          <a:xfrm>
            <a:off x="5999989" y="2468894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interferon</a:t>
            </a:r>
            <a:endParaRPr lang="sk-SK" sz="2400" dirty="0"/>
          </a:p>
        </p:txBody>
      </p:sp>
      <p:sp>
        <p:nvSpPr>
          <p:cNvPr id="8" name="BlokTextu 7"/>
          <p:cNvSpPr txBox="1"/>
          <p:nvPr/>
        </p:nvSpPr>
        <p:spPr>
          <a:xfrm>
            <a:off x="5999989" y="4011869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cytokine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320847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accent3">
                    <a:lumMod val="75000"/>
                  </a:schemeClr>
                </a:solidFill>
              </a:rPr>
              <a:t>Immunologic technique - to detect antigen or antibody specificity of the antibody-antigen interaction is</a:t>
            </a:r>
            <a:r>
              <a:rPr lang="sk-SK" sz="3200" dirty="0">
                <a:solidFill>
                  <a:schemeClr val="accent3">
                    <a:lumMod val="75000"/>
                  </a:schemeClr>
                </a:solidFill>
              </a:rPr>
              <a:t>: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2165111" y="2484281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Rosette</a:t>
            </a:r>
            <a:r>
              <a:rPr lang="sk-SK" sz="2400" dirty="0"/>
              <a:t> test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5999989" y="4014651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Serological</a:t>
            </a:r>
            <a:r>
              <a:rPr lang="sk-SK" sz="2400" dirty="0"/>
              <a:t> </a:t>
            </a:r>
            <a:r>
              <a:rPr lang="sk-SK" sz="2400" dirty="0" err="1"/>
              <a:t>reaction</a:t>
            </a:r>
            <a:endParaRPr lang="sk-SK" sz="2400" dirty="0"/>
          </a:p>
        </p:txBody>
      </p:sp>
      <p:sp>
        <p:nvSpPr>
          <p:cNvPr id="7" name="BlokTextu 6"/>
          <p:cNvSpPr txBox="1"/>
          <p:nvPr/>
        </p:nvSpPr>
        <p:spPr>
          <a:xfrm>
            <a:off x="5999989" y="2468894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Phagocytosis</a:t>
            </a:r>
            <a:r>
              <a:rPr lang="sk-SK" sz="2400" dirty="0"/>
              <a:t> </a:t>
            </a:r>
            <a:r>
              <a:rPr lang="sk-SK" sz="2400" dirty="0" err="1"/>
              <a:t>activity</a:t>
            </a:r>
            <a:endParaRPr lang="sk-SK" sz="2400" dirty="0"/>
          </a:p>
        </p:txBody>
      </p:sp>
      <p:sp>
        <p:nvSpPr>
          <p:cNvPr id="8" name="BlokTextu 7"/>
          <p:cNvSpPr txBox="1"/>
          <p:nvPr/>
        </p:nvSpPr>
        <p:spPr>
          <a:xfrm>
            <a:off x="2165111" y="4011868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Bactericidal</a:t>
            </a:r>
            <a:r>
              <a:rPr lang="sk-SK" sz="2400" dirty="0"/>
              <a:t> </a:t>
            </a:r>
            <a:r>
              <a:rPr lang="sk-SK" sz="2400" dirty="0" err="1"/>
              <a:t>activity</a:t>
            </a:r>
            <a:r>
              <a:rPr lang="sk-SK" sz="2400" dirty="0"/>
              <a:t> of </a:t>
            </a:r>
            <a:r>
              <a:rPr lang="sk-SK" sz="2400" dirty="0" err="1"/>
              <a:t>sera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420526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accent3">
                    <a:lumMod val="75000"/>
                  </a:schemeClr>
                </a:solidFill>
              </a:rPr>
              <a:t>By ___________ is used conjugate (antibodies to the Ag-Ab complex) labeled by </a:t>
            </a:r>
            <a:r>
              <a:rPr lang="en-US" sz="3200" dirty="0" err="1">
                <a:solidFill>
                  <a:schemeClr val="accent3">
                    <a:lumMod val="75000"/>
                  </a:schemeClr>
                </a:solidFill>
              </a:rPr>
              <a:t>ensyme</a:t>
            </a:r>
            <a:r>
              <a:rPr lang="sk-SK" sz="3200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2165111" y="2474655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RIA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5999989" y="2474654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ELISA</a:t>
            </a:r>
          </a:p>
        </p:txBody>
      </p:sp>
      <p:sp>
        <p:nvSpPr>
          <p:cNvPr id="7" name="BlokTextu 6"/>
          <p:cNvSpPr txBox="1"/>
          <p:nvPr/>
        </p:nvSpPr>
        <p:spPr>
          <a:xfrm>
            <a:off x="2165111" y="4011869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PCR</a:t>
            </a:r>
          </a:p>
          <a:p>
            <a:pPr algn="ctr"/>
            <a:endParaRPr lang="sk-SK" sz="2400" dirty="0"/>
          </a:p>
        </p:txBody>
      </p:sp>
      <p:sp>
        <p:nvSpPr>
          <p:cNvPr id="8" name="BlokTextu 7"/>
          <p:cNvSpPr txBox="1"/>
          <p:nvPr/>
        </p:nvSpPr>
        <p:spPr>
          <a:xfrm>
            <a:off x="5999989" y="4011869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Latex </a:t>
            </a:r>
            <a:r>
              <a:rPr lang="sk-SK" sz="2400" dirty="0" err="1"/>
              <a:t>agglutination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141507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accent3">
                    <a:lumMod val="75000"/>
                  </a:schemeClr>
                </a:solidFill>
              </a:rPr>
              <a:t>Similar principle to ELISA, but conjugate is labeled by radioactive material (iodine-125) is</a:t>
            </a:r>
            <a:r>
              <a:rPr lang="sk-SK" sz="3200" dirty="0">
                <a:solidFill>
                  <a:schemeClr val="accent3">
                    <a:lumMod val="75000"/>
                  </a:schemeClr>
                </a:solidFill>
              </a:rPr>
              <a:t>: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2165110" y="4011868"/>
            <a:ext cx="2895161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Immunofluorescence</a:t>
            </a:r>
            <a:endParaRPr lang="sk-SK" sz="2400" dirty="0"/>
          </a:p>
        </p:txBody>
      </p:sp>
      <p:sp>
        <p:nvSpPr>
          <p:cNvPr id="6" name="BlokTextu 5"/>
          <p:cNvSpPr txBox="1"/>
          <p:nvPr/>
        </p:nvSpPr>
        <p:spPr>
          <a:xfrm>
            <a:off x="2165111" y="2456692"/>
            <a:ext cx="2895160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RIA</a:t>
            </a:r>
          </a:p>
        </p:txBody>
      </p:sp>
      <p:sp>
        <p:nvSpPr>
          <p:cNvPr id="7" name="BlokTextu 6"/>
          <p:cNvSpPr txBox="1"/>
          <p:nvPr/>
        </p:nvSpPr>
        <p:spPr>
          <a:xfrm>
            <a:off x="5999988" y="2468894"/>
            <a:ext cx="2895159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Western </a:t>
            </a:r>
            <a:r>
              <a:rPr lang="sk-SK" sz="2400" dirty="0" err="1"/>
              <a:t>blot</a:t>
            </a:r>
            <a:endParaRPr lang="sk-SK" sz="2400" dirty="0"/>
          </a:p>
        </p:txBody>
      </p:sp>
      <p:sp>
        <p:nvSpPr>
          <p:cNvPr id="8" name="BlokTextu 7"/>
          <p:cNvSpPr txBox="1"/>
          <p:nvPr/>
        </p:nvSpPr>
        <p:spPr>
          <a:xfrm>
            <a:off x="5999989" y="4011869"/>
            <a:ext cx="2895158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Immunodot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19321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accent3">
                    <a:lumMod val="75000"/>
                  </a:schemeClr>
                </a:solidFill>
              </a:rPr>
              <a:t>Immunofluorescence analysis uses conjugate labeled by</a:t>
            </a:r>
            <a:r>
              <a:rPr lang="sk-SK" sz="3200" dirty="0">
                <a:solidFill>
                  <a:schemeClr val="accent3">
                    <a:lumMod val="75000"/>
                  </a:schemeClr>
                </a:solidFill>
              </a:rPr>
              <a:t>: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2165111" y="2474655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Radionuclid</a:t>
            </a:r>
            <a:endParaRPr lang="sk-SK" sz="2400" dirty="0"/>
          </a:p>
        </p:txBody>
      </p:sp>
      <p:sp>
        <p:nvSpPr>
          <p:cNvPr id="6" name="BlokTextu 5"/>
          <p:cNvSpPr txBox="1"/>
          <p:nvPr/>
        </p:nvSpPr>
        <p:spPr>
          <a:xfrm>
            <a:off x="2165111" y="4011870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Fluorochrome</a:t>
            </a:r>
            <a:endParaRPr lang="sk-SK" sz="2400" dirty="0"/>
          </a:p>
        </p:txBody>
      </p:sp>
      <p:sp>
        <p:nvSpPr>
          <p:cNvPr id="7" name="BlokTextu 6"/>
          <p:cNvSpPr txBox="1"/>
          <p:nvPr/>
        </p:nvSpPr>
        <p:spPr>
          <a:xfrm>
            <a:off x="5999989" y="2468894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Ensyme</a:t>
            </a:r>
            <a:endParaRPr lang="sk-SK" sz="2400" dirty="0"/>
          </a:p>
        </p:txBody>
      </p:sp>
      <p:sp>
        <p:nvSpPr>
          <p:cNvPr id="8" name="BlokTextu 7"/>
          <p:cNvSpPr txBox="1"/>
          <p:nvPr/>
        </p:nvSpPr>
        <p:spPr>
          <a:xfrm>
            <a:off x="5999989" y="4011869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Natrium</a:t>
            </a:r>
            <a:r>
              <a:rPr lang="sk-SK" sz="2400" dirty="0"/>
              <a:t> fluorid</a:t>
            </a:r>
          </a:p>
        </p:txBody>
      </p:sp>
    </p:spTree>
    <p:extLst>
      <p:ext uri="{BB962C8B-B14F-4D97-AF65-F5344CB8AC3E}">
        <p14:creationId xmlns:p14="http://schemas.microsoft.com/office/powerpoint/2010/main" val="46744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accent3">
                    <a:lumMod val="75000"/>
                  </a:schemeClr>
                </a:solidFill>
              </a:rPr>
              <a:t>By ________________ antigen is divided by electrophoresis to separate antigens, next steps are identical as in ELISA</a:t>
            </a:r>
            <a:r>
              <a:rPr lang="sk-SK" sz="3200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2165110" y="2474655"/>
            <a:ext cx="2833017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Direct</a:t>
            </a:r>
            <a:r>
              <a:rPr lang="sk-SK" sz="2400" dirty="0"/>
              <a:t> </a:t>
            </a:r>
            <a:r>
              <a:rPr lang="sk-SK" sz="2400" dirty="0" err="1"/>
              <a:t>immunofluorescence</a:t>
            </a:r>
            <a:endParaRPr lang="sk-SK" sz="2400" dirty="0"/>
          </a:p>
        </p:txBody>
      </p:sp>
      <p:sp>
        <p:nvSpPr>
          <p:cNvPr id="6" name="BlokTextu 5"/>
          <p:cNvSpPr txBox="1"/>
          <p:nvPr/>
        </p:nvSpPr>
        <p:spPr>
          <a:xfrm>
            <a:off x="5999989" y="2472440"/>
            <a:ext cx="283301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Western </a:t>
            </a:r>
            <a:r>
              <a:rPr lang="sk-SK" sz="2400" dirty="0" err="1"/>
              <a:t>blot</a:t>
            </a:r>
            <a:endParaRPr lang="sk-SK" sz="2400" dirty="0"/>
          </a:p>
          <a:p>
            <a:pPr algn="ctr"/>
            <a:endParaRPr lang="sk-SK" sz="2400" dirty="0"/>
          </a:p>
        </p:txBody>
      </p:sp>
      <p:sp>
        <p:nvSpPr>
          <p:cNvPr id="7" name="BlokTextu 6"/>
          <p:cNvSpPr txBox="1"/>
          <p:nvPr/>
        </p:nvSpPr>
        <p:spPr>
          <a:xfrm>
            <a:off x="2165111" y="4010435"/>
            <a:ext cx="283301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ELISpot</a:t>
            </a:r>
            <a:endParaRPr lang="sk-SK" sz="2400" dirty="0"/>
          </a:p>
          <a:p>
            <a:pPr algn="ctr"/>
            <a:endParaRPr lang="sk-SK" sz="2400" dirty="0"/>
          </a:p>
        </p:txBody>
      </p:sp>
      <p:sp>
        <p:nvSpPr>
          <p:cNvPr id="8" name="BlokTextu 7"/>
          <p:cNvSpPr txBox="1"/>
          <p:nvPr/>
        </p:nvSpPr>
        <p:spPr>
          <a:xfrm>
            <a:off x="5999988" y="4011869"/>
            <a:ext cx="2833015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Sandwich</a:t>
            </a:r>
            <a:r>
              <a:rPr lang="sk-SK" sz="2400" dirty="0"/>
              <a:t> ELISA</a:t>
            </a:r>
          </a:p>
          <a:p>
            <a:pPr algn="ctr"/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426688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accent3">
                    <a:lumMod val="75000"/>
                  </a:schemeClr>
                </a:solidFill>
              </a:rPr>
              <a:t>What is the test used to verify Hepatitis C – borderline positive test results obtained by ELISA</a:t>
            </a:r>
            <a:r>
              <a:rPr lang="sk-SK" sz="3200" dirty="0">
                <a:solidFill>
                  <a:schemeClr val="accent3">
                    <a:lumMod val="75000"/>
                  </a:schemeClr>
                </a:solidFill>
              </a:rPr>
              <a:t>?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2236133" y="4011868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Precipitation</a:t>
            </a:r>
            <a:r>
              <a:rPr lang="sk-SK" sz="2400" dirty="0"/>
              <a:t> – ring test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2236133" y="2468893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Western </a:t>
            </a:r>
            <a:r>
              <a:rPr lang="sk-SK" sz="2400" dirty="0" err="1"/>
              <a:t>blot</a:t>
            </a:r>
            <a:endParaRPr lang="sk-SK" sz="2400" dirty="0"/>
          </a:p>
        </p:txBody>
      </p:sp>
      <p:sp>
        <p:nvSpPr>
          <p:cNvPr id="7" name="BlokTextu 6"/>
          <p:cNvSpPr txBox="1"/>
          <p:nvPr/>
        </p:nvSpPr>
        <p:spPr>
          <a:xfrm>
            <a:off x="5999989" y="2468892"/>
            <a:ext cx="2407164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Mancini</a:t>
            </a:r>
            <a:r>
              <a:rPr lang="sk-SK" sz="2400" dirty="0"/>
              <a:t> test</a:t>
            </a:r>
          </a:p>
        </p:txBody>
      </p:sp>
      <p:sp>
        <p:nvSpPr>
          <p:cNvPr id="8" name="BlokTextu 7"/>
          <p:cNvSpPr txBox="1"/>
          <p:nvPr/>
        </p:nvSpPr>
        <p:spPr>
          <a:xfrm>
            <a:off x="5999989" y="4011869"/>
            <a:ext cx="2407164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Immunoelectro-phoresis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124721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accent3">
                    <a:lumMod val="75000"/>
                  </a:schemeClr>
                </a:solidFill>
              </a:rPr>
              <a:t>Which of the following radioactive element is generally involved in RIA?</a:t>
            </a:r>
            <a:endParaRPr lang="sk-SK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2165111" y="2474655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alkaline</a:t>
            </a:r>
            <a:r>
              <a:rPr lang="sk-SK" sz="2400" dirty="0"/>
              <a:t> </a:t>
            </a:r>
            <a:r>
              <a:rPr lang="sk-SK" sz="2400" dirty="0" err="1"/>
              <a:t>phosphatase</a:t>
            </a:r>
            <a:endParaRPr lang="sk-SK" sz="2400" dirty="0"/>
          </a:p>
        </p:txBody>
      </p:sp>
      <p:sp>
        <p:nvSpPr>
          <p:cNvPr id="6" name="BlokTextu 5"/>
          <p:cNvSpPr txBox="1"/>
          <p:nvPr/>
        </p:nvSpPr>
        <p:spPr>
          <a:xfrm>
            <a:off x="2165111" y="4011870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iodine-125</a:t>
            </a:r>
          </a:p>
        </p:txBody>
      </p:sp>
      <p:sp>
        <p:nvSpPr>
          <p:cNvPr id="7" name="BlokTextu 6"/>
          <p:cNvSpPr txBox="1"/>
          <p:nvPr/>
        </p:nvSpPr>
        <p:spPr>
          <a:xfrm>
            <a:off x="5999989" y="2468894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peroxidase</a:t>
            </a:r>
            <a:endParaRPr lang="sk-SK" sz="2400" dirty="0"/>
          </a:p>
        </p:txBody>
      </p:sp>
      <p:sp>
        <p:nvSpPr>
          <p:cNvPr id="8" name="BlokTextu 7"/>
          <p:cNvSpPr txBox="1"/>
          <p:nvPr/>
        </p:nvSpPr>
        <p:spPr>
          <a:xfrm>
            <a:off x="5999989" y="4011869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streptavidine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402530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733" dirty="0">
                <a:solidFill>
                  <a:schemeClr val="accent3">
                    <a:lumMod val="75000"/>
                  </a:schemeClr>
                </a:solidFill>
              </a:rPr>
              <a:t>Antibody titer refers to the:</a:t>
            </a:r>
            <a:endParaRPr lang="sk-SK" sz="3733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2020058" y="4082889"/>
            <a:ext cx="3093480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Absolute amount of specific antibody</a:t>
            </a:r>
            <a:endParaRPr lang="sk-SK" sz="2400" dirty="0"/>
          </a:p>
        </p:txBody>
      </p:sp>
      <p:sp>
        <p:nvSpPr>
          <p:cNvPr id="6" name="BlokTextu 5"/>
          <p:cNvSpPr txBox="1"/>
          <p:nvPr/>
        </p:nvSpPr>
        <p:spPr>
          <a:xfrm>
            <a:off x="5999989" y="4082889"/>
            <a:ext cx="3472484" cy="156966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Highest dilution of antibody still able to give a positive result in a test system</a:t>
            </a:r>
            <a:endParaRPr lang="sk-SK" sz="2400" dirty="0"/>
          </a:p>
        </p:txBody>
      </p:sp>
      <p:sp>
        <p:nvSpPr>
          <p:cNvPr id="7" name="BlokTextu 6"/>
          <p:cNvSpPr txBox="1"/>
          <p:nvPr/>
        </p:nvSpPr>
        <p:spPr>
          <a:xfrm>
            <a:off x="5999988" y="2468894"/>
            <a:ext cx="3472485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Avidity</a:t>
            </a:r>
            <a:r>
              <a:rPr lang="sk-SK" sz="2400" dirty="0"/>
              <a:t> of </a:t>
            </a:r>
            <a:r>
              <a:rPr lang="sk-SK" sz="2400" dirty="0" err="1"/>
              <a:t>specific</a:t>
            </a:r>
            <a:r>
              <a:rPr lang="sk-SK" sz="2400" dirty="0"/>
              <a:t> </a:t>
            </a:r>
            <a:r>
              <a:rPr lang="sk-SK" sz="2400" dirty="0" err="1"/>
              <a:t>antibody</a:t>
            </a:r>
            <a:endParaRPr lang="sk-SK" sz="2400" dirty="0"/>
          </a:p>
        </p:txBody>
      </p:sp>
      <p:sp>
        <p:nvSpPr>
          <p:cNvPr id="8" name="BlokTextu 7"/>
          <p:cNvSpPr txBox="1"/>
          <p:nvPr/>
        </p:nvSpPr>
        <p:spPr>
          <a:xfrm>
            <a:off x="2020057" y="2468893"/>
            <a:ext cx="3093479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Affinity</a:t>
            </a:r>
            <a:r>
              <a:rPr lang="sk-SK" sz="2400" dirty="0"/>
              <a:t> of </a:t>
            </a:r>
            <a:r>
              <a:rPr lang="sk-SK" sz="2400" dirty="0" err="1"/>
              <a:t>specific</a:t>
            </a:r>
            <a:r>
              <a:rPr lang="sk-SK" sz="2400" dirty="0"/>
              <a:t> </a:t>
            </a:r>
            <a:r>
              <a:rPr lang="sk-SK" sz="2400" dirty="0" err="1"/>
              <a:t>antibody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388072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733" dirty="0">
                <a:solidFill>
                  <a:schemeClr val="accent3">
                    <a:lumMod val="75000"/>
                  </a:schemeClr>
                </a:solidFill>
              </a:rPr>
              <a:t>Latex particles are often used in</a:t>
            </a:r>
            <a:r>
              <a:rPr lang="sk-SK" sz="3733" dirty="0">
                <a:solidFill>
                  <a:schemeClr val="accent3">
                    <a:lumMod val="75000"/>
                  </a:schemeClr>
                </a:solidFill>
              </a:rPr>
              <a:t>: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2165111" y="2474655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Affinity</a:t>
            </a:r>
            <a:r>
              <a:rPr lang="sk-SK" sz="2400" dirty="0"/>
              <a:t> </a:t>
            </a:r>
            <a:r>
              <a:rPr lang="sk-SK" sz="2400" dirty="0" err="1"/>
              <a:t>chromatography</a:t>
            </a:r>
            <a:endParaRPr lang="sk-SK" sz="2400" dirty="0"/>
          </a:p>
        </p:txBody>
      </p:sp>
      <p:sp>
        <p:nvSpPr>
          <p:cNvPr id="6" name="BlokTextu 5"/>
          <p:cNvSpPr txBox="1"/>
          <p:nvPr/>
        </p:nvSpPr>
        <p:spPr>
          <a:xfrm>
            <a:off x="2165111" y="4011870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Agglutination</a:t>
            </a:r>
            <a:r>
              <a:rPr lang="sk-SK" sz="2400" dirty="0"/>
              <a:t> </a:t>
            </a:r>
            <a:r>
              <a:rPr lang="sk-SK" sz="2400" dirty="0" err="1"/>
              <a:t>tests</a:t>
            </a:r>
            <a:endParaRPr lang="sk-SK" sz="2400" dirty="0"/>
          </a:p>
        </p:txBody>
      </p:sp>
      <p:sp>
        <p:nvSpPr>
          <p:cNvPr id="7" name="BlokTextu 6"/>
          <p:cNvSpPr txBox="1"/>
          <p:nvPr/>
        </p:nvSpPr>
        <p:spPr>
          <a:xfrm>
            <a:off x="5999989" y="2468894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Adjuvants</a:t>
            </a:r>
            <a:endParaRPr lang="sk-SK" sz="2400" dirty="0"/>
          </a:p>
        </p:txBody>
      </p:sp>
      <p:sp>
        <p:nvSpPr>
          <p:cNvPr id="8" name="BlokTextu 7"/>
          <p:cNvSpPr txBox="1"/>
          <p:nvPr/>
        </p:nvSpPr>
        <p:spPr>
          <a:xfrm>
            <a:off x="5999989" y="4011869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Neutralization</a:t>
            </a:r>
            <a:r>
              <a:rPr lang="sk-SK" sz="2400" dirty="0"/>
              <a:t> </a:t>
            </a:r>
            <a:r>
              <a:rPr lang="sk-SK" sz="2400" dirty="0" err="1"/>
              <a:t>assays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143697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733" dirty="0">
                <a:solidFill>
                  <a:schemeClr val="accent3">
                    <a:lumMod val="75000"/>
                  </a:schemeClr>
                </a:solidFill>
              </a:rPr>
              <a:t>Western blots are primarily used to detect:</a:t>
            </a:r>
            <a:endParaRPr lang="sk-SK" sz="3733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2165111" y="2474655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Carbohydrate</a:t>
            </a:r>
            <a:endParaRPr lang="sk-SK" sz="2400" dirty="0"/>
          </a:p>
        </p:txBody>
      </p:sp>
      <p:sp>
        <p:nvSpPr>
          <p:cNvPr id="6" name="BlokTextu 5"/>
          <p:cNvSpPr txBox="1"/>
          <p:nvPr/>
        </p:nvSpPr>
        <p:spPr>
          <a:xfrm>
            <a:off x="5999989" y="2469314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Protein</a:t>
            </a:r>
            <a:endParaRPr lang="sk-SK" sz="2400" dirty="0"/>
          </a:p>
        </p:txBody>
      </p:sp>
      <p:sp>
        <p:nvSpPr>
          <p:cNvPr id="7" name="BlokTextu 6"/>
          <p:cNvSpPr txBox="1"/>
          <p:nvPr/>
        </p:nvSpPr>
        <p:spPr>
          <a:xfrm>
            <a:off x="2165111" y="4011273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RNA</a:t>
            </a:r>
          </a:p>
        </p:txBody>
      </p:sp>
      <p:sp>
        <p:nvSpPr>
          <p:cNvPr id="8" name="BlokTextu 7"/>
          <p:cNvSpPr txBox="1"/>
          <p:nvPr/>
        </p:nvSpPr>
        <p:spPr>
          <a:xfrm>
            <a:off x="5999989" y="4011869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DNA</a:t>
            </a:r>
          </a:p>
        </p:txBody>
      </p:sp>
    </p:spTree>
    <p:extLst>
      <p:ext uri="{BB962C8B-B14F-4D97-AF65-F5344CB8AC3E}">
        <p14:creationId xmlns:p14="http://schemas.microsoft.com/office/powerpoint/2010/main" val="261377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733" dirty="0">
                <a:solidFill>
                  <a:schemeClr val="accent3">
                    <a:lumMod val="75000"/>
                  </a:schemeClr>
                </a:solidFill>
              </a:rPr>
              <a:t>Which of the following is </a:t>
            </a:r>
            <a:r>
              <a:rPr lang="en-US" sz="3733" b="1" dirty="0">
                <a:solidFill>
                  <a:schemeClr val="accent3">
                    <a:lumMod val="75000"/>
                  </a:schemeClr>
                </a:solidFill>
              </a:rPr>
              <a:t>not</a:t>
            </a:r>
            <a:r>
              <a:rPr lang="en-US" sz="3733" dirty="0">
                <a:solidFill>
                  <a:schemeClr val="accent3">
                    <a:lumMod val="75000"/>
                  </a:schemeClr>
                </a:solidFill>
              </a:rPr>
              <a:t> used as a direct conjugate to the antibody for visualizing tissue antigens:</a:t>
            </a:r>
            <a:endParaRPr lang="sk-SK" sz="3733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2165111" y="4011868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Alkaline</a:t>
            </a:r>
            <a:r>
              <a:rPr lang="sk-SK" sz="2400" dirty="0"/>
              <a:t> </a:t>
            </a:r>
            <a:r>
              <a:rPr lang="sk-SK" sz="2400" dirty="0" err="1"/>
              <a:t>phosphatase</a:t>
            </a:r>
            <a:endParaRPr lang="sk-SK" sz="2400" dirty="0"/>
          </a:p>
        </p:txBody>
      </p:sp>
      <p:sp>
        <p:nvSpPr>
          <p:cNvPr id="6" name="BlokTextu 5"/>
          <p:cNvSpPr txBox="1"/>
          <p:nvPr/>
        </p:nvSpPr>
        <p:spPr>
          <a:xfrm>
            <a:off x="2165111" y="2470497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Anti-immunoglobulin</a:t>
            </a:r>
            <a:endParaRPr lang="sk-SK" sz="2400" dirty="0"/>
          </a:p>
        </p:txBody>
      </p:sp>
      <p:sp>
        <p:nvSpPr>
          <p:cNvPr id="7" name="BlokTextu 6"/>
          <p:cNvSpPr txBox="1"/>
          <p:nvPr/>
        </p:nvSpPr>
        <p:spPr>
          <a:xfrm>
            <a:off x="5999989" y="2468894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Fluorescein</a:t>
            </a:r>
            <a:endParaRPr lang="sk-SK" sz="2400" dirty="0"/>
          </a:p>
        </p:txBody>
      </p:sp>
      <p:sp>
        <p:nvSpPr>
          <p:cNvPr id="8" name="BlokTextu 7"/>
          <p:cNvSpPr txBox="1"/>
          <p:nvPr/>
        </p:nvSpPr>
        <p:spPr>
          <a:xfrm>
            <a:off x="5999989" y="4011869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Peroxidase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14544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733" dirty="0">
                <a:solidFill>
                  <a:schemeClr val="accent3">
                    <a:lumMod val="75000"/>
                  </a:schemeClr>
                </a:solidFill>
              </a:rPr>
              <a:t>In an ELISA you might use an antigen or antibody labeled with:</a:t>
            </a:r>
            <a:endParaRPr lang="sk-SK" sz="3733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2165111" y="2474655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baseline="30000" dirty="0"/>
              <a:t>125</a:t>
            </a:r>
            <a:r>
              <a:rPr lang="sk-SK" sz="2400" dirty="0"/>
              <a:t>I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5999989" y="4011869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Horseradish</a:t>
            </a:r>
            <a:r>
              <a:rPr lang="sk-SK" sz="2400" dirty="0"/>
              <a:t> </a:t>
            </a:r>
            <a:r>
              <a:rPr lang="sk-SK" sz="2400" dirty="0" err="1"/>
              <a:t>peroxidase</a:t>
            </a:r>
            <a:endParaRPr lang="sk-SK" sz="2400" dirty="0"/>
          </a:p>
        </p:txBody>
      </p:sp>
      <p:sp>
        <p:nvSpPr>
          <p:cNvPr id="7" name="BlokTextu 6"/>
          <p:cNvSpPr txBox="1"/>
          <p:nvPr/>
        </p:nvSpPr>
        <p:spPr>
          <a:xfrm>
            <a:off x="5999989" y="2468894"/>
            <a:ext cx="230425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Latex</a:t>
            </a:r>
          </a:p>
        </p:txBody>
      </p:sp>
      <p:sp>
        <p:nvSpPr>
          <p:cNvPr id="8" name="BlokTextu 7"/>
          <p:cNvSpPr txBox="1"/>
          <p:nvPr/>
        </p:nvSpPr>
        <p:spPr>
          <a:xfrm>
            <a:off x="2165111" y="4011869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Fluorochrome</a:t>
            </a:r>
            <a:r>
              <a:rPr lang="sk-SK" sz="2400" dirty="0"/>
              <a:t> FITC</a:t>
            </a:r>
          </a:p>
        </p:txBody>
      </p:sp>
    </p:spTree>
    <p:extLst>
      <p:ext uri="{BB962C8B-B14F-4D97-AF65-F5344CB8AC3E}">
        <p14:creationId xmlns:p14="http://schemas.microsoft.com/office/powerpoint/2010/main" val="228478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623392" y="644691"/>
            <a:ext cx="11137237" cy="1143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733" dirty="0">
                <a:solidFill>
                  <a:schemeClr val="accent3">
                    <a:lumMod val="75000"/>
                  </a:schemeClr>
                </a:solidFill>
              </a:rPr>
              <a:t>Antigens in tissues can be localized with fluorescent antibodies using:</a:t>
            </a:r>
            <a:endParaRPr lang="sk-SK" sz="3733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2165111" y="2474655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Flow</a:t>
            </a:r>
            <a:r>
              <a:rPr lang="sk-SK" sz="2400" dirty="0"/>
              <a:t> </a:t>
            </a:r>
            <a:r>
              <a:rPr lang="sk-SK" sz="2400" dirty="0" err="1"/>
              <a:t>cytofluorimetry</a:t>
            </a:r>
            <a:endParaRPr lang="sk-SK" sz="2400" dirty="0"/>
          </a:p>
        </p:txBody>
      </p:sp>
      <p:sp>
        <p:nvSpPr>
          <p:cNvPr id="6" name="BlokTextu 5"/>
          <p:cNvSpPr txBox="1"/>
          <p:nvPr/>
        </p:nvSpPr>
        <p:spPr>
          <a:xfrm>
            <a:off x="5999989" y="2474655"/>
            <a:ext cx="2304256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A </a:t>
            </a:r>
            <a:r>
              <a:rPr lang="sk-SK" sz="2400" dirty="0" err="1"/>
              <a:t>confocal</a:t>
            </a:r>
            <a:r>
              <a:rPr lang="sk-SK" sz="2400" dirty="0"/>
              <a:t> </a:t>
            </a:r>
            <a:r>
              <a:rPr lang="sk-SK" sz="2400" dirty="0" err="1"/>
              <a:t>fluorescence</a:t>
            </a:r>
            <a:r>
              <a:rPr lang="sk-SK" sz="2400" dirty="0"/>
              <a:t> </a:t>
            </a:r>
            <a:r>
              <a:rPr lang="sk-SK" sz="2400" dirty="0" err="1"/>
              <a:t>microscope</a:t>
            </a:r>
            <a:endParaRPr lang="sk-SK" sz="2400" dirty="0"/>
          </a:p>
        </p:txBody>
      </p:sp>
      <p:sp>
        <p:nvSpPr>
          <p:cNvPr id="7" name="BlokTextu 6"/>
          <p:cNvSpPr txBox="1"/>
          <p:nvPr/>
        </p:nvSpPr>
        <p:spPr>
          <a:xfrm>
            <a:off x="2165111" y="4011869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An</a:t>
            </a:r>
            <a:r>
              <a:rPr lang="sk-SK" sz="2400" dirty="0"/>
              <a:t> </a:t>
            </a:r>
            <a:r>
              <a:rPr lang="sk-SK" sz="2400" dirty="0" err="1"/>
              <a:t>enzyme</a:t>
            </a:r>
            <a:r>
              <a:rPr lang="sk-SK" sz="2400" dirty="0"/>
              <a:t> </a:t>
            </a:r>
            <a:r>
              <a:rPr lang="sk-SK" sz="2400" dirty="0" err="1"/>
              <a:t>substrate</a:t>
            </a:r>
            <a:endParaRPr lang="sk-SK" sz="2400" dirty="0"/>
          </a:p>
        </p:txBody>
      </p:sp>
      <p:sp>
        <p:nvSpPr>
          <p:cNvPr id="8" name="BlokTextu 7"/>
          <p:cNvSpPr txBox="1"/>
          <p:nvPr/>
        </p:nvSpPr>
        <p:spPr>
          <a:xfrm>
            <a:off x="5999989" y="4011869"/>
            <a:ext cx="230425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The</a:t>
            </a:r>
            <a:r>
              <a:rPr lang="sk-SK" sz="2400" dirty="0"/>
              <a:t> </a:t>
            </a:r>
            <a:r>
              <a:rPr lang="sk-SK" sz="2400" dirty="0" err="1"/>
              <a:t>electron</a:t>
            </a:r>
            <a:r>
              <a:rPr lang="sk-SK" sz="2400" dirty="0"/>
              <a:t> </a:t>
            </a:r>
            <a:r>
              <a:rPr lang="sk-SK" sz="2400" dirty="0" err="1"/>
              <a:t>microscope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202058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126876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3733" b="1" spc="67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Are you satisfied with your results?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67808" y="3101150"/>
            <a:ext cx="3840427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667" b="1" dirty="0">
                <a:ln w="11430">
                  <a:solidFill>
                    <a:schemeClr val="accent5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</a:rPr>
              <a:t>You can try the test again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46004" y="3652038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OR </a:t>
            </a:r>
            <a:endParaRPr lang="sk-SK" sz="240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sz="240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GO TO THE HOME PAGE AND REPEAT THE INFORMATION</a:t>
            </a:r>
            <a:endParaRPr lang="sk-SK" sz="240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6FE71810-45FE-4FE8-9EE6-ED2AAD1C8B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2666887"/>
              </p:ext>
            </p:extLst>
          </p:nvPr>
        </p:nvGraphicFramePr>
        <p:xfrm>
          <a:off x="623392" y="5637247"/>
          <a:ext cx="2736304" cy="907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 9">
            <a:hlinkClick r:id="rId7" action="ppaction://hlinksldjump"/>
            <a:extLst>
              <a:ext uri="{FF2B5EF4-FFF2-40B4-BE49-F238E27FC236}">
                <a16:creationId xmlns:a16="http://schemas.microsoft.com/office/drawing/2014/main" id="{86F369F9-C696-402A-98C6-E5135E0E39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413637"/>
              </p:ext>
            </p:extLst>
          </p:nvPr>
        </p:nvGraphicFramePr>
        <p:xfrm>
          <a:off x="8957222" y="5637249"/>
          <a:ext cx="2736304" cy="9072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50223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Graphic spid="8" grpId="0">
        <p:bldAsOne/>
      </p:bldGraphic>
      <p:bldGraphic spid="10" grpId="0">
        <p:bldAsOne/>
      </p:bldGraphic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D65295-F0E1-4046-B9EA-353303C27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>
                <a:ln w="12700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References</a:t>
            </a:r>
            <a:r>
              <a:rPr lang="sk-SK" dirty="0"/>
              <a:t> 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9860820-33E5-495B-85E0-E01D9E0C37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sk-SK" dirty="0" err="1"/>
              <a:t>Boulet</a:t>
            </a:r>
            <a:r>
              <a:rPr lang="sk-SK" dirty="0"/>
              <a:t> S. et al. A </a:t>
            </a:r>
            <a:r>
              <a:rPr lang="sk-SK" dirty="0" err="1"/>
              <a:t>dual</a:t>
            </a:r>
            <a:r>
              <a:rPr lang="sk-SK" dirty="0"/>
              <a:t> </a:t>
            </a:r>
            <a:r>
              <a:rPr lang="sk-SK" dirty="0" err="1"/>
              <a:t>color</a:t>
            </a:r>
            <a:r>
              <a:rPr lang="sk-SK" dirty="0"/>
              <a:t> ELISPOT </a:t>
            </a:r>
            <a:r>
              <a:rPr lang="sk-SK" dirty="0" err="1"/>
              <a:t>method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simultaneous</a:t>
            </a:r>
            <a:r>
              <a:rPr lang="sk-SK" dirty="0"/>
              <a:t> </a:t>
            </a:r>
            <a:r>
              <a:rPr lang="sk-SK" dirty="0" err="1"/>
              <a:t>detection</a:t>
            </a:r>
            <a:r>
              <a:rPr lang="sk-SK" dirty="0"/>
              <a:t> of IL-2 and IFN-</a:t>
            </a:r>
            <a:r>
              <a:rPr lang="sk-SK" dirty="0" err="1"/>
              <a:t>gamma</a:t>
            </a:r>
            <a:r>
              <a:rPr lang="sk-SK" dirty="0"/>
              <a:t> HIV-</a:t>
            </a:r>
            <a:r>
              <a:rPr lang="sk-SK" dirty="0" err="1"/>
              <a:t>specific</a:t>
            </a:r>
            <a:r>
              <a:rPr lang="sk-SK" dirty="0"/>
              <a:t> </a:t>
            </a:r>
            <a:r>
              <a:rPr lang="sk-SK" dirty="0" err="1"/>
              <a:t>immune</a:t>
            </a:r>
            <a:r>
              <a:rPr lang="sk-SK" dirty="0"/>
              <a:t> </a:t>
            </a:r>
            <a:r>
              <a:rPr lang="sk-SK" dirty="0" err="1"/>
              <a:t>responses</a:t>
            </a:r>
            <a:r>
              <a:rPr lang="sk-SK" dirty="0"/>
              <a:t>. J </a:t>
            </a:r>
            <a:r>
              <a:rPr lang="sk-SK" dirty="0" err="1"/>
              <a:t>Immunol</a:t>
            </a:r>
            <a:r>
              <a:rPr lang="sk-SK" dirty="0"/>
              <a:t> </a:t>
            </a:r>
            <a:r>
              <a:rPr lang="sk-SK" dirty="0" err="1"/>
              <a:t>Methods</a:t>
            </a:r>
            <a:r>
              <a:rPr lang="sk-SK" dirty="0"/>
              <a:t> 2007; 30: 320 (1-2): 18-29.</a:t>
            </a:r>
          </a:p>
          <a:p>
            <a:r>
              <a:rPr lang="sk-SK" dirty="0" err="1"/>
              <a:t>Sharmin</a:t>
            </a:r>
            <a:r>
              <a:rPr lang="sk-SK" dirty="0"/>
              <a:t> S. et al. </a:t>
            </a:r>
            <a:r>
              <a:rPr lang="sk-SK" dirty="0" err="1"/>
              <a:t>Evaluation</a:t>
            </a:r>
            <a:r>
              <a:rPr lang="sk-SK" dirty="0"/>
              <a:t> of </a:t>
            </a:r>
            <a:r>
              <a:rPr lang="sk-SK" dirty="0" err="1"/>
              <a:t>Dot</a:t>
            </a:r>
            <a:r>
              <a:rPr lang="sk-SK" dirty="0"/>
              <a:t> </a:t>
            </a:r>
            <a:r>
              <a:rPr lang="sk-SK" dirty="0" err="1"/>
              <a:t>Immunoblot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identification</a:t>
            </a:r>
            <a:r>
              <a:rPr lang="sk-SK" dirty="0"/>
              <a:t> of </a:t>
            </a:r>
            <a:r>
              <a:rPr lang="sk-SK" dirty="0" err="1"/>
              <a:t>antibodies</a:t>
            </a:r>
            <a:r>
              <a:rPr lang="sk-SK" dirty="0"/>
              <a:t> to </a:t>
            </a:r>
            <a:r>
              <a:rPr lang="sk-SK" dirty="0" err="1"/>
              <a:t>Extractable</a:t>
            </a:r>
            <a:r>
              <a:rPr lang="sk-SK" dirty="0"/>
              <a:t> </a:t>
            </a:r>
            <a:r>
              <a:rPr lang="sk-SK" dirty="0" err="1"/>
              <a:t>nuclear</a:t>
            </a:r>
            <a:r>
              <a:rPr lang="sk-SK" dirty="0"/>
              <a:t> </a:t>
            </a:r>
            <a:r>
              <a:rPr lang="sk-SK" dirty="0" err="1"/>
              <a:t>antigen</a:t>
            </a:r>
            <a:r>
              <a:rPr lang="sk-SK" dirty="0"/>
              <a:t>. 2011. [online]. [cit. 19.11.2021]. </a:t>
            </a:r>
            <a:r>
              <a:rPr lang="sk-SK" dirty="0" err="1"/>
              <a:t>Available</a:t>
            </a:r>
            <a:r>
              <a:rPr lang="sk-SK" dirty="0"/>
              <a:t> on: https://www.researchgate.net/figure/Dot-Blot-strips-Strip1-negative-Strip-2-Anti-Sm-RNP-SSA-positive-Strip-3-Anti-Sm-RNP_fig1_273263071</a:t>
            </a:r>
          </a:p>
          <a:p>
            <a:r>
              <a:rPr lang="sk-SK" dirty="0" err="1"/>
              <a:t>Neuschlová</a:t>
            </a:r>
            <a:r>
              <a:rPr lang="sk-SK" dirty="0"/>
              <a:t> M, Nováková E, </a:t>
            </a:r>
            <a:r>
              <a:rPr lang="sk-SK" dirty="0" err="1"/>
              <a:t>Kompaníková</a:t>
            </a:r>
            <a:r>
              <a:rPr lang="sk-SK" dirty="0"/>
              <a:t> J. Imunológia – ako pracuje imunitný systém. </a:t>
            </a:r>
            <a:r>
              <a:rPr lang="sk-SK" dirty="0" err="1"/>
              <a:t>Jesseniova</a:t>
            </a:r>
            <a:r>
              <a:rPr lang="sk-SK" dirty="0"/>
              <a:t> lekárska fakulta v Martine Univerzity Komenského v Bratislave 2017; s. 189. ISBN 978-80-8187-031-6. </a:t>
            </a:r>
          </a:p>
          <a:p>
            <a:r>
              <a:rPr lang="sk-SK" dirty="0" err="1"/>
              <a:t>Neuschlová</a:t>
            </a:r>
            <a:r>
              <a:rPr lang="sk-SK" dirty="0"/>
              <a:t> M, Nováková E, </a:t>
            </a:r>
            <a:r>
              <a:rPr lang="sk-SK" dirty="0" err="1"/>
              <a:t>Kompaníková</a:t>
            </a:r>
            <a:r>
              <a:rPr lang="sk-SK" dirty="0"/>
              <a:t> J. Návody na praktické cvičenia z imunológie. </a:t>
            </a:r>
            <a:r>
              <a:rPr lang="sk-SK" dirty="0" err="1"/>
              <a:t>Jesseniova</a:t>
            </a:r>
            <a:r>
              <a:rPr lang="sk-SK" dirty="0"/>
              <a:t> lekárska fakulta v Martine Univerzity Komenského v Bratislave 2016; s. 114. ISBN 978-80-8187-017-0. </a:t>
            </a:r>
          </a:p>
          <a:p>
            <a:r>
              <a:rPr lang="sk-SK" i="1" dirty="0">
                <a:hlinkClick r:id="rId2"/>
              </a:rPr>
              <a:t>https://di.uq.edu.au/community-and-alumni/sparq-ed/cell-and-molecular-biology-experiences/immunofluorescence/background-immunofluorescence</a:t>
            </a:r>
            <a:endParaRPr lang="sk-SK" i="1" dirty="0"/>
          </a:p>
          <a:p>
            <a:r>
              <a:rPr lang="sk-SK" i="1" dirty="0">
                <a:hlinkClick r:id="rId3"/>
              </a:rPr>
              <a:t>https://encrypted-tbn0.gstatic.com/images?q=tbn:ANd9GcTYEmjUn2be0G6vLTd0p2gjNMARLOjLatYnLw&amp;usqp=CAU</a:t>
            </a:r>
            <a:endParaRPr lang="sk-SK" i="1" dirty="0"/>
          </a:p>
          <a:p>
            <a:r>
              <a:rPr lang="sk-SK" i="1" dirty="0">
                <a:hlinkClick r:id="rId4"/>
              </a:rPr>
              <a:t>https://www.rndsystems.com/resources/what-is-an-elisa-and-elisa-types</a:t>
            </a:r>
            <a:endParaRPr lang="sk-SK" i="1" dirty="0"/>
          </a:p>
          <a:p>
            <a:r>
              <a:rPr lang="sk-SK" i="1" dirty="0">
                <a:hlinkClick r:id="rId5"/>
              </a:rPr>
              <a:t>https://slideplayer.com/slide/4937003/63/video/Practical+Applications+of+Immunology.mp4</a:t>
            </a:r>
            <a:endParaRPr lang="sk-SK" i="1" dirty="0"/>
          </a:p>
          <a:p>
            <a:r>
              <a:rPr lang="sk-SK" i="1" dirty="0">
                <a:hlinkClick r:id="rId6"/>
              </a:rPr>
              <a:t>https://www.biolegend.com/fr-ch/western-blot</a:t>
            </a:r>
            <a:endParaRPr lang="sk-SK" i="1" dirty="0"/>
          </a:p>
          <a:p>
            <a:r>
              <a:rPr lang="sk-SK" i="1" dirty="0">
                <a:hlinkClick r:id="rId7"/>
              </a:rPr>
              <a:t>https://www.scielo.br/j/jbpml/a/LmqFQqSms3CXGkWPbBGCBwD/?lang=en</a:t>
            </a:r>
            <a:endParaRPr lang="sk-SK" i="1" dirty="0"/>
          </a:p>
          <a:p>
            <a:r>
              <a:rPr lang="sk-SK" i="1" dirty="0">
                <a:hlinkClick r:id="rId8"/>
              </a:rPr>
              <a:t>https://www.rndsystems.com/products/elispot-assay-principle</a:t>
            </a:r>
            <a:endParaRPr lang="sk-SK" i="1" dirty="0"/>
          </a:p>
          <a:p>
            <a:r>
              <a:rPr lang="sk-SK" i="1" dirty="0">
                <a:hlinkClick r:id="rId9"/>
              </a:rPr>
              <a:t>https://www.mabtech.com/sites/default/files/elispot-brochure.pdf</a:t>
            </a:r>
            <a:endParaRPr lang="sk-SK" i="1" dirty="0"/>
          </a:p>
          <a:p>
            <a:r>
              <a:rPr lang="sk-SK" i="1" dirty="0">
                <a:hlinkClick r:id="rId10"/>
              </a:rPr>
              <a:t>https://www.roitt.com/mcqlist.asp</a:t>
            </a:r>
            <a:endParaRPr lang="sk-SK" i="1" dirty="0"/>
          </a:p>
          <a:p>
            <a:r>
              <a:rPr lang="sk-SK" i="1" dirty="0">
                <a:hlinkClick r:id="rId11"/>
              </a:rPr>
              <a:t>https://www.neb.com/~/media/NebUs/Page%20Images/Applications/DNA%20Amplification%20and%20PCR/pcr.jpg</a:t>
            </a:r>
            <a:endParaRPr lang="sk-SK" i="1" dirty="0"/>
          </a:p>
          <a:p>
            <a:endParaRPr lang="sk-SK" i="1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6847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1134</TotalTime>
  <Words>2989</Words>
  <Application>Microsoft Office PowerPoint</Application>
  <PresentationFormat>Širokouhlá</PresentationFormat>
  <Paragraphs>312</Paragraphs>
  <Slides>55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55</vt:i4>
      </vt:variant>
    </vt:vector>
  </HeadingPairs>
  <TitlesOfParts>
    <vt:vector size="62" baseType="lpstr">
      <vt:lpstr>Arial</vt:lpstr>
      <vt:lpstr>Calibri</vt:lpstr>
      <vt:lpstr>Calibri Light</vt:lpstr>
      <vt:lpstr>Garamond</vt:lpstr>
      <vt:lpstr>Symbol</vt:lpstr>
      <vt:lpstr>Times New Roman</vt:lpstr>
      <vt:lpstr>Motív balíka Office</vt:lpstr>
      <vt:lpstr>New methods in immunology</vt:lpstr>
      <vt:lpstr>Prezentácia programu PowerPoint</vt:lpstr>
      <vt:lpstr>IMMUNOFLUORESCENCY</vt:lpstr>
      <vt:lpstr>Prezentácia programu PowerPoint</vt:lpstr>
      <vt:lpstr>Direct immunofluorescence</vt:lpstr>
      <vt:lpstr>Procedure</vt:lpstr>
      <vt:lpstr>Result</vt:lpstr>
      <vt:lpstr>Indirect  immunofluorescence</vt:lpstr>
      <vt:lpstr>Prezentácia programu PowerPoint</vt:lpstr>
      <vt:lpstr>Procedure </vt:lpstr>
      <vt:lpstr>Result</vt:lpstr>
      <vt:lpstr>IMMUNOANALYTICAL METHODS</vt:lpstr>
      <vt:lpstr>Prezentácia programu PowerPoint</vt:lpstr>
      <vt:lpstr>Enzyme immunoassay – EIA</vt:lpstr>
      <vt:lpstr>ELISA (Enzyme-Linked ImmunoSorbent Assay)</vt:lpstr>
      <vt:lpstr>Prezentácia programu PowerPoint</vt:lpstr>
      <vt:lpstr>Direct ELISA</vt:lpstr>
      <vt:lpstr>Indirect ELISA</vt:lpstr>
      <vt:lpstr>Prezentácia programu PowerPoint</vt:lpstr>
      <vt:lpstr>Application of indirect ELISA – example for anti-SARS-CoV-2 antibodies detection</vt:lpstr>
      <vt:lpstr>Sandwich ELISA</vt:lpstr>
      <vt:lpstr>Prezentácia programu PowerPoint</vt:lpstr>
      <vt:lpstr>Direct sandwich ELISA</vt:lpstr>
      <vt:lpstr>Prezentácia programu PowerPoint</vt:lpstr>
      <vt:lpstr>Indirect sandwich ELISA</vt:lpstr>
      <vt:lpstr>Application of sandwich ELISA </vt:lpstr>
      <vt:lpstr>Competitive ELISA</vt:lpstr>
      <vt:lpstr>Radioimmunoassay – RIA</vt:lpstr>
      <vt:lpstr>Chemiluminescent immunoassay </vt:lpstr>
      <vt:lpstr>IMMUNOBLOTING TECHNIQUES </vt:lpstr>
      <vt:lpstr>Western blot</vt:lpstr>
      <vt:lpstr>Western blot - result</vt:lpstr>
      <vt:lpstr>Immunodot </vt:lpstr>
      <vt:lpstr>Application of immunoblotting techniques</vt:lpstr>
      <vt:lpstr>ELISpot (Enzyme-Linked ImmunoSpot assay)</vt:lpstr>
      <vt:lpstr>Prezentácia programu PowerPoint</vt:lpstr>
      <vt:lpstr>PCR – Polymerase Chain Reaction </vt:lpstr>
      <vt:lpstr>Questions for self-assessment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Are you satisfied with your results? </vt:lpstr>
      <vt:lpstr>References 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Martinka N</dc:creator>
  <cp:lastModifiedBy>jlfuk</cp:lastModifiedBy>
  <cp:revision>131</cp:revision>
  <dcterms:created xsi:type="dcterms:W3CDTF">2021-11-29T16:22:33Z</dcterms:created>
  <dcterms:modified xsi:type="dcterms:W3CDTF">2021-12-07T08:54:51Z</dcterms:modified>
</cp:coreProperties>
</file>