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01" r:id="rId3"/>
    <p:sldId id="257" r:id="rId4"/>
    <p:sldId id="300" r:id="rId5"/>
    <p:sldId id="302" r:id="rId6"/>
    <p:sldId id="258" r:id="rId7"/>
    <p:sldId id="303" r:id="rId8"/>
    <p:sldId id="313" r:id="rId9"/>
    <p:sldId id="259" r:id="rId10"/>
    <p:sldId id="305" r:id="rId11"/>
    <p:sldId id="306" r:id="rId12"/>
    <p:sldId id="312" r:id="rId13"/>
    <p:sldId id="307" r:id="rId14"/>
    <p:sldId id="260" r:id="rId15"/>
    <p:sldId id="261" r:id="rId16"/>
    <p:sldId id="308" r:id="rId17"/>
    <p:sldId id="293" r:id="rId18"/>
    <p:sldId id="294" r:id="rId19"/>
    <p:sldId id="295" r:id="rId20"/>
    <p:sldId id="296" r:id="rId21"/>
    <p:sldId id="297" r:id="rId22"/>
    <p:sldId id="298" r:id="rId23"/>
    <p:sldId id="263" r:id="rId24"/>
    <p:sldId id="264" r:id="rId25"/>
    <p:sldId id="265" r:id="rId26"/>
    <p:sldId id="299" r:id="rId27"/>
    <p:sldId id="309" r:id="rId28"/>
    <p:sldId id="268" r:id="rId29"/>
    <p:sldId id="310" r:id="rId30"/>
    <p:sldId id="269" r:id="rId31"/>
    <p:sldId id="270" r:id="rId32"/>
    <p:sldId id="271" r:id="rId33"/>
    <p:sldId id="272" r:id="rId34"/>
    <p:sldId id="286" r:id="rId35"/>
    <p:sldId id="311" r:id="rId36"/>
    <p:sldId id="287" r:id="rId37"/>
    <p:sldId id="288" r:id="rId38"/>
    <p:sldId id="289" r:id="rId39"/>
    <p:sldId id="290" r:id="rId40"/>
    <p:sldId id="291" r:id="rId41"/>
    <p:sldId id="292" r:id="rId42"/>
    <p:sldId id="277" r:id="rId43"/>
    <p:sldId id="278" r:id="rId44"/>
    <p:sldId id="279" r:id="rId45"/>
    <p:sldId id="280" r:id="rId46"/>
    <p:sldId id="281" r:id="rId47"/>
    <p:sldId id="282" r:id="rId48"/>
    <p:sldId id="283" r:id="rId49"/>
    <p:sldId id="284" r:id="rId50"/>
    <p:sldId id="285" r:id="rId51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30" autoAdjust="0"/>
    <p:restoredTop sz="94660"/>
  </p:normalViewPr>
  <p:slideViewPr>
    <p:cSldViewPr>
      <p:cViewPr varScale="1">
        <p:scale>
          <a:sx n="60" d="100"/>
          <a:sy n="60" d="100"/>
        </p:scale>
        <p:origin x="66" y="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Kliknite sem a upravte štýl predlohy podnadpisov.</a:t>
            </a:r>
            <a:endParaRPr kumimoji="0" lang="en-US"/>
          </a:p>
        </p:txBody>
      </p:sp>
      <p:sp>
        <p:nvSpPr>
          <p:cNvPr id="28" name="Zástupný symbol dátumu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21CEE6A-44B3-48AF-B661-39E6CD04D35B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17" name="Zástupný symbol päty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sk-SK"/>
          </a:p>
        </p:txBody>
      </p:sp>
      <p:sp>
        <p:nvSpPr>
          <p:cNvPr id="10" name="Obdĺžni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ĺžni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ĺžni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ĺžni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ovná spojnic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ovná spojnic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Rovná spojnic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Rovná spojnic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Rovná spojnic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Rovná spojnic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ĺžni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čísla snímky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9D77295-996F-422E-8975-B1C459C5FDFD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8" name="Zástupný symbol obsahu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21CEE6A-44B3-48AF-B661-39E6CD04D35B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9D77295-996F-422E-8975-B1C459C5FDF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0" name="Zástupný symbol päty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21CEE6A-44B3-48AF-B661-39E6CD04D35B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sk-SK"/>
          </a:p>
        </p:txBody>
      </p:sp>
      <p:sp>
        <p:nvSpPr>
          <p:cNvPr id="9" name="Obdĺžni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ĺžni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ĺžni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ĺžni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ovná spojnic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ovná spojnic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Rovná spojnic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Rovná spojnic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Rovná spojnic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ĺžni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Rovná spojnic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9D77295-996F-422E-8975-B1C459C5FDFD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CEE6A-44B3-48AF-B661-39E6CD04D35B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77295-996F-422E-8975-B1C459C5FDF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9" name="Zástupný symbol obsahu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1" name="Zástupný symbol obsahu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CEE6A-44B3-48AF-B661-39E6CD04D35B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77295-996F-422E-8975-B1C459C5FDF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1" name="Zástupný symbol obsahu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3" name="Zástupný symbol obsahu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2" name="Zástupný symbol textu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14" name="Zástupný symbol textu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6" name="Zástupný symbol dátumu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21CEE6A-44B3-48AF-B661-39E6CD04D35B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9D77295-996F-422E-8975-B1C459C5FDF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CEE6A-44B3-48AF-B661-39E6CD04D35B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77295-996F-422E-8975-B1C459C5FDFD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vná spojnic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8" name="Rovná spojnic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Rovná spojnic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Rovná spojnic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ĺžni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ovná spojnic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obsahu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21" name="Zástupný symbol dátumu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21CEE6A-44B3-48AF-B661-39E6CD04D35B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22" name="Zástupný symbol čísla snímky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9D77295-996F-422E-8975-B1C459C5FDF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3" name="Zástupný symbol päty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vná spojnic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10" name="Rovná spojnic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ĺžni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ovná spojnic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Rovná spojnic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Rovná spojnic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dátumu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21CEE6A-44B3-48AF-B661-39E6CD04D35B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18" name="Zástupný symbol čísla snímky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9D77295-996F-422E-8975-B1C459C5FDF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1" name="Zástupný symbol päty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CEE6A-44B3-48AF-B661-39E6CD04D35B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77295-996F-422E-8975-B1C459C5FDFD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CEE6A-44B3-48AF-B661-39E6CD04D35B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77295-996F-422E-8975-B1C459C5FDFD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vná spojnic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nadpisu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3" name="Zástupný symbol textu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4" name="Zástupný symbol dátumu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21CEE6A-44B3-48AF-B661-39E6CD04D35B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sk-SK"/>
          </a:p>
        </p:txBody>
      </p:sp>
      <p:sp>
        <p:nvSpPr>
          <p:cNvPr id="7" name="Rovná spojnic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Rovná spojnic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ĺžni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ovná spojnic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čísla snímky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9D77295-996F-422E-8975-B1C459C5FDFD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/>
              <a:t>Kompozitné výplnkové materiály</a:t>
            </a:r>
            <a:br>
              <a:rPr lang="sk-SK" dirty="0" smtClean="0"/>
            </a:br>
            <a:r>
              <a:rPr lang="sk-SK" dirty="0"/>
              <a:t/>
            </a:r>
            <a:br>
              <a:rPr lang="sk-SK" dirty="0"/>
            </a:br>
            <a:r>
              <a:rPr lang="sk-SK" dirty="0" smtClean="0"/>
              <a:t/>
            </a:r>
            <a:br>
              <a:rPr lang="sk-SK" dirty="0" smtClean="0"/>
            </a:br>
            <a:r>
              <a:rPr lang="sk-SK" dirty="0"/>
              <a:t/>
            </a:r>
            <a:br>
              <a:rPr lang="sk-SK" dirty="0"/>
            </a:br>
            <a:endParaRPr lang="sk-SK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definícia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dirty="0"/>
              <a:t>Termínom kompozit označujeme v stomatológii estetický, plastický výplňový materiál, ktorý po aplikácii do </a:t>
            </a:r>
            <a:r>
              <a:rPr lang="sk-SK" dirty="0" err="1"/>
              <a:t>kavity</a:t>
            </a:r>
            <a:r>
              <a:rPr lang="sk-SK" dirty="0"/>
              <a:t> tuhne chemickou reakciou alebo prívodom energie. </a:t>
            </a:r>
            <a:endParaRPr lang="sk-SK" dirty="0" smtClean="0"/>
          </a:p>
          <a:p>
            <a:r>
              <a:rPr lang="sk-SK" dirty="0" smtClean="0"/>
              <a:t>Materiál </a:t>
            </a:r>
            <a:r>
              <a:rPr lang="sk-SK" dirty="0"/>
              <a:t>pozostáva z troch hlavných komponentov, ktorými </a:t>
            </a:r>
            <a:r>
              <a:rPr lang="sk-SK" dirty="0" smtClean="0"/>
              <a:t>sú</a:t>
            </a:r>
          </a:p>
          <a:p>
            <a:r>
              <a:rPr lang="sk-SK" dirty="0" smtClean="0"/>
              <a:t>1. </a:t>
            </a:r>
            <a:r>
              <a:rPr lang="sk-SK" i="1" dirty="0"/>
              <a:t>organická </a:t>
            </a:r>
            <a:r>
              <a:rPr lang="sk-SK" i="1" dirty="0" err="1"/>
              <a:t>matrix</a:t>
            </a:r>
            <a:r>
              <a:rPr lang="sk-SK" i="1" dirty="0"/>
              <a:t>, </a:t>
            </a:r>
            <a:endParaRPr lang="sk-SK" i="1" dirty="0" smtClean="0"/>
          </a:p>
          <a:p>
            <a:r>
              <a:rPr lang="sk-SK" i="1" dirty="0" smtClean="0"/>
              <a:t>2.anorganické </a:t>
            </a:r>
            <a:r>
              <a:rPr lang="sk-SK" i="1" dirty="0"/>
              <a:t>plnivo</a:t>
            </a:r>
            <a:r>
              <a:rPr lang="sk-SK" dirty="0"/>
              <a:t> </a:t>
            </a:r>
          </a:p>
          <a:p>
            <a:r>
              <a:rPr lang="sk-SK" dirty="0" smtClean="0"/>
              <a:t>3</a:t>
            </a:r>
            <a:r>
              <a:rPr lang="sk-SK" dirty="0"/>
              <a:t> spájacie </a:t>
            </a:r>
            <a:r>
              <a:rPr lang="sk-SK" i="1" dirty="0" err="1"/>
              <a:t>silany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48475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/>
              <a:t>1.Organická  zložka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b="1" u="sng" dirty="0" smtClean="0"/>
              <a:t>1.Organická  zložka </a:t>
            </a:r>
            <a:r>
              <a:rPr lang="sk-SK" u="sng" dirty="0" smtClean="0"/>
              <a:t>– 20%</a:t>
            </a:r>
          </a:p>
          <a:p>
            <a:r>
              <a:rPr lang="sk-SK" dirty="0" err="1" smtClean="0"/>
              <a:t>Monomer</a:t>
            </a:r>
            <a:r>
              <a:rPr lang="sk-SK" dirty="0" smtClean="0"/>
              <a:t> – </a:t>
            </a:r>
          </a:p>
          <a:p>
            <a:r>
              <a:rPr lang="sk-SK" b="1" dirty="0" smtClean="0"/>
              <a:t>BIS-GMA -</a:t>
            </a:r>
            <a:r>
              <a:rPr lang="sk-SK" dirty="0" smtClean="0"/>
              <a:t>Bis-</a:t>
            </a:r>
            <a:r>
              <a:rPr lang="sk-SK" dirty="0" err="1" smtClean="0"/>
              <a:t>glycidil</a:t>
            </a:r>
            <a:r>
              <a:rPr lang="sk-SK" dirty="0" smtClean="0"/>
              <a:t> </a:t>
            </a:r>
            <a:r>
              <a:rPr lang="sk-SK" dirty="0" err="1" smtClean="0"/>
              <a:t>metakrylát</a:t>
            </a:r>
            <a:r>
              <a:rPr lang="sk-SK" dirty="0" smtClean="0"/>
              <a:t> –/</a:t>
            </a:r>
            <a:r>
              <a:rPr lang="sk-SK" dirty="0" err="1" smtClean="0"/>
              <a:t>Bowen</a:t>
            </a:r>
            <a:r>
              <a:rPr lang="sk-SK" dirty="0"/>
              <a:t>/</a:t>
            </a:r>
            <a:endParaRPr lang="sk-SK" dirty="0" smtClean="0"/>
          </a:p>
          <a:p>
            <a:r>
              <a:rPr lang="sk-SK" b="1" dirty="0" smtClean="0"/>
              <a:t> </a:t>
            </a:r>
            <a:r>
              <a:rPr lang="sk-SK" b="1" dirty="0"/>
              <a:t>UDMA – </a:t>
            </a:r>
            <a:r>
              <a:rPr lang="sk-SK" dirty="0" err="1"/>
              <a:t>Uretán</a:t>
            </a:r>
            <a:r>
              <a:rPr lang="sk-SK" dirty="0"/>
              <a:t> </a:t>
            </a:r>
            <a:r>
              <a:rPr lang="sk-SK" dirty="0" err="1"/>
              <a:t>dimetakrylát</a:t>
            </a:r>
            <a:r>
              <a:rPr lang="sk-SK" dirty="0"/>
              <a:t> </a:t>
            </a:r>
            <a:r>
              <a:rPr lang="sk-SK" dirty="0" smtClean="0"/>
              <a:t>,</a:t>
            </a:r>
            <a:r>
              <a:rPr lang="sk-SK" b="1" dirty="0"/>
              <a:t> </a:t>
            </a:r>
            <a:endParaRPr lang="sk-SK" b="1" dirty="0" smtClean="0"/>
          </a:p>
          <a:p>
            <a:r>
              <a:rPr lang="sk-SK" b="1" dirty="0" smtClean="0"/>
              <a:t>TEGDMA</a:t>
            </a:r>
            <a:r>
              <a:rPr lang="sk-SK" dirty="0" smtClean="0"/>
              <a:t> </a:t>
            </a:r>
            <a:r>
              <a:rPr lang="sk-SK" dirty="0"/>
              <a:t>– Tri Etylén </a:t>
            </a:r>
            <a:r>
              <a:rPr lang="sk-SK" dirty="0" err="1"/>
              <a:t>Glykol</a:t>
            </a:r>
            <a:r>
              <a:rPr lang="sk-SK" dirty="0"/>
              <a:t> </a:t>
            </a:r>
            <a:r>
              <a:rPr lang="sk-SK" dirty="0" err="1"/>
              <a:t>Dimetakrylát</a:t>
            </a:r>
            <a:r>
              <a:rPr lang="sk-SK" dirty="0"/>
              <a:t> </a:t>
            </a:r>
            <a:endParaRPr lang="sk-SK" b="1" dirty="0" smtClean="0"/>
          </a:p>
          <a:p>
            <a:r>
              <a:rPr lang="sk-SK" dirty="0" err="1" smtClean="0"/>
              <a:t>Komonomer</a:t>
            </a:r>
            <a:r>
              <a:rPr lang="sk-SK" dirty="0" smtClean="0"/>
              <a:t>,</a:t>
            </a:r>
          </a:p>
          <a:p>
            <a:r>
              <a:rPr lang="sk-SK" dirty="0" smtClean="0"/>
              <a:t>UV-stabilizátor</a:t>
            </a:r>
          </a:p>
          <a:p>
            <a:r>
              <a:rPr lang="sk-SK" dirty="0" smtClean="0"/>
              <a:t>iniciačný systém</a:t>
            </a:r>
          </a:p>
          <a:p>
            <a:r>
              <a:rPr lang="sk-SK" dirty="0" smtClean="0"/>
              <a:t>chemický a svetelný inhibítor samovoľného tuhnutia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/>
              <a:t>2.Anorganická zložka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obsahu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/>
              <a:lstStyle/>
              <a:p>
                <a:r>
                  <a:rPr lang="sk-SK" b="1" dirty="0"/>
                  <a:t>Anorganické plnivo</a:t>
                </a:r>
                <a:r>
                  <a:rPr lang="sk-SK" dirty="0"/>
                  <a:t> zabezpečuje kompozitom pevnosť, tvrdosť a estetické vlastnosti, ako prirodzený vzhľad, </a:t>
                </a:r>
                <a:r>
                  <a:rPr lang="sk-SK" dirty="0" err="1"/>
                  <a:t>transparencia</a:t>
                </a:r>
                <a:r>
                  <a:rPr lang="sk-SK" dirty="0"/>
                  <a:t> a </a:t>
                </a:r>
                <a:r>
                  <a:rPr lang="sk-SK" dirty="0" err="1"/>
                  <a:t>opacita</a:t>
                </a:r>
                <a:r>
                  <a:rPr lang="sk-SK" dirty="0"/>
                  <a:t> a rtg. kontrast. </a:t>
                </a:r>
                <a:endParaRPr lang="sk-SK" dirty="0" smtClean="0"/>
              </a:p>
              <a:p>
                <a:r>
                  <a:rPr lang="sk-SK" dirty="0" smtClean="0"/>
                  <a:t>Od </a:t>
                </a:r>
                <a:r>
                  <a:rPr lang="sk-SK" dirty="0"/>
                  <a:t>množstva plniva závisí </a:t>
                </a:r>
                <a:r>
                  <a:rPr lang="sk-SK" i="1" dirty="0"/>
                  <a:t>stupeň polymerizačnej kontrakcie</a:t>
                </a:r>
                <a:r>
                  <a:rPr lang="sk-SK" dirty="0"/>
                  <a:t>. Váhový obsah plniva u najmodernejších </a:t>
                </a:r>
                <a:r>
                  <a:rPr lang="sk-SK" dirty="0" err="1"/>
                  <a:t>nanokompozitov</a:t>
                </a:r>
                <a:r>
                  <a:rPr lang="sk-SK" dirty="0"/>
                  <a:t> predstavuje až 90 %. </a:t>
                </a:r>
                <a:endParaRPr lang="sk-SK" dirty="0" smtClean="0"/>
              </a:p>
              <a:p>
                <a:r>
                  <a:rPr lang="sk-SK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sk-SK" i="1">
                            <a:latin typeface="Cambria Math" panose="02040503050406030204" pitchFamily="18" charset="0"/>
                          </a:rPr>
                          <m:t>𝑆𝑖𝑂</m:t>
                        </m:r>
                      </m:e>
                      <m:sub>
                        <m:r>
                          <a:rPr lang="sk-SK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sk-SK" dirty="0"/>
                  <a:t>, </a:t>
                </a:r>
                <a:r>
                  <a:rPr lang="sk-SK" dirty="0" err="1"/>
                  <a:t>pyrogénny</a:t>
                </a:r>
                <a:r>
                  <a:rPr lang="sk-SK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sk-SK" i="1">
                            <a:latin typeface="Cambria Math" panose="02040503050406030204" pitchFamily="18" charset="0"/>
                          </a:rPr>
                          <m:t>𝑆𝑖𝑂</m:t>
                        </m:r>
                      </m:e>
                      <m:sub>
                        <m:r>
                          <a:rPr lang="sk-SK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sk-SK" dirty="0"/>
                  <a:t>), prášok oxidu hlinitého, </a:t>
                </a:r>
                <a:r>
                  <a:rPr lang="sk-SK" dirty="0" err="1"/>
                  <a:t>boritého</a:t>
                </a:r>
                <a:r>
                  <a:rPr lang="sk-SK" dirty="0"/>
                  <a:t>, </a:t>
                </a:r>
                <a:r>
                  <a:rPr lang="sk-SK" dirty="0" err="1"/>
                  <a:t>sklokeramiky</a:t>
                </a:r>
                <a:r>
                  <a:rPr lang="sk-SK" dirty="0"/>
                  <a:t>, keramiky </a:t>
                </a:r>
                <a:r>
                  <a:rPr lang="sk-SK" dirty="0" err="1"/>
                  <a:t>hlinitokremičité</a:t>
                </a:r>
                <a:r>
                  <a:rPr lang="sk-SK" dirty="0"/>
                  <a:t> a </a:t>
                </a:r>
                <a:r>
                  <a:rPr lang="sk-SK" dirty="0" err="1"/>
                  <a:t>borokremičité</a:t>
                </a:r>
                <a:r>
                  <a:rPr lang="sk-SK" dirty="0"/>
                  <a:t> sklá</a:t>
                </a:r>
                <a:endParaRPr lang="en-US" dirty="0"/>
              </a:p>
            </p:txBody>
          </p:sp>
        </mc:Choice>
        <mc:Fallback xmlns="">
          <p:sp>
            <p:nvSpPr>
              <p:cNvPr id="3" name="Zástupný symbol obsah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0">
                <a:blip r:embed="rId2"/>
                <a:stretch>
                  <a:fillRect l="-327" t="-876" r="-155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280207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3.Spájacie </a:t>
            </a:r>
            <a:r>
              <a:rPr lang="sk-SK" dirty="0" err="1" smtClean="0"/>
              <a:t>Silany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/>
          </a:bodyPr>
          <a:lstStyle/>
          <a:p>
            <a:r>
              <a:rPr lang="sk-SK" b="1" dirty="0"/>
              <a:t>.</a:t>
            </a:r>
            <a:r>
              <a:rPr lang="sk-SK" b="1" dirty="0" err="1"/>
              <a:t>Silany</a:t>
            </a:r>
            <a:r>
              <a:rPr lang="sk-SK" b="1" dirty="0"/>
              <a:t> </a:t>
            </a:r>
            <a:r>
              <a:rPr lang="sk-SK" dirty="0"/>
              <a:t>sprostredkúvajú </a:t>
            </a:r>
            <a:r>
              <a:rPr lang="sk-SK" i="1" dirty="0"/>
              <a:t>chemickú väzbu medzi organickou </a:t>
            </a:r>
            <a:r>
              <a:rPr lang="sk-SK" i="1" dirty="0" err="1"/>
              <a:t>matrix</a:t>
            </a:r>
            <a:r>
              <a:rPr lang="sk-SK" i="1" dirty="0"/>
              <a:t> a anorganickým plnivom.</a:t>
            </a:r>
            <a:r>
              <a:rPr lang="sk-SK" dirty="0"/>
              <a:t> </a:t>
            </a:r>
          </a:p>
          <a:p>
            <a:r>
              <a:rPr lang="sk-SK" dirty="0" smtClean="0"/>
              <a:t>organické </a:t>
            </a:r>
            <a:r>
              <a:rPr lang="sk-SK" dirty="0"/>
              <a:t>zlúčeniny kremíka, ktoré sa viažu pevne na častice plniva a </a:t>
            </a:r>
            <a:r>
              <a:rPr lang="sk-SK" dirty="0" err="1" smtClean="0"/>
              <a:t>kopolymerujú</a:t>
            </a:r>
            <a:r>
              <a:rPr lang="sk-SK" dirty="0" smtClean="0"/>
              <a:t> </a:t>
            </a:r>
            <a:r>
              <a:rPr lang="sk-SK" dirty="0"/>
              <a:t>s </a:t>
            </a:r>
            <a:r>
              <a:rPr lang="sk-SK" dirty="0" err="1"/>
              <a:t>monomérom</a:t>
            </a:r>
            <a:r>
              <a:rPr lang="sk-SK" dirty="0"/>
              <a:t> organickej </a:t>
            </a:r>
            <a:r>
              <a:rPr lang="sk-SK" dirty="0" err="1"/>
              <a:t>matrix</a:t>
            </a:r>
            <a:endParaRPr lang="en-US" dirty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Zástupný symbol obsahu 6" descr="Nanofüller Oberfläche silanisiert.bmp"/>
          <p:cNvPicPr>
            <a:picLocks noGrp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9349" y="2636912"/>
            <a:ext cx="1425701" cy="1429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o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59349" y="4753965"/>
            <a:ext cx="1581150" cy="1456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993380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Klasifikácia </a:t>
            </a:r>
            <a:r>
              <a:rPr lang="sk-SK" dirty="0"/>
              <a:t>Podľa  veľkosti anorganickej  fázy /</a:t>
            </a:r>
            <a:r>
              <a:rPr lang="sk-SK" dirty="0" smtClean="0"/>
              <a:t>plnivo/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sk-SK" b="1" dirty="0" smtClean="0"/>
              <a:t>1.makrofilné</a:t>
            </a:r>
            <a:r>
              <a:rPr lang="sk-SK" dirty="0" smtClean="0"/>
              <a:t>  – 0,1 – 100 mikrónov</a:t>
            </a:r>
          </a:p>
          <a:p>
            <a:r>
              <a:rPr lang="sk-SK" dirty="0" smtClean="0"/>
              <a:t>Dobrá mechanická </a:t>
            </a:r>
            <a:r>
              <a:rPr lang="sk-SK" dirty="0" err="1" smtClean="0"/>
              <a:t>odolnosť,zlá</a:t>
            </a:r>
            <a:r>
              <a:rPr lang="sk-SK" dirty="0" smtClean="0"/>
              <a:t> estetika</a:t>
            </a:r>
          </a:p>
          <a:p>
            <a:r>
              <a:rPr lang="sk-SK" b="1" dirty="0" smtClean="0"/>
              <a:t>2.mikrofilné </a:t>
            </a:r>
            <a:r>
              <a:rPr lang="sk-SK" dirty="0" smtClean="0"/>
              <a:t> – /</a:t>
            </a:r>
            <a:r>
              <a:rPr lang="sk-SK" dirty="0" err="1" smtClean="0"/>
              <a:t>homo</a:t>
            </a:r>
            <a:r>
              <a:rPr lang="sk-SK" dirty="0" smtClean="0"/>
              <a:t>  a heterogénne/</a:t>
            </a:r>
          </a:p>
          <a:p>
            <a:r>
              <a:rPr lang="sk-SK" dirty="0" smtClean="0"/>
              <a:t>0,01- 0,1 mikrónu-výborná </a:t>
            </a:r>
            <a:r>
              <a:rPr lang="sk-SK" dirty="0" err="1" smtClean="0"/>
              <a:t>estetika,horšie</a:t>
            </a:r>
            <a:r>
              <a:rPr lang="sk-SK" dirty="0" smtClean="0"/>
              <a:t> mechanické vlastnosti</a:t>
            </a:r>
          </a:p>
          <a:p>
            <a:r>
              <a:rPr lang="sk-SK" b="1" dirty="0" smtClean="0"/>
              <a:t>3.Hybridné</a:t>
            </a:r>
          </a:p>
          <a:p>
            <a:r>
              <a:rPr lang="sk-SK" dirty="0" smtClean="0"/>
              <a:t>Klasické do 10 </a:t>
            </a:r>
            <a:r>
              <a:rPr lang="sk-SK" dirty="0" err="1" smtClean="0"/>
              <a:t>mikr</a:t>
            </a:r>
            <a:r>
              <a:rPr lang="sk-SK" dirty="0" smtClean="0"/>
              <a:t>.</a:t>
            </a:r>
          </a:p>
          <a:p>
            <a:r>
              <a:rPr lang="sk-SK" dirty="0" smtClean="0"/>
              <a:t>Jemné do 5 </a:t>
            </a:r>
            <a:r>
              <a:rPr lang="sk-SK" dirty="0" err="1" smtClean="0"/>
              <a:t>mikr</a:t>
            </a:r>
            <a:r>
              <a:rPr lang="sk-SK" dirty="0" smtClean="0"/>
              <a:t>.</a:t>
            </a:r>
          </a:p>
          <a:p>
            <a:r>
              <a:rPr lang="sk-SK" dirty="0" err="1" smtClean="0"/>
              <a:t>Extrajemné</a:t>
            </a:r>
            <a:r>
              <a:rPr lang="sk-SK" dirty="0" smtClean="0"/>
              <a:t> do 3 </a:t>
            </a:r>
            <a:r>
              <a:rPr lang="sk-SK" dirty="0" err="1" smtClean="0"/>
              <a:t>mikr</a:t>
            </a:r>
            <a:endParaRPr lang="sk-SK" dirty="0" smtClean="0"/>
          </a:p>
          <a:p>
            <a:r>
              <a:rPr lang="sk-SK" dirty="0" err="1" smtClean="0"/>
              <a:t>Submikrónové</a:t>
            </a:r>
            <a:r>
              <a:rPr lang="sk-SK" dirty="0" smtClean="0"/>
              <a:t> do 1 </a:t>
            </a:r>
            <a:r>
              <a:rPr lang="sk-SK" dirty="0" err="1" smtClean="0"/>
              <a:t>mikr</a:t>
            </a:r>
            <a:r>
              <a:rPr lang="sk-SK" dirty="0" smtClean="0"/>
              <a:t>.</a:t>
            </a:r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4. </a:t>
            </a:r>
            <a:r>
              <a:rPr lang="sk-SK" b="1" dirty="0" err="1"/>
              <a:t>Nanokompozity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dirty="0" err="1"/>
              <a:t>Nanočastice</a:t>
            </a:r>
            <a:r>
              <a:rPr lang="sk-SK" dirty="0"/>
              <a:t> veľkosti </a:t>
            </a:r>
            <a:r>
              <a:rPr lang="sk-SK" b="1" dirty="0"/>
              <a:t>1 až 100 nm</a:t>
            </a:r>
            <a:r>
              <a:rPr lang="sk-SK" dirty="0"/>
              <a:t> </a:t>
            </a:r>
            <a:r>
              <a:rPr lang="sk-SK" dirty="0" smtClean="0"/>
              <a:t>sa </a:t>
            </a:r>
            <a:r>
              <a:rPr lang="sk-SK" dirty="0"/>
              <a:t>aj pri vyššej koncentrácii správajú ako </a:t>
            </a:r>
            <a:r>
              <a:rPr lang="sk-SK" dirty="0" smtClean="0"/>
              <a:t>tekutiny</a:t>
            </a:r>
          </a:p>
          <a:p>
            <a:r>
              <a:rPr lang="sk-SK" dirty="0"/>
              <a:t>Vzhľadom na uvedenú vlastnosť môže byť </a:t>
            </a:r>
            <a:r>
              <a:rPr lang="sk-SK" dirty="0" err="1"/>
              <a:t>nanokompozit</a:t>
            </a:r>
            <a:r>
              <a:rPr lang="sk-SK" dirty="0"/>
              <a:t> plnený až do 90% (váh.) bez negatívneho ovplyvnenia jeho </a:t>
            </a:r>
            <a:r>
              <a:rPr lang="sk-SK" dirty="0" smtClean="0"/>
              <a:t>spracovateľnosti</a:t>
            </a:r>
          </a:p>
          <a:p>
            <a:pPr lvl="0"/>
            <a:r>
              <a:rPr lang="sk-SK" dirty="0" smtClean="0"/>
              <a:t>1.</a:t>
            </a:r>
            <a:r>
              <a:rPr lang="sk-SK" b="1" dirty="0"/>
              <a:t> </a:t>
            </a:r>
            <a:r>
              <a:rPr lang="sk-SK" b="1" dirty="0" err="1"/>
              <a:t>Nanofilné</a:t>
            </a:r>
            <a:r>
              <a:rPr lang="sk-SK" b="1" dirty="0"/>
              <a:t> </a:t>
            </a:r>
            <a:r>
              <a:rPr lang="sk-SK" dirty="0"/>
              <a:t> </a:t>
            </a:r>
            <a:r>
              <a:rPr lang="sk-SK" dirty="0" err="1"/>
              <a:t>kompozity</a:t>
            </a:r>
            <a:r>
              <a:rPr lang="sk-SK" dirty="0"/>
              <a:t> pozostávajú len z </a:t>
            </a:r>
            <a:r>
              <a:rPr lang="sk-SK" dirty="0" err="1"/>
              <a:t>nanoplniva</a:t>
            </a:r>
            <a:r>
              <a:rPr lang="sk-SK" dirty="0"/>
              <a:t>, ktoré je buď difúzne </a:t>
            </a:r>
            <a:r>
              <a:rPr lang="sk-SK" dirty="0" err="1"/>
              <a:t>dispergované</a:t>
            </a:r>
            <a:r>
              <a:rPr lang="sk-SK" dirty="0"/>
              <a:t>, alebo je tvorené aglomerátmi </a:t>
            </a:r>
            <a:r>
              <a:rPr lang="sk-SK" dirty="0" err="1"/>
              <a:t>nanočastíc</a:t>
            </a:r>
            <a:r>
              <a:rPr lang="sk-SK" dirty="0"/>
              <a:t> (</a:t>
            </a:r>
            <a:r>
              <a:rPr lang="sk-SK" dirty="0" err="1"/>
              <a:t>clusters</a:t>
            </a:r>
            <a:r>
              <a:rPr lang="sk-SK" dirty="0"/>
              <a:t>). </a:t>
            </a:r>
          </a:p>
          <a:p>
            <a:pPr lvl="0"/>
            <a:r>
              <a:rPr lang="sk-SK" b="1" dirty="0" smtClean="0"/>
              <a:t>2.Nanohybridné </a:t>
            </a:r>
            <a:r>
              <a:rPr lang="sk-SK" dirty="0" smtClean="0"/>
              <a:t> </a:t>
            </a:r>
            <a:r>
              <a:rPr lang="sk-SK" dirty="0" err="1"/>
              <a:t>kompozity</a:t>
            </a:r>
            <a:r>
              <a:rPr lang="sk-SK" dirty="0"/>
              <a:t> sú kombináciou </a:t>
            </a:r>
            <a:r>
              <a:rPr lang="sk-SK" dirty="0" err="1"/>
              <a:t>mikroplniva</a:t>
            </a:r>
            <a:r>
              <a:rPr lang="sk-SK" dirty="0"/>
              <a:t> a </a:t>
            </a:r>
            <a:r>
              <a:rPr lang="sk-SK" dirty="0" err="1"/>
              <a:t>nanoplnva</a:t>
            </a:r>
            <a:r>
              <a:rPr lang="sk-SK" dirty="0"/>
              <a:t> v </a:t>
            </a:r>
            <a:r>
              <a:rPr lang="sk-SK" dirty="0" err="1"/>
              <a:t>dispergovanej</a:t>
            </a:r>
            <a:r>
              <a:rPr lang="sk-SK" dirty="0"/>
              <a:t> alebo aglomerovanej podobe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58063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k-SK" dirty="0" err="1" smtClean="0"/>
              <a:t>Nanokompozit</a:t>
            </a:r>
            <a:r>
              <a:rPr lang="sk-SK" dirty="0" smtClean="0"/>
              <a:t> – </a:t>
            </a:r>
            <a:r>
              <a:rPr lang="sk-SK" dirty="0" err="1" smtClean="0"/>
              <a:t>Viskozita,cluster,disperz,nanohybrid</a:t>
            </a:r>
            <a:endParaRPr lang="sk-SK" dirty="0"/>
          </a:p>
        </p:txBody>
      </p:sp>
      <p:pic>
        <p:nvPicPr>
          <p:cNvPr id="23555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1773238"/>
            <a:ext cx="3152775" cy="1538287"/>
          </a:xfrm>
        </p:spPr>
      </p:pic>
      <p:pic>
        <p:nvPicPr>
          <p:cNvPr id="2355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716338"/>
            <a:ext cx="3744912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773238"/>
            <a:ext cx="2952750" cy="208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37899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Klasifikácia </a:t>
            </a:r>
            <a:r>
              <a:rPr lang="sk-SK" dirty="0" err="1" smtClean="0"/>
              <a:t>kompozitov</a:t>
            </a:r>
            <a:r>
              <a:rPr lang="sk-SK" dirty="0" smtClean="0"/>
              <a:t> podľa spôsobu tuhnutia 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b="1" dirty="0" smtClean="0"/>
              <a:t>1.Chemicky tuhnúce-</a:t>
            </a:r>
            <a:r>
              <a:rPr lang="sk-SK" dirty="0" smtClean="0"/>
              <a:t>dlhšia   </a:t>
            </a:r>
            <a:r>
              <a:rPr lang="sk-SK" dirty="0" err="1" smtClean="0"/>
              <a:t>príprava,heterogenita,farebná</a:t>
            </a:r>
            <a:r>
              <a:rPr lang="sk-SK" dirty="0" smtClean="0"/>
              <a:t> nestálosť</a:t>
            </a:r>
          </a:p>
          <a:p>
            <a:r>
              <a:rPr lang="sk-SK" b="1" dirty="0" smtClean="0"/>
              <a:t>2.Svetlom tuhnúce - </a:t>
            </a:r>
            <a:r>
              <a:rPr lang="sk-SK" dirty="0" err="1" smtClean="0"/>
              <a:t>Homogenita,individuálna</a:t>
            </a:r>
            <a:r>
              <a:rPr lang="sk-SK" dirty="0" smtClean="0"/>
              <a:t> doba </a:t>
            </a:r>
            <a:r>
              <a:rPr lang="sk-SK" dirty="0" err="1" smtClean="0"/>
              <a:t>modelácie,modelácia</a:t>
            </a:r>
            <a:r>
              <a:rPr lang="sk-SK" dirty="0" smtClean="0"/>
              <a:t> po </a:t>
            </a:r>
            <a:r>
              <a:rPr lang="sk-SK" dirty="0" err="1" smtClean="0"/>
              <a:t>vrstvách,kombinácia</a:t>
            </a:r>
            <a:r>
              <a:rPr lang="sk-SK" dirty="0" smtClean="0"/>
              <a:t> </a:t>
            </a:r>
            <a:r>
              <a:rPr lang="sk-SK" dirty="0" err="1" smtClean="0"/>
              <a:t>materiálov,estetika,farebná</a:t>
            </a:r>
            <a:r>
              <a:rPr lang="sk-SK" dirty="0" smtClean="0"/>
              <a:t> stálosť</a:t>
            </a:r>
          </a:p>
          <a:p>
            <a:r>
              <a:rPr lang="sk-SK" b="1" dirty="0" smtClean="0"/>
              <a:t>3.Duálne tuhnúce - </a:t>
            </a:r>
            <a:r>
              <a:rPr lang="sk-SK" dirty="0"/>
              <a:t>Sú indikované v prípadoch, kde je obmedzený prístup svetla. Najčastejšie ich používame u </a:t>
            </a:r>
            <a:r>
              <a:rPr lang="sk-SK" i="1" dirty="0" err="1"/>
              <a:t>dostavbových</a:t>
            </a:r>
            <a:r>
              <a:rPr lang="sk-SK" i="1" dirty="0"/>
              <a:t> cementov pri </a:t>
            </a:r>
            <a:r>
              <a:rPr lang="sk-SK" i="1" dirty="0" err="1"/>
              <a:t>postednodontickom</a:t>
            </a:r>
            <a:r>
              <a:rPr lang="sk-SK" i="1" dirty="0"/>
              <a:t> ošetrení (kompozitné FRC čapy) a fixačných kompozitných cementov.</a:t>
            </a:r>
            <a:r>
              <a:rPr lang="sk-SK" dirty="0"/>
              <a:t> </a:t>
            </a:r>
            <a:endParaRPr lang="sk-SK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/>
            </a:r>
            <a:br>
              <a:rPr lang="en-US" b="1" dirty="0"/>
            </a:br>
            <a:r>
              <a:rPr lang="sk-SK" b="1" dirty="0" smtClean="0"/>
              <a:t>1.Chemicky </a:t>
            </a:r>
            <a:r>
              <a:rPr lang="sk-SK" b="1" dirty="0"/>
              <a:t>tuhnúce </a:t>
            </a:r>
            <a:r>
              <a:rPr lang="sk-SK" b="1" dirty="0" err="1"/>
              <a:t>kompozity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dirty="0" smtClean="0"/>
              <a:t>).1. </a:t>
            </a:r>
            <a:r>
              <a:rPr lang="sk-SK" b="1" dirty="0"/>
              <a:t>Iniciátorom</a:t>
            </a:r>
            <a:r>
              <a:rPr lang="sk-SK" dirty="0"/>
              <a:t> tuhnutia sú rôzne peroxidy, najčastejšie </a:t>
            </a:r>
            <a:r>
              <a:rPr lang="sk-SK" i="1" dirty="0" err="1"/>
              <a:t>dibenzoylperoxid</a:t>
            </a:r>
            <a:r>
              <a:rPr lang="sk-SK" i="1" dirty="0"/>
              <a:t> (DPBO), </a:t>
            </a:r>
            <a:r>
              <a:rPr lang="sk-SK" dirty="0"/>
              <a:t>ktorý je obsiahnutý v jednej zložke kompozitu</a:t>
            </a:r>
            <a:r>
              <a:rPr lang="sk-SK" dirty="0" smtClean="0"/>
              <a:t>.</a:t>
            </a:r>
          </a:p>
          <a:p>
            <a:r>
              <a:rPr lang="sk-SK" dirty="0" smtClean="0"/>
              <a:t> </a:t>
            </a:r>
            <a:r>
              <a:rPr lang="sk-SK" dirty="0"/>
              <a:t>Druhá zložka obsahuje </a:t>
            </a:r>
            <a:r>
              <a:rPr lang="sk-SK" b="1" dirty="0" err="1"/>
              <a:t>aktivátor</a:t>
            </a:r>
            <a:r>
              <a:rPr lang="sk-SK" b="1" dirty="0"/>
              <a:t> </a:t>
            </a:r>
            <a:r>
              <a:rPr lang="sk-SK" dirty="0"/>
              <a:t>(akcelerátor), ktorým sú väčšinou </a:t>
            </a:r>
            <a:r>
              <a:rPr lang="sk-SK" i="1" dirty="0"/>
              <a:t>aromatické </a:t>
            </a:r>
            <a:r>
              <a:rPr lang="sk-SK" i="1" dirty="0" err="1"/>
              <a:t>amíny</a:t>
            </a:r>
            <a:r>
              <a:rPr lang="sk-SK" i="1" dirty="0"/>
              <a:t>. </a:t>
            </a:r>
            <a:r>
              <a:rPr lang="sk-SK" dirty="0"/>
              <a:t>Zmiešaním vzniká  </a:t>
            </a:r>
            <a:r>
              <a:rPr lang="sk-SK" b="1" dirty="0"/>
              <a:t>radikál,</a:t>
            </a:r>
            <a:r>
              <a:rPr lang="sk-SK" dirty="0"/>
              <a:t> ktorý iniciuje radikálovú polymerizáciu </a:t>
            </a:r>
            <a:r>
              <a:rPr lang="sk-SK" dirty="0" err="1" smtClean="0"/>
              <a:t>metakrylátu</a:t>
            </a:r>
            <a:endParaRPr lang="sk-SK" dirty="0" smtClean="0"/>
          </a:p>
          <a:p>
            <a:r>
              <a:rPr lang="sk-SK" dirty="0"/>
              <a:t>farebne nestále, majú veľkú polymerizačnú kontrakciu, ich tuhnutie závisí od okolitej teploty  a nevieme ich namiešať do homogénnej konzistencie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86756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2.Svetlom </a:t>
            </a:r>
            <a:r>
              <a:rPr lang="sk-SK" b="1" dirty="0"/>
              <a:t>tuhnúce </a:t>
            </a:r>
            <a:r>
              <a:rPr lang="sk-SK" b="1" dirty="0" err="1" smtClean="0"/>
              <a:t>kompozity</a:t>
            </a:r>
            <a:r>
              <a:rPr lang="sk-SK" b="1" dirty="0" smtClean="0"/>
              <a:t>,</a:t>
            </a:r>
            <a:br>
              <a:rPr lang="sk-SK" b="1" dirty="0" smtClean="0"/>
            </a:br>
            <a:r>
              <a:rPr lang="sk-SK" b="1" dirty="0" smtClean="0"/>
              <a:t>3.Duálne tuhnúce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sk-SK" b="1" dirty="0" smtClean="0"/>
              <a:t>Iniciátorom</a:t>
            </a:r>
            <a:r>
              <a:rPr lang="sk-SK" dirty="0" smtClean="0"/>
              <a:t> </a:t>
            </a:r>
            <a:r>
              <a:rPr lang="sk-SK" dirty="0"/>
              <a:t>polymerizácie je elektromagnetické vlnenie na dolnej hranici viditeľného svetla v rozmedzí 400-500 nm s maximom okolo 470 nm. </a:t>
            </a:r>
            <a:endParaRPr lang="sk-SK" dirty="0" smtClean="0"/>
          </a:p>
          <a:p>
            <a:r>
              <a:rPr lang="sk-SK" b="1" dirty="0" err="1" smtClean="0"/>
              <a:t>Aktivátorom</a:t>
            </a:r>
            <a:r>
              <a:rPr lang="sk-SK" dirty="0" smtClean="0"/>
              <a:t> </a:t>
            </a:r>
            <a:r>
              <a:rPr lang="sk-SK" dirty="0"/>
              <a:t>tuhnutia je </a:t>
            </a:r>
            <a:r>
              <a:rPr lang="sk-SK" i="1" dirty="0" err="1"/>
              <a:t>gáforchinón</a:t>
            </a:r>
            <a:r>
              <a:rPr lang="sk-SK" dirty="0"/>
              <a:t>, ktorý sa kombinuje s </a:t>
            </a:r>
            <a:r>
              <a:rPr lang="sk-SK" i="1" dirty="0"/>
              <a:t>terciárnym </a:t>
            </a:r>
            <a:r>
              <a:rPr lang="sk-SK" i="1" dirty="0" err="1"/>
              <a:t>amínom</a:t>
            </a:r>
            <a:r>
              <a:rPr lang="sk-SK" dirty="0"/>
              <a:t> ako akcelerátorom. </a:t>
            </a:r>
            <a:endParaRPr lang="sk-SK" dirty="0" smtClean="0"/>
          </a:p>
          <a:p>
            <a:r>
              <a:rPr lang="sk-SK" b="1" dirty="0"/>
              <a:t>Duálne tuhnúce </a:t>
            </a:r>
            <a:r>
              <a:rPr lang="sk-SK" b="1" dirty="0" err="1" smtClean="0"/>
              <a:t>kompozity</a:t>
            </a:r>
            <a:r>
              <a:rPr lang="sk-SK" b="1" dirty="0" smtClean="0"/>
              <a:t>  </a:t>
            </a:r>
            <a:endParaRPr lang="en-US" b="1" dirty="0"/>
          </a:p>
          <a:p>
            <a:r>
              <a:rPr lang="sk-SK" dirty="0"/>
              <a:t>Sú indikované v prípadoch, kde je obmedzený prístup svetla. Najčastejšie ich používame u </a:t>
            </a:r>
            <a:r>
              <a:rPr lang="sk-SK" i="1" dirty="0" err="1"/>
              <a:t>dostavbových</a:t>
            </a:r>
            <a:r>
              <a:rPr lang="sk-SK" i="1" dirty="0"/>
              <a:t> cementov pri </a:t>
            </a:r>
            <a:r>
              <a:rPr lang="sk-SK" i="1" dirty="0" err="1"/>
              <a:t>postednodontickom</a:t>
            </a:r>
            <a:r>
              <a:rPr lang="sk-SK" i="1" dirty="0"/>
              <a:t> ošetrení (kompozitné FRC čapy) a fixačných kompozitných cementov.</a:t>
            </a:r>
            <a:r>
              <a:rPr lang="sk-SK" dirty="0"/>
              <a:t> Polymerizácia je u týchto materiálov </a:t>
            </a:r>
            <a:r>
              <a:rPr lang="sk-SK" dirty="0" err="1"/>
              <a:t>inciovaná</a:t>
            </a:r>
            <a:r>
              <a:rPr lang="sk-SK" dirty="0"/>
              <a:t> svetlom, ale v miestach neprístupných svetlu pokračuje  chemickou reakciou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98984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Chemické a svetlom iniciované tuhnutie</a:t>
            </a:r>
            <a:endParaRPr lang="en-US" dirty="0"/>
          </a:p>
        </p:txBody>
      </p:sp>
      <p:pic>
        <p:nvPicPr>
          <p:cNvPr id="4" name="Zástupný symbol obsahu 3"/>
          <p:cNvPicPr>
            <a:picLocks noGrp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" y="3223920"/>
            <a:ext cx="3657600" cy="1324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ástupný symbol obsahu 8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sk-SK" dirty="0" smtClean="0"/>
              <a:t>Svetlo je </a:t>
            </a:r>
            <a:r>
              <a:rPr lang="sk-SK" dirty="0" err="1" smtClean="0"/>
              <a:t>iniciátor,gáforchinón</a:t>
            </a:r>
            <a:r>
              <a:rPr lang="sk-SK" dirty="0" smtClean="0"/>
              <a:t> </a:t>
            </a:r>
            <a:r>
              <a:rPr lang="sk-SK" dirty="0" err="1" smtClean="0"/>
              <a:t>aktivátor</a:t>
            </a:r>
            <a:endParaRPr lang="en-US" dirty="0"/>
          </a:p>
        </p:txBody>
      </p:sp>
      <p:pic>
        <p:nvPicPr>
          <p:cNvPr id="5" name="Obrázok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4149080"/>
            <a:ext cx="3208784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791629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Výhody </a:t>
            </a:r>
            <a:r>
              <a:rPr lang="sk-SK" dirty="0" err="1" smtClean="0"/>
              <a:t>fotopolymerizácie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/>
            <a:r>
              <a:rPr lang="sk-SK" dirty="0"/>
              <a:t>Jednozložkový systém si nevyžaduje miešanie a preto </a:t>
            </a:r>
            <a:r>
              <a:rPr lang="sk-SK" b="1" dirty="0"/>
              <a:t>je homogénny </a:t>
            </a:r>
            <a:endParaRPr lang="sk-SK" b="1" dirty="0" smtClean="0"/>
          </a:p>
          <a:p>
            <a:pPr lvl="0"/>
            <a:r>
              <a:rPr lang="sk-SK" dirty="0" smtClean="0"/>
              <a:t>Polymerizácia </a:t>
            </a:r>
            <a:r>
              <a:rPr lang="sk-SK" dirty="0"/>
              <a:t>je kontrolovateľná a tým sa </a:t>
            </a:r>
            <a:r>
              <a:rPr lang="sk-SK" b="1" dirty="0"/>
              <a:t>predlžuje doba spracovateľnosti</a:t>
            </a:r>
            <a:endParaRPr lang="en-US" b="1" dirty="0"/>
          </a:p>
          <a:p>
            <a:pPr lvl="0"/>
            <a:r>
              <a:rPr lang="sk-SK" b="1" dirty="0"/>
              <a:t>Materiály môžeme vrstviť </a:t>
            </a:r>
            <a:r>
              <a:rPr lang="sk-SK" dirty="0"/>
              <a:t>a kombinovať čím sa znižuje polymerizačná kontrakcia a zlepšujú optické vlastnosti a estetika výplne. </a:t>
            </a:r>
            <a:endParaRPr lang="en-US" dirty="0"/>
          </a:p>
          <a:p>
            <a:pPr lvl="0"/>
            <a:r>
              <a:rPr lang="sk-SK" dirty="0"/>
              <a:t>Vrstvenie umožňuje </a:t>
            </a:r>
            <a:r>
              <a:rPr lang="sk-SK" b="1" dirty="0"/>
              <a:t>dokonalejšiu polymerizáciu </a:t>
            </a:r>
            <a:r>
              <a:rPr lang="sk-SK" dirty="0"/>
              <a:t>celej výplne v porovnaní s chemicky tuhnúcimi </a:t>
            </a:r>
            <a:r>
              <a:rPr lang="sk-SK" dirty="0" err="1"/>
              <a:t>kompozitmi</a:t>
            </a:r>
            <a:endParaRPr lang="en-US" dirty="0"/>
          </a:p>
          <a:p>
            <a:pPr lvl="0"/>
            <a:r>
              <a:rPr lang="sk-SK" dirty="0"/>
              <a:t>Materiál využijeme </a:t>
            </a:r>
            <a:r>
              <a:rPr lang="sk-SK" b="1" dirty="0"/>
              <a:t>bez zbytkov</a:t>
            </a:r>
            <a:endParaRPr lang="en-US" b="1" dirty="0"/>
          </a:p>
          <a:p>
            <a:pPr lvl="0"/>
            <a:r>
              <a:rPr lang="sk-SK" dirty="0"/>
              <a:t>Výplne sú </a:t>
            </a:r>
            <a:r>
              <a:rPr lang="sk-SK" b="1" dirty="0"/>
              <a:t>farebne stále</a:t>
            </a: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55642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Vlastnosti </a:t>
            </a:r>
            <a:r>
              <a:rPr lang="sk-SK" dirty="0" err="1" smtClean="0"/>
              <a:t>kompozitov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dirty="0" smtClean="0"/>
              <a:t>Estetika – anatomická stratifikácia –</a:t>
            </a:r>
            <a:r>
              <a:rPr lang="sk-SK" dirty="0" err="1" smtClean="0"/>
              <a:t>Vanini</a:t>
            </a:r>
            <a:endParaRPr lang="sk-SK" dirty="0" smtClean="0"/>
          </a:p>
          <a:p>
            <a:r>
              <a:rPr lang="sk-SK" dirty="0" smtClean="0"/>
              <a:t>Optika –  </a:t>
            </a:r>
            <a:r>
              <a:rPr lang="sk-SK" dirty="0" err="1" smtClean="0"/>
              <a:t>transparencia,jas,opacita,opalescencia,fluorescencia,lom</a:t>
            </a:r>
            <a:r>
              <a:rPr lang="sk-SK" dirty="0" smtClean="0"/>
              <a:t> ,odraz svetla</a:t>
            </a:r>
          </a:p>
          <a:p>
            <a:r>
              <a:rPr lang="sk-SK" dirty="0" smtClean="0"/>
              <a:t>Mechanická odolnosť – 300 </a:t>
            </a:r>
            <a:r>
              <a:rPr lang="sk-SK" dirty="0" err="1" smtClean="0"/>
              <a:t>Mpa</a:t>
            </a:r>
            <a:endParaRPr lang="sk-SK" dirty="0" smtClean="0"/>
          </a:p>
          <a:p>
            <a:r>
              <a:rPr lang="sk-SK" dirty="0" smtClean="0"/>
              <a:t>Adhézia ku sklovine </a:t>
            </a:r>
            <a:r>
              <a:rPr lang="sk-SK" dirty="0"/>
              <a:t>a</a:t>
            </a:r>
            <a:r>
              <a:rPr lang="sk-SK" dirty="0" smtClean="0"/>
              <a:t> </a:t>
            </a:r>
            <a:r>
              <a:rPr lang="sk-SK" dirty="0" err="1" smtClean="0"/>
              <a:t>dentínu</a:t>
            </a:r>
            <a:r>
              <a:rPr lang="sk-SK" dirty="0" smtClean="0"/>
              <a:t>/ -</a:t>
            </a:r>
            <a:r>
              <a:rPr lang="sk-SK" dirty="0" err="1" smtClean="0"/>
              <a:t>adhezíva</a:t>
            </a:r>
            <a:endParaRPr lang="sk-SK" dirty="0" smtClean="0"/>
          </a:p>
          <a:p>
            <a:r>
              <a:rPr lang="sk-SK" dirty="0" smtClean="0"/>
              <a:t>Chemická stálosť</a:t>
            </a:r>
          </a:p>
          <a:p>
            <a:r>
              <a:rPr lang="sk-SK" dirty="0" err="1" smtClean="0"/>
              <a:t>Biokompatibilita</a:t>
            </a:r>
            <a:r>
              <a:rPr lang="sk-SK" dirty="0" smtClean="0"/>
              <a:t> – do 2 mm od pulpy je lepšie kombinovať so </a:t>
            </a:r>
            <a:r>
              <a:rPr lang="sk-SK" dirty="0" err="1" smtClean="0"/>
              <a:t>subbázou</a:t>
            </a:r>
            <a:r>
              <a:rPr lang="sk-SK" dirty="0" smtClean="0"/>
              <a:t>(GI)!!</a:t>
            </a:r>
            <a:endParaRPr lang="sk-SK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Indikácie </a:t>
            </a:r>
            <a:r>
              <a:rPr lang="sk-SK" dirty="0" err="1" smtClean="0"/>
              <a:t>kompozitov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sk-SK" dirty="0"/>
              <a:t>Definitívne výplne I. až V. </a:t>
            </a:r>
            <a:r>
              <a:rPr lang="sk-SK" dirty="0" err="1"/>
              <a:t>Blackovej</a:t>
            </a:r>
            <a:r>
              <a:rPr lang="sk-SK" dirty="0"/>
              <a:t> triedy</a:t>
            </a:r>
            <a:endParaRPr lang="en-US" dirty="0"/>
          </a:p>
          <a:p>
            <a:pPr lvl="0"/>
            <a:r>
              <a:rPr lang="sk-SK" dirty="0"/>
              <a:t>Traumatické, mechanické , erozívne a </a:t>
            </a:r>
            <a:r>
              <a:rPr lang="sk-SK" dirty="0" err="1"/>
              <a:t>hypoplastické</a:t>
            </a:r>
            <a:r>
              <a:rPr lang="sk-SK" dirty="0"/>
              <a:t> defekty tvrdých zubných tkanív</a:t>
            </a:r>
            <a:endParaRPr lang="en-US" dirty="0"/>
          </a:p>
          <a:p>
            <a:pPr lvl="0"/>
            <a:r>
              <a:rPr lang="sk-SK" dirty="0"/>
              <a:t>Anatomická úprava zubov (</a:t>
            </a:r>
            <a:r>
              <a:rPr lang="sk-SK" dirty="0" err="1"/>
              <a:t>diastémy</a:t>
            </a:r>
            <a:r>
              <a:rPr lang="sk-SK" dirty="0"/>
              <a:t>, rotácie zubov, anomálie tvaru zubov)</a:t>
            </a:r>
            <a:endParaRPr lang="en-US" dirty="0"/>
          </a:p>
          <a:p>
            <a:pPr lvl="0"/>
            <a:r>
              <a:rPr lang="sk-SK" dirty="0"/>
              <a:t>Pečatenie zubov</a:t>
            </a:r>
            <a:endParaRPr lang="en-US" dirty="0"/>
          </a:p>
          <a:p>
            <a:pPr lvl="0"/>
            <a:r>
              <a:rPr lang="sk-SK" dirty="0"/>
              <a:t>Kompozitné </a:t>
            </a:r>
            <a:r>
              <a:rPr lang="sk-SK" dirty="0" err="1"/>
              <a:t>fazety</a:t>
            </a:r>
            <a:endParaRPr lang="en-US" dirty="0"/>
          </a:p>
          <a:p>
            <a:pPr lvl="0"/>
            <a:r>
              <a:rPr lang="sk-SK" dirty="0"/>
              <a:t>Kompozitné </a:t>
            </a:r>
            <a:r>
              <a:rPr lang="sk-SK" dirty="0" err="1"/>
              <a:t>inlaye</a:t>
            </a:r>
            <a:endParaRPr lang="en-US" dirty="0"/>
          </a:p>
          <a:p>
            <a:pPr lvl="0"/>
            <a:r>
              <a:rPr lang="sk-SK" dirty="0" err="1"/>
              <a:t>Endodontické</a:t>
            </a:r>
            <a:r>
              <a:rPr lang="sk-SK" dirty="0"/>
              <a:t> dostavby v kombinácii s kompozitnými (FRC) čapmi a dostavby </a:t>
            </a:r>
            <a:r>
              <a:rPr lang="sk-SK" dirty="0" err="1"/>
              <a:t>pilerov</a:t>
            </a:r>
            <a:r>
              <a:rPr lang="sk-SK" dirty="0"/>
              <a:t> pod korunky</a:t>
            </a:r>
            <a:endParaRPr lang="en-US" dirty="0"/>
          </a:p>
          <a:p>
            <a:pPr lvl="0"/>
            <a:r>
              <a:rPr lang="sk-SK" dirty="0"/>
              <a:t>Fixácia protetických prác (</a:t>
            </a:r>
            <a:r>
              <a:rPr lang="sk-SK" dirty="0" err="1"/>
              <a:t>celokeramické</a:t>
            </a:r>
            <a:r>
              <a:rPr lang="sk-SK" dirty="0"/>
              <a:t> korunky, </a:t>
            </a:r>
            <a:r>
              <a:rPr lang="sk-SK" dirty="0" err="1"/>
              <a:t>inlaye</a:t>
            </a:r>
            <a:r>
              <a:rPr lang="sk-SK" dirty="0"/>
              <a:t>, </a:t>
            </a:r>
            <a:r>
              <a:rPr lang="sk-SK" dirty="0" err="1"/>
              <a:t>fazety</a:t>
            </a:r>
            <a:r>
              <a:rPr lang="sk-SK" dirty="0"/>
              <a:t>)</a:t>
            </a:r>
            <a:endParaRPr lang="en-US" dirty="0"/>
          </a:p>
          <a:p>
            <a:pPr lvl="0"/>
            <a:r>
              <a:rPr lang="sk-SK" dirty="0"/>
              <a:t>Provizórna fixácia zubov v dentálnej </a:t>
            </a:r>
            <a:r>
              <a:rPr lang="sk-SK" dirty="0" smtClean="0"/>
              <a:t>traumatológii</a:t>
            </a:r>
            <a:endParaRPr lang="en-US" dirty="0"/>
          </a:p>
          <a:p>
            <a:pPr lvl="0"/>
            <a:r>
              <a:rPr lang="sk-SK" dirty="0"/>
              <a:t>Fixácia ortodontických zámkov</a:t>
            </a:r>
            <a:endParaRPr lang="en-US" dirty="0"/>
          </a:p>
          <a:p>
            <a:endParaRPr lang="sk-SK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Kontraindikácie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sk-SK" dirty="0"/>
              <a:t>Nevyhovujúca ústna hygiena</a:t>
            </a:r>
            <a:endParaRPr lang="en-US" dirty="0"/>
          </a:p>
          <a:p>
            <a:pPr lvl="0"/>
            <a:r>
              <a:rPr lang="sk-SK" dirty="0"/>
              <a:t>Nemožnosť zaistenia prehľadného a suchého pracovného poľa</a:t>
            </a:r>
            <a:endParaRPr lang="en-US" dirty="0"/>
          </a:p>
          <a:p>
            <a:pPr lvl="0"/>
            <a:r>
              <a:rPr lang="sk-SK" dirty="0"/>
              <a:t>Rozsiahle výplne u pacientov s </a:t>
            </a:r>
            <a:r>
              <a:rPr lang="sk-SK" dirty="0" err="1"/>
              <a:t>bruxizmom</a:t>
            </a:r>
            <a:r>
              <a:rPr lang="sk-SK" dirty="0"/>
              <a:t> a inými </a:t>
            </a:r>
            <a:r>
              <a:rPr lang="sk-SK" dirty="0" err="1"/>
              <a:t>parafunkciami</a:t>
            </a:r>
            <a:endParaRPr lang="en-US" dirty="0"/>
          </a:p>
          <a:p>
            <a:pPr lvl="0"/>
            <a:r>
              <a:rPr lang="sk-SK" dirty="0"/>
              <a:t>Zlé </a:t>
            </a:r>
            <a:r>
              <a:rPr lang="sk-SK" dirty="0" err="1"/>
              <a:t>zhryzové</a:t>
            </a:r>
            <a:r>
              <a:rPr lang="sk-SK" dirty="0"/>
              <a:t> pomery</a:t>
            </a:r>
            <a:endParaRPr lang="en-US" dirty="0"/>
          </a:p>
          <a:p>
            <a:pPr lvl="0"/>
            <a:r>
              <a:rPr lang="sk-SK" dirty="0" err="1"/>
              <a:t>Subgingiválny</a:t>
            </a:r>
            <a:r>
              <a:rPr lang="sk-SK" dirty="0"/>
              <a:t> okraj </a:t>
            </a:r>
            <a:r>
              <a:rPr lang="sk-SK" dirty="0" err="1"/>
              <a:t>kavity</a:t>
            </a:r>
            <a:r>
              <a:rPr lang="sk-SK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85988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sk-SK" sz="4000" b="1">
                <a:solidFill>
                  <a:schemeClr val="accent2"/>
                </a:solidFill>
              </a:rPr>
              <a:t>Indikácie fotokompozitov</a:t>
            </a:r>
            <a:endParaRPr lang="cs-CZ" sz="4000" b="1">
              <a:solidFill>
                <a:schemeClr val="accent2"/>
              </a:solidFill>
            </a:endParaRPr>
          </a:p>
        </p:txBody>
      </p:sp>
      <p:sp>
        <p:nvSpPr>
          <p:cNvPr id="6963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/>
              <a:t>Výplne I. Až V.triedy podľa </a:t>
            </a:r>
            <a:r>
              <a:rPr lang="sk-SK" b="1" u="sng"/>
              <a:t>Blacka</a:t>
            </a:r>
            <a:r>
              <a:rPr lang="sk-SK"/>
              <a:t> </a:t>
            </a:r>
            <a:endParaRPr lang="cs-CZ"/>
          </a:p>
        </p:txBody>
      </p:sp>
      <p:pic>
        <p:nvPicPr>
          <p:cNvPr id="69636" name="Picture 4" descr="C:\Documents and Settings\Janka\Desktop\PREDNASKA\pic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971800"/>
            <a:ext cx="4419600" cy="2895600"/>
          </a:xfrm>
          <a:prstGeom prst="rect">
            <a:avLst/>
          </a:prstGeom>
          <a:noFill/>
        </p:spPr>
      </p:pic>
      <p:pic>
        <p:nvPicPr>
          <p:cNvPr id="69637" name="Picture 5" descr="C:\Documents and Settings\Janka\Desktop\PREDNASKA\pic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971800"/>
            <a:ext cx="4572000" cy="2895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sz="4000" b="1">
                <a:solidFill>
                  <a:srgbClr val="000099"/>
                </a:solidFill>
              </a:rPr>
              <a:t>Nekariézne  defekty,erózie,abrázie</a:t>
            </a:r>
            <a:endParaRPr lang="cs-CZ" sz="4000" b="1">
              <a:solidFill>
                <a:srgbClr val="000099"/>
              </a:solidFill>
            </a:endParaRPr>
          </a:p>
        </p:txBody>
      </p:sp>
      <p:pic>
        <p:nvPicPr>
          <p:cNvPr id="70660" name="Picture 4" descr="C:\Documents and Settings\Janka\Desktop\PREDNASKA\pic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362200"/>
            <a:ext cx="4114800" cy="2833688"/>
          </a:xfrm>
          <a:prstGeom prst="rect">
            <a:avLst/>
          </a:prstGeom>
          <a:noFill/>
        </p:spPr>
      </p:pic>
      <p:pic>
        <p:nvPicPr>
          <p:cNvPr id="70661" name="Picture 5" descr="C:\Documents and Settings\Janka\Desktop\PREDNASKA\pic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2438400"/>
            <a:ext cx="4648200" cy="2681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102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sz="4000" b="1">
                <a:solidFill>
                  <a:srgbClr val="000099"/>
                </a:solidFill>
              </a:rPr>
              <a:t>Úprava ortodontických anomálií</a:t>
            </a:r>
            <a:endParaRPr lang="cs-CZ" sz="4000" b="1">
              <a:solidFill>
                <a:srgbClr val="000099"/>
              </a:solidFill>
            </a:endParaRPr>
          </a:p>
        </p:txBody>
      </p:sp>
      <p:pic>
        <p:nvPicPr>
          <p:cNvPr id="71684" name="Picture 1028" descr="C:\Documents and Settings\Janka\Desktop\PREDNASKA\pic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0"/>
            <a:ext cx="4419600" cy="3184525"/>
          </a:xfrm>
          <a:prstGeom prst="rect">
            <a:avLst/>
          </a:prstGeom>
          <a:noFill/>
        </p:spPr>
      </p:pic>
      <p:pic>
        <p:nvPicPr>
          <p:cNvPr id="71685" name="Picture 1029" descr="C:\Documents and Settings\Janka\Desktop\PREDNASKA\pic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2286000"/>
            <a:ext cx="4648200" cy="31718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sk-SK" sz="4000" b="1">
                <a:solidFill>
                  <a:srgbClr val="000099"/>
                </a:solidFill>
              </a:rPr>
              <a:t>Dostavba korunky po úraze</a:t>
            </a:r>
            <a:endParaRPr lang="cs-CZ" sz="4000" b="1">
              <a:solidFill>
                <a:srgbClr val="000099"/>
              </a:solidFill>
            </a:endParaRPr>
          </a:p>
        </p:txBody>
      </p:sp>
      <p:pic>
        <p:nvPicPr>
          <p:cNvPr id="72708" name="Picture 4" descr="C:\Documents and Settings\Janka\Desktop\PREDNASKA\pic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4495800" cy="2971800"/>
          </a:xfrm>
          <a:prstGeom prst="rect">
            <a:avLst/>
          </a:prstGeom>
          <a:noFill/>
        </p:spPr>
      </p:pic>
      <p:pic>
        <p:nvPicPr>
          <p:cNvPr id="72709" name="Picture 5" descr="C:\Documents and Settings\Janka\Desktop\PREDNASKA\pic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905000"/>
            <a:ext cx="4495800" cy="3009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0" y="1447800"/>
            <a:ext cx="9372600" cy="1371600"/>
          </a:xfrm>
        </p:spPr>
        <p:txBody>
          <a:bodyPr/>
          <a:lstStyle/>
          <a:p>
            <a:r>
              <a:rPr lang="sk-SK" sz="3600"/>
              <a:t>Kompozit zosilnený a zakotvený pomocou FRC čapu /fibre reinforced composite</a:t>
            </a:r>
            <a:endParaRPr lang="cs-CZ" sz="3600"/>
          </a:p>
        </p:txBody>
      </p:sp>
      <p:sp>
        <p:nvSpPr>
          <p:cNvPr id="73733" name="Text Box 1029"/>
          <p:cNvSpPr txBox="1">
            <a:spLocks noChangeArrowheads="1"/>
          </p:cNvSpPr>
          <p:nvPr/>
        </p:nvSpPr>
        <p:spPr bwMode="auto">
          <a:xfrm>
            <a:off x="5318125" y="1676400"/>
            <a:ext cx="30638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sk-SK">
              <a:effectLst/>
            </a:endParaRPr>
          </a:p>
        </p:txBody>
      </p:sp>
      <p:sp>
        <p:nvSpPr>
          <p:cNvPr id="73735" name="Rectangle 1031"/>
          <p:cNvSpPr>
            <a:spLocks noChangeArrowheads="1"/>
          </p:cNvSpPr>
          <p:nvPr/>
        </p:nvSpPr>
        <p:spPr bwMode="auto">
          <a:xfrm>
            <a:off x="838200" y="4572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sk-SK" sz="4000" b="1">
                <a:solidFill>
                  <a:srgbClr val="000099"/>
                </a:solidFill>
                <a:effectLst/>
              </a:rPr>
              <a:t>Čapové  nadstavby</a:t>
            </a:r>
            <a:endParaRPr lang="cs-CZ" sz="4000" b="1">
              <a:solidFill>
                <a:srgbClr val="000099"/>
              </a:solidFill>
              <a:effectLst/>
            </a:endParaRPr>
          </a:p>
        </p:txBody>
      </p:sp>
      <p:pic>
        <p:nvPicPr>
          <p:cNvPr id="73736" name="Picture 1032" descr="C:\Documents and Settings\Janka\Desktop\PREDNASKA\000000000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73475"/>
            <a:ext cx="4572000" cy="2757488"/>
          </a:xfrm>
          <a:prstGeom prst="rect">
            <a:avLst/>
          </a:prstGeom>
          <a:noFill/>
        </p:spPr>
      </p:pic>
      <p:pic>
        <p:nvPicPr>
          <p:cNvPr id="73737" name="Picture 1033" descr="C:\Documents and Settings\Janka\Desktop\PREDNASKA\00000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3657600"/>
            <a:ext cx="4495800" cy="2743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sz="4000" b="1">
                <a:solidFill>
                  <a:srgbClr val="000099"/>
                </a:solidFill>
              </a:rPr>
              <a:t>Kompozitná semirigídna dlaha po luxačných úrazoch</a:t>
            </a:r>
            <a:endParaRPr lang="cs-CZ" sz="4000" b="1">
              <a:solidFill>
                <a:srgbClr val="000099"/>
              </a:solidFill>
            </a:endParaRPr>
          </a:p>
        </p:txBody>
      </p:sp>
      <p:pic>
        <p:nvPicPr>
          <p:cNvPr id="74756" name="Picture 4" descr="C:\Documents and Settings\Janka\Desktop\PREDNASKA\pic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19400"/>
            <a:ext cx="4495800" cy="3171825"/>
          </a:xfrm>
          <a:prstGeom prst="rect">
            <a:avLst/>
          </a:prstGeom>
          <a:noFill/>
        </p:spPr>
      </p:pic>
      <p:pic>
        <p:nvPicPr>
          <p:cNvPr id="74757" name="Picture 5" descr="C:\Documents and Settings\Janka\Desktop\PREDNASKA\pic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895600"/>
            <a:ext cx="4343400" cy="3124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/>
              <a:t>Dentínové</a:t>
            </a:r>
            <a:r>
              <a:rPr lang="sk-SK" dirty="0" smtClean="0"/>
              <a:t> </a:t>
            </a:r>
            <a:r>
              <a:rPr lang="sk-SK" dirty="0" err="1" smtClean="0"/>
              <a:t>adhezíva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dirty="0" smtClean="0"/>
              <a:t>Hustý kompozit sa nespája s tvrdými tkanivami </a:t>
            </a:r>
            <a:r>
              <a:rPr lang="sk-SK" dirty="0" err="1" smtClean="0"/>
              <a:t>priamo,ale</a:t>
            </a:r>
            <a:r>
              <a:rPr lang="sk-SK" dirty="0" smtClean="0"/>
              <a:t> pomocou </a:t>
            </a:r>
            <a:r>
              <a:rPr lang="sk-SK" dirty="0" err="1" smtClean="0"/>
              <a:t>adhezív</a:t>
            </a:r>
            <a:endParaRPr lang="sk-SK" dirty="0" smtClean="0"/>
          </a:p>
          <a:p>
            <a:r>
              <a:rPr lang="sk-SK" dirty="0" smtClean="0"/>
              <a:t>Sklovina – nepredstavuje </a:t>
            </a:r>
            <a:r>
              <a:rPr lang="sk-SK" dirty="0" err="1" smtClean="0"/>
              <a:t>problém-anorganická</a:t>
            </a:r>
            <a:r>
              <a:rPr lang="sk-SK" dirty="0" smtClean="0"/>
              <a:t> substancia</a:t>
            </a:r>
          </a:p>
          <a:p>
            <a:r>
              <a:rPr lang="sk-SK" dirty="0" smtClean="0"/>
              <a:t>Leptanie /20 sek/-výplach/20 sek/-</a:t>
            </a:r>
            <a:r>
              <a:rPr lang="sk-SK" dirty="0" err="1" smtClean="0"/>
              <a:t>sklovinný</a:t>
            </a:r>
            <a:r>
              <a:rPr lang="sk-SK" dirty="0" smtClean="0"/>
              <a:t> </a:t>
            </a:r>
            <a:r>
              <a:rPr lang="sk-SK" dirty="0" err="1" smtClean="0"/>
              <a:t>bond</a:t>
            </a:r>
            <a:r>
              <a:rPr lang="sk-SK" dirty="0" smtClean="0"/>
              <a:t> /</a:t>
            </a:r>
            <a:r>
              <a:rPr lang="sk-SK" dirty="0" err="1" smtClean="0"/>
              <a:t>monomer</a:t>
            </a:r>
            <a:r>
              <a:rPr lang="sk-SK" dirty="0" smtClean="0"/>
              <a:t>/-vrstvenie</a:t>
            </a:r>
          </a:p>
          <a:p>
            <a:r>
              <a:rPr lang="sk-SK" dirty="0" smtClean="0"/>
              <a:t>Samostatné </a:t>
            </a:r>
            <a:r>
              <a:rPr lang="sk-SK" dirty="0" err="1" smtClean="0"/>
              <a:t>sklovinné</a:t>
            </a:r>
            <a:r>
              <a:rPr lang="sk-SK" dirty="0" smtClean="0"/>
              <a:t> </a:t>
            </a:r>
            <a:r>
              <a:rPr lang="sk-SK" dirty="0" err="1" smtClean="0"/>
              <a:t>bondy</a:t>
            </a:r>
            <a:r>
              <a:rPr lang="sk-SK" dirty="0" smtClean="0"/>
              <a:t> sa používajú dnes len </a:t>
            </a:r>
            <a:r>
              <a:rPr lang="sk-SK" dirty="0" err="1" smtClean="0"/>
              <a:t>výnimočne-sú</a:t>
            </a:r>
            <a:r>
              <a:rPr lang="sk-SK" dirty="0" smtClean="0"/>
              <a:t> súčasťou </a:t>
            </a:r>
            <a:r>
              <a:rPr lang="sk-SK" dirty="0" err="1" smtClean="0"/>
              <a:t>dentínových</a:t>
            </a:r>
            <a:r>
              <a:rPr lang="sk-SK" dirty="0" smtClean="0"/>
              <a:t> </a:t>
            </a:r>
            <a:r>
              <a:rPr lang="sk-SK" dirty="0" err="1" smtClean="0"/>
              <a:t>adhezív</a:t>
            </a:r>
            <a:endParaRPr lang="sk-SK" dirty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sk-SK" dirty="0" smtClean="0"/>
              <a:t>Povrch leptanej skloviny</a:t>
            </a:r>
            <a:endParaRPr lang="en-US" dirty="0"/>
          </a:p>
        </p:txBody>
      </p:sp>
      <p:pic>
        <p:nvPicPr>
          <p:cNvPr id="7" name="Zástupný symbol obsahu 6" descr="http://origin-ars.els-cdn.com/content/image/1-s2.0-S0109564109001791-gr3.jpg"/>
          <p:cNvPicPr>
            <a:picLocks noGrp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71975" y="2780929"/>
            <a:ext cx="3657600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Povrch </a:t>
            </a:r>
            <a:r>
              <a:rPr lang="sk-SK" dirty="0" err="1" smtClean="0"/>
              <a:t>dentínu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b="1" dirty="0" err="1" smtClean="0"/>
              <a:t>Smear</a:t>
            </a:r>
            <a:r>
              <a:rPr lang="sk-SK" b="1" dirty="0" smtClean="0"/>
              <a:t> </a:t>
            </a:r>
            <a:r>
              <a:rPr lang="sk-SK" b="1" dirty="0" err="1" smtClean="0"/>
              <a:t>layer</a:t>
            </a:r>
            <a:r>
              <a:rPr lang="sk-SK" b="1" dirty="0" smtClean="0"/>
              <a:t> </a:t>
            </a:r>
            <a:r>
              <a:rPr lang="sk-SK" dirty="0" smtClean="0"/>
              <a:t>– „</a:t>
            </a:r>
            <a:r>
              <a:rPr lang="sk-SK" dirty="0" err="1" smtClean="0"/>
              <a:t>mastná,špinavá</a:t>
            </a:r>
            <a:r>
              <a:rPr lang="sk-SK" dirty="0" smtClean="0"/>
              <a:t>“ vrstva na povrchu preparovaného </a:t>
            </a:r>
            <a:r>
              <a:rPr lang="sk-SK" dirty="0" err="1" smtClean="0"/>
              <a:t>dentínu</a:t>
            </a:r>
            <a:r>
              <a:rPr lang="sk-SK" dirty="0" smtClean="0"/>
              <a:t> </a:t>
            </a:r>
            <a:r>
              <a:rPr lang="sk-SK" dirty="0" err="1" smtClean="0"/>
              <a:t>slina,krv,baktérie,poškodený</a:t>
            </a:r>
            <a:r>
              <a:rPr lang="sk-SK" dirty="0" smtClean="0"/>
              <a:t> kolagén</a:t>
            </a:r>
          </a:p>
          <a:p>
            <a:r>
              <a:rPr lang="sk-SK" dirty="0" smtClean="0"/>
              <a:t>Odstránenie S.L. – </a:t>
            </a:r>
            <a:r>
              <a:rPr lang="sk-SK" dirty="0" err="1" smtClean="0"/>
              <a:t>cleaning,priming</a:t>
            </a:r>
            <a:endParaRPr lang="sk-SK" dirty="0" smtClean="0"/>
          </a:p>
          <a:p>
            <a:r>
              <a:rPr lang="sk-SK" b="1" dirty="0" err="1" smtClean="0"/>
              <a:t>Cleaning</a:t>
            </a:r>
            <a:r>
              <a:rPr lang="sk-SK" dirty="0" smtClean="0"/>
              <a:t> – odstránenie S.L. a odhalenie </a:t>
            </a:r>
            <a:r>
              <a:rPr lang="sk-SK" dirty="0" err="1" smtClean="0"/>
              <a:t>dentínových</a:t>
            </a:r>
            <a:r>
              <a:rPr lang="sk-SK" dirty="0" smtClean="0"/>
              <a:t> </a:t>
            </a:r>
            <a:r>
              <a:rPr lang="sk-SK" dirty="0" err="1" smtClean="0"/>
              <a:t>tubulov</a:t>
            </a:r>
            <a:r>
              <a:rPr lang="sk-SK" dirty="0" smtClean="0"/>
              <a:t> – lepšia </a:t>
            </a:r>
            <a:r>
              <a:rPr lang="sk-SK" dirty="0" err="1" smtClean="0"/>
              <a:t>adhézia,ale</a:t>
            </a:r>
            <a:r>
              <a:rPr lang="sk-SK" dirty="0" smtClean="0"/>
              <a:t> aj toxicita a hydrolýza </a:t>
            </a:r>
            <a:r>
              <a:rPr lang="sk-SK" dirty="0" err="1" smtClean="0"/>
              <a:t>bondu</a:t>
            </a:r>
            <a:r>
              <a:rPr lang="sk-SK" dirty="0" smtClean="0"/>
              <a:t>-používa sa u </a:t>
            </a:r>
            <a:r>
              <a:rPr lang="sk-SK" dirty="0" err="1" smtClean="0"/>
              <a:t>skloionomérov</a:t>
            </a:r>
            <a:r>
              <a:rPr lang="sk-SK" dirty="0" smtClean="0"/>
              <a:t> </a:t>
            </a:r>
          </a:p>
          <a:p>
            <a:r>
              <a:rPr lang="sk-SK" dirty="0" smtClean="0"/>
              <a:t>Cleaner – slabá </a:t>
            </a:r>
            <a:r>
              <a:rPr lang="sk-SK" dirty="0"/>
              <a:t>organická alebo </a:t>
            </a:r>
            <a:r>
              <a:rPr lang="sk-SK" dirty="0" smtClean="0"/>
              <a:t>anorganická kyselina</a:t>
            </a:r>
          </a:p>
          <a:p>
            <a:r>
              <a:rPr lang="sk-SK" b="1" u="sng" dirty="0"/>
              <a:t>Priming </a:t>
            </a:r>
            <a:r>
              <a:rPr lang="sk-SK" dirty="0"/>
              <a:t>– </a:t>
            </a:r>
            <a:r>
              <a:rPr lang="sk-SK" dirty="0" err="1"/>
              <a:t>Modifikácia,rozpustenie</a:t>
            </a:r>
            <a:r>
              <a:rPr lang="sk-SK" dirty="0"/>
              <a:t> S.L. </a:t>
            </a:r>
            <a:r>
              <a:rPr lang="sk-SK" dirty="0" err="1"/>
              <a:t>primermi</a:t>
            </a:r>
            <a:r>
              <a:rPr lang="sk-SK" dirty="0"/>
              <a:t> – HEMA –</a:t>
            </a:r>
            <a:r>
              <a:rPr lang="sk-SK" dirty="0" err="1"/>
              <a:t>hydroxyetymetakrylát</a:t>
            </a:r>
            <a:endParaRPr lang="sk-SK" dirty="0"/>
          </a:p>
          <a:p>
            <a:endParaRPr lang="sk-SK" dirty="0"/>
          </a:p>
          <a:p>
            <a:endParaRPr lang="sk-SK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Priming-relatívne menšia </a:t>
            </a:r>
            <a:r>
              <a:rPr lang="sk-SK" dirty="0" err="1" smtClean="0"/>
              <a:t>adhézia,ale</a:t>
            </a:r>
            <a:r>
              <a:rPr lang="sk-SK" dirty="0" smtClean="0"/>
              <a:t> aj </a:t>
            </a:r>
            <a:r>
              <a:rPr lang="sk-SK" dirty="0" err="1" smtClean="0"/>
              <a:t>toxicita,eliminácia</a:t>
            </a:r>
            <a:r>
              <a:rPr lang="sk-SK" dirty="0" smtClean="0"/>
              <a:t> hydrolýzy – používaný systém  u súčasných </a:t>
            </a:r>
            <a:r>
              <a:rPr lang="sk-SK" dirty="0" err="1" smtClean="0"/>
              <a:t>adhezív</a:t>
            </a:r>
            <a:endParaRPr lang="sk-SK" dirty="0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textu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sk-SK" dirty="0" err="1" smtClean="0"/>
              <a:t>Smear</a:t>
            </a:r>
            <a:r>
              <a:rPr lang="sk-SK" dirty="0" smtClean="0"/>
              <a:t> </a:t>
            </a:r>
            <a:r>
              <a:rPr lang="sk-SK" dirty="0" err="1" smtClean="0"/>
              <a:t>layer</a:t>
            </a:r>
            <a:endParaRPr lang="en-US" dirty="0"/>
          </a:p>
        </p:txBody>
      </p:sp>
      <p:pic>
        <p:nvPicPr>
          <p:cNvPr id="8" name="Zástupný symbol obsahu 7"/>
          <p:cNvPicPr>
            <a:picLocks noGrp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73984" y="2398076"/>
            <a:ext cx="3657600" cy="1967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ok 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4535093"/>
            <a:ext cx="2171700" cy="694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Obrázok 9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47413" y="5347130"/>
            <a:ext cx="46101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Obnažený povrch očisteného </a:t>
            </a:r>
            <a:r>
              <a:rPr lang="sk-SK" dirty="0" err="1" smtClean="0"/>
              <a:t>dentínu</a:t>
            </a:r>
            <a:r>
              <a:rPr lang="sk-SK" dirty="0" smtClean="0"/>
              <a:t> v elektrónovom mikroskope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sk-SK" dirty="0"/>
          </a:p>
        </p:txBody>
      </p:sp>
      <p:pic>
        <p:nvPicPr>
          <p:cNvPr id="1026" name="Picture 2" descr="C:\Users\PC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285992"/>
            <a:ext cx="4594901" cy="3065474"/>
          </a:xfrm>
          <a:prstGeom prst="rect">
            <a:avLst/>
          </a:prstGeom>
          <a:noFill/>
        </p:spPr>
      </p:pic>
      <p:pic>
        <p:nvPicPr>
          <p:cNvPr id="1027" name="Picture 3" descr="C:\Users\PC\Desktop\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2285992"/>
            <a:ext cx="4084601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Hybridná vrstva</a:t>
            </a:r>
            <a:endParaRPr lang="en-US" dirty="0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2"/>
          </p:nvPr>
        </p:nvSpPr>
        <p:spPr/>
        <p:txBody>
          <a:bodyPr>
            <a:normAutofit lnSpcReduction="10000"/>
          </a:bodyPr>
          <a:lstStyle/>
          <a:p>
            <a:r>
              <a:rPr lang="sk-SK" dirty="0" err="1"/>
              <a:t>Primer</a:t>
            </a:r>
            <a:r>
              <a:rPr lang="sk-SK" dirty="0"/>
              <a:t> infiltruje </a:t>
            </a:r>
            <a:r>
              <a:rPr lang="sk-SK" i="1" dirty="0"/>
              <a:t>leptaním </a:t>
            </a:r>
            <a:r>
              <a:rPr lang="sk-SK" i="1" dirty="0" err="1"/>
              <a:t>demineralizovaný</a:t>
            </a:r>
            <a:r>
              <a:rPr lang="sk-SK" i="1" dirty="0"/>
              <a:t> povrch </a:t>
            </a:r>
            <a:r>
              <a:rPr lang="sk-SK" i="1" dirty="0" err="1"/>
              <a:t>dentínu</a:t>
            </a:r>
            <a:r>
              <a:rPr lang="sk-SK" i="1" dirty="0"/>
              <a:t>, vystužuje </a:t>
            </a:r>
            <a:r>
              <a:rPr lang="sk-SK" i="1" dirty="0" err="1"/>
              <a:t>kolagénne</a:t>
            </a:r>
            <a:r>
              <a:rPr lang="sk-SK" i="1" dirty="0"/>
              <a:t> vlákna a umožňuje prienik </a:t>
            </a:r>
            <a:r>
              <a:rPr lang="sk-SK" i="1" dirty="0" err="1"/>
              <a:t>bondu</a:t>
            </a:r>
            <a:r>
              <a:rPr lang="sk-SK" i="1" dirty="0"/>
              <a:t> do tejto siete, čím sa vytvorí pevná sieť pre súčasnú </a:t>
            </a:r>
            <a:r>
              <a:rPr lang="sk-SK" i="1" dirty="0" err="1"/>
              <a:t>mikromechanickú</a:t>
            </a:r>
            <a:r>
              <a:rPr lang="sk-SK" i="1" dirty="0"/>
              <a:t> </a:t>
            </a:r>
            <a:r>
              <a:rPr lang="sk-SK" i="1" dirty="0" err="1"/>
              <a:t>retenciu</a:t>
            </a:r>
            <a:r>
              <a:rPr lang="sk-SK" dirty="0"/>
              <a:t> </a:t>
            </a:r>
            <a:r>
              <a:rPr lang="sk-SK" b="1" dirty="0"/>
              <a:t>(hybrid </a:t>
            </a:r>
            <a:r>
              <a:rPr lang="sk-SK" b="1" dirty="0" err="1"/>
              <a:t>layer</a:t>
            </a:r>
            <a:r>
              <a:rPr lang="sk-SK" b="1" dirty="0"/>
              <a:t>).</a:t>
            </a:r>
            <a:r>
              <a:rPr lang="sk-SK" dirty="0"/>
              <a:t> </a:t>
            </a:r>
            <a:endParaRPr lang="en-US" dirty="0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textu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Zástupný symbol obsahu 8"/>
          <p:cNvPicPr>
            <a:picLocks noGrp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2226646"/>
            <a:ext cx="2476190" cy="1657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Obrázok 9" descr="C:\Users\Jozef\Desktop\adhezíva\ad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29100" y="4506411"/>
            <a:ext cx="3891280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900861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Moderné </a:t>
            </a:r>
            <a:r>
              <a:rPr lang="sk-SK" dirty="0" err="1" smtClean="0"/>
              <a:t>adhezíva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dirty="0" smtClean="0"/>
              <a:t>Účinkujú na báze </a:t>
            </a:r>
            <a:r>
              <a:rPr lang="sk-SK" dirty="0" err="1" smtClean="0"/>
              <a:t>primingu</a:t>
            </a:r>
            <a:endParaRPr lang="sk-SK" dirty="0" smtClean="0"/>
          </a:p>
          <a:p>
            <a:r>
              <a:rPr lang="sk-SK" dirty="0" smtClean="0"/>
              <a:t>Rozpúšťadlo – </a:t>
            </a:r>
            <a:r>
              <a:rPr lang="sk-SK" dirty="0" err="1" smtClean="0"/>
              <a:t>etanol,voda,acetón</a:t>
            </a:r>
            <a:r>
              <a:rPr lang="sk-SK" dirty="0" smtClean="0"/>
              <a:t> –zavrieť</a:t>
            </a:r>
          </a:p>
          <a:p>
            <a:r>
              <a:rPr lang="sk-SK" dirty="0" err="1" smtClean="0"/>
              <a:t>Monomér</a:t>
            </a:r>
            <a:r>
              <a:rPr lang="sk-SK" dirty="0" smtClean="0"/>
              <a:t> doplnený </a:t>
            </a:r>
            <a:r>
              <a:rPr lang="sk-SK" dirty="0" err="1" smtClean="0"/>
              <a:t>nanočasticami</a:t>
            </a:r>
            <a:r>
              <a:rPr lang="sk-SK" dirty="0" smtClean="0"/>
              <a:t> plniva</a:t>
            </a:r>
          </a:p>
          <a:p>
            <a:r>
              <a:rPr lang="sk-SK" dirty="0" smtClean="0"/>
              <a:t>2 – zložkové -3 kroky.– leptanie-</a:t>
            </a:r>
            <a:r>
              <a:rPr lang="sk-SK" dirty="0" err="1" smtClean="0"/>
              <a:t>primer</a:t>
            </a:r>
            <a:r>
              <a:rPr lang="sk-SK" dirty="0" smtClean="0"/>
              <a:t>-</a:t>
            </a:r>
            <a:r>
              <a:rPr lang="sk-SK" dirty="0" err="1" smtClean="0"/>
              <a:t>bond</a:t>
            </a:r>
            <a:endParaRPr lang="sk-SK" dirty="0" smtClean="0"/>
          </a:p>
          <a:p>
            <a:r>
              <a:rPr lang="sk-SK" dirty="0" smtClean="0"/>
              <a:t>1- zložkové-2kroky – leptanie – </a:t>
            </a:r>
            <a:r>
              <a:rPr lang="sk-SK" dirty="0" err="1" smtClean="0"/>
              <a:t>primerbond</a:t>
            </a:r>
            <a:endParaRPr lang="sk-SK" dirty="0" smtClean="0"/>
          </a:p>
          <a:p>
            <a:r>
              <a:rPr lang="sk-SK" dirty="0" smtClean="0"/>
              <a:t>1-zložkové s 1 krokom– leptadlo je súčasťou </a:t>
            </a:r>
            <a:r>
              <a:rPr lang="sk-SK" dirty="0" err="1" smtClean="0"/>
              <a:t>bondu</a:t>
            </a:r>
            <a:endParaRPr lang="sk-SK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sz="quarter" idx="1"/>
          </p:nvPr>
        </p:nvGraphicFramePr>
        <p:xfrm>
          <a:off x="994727" y="1824164"/>
          <a:ext cx="6392545" cy="46360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0905"/>
                <a:gridCol w="763270"/>
                <a:gridCol w="735330"/>
                <a:gridCol w="585470"/>
                <a:gridCol w="3417570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de-DE" sz="1200">
                          <a:effectLst/>
                        </a:rPr>
                        <a:t>Gener</a:t>
                      </a:r>
                      <a:r>
                        <a:rPr lang="sk-SK" sz="1200">
                          <a:effectLst/>
                        </a:rPr>
                        <a:t>ácie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Osobitné</a:t>
                      </a:r>
                      <a:endParaRPr lang="en-US" sz="11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leptanie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de-DE" sz="1200">
                          <a:effectLst/>
                        </a:rPr>
                        <a:t>Fľaštičky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de-DE" sz="1200">
                          <a:effectLst/>
                        </a:rPr>
                        <a:t>Vrstvy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de-DE" sz="1200">
                          <a:effectLst/>
                        </a:rPr>
                        <a:t>Produkty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3.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áno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Syntac Classic (Ivoclar Vivadent), A.R.T. Bond (Coltène Whaledent)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4.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áno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Solobond Plus, Optibond FL (Kerr), Scotchbond Multi-Purpose (3M ESPE)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5.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áno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Solobond M, Admira Bond, ExciTE (Ivoclar Vivadent), XP Bond (Dentsply), Scotchbond 1XT (3M ESPE), iBond TE (Heraeus Kulzer), Optibond Solo Plus (Kerr)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6a.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nie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Clearfil SE Bond (Kuraray), Gænial-Bond (GC), AdheSE (Ivoclar Vivadent)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6b.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nie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Futurabond NR, Futurabond DC, Xeno III (Dentsply), Adper Easy Bond (3M ESPE)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7.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nie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 dirty="0" err="1">
                          <a:effectLst/>
                        </a:rPr>
                        <a:t>Futurabond</a:t>
                      </a:r>
                      <a:r>
                        <a:rPr lang="de-DE" sz="1200" dirty="0">
                          <a:effectLst/>
                        </a:rPr>
                        <a:t> M, </a:t>
                      </a:r>
                      <a:r>
                        <a:rPr lang="de-DE" sz="1200" dirty="0" err="1">
                          <a:effectLst/>
                        </a:rPr>
                        <a:t>Xeno</a:t>
                      </a:r>
                      <a:r>
                        <a:rPr lang="de-DE" sz="1200" dirty="0">
                          <a:effectLst/>
                        </a:rPr>
                        <a:t> V</a:t>
                      </a:r>
                      <a:r>
                        <a:rPr lang="de-DE" sz="1200" baseline="30000" dirty="0">
                          <a:effectLst/>
                        </a:rPr>
                        <a:t>+</a:t>
                      </a:r>
                      <a:r>
                        <a:rPr lang="de-DE" sz="1200" dirty="0">
                          <a:effectLst/>
                        </a:rPr>
                        <a:t> (</a:t>
                      </a:r>
                      <a:r>
                        <a:rPr lang="de-DE" sz="1200" dirty="0" err="1">
                          <a:effectLst/>
                        </a:rPr>
                        <a:t>Dentsply</a:t>
                      </a:r>
                      <a:r>
                        <a:rPr lang="de-DE" sz="1200" dirty="0">
                          <a:effectLst/>
                        </a:rPr>
                        <a:t>), </a:t>
                      </a:r>
                      <a:endParaRPr lang="en-US" sz="11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 dirty="0">
                          <a:effectLst/>
                        </a:rPr>
                        <a:t>G-Bond (GC), </a:t>
                      </a:r>
                      <a:r>
                        <a:rPr lang="de-DE" sz="1200" dirty="0" err="1">
                          <a:effectLst/>
                        </a:rPr>
                        <a:t>iBond</a:t>
                      </a:r>
                      <a:r>
                        <a:rPr lang="de-DE" sz="1200" dirty="0">
                          <a:effectLst/>
                        </a:rPr>
                        <a:t> SE (</a:t>
                      </a:r>
                      <a:r>
                        <a:rPr lang="de-DE" sz="1200" dirty="0" err="1">
                          <a:effectLst/>
                        </a:rPr>
                        <a:t>Heraeus</a:t>
                      </a:r>
                      <a:r>
                        <a:rPr lang="de-DE" sz="1200" dirty="0">
                          <a:effectLst/>
                        </a:rPr>
                        <a:t> </a:t>
                      </a:r>
                      <a:r>
                        <a:rPr lang="de-DE" sz="1200" dirty="0" err="1">
                          <a:effectLst/>
                        </a:rPr>
                        <a:t>Kulzer</a:t>
                      </a:r>
                      <a:r>
                        <a:rPr lang="de-DE" sz="1200" dirty="0">
                          <a:effectLst/>
                        </a:rPr>
                        <a:t>), </a:t>
                      </a:r>
                      <a:r>
                        <a:rPr lang="de-DE" sz="1200" dirty="0" err="1">
                          <a:effectLst/>
                        </a:rPr>
                        <a:t>Clearfil</a:t>
                      </a:r>
                      <a:r>
                        <a:rPr lang="de-DE" sz="1200" dirty="0">
                          <a:effectLst/>
                        </a:rPr>
                        <a:t> S</a:t>
                      </a:r>
                      <a:r>
                        <a:rPr lang="de-DE" sz="1200" baseline="30000" dirty="0">
                          <a:effectLst/>
                        </a:rPr>
                        <a:t>3</a:t>
                      </a:r>
                      <a:r>
                        <a:rPr lang="de-DE" sz="1200" dirty="0">
                          <a:effectLst/>
                        </a:rPr>
                        <a:t> Bond (</a:t>
                      </a:r>
                      <a:r>
                        <a:rPr lang="de-DE" sz="1200" dirty="0" err="1">
                          <a:effectLst/>
                        </a:rPr>
                        <a:t>Kuraray</a:t>
                      </a:r>
                      <a:r>
                        <a:rPr lang="de-DE" sz="1200" dirty="0">
                          <a:effectLst/>
                        </a:rPr>
                        <a:t>), Bond Force (Tokuyama), </a:t>
                      </a:r>
                      <a:r>
                        <a:rPr lang="de-DE" sz="1200" dirty="0" err="1">
                          <a:effectLst/>
                        </a:rPr>
                        <a:t>One</a:t>
                      </a:r>
                      <a:r>
                        <a:rPr lang="de-DE" sz="1200" dirty="0">
                          <a:effectLst/>
                        </a:rPr>
                        <a:t> </a:t>
                      </a:r>
                      <a:r>
                        <a:rPr lang="de-DE" sz="1200" dirty="0" err="1">
                          <a:effectLst/>
                        </a:rPr>
                        <a:t>Coat</a:t>
                      </a:r>
                      <a:r>
                        <a:rPr lang="de-DE" sz="1200" dirty="0">
                          <a:effectLst/>
                        </a:rPr>
                        <a:t> 7.0 (</a:t>
                      </a:r>
                      <a:r>
                        <a:rPr lang="de-DE" sz="1200" dirty="0" err="1">
                          <a:effectLst/>
                        </a:rPr>
                        <a:t>Coltène</a:t>
                      </a:r>
                      <a:r>
                        <a:rPr lang="de-DE" sz="1200" dirty="0">
                          <a:effectLst/>
                        </a:rPr>
                        <a:t> </a:t>
                      </a:r>
                      <a:r>
                        <a:rPr lang="de-DE" sz="1200" dirty="0" err="1">
                          <a:effectLst/>
                        </a:rPr>
                        <a:t>Whaledent</a:t>
                      </a:r>
                      <a:r>
                        <a:rPr lang="de-DE" sz="1200" dirty="0">
                          <a:effectLst/>
                        </a:rPr>
                        <a:t>) 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76330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Pracovný postup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dirty="0" err="1" smtClean="0"/>
              <a:t>Preparácia-zošikmenie</a:t>
            </a:r>
            <a:r>
              <a:rPr lang="sk-SK" dirty="0" smtClean="0"/>
              <a:t> skloviny vo fronte!!!</a:t>
            </a:r>
          </a:p>
          <a:p>
            <a:r>
              <a:rPr lang="sk-SK" dirty="0" smtClean="0"/>
              <a:t>Očistenie zubov </a:t>
            </a:r>
          </a:p>
          <a:p>
            <a:r>
              <a:rPr lang="sk-SK" dirty="0" smtClean="0"/>
              <a:t>Výber farieb</a:t>
            </a:r>
          </a:p>
          <a:p>
            <a:r>
              <a:rPr lang="sk-SK" dirty="0" smtClean="0"/>
              <a:t>Leptanie 20 sek.sklovina,10 </a:t>
            </a:r>
            <a:r>
              <a:rPr lang="sk-SK" dirty="0" err="1" smtClean="0"/>
              <a:t>sek.dentín</a:t>
            </a:r>
            <a:endParaRPr lang="sk-SK" dirty="0" smtClean="0"/>
          </a:p>
          <a:p>
            <a:r>
              <a:rPr lang="sk-SK" dirty="0" smtClean="0"/>
              <a:t>Spray 20 sek. – rezídua leptadla preč!!!</a:t>
            </a:r>
          </a:p>
          <a:p>
            <a:r>
              <a:rPr lang="sk-SK" dirty="0" smtClean="0"/>
              <a:t>Aplikácia </a:t>
            </a:r>
            <a:r>
              <a:rPr lang="sk-SK" dirty="0" err="1" smtClean="0"/>
              <a:t>bondu</a:t>
            </a:r>
            <a:r>
              <a:rPr lang="sk-SK" dirty="0" smtClean="0"/>
              <a:t> podľa pokynov výrobcu</a:t>
            </a:r>
          </a:p>
          <a:p>
            <a:r>
              <a:rPr lang="sk-SK" dirty="0" smtClean="0"/>
              <a:t>Rozfúkanie </a:t>
            </a:r>
            <a:r>
              <a:rPr lang="sk-SK" dirty="0" err="1" smtClean="0"/>
              <a:t>bondu</a:t>
            </a:r>
            <a:endParaRPr lang="sk-SK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Pracovný postup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dirty="0" err="1" smtClean="0"/>
              <a:t>Fotopolymerizácia</a:t>
            </a:r>
            <a:r>
              <a:rPr lang="sk-SK" dirty="0" smtClean="0"/>
              <a:t> </a:t>
            </a:r>
            <a:r>
              <a:rPr lang="sk-SK" dirty="0" err="1" smtClean="0"/>
              <a:t>bondu</a:t>
            </a:r>
            <a:r>
              <a:rPr lang="sk-SK" dirty="0" smtClean="0"/>
              <a:t> /20 sek/</a:t>
            </a:r>
          </a:p>
          <a:p>
            <a:r>
              <a:rPr lang="sk-SK" dirty="0" smtClean="0"/>
              <a:t>Aplikácia kompozitu po vrstvách –max 2 mm</a:t>
            </a:r>
          </a:p>
          <a:p>
            <a:r>
              <a:rPr lang="sk-SK" dirty="0" smtClean="0"/>
              <a:t>Polymerizácia každej vrstvy min.20 sek.</a:t>
            </a:r>
          </a:p>
          <a:p>
            <a:r>
              <a:rPr lang="sk-SK" dirty="0" smtClean="0"/>
              <a:t>Spojenie vrstiev umožňuje </a:t>
            </a:r>
            <a:r>
              <a:rPr lang="sk-SK" dirty="0" err="1" smtClean="0"/>
              <a:t>inhibovaná</a:t>
            </a:r>
            <a:r>
              <a:rPr lang="sk-SK" dirty="0" smtClean="0"/>
              <a:t> vrstva</a:t>
            </a:r>
          </a:p>
          <a:p>
            <a:r>
              <a:rPr lang="sk-SK" dirty="0" smtClean="0"/>
              <a:t>Obnovenie </a:t>
            </a:r>
            <a:r>
              <a:rPr lang="sk-SK" dirty="0" err="1" smtClean="0"/>
              <a:t>inhibovanej</a:t>
            </a:r>
            <a:r>
              <a:rPr lang="sk-SK" dirty="0" smtClean="0"/>
              <a:t> vrstvy</a:t>
            </a:r>
          </a:p>
          <a:p>
            <a:r>
              <a:rPr lang="sk-SK" dirty="0" err="1" smtClean="0"/>
              <a:t>Opracovanie,vyleštenie</a:t>
            </a:r>
            <a:r>
              <a:rPr lang="sk-SK" smtClean="0"/>
              <a:t> výplne</a:t>
            </a:r>
            <a:endParaRPr lang="sk-SK" dirty="0" smtClean="0"/>
          </a:p>
          <a:p>
            <a:r>
              <a:rPr lang="sk-SK" dirty="0" smtClean="0"/>
              <a:t>Suché pracovné pole - </a:t>
            </a:r>
            <a:r>
              <a:rPr lang="sk-SK" dirty="0" err="1" smtClean="0"/>
              <a:t>koferdam</a:t>
            </a:r>
            <a:endParaRPr lang="sk-SK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/>
              <a:t>Flow</a:t>
            </a:r>
            <a:r>
              <a:rPr lang="sk-SK" dirty="0" smtClean="0"/>
              <a:t> </a:t>
            </a:r>
            <a:r>
              <a:rPr lang="sk-SK" dirty="0" err="1" smtClean="0"/>
              <a:t>kompozity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dirty="0" smtClean="0"/>
              <a:t>Malý obsah plniva -60 %</a:t>
            </a:r>
          </a:p>
          <a:p>
            <a:r>
              <a:rPr lang="sk-SK" dirty="0" smtClean="0"/>
              <a:t>Aplikujú sa zo striekačky</a:t>
            </a:r>
          </a:p>
          <a:p>
            <a:r>
              <a:rPr lang="sk-SK" dirty="0" smtClean="0"/>
              <a:t>Indikácie </a:t>
            </a:r>
          </a:p>
          <a:p>
            <a:r>
              <a:rPr lang="sk-SK" dirty="0" smtClean="0"/>
              <a:t>1.vrstva – tlmenie polymerizačnej kontrakcie</a:t>
            </a:r>
          </a:p>
          <a:p>
            <a:r>
              <a:rPr lang="sk-SK" dirty="0" smtClean="0"/>
              <a:t>Pečatenie </a:t>
            </a:r>
            <a:r>
              <a:rPr lang="sk-SK" dirty="0" err="1" smtClean="0"/>
              <a:t>fisúr</a:t>
            </a:r>
            <a:endParaRPr lang="sk-SK" dirty="0" smtClean="0"/>
          </a:p>
          <a:p>
            <a:r>
              <a:rPr lang="sk-SK" dirty="0" smtClean="0"/>
              <a:t>Malé a </a:t>
            </a:r>
            <a:r>
              <a:rPr lang="sk-SK" dirty="0" err="1" smtClean="0"/>
              <a:t>krčkové</a:t>
            </a:r>
            <a:r>
              <a:rPr lang="sk-SK" dirty="0" smtClean="0"/>
              <a:t> </a:t>
            </a:r>
            <a:r>
              <a:rPr lang="sk-SK" dirty="0" err="1" smtClean="0"/>
              <a:t>kavity</a:t>
            </a:r>
            <a:endParaRPr lang="sk-SK" dirty="0" smtClean="0"/>
          </a:p>
          <a:p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/>
              <a:t>kompoméry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Kombinácia vlastností </a:t>
            </a:r>
            <a:r>
              <a:rPr lang="sk-SK" dirty="0" err="1" smtClean="0"/>
              <a:t>kompozitov</a:t>
            </a:r>
            <a:r>
              <a:rPr lang="sk-SK" dirty="0" smtClean="0"/>
              <a:t> a GI</a:t>
            </a:r>
          </a:p>
          <a:p>
            <a:r>
              <a:rPr lang="sk-SK" dirty="0" err="1" smtClean="0"/>
              <a:t>Krčkové</a:t>
            </a:r>
            <a:r>
              <a:rPr lang="sk-SK" dirty="0" smtClean="0"/>
              <a:t> kavity,3.tr.Bl.,malé </a:t>
            </a:r>
            <a:r>
              <a:rPr lang="sk-SK" dirty="0" err="1" smtClean="0"/>
              <a:t>distálne</a:t>
            </a:r>
            <a:r>
              <a:rPr lang="sk-SK" dirty="0" smtClean="0"/>
              <a:t> </a:t>
            </a:r>
            <a:r>
              <a:rPr lang="sk-SK" dirty="0" err="1" smtClean="0"/>
              <a:t>kavity</a:t>
            </a:r>
            <a:endParaRPr lang="sk-SK" dirty="0" smtClean="0"/>
          </a:p>
          <a:p>
            <a:r>
              <a:rPr lang="sk-SK" dirty="0" err="1" smtClean="0"/>
              <a:t>Dyract,Hytac</a:t>
            </a:r>
            <a:endParaRPr lang="sk-SK" dirty="0" smtClean="0"/>
          </a:p>
          <a:p>
            <a:endParaRPr lang="sk-SK" dirty="0" smtClean="0"/>
          </a:p>
          <a:p>
            <a:r>
              <a:rPr lang="sk-SK" b="1" dirty="0" err="1" smtClean="0"/>
              <a:t>Ormocéry</a:t>
            </a:r>
            <a:r>
              <a:rPr lang="sk-SK" b="1" dirty="0" smtClean="0"/>
              <a:t>  - </a:t>
            </a:r>
            <a:r>
              <a:rPr lang="sk-SK" dirty="0" smtClean="0"/>
              <a:t> kombinácia kompozitu a keramiky</a:t>
            </a:r>
          </a:p>
          <a:p>
            <a:r>
              <a:rPr lang="sk-SK" dirty="0" smtClean="0"/>
              <a:t>Vyššia mechanická odolnosť a tvrdosť</a:t>
            </a:r>
          </a:p>
          <a:p>
            <a:r>
              <a:rPr lang="sk-SK" dirty="0" err="1" smtClean="0"/>
              <a:t>Admira</a:t>
            </a:r>
            <a:r>
              <a:rPr lang="sk-SK" dirty="0" smtClean="0"/>
              <a:t> /</a:t>
            </a:r>
            <a:r>
              <a:rPr lang="sk-SK" dirty="0" err="1" smtClean="0"/>
              <a:t>Voco</a:t>
            </a:r>
            <a:r>
              <a:rPr lang="sk-SK" dirty="0" smtClean="0"/>
              <a:t>/</a:t>
            </a:r>
            <a:endParaRPr lang="sk-SK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sk-SK">
                <a:solidFill>
                  <a:srgbClr val="000099"/>
                </a:solidFill>
              </a:rPr>
              <a:t>Typy  polymerizačných lámp</a:t>
            </a:r>
            <a:endParaRPr lang="cs-CZ">
              <a:solidFill>
                <a:srgbClr val="000099"/>
              </a:solidFill>
            </a:endParaRPr>
          </a:p>
        </p:txBody>
      </p:sp>
      <p:sp>
        <p:nvSpPr>
          <p:cNvPr id="9113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/>
              <a:t>1</a:t>
            </a:r>
            <a:r>
              <a:rPr lang="sk-SK">
                <a:solidFill>
                  <a:srgbClr val="FF0000"/>
                </a:solidFill>
              </a:rPr>
              <a:t>.Halogénove</a:t>
            </a:r>
            <a:r>
              <a:rPr lang="sk-SK"/>
              <a:t> – 400-500nm,filter,teplo,nestabilný výkon</a:t>
            </a:r>
          </a:p>
          <a:p>
            <a:r>
              <a:rPr lang="sk-SK"/>
              <a:t>2.</a:t>
            </a:r>
            <a:r>
              <a:rPr lang="sk-SK">
                <a:solidFill>
                  <a:srgbClr val="FF0000"/>
                </a:solidFill>
              </a:rPr>
              <a:t>Diódové /LED</a:t>
            </a:r>
            <a:r>
              <a:rPr lang="sk-SK"/>
              <a:t>/ -stabilný výkon,studené svetlo,400-500 nm</a:t>
            </a:r>
          </a:p>
          <a:p>
            <a:r>
              <a:rPr lang="sk-SK"/>
              <a:t>3.</a:t>
            </a:r>
            <a:r>
              <a:rPr lang="sk-SK">
                <a:solidFill>
                  <a:srgbClr val="FF0000"/>
                </a:solidFill>
              </a:rPr>
              <a:t>Plazmové</a:t>
            </a:r>
            <a:r>
              <a:rPr lang="sk-SK"/>
              <a:t> -vysoký výkon,úspora času  diskutabilná kvalita polymerizácie,cena</a:t>
            </a:r>
          </a:p>
          <a:p>
            <a:r>
              <a:rPr lang="sk-SK"/>
              <a:t>4.</a:t>
            </a:r>
            <a:r>
              <a:rPr lang="sk-SK">
                <a:solidFill>
                  <a:srgbClr val="FF0000"/>
                </a:solidFill>
              </a:rPr>
              <a:t>Laserové</a:t>
            </a:r>
          </a:p>
          <a:p>
            <a:endParaRPr lang="sk-SK">
              <a:solidFill>
                <a:srgbClr val="000099"/>
              </a:solidFill>
            </a:endParaRPr>
          </a:p>
          <a:p>
            <a:endParaRPr lang="cs-CZ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Vrstvenie </a:t>
            </a:r>
            <a:r>
              <a:rPr lang="sk-SK" smtClean="0"/>
              <a:t>kompozitov</a:t>
            </a:r>
            <a:endParaRPr lang="en-US"/>
          </a:p>
        </p:txBody>
      </p:sp>
      <p:pic>
        <p:nvPicPr>
          <p:cNvPr id="4" name="Zástupný symbol obsahu 3" descr="C:\Users\Jozef\Desktop\FAREBn´é KNIHA\extrabase 1.max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988840"/>
            <a:ext cx="2464724" cy="2078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ok 4" descr="C:\Users\Jozef\Desktop\FAREBn´é KNIHA\extrabase 2 max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988841"/>
            <a:ext cx="2699385" cy="2078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ok 5" descr="C:\Users\Jozef\Desktop\FAREBn´é KNIHA\extrabase 3 max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4365104"/>
            <a:ext cx="2952328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ok 6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4725144"/>
            <a:ext cx="3705225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7702964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sk-SK" sz="4000" b="1">
                <a:solidFill>
                  <a:srgbClr val="000099"/>
                </a:solidFill>
              </a:rPr>
              <a:t>Sendvič-kavita</a:t>
            </a:r>
            <a:endParaRPr lang="cs-CZ" sz="4000" b="1">
              <a:solidFill>
                <a:srgbClr val="000099"/>
              </a:solidFill>
            </a:endParaRPr>
          </a:p>
        </p:txBody>
      </p:sp>
      <p:pic>
        <p:nvPicPr>
          <p:cNvPr id="82948" name="Picture 4" descr="C:\Documents and Settings\Janka\Desktop\PREDNASKA\col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1828800"/>
            <a:ext cx="6248400" cy="4610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sk-SK" sz="4000" b="1">
                <a:solidFill>
                  <a:srgbClr val="000099"/>
                </a:solidFill>
              </a:rPr>
              <a:t>Sendvič-skloionomérna výplň</a:t>
            </a:r>
            <a:endParaRPr lang="cs-CZ" sz="4000" b="1">
              <a:solidFill>
                <a:srgbClr val="000099"/>
              </a:solidFill>
            </a:endParaRPr>
          </a:p>
        </p:txBody>
      </p:sp>
      <p:pic>
        <p:nvPicPr>
          <p:cNvPr id="83972" name="Picture 4" descr="C:\Documents and Settings\Janka\Desktop\PREDNASKA\col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1828800"/>
            <a:ext cx="6248400" cy="45021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0960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sk-SK" sz="4000" b="1">
                <a:solidFill>
                  <a:srgbClr val="000099"/>
                </a:solidFill>
              </a:rPr>
              <a:t>Sendvič-odpreparovanie skloionoméru po sklovinu</a:t>
            </a:r>
            <a:endParaRPr lang="cs-CZ" sz="4000" b="1">
              <a:solidFill>
                <a:srgbClr val="000099"/>
              </a:solidFill>
            </a:endParaRPr>
          </a:p>
        </p:txBody>
      </p:sp>
      <p:pic>
        <p:nvPicPr>
          <p:cNvPr id="84996" name="Picture 4" descr="C:\Documents and Settings\Janka\Desktop\PREDNASKA\col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905000"/>
            <a:ext cx="6324600" cy="4476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sz="4000" b="1">
                <a:solidFill>
                  <a:srgbClr val="000099"/>
                </a:solidFill>
              </a:rPr>
              <a:t>Sendvič –leptanie a bondovanie</a:t>
            </a:r>
            <a:endParaRPr lang="cs-CZ" sz="4000" b="1">
              <a:solidFill>
                <a:srgbClr val="000099"/>
              </a:solidFill>
            </a:endParaRPr>
          </a:p>
        </p:txBody>
      </p:sp>
      <p:pic>
        <p:nvPicPr>
          <p:cNvPr id="86021" name="Picture 5" descr="C:\Documents and Settings\Janka\Desktop\PREDNASKA\col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349500"/>
            <a:ext cx="4419600" cy="3205163"/>
          </a:xfrm>
          <a:prstGeom prst="rect">
            <a:avLst/>
          </a:prstGeom>
          <a:noFill/>
        </p:spPr>
      </p:pic>
      <p:pic>
        <p:nvPicPr>
          <p:cNvPr id="86022" name="Picture 6" descr="C:\Documents and Settings\Janka\Desktop\PREDNASKA\col\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362200"/>
            <a:ext cx="4495800" cy="31718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sz="4000" b="1">
                <a:solidFill>
                  <a:srgbClr val="000099"/>
                </a:solidFill>
              </a:rPr>
              <a:t>Sendvič-modelácia kompozitnej výplne</a:t>
            </a:r>
            <a:endParaRPr lang="cs-CZ" sz="4000" b="1">
              <a:solidFill>
                <a:srgbClr val="000099"/>
              </a:solidFill>
            </a:endParaRPr>
          </a:p>
        </p:txBody>
      </p:sp>
      <p:pic>
        <p:nvPicPr>
          <p:cNvPr id="87046" name="Picture 6" descr="C:\Documents and Settings\Janka\Desktop\PREDNASKA\col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2057400"/>
            <a:ext cx="5867400" cy="42656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1026"/>
          <p:cNvSpPr>
            <a:spLocks noGrp="1" noChangeArrowheads="1"/>
          </p:cNvSpPr>
          <p:nvPr>
            <p:ph type="title"/>
          </p:nvPr>
        </p:nvSpPr>
        <p:spPr>
          <a:xfrm>
            <a:off x="0" y="60960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sk-SK" sz="4000" b="1">
                <a:solidFill>
                  <a:srgbClr val="000099"/>
                </a:solidFill>
              </a:rPr>
              <a:t>Sendvičová  výplň  na priereze  a  z  distálneho  pohľadu</a:t>
            </a:r>
            <a:endParaRPr lang="cs-CZ" sz="4000" b="1">
              <a:solidFill>
                <a:srgbClr val="000099"/>
              </a:solidFill>
            </a:endParaRPr>
          </a:p>
        </p:txBody>
      </p:sp>
      <p:pic>
        <p:nvPicPr>
          <p:cNvPr id="88069" name="Picture 1029" descr="C:\Documents and Settings\Janka\Desktop\PREDNASKA\col\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14600"/>
            <a:ext cx="4495800" cy="3265488"/>
          </a:xfrm>
          <a:prstGeom prst="rect">
            <a:avLst/>
          </a:prstGeom>
          <a:noFill/>
        </p:spPr>
      </p:pic>
      <p:pic>
        <p:nvPicPr>
          <p:cNvPr id="88070" name="Picture 1030" descr="C:\Documents and Settings\Janka\Desktop\PREDNASKA\col\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514600"/>
            <a:ext cx="4495800" cy="32877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sk-SK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sk-SK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sk-SK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sk-SK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sk-SK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sk-SK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sk-SK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sk-SK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sk-SK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áda">
  <a:themeElements>
    <a:clrScheme name="Arkáda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áda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áda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1619</TotalTime>
  <Words>855</Words>
  <Application>Microsoft Office PowerPoint</Application>
  <PresentationFormat>Prezentácia na obrazovke (4:3)</PresentationFormat>
  <Paragraphs>198</Paragraphs>
  <Slides>50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50</vt:i4>
      </vt:variant>
    </vt:vector>
  </HeadingPairs>
  <TitlesOfParts>
    <vt:vector size="57" baseType="lpstr">
      <vt:lpstr>Calibri</vt:lpstr>
      <vt:lpstr>Cambria Math</vt:lpstr>
      <vt:lpstr>Century Schoolbook</vt:lpstr>
      <vt:lpstr>Times New Roman</vt:lpstr>
      <vt:lpstr>Wingdings</vt:lpstr>
      <vt:lpstr>Wingdings 2</vt:lpstr>
      <vt:lpstr>Arkáda</vt:lpstr>
      <vt:lpstr>Kompozitné výplnkové materiály    </vt:lpstr>
      <vt:lpstr>definícia</vt:lpstr>
      <vt:lpstr>1.Organická  zložka</vt:lpstr>
      <vt:lpstr>2.Anorganická zložka</vt:lpstr>
      <vt:lpstr>3.Spájacie Silany</vt:lpstr>
      <vt:lpstr>Klasifikácia Podľa  veľkosti anorganickej  fázy /plnivo/</vt:lpstr>
      <vt:lpstr>4. Nanokompozity </vt:lpstr>
      <vt:lpstr>Nanokompozit – Viskozita,cluster,disperz,nanohybrid</vt:lpstr>
      <vt:lpstr>Klasifikácia kompozitov podľa spôsobu tuhnutia </vt:lpstr>
      <vt:lpstr> 1.Chemicky tuhnúce kompozity </vt:lpstr>
      <vt:lpstr>2.Svetlom tuhnúce kompozity, 3.Duálne tuhnúce </vt:lpstr>
      <vt:lpstr>Chemické a svetlom iniciované tuhnutie</vt:lpstr>
      <vt:lpstr>Výhody fotopolymerizácie</vt:lpstr>
      <vt:lpstr>Vlastnosti kompozitov</vt:lpstr>
      <vt:lpstr>Indikácie kompozitov</vt:lpstr>
      <vt:lpstr>Kontraindikácie</vt:lpstr>
      <vt:lpstr>Indikácie fotokompozitov</vt:lpstr>
      <vt:lpstr>Nekariézne  defekty,erózie,abrázie</vt:lpstr>
      <vt:lpstr>Úprava ortodontických anomálií</vt:lpstr>
      <vt:lpstr>Dostavba korunky po úraze</vt:lpstr>
      <vt:lpstr>Kompozit zosilnený a zakotvený pomocou FRC čapu /fibre reinforced composite</vt:lpstr>
      <vt:lpstr>Kompozitná semirigídna dlaha po luxačných úrazoch</vt:lpstr>
      <vt:lpstr>Dentínové adhezíva</vt:lpstr>
      <vt:lpstr>Povrch dentínu</vt:lpstr>
      <vt:lpstr>Prezentácia programu PowerPoint</vt:lpstr>
      <vt:lpstr>Obnažený povrch očisteného dentínu v elektrónovom mikroskope</vt:lpstr>
      <vt:lpstr>Hybridná vrstva</vt:lpstr>
      <vt:lpstr>Moderné adhezíva</vt:lpstr>
      <vt:lpstr>Prezentácia programu PowerPoint</vt:lpstr>
      <vt:lpstr>Pracovný postup</vt:lpstr>
      <vt:lpstr>Pracovný postup</vt:lpstr>
      <vt:lpstr>Flow kompozity</vt:lpstr>
      <vt:lpstr>kompoméry</vt:lpstr>
      <vt:lpstr>Typy  polymerizačných lámp</vt:lpstr>
      <vt:lpstr>Vrstvenie kompozitov</vt:lpstr>
      <vt:lpstr>Sendvič-kavita</vt:lpstr>
      <vt:lpstr>Sendvič-skloionomérna výplň</vt:lpstr>
      <vt:lpstr>Sendvič-odpreparovanie skloionoméru po sklovinu</vt:lpstr>
      <vt:lpstr>Sendvič –leptanie a bondovanie</vt:lpstr>
      <vt:lpstr>Sendvič-modelácia kompozitnej výplne</vt:lpstr>
      <vt:lpstr>Sendvičová  výplň  na priereze  a  z  distálneho  pohľadu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Kompozitné výplnkové materiály</dc:title>
  <dc:creator>PC</dc:creator>
  <cp:lastModifiedBy>G50</cp:lastModifiedBy>
  <cp:revision>39</cp:revision>
  <dcterms:created xsi:type="dcterms:W3CDTF">2010-04-08T06:59:30Z</dcterms:created>
  <dcterms:modified xsi:type="dcterms:W3CDTF">2015-03-12T17:50:12Z</dcterms:modified>
</cp:coreProperties>
</file>