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6" r:id="rId4"/>
    <p:sldId id="259" r:id="rId5"/>
    <p:sldId id="267" r:id="rId6"/>
    <p:sldId id="268" r:id="rId7"/>
    <p:sldId id="261" r:id="rId8"/>
    <p:sldId id="260" r:id="rId9"/>
    <p:sldId id="262" r:id="rId10"/>
    <p:sldId id="264" r:id="rId11"/>
    <p:sldId id="265" r:id="rId12"/>
    <p:sldId id="272" r:id="rId13"/>
    <p:sldId id="263" r:id="rId14"/>
    <p:sldId id="277" r:id="rId15"/>
  </p:sldIdLst>
  <p:sldSz cx="12192000" cy="6858000"/>
  <p:notesSz cx="6858000" cy="9144000"/>
  <p:defaultTextStyle>
    <a:defPPr>
      <a:defRPr lang="en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030F"/>
    <a:srgbClr val="E03643"/>
    <a:srgbClr val="24B56F"/>
    <a:srgbClr val="8C4BAF"/>
    <a:srgbClr val="9DE7D7"/>
    <a:srgbClr val="FDCD00"/>
    <a:srgbClr val="2C41DB"/>
    <a:srgbClr val="F0609F"/>
    <a:srgbClr val="9E2B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92" dt="2026-10-16T09:09:13.966"/>
    <p1510:client id="{155CD374-4410-4B22-9561-3AA9E32D2B16}" v="14" dt="2026-10-16T09:17:03.652"/>
    <p1510:client id="{79445F0C-EE50-A480-7AB8-F9C9EB0053F2}" v="239" dt="2026-10-16T08:03:03.432"/>
    <p1510:client id="{B01FE893-EE17-61FB-0B88-A2E7A5158E5E}" v="81" dt="2026-10-16T08:19:21.8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6465" autoAdjust="0"/>
  </p:normalViewPr>
  <p:slideViewPr>
    <p:cSldViewPr snapToGrid="0">
      <p:cViewPr varScale="1">
        <p:scale>
          <a:sx n="73" d="100"/>
          <a:sy n="73" d="100"/>
        </p:scale>
        <p:origin x="19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F8781-2383-F545-A14E-F2FABCFD74C1}" type="datetimeFigureOut">
              <a:rPr lang="en-SK" smtClean="0"/>
              <a:t>10/20/2026</a:t>
            </a:fld>
            <a:endParaRPr lang="en-S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9155B-5C4D-4042-BB6D-C92EFF5F8223}" type="slidenum">
              <a:rPr lang="en-SK" smtClean="0"/>
              <a:t>‹#›</a:t>
            </a:fld>
            <a:endParaRPr lang="en-SK"/>
          </a:p>
        </p:txBody>
      </p:sp>
    </p:spTree>
    <p:extLst>
      <p:ext uri="{BB962C8B-B14F-4D97-AF65-F5344CB8AC3E}">
        <p14:creationId xmlns:p14="http://schemas.microsoft.com/office/powerpoint/2010/main" val="1529024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 rtl="0" fontAlgn="base"/>
            <a:endParaRPr lang="en-US" b="0" i="0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 rtl="0" fontAlgn="base"/>
            <a:endParaRPr lang="en-US" b="0" i="0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 </a:t>
            </a:r>
            <a:endParaRPr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rgbClr val="EE03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992CAE9-DD82-DA4D-A64C-17AC036D4A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18445" y="743313"/>
            <a:ext cx="2676536" cy="8784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E0655A-A125-E142-9955-8573BBF30E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8445" y="2139020"/>
            <a:ext cx="9144000" cy="2579961"/>
          </a:xfrm>
          <a:prstGeom prst="rect">
            <a:avLst/>
          </a:prstGeom>
        </p:spPr>
        <p:txBody>
          <a:bodyPr wrap="square" lIns="0" rIns="0" anchor="ctr">
            <a:noAutofit/>
          </a:bodyPr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pPr algn="l"/>
            <a:r>
              <a:rPr lang="en-GB" sz="7200" b="1" err="1">
                <a:solidFill>
                  <a:schemeClr val="bg1"/>
                </a:solidFill>
                <a:latin typeface="Corbel" panose="020B0503020204020204" pitchFamily="34" charset="0"/>
              </a:rPr>
              <a:t>Názov</a:t>
            </a:r>
            <a:r>
              <a:rPr lang="en-GB" sz="7200" b="1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GB" sz="7200" b="1" err="1">
                <a:solidFill>
                  <a:schemeClr val="bg1"/>
                </a:solidFill>
                <a:latin typeface="Corbel" panose="020B0503020204020204" pitchFamily="34" charset="0"/>
              </a:rPr>
              <a:t>prezentácie</a:t>
            </a:r>
            <a:endParaRPr lang="en-SK" sz="7200" b="1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9" name="Text Placeholder 22">
            <a:extLst>
              <a:ext uri="{FF2B5EF4-FFF2-40B4-BE49-F238E27FC236}">
                <a16:creationId xmlns:a16="http://schemas.microsoft.com/office/drawing/2014/main" id="{FA32EA95-E73F-2346-8A6B-3A1D41E8E5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8445" y="5199222"/>
            <a:ext cx="5277556" cy="430212"/>
          </a:xfrm>
        </p:spPr>
        <p:txBody>
          <a:bodyPr lIns="0">
            <a:noAutofit/>
          </a:bodyPr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SK"/>
              <a:t>Meno Priezvisko</a:t>
            </a:r>
          </a:p>
        </p:txBody>
      </p:sp>
      <p:sp>
        <p:nvSpPr>
          <p:cNvPr id="13" name="Text Placeholder 22">
            <a:extLst>
              <a:ext uri="{FF2B5EF4-FFF2-40B4-BE49-F238E27FC236}">
                <a16:creationId xmlns:a16="http://schemas.microsoft.com/office/drawing/2014/main" id="{0795D925-C564-064F-83E8-FF5E9F26BC3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8445" y="5646905"/>
            <a:ext cx="5277556" cy="430212"/>
          </a:xfrm>
        </p:spPr>
        <p:txBody>
          <a:bodyPr lIns="0">
            <a:noAutofit/>
          </a:bodyPr>
          <a:lstStyle>
            <a:lvl1pPr marL="0" indent="0">
              <a:buFontTx/>
              <a:buNone/>
              <a:defRPr sz="2800" b="0" i="0">
                <a:solidFill>
                  <a:schemeClr val="bg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sk-SK"/>
              <a:t>Pozícia</a:t>
            </a:r>
            <a:endParaRPr lang="en-SK"/>
          </a:p>
        </p:txBody>
      </p:sp>
    </p:spTree>
    <p:extLst>
      <p:ext uri="{BB962C8B-B14F-4D97-AF65-F5344CB8AC3E}">
        <p14:creationId xmlns:p14="http://schemas.microsoft.com/office/powerpoint/2010/main" val="2540080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778F646-39CC-8346-B04E-16FDAE3B00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462450" y="709058"/>
            <a:ext cx="982542" cy="982542"/>
          </a:xfrm>
          <a:prstGeom prst="rect">
            <a:avLst/>
          </a:prstGeom>
        </p:spPr>
      </p:pic>
      <p:sp>
        <p:nvSpPr>
          <p:cNvPr id="8" name="Title Placeholder 15">
            <a:extLst>
              <a:ext uri="{FF2B5EF4-FFF2-40B4-BE49-F238E27FC236}">
                <a16:creationId xmlns:a16="http://schemas.microsoft.com/office/drawing/2014/main" id="{9DBB4832-C763-8945-8A8E-618CEE3D0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708145"/>
            <a:ext cx="9624250" cy="982543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lvl1pPr>
              <a:defRPr sz="9600" b="0" i="0">
                <a:latin typeface="Corbel" panose="020B0503020204020204" pitchFamily="34" charset="0"/>
              </a:defRPr>
            </a:lvl1pPr>
          </a:lstStyle>
          <a:p>
            <a:r>
              <a:rPr lang="en-GB"/>
              <a:t>01</a:t>
            </a:r>
            <a:endParaRPr lang="en-SK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827FA333-5255-2543-B7EB-9C05C6709D1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19149" y="2154065"/>
            <a:ext cx="10554405" cy="2652712"/>
          </a:xfrm>
        </p:spPr>
        <p:txBody>
          <a:bodyPr lIns="36000">
            <a:noAutofit/>
          </a:bodyPr>
          <a:lstStyle>
            <a:lvl1pPr marL="0" indent="0">
              <a:lnSpc>
                <a:spcPct val="100000"/>
              </a:lnSpc>
              <a:buNone/>
              <a:defRPr sz="7200" b="1" i="0">
                <a:solidFill>
                  <a:srgbClr val="EE030F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 err="1"/>
              <a:t>Názov</a:t>
            </a:r>
            <a:r>
              <a:rPr lang="en-GB"/>
              <a:t> </a:t>
            </a:r>
            <a:r>
              <a:rPr lang="en-GB" err="1"/>
              <a:t>sekcie</a:t>
            </a:r>
            <a:endParaRPr lang="en-SK"/>
          </a:p>
        </p:txBody>
      </p:sp>
      <p:sp>
        <p:nvSpPr>
          <p:cNvPr id="10" name="Text Placeholder 22">
            <a:extLst>
              <a:ext uri="{FF2B5EF4-FFF2-40B4-BE49-F238E27FC236}">
                <a16:creationId xmlns:a16="http://schemas.microsoft.com/office/drawing/2014/main" id="{96EF2459-B2AC-0A4A-96E5-40D29732DF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8445" y="5199222"/>
            <a:ext cx="5277556" cy="430212"/>
          </a:xfrm>
        </p:spPr>
        <p:txBody>
          <a:bodyPr lIns="0">
            <a:noAutofit/>
          </a:bodyPr>
          <a:lstStyle>
            <a:lvl1pPr marL="0" indent="0">
              <a:buFontTx/>
              <a:buNone/>
              <a:defRPr sz="3600" b="1" i="0">
                <a:solidFill>
                  <a:srgbClr val="EE030F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SK"/>
              <a:t>Meno Priezvisko</a:t>
            </a:r>
          </a:p>
        </p:txBody>
      </p:sp>
      <p:sp>
        <p:nvSpPr>
          <p:cNvPr id="11" name="Text Placeholder 22">
            <a:extLst>
              <a:ext uri="{FF2B5EF4-FFF2-40B4-BE49-F238E27FC236}">
                <a16:creationId xmlns:a16="http://schemas.microsoft.com/office/drawing/2014/main" id="{484D06B9-F1D9-D140-A02C-84910493AE2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8445" y="5646905"/>
            <a:ext cx="5277556" cy="430212"/>
          </a:xfrm>
        </p:spPr>
        <p:txBody>
          <a:bodyPr lIns="0">
            <a:noAutofit/>
          </a:bodyPr>
          <a:lstStyle>
            <a:lvl1pPr marL="0" indent="0">
              <a:buFontTx/>
              <a:buNone/>
              <a:defRPr sz="2800" b="0" i="0">
                <a:solidFill>
                  <a:srgbClr val="EE030F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SK"/>
              <a:t>Pozícia</a:t>
            </a:r>
          </a:p>
        </p:txBody>
      </p:sp>
    </p:spTree>
    <p:extLst>
      <p:ext uri="{BB962C8B-B14F-4D97-AF65-F5344CB8AC3E}">
        <p14:creationId xmlns:p14="http://schemas.microsoft.com/office/powerpoint/2010/main" val="3659118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5">
            <a:extLst>
              <a:ext uri="{FF2B5EF4-FFF2-40B4-BE49-F238E27FC236}">
                <a16:creationId xmlns:a16="http://schemas.microsoft.com/office/drawing/2014/main" id="{58926A10-1913-0E40-AD31-4081FE3C3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8145"/>
            <a:ext cx="9624250" cy="982543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/>
          <a:p>
            <a:r>
              <a:rPr lang="sk-SK"/>
              <a:t>Kliknutím upravte štýl predlohy nadpisu</a:t>
            </a:r>
            <a:endParaRPr lang="en-SK"/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3E4A9027-D0C1-4F4F-B97F-8429F5B06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9624250" cy="43232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SK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EB8769-33A9-3375-FCE5-EADDA3979B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462450" y="709058"/>
            <a:ext cx="982542" cy="98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241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FB2C7B5-17C7-724F-854D-D86D62AAC30D}"/>
              </a:ext>
            </a:extLst>
          </p:cNvPr>
          <p:cNvSpPr/>
          <p:nvPr userDrawn="1"/>
        </p:nvSpPr>
        <p:spPr>
          <a:xfrm>
            <a:off x="9630888" y="0"/>
            <a:ext cx="2561112" cy="6858000"/>
          </a:xfrm>
          <a:prstGeom prst="rect">
            <a:avLst/>
          </a:prstGeom>
          <a:solidFill>
            <a:srgbClr val="EE03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K"/>
          </a:p>
        </p:txBody>
      </p:sp>
      <p:sp>
        <p:nvSpPr>
          <p:cNvPr id="17" name="Title Placeholder 15">
            <a:extLst>
              <a:ext uri="{FF2B5EF4-FFF2-40B4-BE49-F238E27FC236}">
                <a16:creationId xmlns:a16="http://schemas.microsoft.com/office/drawing/2014/main" id="{290E6BB1-8E49-8D4E-AB98-2EFDF3A5E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8145"/>
            <a:ext cx="8115794" cy="982543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SK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A17151B-3633-4945-9E4D-8C9842753C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8115795" cy="43232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SK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AFAA1B-3397-BE43-8147-13653693B8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462449" y="743314"/>
            <a:ext cx="911106" cy="91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69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5">
            <a:extLst>
              <a:ext uri="{FF2B5EF4-FFF2-40B4-BE49-F238E27FC236}">
                <a16:creationId xmlns:a16="http://schemas.microsoft.com/office/drawing/2014/main" id="{285BE03A-F9B3-9143-AA81-0B5B0EB0A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8145"/>
            <a:ext cx="9624250" cy="982543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SK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AB105FE-080F-0143-98EB-EB70D2D88D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38407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SK"/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63E85164-97B8-BD49-B20A-1BE96B80A0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199" y="5783721"/>
            <a:ext cx="105155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00">
                <a:solidFill>
                  <a:srgbClr val="EE030F"/>
                </a:solidFill>
                <a:latin typeface="Corbel" panose="020B0503020204020204" pitchFamily="34" charset="0"/>
              </a:defRPr>
            </a:lvl1pPr>
          </a:lstStyle>
          <a:p>
            <a:r>
              <a:rPr lang="en-SK">
                <a:ea typeface="Verdana" panose="020B0604030504040204" pitchFamily="34" charset="0"/>
                <a:cs typeface="Verdana" panose="020B0604030504040204" pitchFamily="34" charset="0"/>
              </a:rPr>
              <a:t>01 / Názov sekcie</a:t>
            </a:r>
          </a:p>
        </p:txBody>
      </p:sp>
    </p:spTree>
    <p:extLst>
      <p:ext uri="{BB962C8B-B14F-4D97-AF65-F5344CB8AC3E}">
        <p14:creationId xmlns:p14="http://schemas.microsoft.com/office/powerpoint/2010/main" val="9383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6" r:id="rId2"/>
    <p:sldLayoutId id="2147483657" r:id="rId3"/>
    <p:sldLayoutId id="2147483658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rgbClr val="EE030F"/>
          </a:solidFill>
          <a:latin typeface="Corbel" panose="020B0503020204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ts val="3200"/>
        </a:lnSpc>
        <a:spcBef>
          <a:spcPts val="0"/>
        </a:spcBef>
        <a:buClr>
          <a:srgbClr val="EE030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rbel" panose="020B0503020204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ts val="3200"/>
        </a:lnSpc>
        <a:spcBef>
          <a:spcPts val="0"/>
        </a:spcBef>
        <a:buClr>
          <a:srgbClr val="EE030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rbel" panose="020B05030202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0"/>
        </a:spcBef>
        <a:buClr>
          <a:srgbClr val="EE030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rbel" panose="020B05030202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0"/>
        </a:spcBef>
        <a:buClr>
          <a:srgbClr val="EE030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rbel" panose="020B05030202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0"/>
        </a:spcBef>
        <a:buClr>
          <a:srgbClr val="EE030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rbel" panose="020B05030202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alis.uniba.sk:8443/search/query?theme=Katalo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portal.jfmed.uniba.sk/index.php" TargetMode="External"/><Relationship Id="rId4" Type="http://schemas.openxmlformats.org/officeDocument/2006/relationships/image" Target="../media/image6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nk.sk/sk/katalogy/databazy/ai-nastroje-na-vyhladavanie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C6D10-C582-8E42-ACF7-37D1E24BFC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sz="5000" dirty="0" err="1"/>
              <a:t>Práca</a:t>
            </a:r>
            <a:r>
              <a:rPr sz="5000" dirty="0"/>
              <a:t> s </a:t>
            </a:r>
            <a:r>
              <a:rPr sz="5000" dirty="0" err="1"/>
              <a:t>digitálnymi</a:t>
            </a:r>
            <a:r>
              <a:rPr sz="5000" dirty="0"/>
              <a:t> </a:t>
            </a:r>
            <a:r>
              <a:rPr sz="5000" dirty="0" err="1"/>
              <a:t>informáciami</a:t>
            </a:r>
            <a:br>
              <a:rPr lang="sk-SK" sz="5000" dirty="0"/>
            </a:br>
            <a:endParaRPr lang="en-SK" sz="5000" dirty="0"/>
          </a:p>
          <a:p>
            <a:pPr>
              <a:spcAft>
                <a:spcPts val="0"/>
              </a:spcAft>
            </a:pPr>
            <a:r>
              <a:rPr sz="4000" dirty="0" err="1"/>
              <a:t>Univerzita</a:t>
            </a:r>
            <a:r>
              <a:rPr sz="4000" dirty="0"/>
              <a:t> </a:t>
            </a:r>
            <a:r>
              <a:rPr sz="4000" dirty="0" err="1"/>
              <a:t>tretieho</a:t>
            </a:r>
            <a:r>
              <a:rPr sz="4000" dirty="0"/>
              <a:t> </a:t>
            </a:r>
            <a:r>
              <a:rPr sz="4000" dirty="0" err="1"/>
              <a:t>veku</a:t>
            </a:r>
            <a:r>
              <a:rPr sz="4000" dirty="0"/>
              <a:t> JLF UK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2ED349-7516-A04F-819E-548D672AD9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sz="3600"/>
              <a:t>Mgr. Ivana Švrková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FF637F-74AA-084D-AFF7-CE61FA9C8E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18444" y="5646905"/>
            <a:ext cx="10427487" cy="430212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sz="2800"/>
              <a:t>Akademická knižnica a audiovizuálne stredisko JLF UK</a:t>
            </a:r>
          </a:p>
        </p:txBody>
      </p:sp>
    </p:spTree>
    <p:extLst>
      <p:ext uri="{BB962C8B-B14F-4D97-AF65-F5344CB8AC3E}">
        <p14:creationId xmlns:p14="http://schemas.microsoft.com/office/powerpoint/2010/main" val="411420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42807-8722-BF48-BEF4-257C62F95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t>Čo si dnes vyskúšame?</a:t>
            </a:r>
            <a:endParaRPr lang="en-SK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CA13185-1E32-0285-FFC3-8F90D41CA8F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201945"/>
            <a:ext cx="7370135" cy="2648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Kde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nájsť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dôveryhodné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informácie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na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internete</a:t>
            </a:r>
            <a:endParaRPr lang="en-US" dirty="0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dirty="0">
                <a:latin typeface="Arial"/>
              </a:rPr>
              <a:t>• </a:t>
            </a:r>
            <a:r>
              <a:rPr sz="1800" dirty="0" err="1">
                <a:latin typeface="Arial"/>
              </a:rPr>
              <a:t>Ako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rýchlejšie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vyhľadávať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knihy</a:t>
            </a:r>
            <a:r>
              <a:rPr sz="1800" dirty="0">
                <a:latin typeface="Arial"/>
              </a:rPr>
              <a:t>, </a:t>
            </a:r>
            <a:r>
              <a:rPr sz="1800" dirty="0" err="1">
                <a:latin typeface="Arial"/>
              </a:rPr>
              <a:t>články</a:t>
            </a:r>
            <a:r>
              <a:rPr sz="1800" dirty="0">
                <a:latin typeface="Arial"/>
              </a:rPr>
              <a:t> a </a:t>
            </a:r>
            <a:r>
              <a:rPr sz="1800" dirty="0" err="1">
                <a:latin typeface="Arial"/>
              </a:rPr>
              <a:t>videá</a:t>
            </a:r>
            <a:endParaRPr sz="1800" dirty="0">
              <a:latin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dirty="0">
                <a:latin typeface="Arial"/>
              </a:rPr>
              <a:t>• </a:t>
            </a:r>
            <a:r>
              <a:rPr sz="1800" dirty="0" err="1">
                <a:latin typeface="Arial"/>
              </a:rPr>
              <a:t>Ako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môže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pomôcť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umelá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inteligencia</a:t>
            </a:r>
            <a:endParaRPr sz="1800" dirty="0">
              <a:latin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dirty="0">
                <a:latin typeface="Arial"/>
              </a:rPr>
              <a:t>• </a:t>
            </a:r>
            <a:r>
              <a:rPr sz="1800" dirty="0" err="1">
                <a:latin typeface="Arial"/>
              </a:rPr>
              <a:t>Ako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rozpoznať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podvod</a:t>
            </a:r>
            <a:r>
              <a:rPr sz="1800" dirty="0">
                <a:latin typeface="Arial"/>
              </a:rPr>
              <a:t> a </a:t>
            </a:r>
            <a:r>
              <a:rPr sz="1800" dirty="0" err="1">
                <a:latin typeface="Arial"/>
              </a:rPr>
              <a:t>chrániť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svoje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údaje</a:t>
            </a:r>
            <a:endParaRPr sz="1800" dirty="0">
              <a:latin typeface="Arial"/>
            </a:endParaRPr>
          </a:p>
          <a:p>
            <a:pPr>
              <a:spcAft>
                <a:spcPts val="0"/>
              </a:spcAft>
            </a:pPr>
            <a:endParaRPr sz="1800" dirty="0">
              <a:latin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dirty="0" err="1">
                <a:latin typeface="Arial"/>
              </a:rPr>
              <a:t>Cieľ</a:t>
            </a:r>
            <a:r>
              <a:rPr sz="1800" dirty="0">
                <a:latin typeface="Arial"/>
              </a:rPr>
              <a:t>: </a:t>
            </a:r>
            <a:r>
              <a:rPr sz="1800" dirty="0" err="1">
                <a:latin typeface="Arial"/>
              </a:rPr>
              <a:t>odísť</a:t>
            </a:r>
            <a:r>
              <a:rPr sz="1800" dirty="0">
                <a:latin typeface="Arial"/>
              </a:rPr>
              <a:t> s </a:t>
            </a:r>
            <a:r>
              <a:rPr sz="1800" dirty="0" err="1">
                <a:latin typeface="Arial"/>
              </a:rPr>
              <a:t>tipmi</a:t>
            </a:r>
            <a:r>
              <a:rPr sz="1800" dirty="0">
                <a:latin typeface="Arial"/>
              </a:rPr>
              <a:t>, </a:t>
            </a:r>
            <a:r>
              <a:rPr sz="1800" dirty="0" err="1">
                <a:latin typeface="Arial"/>
              </a:rPr>
              <a:t>ktoré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môžete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použiť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už</a:t>
            </a:r>
            <a:r>
              <a:rPr sz="1800" dirty="0">
                <a:latin typeface="Arial"/>
              </a:rPr>
              <a:t> </a:t>
            </a:r>
            <a:r>
              <a:rPr sz="1800" dirty="0" err="1">
                <a:latin typeface="Arial"/>
              </a:rPr>
              <a:t>dnes</a:t>
            </a:r>
            <a:r>
              <a:rPr sz="1800" dirty="0"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3198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F350B-0C66-466A-1324-AFCCB8B26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198"/>
            <a:ext cx="10356171" cy="1223174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Naša knižnica – viac než knihy</a:t>
            </a:r>
            <a:endParaRPr lang="en-US" sz="2400" b="0" i="1">
              <a:solidFill>
                <a:srgbClr val="FF0000"/>
              </a:solidFill>
              <a:latin typeface="Corbe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A50A5-FE9A-B0BE-497D-403B2CBA5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46205"/>
            <a:ext cx="10356171" cy="410264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dirty="0" err="1">
                <a:latin typeface="Corbel"/>
              </a:rPr>
              <a:t>Akademická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knižnica</a:t>
            </a:r>
            <a:r>
              <a:rPr dirty="0">
                <a:latin typeface="Corbel"/>
              </a:rPr>
              <a:t> JLF UK je </a:t>
            </a:r>
            <a:r>
              <a:rPr dirty="0" err="1">
                <a:latin typeface="Corbel"/>
              </a:rPr>
              <a:t>miestom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poznania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štúdia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spolupráce</a:t>
            </a:r>
            <a:r>
              <a:rPr dirty="0">
                <a:latin typeface="Corbel"/>
              </a:rPr>
              <a:t>.</a:t>
            </a:r>
            <a:endParaRPr lang="en-US" dirty="0"/>
          </a:p>
          <a:p>
            <a:pPr>
              <a:spcAft>
                <a:spcPts val="0"/>
              </a:spcAft>
            </a:pPr>
            <a:endParaRPr lang="en-US" dirty="0"/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Nájdete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tlačené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elektronické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zdroje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študijné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priestory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pomoc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pri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hľadaní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informácií</a:t>
            </a:r>
            <a:r>
              <a:rPr dirty="0">
                <a:latin typeface="Corbel"/>
              </a:rPr>
              <a:t>.</a:t>
            </a:r>
          </a:p>
          <a:p>
            <a:pPr>
              <a:spcAft>
                <a:spcPts val="0"/>
              </a:spcAft>
            </a:pP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Knižnica</a:t>
            </a:r>
            <a:r>
              <a:rPr dirty="0">
                <a:latin typeface="Corbel"/>
              </a:rPr>
              <a:t> je </a:t>
            </a:r>
            <a:r>
              <a:rPr dirty="0" err="1">
                <a:latin typeface="Corbel"/>
              </a:rPr>
              <a:t>tu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aj</a:t>
            </a:r>
            <a:r>
              <a:rPr dirty="0">
                <a:latin typeface="Corbel"/>
              </a:rPr>
              <a:t> pre </a:t>
            </a:r>
            <a:r>
              <a:rPr dirty="0" err="1">
                <a:latin typeface="Corbel"/>
              </a:rPr>
              <a:t>vaše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otázky</a:t>
            </a:r>
            <a:r>
              <a:rPr dirty="0">
                <a:latin typeface="Corbel"/>
              </a:rPr>
              <a:t> – </a:t>
            </a:r>
            <a:r>
              <a:rPr dirty="0" err="1">
                <a:latin typeface="Corbel"/>
              </a:rPr>
              <a:t>nemusíte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všetko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vedieť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sami</a:t>
            </a:r>
            <a:r>
              <a:rPr dirty="0">
                <a:latin typeface="Corbe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6048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46BC2-762E-AB4A-8DD0-9C5ED9BE4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298" y="185631"/>
            <a:ext cx="8115794" cy="982543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t>Čo všetko vám knižnica ponúka?</a:t>
            </a:r>
            <a:endParaRPr lang="en-SK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3D15C3B-8FB6-A0A2-8D2F-1BDA473145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0707" y="3882579"/>
            <a:ext cx="8775370" cy="2118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150000"/>
              </a:lnSpc>
              <a:spcBef>
                <a:spcPct val="0"/>
              </a:spcBef>
              <a:buClrTx/>
              <a:buFontTx/>
              <a:buChar char="•"/>
            </a:pPr>
            <a:r>
              <a:rPr lang="en-US" sz="1800" dirty="0">
                <a:latin typeface="Arial"/>
              </a:rPr>
              <a:t>  </a:t>
            </a:r>
            <a:r>
              <a:rPr sz="1800" b="0" i="0" dirty="0" err="1">
                <a:latin typeface="Arial"/>
              </a:rPr>
              <a:t>Knihy</a:t>
            </a:r>
            <a:r>
              <a:rPr sz="1800" b="0" i="0" dirty="0">
                <a:latin typeface="Arial"/>
              </a:rPr>
              <a:t> a </a:t>
            </a:r>
            <a:r>
              <a:rPr sz="1800" b="0" i="0" dirty="0" err="1">
                <a:latin typeface="Arial"/>
              </a:rPr>
              <a:t>časopisy</a:t>
            </a:r>
            <a:r>
              <a:rPr sz="1800" b="0" i="0" dirty="0">
                <a:latin typeface="Arial"/>
              </a:rPr>
              <a:t> v </a:t>
            </a:r>
            <a:r>
              <a:rPr sz="1800" b="0" i="0" dirty="0" err="1">
                <a:latin typeface="Arial"/>
              </a:rPr>
              <a:t>tlačenej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aj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elektronickej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podobe</a:t>
            </a:r>
            <a:endParaRPr lang="en-US" sz="1800" b="0" i="0" dirty="0" err="1">
              <a:latin typeface="Arial"/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FontTx/>
              <a:buChar char="•"/>
            </a:pPr>
            <a:r>
              <a:rPr lang="en-US" sz="1800" dirty="0">
                <a:latin typeface="Arial"/>
              </a:rPr>
              <a:t>  </a:t>
            </a:r>
            <a:r>
              <a:rPr sz="1800" b="0" i="0" dirty="0">
                <a:latin typeface="Arial"/>
              </a:rPr>
              <a:t>Online </a:t>
            </a:r>
            <a:r>
              <a:rPr sz="1800" b="0" i="0" dirty="0" err="1">
                <a:latin typeface="Arial"/>
              </a:rPr>
              <a:t>katalóg</a:t>
            </a:r>
            <a:r>
              <a:rPr sz="1800" b="0" i="0" dirty="0">
                <a:latin typeface="Arial"/>
              </a:rPr>
              <a:t> – </a:t>
            </a:r>
            <a:r>
              <a:rPr sz="1800" b="0" i="0" dirty="0" err="1">
                <a:latin typeface="Arial"/>
              </a:rPr>
              <a:t>zistíte</a:t>
            </a:r>
            <a:r>
              <a:rPr sz="1800" b="0" i="0" dirty="0">
                <a:latin typeface="Arial"/>
              </a:rPr>
              <a:t>, </a:t>
            </a:r>
            <a:r>
              <a:rPr sz="1800" b="0" i="0" dirty="0" err="1">
                <a:latin typeface="Arial"/>
              </a:rPr>
              <a:t>čo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knižnica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má</a:t>
            </a:r>
            <a:endParaRPr lang="en-US" sz="1800" dirty="0" err="1">
              <a:latin typeface="Arial"/>
              <a:cs typeface="Arial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Tx/>
              <a:buFontTx/>
              <a:buChar char="•"/>
            </a:pPr>
            <a:r>
              <a:rPr lang="en-US" sz="1800" dirty="0">
                <a:latin typeface="Arial"/>
              </a:rPr>
              <a:t>  </a:t>
            </a:r>
            <a:r>
              <a:rPr sz="1800" b="0" i="0" dirty="0" err="1">
                <a:latin typeface="Arial"/>
              </a:rPr>
              <a:t>Študovne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na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čítanie</a:t>
            </a:r>
            <a:r>
              <a:rPr sz="1800" b="0" i="0" dirty="0">
                <a:latin typeface="Arial"/>
              </a:rPr>
              <a:t> a </a:t>
            </a:r>
            <a:r>
              <a:rPr sz="1800" b="0" i="0" dirty="0" err="1">
                <a:latin typeface="Arial"/>
              </a:rPr>
              <a:t>prácu</a:t>
            </a:r>
            <a:endParaRPr sz="1800" b="0" i="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sz="1800" b="0" i="0" dirty="0">
                <a:latin typeface="Arial"/>
              </a:rPr>
              <a:t>Odbornú </a:t>
            </a:r>
            <a:r>
              <a:rPr sz="1800" b="0" i="0" dirty="0" err="1">
                <a:latin typeface="Arial"/>
              </a:rPr>
              <a:t>pomoc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knihovníkov</a:t>
            </a:r>
            <a:endParaRPr lang="en-US" sz="1800" dirty="0" err="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latin typeface="Arial"/>
              </a:rPr>
              <a:t> </a:t>
            </a:r>
            <a:r>
              <a:rPr sz="1800" b="0" i="0" dirty="0" err="1">
                <a:latin typeface="Arial"/>
              </a:rPr>
              <a:t>Výpožičky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domov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alebo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štúdium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na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mieste</a:t>
            </a:r>
            <a:r>
              <a:rPr lang="en-US" sz="1800" dirty="0">
                <a:latin typeface="Arial"/>
              </a:rPr>
              <a:t>: </a:t>
            </a:r>
            <a:r>
              <a:rPr lang="en-US" sz="1800" dirty="0" err="1">
                <a:latin typeface="Arial"/>
              </a:rPr>
              <a:t>Prezenčn</a:t>
            </a:r>
            <a:r>
              <a:rPr lang="en-US" sz="1800" dirty="0" err="1">
                <a:latin typeface="Arial"/>
                <a:cs typeface="Arial"/>
              </a:rPr>
              <a:t>é</a:t>
            </a:r>
            <a:r>
              <a:rPr lang="en-US" sz="1800" dirty="0">
                <a:latin typeface="Arial"/>
              </a:rPr>
              <a:t> a </a:t>
            </a:r>
            <a:r>
              <a:rPr lang="en-US" sz="1800" dirty="0" err="1">
                <a:latin typeface="Arial"/>
              </a:rPr>
              <a:t>absenčné</a:t>
            </a:r>
            <a:r>
              <a:rPr lang="en-US" sz="1800" dirty="0">
                <a:latin typeface="Arial"/>
              </a:rPr>
              <a:t>  </a:t>
            </a:r>
            <a:r>
              <a:rPr lang="en-US" sz="1800" dirty="0" err="1">
                <a:latin typeface="Arial"/>
              </a:rPr>
              <a:t>výpožičky</a:t>
            </a:r>
            <a:r>
              <a:rPr lang="en-US" sz="1800" dirty="0">
                <a:latin typeface="Arial"/>
              </a:rPr>
              <a:t> </a:t>
            </a:r>
            <a:endParaRPr sz="1800" b="0" i="0">
              <a:latin typeface="Arial"/>
              <a:cs typeface="Arial"/>
            </a:endParaRPr>
          </a:p>
        </p:txBody>
      </p:sp>
      <p:sp>
        <p:nvSpPr>
          <p:cNvPr id="6" name="BlokTextu 5">
            <a:extLst>
              <a:ext uri="{FF2B5EF4-FFF2-40B4-BE49-F238E27FC236}">
                <a16:creationId xmlns:a16="http://schemas.microsoft.com/office/drawing/2014/main" id="{BD4DD68D-989D-771E-DB72-10235CFC5917}"/>
              </a:ext>
            </a:extLst>
          </p:cNvPr>
          <p:cNvSpPr txBox="1"/>
          <p:nvPr/>
        </p:nvSpPr>
        <p:spPr>
          <a:xfrm>
            <a:off x="669722" y="1364117"/>
            <a:ext cx="8115794" cy="22653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dirty="0"/>
              <a:t> </a:t>
            </a:r>
            <a:r>
              <a:t>Voľne dostupné zdroje: prístupné bez predplatného.</a:t>
            </a:r>
            <a:endParaRPr lang="sk-SK" sz="1600">
              <a:solidFill>
                <a:srgbClr val="F6820E"/>
              </a:solidFill>
            </a:endParaRPr>
          </a:p>
          <a:p>
            <a:endParaRPr lang="en-US" dirty="0"/>
          </a:p>
          <a:p>
            <a:pPr>
              <a:lnSpc>
                <a:spcPct val="150000"/>
              </a:lnSpc>
            </a:pPr>
            <a:r>
              <a:rPr dirty="0" err="1"/>
              <a:t>Licencované</a:t>
            </a:r>
            <a:r>
              <a:rPr dirty="0"/>
              <a:t> </a:t>
            </a:r>
            <a:r>
              <a:rPr dirty="0" err="1"/>
              <a:t>zdroje</a:t>
            </a:r>
            <a:r>
              <a:rPr dirty="0"/>
              <a:t>: </a:t>
            </a:r>
            <a:r>
              <a:rPr lang="en-US" dirty="0">
                <a:ea typeface="+mn-lt"/>
                <a:cs typeface="+mn-lt"/>
              </a:rPr>
              <a:t>1. </a:t>
            </a:r>
            <a:r>
              <a:rPr lang="en-US" dirty="0" err="1">
                <a:ea typeface="+mn-lt"/>
                <a:cs typeface="+mn-lt"/>
              </a:rPr>
              <a:t>Bibliografické</a:t>
            </a:r>
            <a:r>
              <a:rPr lang="en-US" dirty="0">
                <a:ea typeface="+mn-lt"/>
                <a:cs typeface="+mn-lt"/>
              </a:rPr>
              <a:t> a </a:t>
            </a:r>
            <a:r>
              <a:rPr lang="en-US" dirty="0" err="1">
                <a:ea typeface="+mn-lt"/>
                <a:cs typeface="+mn-lt"/>
              </a:rPr>
              <a:t>citačné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databázy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dirty="0">
                <a:ea typeface="+mn-lt"/>
                <a:cs typeface="+mn-lt"/>
              </a:rPr>
              <a:t>                                       2. </a:t>
            </a:r>
            <a:r>
              <a:rPr lang="en-US" dirty="0" err="1">
                <a:ea typeface="+mn-lt"/>
                <a:cs typeface="+mn-lt"/>
              </a:rPr>
              <a:t>Plnotextové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databázy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dirty="0">
                <a:ea typeface="+mn-lt"/>
                <a:cs typeface="+mn-lt"/>
              </a:rPr>
              <a:t>                                           3. </a:t>
            </a:r>
            <a:r>
              <a:rPr lang="en-US" dirty="0" err="1">
                <a:ea typeface="+mn-lt"/>
                <a:cs typeface="+mn-lt"/>
              </a:rPr>
              <a:t>Elektronické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knihy</a:t>
            </a:r>
            <a:r>
              <a:rPr lang="en-US" dirty="0">
                <a:ea typeface="+mn-lt"/>
                <a:cs typeface="+mn-lt"/>
              </a:rPr>
              <a:t> a </a:t>
            </a:r>
            <a:r>
              <a:rPr lang="en-US" dirty="0" err="1">
                <a:ea typeface="+mn-lt"/>
                <a:cs typeface="+mn-lt"/>
              </a:rPr>
              <a:t>odborné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časopisy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dirty="0">
                <a:ea typeface="+mn-lt"/>
                <a:cs typeface="+mn-lt"/>
              </a:rPr>
              <a:t>                                           4. </a:t>
            </a:r>
            <a:r>
              <a:rPr lang="en-US" dirty="0" err="1">
                <a:ea typeface="+mn-lt"/>
                <a:cs typeface="+mn-lt"/>
              </a:rPr>
              <a:t>Odborovo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špecializované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databázy</a:t>
            </a:r>
            <a:endParaRPr lang="en-US" dirty="0" err="1"/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0869E429-D4D0-0E81-FA8C-ACE91E81D8AE}"/>
              </a:ext>
            </a:extLst>
          </p:cNvPr>
          <p:cNvSpPr txBox="1"/>
          <p:nvPr/>
        </p:nvSpPr>
        <p:spPr>
          <a:xfrm>
            <a:off x="9763232" y="2961561"/>
            <a:ext cx="2298370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dirty="0"/>
              <a:t>Tip: </a:t>
            </a:r>
            <a:endParaRPr lang="en-US" dirty="0"/>
          </a:p>
          <a:p>
            <a:pPr lvl="0">
              <a:spcAft>
                <a:spcPts val="0"/>
              </a:spcAft>
            </a:pPr>
            <a:r>
              <a:rPr dirty="0"/>
              <a:t>Ak </a:t>
            </a:r>
            <a:r>
              <a:rPr dirty="0" err="1"/>
              <a:t>si</a:t>
            </a:r>
            <a:r>
              <a:rPr dirty="0"/>
              <a:t> </a:t>
            </a:r>
            <a:r>
              <a:rPr dirty="0" err="1"/>
              <a:t>neviete</a:t>
            </a:r>
            <a:r>
              <a:rPr dirty="0"/>
              <a:t> </a:t>
            </a:r>
            <a:r>
              <a:rPr dirty="0" err="1"/>
              <a:t>rady</a:t>
            </a:r>
            <a:r>
              <a:rPr dirty="0"/>
              <a:t>, </a:t>
            </a:r>
            <a:r>
              <a:rPr dirty="0" err="1"/>
              <a:t>opýtajte</a:t>
            </a:r>
            <a:r>
              <a:rPr dirty="0"/>
              <a:t> </a:t>
            </a:r>
            <a:r>
              <a:rPr dirty="0" err="1"/>
              <a:t>sa</a:t>
            </a:r>
            <a:r>
              <a:rPr dirty="0"/>
              <a:t> </a:t>
            </a:r>
            <a:r>
              <a:rPr dirty="0" err="1"/>
              <a:t>knihovníka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073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6C81B-23B2-7A43-ECFA-80D13E463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Kde hľadať informácie?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34DFC-A8EF-B870-4465-737E7BDBB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8115795" cy="489242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Začnite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podľa</a:t>
            </a:r>
            <a:r>
              <a:rPr dirty="0">
                <a:latin typeface="Corbel"/>
              </a:rPr>
              <a:t> toho, </a:t>
            </a:r>
            <a:r>
              <a:rPr dirty="0" err="1">
                <a:latin typeface="Corbel"/>
              </a:rPr>
              <a:t>čo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potrebujete</a:t>
            </a:r>
            <a:r>
              <a:rPr dirty="0">
                <a:latin typeface="Corbel"/>
              </a:rPr>
              <a:t>:</a:t>
            </a:r>
            <a:endParaRPr lang="en-US" dirty="0"/>
          </a:p>
          <a:p>
            <a:pPr>
              <a:spcAft>
                <a:spcPts val="0"/>
              </a:spcAft>
            </a:pPr>
            <a:endParaRPr lang="en-US" dirty="0"/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Knihu</a:t>
            </a:r>
            <a:r>
              <a:rPr dirty="0">
                <a:latin typeface="Corbel"/>
              </a:rPr>
              <a:t> – online </a:t>
            </a:r>
            <a:r>
              <a:rPr dirty="0" err="1">
                <a:latin typeface="Corbel"/>
              </a:rPr>
              <a:t>katalóg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knižnice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 Odborný </a:t>
            </a:r>
            <a:r>
              <a:rPr dirty="0" err="1">
                <a:latin typeface="Corbel"/>
              </a:rPr>
              <a:t>článok</a:t>
            </a:r>
            <a:r>
              <a:rPr dirty="0">
                <a:latin typeface="Corbel"/>
              </a:rPr>
              <a:t> – </a:t>
            </a:r>
            <a:r>
              <a:rPr dirty="0" err="1">
                <a:latin typeface="Corbel"/>
              </a:rPr>
              <a:t>databázy</a:t>
            </a:r>
            <a:r>
              <a:rPr dirty="0">
                <a:latin typeface="Corbel"/>
              </a:rPr>
              <a:t> a Google Scholar</a:t>
            </a:r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 Video </a:t>
            </a:r>
            <a:r>
              <a:rPr dirty="0" err="1">
                <a:latin typeface="Corbel"/>
              </a:rPr>
              <a:t>či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výučbový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materiál</a:t>
            </a:r>
            <a:r>
              <a:rPr dirty="0">
                <a:latin typeface="Corbel"/>
              </a:rPr>
              <a:t> – </a:t>
            </a:r>
            <a:r>
              <a:rPr dirty="0" err="1">
                <a:latin typeface="Corbel"/>
              </a:rPr>
              <a:t>portál</a:t>
            </a:r>
            <a:r>
              <a:rPr dirty="0">
                <a:latin typeface="Corbel"/>
              </a:rPr>
              <a:t> MEFANET</a:t>
            </a:r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Všeobecné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informácie</a:t>
            </a:r>
            <a:r>
              <a:rPr dirty="0">
                <a:latin typeface="Corbel"/>
              </a:rPr>
              <a:t> – </a:t>
            </a:r>
            <a:r>
              <a:rPr dirty="0" err="1">
                <a:latin typeface="Corbel"/>
              </a:rPr>
              <a:t>internetový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vyhľadávač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 Rýchle </a:t>
            </a:r>
            <a:r>
              <a:rPr dirty="0" err="1">
                <a:latin typeface="Corbel"/>
              </a:rPr>
              <a:t>vysvetlenie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alebo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návrh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textu</a:t>
            </a:r>
            <a:r>
              <a:rPr dirty="0">
                <a:latin typeface="Corbel"/>
              </a:rPr>
              <a:t> – </a:t>
            </a:r>
            <a:r>
              <a:rPr dirty="0" err="1">
                <a:latin typeface="Corbel"/>
              </a:rPr>
              <a:t>nástroj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umelej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inteligencie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endParaRPr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Nie </a:t>
            </a:r>
            <a:r>
              <a:rPr dirty="0" err="1">
                <a:latin typeface="Corbel"/>
              </a:rPr>
              <a:t>každý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výsledok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internete</a:t>
            </a:r>
            <a:r>
              <a:rPr dirty="0">
                <a:latin typeface="Corbel"/>
              </a:rPr>
              <a:t> je </a:t>
            </a:r>
            <a:r>
              <a:rPr dirty="0" err="1">
                <a:latin typeface="Corbel"/>
              </a:rPr>
              <a:t>rovnako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spoľahlivý</a:t>
            </a:r>
            <a:r>
              <a:rPr dirty="0">
                <a:latin typeface="Corbe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1909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A7ADC-1056-D717-BEEC-972082D3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Malé triky, ktoré zlepšia vyhľadávanie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C2CBA-58BA-769F-DFF0-F7787BB7C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883" y="1825626"/>
            <a:ext cx="10702585" cy="463403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60000"/>
              </a:lnSpc>
              <a:spcAft>
                <a:spcPts val="0"/>
              </a:spcAft>
            </a:pPr>
            <a:r>
              <a:rPr dirty="0">
                <a:latin typeface="Corbel"/>
              </a:rPr>
              <a:t>1. </a:t>
            </a:r>
            <a:r>
              <a:rPr dirty="0" err="1">
                <a:latin typeface="Corbel"/>
              </a:rPr>
              <a:t>Použite</a:t>
            </a:r>
            <a:r>
              <a:rPr dirty="0">
                <a:latin typeface="Corbel"/>
              </a:rPr>
              <a:t> 2–4 </a:t>
            </a:r>
            <a:r>
              <a:rPr dirty="0" err="1">
                <a:latin typeface="Corbel"/>
              </a:rPr>
              <a:t>dôležité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kľúčové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slová</a:t>
            </a:r>
            <a:r>
              <a:rPr dirty="0">
                <a:latin typeface="Corbel"/>
              </a:rPr>
              <a:t>.</a:t>
            </a:r>
            <a:endParaRPr lang="en-US" dirty="0"/>
          </a:p>
          <a:p>
            <a:pPr>
              <a:lnSpc>
                <a:spcPct val="160000"/>
              </a:lnSpc>
            </a:pPr>
            <a:r>
              <a:rPr sz="2000" dirty="0">
                <a:latin typeface="Corbel"/>
              </a:rPr>
              <a:t>   </a:t>
            </a:r>
            <a:r>
              <a:rPr sz="2000" dirty="0" err="1">
                <a:latin typeface="Corbel"/>
              </a:rPr>
              <a:t>Napr</a:t>
            </a:r>
            <a:r>
              <a:rPr sz="2000" dirty="0">
                <a:latin typeface="Corbel"/>
              </a:rPr>
              <a:t>.: </a:t>
            </a:r>
            <a:r>
              <a:rPr lang="en-US" sz="2000" dirty="0">
                <a:latin typeface="Corbel"/>
                <a:ea typeface="Calibri"/>
                <a:cs typeface="Calibri"/>
              </a:rPr>
              <a:t>„</a:t>
            </a:r>
            <a:r>
              <a:rPr lang="en-US" sz="2000" dirty="0" err="1">
                <a:latin typeface="Corbel"/>
                <a:ea typeface="Calibri"/>
                <a:cs typeface="Calibri"/>
              </a:rPr>
              <a:t>príznaky</a:t>
            </a:r>
            <a:r>
              <a:rPr lang="en-US" sz="2000" dirty="0">
                <a:latin typeface="Corbel"/>
                <a:ea typeface="Calibri"/>
                <a:cs typeface="Calibri"/>
              </a:rPr>
              <a:t> </a:t>
            </a:r>
            <a:r>
              <a:rPr lang="en-US" sz="2000" dirty="0" err="1">
                <a:latin typeface="Corbel"/>
                <a:ea typeface="Calibri"/>
                <a:cs typeface="Calibri"/>
              </a:rPr>
              <a:t>cukrovky</a:t>
            </a:r>
            <a:r>
              <a:rPr lang="en-US" sz="2000" dirty="0">
                <a:latin typeface="Corbel"/>
                <a:ea typeface="Calibri"/>
                <a:cs typeface="Calibri"/>
              </a:rPr>
              <a:t> 2. </a:t>
            </a:r>
            <a:r>
              <a:rPr lang="en-US" sz="2000" dirty="0" err="1">
                <a:latin typeface="Corbel"/>
                <a:ea typeface="Calibri"/>
                <a:cs typeface="Calibri"/>
              </a:rPr>
              <a:t>typu</a:t>
            </a:r>
            <a:r>
              <a:rPr lang="en-US" sz="2000" dirty="0">
                <a:latin typeface="Corbel"/>
                <a:ea typeface="Calibri"/>
                <a:cs typeface="Calibri"/>
              </a:rPr>
              <a:t>“</a:t>
            </a:r>
            <a:endParaRPr sz="2000" dirty="0">
              <a:latin typeface="Corbel"/>
            </a:endParaRPr>
          </a:p>
          <a:p>
            <a:pPr>
              <a:lnSpc>
                <a:spcPct val="160000"/>
              </a:lnSpc>
              <a:spcAft>
                <a:spcPts val="0"/>
              </a:spcAft>
            </a:pPr>
            <a:r>
              <a:rPr>
                <a:latin typeface="Corbel"/>
              </a:rPr>
              <a:t>2</a:t>
            </a:r>
            <a:r>
              <a:rPr dirty="0">
                <a:latin typeface="Corbel"/>
              </a:rPr>
              <a:t>. </a:t>
            </a:r>
            <a:r>
              <a:rPr dirty="0" err="1">
                <a:latin typeface="Corbel"/>
              </a:rPr>
              <a:t>Hľadajte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presnú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frázu</a:t>
            </a:r>
            <a:r>
              <a:rPr dirty="0">
                <a:latin typeface="Corbel"/>
              </a:rPr>
              <a:t> v </a:t>
            </a:r>
            <a:r>
              <a:rPr dirty="0" err="1">
                <a:latin typeface="Corbel"/>
              </a:rPr>
              <a:t>úvodzovkách</a:t>
            </a:r>
            <a:r>
              <a:rPr dirty="0">
                <a:latin typeface="Corbel"/>
              </a:rPr>
              <a:t>.</a:t>
            </a:r>
          </a:p>
          <a:p>
            <a:pPr>
              <a:lnSpc>
                <a:spcPct val="160000"/>
              </a:lnSpc>
            </a:pPr>
            <a:r>
              <a:rPr dirty="0">
                <a:latin typeface="Corbel"/>
              </a:rPr>
              <a:t>   „</a:t>
            </a:r>
            <a:r>
              <a:rPr dirty="0" err="1">
                <a:latin typeface="Corbel"/>
              </a:rPr>
              <a:t>zdravý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spánok</a:t>
            </a:r>
            <a:r>
              <a:rPr dirty="0">
                <a:latin typeface="Corbel"/>
              </a:rPr>
              <a:t> </a:t>
            </a:r>
            <a:r>
              <a:rPr lang="en-US" dirty="0">
                <a:latin typeface="Corbel"/>
              </a:rPr>
              <a:t>po 50 </a:t>
            </a:r>
            <a:r>
              <a:rPr lang="en-US" dirty="0" err="1">
                <a:latin typeface="Corbel"/>
              </a:rPr>
              <a:t>tke</a:t>
            </a:r>
            <a:r>
              <a:rPr dirty="0">
                <a:latin typeface="Corbel"/>
              </a:rPr>
              <a:t>“</a:t>
            </a:r>
          </a:p>
          <a:p>
            <a:pPr>
              <a:lnSpc>
                <a:spcPct val="160000"/>
              </a:lnSpc>
              <a:spcAft>
                <a:spcPts val="0"/>
              </a:spcAft>
            </a:pPr>
            <a:r>
              <a:rPr dirty="0">
                <a:latin typeface="Corbel"/>
              </a:rPr>
              <a:t>3. </a:t>
            </a:r>
            <a:r>
              <a:rPr dirty="0" err="1">
                <a:latin typeface="Corbel"/>
              </a:rPr>
              <a:t>Spresnite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otázku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miestom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rokom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alebo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témou</a:t>
            </a:r>
            <a:r>
              <a:rPr dirty="0">
                <a:latin typeface="Corbel"/>
              </a:rPr>
              <a:t>.</a:t>
            </a:r>
          </a:p>
          <a:p>
            <a:pPr>
              <a:lnSpc>
                <a:spcPct val="160000"/>
              </a:lnSpc>
              <a:spcAft>
                <a:spcPts val="0"/>
              </a:spcAft>
            </a:pPr>
            <a:r>
              <a:rPr dirty="0">
                <a:latin typeface="Corbel"/>
              </a:rPr>
              <a:t>4. </a:t>
            </a:r>
            <a:r>
              <a:rPr dirty="0" err="1">
                <a:latin typeface="Corbel"/>
              </a:rPr>
              <a:t>Skúste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synonymum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ak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nenájdete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výsledky</a:t>
            </a:r>
            <a:r>
              <a:rPr dirty="0">
                <a:latin typeface="Corbel"/>
              </a:rPr>
              <a:t>.</a:t>
            </a:r>
          </a:p>
          <a:p>
            <a:pPr>
              <a:lnSpc>
                <a:spcPct val="160000"/>
              </a:lnSpc>
              <a:spcAft>
                <a:spcPts val="0"/>
              </a:spcAft>
            </a:pPr>
            <a:r>
              <a:rPr dirty="0">
                <a:latin typeface="Corbel"/>
              </a:rPr>
              <a:t>AND = </a:t>
            </a:r>
            <a:r>
              <a:rPr dirty="0" err="1">
                <a:latin typeface="Corbel"/>
              </a:rPr>
              <a:t>obe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témy</a:t>
            </a:r>
            <a:r>
              <a:rPr dirty="0">
                <a:latin typeface="Corbel"/>
              </a:rPr>
              <a:t>, OR = </a:t>
            </a:r>
            <a:r>
              <a:rPr dirty="0" err="1">
                <a:latin typeface="Corbel"/>
              </a:rPr>
              <a:t>aspoň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jedna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téma</a:t>
            </a:r>
            <a:r>
              <a:rPr dirty="0">
                <a:latin typeface="Corbel"/>
              </a:rPr>
              <a:t>, NOT = </a:t>
            </a:r>
            <a:r>
              <a:rPr dirty="0" err="1">
                <a:latin typeface="Corbel"/>
              </a:rPr>
              <a:t>vylúčiť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pojem</a:t>
            </a:r>
            <a:r>
              <a:rPr dirty="0">
                <a:latin typeface="Corbel"/>
              </a:rPr>
              <a:t> (</a:t>
            </a:r>
            <a:r>
              <a:rPr dirty="0" err="1">
                <a:latin typeface="Corbel"/>
              </a:rPr>
              <a:t>ak</a:t>
            </a:r>
            <a:r>
              <a:rPr dirty="0">
                <a:latin typeface="Corbel"/>
              </a:rPr>
              <a:t> to </a:t>
            </a:r>
            <a:r>
              <a:rPr dirty="0" err="1">
                <a:latin typeface="Corbel"/>
              </a:rPr>
              <a:t>vyhľadávač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podporuje</a:t>
            </a:r>
            <a:r>
              <a:rPr dirty="0">
                <a:latin typeface="Corbel"/>
              </a:rPr>
              <a:t>).</a:t>
            </a:r>
            <a:endParaRPr lang="sk-SK" dirty="0">
              <a:latin typeface="Corbel"/>
            </a:endParaRPr>
          </a:p>
          <a:p>
            <a:pPr>
              <a:lnSpc>
                <a:spcPct val="160000"/>
              </a:lnSpc>
              <a:spcAft>
                <a:spcPts val="0"/>
              </a:spcAft>
            </a:pPr>
            <a:r>
              <a:rPr lang="en-US" dirty="0"/>
              <a:t>„</a:t>
            </a:r>
            <a:r>
              <a:rPr lang="en-US" dirty="0" err="1"/>
              <a:t>cukrovka</a:t>
            </a:r>
            <a:r>
              <a:rPr lang="en-US" dirty="0"/>
              <a:t> AND </a:t>
            </a:r>
            <a:r>
              <a:rPr lang="en-US" dirty="0" err="1"/>
              <a:t>stravovanie</a:t>
            </a:r>
            <a:r>
              <a:rPr lang="en-US" dirty="0"/>
              <a:t>“</a:t>
            </a:r>
            <a:r>
              <a:rPr lang="sk-SK" dirty="0"/>
              <a:t>       </a:t>
            </a:r>
            <a:r>
              <a:rPr lang="en-US" dirty="0"/>
              <a:t>„</a:t>
            </a:r>
            <a:r>
              <a:rPr lang="en-US" dirty="0" err="1"/>
              <a:t>cukrovka</a:t>
            </a:r>
            <a:r>
              <a:rPr lang="en-US" dirty="0"/>
              <a:t> OR diabetes“</a:t>
            </a:r>
            <a:r>
              <a:rPr lang="sk-SK" dirty="0"/>
              <a:t>          </a:t>
            </a:r>
            <a:r>
              <a:rPr lang="en-US" dirty="0"/>
              <a:t>„</a:t>
            </a:r>
            <a:r>
              <a:rPr lang="en-US" dirty="0" err="1"/>
              <a:t>cukrovka</a:t>
            </a:r>
            <a:r>
              <a:rPr lang="en-US" dirty="0"/>
              <a:t> NOT </a:t>
            </a:r>
            <a:r>
              <a:rPr lang="en-US" dirty="0" err="1"/>
              <a:t>deti</a:t>
            </a:r>
            <a:r>
              <a:rPr lang="en-US" dirty="0"/>
              <a:t>“ </a:t>
            </a:r>
            <a:endParaRPr dirty="0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171945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BC1974-5A19-9DB4-E838-A22C32D9E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Užitočné zdroje JLF UK</a:t>
            </a:r>
            <a:endParaRPr lang="sk-SK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83A15F9-89BC-C499-7447-CE0CB958DF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336380"/>
            <a:ext cx="8107248" cy="3058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None/>
              <a:tabLst/>
            </a:pPr>
            <a:r>
              <a:rPr sz="1800" b="0" i="0" dirty="0">
                <a:latin typeface="Arial"/>
              </a:rPr>
              <a:t>• Online </a:t>
            </a:r>
            <a:r>
              <a:rPr sz="1800" b="0" i="0" dirty="0" err="1">
                <a:latin typeface="Arial"/>
              </a:rPr>
              <a:t>katalóg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knižnice</a:t>
            </a:r>
            <a:r>
              <a:rPr sz="1800" b="0" i="0" dirty="0">
                <a:latin typeface="Arial"/>
              </a:rPr>
              <a:t> – </a:t>
            </a:r>
            <a:r>
              <a:rPr sz="1800" b="0" i="0" dirty="0" err="1">
                <a:latin typeface="Arial"/>
              </a:rPr>
              <a:t>knihy</a:t>
            </a:r>
            <a:r>
              <a:rPr sz="1800" b="0" i="0" dirty="0">
                <a:latin typeface="Arial"/>
              </a:rPr>
              <a:t> a </a:t>
            </a:r>
            <a:r>
              <a:rPr sz="1800" b="0" i="0" dirty="0" err="1">
                <a:latin typeface="Arial"/>
              </a:rPr>
              <a:t>dokumenty</a:t>
            </a:r>
            <a:endParaRPr lang="en-US" dirty="0" err="1"/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• MEFANET – </a:t>
            </a:r>
            <a:r>
              <a:rPr sz="1800" b="0" i="0" dirty="0" err="1">
                <a:latin typeface="Arial"/>
              </a:rPr>
              <a:t>multimediálne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vzdelávacie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materiály</a:t>
            </a:r>
            <a:endParaRPr sz="1800" b="0" i="0" dirty="0" err="1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• E-</a:t>
            </a:r>
            <a:r>
              <a:rPr lang="sk-SK"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knihy</a:t>
            </a:r>
            <a:r>
              <a:rPr sz="1800" b="0" i="0" dirty="0">
                <a:latin typeface="Arial"/>
              </a:rPr>
              <a:t> JLF UK</a:t>
            </a:r>
            <a:r>
              <a:rPr lang="sk-SK" sz="1800" b="0" i="0" dirty="0">
                <a:latin typeface="Arial"/>
              </a:rPr>
              <a:t> – portál elektronických kníh autorov JLF UK</a:t>
            </a:r>
            <a:endParaRPr sz="1800" b="0" i="0" dirty="0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• </a:t>
            </a:r>
            <a:r>
              <a:rPr sz="1800" b="0" i="0" dirty="0" err="1">
                <a:latin typeface="Arial"/>
              </a:rPr>
              <a:t>Externé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informačné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zdroje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Univerzity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Komenského</a:t>
            </a:r>
            <a:endParaRPr sz="1800" b="0" i="0" dirty="0" err="1">
              <a:latin typeface="Arial"/>
              <a:cs typeface="Arial"/>
            </a:endParaRPr>
          </a:p>
          <a:p>
            <a:pPr>
              <a:spcAft>
                <a:spcPts val="0"/>
              </a:spcAft>
            </a:pPr>
            <a:endParaRPr sz="1800" b="0" i="0" dirty="0">
              <a:latin typeface="Arial"/>
            </a:endParaRPr>
          </a:p>
          <a:p>
            <a:pPr>
              <a:spcAft>
                <a:spcPts val="0"/>
              </a:spcAft>
            </a:pPr>
            <a:endParaRPr sz="1800" b="0" i="0" dirty="0">
              <a:latin typeface="Arial"/>
            </a:endParaRPr>
          </a:p>
          <a:p>
            <a:pPr marL="0" indent="0">
              <a:buNone/>
            </a:pPr>
            <a:r>
              <a:rPr lang="en-US" sz="1800" dirty="0">
                <a:latin typeface="Arial"/>
              </a:rPr>
              <a:t>   </a:t>
            </a:r>
            <a:r>
              <a:rPr sz="1800" b="0" i="0" dirty="0">
                <a:latin typeface="Arial"/>
              </a:rPr>
              <a:t>Ak </a:t>
            </a:r>
            <a:r>
              <a:rPr sz="1800" b="0" i="0" dirty="0" err="1">
                <a:latin typeface="Arial"/>
              </a:rPr>
              <a:t>zdroj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nie</a:t>
            </a:r>
            <a:r>
              <a:rPr sz="1800" b="0" i="0" dirty="0">
                <a:latin typeface="Arial"/>
              </a:rPr>
              <a:t> je </a:t>
            </a:r>
            <a:r>
              <a:rPr sz="1800" b="0" i="0" dirty="0" err="1">
                <a:latin typeface="Arial"/>
              </a:rPr>
              <a:t>dostupný</a:t>
            </a:r>
            <a:r>
              <a:rPr sz="1800" b="0" i="0" dirty="0">
                <a:latin typeface="Arial"/>
              </a:rPr>
              <a:t> z </a:t>
            </a:r>
            <a:r>
              <a:rPr sz="1800" b="0" i="0" dirty="0" err="1">
                <a:latin typeface="Arial"/>
              </a:rPr>
              <a:t>domu</a:t>
            </a:r>
            <a:r>
              <a:rPr sz="1800" b="0" i="0" dirty="0">
                <a:latin typeface="Arial"/>
              </a:rPr>
              <a:t>, </a:t>
            </a:r>
            <a:r>
              <a:rPr sz="1800" b="0" i="0" dirty="0" err="1">
                <a:latin typeface="Arial"/>
              </a:rPr>
              <a:t>opýtajte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sa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knižnice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na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možnosti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prístupu</a:t>
            </a:r>
            <a:r>
              <a:rPr sz="1800" b="0" i="0" dirty="0">
                <a:latin typeface="Arial"/>
              </a:rPr>
              <a:t>.</a:t>
            </a:r>
            <a:endParaRPr sz="1800" b="0" i="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5472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5279F2-3FD0-F47F-3F9C-6A1246064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055"/>
            <a:ext cx="8115794" cy="982543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t>Online katalóg: kniha na pár kliknutí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50B6EFD-EEBB-E653-CB7F-E315E6C09E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128996"/>
            <a:ext cx="4153701" cy="2237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</a:pPr>
            <a:r>
              <a:rPr lang="sk-SK" sz="1800" b="0" i="0" dirty="0">
                <a:latin typeface="Arial"/>
              </a:rPr>
              <a:t> </a:t>
            </a:r>
            <a:r>
              <a:rPr sz="1800" b="0" i="0" dirty="0">
                <a:latin typeface="Arial"/>
              </a:rPr>
              <a:t>V </a:t>
            </a:r>
            <a:r>
              <a:rPr sz="1800" b="0" i="0" dirty="0" err="1">
                <a:latin typeface="Arial"/>
              </a:rPr>
              <a:t>katalógu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môžete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vyhľadávať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podľa</a:t>
            </a:r>
            <a:r>
              <a:rPr sz="1800" b="0" i="0" dirty="0">
                <a:latin typeface="Arial"/>
              </a:rPr>
              <a:t>:</a:t>
            </a: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• </a:t>
            </a:r>
            <a:r>
              <a:rPr sz="1800" b="0" i="0" dirty="0" err="1">
                <a:latin typeface="Arial"/>
              </a:rPr>
              <a:t>názvu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knihy</a:t>
            </a:r>
            <a:endParaRPr sz="1800" b="0" i="0" dirty="0" err="1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• </a:t>
            </a:r>
            <a:r>
              <a:rPr sz="1800" b="0" i="0" dirty="0" err="1">
                <a:latin typeface="Arial"/>
              </a:rPr>
              <a:t>mena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autora</a:t>
            </a:r>
            <a:endParaRPr sz="1800" b="0" i="0" dirty="0" err="1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• </a:t>
            </a:r>
            <a:r>
              <a:rPr sz="1800" b="0" i="0" dirty="0" err="1">
                <a:latin typeface="Arial"/>
              </a:rPr>
              <a:t>témy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alebo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kľúčového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slova</a:t>
            </a:r>
            <a:endParaRPr sz="1800" b="0" i="0" dirty="0" err="1">
              <a:latin typeface="Arial"/>
              <a:cs typeface="Arial"/>
            </a:endParaRPr>
          </a:p>
          <a:p>
            <a:pPr>
              <a:spcAft>
                <a:spcPts val="0"/>
              </a:spcAft>
            </a:pPr>
            <a:endParaRPr sz="1800" b="0" i="0" dirty="0">
              <a:latin typeface="Arial"/>
              <a:cs typeface="Arial"/>
            </a:endParaRPr>
          </a:p>
        </p:txBody>
      </p:sp>
      <p:pic>
        <p:nvPicPr>
          <p:cNvPr id="3075" name="Picture 3" descr="prihlásenie">
            <a:extLst>
              <a:ext uri="{FF2B5EF4-FFF2-40B4-BE49-F238E27FC236}">
                <a16:creationId xmlns:a16="http://schemas.microsoft.com/office/drawing/2014/main" id="{91A78088-2E9C-6AB1-0A5E-72B1EFE53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504" y="2245101"/>
            <a:ext cx="6644568" cy="346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lokTextu 5">
            <a:extLst>
              <a:ext uri="{FF2B5EF4-FFF2-40B4-BE49-F238E27FC236}">
                <a16:creationId xmlns:a16="http://schemas.microsoft.com/office/drawing/2014/main" id="{9A0F54C8-783D-FDCC-0434-FAB48794BF63}"/>
              </a:ext>
            </a:extLst>
          </p:cNvPr>
          <p:cNvSpPr txBox="1"/>
          <p:nvPr/>
        </p:nvSpPr>
        <p:spPr>
          <a:xfrm>
            <a:off x="519546" y="5705203"/>
            <a:ext cx="60979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dirty="0"/>
              <a:t>Online </a:t>
            </a:r>
            <a:r>
              <a:rPr dirty="0" err="1"/>
              <a:t>katalóg</a:t>
            </a:r>
            <a:r>
              <a:rPr dirty="0"/>
              <a:t>:</a:t>
            </a:r>
            <a:endParaRPr lang="sk-SK" dirty="0"/>
          </a:p>
          <a:p>
            <a:pPr>
              <a:spcAft>
                <a:spcPts val="0"/>
              </a:spcAft>
            </a:pPr>
            <a:r>
              <a:rPr dirty="0">
                <a:hlinkClick r:id="rId4"/>
              </a:rPr>
              <a:t>https://alis.uniba.sk:8443/search/query?theme=Katalog</a:t>
            </a:r>
            <a:endParaRPr lang="sk-SK" dirty="0"/>
          </a:p>
          <a:p>
            <a:pPr>
              <a:spcAft>
                <a:spcPts val="0"/>
              </a:spcAft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19616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898E35-BD4A-C6D1-7A5E-776FB4670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t>Keď sa chcete radšej pozerať a počúvať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CBC5520-BD8D-11C1-D32E-476C996A0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762" y="1825626"/>
            <a:ext cx="10260280" cy="432322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Digitálne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zdroje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nie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sú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iba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texty</a:t>
            </a:r>
            <a:r>
              <a:rPr dirty="0">
                <a:latin typeface="Corbel"/>
              </a:rPr>
              <a:t>.</a:t>
            </a:r>
          </a:p>
          <a:p>
            <a:pPr>
              <a:spcAft>
                <a:spcPts val="0"/>
              </a:spcAft>
            </a:pPr>
            <a:endParaRPr dirty="0"/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Nájdete</a:t>
            </a:r>
            <a:r>
              <a:rPr dirty="0">
                <a:latin typeface="Corbel"/>
              </a:rPr>
              <a:t> v </a:t>
            </a:r>
            <a:r>
              <a:rPr dirty="0" err="1">
                <a:latin typeface="Corbel"/>
              </a:rPr>
              <a:t>nich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videá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prednášky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multimediálne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materiály</a:t>
            </a:r>
            <a:r>
              <a:rPr dirty="0">
                <a:latin typeface="Corbel"/>
              </a:rPr>
              <a:t>.</a:t>
            </a:r>
          </a:p>
          <a:p>
            <a:pPr>
              <a:spcAft>
                <a:spcPts val="0"/>
              </a:spcAft>
            </a:pPr>
            <a:endParaRPr dirty="0"/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MEFANET </a:t>
            </a:r>
            <a:r>
              <a:rPr dirty="0" err="1">
                <a:latin typeface="Corbel"/>
              </a:rPr>
              <a:t>podporuje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výučbu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medicínskych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zdravotníckych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disciplín</a:t>
            </a:r>
            <a:r>
              <a:rPr dirty="0">
                <a:latin typeface="Corbel"/>
              </a:rPr>
              <a:t>.</a:t>
            </a:r>
          </a:p>
          <a:p>
            <a:pPr>
              <a:spcAft>
                <a:spcPts val="0"/>
              </a:spcAft>
            </a:pPr>
            <a:endParaRPr dirty="0"/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Portál</a:t>
            </a:r>
            <a:r>
              <a:rPr dirty="0">
                <a:latin typeface="Corbel"/>
              </a:rPr>
              <a:t> JLF UK:</a:t>
            </a:r>
          </a:p>
          <a:p>
            <a:pPr>
              <a:spcAft>
                <a:spcPts val="0"/>
              </a:spcAft>
            </a:pPr>
            <a:endParaRPr dirty="0"/>
          </a:p>
          <a:p>
            <a:endParaRPr lang="en-US"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>
                <a:latin typeface="Corbel"/>
              </a:rPr>
              <a:t>Tip: Pri </a:t>
            </a:r>
            <a:r>
              <a:rPr dirty="0" err="1">
                <a:latin typeface="Corbel"/>
              </a:rPr>
              <a:t>videu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vždy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pozrite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kto</a:t>
            </a:r>
            <a:r>
              <a:rPr dirty="0">
                <a:latin typeface="Corbel"/>
              </a:rPr>
              <a:t> ho </a:t>
            </a:r>
            <a:r>
              <a:rPr dirty="0" err="1">
                <a:latin typeface="Corbel"/>
              </a:rPr>
              <a:t>pripravil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kedy</a:t>
            </a:r>
            <a:r>
              <a:rPr dirty="0">
                <a:latin typeface="Corbel"/>
              </a:rPr>
              <a:t> bolo </a:t>
            </a:r>
            <a:r>
              <a:rPr dirty="0" err="1">
                <a:latin typeface="Corbel"/>
              </a:rPr>
              <a:t>zverejnené</a:t>
            </a:r>
            <a:r>
              <a:rPr dirty="0">
                <a:latin typeface="Corbel"/>
              </a:rPr>
              <a:t>.</a:t>
            </a:r>
            <a:endParaRPr dirty="0"/>
          </a:p>
        </p:txBody>
      </p:sp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2F16B37B-7A30-EEC1-F32E-851FB6C55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49439" y="4142962"/>
            <a:ext cx="5016138" cy="1121370"/>
          </a:xfrm>
          <a:prstGeom prst="rect">
            <a:avLst/>
          </a:prstGeom>
        </p:spPr>
      </p:pic>
      <p:sp>
        <p:nvSpPr>
          <p:cNvPr id="7" name="BlokTextu 6">
            <a:extLst>
              <a:ext uri="{FF2B5EF4-FFF2-40B4-BE49-F238E27FC236}">
                <a16:creationId xmlns:a16="http://schemas.microsoft.com/office/drawing/2014/main" id="{878EDEF4-5E73-F399-5266-A5AAA078FEED}"/>
              </a:ext>
            </a:extLst>
          </p:cNvPr>
          <p:cNvSpPr txBox="1"/>
          <p:nvPr/>
        </p:nvSpPr>
        <p:spPr>
          <a:xfrm>
            <a:off x="1351212" y="4843425"/>
            <a:ext cx="60979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k-SK">
                <a:hlinkClick r:id="rId5"/>
              </a:rPr>
              <a:t>https://portal.jfmed.uniba.sk/index.php</a:t>
            </a:r>
            <a:endParaRPr lang="sk-SK"/>
          </a:p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1482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3E8E8F-C270-D9A7-3A35-B65731860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" y="708145"/>
            <a:ext cx="10259554" cy="101302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t>Umelá inteligencia: pomocník, nie zázrak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5B234E5-04E9-AEE7-95A2-F8992959E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Nástroje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umelej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inteligencie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dokážu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napríklad</a:t>
            </a:r>
            <a:r>
              <a:rPr dirty="0">
                <a:latin typeface="Corbel"/>
              </a:rPr>
              <a:t>:</a:t>
            </a:r>
            <a:endParaRPr lang="sk-SK" dirty="0">
              <a:latin typeface="Corbel"/>
              <a:hlinkClick r:id="rId3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vysvetliť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neznámy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pojem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jednoduchými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slovami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navrhnúť</a:t>
            </a:r>
            <a:r>
              <a:rPr dirty="0">
                <a:latin typeface="Corbel"/>
              </a:rPr>
              <a:t> text e-</a:t>
            </a:r>
            <a:r>
              <a:rPr dirty="0" err="1">
                <a:latin typeface="Corbel"/>
              </a:rPr>
              <a:t>mailu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alebo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blahoželania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pripraviť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otázky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výlet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či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návštevu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múzea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navrhnúť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recept</a:t>
            </a:r>
            <a:r>
              <a:rPr dirty="0">
                <a:latin typeface="Corbel"/>
              </a:rPr>
              <a:t> z </a:t>
            </a:r>
            <a:r>
              <a:rPr dirty="0" err="1">
                <a:latin typeface="Corbel"/>
              </a:rPr>
              <a:t>dostupných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surovín</a:t>
            </a: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pomôcť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zhrnúť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dlhší</a:t>
            </a:r>
            <a:r>
              <a:rPr dirty="0">
                <a:latin typeface="Corbel"/>
              </a:rPr>
              <a:t> text</a:t>
            </a:r>
          </a:p>
          <a:p>
            <a:pPr>
              <a:spcAft>
                <a:spcPts val="0"/>
              </a:spcAft>
            </a:pP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Dôležité</a:t>
            </a:r>
            <a:r>
              <a:rPr dirty="0">
                <a:latin typeface="Corbel"/>
              </a:rPr>
              <a:t>: </a:t>
            </a:r>
            <a:r>
              <a:rPr dirty="0" err="1">
                <a:latin typeface="Corbel"/>
              </a:rPr>
              <a:t>odpoveď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môže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obsahovať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chyby</a:t>
            </a:r>
            <a:r>
              <a:rPr dirty="0">
                <a:latin typeface="Corbel"/>
              </a:rPr>
              <a:t>. </a:t>
            </a:r>
            <a:r>
              <a:rPr dirty="0" err="1">
                <a:latin typeface="Corbel"/>
              </a:rPr>
              <a:t>Vždy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používajte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vlastný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úsudok</a:t>
            </a:r>
            <a:r>
              <a:rPr dirty="0">
                <a:latin typeface="Corbe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0743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D493DC-4B93-04A4-47EF-47B26CACA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44"/>
            <a:ext cx="8115794" cy="982543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ChatGPT – rozhovor s digitálnym pomocníkom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6D0F936-CA6E-EF1B-EF90-3C51B8853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0687"/>
            <a:ext cx="8115795" cy="482815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Môžete mu napísať otázku bežnou slovenčinou, ako keby ste sa rozprávali s človekom.</a:t>
            </a:r>
          </a:p>
          <a:p>
            <a:pPr>
              <a:spcAft>
                <a:spcPts val="0"/>
              </a:spcAft>
            </a:pPr>
            <a:endParaRPr>
              <a:latin typeface="Corbel"/>
            </a:endParaRPr>
          </a:p>
          <a:p>
            <a:pPr>
              <a:spcAft>
                <a:spcPts val="0"/>
              </a:spcAft>
            </a:pPr>
            <a:r>
              <a:rPr>
                <a:latin typeface="Corbel"/>
              </a:rPr>
              <a:t>Môžete požiadať aj o jednoduchšie vysvetlenie, kratšiu odpoveď alebo ďalší príklad.</a:t>
            </a:r>
          </a:p>
          <a:p>
            <a:pPr>
              <a:spcAft>
                <a:spcPts val="0"/>
              </a:spcAft>
            </a:pPr>
            <a:endParaRPr>
              <a:latin typeface="Corbel"/>
            </a:endParaRPr>
          </a:p>
          <a:p>
            <a:pPr>
              <a:spcAft>
                <a:spcPts val="0"/>
              </a:spcAft>
            </a:pPr>
            <a:r>
              <a:rPr>
                <a:latin typeface="Corbel"/>
              </a:rPr>
              <a:t>Nie je to človek ani neomylná encyklopédia – odpovede treba posudzovať kriticky.</a:t>
            </a:r>
          </a:p>
        </p:txBody>
      </p:sp>
    </p:spTree>
    <p:extLst>
      <p:ext uri="{BB962C8B-B14F-4D97-AF65-F5344CB8AC3E}">
        <p14:creationId xmlns:p14="http://schemas.microsoft.com/office/powerpoint/2010/main" val="2068816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D4CA1-E725-0034-8C62-C67F6C8CA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3825"/>
            <a:ext cx="8115794" cy="982543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Bezpečnosť na internete: tri zlaté pravidlá</a:t>
            </a:r>
            <a:endParaRPr lang="en-US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BABCD-C46F-60C0-768B-E533E0D16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412494"/>
            <a:ext cx="9057125" cy="521374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dirty="0">
                <a:latin typeface="Corbel"/>
              </a:rPr>
              <a:t>1. Nikomu </a:t>
            </a:r>
            <a:r>
              <a:rPr dirty="0" err="1">
                <a:latin typeface="Corbel"/>
              </a:rPr>
              <a:t>neposielajte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heslá</a:t>
            </a:r>
            <a:r>
              <a:rPr dirty="0">
                <a:latin typeface="Corbel"/>
              </a:rPr>
              <a:t>, PIN </a:t>
            </a:r>
            <a:r>
              <a:rPr dirty="0" err="1">
                <a:latin typeface="Corbel"/>
              </a:rPr>
              <a:t>kódy</a:t>
            </a:r>
            <a:r>
              <a:rPr dirty="0">
                <a:latin typeface="Corbel"/>
              </a:rPr>
              <a:t> ani </a:t>
            </a:r>
            <a:r>
              <a:rPr dirty="0" err="1">
                <a:latin typeface="Corbel"/>
              </a:rPr>
              <a:t>celé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údaje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platobnej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karty</a:t>
            </a:r>
            <a:r>
              <a:rPr dirty="0">
                <a:latin typeface="Corbel"/>
              </a:rPr>
              <a:t>.</a:t>
            </a:r>
            <a:endParaRPr lang="en-US" dirty="0"/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dirty="0">
                <a:latin typeface="Corbel"/>
              </a:rPr>
              <a:t>2. Neotvárajte </a:t>
            </a:r>
            <a:r>
              <a:rPr dirty="0" err="1">
                <a:latin typeface="Corbel"/>
              </a:rPr>
              <a:t>podozrivé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odkazy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prílohy</a:t>
            </a:r>
            <a:r>
              <a:rPr dirty="0">
                <a:latin typeface="Corbel"/>
              </a:rPr>
              <a:t> v </a:t>
            </a:r>
            <a:r>
              <a:rPr dirty="0" err="1">
                <a:latin typeface="Corbel"/>
              </a:rPr>
              <a:t>nečakaných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správach</a:t>
            </a:r>
            <a:r>
              <a:rPr dirty="0">
                <a:latin typeface="Corbel"/>
              </a:rPr>
              <a:t>.</a:t>
            </a: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dirty="0">
                <a:latin typeface="Corbel"/>
              </a:rPr>
              <a:t>3. Ak </a:t>
            </a:r>
            <a:r>
              <a:rPr dirty="0" err="1">
                <a:latin typeface="Corbel"/>
              </a:rPr>
              <a:t>správa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vyvoláva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strach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alebo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naliehavosť</a:t>
            </a:r>
            <a:r>
              <a:rPr dirty="0">
                <a:latin typeface="Corbel"/>
              </a:rPr>
              <a:t> („</a:t>
            </a:r>
            <a:r>
              <a:rPr dirty="0" err="1">
                <a:latin typeface="Corbel"/>
              </a:rPr>
              <a:t>ihneď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zaplaťte</a:t>
            </a:r>
            <a:r>
              <a:rPr dirty="0">
                <a:latin typeface="Corbel"/>
              </a:rPr>
              <a:t>!“), </a:t>
            </a:r>
            <a:r>
              <a:rPr dirty="0" err="1">
                <a:latin typeface="Corbel"/>
              </a:rPr>
              <a:t>zastavte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sa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overte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ju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inou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cestou</a:t>
            </a:r>
            <a:r>
              <a:rPr dirty="0">
                <a:latin typeface="Corbel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>
              <a:latin typeface="Corbel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dirty="0">
                <a:latin typeface="Corbel"/>
              </a:rPr>
              <a:t>Ani do </a:t>
            </a:r>
            <a:r>
              <a:rPr dirty="0" err="1">
                <a:latin typeface="Corbel"/>
              </a:rPr>
              <a:t>nástroja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umelej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inteligencie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nevkladajte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citlivé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osobné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alebo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finančné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údaje</a:t>
            </a:r>
            <a:r>
              <a:rPr dirty="0">
                <a:latin typeface="Corbe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056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2E7406-43FE-71FD-9813-05FBB4822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Corbel"/>
              </a:rPr>
              <a:t>Päť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vecí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ktoré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si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odniesť</a:t>
            </a:r>
            <a:endParaRPr lang="en-US" dirty="0" err="1">
              <a:latin typeface="Corbel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8285323-19F4-15B3-162C-BE3E9935E0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933202" y="1697056"/>
            <a:ext cx="5374100" cy="3197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None/>
              <a:tabLst/>
            </a:pPr>
            <a:r>
              <a:rPr sz="1800" b="0" i="0" dirty="0">
                <a:latin typeface="Arial"/>
              </a:rPr>
              <a:t>1. </a:t>
            </a:r>
            <a:r>
              <a:rPr sz="1800" b="0" i="0" dirty="0" err="1">
                <a:latin typeface="Arial"/>
              </a:rPr>
              <a:t>Vyberajte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zdroj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podľa</a:t>
            </a:r>
            <a:r>
              <a:rPr sz="1800" b="0" i="0" dirty="0">
                <a:latin typeface="Arial"/>
              </a:rPr>
              <a:t> toho, </a:t>
            </a:r>
            <a:r>
              <a:rPr sz="1800" b="0" i="0" dirty="0" err="1">
                <a:latin typeface="Arial"/>
              </a:rPr>
              <a:t>čo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hľadáte</a:t>
            </a:r>
            <a:r>
              <a:rPr sz="1800" b="0" i="0" dirty="0">
                <a:latin typeface="Arial"/>
              </a:rPr>
              <a:t>.</a:t>
            </a:r>
            <a:endParaRPr lang="en-US" dirty="0"/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2. </a:t>
            </a:r>
            <a:r>
              <a:rPr sz="1800" b="0" i="0" dirty="0" err="1">
                <a:latin typeface="Arial"/>
              </a:rPr>
              <a:t>Používajte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konkrétne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kľúčové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slová</a:t>
            </a:r>
            <a:r>
              <a:rPr sz="1800" b="0" i="0" dirty="0">
                <a:latin typeface="Arial"/>
              </a:rPr>
              <a:t>.</a:t>
            </a:r>
            <a:endParaRPr sz="1800" b="0" i="0" dirty="0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3. </a:t>
            </a:r>
            <a:r>
              <a:rPr sz="1800" b="0" i="0" dirty="0" err="1">
                <a:latin typeface="Arial"/>
              </a:rPr>
              <a:t>Overujte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dôležité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informácie</a:t>
            </a:r>
            <a:r>
              <a:rPr sz="1800" b="0" i="0" dirty="0">
                <a:latin typeface="Arial"/>
              </a:rPr>
              <a:t> z </a:t>
            </a:r>
            <a:r>
              <a:rPr sz="1800" b="0" i="0" dirty="0" err="1">
                <a:latin typeface="Arial"/>
              </a:rPr>
              <a:t>viacerých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zdrojov</a:t>
            </a:r>
            <a:r>
              <a:rPr sz="1800" b="0" i="0" dirty="0">
                <a:latin typeface="Arial"/>
              </a:rPr>
              <a:t>.</a:t>
            </a:r>
            <a:endParaRPr sz="1800" b="0" i="0" dirty="0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4. Chráňte </a:t>
            </a:r>
            <a:r>
              <a:rPr sz="1800" b="0" i="0" dirty="0" err="1">
                <a:latin typeface="Arial"/>
              </a:rPr>
              <a:t>svoje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osobné</a:t>
            </a:r>
            <a:r>
              <a:rPr sz="1800" b="0" i="0" dirty="0">
                <a:latin typeface="Arial"/>
              </a:rPr>
              <a:t> a </a:t>
            </a:r>
            <a:r>
              <a:rPr sz="1800" b="0" i="0" dirty="0" err="1">
                <a:latin typeface="Arial"/>
              </a:rPr>
              <a:t>bankové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údaje</a:t>
            </a:r>
            <a:r>
              <a:rPr sz="1800" b="0" i="0" dirty="0">
                <a:latin typeface="Arial"/>
              </a:rPr>
              <a:t>.</a:t>
            </a:r>
            <a:endParaRPr sz="1800" b="0" i="0" dirty="0">
              <a:latin typeface="Arial"/>
              <a:cs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5. </a:t>
            </a:r>
            <a:r>
              <a:rPr sz="1800" b="0" i="0" dirty="0" err="1">
                <a:latin typeface="Arial"/>
              </a:rPr>
              <a:t>Pýtajte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sa</a:t>
            </a:r>
            <a:r>
              <a:rPr sz="1800" b="0" i="0" dirty="0">
                <a:latin typeface="Arial"/>
              </a:rPr>
              <a:t> – </a:t>
            </a:r>
            <a:r>
              <a:rPr sz="1800" b="0" i="0" dirty="0" err="1">
                <a:latin typeface="Arial"/>
              </a:rPr>
              <a:t>knihovníci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vám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radi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pomôžu</a:t>
            </a:r>
            <a:r>
              <a:rPr sz="1800" b="0" i="0" dirty="0">
                <a:latin typeface="Arial"/>
              </a:rPr>
              <a:t>.</a:t>
            </a:r>
            <a:endParaRPr sz="1800" b="0" i="0" dirty="0">
              <a:latin typeface="Arial"/>
              <a:cs typeface="Arial"/>
            </a:endParaRPr>
          </a:p>
          <a:p>
            <a:pPr>
              <a:spcAft>
                <a:spcPts val="0"/>
              </a:spcAft>
            </a:pPr>
            <a:endParaRPr sz="1800" b="0" i="0">
              <a:latin typeface="Arial"/>
            </a:endParaRPr>
          </a:p>
          <a:p>
            <a:pPr marL="0" indent="0">
              <a:spcAft>
                <a:spcPts val="0"/>
              </a:spcAft>
              <a:buNone/>
            </a:pPr>
            <a:r>
              <a:rPr sz="1800" b="0" i="0" dirty="0">
                <a:latin typeface="Arial"/>
              </a:rPr>
              <a:t>Malý </a:t>
            </a:r>
            <a:r>
              <a:rPr sz="1800" b="0" i="0" dirty="0" err="1">
                <a:latin typeface="Arial"/>
              </a:rPr>
              <a:t>krok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dnes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znamená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väčšiu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istotu</a:t>
            </a:r>
            <a:r>
              <a:rPr sz="1800" b="0" i="0" dirty="0">
                <a:latin typeface="Arial"/>
              </a:rPr>
              <a:t> </a:t>
            </a:r>
            <a:r>
              <a:rPr sz="1800" b="0" i="0" dirty="0" err="1">
                <a:latin typeface="Arial"/>
              </a:rPr>
              <a:t>zajtra</a:t>
            </a:r>
            <a:r>
              <a:rPr sz="1800" b="0" i="0" dirty="0">
                <a:latin typeface="Arial"/>
              </a:rPr>
              <a:t>.</a:t>
            </a:r>
            <a:endParaRPr sz="1800" b="0" i="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5337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638D8-2C69-4F4A-8097-026F45526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1735"/>
            <a:ext cx="8115794" cy="982543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>
                <a:latin typeface="Corbel"/>
              </a:rPr>
              <a:t>Ďakujem za pozornosť!</a:t>
            </a:r>
            <a:endParaRPr lang="en-US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AAE8CC-A0EC-7018-2280-FF20BF709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7578"/>
            <a:ext cx="8115795" cy="468126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0"/>
              </a:spcAft>
            </a:pPr>
            <a:r>
              <a:rPr dirty="0" err="1">
                <a:latin typeface="Corbel"/>
              </a:rPr>
              <a:t>Prajem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vám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veľa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zvedavosti</a:t>
            </a:r>
            <a:r>
              <a:rPr dirty="0">
                <a:latin typeface="Corbel"/>
              </a:rPr>
              <a:t>, </a:t>
            </a:r>
            <a:r>
              <a:rPr dirty="0" err="1">
                <a:latin typeface="Corbel"/>
              </a:rPr>
              <a:t>bezpečných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kliknutí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radosti</a:t>
            </a:r>
            <a:r>
              <a:rPr dirty="0">
                <a:latin typeface="Corbel"/>
              </a:rPr>
              <a:t> z </a:t>
            </a:r>
            <a:r>
              <a:rPr dirty="0" err="1">
                <a:latin typeface="Corbel"/>
              </a:rPr>
              <a:t>objavovania</a:t>
            </a:r>
            <a:r>
              <a:rPr dirty="0">
                <a:latin typeface="Corbel"/>
              </a:rPr>
              <a:t>.</a:t>
            </a:r>
          </a:p>
          <a:p>
            <a:pPr>
              <a:spcAft>
                <a:spcPts val="0"/>
              </a:spcAft>
            </a:pP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endParaRPr dirty="0">
              <a:latin typeface="Corbel"/>
            </a:endParaRPr>
          </a:p>
          <a:p>
            <a:pPr>
              <a:spcAft>
                <a:spcPts val="0"/>
              </a:spcAft>
            </a:pPr>
            <a:r>
              <a:rPr lang="sk-SK" dirty="0">
                <a:latin typeface="Corbel"/>
              </a:rPr>
              <a:t>Vaša </a:t>
            </a:r>
            <a:r>
              <a:rPr>
                <a:latin typeface="Corbel"/>
              </a:rPr>
              <a:t>Akademická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knižnica</a:t>
            </a:r>
            <a:r>
              <a:rPr dirty="0">
                <a:latin typeface="Corbel"/>
              </a:rPr>
              <a:t> a </a:t>
            </a:r>
            <a:r>
              <a:rPr dirty="0" err="1">
                <a:latin typeface="Corbel"/>
              </a:rPr>
              <a:t>audiovizuálne</a:t>
            </a:r>
            <a:r>
              <a:rPr dirty="0">
                <a:latin typeface="Corbel"/>
              </a:rPr>
              <a:t> </a:t>
            </a:r>
            <a:r>
              <a:rPr dirty="0" err="1">
                <a:latin typeface="Corbel"/>
              </a:rPr>
              <a:t>stredisko</a:t>
            </a:r>
            <a:r>
              <a:rPr dirty="0">
                <a:latin typeface="Corbel"/>
              </a:rPr>
              <a:t> JLF UK</a:t>
            </a:r>
          </a:p>
        </p:txBody>
      </p:sp>
    </p:spTree>
    <p:extLst>
      <p:ext uri="{BB962C8B-B14F-4D97-AF65-F5344CB8AC3E}">
        <p14:creationId xmlns:p14="http://schemas.microsoft.com/office/powerpoint/2010/main" val="4294008311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4" id="{9687DE49-D74C-4946-80D1-B031D7B6DC6E}" vid="{F90CBD3F-4B46-0546-85E6-00DC4F8599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JLF_Master_Slides_2025</Template>
  <TotalTime>57</TotalTime>
  <Words>770</Words>
  <Application>Microsoft Office PowerPoint</Application>
  <PresentationFormat>Širokouhlá</PresentationFormat>
  <Paragraphs>112</Paragraphs>
  <Slides>14</Slides>
  <Notes>14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18" baseType="lpstr">
      <vt:lpstr>Arial</vt:lpstr>
      <vt:lpstr>Calibri</vt:lpstr>
      <vt:lpstr>Corbel</vt:lpstr>
      <vt:lpstr>Motív Office</vt:lpstr>
      <vt:lpstr>Práca s digitálnymi informáciami  Univerzita tretieho veku JLF UK</vt:lpstr>
      <vt:lpstr>Čo si dnes vyskúšame?</vt:lpstr>
      <vt:lpstr>Naša knižnica – viac než knihy</vt:lpstr>
      <vt:lpstr>Čo všetko vám knižnica ponúka?</vt:lpstr>
      <vt:lpstr>Kde hľadať informácie?</vt:lpstr>
      <vt:lpstr>Malé triky, ktoré zlepšia vyhľadávanie</vt:lpstr>
      <vt:lpstr>Užitočné zdroje JLF UK</vt:lpstr>
      <vt:lpstr>Online katalóg: kniha na pár kliknutí</vt:lpstr>
      <vt:lpstr>Keď sa chcete radšej pozerať a počúvať</vt:lpstr>
      <vt:lpstr>Umelá inteligencia: pomocník, nie zázrak</vt:lpstr>
      <vt:lpstr>ChatGPT – rozhovor s digitálnym pomocníkom</vt:lpstr>
      <vt:lpstr>Bezpečnosť na internete: tri zlaté pravidlá</vt:lpstr>
      <vt:lpstr>Päť vecí, ktoré si odniesť</vt:lpstr>
      <vt:lpstr>Ďakujem za pozornosť!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Švrková Ivana</dc:creator>
  <cp:lastModifiedBy>Švrková Ivana</cp:lastModifiedBy>
  <cp:revision>391</cp:revision>
  <dcterms:created xsi:type="dcterms:W3CDTF">2025-09-12T08:42:17Z</dcterms:created>
  <dcterms:modified xsi:type="dcterms:W3CDTF">2026-10-20T11:09:34Z</dcterms:modified>
</cp:coreProperties>
</file>