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72" r:id="rId3"/>
    <p:sldId id="273" r:id="rId4"/>
    <p:sldId id="258" r:id="rId5"/>
    <p:sldId id="280" r:id="rId6"/>
    <p:sldId id="263" r:id="rId7"/>
    <p:sldId id="262" r:id="rId8"/>
    <p:sldId id="261" r:id="rId9"/>
    <p:sldId id="259" r:id="rId10"/>
    <p:sldId id="274" r:id="rId11"/>
    <p:sldId id="275" r:id="rId12"/>
    <p:sldId id="276" r:id="rId13"/>
    <p:sldId id="260" r:id="rId14"/>
    <p:sldId id="267" r:id="rId15"/>
    <p:sldId id="270" r:id="rId16"/>
    <p:sldId id="265" r:id="rId17"/>
    <p:sldId id="268" r:id="rId18"/>
    <p:sldId id="277" r:id="rId19"/>
    <p:sldId id="269" r:id="rId20"/>
    <p:sldId id="266" r:id="rId21"/>
    <p:sldId id="271" r:id="rId22"/>
    <p:sldId id="281" r:id="rId23"/>
    <p:sldId id="279" r:id="rId24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060C30-0B54-43D9-9269-CE5133C94C7C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C9AADB29-182A-48B4-8ED1-ECD142C5A89B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Systémové modely</a:t>
          </a:r>
          <a:endParaRPr lang="sk-SK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42746-DB8F-4ED9-8EAB-902F860B26F2}" type="parTrans" cxnId="{0CF3EA2C-6570-47D8-814A-A70B0268342D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8D9021-5799-4419-AF01-BF1892BDD1DC}" type="sibTrans" cxnId="{0CF3EA2C-6570-47D8-814A-A70B0268342D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77CBE4-3856-4DF0-A409-81DA04F0B3E4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Vývojové modely</a:t>
          </a:r>
          <a:endParaRPr lang="sk-SK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7F0DFD-03B6-48D4-8E2C-D95DCE6FD879}" type="parTrans" cxnId="{97566328-02E5-44D1-B1D5-93CB67156874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C362C3-0799-4650-84FD-F01D3BED91AB}" type="sibTrans" cxnId="{97566328-02E5-44D1-B1D5-93CB67156874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C70DC0-D201-41F6-A14E-8D3D325CFE2F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Interakčné modely</a:t>
          </a:r>
          <a:endParaRPr lang="sk-SK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B044F5-C318-4BDA-AE4A-CD643241ED39}" type="parTrans" cxnId="{6C0D3918-797C-4714-9A9A-664C206582BF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0ECA9E-806D-4BC2-8326-5917AF6E0AEF}" type="sibTrans" cxnId="{6C0D3918-797C-4714-9A9A-664C206582BF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94528D-5D19-42D3-9F90-5CD946520904}">
      <dgm:prSet phldrT="[Text]" custT="1"/>
      <dgm:spPr/>
      <dgm:t>
        <a:bodyPr/>
        <a:lstStyle/>
        <a:p>
          <a:r>
            <a:rPr lang="sk-SK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Humanistické modely</a:t>
          </a:r>
          <a:endParaRPr lang="sk-SK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5F7B88-93A1-4B82-90B3-A7FAEB514A25}" type="parTrans" cxnId="{5DE527BB-D26C-463F-A6B1-E90A8645EC25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F8EDE5-21AE-44EF-9FB3-4EB075022754}" type="sibTrans" cxnId="{5DE527BB-D26C-463F-A6B1-E90A8645EC25}">
      <dgm:prSet/>
      <dgm:spPr/>
      <dgm:t>
        <a:bodyPr/>
        <a:lstStyle/>
        <a:p>
          <a:endParaRPr lang="sk-SK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1433C2-3487-4A0E-B40D-BEFA680C395B}" type="pres">
      <dgm:prSet presAssocID="{82060C30-0B54-43D9-9269-CE5133C94C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F065DF86-23DD-4DC2-9146-2D612C322A83}" type="pres">
      <dgm:prSet presAssocID="{C9AADB29-182A-48B4-8ED1-ECD142C5A89B}" presName="parentLin" presStyleCnt="0"/>
      <dgm:spPr/>
      <dgm:t>
        <a:bodyPr/>
        <a:lstStyle/>
        <a:p>
          <a:endParaRPr lang="sk-SK"/>
        </a:p>
      </dgm:t>
    </dgm:pt>
    <dgm:pt modelId="{E8D5BCDA-28FC-4C0A-B9CA-EF4A7E832771}" type="pres">
      <dgm:prSet presAssocID="{C9AADB29-182A-48B4-8ED1-ECD142C5A89B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4DD43CC6-A6DB-4363-8E37-B66B14A8259F}" type="pres">
      <dgm:prSet presAssocID="{C9AADB29-182A-48B4-8ED1-ECD142C5A89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11B2012-F19E-4590-9CD4-381465D3B0B7}" type="pres">
      <dgm:prSet presAssocID="{C9AADB29-182A-48B4-8ED1-ECD142C5A89B}" presName="negativeSpace" presStyleCnt="0"/>
      <dgm:spPr/>
      <dgm:t>
        <a:bodyPr/>
        <a:lstStyle/>
        <a:p>
          <a:endParaRPr lang="sk-SK"/>
        </a:p>
      </dgm:t>
    </dgm:pt>
    <dgm:pt modelId="{DCC9F7AA-B97C-4027-8F72-980A4AEA141D}" type="pres">
      <dgm:prSet presAssocID="{C9AADB29-182A-48B4-8ED1-ECD142C5A89B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86628FB7-D873-4E5D-9DA8-5C50467E0085}" type="pres">
      <dgm:prSet presAssocID="{F08D9021-5799-4419-AF01-BF1892BDD1DC}" presName="spaceBetweenRectangles" presStyleCnt="0"/>
      <dgm:spPr/>
      <dgm:t>
        <a:bodyPr/>
        <a:lstStyle/>
        <a:p>
          <a:endParaRPr lang="sk-SK"/>
        </a:p>
      </dgm:t>
    </dgm:pt>
    <dgm:pt modelId="{6D9F6113-9059-4342-8A04-C5CB08860B47}" type="pres">
      <dgm:prSet presAssocID="{0F77CBE4-3856-4DF0-A409-81DA04F0B3E4}" presName="parentLin" presStyleCnt="0"/>
      <dgm:spPr/>
      <dgm:t>
        <a:bodyPr/>
        <a:lstStyle/>
        <a:p>
          <a:endParaRPr lang="sk-SK"/>
        </a:p>
      </dgm:t>
    </dgm:pt>
    <dgm:pt modelId="{A174F9D5-D720-4634-BB86-B5B6DBDC5ECD}" type="pres">
      <dgm:prSet presAssocID="{0F77CBE4-3856-4DF0-A409-81DA04F0B3E4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3D28F3F4-AB60-441C-85C3-01B1C91F8A30}" type="pres">
      <dgm:prSet presAssocID="{0F77CBE4-3856-4DF0-A409-81DA04F0B3E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5804E2B-0054-42D3-95C9-7D4029F82A0F}" type="pres">
      <dgm:prSet presAssocID="{0F77CBE4-3856-4DF0-A409-81DA04F0B3E4}" presName="negativeSpace" presStyleCnt="0"/>
      <dgm:spPr/>
      <dgm:t>
        <a:bodyPr/>
        <a:lstStyle/>
        <a:p>
          <a:endParaRPr lang="sk-SK"/>
        </a:p>
      </dgm:t>
    </dgm:pt>
    <dgm:pt modelId="{577E5D14-E9B1-46A5-9ECE-D7555B8033DD}" type="pres">
      <dgm:prSet presAssocID="{0F77CBE4-3856-4DF0-A409-81DA04F0B3E4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8A54C2D-247F-476C-983F-4D3E863F430A}" type="pres">
      <dgm:prSet presAssocID="{59C362C3-0799-4650-84FD-F01D3BED91AB}" presName="spaceBetweenRectangles" presStyleCnt="0"/>
      <dgm:spPr/>
      <dgm:t>
        <a:bodyPr/>
        <a:lstStyle/>
        <a:p>
          <a:endParaRPr lang="sk-SK"/>
        </a:p>
      </dgm:t>
    </dgm:pt>
    <dgm:pt modelId="{C55A450A-7E87-4652-BD7C-30EC5AFF017C}" type="pres">
      <dgm:prSet presAssocID="{1CC70DC0-D201-41F6-A14E-8D3D325CFE2F}" presName="parentLin" presStyleCnt="0"/>
      <dgm:spPr/>
      <dgm:t>
        <a:bodyPr/>
        <a:lstStyle/>
        <a:p>
          <a:endParaRPr lang="sk-SK"/>
        </a:p>
      </dgm:t>
    </dgm:pt>
    <dgm:pt modelId="{B34575DB-43E9-47E5-B310-17AFF6665A99}" type="pres">
      <dgm:prSet presAssocID="{1CC70DC0-D201-41F6-A14E-8D3D325CFE2F}" presName="parentLeftMargin" presStyleLbl="node1" presStyleIdx="1" presStyleCnt="4"/>
      <dgm:spPr/>
      <dgm:t>
        <a:bodyPr/>
        <a:lstStyle/>
        <a:p>
          <a:endParaRPr lang="sk-SK"/>
        </a:p>
      </dgm:t>
    </dgm:pt>
    <dgm:pt modelId="{FBB6ECE7-B4FA-4703-9B50-EE124B983861}" type="pres">
      <dgm:prSet presAssocID="{1CC70DC0-D201-41F6-A14E-8D3D325CFE2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3AFAD1E-D76B-4A71-A4A9-035508C627C5}" type="pres">
      <dgm:prSet presAssocID="{1CC70DC0-D201-41F6-A14E-8D3D325CFE2F}" presName="negativeSpace" presStyleCnt="0"/>
      <dgm:spPr/>
      <dgm:t>
        <a:bodyPr/>
        <a:lstStyle/>
        <a:p>
          <a:endParaRPr lang="sk-SK"/>
        </a:p>
      </dgm:t>
    </dgm:pt>
    <dgm:pt modelId="{B8E174C1-BAB5-497E-908E-882827294A10}" type="pres">
      <dgm:prSet presAssocID="{1CC70DC0-D201-41F6-A14E-8D3D325CFE2F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2D14DC5-00B8-4A9B-98E3-070A9EAA4ECD}" type="pres">
      <dgm:prSet presAssocID="{9B0ECA9E-806D-4BC2-8326-5917AF6E0AEF}" presName="spaceBetweenRectangles" presStyleCnt="0"/>
      <dgm:spPr/>
      <dgm:t>
        <a:bodyPr/>
        <a:lstStyle/>
        <a:p>
          <a:endParaRPr lang="sk-SK"/>
        </a:p>
      </dgm:t>
    </dgm:pt>
    <dgm:pt modelId="{064218A0-7C78-47D3-89C1-2716E18B3D66}" type="pres">
      <dgm:prSet presAssocID="{D094528D-5D19-42D3-9F90-5CD946520904}" presName="parentLin" presStyleCnt="0"/>
      <dgm:spPr/>
      <dgm:t>
        <a:bodyPr/>
        <a:lstStyle/>
        <a:p>
          <a:endParaRPr lang="sk-SK"/>
        </a:p>
      </dgm:t>
    </dgm:pt>
    <dgm:pt modelId="{FB7B9644-5134-429B-9094-6DBA36C215D1}" type="pres">
      <dgm:prSet presAssocID="{D094528D-5D19-42D3-9F90-5CD946520904}" presName="parentLeftMargin" presStyleLbl="node1" presStyleIdx="2" presStyleCnt="4"/>
      <dgm:spPr/>
      <dgm:t>
        <a:bodyPr/>
        <a:lstStyle/>
        <a:p>
          <a:endParaRPr lang="sk-SK"/>
        </a:p>
      </dgm:t>
    </dgm:pt>
    <dgm:pt modelId="{0C5A1EE6-83ED-42BD-8832-EA639E8A6FAC}" type="pres">
      <dgm:prSet presAssocID="{D094528D-5D19-42D3-9F90-5CD94652090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18D60EF-1A71-4F19-8803-F557181B4F33}" type="pres">
      <dgm:prSet presAssocID="{D094528D-5D19-42D3-9F90-5CD946520904}" presName="negativeSpace" presStyleCnt="0"/>
      <dgm:spPr/>
      <dgm:t>
        <a:bodyPr/>
        <a:lstStyle/>
        <a:p>
          <a:endParaRPr lang="sk-SK"/>
        </a:p>
      </dgm:t>
    </dgm:pt>
    <dgm:pt modelId="{E75C035F-86CA-4D5A-8DE0-9A31D55A0B5C}" type="pres">
      <dgm:prSet presAssocID="{D094528D-5D19-42D3-9F90-5CD946520904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5DE617AC-5C23-4C8F-AFF4-38F0D7B2F730}" type="presOf" srcId="{0F77CBE4-3856-4DF0-A409-81DA04F0B3E4}" destId="{A174F9D5-D720-4634-BB86-B5B6DBDC5ECD}" srcOrd="0" destOrd="0" presId="urn:microsoft.com/office/officeart/2005/8/layout/list1"/>
    <dgm:cxn modelId="{6C0D3918-797C-4714-9A9A-664C206582BF}" srcId="{82060C30-0B54-43D9-9269-CE5133C94C7C}" destId="{1CC70DC0-D201-41F6-A14E-8D3D325CFE2F}" srcOrd="2" destOrd="0" parTransId="{94B044F5-C318-4BDA-AE4A-CD643241ED39}" sibTransId="{9B0ECA9E-806D-4BC2-8326-5917AF6E0AEF}"/>
    <dgm:cxn modelId="{8B05D365-7FBA-4A66-8348-4F9FFC3CCA86}" type="presOf" srcId="{D094528D-5D19-42D3-9F90-5CD946520904}" destId="{0C5A1EE6-83ED-42BD-8832-EA639E8A6FAC}" srcOrd="1" destOrd="0" presId="urn:microsoft.com/office/officeart/2005/8/layout/list1"/>
    <dgm:cxn modelId="{40EF0DE9-AC3E-4AF0-952C-8F3F09B7972D}" type="presOf" srcId="{1CC70DC0-D201-41F6-A14E-8D3D325CFE2F}" destId="{FBB6ECE7-B4FA-4703-9B50-EE124B983861}" srcOrd="1" destOrd="0" presId="urn:microsoft.com/office/officeart/2005/8/layout/list1"/>
    <dgm:cxn modelId="{095F4663-E99B-4CDD-8F63-223C2E1572C1}" type="presOf" srcId="{82060C30-0B54-43D9-9269-CE5133C94C7C}" destId="{821433C2-3487-4A0E-B40D-BEFA680C395B}" srcOrd="0" destOrd="0" presId="urn:microsoft.com/office/officeart/2005/8/layout/list1"/>
    <dgm:cxn modelId="{97566328-02E5-44D1-B1D5-93CB67156874}" srcId="{82060C30-0B54-43D9-9269-CE5133C94C7C}" destId="{0F77CBE4-3856-4DF0-A409-81DA04F0B3E4}" srcOrd="1" destOrd="0" parTransId="{AB7F0DFD-03B6-48D4-8E2C-D95DCE6FD879}" sibTransId="{59C362C3-0799-4650-84FD-F01D3BED91AB}"/>
    <dgm:cxn modelId="{0CF3EA2C-6570-47D8-814A-A70B0268342D}" srcId="{82060C30-0B54-43D9-9269-CE5133C94C7C}" destId="{C9AADB29-182A-48B4-8ED1-ECD142C5A89B}" srcOrd="0" destOrd="0" parTransId="{D4B42746-DB8F-4ED9-8EAB-902F860B26F2}" sibTransId="{F08D9021-5799-4419-AF01-BF1892BDD1DC}"/>
    <dgm:cxn modelId="{5DE527BB-D26C-463F-A6B1-E90A8645EC25}" srcId="{82060C30-0B54-43D9-9269-CE5133C94C7C}" destId="{D094528D-5D19-42D3-9F90-5CD946520904}" srcOrd="3" destOrd="0" parTransId="{0C5F7B88-93A1-4B82-90B3-A7FAEB514A25}" sibTransId="{AFF8EDE5-21AE-44EF-9FB3-4EB075022754}"/>
    <dgm:cxn modelId="{B16B18F2-9D91-43BD-81EF-E675E0E987CA}" type="presOf" srcId="{C9AADB29-182A-48B4-8ED1-ECD142C5A89B}" destId="{E8D5BCDA-28FC-4C0A-B9CA-EF4A7E832771}" srcOrd="0" destOrd="0" presId="urn:microsoft.com/office/officeart/2005/8/layout/list1"/>
    <dgm:cxn modelId="{1EC969E9-E7EF-43A8-9FE0-8029E83EEAD8}" type="presOf" srcId="{C9AADB29-182A-48B4-8ED1-ECD142C5A89B}" destId="{4DD43CC6-A6DB-4363-8E37-B66B14A8259F}" srcOrd="1" destOrd="0" presId="urn:microsoft.com/office/officeart/2005/8/layout/list1"/>
    <dgm:cxn modelId="{D277971E-2515-4614-B14C-BC7B8FC942BC}" type="presOf" srcId="{D094528D-5D19-42D3-9F90-5CD946520904}" destId="{FB7B9644-5134-429B-9094-6DBA36C215D1}" srcOrd="0" destOrd="0" presId="urn:microsoft.com/office/officeart/2005/8/layout/list1"/>
    <dgm:cxn modelId="{2F25CCC6-9044-4D45-9091-3F168BF7CD55}" type="presOf" srcId="{0F77CBE4-3856-4DF0-A409-81DA04F0B3E4}" destId="{3D28F3F4-AB60-441C-85C3-01B1C91F8A30}" srcOrd="1" destOrd="0" presId="urn:microsoft.com/office/officeart/2005/8/layout/list1"/>
    <dgm:cxn modelId="{077E4DDD-DBAD-4D95-B349-CE89BEB62F89}" type="presOf" srcId="{1CC70DC0-D201-41F6-A14E-8D3D325CFE2F}" destId="{B34575DB-43E9-47E5-B310-17AFF6665A99}" srcOrd="0" destOrd="0" presId="urn:microsoft.com/office/officeart/2005/8/layout/list1"/>
    <dgm:cxn modelId="{3BBD72FA-8BA0-46A3-BA4B-A7023164D6D7}" type="presParOf" srcId="{821433C2-3487-4A0E-B40D-BEFA680C395B}" destId="{F065DF86-23DD-4DC2-9146-2D612C322A83}" srcOrd="0" destOrd="0" presId="urn:microsoft.com/office/officeart/2005/8/layout/list1"/>
    <dgm:cxn modelId="{9CF6EFEB-ACD1-4729-8444-CDE57E38429E}" type="presParOf" srcId="{F065DF86-23DD-4DC2-9146-2D612C322A83}" destId="{E8D5BCDA-28FC-4C0A-B9CA-EF4A7E832771}" srcOrd="0" destOrd="0" presId="urn:microsoft.com/office/officeart/2005/8/layout/list1"/>
    <dgm:cxn modelId="{9848538A-052A-4E31-A8A3-031AC43B5D37}" type="presParOf" srcId="{F065DF86-23DD-4DC2-9146-2D612C322A83}" destId="{4DD43CC6-A6DB-4363-8E37-B66B14A8259F}" srcOrd="1" destOrd="0" presId="urn:microsoft.com/office/officeart/2005/8/layout/list1"/>
    <dgm:cxn modelId="{CFD16206-CC1B-49A5-8305-929EF59169EF}" type="presParOf" srcId="{821433C2-3487-4A0E-B40D-BEFA680C395B}" destId="{D11B2012-F19E-4590-9CD4-381465D3B0B7}" srcOrd="1" destOrd="0" presId="urn:microsoft.com/office/officeart/2005/8/layout/list1"/>
    <dgm:cxn modelId="{438D25A6-9DC8-4E03-A185-F2A06E105B83}" type="presParOf" srcId="{821433C2-3487-4A0E-B40D-BEFA680C395B}" destId="{DCC9F7AA-B97C-4027-8F72-980A4AEA141D}" srcOrd="2" destOrd="0" presId="urn:microsoft.com/office/officeart/2005/8/layout/list1"/>
    <dgm:cxn modelId="{2D5C6149-985B-4444-8961-275B04456A34}" type="presParOf" srcId="{821433C2-3487-4A0E-B40D-BEFA680C395B}" destId="{86628FB7-D873-4E5D-9DA8-5C50467E0085}" srcOrd="3" destOrd="0" presId="urn:microsoft.com/office/officeart/2005/8/layout/list1"/>
    <dgm:cxn modelId="{D999D846-999F-4317-B098-90657D7AF15E}" type="presParOf" srcId="{821433C2-3487-4A0E-B40D-BEFA680C395B}" destId="{6D9F6113-9059-4342-8A04-C5CB08860B47}" srcOrd="4" destOrd="0" presId="urn:microsoft.com/office/officeart/2005/8/layout/list1"/>
    <dgm:cxn modelId="{DDECE76F-EA9E-46A6-BB41-BA250A2D774B}" type="presParOf" srcId="{6D9F6113-9059-4342-8A04-C5CB08860B47}" destId="{A174F9D5-D720-4634-BB86-B5B6DBDC5ECD}" srcOrd="0" destOrd="0" presId="urn:microsoft.com/office/officeart/2005/8/layout/list1"/>
    <dgm:cxn modelId="{59E1FC53-9C6E-48D1-9C69-3CF61F7F0B75}" type="presParOf" srcId="{6D9F6113-9059-4342-8A04-C5CB08860B47}" destId="{3D28F3F4-AB60-441C-85C3-01B1C91F8A30}" srcOrd="1" destOrd="0" presId="urn:microsoft.com/office/officeart/2005/8/layout/list1"/>
    <dgm:cxn modelId="{8C1B1B75-3EB6-4CF7-BB22-CA2C90EF2193}" type="presParOf" srcId="{821433C2-3487-4A0E-B40D-BEFA680C395B}" destId="{B5804E2B-0054-42D3-95C9-7D4029F82A0F}" srcOrd="5" destOrd="0" presId="urn:microsoft.com/office/officeart/2005/8/layout/list1"/>
    <dgm:cxn modelId="{CDE1DA5D-0EFC-4BFE-8986-A827B30086D3}" type="presParOf" srcId="{821433C2-3487-4A0E-B40D-BEFA680C395B}" destId="{577E5D14-E9B1-46A5-9ECE-D7555B8033DD}" srcOrd="6" destOrd="0" presId="urn:microsoft.com/office/officeart/2005/8/layout/list1"/>
    <dgm:cxn modelId="{AE7C7D37-B4A7-4C1E-81E0-F62427FD1AE6}" type="presParOf" srcId="{821433C2-3487-4A0E-B40D-BEFA680C395B}" destId="{E8A54C2D-247F-476C-983F-4D3E863F430A}" srcOrd="7" destOrd="0" presId="urn:microsoft.com/office/officeart/2005/8/layout/list1"/>
    <dgm:cxn modelId="{8988501D-E4B5-4A9A-A87A-31CD73247771}" type="presParOf" srcId="{821433C2-3487-4A0E-B40D-BEFA680C395B}" destId="{C55A450A-7E87-4652-BD7C-30EC5AFF017C}" srcOrd="8" destOrd="0" presId="urn:microsoft.com/office/officeart/2005/8/layout/list1"/>
    <dgm:cxn modelId="{2C2B61CB-039A-4D87-A120-2E8A2C51C365}" type="presParOf" srcId="{C55A450A-7E87-4652-BD7C-30EC5AFF017C}" destId="{B34575DB-43E9-47E5-B310-17AFF6665A99}" srcOrd="0" destOrd="0" presId="urn:microsoft.com/office/officeart/2005/8/layout/list1"/>
    <dgm:cxn modelId="{4D4EC2BF-AFF9-43CE-A0C0-E6B3F1BCB8C6}" type="presParOf" srcId="{C55A450A-7E87-4652-BD7C-30EC5AFF017C}" destId="{FBB6ECE7-B4FA-4703-9B50-EE124B983861}" srcOrd="1" destOrd="0" presId="urn:microsoft.com/office/officeart/2005/8/layout/list1"/>
    <dgm:cxn modelId="{2EE62236-469B-4972-9FC6-821D7F7C02CF}" type="presParOf" srcId="{821433C2-3487-4A0E-B40D-BEFA680C395B}" destId="{C3AFAD1E-D76B-4A71-A4A9-035508C627C5}" srcOrd="9" destOrd="0" presId="urn:microsoft.com/office/officeart/2005/8/layout/list1"/>
    <dgm:cxn modelId="{E42BEDB6-6A40-4DD1-91A2-29D7091C3FFF}" type="presParOf" srcId="{821433C2-3487-4A0E-B40D-BEFA680C395B}" destId="{B8E174C1-BAB5-497E-908E-882827294A10}" srcOrd="10" destOrd="0" presId="urn:microsoft.com/office/officeart/2005/8/layout/list1"/>
    <dgm:cxn modelId="{3563DCFA-5704-455B-8310-68CA16B6C179}" type="presParOf" srcId="{821433C2-3487-4A0E-B40D-BEFA680C395B}" destId="{F2D14DC5-00B8-4A9B-98E3-070A9EAA4ECD}" srcOrd="11" destOrd="0" presId="urn:microsoft.com/office/officeart/2005/8/layout/list1"/>
    <dgm:cxn modelId="{5360463F-4375-4B2C-A62D-94BBC163D05D}" type="presParOf" srcId="{821433C2-3487-4A0E-B40D-BEFA680C395B}" destId="{064218A0-7C78-47D3-89C1-2716E18B3D66}" srcOrd="12" destOrd="0" presId="urn:microsoft.com/office/officeart/2005/8/layout/list1"/>
    <dgm:cxn modelId="{7CC47D54-527E-4228-BEC2-3CA602240E53}" type="presParOf" srcId="{064218A0-7C78-47D3-89C1-2716E18B3D66}" destId="{FB7B9644-5134-429B-9094-6DBA36C215D1}" srcOrd="0" destOrd="0" presId="urn:microsoft.com/office/officeart/2005/8/layout/list1"/>
    <dgm:cxn modelId="{FD646B10-E645-4C62-B29D-E547404867AA}" type="presParOf" srcId="{064218A0-7C78-47D3-89C1-2716E18B3D66}" destId="{0C5A1EE6-83ED-42BD-8832-EA639E8A6FAC}" srcOrd="1" destOrd="0" presId="urn:microsoft.com/office/officeart/2005/8/layout/list1"/>
    <dgm:cxn modelId="{FEB2D4B7-D844-46AF-B900-8CF6D8F0C618}" type="presParOf" srcId="{821433C2-3487-4A0E-B40D-BEFA680C395B}" destId="{718D60EF-1A71-4F19-8803-F557181B4F33}" srcOrd="13" destOrd="0" presId="urn:microsoft.com/office/officeart/2005/8/layout/list1"/>
    <dgm:cxn modelId="{04175BC0-3918-4394-908D-B3C6093F2054}" type="presParOf" srcId="{821433C2-3487-4A0E-B40D-BEFA680C395B}" destId="{E75C035F-86CA-4D5A-8DE0-9A31D55A0B5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C9F7AA-B97C-4027-8F72-980A4AEA141D}">
      <dsp:nvSpPr>
        <dsp:cNvPr id="0" name=""/>
        <dsp:cNvSpPr/>
      </dsp:nvSpPr>
      <dsp:spPr>
        <a:xfrm>
          <a:off x="0" y="436478"/>
          <a:ext cx="109728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43CC6-A6DB-4363-8E37-B66B14A8259F}">
      <dsp:nvSpPr>
        <dsp:cNvPr id="0" name=""/>
        <dsp:cNvSpPr/>
      </dsp:nvSpPr>
      <dsp:spPr>
        <a:xfrm>
          <a:off x="548640" y="82238"/>
          <a:ext cx="7680960" cy="7084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Systémové modely</a:t>
          </a:r>
          <a:endParaRPr lang="sk-SK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25" y="116823"/>
        <a:ext cx="7611790" cy="639310"/>
      </dsp:txXfrm>
    </dsp:sp>
    <dsp:sp modelId="{577E5D14-E9B1-46A5-9ECE-D7555B8033DD}">
      <dsp:nvSpPr>
        <dsp:cNvPr id="0" name=""/>
        <dsp:cNvSpPr/>
      </dsp:nvSpPr>
      <dsp:spPr>
        <a:xfrm>
          <a:off x="0" y="1525118"/>
          <a:ext cx="109728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28F3F4-AB60-441C-85C3-01B1C91F8A30}">
      <dsp:nvSpPr>
        <dsp:cNvPr id="0" name=""/>
        <dsp:cNvSpPr/>
      </dsp:nvSpPr>
      <dsp:spPr>
        <a:xfrm>
          <a:off x="548640" y="1170878"/>
          <a:ext cx="7680960" cy="7084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Vývojové modely</a:t>
          </a:r>
          <a:endParaRPr lang="sk-SK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25" y="1205463"/>
        <a:ext cx="7611790" cy="639310"/>
      </dsp:txXfrm>
    </dsp:sp>
    <dsp:sp modelId="{B8E174C1-BAB5-497E-908E-882827294A10}">
      <dsp:nvSpPr>
        <dsp:cNvPr id="0" name=""/>
        <dsp:cNvSpPr/>
      </dsp:nvSpPr>
      <dsp:spPr>
        <a:xfrm>
          <a:off x="0" y="2613758"/>
          <a:ext cx="109728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B6ECE7-B4FA-4703-9B50-EE124B983861}">
      <dsp:nvSpPr>
        <dsp:cNvPr id="0" name=""/>
        <dsp:cNvSpPr/>
      </dsp:nvSpPr>
      <dsp:spPr>
        <a:xfrm>
          <a:off x="548640" y="2259518"/>
          <a:ext cx="7680960" cy="7084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Interakčné modely</a:t>
          </a:r>
          <a:endParaRPr lang="sk-SK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25" y="2294103"/>
        <a:ext cx="7611790" cy="639310"/>
      </dsp:txXfrm>
    </dsp:sp>
    <dsp:sp modelId="{E75C035F-86CA-4D5A-8DE0-9A31D55A0B5C}">
      <dsp:nvSpPr>
        <dsp:cNvPr id="0" name=""/>
        <dsp:cNvSpPr/>
      </dsp:nvSpPr>
      <dsp:spPr>
        <a:xfrm>
          <a:off x="0" y="3702398"/>
          <a:ext cx="10972800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5A1EE6-83ED-42BD-8832-EA639E8A6FAC}">
      <dsp:nvSpPr>
        <dsp:cNvPr id="0" name=""/>
        <dsp:cNvSpPr/>
      </dsp:nvSpPr>
      <dsp:spPr>
        <a:xfrm>
          <a:off x="548640" y="3348158"/>
          <a:ext cx="7680960" cy="7084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2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Humanistické modely</a:t>
          </a:r>
          <a:endParaRPr lang="sk-SK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3225" y="3382743"/>
        <a:ext cx="7611790" cy="639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9052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19500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626213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1895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11396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90269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50139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29258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4272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2406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773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2802D51-CFCD-454B-9126-59ACDF587D42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B851D7C-F550-4B70-8049-A7F149071D51}" type="slidenum">
              <a:rPr lang="sk-SK" smtClean="0"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251281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Humanistické konceptuálne modely</a:t>
            </a:r>
            <a:endParaRPr lang="sk-SK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1200" y="3609535"/>
            <a:ext cx="10472928" cy="1752600"/>
          </a:xfrm>
        </p:spPr>
        <p:txBody>
          <a:bodyPr>
            <a:normAutofit/>
          </a:bodyPr>
          <a:lstStyle/>
          <a:p>
            <a:pPr algn="l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Prof. Mgr. Katarína Žiaková, PhD.</a:t>
            </a:r>
          </a:p>
          <a:p>
            <a:pPr algn="l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Mgr. Dominika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Predmet: Ošetrovateľstvo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7498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31946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Ošetrovateľské konceptuálne modely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752601"/>
            <a:ext cx="10972800" cy="4844142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 ošetrovateľstve je konceptuálny model (tiež konceptuálny rámec, konceptuálny systém, paradigma alebo disciplinárna matica) chápaný ako systematicky konštruovaný, vedecky definovaný a logicky pospájaný systém pojmov označujúcich  javy, ktoré sú centrálnym záujmom disciplíny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Fawcet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2000, s. 15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Aggleton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Chalmers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2000, s. 18) </a:t>
            </a:r>
          </a:p>
          <a:p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„Systematicky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utvorená, vedecky podopretá a logicky zostavená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sada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pojmov, ktoré vystihujú základné prvky ošetrovateľskej práce, spolu s teoretickou základňou sú pre tieto pojmy aj hodnotami, ktoré sprevádzajú ich používanie v praxi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súbor relatívne abstraktných a všeobecných pojmov, ktoré určujú predmet záujmu disciplíny, tvrdenia charakterizujúce  tieto pojmy a tvrdenie, ktoré vyjadrujú vzťahy medzi dvomi alebo viacerými </a:t>
            </a:r>
            <a:r>
              <a:rPr lang="sk-SK">
                <a:latin typeface="Times New Roman" panose="02020603050405020304" pitchFamily="18" charset="0"/>
                <a:cs typeface="Times New Roman" panose="02020603050405020304" pitchFamily="18" charset="0"/>
              </a:rPr>
              <a:t>pojmami </a:t>
            </a:r>
            <a:r>
              <a:rPr lang="sk-SK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súboru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18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40803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Ošetrovateľské konceptuálne modely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055222"/>
            <a:ext cx="10972800" cy="4389120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Spracovanie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konceptuálnych modelov ošetrovateľskej starostlivosti, budované na poznatkoch o ošetrovaní je otvoreným systémom a predstavuje základ ďalšieho vedeckého rozvoja tejto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disciplíny </a:t>
            </a:r>
          </a:p>
          <a:p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ošetrovateľstve je pluralizmus konceptuálnych modelov, to podmieňuje skutočnosť, že reprezentanti dvoch odlišných konceptuálnych modelov pozerajú na ten istý jav identifikovaný metaparadigmou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odlišne</a:t>
            </a:r>
            <a:endParaRPr lang="sk-SK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27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19031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Ošetrovateľské konceptuálne modely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033452"/>
            <a:ext cx="10972800" cy="4389120"/>
          </a:xfrm>
        </p:spPr>
        <p:txBody>
          <a:bodyPr>
            <a:normAutofit/>
          </a:bodyPr>
          <a:lstStyle/>
          <a:p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Reprezentanti Royovej konceptuálneho modelu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vidia ako </a:t>
            </a:r>
            <a:r>
              <a:rPr lang="sk-SK" alt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adaptačný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systém</a:t>
            </a:r>
          </a:p>
          <a:p>
            <a:endParaRPr lang="sk-SK" alt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Prívrženci 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Rogersovej konceptuálneho modelu ako jednotnú bytosť schopnú </a:t>
            </a:r>
            <a:r>
              <a:rPr lang="sk-SK" alt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interakcie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prostredím</a:t>
            </a:r>
          </a:p>
          <a:p>
            <a:endParaRPr lang="sk-SK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konceptuálny model pracuje so </a:t>
            </a:r>
            <a:r>
              <a:rPr lang="sk-SK" alt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sebaopaterou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vidí osobu ako bytosť schopnú (zdroj) </a:t>
            </a:r>
            <a:r>
              <a:rPr lang="sk-SK" alt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cs-CZ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altLang="sk-SK" dirty="0"/>
          </a:p>
          <a:p>
            <a:endParaRPr lang="sk-SK" altLang="sk-SK" dirty="0" smtClean="0"/>
          </a:p>
        </p:txBody>
      </p:sp>
    </p:spTree>
    <p:extLst>
      <p:ext uri="{BB962C8B-B14F-4D97-AF65-F5344CB8AC3E}">
        <p14:creationId xmlns:p14="http://schemas.microsoft.com/office/powerpoint/2010/main" val="393355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845602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Klasifikácia ošetrovateľských konceptuálnych modelov</a:t>
            </a: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2312186"/>
              </p:ext>
            </p:extLst>
          </p:nvPr>
        </p:nvGraphicFramePr>
        <p:xfrm>
          <a:off x="609600" y="2109788"/>
          <a:ext cx="10972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1597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40803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Systémové modely</a:t>
            </a:r>
            <a:endParaRPr lang="cs-CZ" alt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131423"/>
            <a:ext cx="10972800" cy="438912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Napr.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Johnsonovej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Kingovej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Neumanovej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Royovej – majú svoj teoreticko-kategoriálny pôvod predovšetkým vo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všeobecno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vednej 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teórii systémov, resp. teórii otvorených systémov, čiastočne aj v špeciálnych vedách – v biológii (stres-adaptačná teória) a vo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fyzike</a:t>
            </a:r>
          </a:p>
          <a:p>
            <a:pPr marL="0" indent="0">
              <a:lnSpc>
                <a:spcPct val="90000"/>
              </a:lnSpc>
              <a:buNone/>
            </a:pPr>
            <a:endParaRPr lang="sk-SK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Ich perspektíva sa opiera o pojmy: systém, prostredie, spätná väzba, dynamická rovnováha,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adaptácia....</a:t>
            </a:r>
            <a:endParaRPr lang="cs-CZ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646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37833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Vývojové modely</a:t>
            </a:r>
            <a:endParaRPr lang="cs-CZ" alt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680833"/>
            <a:ext cx="10972800" cy="4520541"/>
          </a:xfrm>
        </p:spPr>
        <p:txBody>
          <a:bodyPr/>
          <a:lstStyle/>
          <a:p>
            <a:endParaRPr lang="sk-SK" alt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Napr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alt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Roperovej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preberajú svoje centrálne kategórie z psychológie, z filozoficko-svetonázorových presvedčení, založených na pojmoch dynamiky a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zmeny</a:t>
            </a:r>
          </a:p>
          <a:p>
            <a:pPr marL="0" indent="0">
              <a:buNone/>
            </a:pPr>
            <a:endParaRPr lang="sk-SK" alt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Pojmy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zmena, rast, vývin, dospievanie, schopnosti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cs-CZ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2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Interakčné modely</a:t>
            </a:r>
            <a:endParaRPr lang="cs-CZ" alt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153195"/>
            <a:ext cx="10972800" cy="4389120"/>
          </a:xfrm>
        </p:spPr>
        <p:txBody>
          <a:bodyPr/>
          <a:lstStyle/>
          <a:p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Napr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Peplauovej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Orlandovej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sú založené na kategóriách, ktoré majú pôvod v sociológii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na filozoficko-svetonázorových presvedčení osnovaných  na pojmoch simultaneity, aktivity a vzájomného pôsobenia</a:t>
            </a:r>
          </a:p>
          <a:p>
            <a:endParaRPr lang="sk-SK" alt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 o pojmy: komunikácia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rola, sociálne konanie, sociálne vzťahy, predstava o sebe samom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  </a:t>
            </a:r>
            <a:endParaRPr lang="cs-CZ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09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19031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Humanistické modely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Humanistický model je jedným z druhov konceptuálnych modelov, ktorý sa riadi princípmi humanizmu a vychádza z fenomenologicko-existenciálnych prístupov k 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človeku 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Jeho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perspektíva je založená najmä na pojmoch sloboda, existencia, zmysel, autonómia, spolubytie, transcendencia, spolutvorba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iné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starostlivosť je chápaná najmä ako vzťah vznikajúci pri starostlivosti človeka o človeka, ktorý podporuje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posilňuje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obnovu zdravia prostredníctvom sebauvedomenia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seba-objavovania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odbornej literatúre sa uvedené modely zaraďujú niekedy aj medzi vývojové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0120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856487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Holistický a humanistický prístup</a:t>
            </a:r>
            <a:b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76401"/>
            <a:ext cx="10972800" cy="5018314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Holistický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celostný)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prístup je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teoreticko-metodologické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východisko, ktoré sa úzko dotýka  problematiky vzťahu časti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celku; vo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filozofii a vede je tento problém prítomný takmer od ich vzniku 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(Aristoteles, </a:t>
            </a:r>
            <a:r>
              <a:rPr lang="sk-SK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Spinoza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James,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hnutie </a:t>
            </a:r>
            <a:r>
              <a:rPr lang="sk-SK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Geštalt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atď.)</a:t>
            </a: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Objavuje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 tiež v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psychológii,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 prácach týkajúcich sa teórií osobností, ktorých orientácia je viac alebo menej holistická 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(napr. </a:t>
            </a:r>
            <a:r>
              <a:rPr lang="sk-SK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Maslow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Rogers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 základné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charakteristiky holistického prístupu k teórii osobnosti, implikované v ošetrovateľstve, možno považovať nasledovné vyjadrenia:</a:t>
            </a: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Normálnu osobnosť charakterizuje jednota, integrácia, konzistentnosť, prepojenosť jednotlivých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subsystémov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Najdôležitejšie pre človeka je potreba sebaaktualizácie, t.j. realizácia základného potenciálu pre zdravý rast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vývin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56236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823831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Holistický a humanistický prístup</a:t>
            </a:r>
            <a:r>
              <a:rPr lang="sk-SK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665514"/>
            <a:ext cx="10972800" cy="5029199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sebaktualizácii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takisto aj pri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sebaopatere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 o využitie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kognitívno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kreatívnych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emocionálnych, výkonnostných, vôľových a ďalších kapacít jednotlivca pre čo najlepšie a najširšie zhodnotenie života (bytia), udržanie zdravia (psychického aj fyzického) a vytvárania svojej integrity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samostatnosti; cieľom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humanistickej  psychológie je rozšírenie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poznatkov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 štúdium individuality, hodnôt, svedomia, etiky, teda najvyšších sfér ľudskej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povahy    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Maslowova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práca sa stala východiskom pre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Hendersonovú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Oremovú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ktoré využili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humanistickí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teoretici, zastávajúc aj mnohé existencialistické názory,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akcentujú 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kapacitu sebarealizácie ľudskej bytosti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 tvorivý rast,  zodpovednosť za vlastné žitie, rešpektovanie rôznorodosti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prístupov - za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najvyššiu hodnotu považujú ľudskú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dôstojnosť</a:t>
            </a:r>
          </a:p>
        </p:txBody>
      </p:sp>
    </p:spTree>
    <p:extLst>
      <p:ext uri="{BB962C8B-B14F-4D97-AF65-F5344CB8AC3E}">
        <p14:creationId xmlns:p14="http://schemas.microsoft.com/office/powerpoint/2010/main" val="760653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92479"/>
            <a:ext cx="10972800" cy="1143000"/>
          </a:xfrm>
        </p:spPr>
        <p:txBody>
          <a:bodyPr>
            <a:no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Holistický a humanistický prístup</a:t>
            </a:r>
            <a:r>
              <a:rPr lang="sk-SK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514765"/>
            <a:ext cx="10972800" cy="5060206"/>
          </a:xfrm>
        </p:spPr>
        <p:txBody>
          <a:bodyPr>
            <a:normAutofit fontScale="92500"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týchto základoch sformuloval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Maslow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teóriu motivácie, v ktorej sú mnohotvárne ľudské potreby hierarchicky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usporiadané; podľa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neho sú potreby, kapacity, tendencie vo svojej podstate dobré, nie sú skazené alebo sú aspoň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neutrálne; zdravý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 želateľný vývin osobnosti obsahuje aktualizáciu týchto charakteristík či naplnenie potencionalít 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človeka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Pozornosť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presúva z patológie k zdraviu a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normalite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“; z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ameriava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hlavne na transcendenciu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problematiku lásky, vrcholných zážitkov, tvorivosti, potrieb, hodnôt, humoru, prirodzenosti, odvahy,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atď., no najmä na kategorizáciu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ľudských potrieb a  problematiku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sebaaktualizácie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holistickom prístupe v ošetrovateľstve môžeme teda uvažovať  ako o 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„istej forme systémového prístupu – pochopenie pacienta/klienta ako hierarchicky usporiadaného systému (bio-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psycho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-sociálneho), vrátane jeho subjektivity (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personality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 v kontexte prírodného i 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sociokultúrneho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prostredia a ošetrovateľskej činnosti.“ </a:t>
            </a:r>
          </a:p>
        </p:txBody>
      </p:sp>
    </p:spTree>
    <p:extLst>
      <p:ext uri="{BB962C8B-B14F-4D97-AF65-F5344CB8AC3E}">
        <p14:creationId xmlns:p14="http://schemas.microsoft.com/office/powerpoint/2010/main" val="1800176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95231"/>
            <a:ext cx="10972800" cy="1143000"/>
          </a:xfrm>
        </p:spPr>
        <p:txBody>
          <a:bodyPr>
            <a:normAutofit/>
          </a:bodyPr>
          <a:lstStyle/>
          <a:p>
            <a:r>
              <a:rPr lang="sk-SK" alt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Humanistické modely</a:t>
            </a:r>
            <a:endParaRPr lang="cs-CZ" alt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055223"/>
            <a:ext cx="10972800" cy="4389120"/>
          </a:xfrm>
        </p:spPr>
        <p:txBody>
          <a:bodyPr/>
          <a:lstStyle/>
          <a:p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Napr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Nightingaleovej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endersonovej, </a:t>
            </a:r>
            <a:r>
              <a:rPr lang="sk-SK" alt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Rogersovej,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Parseovej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Watsonovej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...... Považujú ošetrovateľstvo za zvláštnu humanitnú disciplínu, ktorá sa riadi princípmi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humanizmu</a:t>
            </a:r>
          </a:p>
          <a:p>
            <a:pPr marL="0" indent="0">
              <a:buNone/>
            </a:pPr>
            <a:endParaRPr lang="sk-SK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Opierajú 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o filozofiu </a:t>
            </a:r>
            <a:r>
              <a:rPr lang="sk-SK" alt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existencionalizmu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fenomenológie</a:t>
            </a:r>
          </a:p>
          <a:p>
            <a:pPr marL="0" indent="0">
              <a:buNone/>
            </a:pPr>
            <a:endParaRPr lang="sk-SK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Pojmy: sloboda, existencia, autonómia, úcta k životu, dôstojnosť, práva pacientov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cs-CZ" alt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74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0814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Nightingaleovej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828801"/>
            <a:ext cx="10972800" cy="4757056"/>
          </a:xfrm>
        </p:spPr>
        <p:txBody>
          <a:bodyPr>
            <a:normAutofit fontScale="92500"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Profesionálne vzdelávanie sestier považovala za základný predpoklad autonómie ošetrovateľskej praxe a profesionálnej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zodpovednosti; vo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svojich prácach hľadala odpovede na základnú a pre rozvoj ošetrovateľstva významnú otázku: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čo je a čo nie je ošetrovateľstvo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aložila prvú školu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nových princípoch, s vlastným systémom prípravy, praxe a hodnotenia študentiek, čím položila základy profesionálneho vzdelávania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sestier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Ako hlboko veriaca vychádzala aj z kresťanského učenia, ktoré prinieslo podstatnú zmenu v pohľade na človeka, zdôrazňujúc jeho individuálnu jedinečnosť, hodnotu a 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dôstojnosť.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 metodologického hľadiska vychádzala z princípov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pozitivizmu, opierala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o empirické skúsenosti, vyhodnocovala výskyt jednotlivých javov v ošetrovateľskej praxi a na spracovanie výsledkov využívala matematicko-štatistické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metódy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87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921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Nightingaleovej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542473"/>
            <a:ext cx="10972800" cy="5119583"/>
          </a:xfrm>
        </p:spPr>
        <p:txBody>
          <a:bodyPr>
            <a:normAutofit fontScale="92500"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jej práci sú identifikovateľné prvky vedeckosti (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systematickosť,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typologizácia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iné); pracovala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 pojmami osoba, prostredie, zdravie a ošetrovateľská starostlivosť, ktoré sa neskôr konsenzom ošetrovateľského spoločenstva začali označovať ako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metaparadigmatické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pojmy. 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svojej najznámejšej publikácii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on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načrtla teoretický rámec, ktorý možno považovať za nadčasový a významný aj pre súčasnú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prax; bližšie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rozpracovala pojmy prostredie 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osoba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Základný cieľ ošetrovateľskej starostlivosti videla v zabezpečení čo najlepších podmienok osobám pre podporu a posilnenie ich zdravia a pre prevenciu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ochorení;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ozlišovala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dva druhy ošetrovateľstva – vlastné ošetrovateľstvo (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sick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 ošetrovateľstvo zamerané na prevenciu a zlepšovanie zdravia (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sestra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 má starať o pohodu pacienta, zmierňovať jeho utrpenie, má byť zodpovedná za starostlivosť o pacienta, má riadiť a regulovať jeho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prostredie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70346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8434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Hendersonovej model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935479"/>
            <a:ext cx="10972800" cy="4661263"/>
          </a:xfrm>
        </p:spPr>
        <p:txBody>
          <a:bodyPr>
            <a:normAutofit/>
          </a:bodyPr>
          <a:lstStyle/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Hendersonová vymedzila dve funkcie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sestry: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Prvú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suplementárnu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zameranú vykonávanie činností podporujúcich zdravie alebo  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zabezpečujúce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pokojnú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smrť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ruhú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komplementárnu</a:t>
            </a: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zdôrazňujúcu doplňujúci, vzájomný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vzťah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medzi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ošetrovateľskou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 medicínskou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starostlivosťou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Cieľom ošetrovateľskej starostlivosti je získanie nezávislosti v uspokojovaní štrnástich  základných potrieb, obnovenie zdravia alebo maximalizovania pocitu telesnej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duševnej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pohody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Hendersonová identifikovala štrnásť skupín ošetrovateľských činností alebo zložiek ošetrovateľstva, ktoré sa vzťahujú k štrnástim  základným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potrebám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58499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5574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Hendersonovej model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741714"/>
            <a:ext cx="10972800" cy="4887686"/>
          </a:xfrm>
        </p:spPr>
        <p:txBody>
          <a:bodyPr>
            <a:normAutofit/>
          </a:bodyPr>
          <a:lstStyle/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Medzi príčiny problémov vyžadujúcich ošetrovateľskú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intervenciu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uvedených potrebách zaradila nedostatok síl, vôle alebo vedomostí sa o seba postarať alebo faktory životného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cyklu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 identifikácii a následnej analýze údajov o štrnástich základných potrebách by sestra mala zohľadniť faktory, akými sú  vek, kultúrne a sociálne prostredie, fyzická a intelektuálna kapacita a ich vplyv na zdravotný stav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pacienta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Väčšina intervencií, ktoré vykonávajú sestry uplatňujúce model Hendersonovej, má za cieľ nahradiť to, čo pacientovi chýba v jednej alebo viacerých identifikovaných potrebách  - podpora, vedenie,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pomoc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528538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29916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Hendersonovej model</a:t>
            </a:r>
            <a:endParaRPr lang="sk-SK" sz="4000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872343"/>
            <a:ext cx="10972800" cy="4659085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Hendersonová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vychádza zo základných princípov 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humanistickej psychológie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vyzdvihuje celostný prístup k človeku, nachádzame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však v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jej práci určité nedostatky, ktoré môžu byť predmetom ďalšej diskusie:</a:t>
            </a: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retrvávajúci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stále silný vplyv medicíny vytvára podmienky pre značne mechanistické chápanie hierarchického modelu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potrieb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bsencia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explanácie vzájomného ovplyvňovania vzniku a  uspokojovania jednotlivých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potrieb  a jej konzekvencie pre ošetrovateľskú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prax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edôslednosť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akceptovania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vzťahov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medzi faktormi ovplyvňujúcimi  uspokojovanie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potrieb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základe predchádzajúceho môžeme konštatovať, že Hendersonovej model len marginálne napĺňa holistický prístup ako metodologické východisko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1075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64602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</a:t>
            </a:r>
            <a:r>
              <a:rPr lang="sk-SK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861457"/>
            <a:ext cx="10972800" cy="4702629"/>
          </a:xfrm>
        </p:spPr>
        <p:txBody>
          <a:bodyPr>
            <a:normAutofit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Začiatok vývoja modelu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spadá do päťdesiatych rokov dvadsiateho storočia a obdobia,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kedy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základom pre vzdelávacie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programy v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ošetrovateľstve boli konceptuálne modely opierajúce sa viac o disciplíny ako medicína, psychológia a sociológia než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  </a:t>
            </a: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Zameranie profesionálnej kariéry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 rozvoj psychológie poznačili prácu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vývoj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modelu môžeme  chronologicky zmapovať v nasledovných obdobiach:</a:t>
            </a: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reflexia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ošetrovateľských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činností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problematika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definovania predmetu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prenikanie/difúzia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modelu do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ďalší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rozvoj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modelu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1237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377517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752600"/>
            <a:ext cx="10972800" cy="4876800"/>
          </a:xfrm>
        </p:spPr>
        <p:txBody>
          <a:bodyPr>
            <a:normAutofit/>
          </a:bodyPr>
          <a:lstStyle/>
          <a:p>
            <a:pPr lvl="0"/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 je tvorený tromi navzájom súvisiacimi teóriami – teória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teória deficitu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teória ošetrovateľských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systémov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teórii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identifikuje požiadavky univerzálne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vývinové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 požiadavky súvisiace s 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odchýlkou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zdravia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Teória deficitu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jadrom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práce,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špecifikuje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kedy je potrebná ošetrovateľská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starostlivosť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 prípade keď sú terapeutické požiadavky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väčšie ako je schopný pacient vykonávať, existuje deficit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poskytovanie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ošetrovateľskej starostlivosti je v takomto prípade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nevyhnutné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Oremová rozoznáva tri ošetrovateľské systémy – plne kompenzujúci, čiastočne kompenzujúci a 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podporno-výchovný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608748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5777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Hlavné jednotky konceptuálneho modelu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578427"/>
            <a:ext cx="10972800" cy="5170715"/>
          </a:xfrm>
        </p:spPr>
        <p:txBody>
          <a:bodyPr>
            <a:normAutofit fontScale="92500" lnSpcReduction="10000"/>
          </a:bodyPr>
          <a:lstStyle/>
          <a:p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Konceptuálne modely sú tvorené siedmimi  hlavnými jednotkami, ktorými sa medzi sebou odlišujú: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cieľ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ošetrovateľstva, klient/pacient, rola sestry, zdroj ťažkostí, ohnisko zásahu, spôsob intervencie,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výsledky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Kozierová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al., 1995, s. 61) </a:t>
            </a:r>
          </a:p>
          <a:p>
            <a:pPr lvl="1">
              <a:buClr>
                <a:schemeClr val="accent3"/>
              </a:buClr>
            </a:pPr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Cieľ</a:t>
            </a: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dosiahnutie optimálnej úrovne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Osoba: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pacient/ prijímateľ ošetrovateľskej starostlivosti ako bytosť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fungujúca 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biologicky, symbolicky a sociálne, ktorá má potenciál pre učenie a vývin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jednotlivec, rodina, komunita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Rola sestry: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poskytovať pomoc pri ovplyvňovaní rozvoja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Zdroj ťažkostí: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každý deficit z oblasti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požiadaviek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Ohnisko zásahu: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rozdiel medzi schopnosťou udržať rovnováhu medzi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sebaopaterou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a terapeutickými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požiadavkami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Spôsob zásahu: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činnosť pre niekoho, riadenie,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vytváranie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vhodného prostredia, edukácia,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podpora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Clr>
                <a:schemeClr val="accent3"/>
              </a:buClr>
            </a:pPr>
            <a:r>
              <a:rPr lang="sk-SK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Výsledky ošetrovateľských činností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dosiahnutie optimálnej úrovne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192" lvl="1" indent="0">
              <a:buClr>
                <a:schemeClr val="accent3"/>
              </a:buClr>
              <a:buNone/>
            </a:pPr>
            <a:r>
              <a:rPr lang="sk-SK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1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Oremová</a:t>
            </a:r>
            <a:r>
              <a:rPr lang="sk-SK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model </a:t>
            </a:r>
            <a:r>
              <a:rPr lang="sk-SK" sz="1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sk-SK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9423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08145"/>
            <a:ext cx="10972800" cy="1143000"/>
          </a:xfrm>
        </p:spPr>
        <p:txBody>
          <a:bodyPr/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817914"/>
            <a:ext cx="10972800" cy="4506686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Konceptuálny model môžeme definovať ako logicky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pospájaný systém pojmov označujúcich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javy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ktoré sú centrálnym záujmom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disciplíny.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Každý konceptuálny model sa skladá zo 7 hlavných jednotiek.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Konceptuálne modely rozdeľujeme na systémové, vývojové, interakčné a humanistické.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Medzi najznámejšie humanistické modely patrí model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Nightingaleovej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Hendersonovej 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Oremovej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sebaopatery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239180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2153194"/>
            <a:ext cx="10972800" cy="4389120"/>
          </a:xfrm>
        </p:spPr>
        <p:txBody>
          <a:bodyPr>
            <a:normAutofit/>
          </a:bodyPr>
          <a:lstStyle/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Aggleton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F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Chalmers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H.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Orem´s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self-care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model.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Times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 1985, p. 36-39.</a:t>
            </a: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Fawcett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Evolution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Knowledge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Theories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F. A.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Davis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Company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Philadelphia,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2000. p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722. ISBN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0-8036-0592-7.</a:t>
            </a:r>
          </a:p>
          <a:p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Žiaková, 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K. a kol. </a:t>
            </a:r>
            <a:r>
              <a:rPr lang="sk-SK" alt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Ošetrovateľské konceptuálne modely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Martin: Osveta, 2007. 189 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 ISBN </a:t>
            </a:r>
            <a:r>
              <a:rPr lang="sk-SK" alt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978-80-8063-247-2</a:t>
            </a:r>
            <a:r>
              <a:rPr lang="sk-SK" alt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9754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ív1" id="{24CAF8EA-F059-45A0-9A4D-0758D9AD3325}" vid="{65D37852-95A7-4344-9D2B-4921F4EB9A6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636</TotalTime>
  <Words>903</Words>
  <Application>Microsoft Office PowerPoint</Application>
  <PresentationFormat>Širokouhlá</PresentationFormat>
  <Paragraphs>120</Paragraphs>
  <Slides>23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23</vt:i4>
      </vt:variant>
    </vt:vector>
  </HeadingPairs>
  <TitlesOfParts>
    <vt:vector size="28" baseType="lpstr">
      <vt:lpstr>Calibri</vt:lpstr>
      <vt:lpstr>Constantia</vt:lpstr>
      <vt:lpstr>Times New Roman</vt:lpstr>
      <vt:lpstr>Wingdings 2</vt:lpstr>
      <vt:lpstr>Motív1</vt:lpstr>
      <vt:lpstr>Humanistické konceptuálne modely</vt:lpstr>
      <vt:lpstr>Ošetrovateľské konceptuálne modely</vt:lpstr>
      <vt:lpstr>Ošetrovateľské konceptuálne modely</vt:lpstr>
      <vt:lpstr>Ošetrovateľské konceptuálne modely</vt:lpstr>
      <vt:lpstr>Klasifikácia ošetrovateľských konceptuálnych modelov</vt:lpstr>
      <vt:lpstr>Systémové modely</vt:lpstr>
      <vt:lpstr>Vývojové modely</vt:lpstr>
      <vt:lpstr>Interakčné modely</vt:lpstr>
      <vt:lpstr>Humanistické modely</vt:lpstr>
      <vt:lpstr>Holistický a humanistický prístup </vt:lpstr>
      <vt:lpstr>Holistický a humanistický prístup </vt:lpstr>
      <vt:lpstr>Holistický a humanistický prístup </vt:lpstr>
      <vt:lpstr>Humanistické modely</vt:lpstr>
      <vt:lpstr>Nightingaleovej model</vt:lpstr>
      <vt:lpstr>Nightingaleovej model</vt:lpstr>
      <vt:lpstr>Hendersonovej model</vt:lpstr>
      <vt:lpstr>Hendersonovej model</vt:lpstr>
      <vt:lpstr>Hendersonovej model</vt:lpstr>
      <vt:lpstr>Oremovej model sebaopatery</vt:lpstr>
      <vt:lpstr>Oremovej model sebaopatery</vt:lpstr>
      <vt:lpstr>Hlavné jednotky konceptuálneho modelu</vt:lpstr>
      <vt:lpstr>Súhrn</vt:lpstr>
      <vt:lpstr>Literatúra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Katarina Ziakova</dc:creator>
  <cp:lastModifiedBy>Katarina Ziakova</cp:lastModifiedBy>
  <cp:revision>45</cp:revision>
  <dcterms:created xsi:type="dcterms:W3CDTF">2018-09-13T08:48:25Z</dcterms:created>
  <dcterms:modified xsi:type="dcterms:W3CDTF">2018-12-13T12:42:44Z</dcterms:modified>
</cp:coreProperties>
</file>