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7"/>
  </p:notesMasterIdLst>
  <p:sldIdLst>
    <p:sldId id="256" r:id="rId2"/>
    <p:sldId id="284" r:id="rId3"/>
    <p:sldId id="259" r:id="rId4"/>
    <p:sldId id="266" r:id="rId5"/>
    <p:sldId id="264" r:id="rId6"/>
    <p:sldId id="263" r:id="rId7"/>
    <p:sldId id="290" r:id="rId8"/>
    <p:sldId id="279" r:id="rId9"/>
    <p:sldId id="280" r:id="rId10"/>
    <p:sldId id="281" r:id="rId11"/>
    <p:sldId id="283" r:id="rId12"/>
    <p:sldId id="291" r:id="rId13"/>
    <p:sldId id="288" r:id="rId14"/>
    <p:sldId id="286" r:id="rId15"/>
    <p:sldId id="287" r:id="rId16"/>
    <p:sldId id="293" r:id="rId17"/>
    <p:sldId id="270" r:id="rId18"/>
    <p:sldId id="261" r:id="rId19"/>
    <p:sldId id="265" r:id="rId20"/>
    <p:sldId id="273" r:id="rId21"/>
    <p:sldId id="267" r:id="rId22"/>
    <p:sldId id="271" r:id="rId23"/>
    <p:sldId id="268" r:id="rId24"/>
    <p:sldId id="275" r:id="rId25"/>
    <p:sldId id="276" r:id="rId26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arina Ziakova" initials="KZ" lastIdx="10" clrIdx="0">
    <p:extLst>
      <p:ext uri="{19B8F6BF-5375-455C-9EA6-DF929625EA0E}">
        <p15:presenceInfo xmlns:p15="http://schemas.microsoft.com/office/powerpoint/2012/main" userId="S-1-5-21-1380088341-4163253057-1554324963-1517" providerId="AD"/>
      </p:ext>
    </p:extLst>
  </p:cmAuthor>
  <p:cmAuthor id="2" name="jlfuk" initials="j" lastIdx="1" clrIdx="1">
    <p:extLst>
      <p:ext uri="{19B8F6BF-5375-455C-9EA6-DF929625EA0E}">
        <p15:presenceInfo xmlns:p15="http://schemas.microsoft.com/office/powerpoint/2012/main" userId="jlfu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24" autoAdjust="0"/>
  </p:normalViewPr>
  <p:slideViewPr>
    <p:cSldViewPr snapToGrid="0">
      <p:cViewPr varScale="1">
        <p:scale>
          <a:sx n="80" d="100"/>
          <a:sy n="80" d="100"/>
        </p:scale>
        <p:origin x="58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57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EC8B7-43FE-4CD1-A320-CEDB1F5FED43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0E04FCE8-378D-4235-B3F4-221E31C9719F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„Zjavná </a:t>
          </a:r>
          <a:r>
            <a:rPr lang="sk-SK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r>
            <a:rPr lang="sk-SK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“ – face </a:t>
          </a:r>
          <a:r>
            <a:rPr lang="sk-SK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validity</a:t>
          </a:r>
          <a:endParaRPr lang="sk-SK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A4CDCD0-507E-434A-BA3D-A3B26B24AACF}" type="parTrans" cxnId="{54A49FE1-6B57-4178-A71D-DA940BCCC52A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A0C7740-ACC7-4974-9B76-302D3F55C8B7}" type="sibTrans" cxnId="{54A49FE1-6B57-4178-A71D-DA940BCCC52A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C99582C-AA77-46D9-A6CD-089B4E6DCBD5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Obsahová </a:t>
          </a:r>
          <a:r>
            <a:rPr lang="sk-SK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endParaRPr lang="sk-SK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E39368-8105-41DE-88F2-D1C99C8E6FC4}" type="parTrans" cxnId="{EE946919-6F81-4DB1-9A67-725C1A7FDA8E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81A6245-8AAA-42B0-926D-67D19301DB99}" type="sibTrans" cxnId="{EE946919-6F81-4DB1-9A67-725C1A7FDA8E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D26EDF4-BB37-4421-97E6-505726E0FC96}">
      <dgm:prSet phldrT="[Text]" custT="1"/>
      <dgm:spPr/>
      <dgm:t>
        <a:bodyPr/>
        <a:lstStyle/>
        <a:p>
          <a:r>
            <a:rPr lang="sk-SK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Konštruktová</a:t>
          </a:r>
          <a:r>
            <a:rPr lang="sk-SK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sk-SK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endParaRPr lang="sk-SK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4488720-A2D1-45F9-A6FA-CDF9925006B3}" type="parTrans" cxnId="{76C5EF6B-1868-4CFE-ADCB-5251E434966E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C24350-EC86-4E89-A22C-6F618379F2F2}" type="sibTrans" cxnId="{76C5EF6B-1868-4CFE-ADCB-5251E434966E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F88577-2959-4A7E-986A-6532A4FF68D8}">
      <dgm:prSet phldrT="[Text]" custT="1"/>
      <dgm:spPr/>
      <dgm:t>
        <a:bodyPr/>
        <a:lstStyle/>
        <a:p>
          <a:r>
            <a:rPr lang="sk-SK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Kritériová</a:t>
          </a:r>
          <a:r>
            <a:rPr lang="sk-SK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sk-SK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endParaRPr lang="sk-SK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523F7AF-BA53-415E-98F6-F623B6D742C1}" type="parTrans" cxnId="{5D559A80-8AE0-4F04-A880-CF444236DAA6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610D73-1863-4135-BBDA-669F48A53BF7}" type="sibTrans" cxnId="{5D559A80-8AE0-4F04-A880-CF444236DAA6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BFF35BE-3870-453E-9B81-CBDD952B2CEF}" type="pres">
      <dgm:prSet presAssocID="{5A6EC8B7-43FE-4CD1-A320-CEDB1F5FED4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8ECD6B29-FBFD-493B-8ACA-D28E761ECC33}" type="pres">
      <dgm:prSet presAssocID="{0E04FCE8-378D-4235-B3F4-221E31C9719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2264D49-8C14-4ACF-99C5-497E9548D158}" type="pres">
      <dgm:prSet presAssocID="{6A0C7740-ACC7-4974-9B76-302D3F55C8B7}" presName="sibTrans" presStyleCnt="0"/>
      <dgm:spPr/>
      <dgm:t>
        <a:bodyPr/>
        <a:lstStyle/>
        <a:p>
          <a:endParaRPr lang="sk-SK"/>
        </a:p>
      </dgm:t>
    </dgm:pt>
    <dgm:pt modelId="{8B9DC93C-6BA9-46FD-847F-D8DA73FDB7FD}" type="pres">
      <dgm:prSet presAssocID="{CC99582C-AA77-46D9-A6CD-089B4E6DCBD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AD487B4-A6AA-45C3-92DF-63CAE700C468}" type="pres">
      <dgm:prSet presAssocID="{281A6245-8AAA-42B0-926D-67D19301DB99}" presName="sibTrans" presStyleCnt="0"/>
      <dgm:spPr/>
      <dgm:t>
        <a:bodyPr/>
        <a:lstStyle/>
        <a:p>
          <a:endParaRPr lang="sk-SK"/>
        </a:p>
      </dgm:t>
    </dgm:pt>
    <dgm:pt modelId="{41B94B93-FBB8-4748-AC98-A3786334FEFF}" type="pres">
      <dgm:prSet presAssocID="{8D26EDF4-BB37-4421-97E6-505726E0FC9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4AD9A26-7C95-4CE2-AD3A-FDC4DA2A0EE3}" type="pres">
      <dgm:prSet presAssocID="{1EC24350-EC86-4E89-A22C-6F618379F2F2}" presName="sibTrans" presStyleCnt="0"/>
      <dgm:spPr/>
      <dgm:t>
        <a:bodyPr/>
        <a:lstStyle/>
        <a:p>
          <a:endParaRPr lang="sk-SK"/>
        </a:p>
      </dgm:t>
    </dgm:pt>
    <dgm:pt modelId="{28A3E36D-A2FF-46D8-8E2E-B51D3087A51E}" type="pres">
      <dgm:prSet presAssocID="{06F88577-2959-4A7E-986A-6532A4FF68D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E899E221-DC5D-4ACD-8BE9-033A0767C396}" type="presOf" srcId="{06F88577-2959-4A7E-986A-6532A4FF68D8}" destId="{28A3E36D-A2FF-46D8-8E2E-B51D3087A51E}" srcOrd="0" destOrd="0" presId="urn:microsoft.com/office/officeart/2005/8/layout/default"/>
    <dgm:cxn modelId="{1425FD1E-B229-4561-A905-FC7C6C7C5884}" type="presOf" srcId="{CC99582C-AA77-46D9-A6CD-089B4E6DCBD5}" destId="{8B9DC93C-6BA9-46FD-847F-D8DA73FDB7FD}" srcOrd="0" destOrd="0" presId="urn:microsoft.com/office/officeart/2005/8/layout/default"/>
    <dgm:cxn modelId="{5D559A80-8AE0-4F04-A880-CF444236DAA6}" srcId="{5A6EC8B7-43FE-4CD1-A320-CEDB1F5FED43}" destId="{06F88577-2959-4A7E-986A-6532A4FF68D8}" srcOrd="3" destOrd="0" parTransId="{8523F7AF-BA53-415E-98F6-F623B6D742C1}" sibTransId="{30610D73-1863-4135-BBDA-669F48A53BF7}"/>
    <dgm:cxn modelId="{11214E2E-6C00-4CD6-BD79-431E8DE4C59D}" type="presOf" srcId="{0E04FCE8-378D-4235-B3F4-221E31C9719F}" destId="{8ECD6B29-FBFD-493B-8ACA-D28E761ECC33}" srcOrd="0" destOrd="0" presId="urn:microsoft.com/office/officeart/2005/8/layout/default"/>
    <dgm:cxn modelId="{4598F095-EF97-4155-AF9F-8BFF112AAECD}" type="presOf" srcId="{8D26EDF4-BB37-4421-97E6-505726E0FC96}" destId="{41B94B93-FBB8-4748-AC98-A3786334FEFF}" srcOrd="0" destOrd="0" presId="urn:microsoft.com/office/officeart/2005/8/layout/default"/>
    <dgm:cxn modelId="{EE946919-6F81-4DB1-9A67-725C1A7FDA8E}" srcId="{5A6EC8B7-43FE-4CD1-A320-CEDB1F5FED43}" destId="{CC99582C-AA77-46D9-A6CD-089B4E6DCBD5}" srcOrd="1" destOrd="0" parTransId="{BEE39368-8105-41DE-88F2-D1C99C8E6FC4}" sibTransId="{281A6245-8AAA-42B0-926D-67D19301DB99}"/>
    <dgm:cxn modelId="{54A49FE1-6B57-4178-A71D-DA940BCCC52A}" srcId="{5A6EC8B7-43FE-4CD1-A320-CEDB1F5FED43}" destId="{0E04FCE8-378D-4235-B3F4-221E31C9719F}" srcOrd="0" destOrd="0" parTransId="{3A4CDCD0-507E-434A-BA3D-A3B26B24AACF}" sibTransId="{6A0C7740-ACC7-4974-9B76-302D3F55C8B7}"/>
    <dgm:cxn modelId="{76C5EF6B-1868-4CFE-ADCB-5251E434966E}" srcId="{5A6EC8B7-43FE-4CD1-A320-CEDB1F5FED43}" destId="{8D26EDF4-BB37-4421-97E6-505726E0FC96}" srcOrd="2" destOrd="0" parTransId="{14488720-A2D1-45F9-A6FA-CDF9925006B3}" sibTransId="{1EC24350-EC86-4E89-A22C-6F618379F2F2}"/>
    <dgm:cxn modelId="{C8AF137C-61F0-4E9F-83FA-8BDBC3415596}" type="presOf" srcId="{5A6EC8B7-43FE-4CD1-A320-CEDB1F5FED43}" destId="{BBFF35BE-3870-453E-9B81-CBDD952B2CEF}" srcOrd="0" destOrd="0" presId="urn:microsoft.com/office/officeart/2005/8/layout/default"/>
    <dgm:cxn modelId="{BEDC6830-F88C-4890-B55E-EDB3B6544201}" type="presParOf" srcId="{BBFF35BE-3870-453E-9B81-CBDD952B2CEF}" destId="{8ECD6B29-FBFD-493B-8ACA-D28E761ECC33}" srcOrd="0" destOrd="0" presId="urn:microsoft.com/office/officeart/2005/8/layout/default"/>
    <dgm:cxn modelId="{4DFC8BE0-2870-4CAD-B079-DC6D3752B7E9}" type="presParOf" srcId="{BBFF35BE-3870-453E-9B81-CBDD952B2CEF}" destId="{12264D49-8C14-4ACF-99C5-497E9548D158}" srcOrd="1" destOrd="0" presId="urn:microsoft.com/office/officeart/2005/8/layout/default"/>
    <dgm:cxn modelId="{922A8CB1-C84B-4D10-847E-67AB2598AA95}" type="presParOf" srcId="{BBFF35BE-3870-453E-9B81-CBDD952B2CEF}" destId="{8B9DC93C-6BA9-46FD-847F-D8DA73FDB7FD}" srcOrd="2" destOrd="0" presId="urn:microsoft.com/office/officeart/2005/8/layout/default"/>
    <dgm:cxn modelId="{0A04D0FA-C8AD-4849-9C1A-6244CE4EE0C4}" type="presParOf" srcId="{BBFF35BE-3870-453E-9B81-CBDD952B2CEF}" destId="{9AD487B4-A6AA-45C3-92DF-63CAE700C468}" srcOrd="3" destOrd="0" presId="urn:microsoft.com/office/officeart/2005/8/layout/default"/>
    <dgm:cxn modelId="{F8C13151-1BEA-477B-B374-95A37E404A8A}" type="presParOf" srcId="{BBFF35BE-3870-453E-9B81-CBDD952B2CEF}" destId="{41B94B93-FBB8-4748-AC98-A3786334FEFF}" srcOrd="4" destOrd="0" presId="urn:microsoft.com/office/officeart/2005/8/layout/default"/>
    <dgm:cxn modelId="{8C4493E9-529D-4733-A577-3354C669E609}" type="presParOf" srcId="{BBFF35BE-3870-453E-9B81-CBDD952B2CEF}" destId="{A4AD9A26-7C95-4CE2-AD3A-FDC4DA2A0EE3}" srcOrd="5" destOrd="0" presId="urn:microsoft.com/office/officeart/2005/8/layout/default"/>
    <dgm:cxn modelId="{BAFC83E9-5DB9-4C60-9FE1-F440618081B2}" type="presParOf" srcId="{BBFF35BE-3870-453E-9B81-CBDD952B2CEF}" destId="{28A3E36D-A2FF-46D8-8E2E-B51D3087A51E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105120-2484-4059-9B24-69BAA44B4D19}" type="doc">
      <dgm:prSet loTypeId="urn:microsoft.com/office/officeart/2005/8/layout/hList3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sk-SK"/>
        </a:p>
      </dgm:t>
    </dgm:pt>
    <dgm:pt modelId="{11C24D75-AF9B-48E2-B133-741984341E1C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Využitie hodnotiacich nástrojov</a:t>
          </a:r>
          <a:endParaRPr lang="sk-SK" dirty="0">
            <a:solidFill>
              <a:schemeClr val="tx1"/>
            </a:solidFill>
          </a:endParaRPr>
        </a:p>
      </dgm:t>
    </dgm:pt>
    <dgm:pt modelId="{AFEE3AFD-C2A3-4B85-813E-8E3D02FABDAE}" type="parTrans" cxnId="{27BD0289-C9CA-4E59-AB7A-431790EB249D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0956C63F-F82D-4D5E-B80E-60440F03BD84}" type="sibTrans" cxnId="{27BD0289-C9CA-4E59-AB7A-431790EB249D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99711AF8-B6D1-4789-9ED1-E0369EAA0C05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Výskum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5A786C-106E-44A7-9333-630C73659830}" type="parTrans" cxnId="{A20BEF98-E1D8-4E56-8B93-1AECA4184E6D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767CB1E8-5A7F-46F3-901F-C6F4302608FD}" type="sibTrans" cxnId="{A20BEF98-E1D8-4E56-8B93-1AECA4184E6D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34DA8B52-FE80-4DB0-B3C1-0DCD539CC7F1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Vzdelávanie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612319-F833-40F5-876F-EA770D001D63}" type="parTrans" cxnId="{1DF33462-5E6E-4C98-B93F-7158EBDAA5E5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B1EBCB61-D888-4195-85E2-440A1096F90B}" type="sibTrans" cxnId="{1DF33462-5E6E-4C98-B93F-7158EBDAA5E5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5556D82C-9F90-42B3-BE75-F5AE5825D3BE}">
      <dgm:prSet phldrT="[Text]"/>
      <dgm:spPr/>
      <dgm:t>
        <a:bodyPr/>
        <a:lstStyle/>
        <a:p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Klinická prax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8543C4-7BA3-4FA5-8163-CCBEB8A3E9EB}" type="parTrans" cxnId="{1D57A830-57FF-465E-A75B-F8D3E3F198FC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51836542-41E1-46AF-8E96-D9DF780ED40D}" type="sibTrans" cxnId="{1D57A830-57FF-465E-A75B-F8D3E3F198FC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F9D23817-81FF-45BE-A0E0-BCD1E228534B}" type="pres">
      <dgm:prSet presAssocID="{95105120-2484-4059-9B24-69BAA44B4D1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FFFC14A-F8C5-43BF-93B7-787E0368F55C}" type="pres">
      <dgm:prSet presAssocID="{11C24D75-AF9B-48E2-B133-741984341E1C}" presName="roof" presStyleLbl="dkBgShp" presStyleIdx="0" presStyleCnt="2"/>
      <dgm:spPr/>
      <dgm:t>
        <a:bodyPr/>
        <a:lstStyle/>
        <a:p>
          <a:endParaRPr lang="sk-SK"/>
        </a:p>
      </dgm:t>
    </dgm:pt>
    <dgm:pt modelId="{CC7B495B-B589-4010-B604-CB6A1ED5A741}" type="pres">
      <dgm:prSet presAssocID="{11C24D75-AF9B-48E2-B133-741984341E1C}" presName="pillars" presStyleCnt="0"/>
      <dgm:spPr/>
      <dgm:t>
        <a:bodyPr/>
        <a:lstStyle/>
        <a:p>
          <a:endParaRPr lang="sk-SK"/>
        </a:p>
      </dgm:t>
    </dgm:pt>
    <dgm:pt modelId="{0ADE0AE4-7947-4BE2-9F38-09B866A9A486}" type="pres">
      <dgm:prSet presAssocID="{11C24D75-AF9B-48E2-B133-741984341E1C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D0F2956-BE14-4503-B4B3-828BD8229D89}" type="pres">
      <dgm:prSet presAssocID="{34DA8B52-FE80-4DB0-B3C1-0DCD539CC7F1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B9749CD-7DF9-498D-856E-CA4A3DEF2292}" type="pres">
      <dgm:prSet presAssocID="{5556D82C-9F90-42B3-BE75-F5AE5825D3BE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856B9FB-2FC5-4C79-91F6-3C2A156DB2EB}" type="pres">
      <dgm:prSet presAssocID="{11C24D75-AF9B-48E2-B133-741984341E1C}" presName="base" presStyleLbl="dkBgShp" presStyleIdx="1" presStyleCnt="2"/>
      <dgm:spPr/>
      <dgm:t>
        <a:bodyPr/>
        <a:lstStyle/>
        <a:p>
          <a:endParaRPr lang="sk-SK"/>
        </a:p>
      </dgm:t>
    </dgm:pt>
  </dgm:ptLst>
  <dgm:cxnLst>
    <dgm:cxn modelId="{1D57A830-57FF-465E-A75B-F8D3E3F198FC}" srcId="{11C24D75-AF9B-48E2-B133-741984341E1C}" destId="{5556D82C-9F90-42B3-BE75-F5AE5825D3BE}" srcOrd="2" destOrd="0" parTransId="{678543C4-7BA3-4FA5-8163-CCBEB8A3E9EB}" sibTransId="{51836542-41E1-46AF-8E96-D9DF780ED40D}"/>
    <dgm:cxn modelId="{1DF33462-5E6E-4C98-B93F-7158EBDAA5E5}" srcId="{11C24D75-AF9B-48E2-B133-741984341E1C}" destId="{34DA8B52-FE80-4DB0-B3C1-0DCD539CC7F1}" srcOrd="1" destOrd="0" parTransId="{F4612319-F833-40F5-876F-EA770D001D63}" sibTransId="{B1EBCB61-D888-4195-85E2-440A1096F90B}"/>
    <dgm:cxn modelId="{70B1006F-FFFC-4050-8AFF-40D74432E29E}" type="presOf" srcId="{11C24D75-AF9B-48E2-B133-741984341E1C}" destId="{4FFFC14A-F8C5-43BF-93B7-787E0368F55C}" srcOrd="0" destOrd="0" presId="urn:microsoft.com/office/officeart/2005/8/layout/hList3"/>
    <dgm:cxn modelId="{A20BEF98-E1D8-4E56-8B93-1AECA4184E6D}" srcId="{11C24D75-AF9B-48E2-B133-741984341E1C}" destId="{99711AF8-B6D1-4789-9ED1-E0369EAA0C05}" srcOrd="0" destOrd="0" parTransId="{A25A786C-106E-44A7-9333-630C73659830}" sibTransId="{767CB1E8-5A7F-46F3-901F-C6F4302608FD}"/>
    <dgm:cxn modelId="{27BD0289-C9CA-4E59-AB7A-431790EB249D}" srcId="{95105120-2484-4059-9B24-69BAA44B4D19}" destId="{11C24D75-AF9B-48E2-B133-741984341E1C}" srcOrd="0" destOrd="0" parTransId="{AFEE3AFD-C2A3-4B85-813E-8E3D02FABDAE}" sibTransId="{0956C63F-F82D-4D5E-B80E-60440F03BD84}"/>
    <dgm:cxn modelId="{105217FB-77C2-4B53-866E-28ED720CC835}" type="presOf" srcId="{34DA8B52-FE80-4DB0-B3C1-0DCD539CC7F1}" destId="{4D0F2956-BE14-4503-B4B3-828BD8229D89}" srcOrd="0" destOrd="0" presId="urn:microsoft.com/office/officeart/2005/8/layout/hList3"/>
    <dgm:cxn modelId="{6760004A-B5AD-4C3A-9396-1633C2046B14}" type="presOf" srcId="{99711AF8-B6D1-4789-9ED1-E0369EAA0C05}" destId="{0ADE0AE4-7947-4BE2-9F38-09B866A9A486}" srcOrd="0" destOrd="0" presId="urn:microsoft.com/office/officeart/2005/8/layout/hList3"/>
    <dgm:cxn modelId="{02014ABA-D277-4B6A-9719-ED2B5591661C}" type="presOf" srcId="{5556D82C-9F90-42B3-BE75-F5AE5825D3BE}" destId="{AB9749CD-7DF9-498D-856E-CA4A3DEF2292}" srcOrd="0" destOrd="0" presId="urn:microsoft.com/office/officeart/2005/8/layout/hList3"/>
    <dgm:cxn modelId="{22CF17D2-B3E3-4962-9EFB-EE28F64DCCBC}" type="presOf" srcId="{95105120-2484-4059-9B24-69BAA44B4D19}" destId="{F9D23817-81FF-45BE-A0E0-BCD1E228534B}" srcOrd="0" destOrd="0" presId="urn:microsoft.com/office/officeart/2005/8/layout/hList3"/>
    <dgm:cxn modelId="{ED713C8F-9A57-4C29-B772-9030A566157E}" type="presParOf" srcId="{F9D23817-81FF-45BE-A0E0-BCD1E228534B}" destId="{4FFFC14A-F8C5-43BF-93B7-787E0368F55C}" srcOrd="0" destOrd="0" presId="urn:microsoft.com/office/officeart/2005/8/layout/hList3"/>
    <dgm:cxn modelId="{8666A50A-F24C-4E96-8D98-94FE516C144F}" type="presParOf" srcId="{F9D23817-81FF-45BE-A0E0-BCD1E228534B}" destId="{CC7B495B-B589-4010-B604-CB6A1ED5A741}" srcOrd="1" destOrd="0" presId="urn:microsoft.com/office/officeart/2005/8/layout/hList3"/>
    <dgm:cxn modelId="{375CD9CC-7EFF-4B58-9B94-F89508470EF0}" type="presParOf" srcId="{CC7B495B-B589-4010-B604-CB6A1ED5A741}" destId="{0ADE0AE4-7947-4BE2-9F38-09B866A9A486}" srcOrd="0" destOrd="0" presId="urn:microsoft.com/office/officeart/2005/8/layout/hList3"/>
    <dgm:cxn modelId="{BFBA6CE0-5CBC-4C18-9993-2A8B3E03A528}" type="presParOf" srcId="{CC7B495B-B589-4010-B604-CB6A1ED5A741}" destId="{4D0F2956-BE14-4503-B4B3-828BD8229D89}" srcOrd="1" destOrd="0" presId="urn:microsoft.com/office/officeart/2005/8/layout/hList3"/>
    <dgm:cxn modelId="{FE4BE3F7-3947-453C-B806-F4EB61488D04}" type="presParOf" srcId="{CC7B495B-B589-4010-B604-CB6A1ED5A741}" destId="{AB9749CD-7DF9-498D-856E-CA4A3DEF2292}" srcOrd="2" destOrd="0" presId="urn:microsoft.com/office/officeart/2005/8/layout/hList3"/>
    <dgm:cxn modelId="{B61CDFCD-950F-4911-BC60-4E2CAD21FA38}" type="presParOf" srcId="{F9D23817-81FF-45BE-A0E0-BCD1E228534B}" destId="{C856B9FB-2FC5-4C79-91F6-3C2A156DB2E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A70A17-563A-4DAC-B645-758B33197A77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8A2A4210-6BE4-468D-B039-C7C97A4BEFA1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Výber témy/konceptu </a:t>
          </a:r>
          <a:endParaRPr lang="sk-SK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C3B1E50-7D42-4538-80C2-C296ED3CF16B}" type="parTrans" cxnId="{076D925E-28B6-4CBD-A4A1-022A2A6F99C2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578D638E-4814-4198-8BF9-DADA08DA327F}" type="sibTrans" cxnId="{076D925E-28B6-4CBD-A4A1-022A2A6F99C2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70306A4D-89FE-4BA8-B770-725F9E31DD88}">
      <dgm:prSet phldrT="[Text]"/>
      <dgm:spPr/>
      <dgm:t>
        <a:bodyPr/>
        <a:lstStyle/>
        <a:p>
          <a:r>
            <a:rPr lang="sk-SK" dirty="0" smtClean="0">
              <a:latin typeface="Times New Roman" pitchFamily="18" charset="0"/>
              <a:cs typeface="Times New Roman" pitchFamily="18" charset="0"/>
            </a:rPr>
            <a:t>aktuálnosť, relevantnosť, zaujímavosť, dôležitosť, nie príliš široký koncept (literárny prehľad)</a:t>
          </a:r>
          <a:endParaRPr lang="sk-SK" dirty="0">
            <a:latin typeface="Times New Roman" pitchFamily="18" charset="0"/>
            <a:cs typeface="Times New Roman" pitchFamily="18" charset="0"/>
          </a:endParaRPr>
        </a:p>
      </dgm:t>
    </dgm:pt>
    <dgm:pt modelId="{1A27C7FB-84BB-4755-A835-CA6ECD864D94}" type="parTrans" cxnId="{23BBEBD5-E9AF-4F76-8538-95B7388491B4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835A67DD-8055-4CE4-A8AF-84459816A78F}" type="sibTrans" cxnId="{23BBEBD5-E9AF-4F76-8538-95B7388491B4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E6F1DF1D-4D01-4E3D-82B8-E8832DAC6629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Výber cieľovej skupiny respondentov </a:t>
          </a:r>
          <a:endParaRPr lang="sk-SK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7056F47-30A9-4E78-AFDB-4052BF1FE6A8}" type="parTrans" cxnId="{5FBCEB0E-463E-4217-B639-7212DBCE61C2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10F1D944-E7C3-40B6-B50E-F16B7007E10D}" type="sibTrans" cxnId="{5FBCEB0E-463E-4217-B639-7212DBCE61C2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C88CEEF9-9856-47E7-8946-CCB856E3C591}">
      <dgm:prSet phldrT="[Text]"/>
      <dgm:spPr/>
      <dgm:t>
        <a:bodyPr/>
        <a:lstStyle/>
        <a:p>
          <a:r>
            <a:rPr lang="sk-SK" dirty="0" smtClean="0">
              <a:latin typeface="Times New Roman" pitchFamily="18" charset="0"/>
              <a:cs typeface="Times New Roman" pitchFamily="18" charset="0"/>
            </a:rPr>
            <a:t>pacienti (konkrétna skupina), sestry, iný</a:t>
          </a:r>
          <a:endParaRPr lang="sk-SK" dirty="0">
            <a:latin typeface="Times New Roman" pitchFamily="18" charset="0"/>
            <a:cs typeface="Times New Roman" pitchFamily="18" charset="0"/>
          </a:endParaRPr>
        </a:p>
      </dgm:t>
    </dgm:pt>
    <dgm:pt modelId="{55F6DD93-C7C3-4AAF-B981-93DB13274AAF}" type="parTrans" cxnId="{79D0650C-07EC-46A2-A271-B52B4B2E6997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EBEA2868-F27C-40E2-8CAB-DE17A665E8CB}" type="sibTrans" cxnId="{79D0650C-07EC-46A2-A271-B52B4B2E6997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1763D0C1-BD94-458D-8CFC-9C2D34D74634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Prehľad dostupných hodnotiacich nástrojov </a:t>
          </a:r>
          <a:endParaRPr lang="sk-SK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4A5D147-3C8A-467C-8080-D6F278A88E21}" type="parTrans" cxnId="{1237683D-41F7-4B3E-91D5-104707116BE1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3FB1AA6A-9281-42D6-BFA0-F1C2BD74EC3E}" type="sibTrans" cxnId="{1237683D-41F7-4B3E-91D5-104707116BE1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48C881B6-D0B6-420B-81C8-593F71913A79}">
      <dgm:prSet phldrT="[Text]"/>
      <dgm:spPr/>
      <dgm:t>
        <a:bodyPr/>
        <a:lstStyle/>
        <a:p>
          <a:r>
            <a:rPr lang="sk-SK" dirty="0" smtClean="0">
              <a:latin typeface="Times New Roman" pitchFamily="18" charset="0"/>
              <a:cs typeface="Times New Roman" pitchFamily="18" charset="0"/>
            </a:rPr>
            <a:t>hodnotiaci nástroj spĺňa kritériá výberu</a:t>
          </a:r>
          <a:endParaRPr lang="sk-SK" dirty="0">
            <a:latin typeface="Times New Roman" pitchFamily="18" charset="0"/>
            <a:cs typeface="Times New Roman" pitchFamily="18" charset="0"/>
          </a:endParaRPr>
        </a:p>
      </dgm:t>
    </dgm:pt>
    <dgm:pt modelId="{14A9F2BD-AB21-4BB2-B0E0-1D0FDA93FC91}" type="parTrans" cxnId="{64030190-AEF8-49F1-A550-85754476C155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10035BB9-0314-4B32-8033-8055934BC9C4}" type="sibTrans" cxnId="{64030190-AEF8-49F1-A550-85754476C155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31D47B21-93F4-4EC9-A97A-E36B7036D461}">
      <dgm:prSet/>
      <dgm:spPr/>
      <dgm:t>
        <a:bodyPr/>
        <a:lstStyle/>
        <a:p>
          <a:r>
            <a:rPr lang="sk-SK" dirty="0" smtClean="0">
              <a:latin typeface="Times New Roman" pitchFamily="18" charset="0"/>
              <a:cs typeface="Times New Roman" pitchFamily="18" charset="0"/>
            </a:rPr>
            <a:t>hodnotiaci nástroj nespĺňa kritéria výberu = tvorba nového nástroja</a:t>
          </a:r>
        </a:p>
      </dgm:t>
    </dgm:pt>
    <dgm:pt modelId="{0EB49757-C8D5-49B4-9589-98B28ED3DC0A}" type="parTrans" cxnId="{0E0A5FB0-DFEE-4D59-890A-4C112DC60CD7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FC71C315-0012-41FE-9DD4-1F5F24F17A91}" type="sibTrans" cxnId="{0E0A5FB0-DFEE-4D59-890A-4C112DC60CD7}">
      <dgm:prSet/>
      <dgm:spPr/>
      <dgm:t>
        <a:bodyPr/>
        <a:lstStyle/>
        <a:p>
          <a:endParaRPr lang="sk-SK">
            <a:latin typeface="Times New Roman" pitchFamily="18" charset="0"/>
            <a:cs typeface="Times New Roman" pitchFamily="18" charset="0"/>
          </a:endParaRPr>
        </a:p>
      </dgm:t>
    </dgm:pt>
    <dgm:pt modelId="{3218A8CC-A571-4ED8-8034-E192EDA7A73D}" type="pres">
      <dgm:prSet presAssocID="{31A70A17-563A-4DAC-B645-758B33197A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E6E027EF-164A-44E3-AB7D-3BC21199495E}" type="pres">
      <dgm:prSet presAssocID="{8A2A4210-6BE4-468D-B039-C7C97A4BEFA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3712988-BE05-44F1-BF16-B938AED90903}" type="pres">
      <dgm:prSet presAssocID="{8A2A4210-6BE4-468D-B039-C7C97A4BEFA1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1D9FCE4-D9B4-4899-8BFA-01BF656E883C}" type="pres">
      <dgm:prSet presAssocID="{E6F1DF1D-4D01-4E3D-82B8-E8832DAC662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EB61BD0-3E7C-4580-8093-08ABA179D099}" type="pres">
      <dgm:prSet presAssocID="{E6F1DF1D-4D01-4E3D-82B8-E8832DAC6629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BEC5EA9-C402-4468-9164-64FE7EF49ECE}" type="pres">
      <dgm:prSet presAssocID="{1763D0C1-BD94-458D-8CFC-9C2D34D7463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B5D264B-84A6-4B43-80B4-89161BA9022D}" type="pres">
      <dgm:prSet presAssocID="{1763D0C1-BD94-458D-8CFC-9C2D34D7463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0E0A5FB0-DFEE-4D59-890A-4C112DC60CD7}" srcId="{1763D0C1-BD94-458D-8CFC-9C2D34D74634}" destId="{31D47B21-93F4-4EC9-A97A-E36B7036D461}" srcOrd="1" destOrd="0" parTransId="{0EB49757-C8D5-49B4-9589-98B28ED3DC0A}" sibTransId="{FC71C315-0012-41FE-9DD4-1F5F24F17A91}"/>
    <dgm:cxn modelId="{6875920D-6192-4F04-A518-691AA8D8DAAA}" type="presOf" srcId="{48C881B6-D0B6-420B-81C8-593F71913A79}" destId="{BB5D264B-84A6-4B43-80B4-89161BA9022D}" srcOrd="0" destOrd="0" presId="urn:microsoft.com/office/officeart/2005/8/layout/vList2"/>
    <dgm:cxn modelId="{38625AC8-437F-4851-90D1-F712677AA336}" type="presOf" srcId="{E6F1DF1D-4D01-4E3D-82B8-E8832DAC6629}" destId="{91D9FCE4-D9B4-4899-8BFA-01BF656E883C}" srcOrd="0" destOrd="0" presId="urn:microsoft.com/office/officeart/2005/8/layout/vList2"/>
    <dgm:cxn modelId="{5FBCEB0E-463E-4217-B639-7212DBCE61C2}" srcId="{31A70A17-563A-4DAC-B645-758B33197A77}" destId="{E6F1DF1D-4D01-4E3D-82B8-E8832DAC6629}" srcOrd="1" destOrd="0" parTransId="{A7056F47-30A9-4E78-AFDB-4052BF1FE6A8}" sibTransId="{10F1D944-E7C3-40B6-B50E-F16B7007E10D}"/>
    <dgm:cxn modelId="{076D925E-28B6-4CBD-A4A1-022A2A6F99C2}" srcId="{31A70A17-563A-4DAC-B645-758B33197A77}" destId="{8A2A4210-6BE4-468D-B039-C7C97A4BEFA1}" srcOrd="0" destOrd="0" parTransId="{3C3B1E50-7D42-4538-80C2-C296ED3CF16B}" sibTransId="{578D638E-4814-4198-8BF9-DADA08DA327F}"/>
    <dgm:cxn modelId="{1237683D-41F7-4B3E-91D5-104707116BE1}" srcId="{31A70A17-563A-4DAC-B645-758B33197A77}" destId="{1763D0C1-BD94-458D-8CFC-9C2D34D74634}" srcOrd="2" destOrd="0" parTransId="{84A5D147-3C8A-467C-8080-D6F278A88E21}" sibTransId="{3FB1AA6A-9281-42D6-BFA0-F1C2BD74EC3E}"/>
    <dgm:cxn modelId="{79D0650C-07EC-46A2-A271-B52B4B2E6997}" srcId="{E6F1DF1D-4D01-4E3D-82B8-E8832DAC6629}" destId="{C88CEEF9-9856-47E7-8946-CCB856E3C591}" srcOrd="0" destOrd="0" parTransId="{55F6DD93-C7C3-4AAF-B981-93DB13274AAF}" sibTransId="{EBEA2868-F27C-40E2-8CAB-DE17A665E8CB}"/>
    <dgm:cxn modelId="{5322C426-726A-41A0-8803-BC382DBCB1F8}" type="presOf" srcId="{8A2A4210-6BE4-468D-B039-C7C97A4BEFA1}" destId="{E6E027EF-164A-44E3-AB7D-3BC21199495E}" srcOrd="0" destOrd="0" presId="urn:microsoft.com/office/officeart/2005/8/layout/vList2"/>
    <dgm:cxn modelId="{FD53A949-6575-4410-A31D-637B94C70D18}" type="presOf" srcId="{31A70A17-563A-4DAC-B645-758B33197A77}" destId="{3218A8CC-A571-4ED8-8034-E192EDA7A73D}" srcOrd="0" destOrd="0" presId="urn:microsoft.com/office/officeart/2005/8/layout/vList2"/>
    <dgm:cxn modelId="{0E2203B2-2C21-447D-9B9F-C33A7615F0E5}" type="presOf" srcId="{1763D0C1-BD94-458D-8CFC-9C2D34D74634}" destId="{6BEC5EA9-C402-4468-9164-64FE7EF49ECE}" srcOrd="0" destOrd="0" presId="urn:microsoft.com/office/officeart/2005/8/layout/vList2"/>
    <dgm:cxn modelId="{1D12B4CF-1B94-4D8B-81EE-D8970F4E70C7}" type="presOf" srcId="{31D47B21-93F4-4EC9-A97A-E36B7036D461}" destId="{BB5D264B-84A6-4B43-80B4-89161BA9022D}" srcOrd="0" destOrd="1" presId="urn:microsoft.com/office/officeart/2005/8/layout/vList2"/>
    <dgm:cxn modelId="{B9D4ED95-2230-47EA-AC32-611D01809592}" type="presOf" srcId="{70306A4D-89FE-4BA8-B770-725F9E31DD88}" destId="{63712988-BE05-44F1-BF16-B938AED90903}" srcOrd="0" destOrd="0" presId="urn:microsoft.com/office/officeart/2005/8/layout/vList2"/>
    <dgm:cxn modelId="{23BBEBD5-E9AF-4F76-8538-95B7388491B4}" srcId="{8A2A4210-6BE4-468D-B039-C7C97A4BEFA1}" destId="{70306A4D-89FE-4BA8-B770-725F9E31DD88}" srcOrd="0" destOrd="0" parTransId="{1A27C7FB-84BB-4755-A835-CA6ECD864D94}" sibTransId="{835A67DD-8055-4CE4-A8AF-84459816A78F}"/>
    <dgm:cxn modelId="{35ECA00C-9607-4E1C-B3C9-59E0E749E917}" type="presOf" srcId="{C88CEEF9-9856-47E7-8946-CCB856E3C591}" destId="{9EB61BD0-3E7C-4580-8093-08ABA179D099}" srcOrd="0" destOrd="0" presId="urn:microsoft.com/office/officeart/2005/8/layout/vList2"/>
    <dgm:cxn modelId="{64030190-AEF8-49F1-A550-85754476C155}" srcId="{1763D0C1-BD94-458D-8CFC-9C2D34D74634}" destId="{48C881B6-D0B6-420B-81C8-593F71913A79}" srcOrd="0" destOrd="0" parTransId="{14A9F2BD-AB21-4BB2-B0E0-1D0FDA93FC91}" sibTransId="{10035BB9-0314-4B32-8033-8055934BC9C4}"/>
    <dgm:cxn modelId="{4F7B1FC5-282C-4785-8E64-43813F30BA46}" type="presParOf" srcId="{3218A8CC-A571-4ED8-8034-E192EDA7A73D}" destId="{E6E027EF-164A-44E3-AB7D-3BC21199495E}" srcOrd="0" destOrd="0" presId="urn:microsoft.com/office/officeart/2005/8/layout/vList2"/>
    <dgm:cxn modelId="{24D7F0FF-4D46-47B8-9B53-D29772E1607F}" type="presParOf" srcId="{3218A8CC-A571-4ED8-8034-E192EDA7A73D}" destId="{63712988-BE05-44F1-BF16-B938AED90903}" srcOrd="1" destOrd="0" presId="urn:microsoft.com/office/officeart/2005/8/layout/vList2"/>
    <dgm:cxn modelId="{B1CE788A-6662-4B1E-B6EC-54F537A49F64}" type="presParOf" srcId="{3218A8CC-A571-4ED8-8034-E192EDA7A73D}" destId="{91D9FCE4-D9B4-4899-8BFA-01BF656E883C}" srcOrd="2" destOrd="0" presId="urn:microsoft.com/office/officeart/2005/8/layout/vList2"/>
    <dgm:cxn modelId="{EADAB27A-6512-48E6-BF75-C91D68AB3898}" type="presParOf" srcId="{3218A8CC-A571-4ED8-8034-E192EDA7A73D}" destId="{9EB61BD0-3E7C-4580-8093-08ABA179D099}" srcOrd="3" destOrd="0" presId="urn:microsoft.com/office/officeart/2005/8/layout/vList2"/>
    <dgm:cxn modelId="{8145C427-3872-40D2-BFE3-1AAD61C089D0}" type="presParOf" srcId="{3218A8CC-A571-4ED8-8034-E192EDA7A73D}" destId="{6BEC5EA9-C402-4468-9164-64FE7EF49ECE}" srcOrd="4" destOrd="0" presId="urn:microsoft.com/office/officeart/2005/8/layout/vList2"/>
    <dgm:cxn modelId="{6D5EB009-3A0D-4E2B-8EB9-D6E454DC9308}" type="presParOf" srcId="{3218A8CC-A571-4ED8-8034-E192EDA7A73D}" destId="{BB5D264B-84A6-4B43-80B4-89161BA9022D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D6B29-FBFD-493B-8ACA-D28E761ECC33}">
      <dsp:nvSpPr>
        <dsp:cNvPr id="0" name=""/>
        <dsp:cNvSpPr/>
      </dsp:nvSpPr>
      <dsp:spPr>
        <a:xfrm>
          <a:off x="1663124" y="2024"/>
          <a:ext cx="3595513" cy="21573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„Zjavná </a:t>
          </a:r>
          <a:r>
            <a:rPr lang="sk-SK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r>
            <a:rPr lang="sk-SK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“ – face </a:t>
          </a:r>
          <a:r>
            <a:rPr lang="sk-SK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validity</a:t>
          </a:r>
          <a:endParaRPr lang="sk-SK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63124" y="2024"/>
        <a:ext cx="3595513" cy="2157308"/>
      </dsp:txXfrm>
    </dsp:sp>
    <dsp:sp modelId="{8B9DC93C-6BA9-46FD-847F-D8DA73FDB7FD}">
      <dsp:nvSpPr>
        <dsp:cNvPr id="0" name=""/>
        <dsp:cNvSpPr/>
      </dsp:nvSpPr>
      <dsp:spPr>
        <a:xfrm>
          <a:off x="5618189" y="2024"/>
          <a:ext cx="3595513" cy="21573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Obsahová </a:t>
          </a:r>
          <a:r>
            <a:rPr lang="sk-SK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endParaRPr lang="sk-SK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18189" y="2024"/>
        <a:ext cx="3595513" cy="2157308"/>
      </dsp:txXfrm>
    </dsp:sp>
    <dsp:sp modelId="{41B94B93-FBB8-4748-AC98-A3786334FEFF}">
      <dsp:nvSpPr>
        <dsp:cNvPr id="0" name=""/>
        <dsp:cNvSpPr/>
      </dsp:nvSpPr>
      <dsp:spPr>
        <a:xfrm>
          <a:off x="1663124" y="2518884"/>
          <a:ext cx="3595513" cy="21573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Konštruktová</a:t>
          </a:r>
          <a:r>
            <a:rPr lang="sk-SK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sk-SK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endParaRPr lang="sk-SK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63124" y="2518884"/>
        <a:ext cx="3595513" cy="2157308"/>
      </dsp:txXfrm>
    </dsp:sp>
    <dsp:sp modelId="{28A3E36D-A2FF-46D8-8E2E-B51D3087A51E}">
      <dsp:nvSpPr>
        <dsp:cNvPr id="0" name=""/>
        <dsp:cNvSpPr/>
      </dsp:nvSpPr>
      <dsp:spPr>
        <a:xfrm>
          <a:off x="5618189" y="2518884"/>
          <a:ext cx="3595513" cy="21573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Kritériová</a:t>
          </a:r>
          <a:r>
            <a:rPr lang="sk-SK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sk-SK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validita</a:t>
          </a:r>
          <a:endParaRPr lang="sk-SK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18189" y="2518884"/>
        <a:ext cx="3595513" cy="21573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FFC14A-F8C5-43BF-93B7-787E0368F55C}">
      <dsp:nvSpPr>
        <dsp:cNvPr id="0" name=""/>
        <dsp:cNvSpPr/>
      </dsp:nvSpPr>
      <dsp:spPr>
        <a:xfrm>
          <a:off x="0" y="0"/>
          <a:ext cx="8596312" cy="1388744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4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Využitie hodnotiacich nástrojov</a:t>
          </a:r>
          <a:endParaRPr lang="sk-SK" sz="4800" kern="1200" dirty="0">
            <a:solidFill>
              <a:schemeClr val="tx1"/>
            </a:solidFill>
          </a:endParaRPr>
        </a:p>
      </dsp:txBody>
      <dsp:txXfrm>
        <a:off x="0" y="0"/>
        <a:ext cx="8596312" cy="1388744"/>
      </dsp:txXfrm>
    </dsp:sp>
    <dsp:sp modelId="{0ADE0AE4-7947-4BE2-9F38-09B866A9A486}">
      <dsp:nvSpPr>
        <dsp:cNvPr id="0" name=""/>
        <dsp:cNvSpPr/>
      </dsp:nvSpPr>
      <dsp:spPr>
        <a:xfrm>
          <a:off x="4197" y="1388744"/>
          <a:ext cx="2862639" cy="291636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Výskum</a:t>
          </a:r>
          <a:endParaRPr lang="sk-SK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97" y="1388744"/>
        <a:ext cx="2862639" cy="2916363"/>
      </dsp:txXfrm>
    </dsp:sp>
    <dsp:sp modelId="{4D0F2956-BE14-4503-B4B3-828BD8229D89}">
      <dsp:nvSpPr>
        <dsp:cNvPr id="0" name=""/>
        <dsp:cNvSpPr/>
      </dsp:nvSpPr>
      <dsp:spPr>
        <a:xfrm>
          <a:off x="2866836" y="1388744"/>
          <a:ext cx="2862639" cy="291636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Vzdelávanie</a:t>
          </a:r>
          <a:endParaRPr lang="sk-SK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66836" y="1388744"/>
        <a:ext cx="2862639" cy="2916363"/>
      </dsp:txXfrm>
    </dsp:sp>
    <dsp:sp modelId="{AB9749CD-7DF9-498D-856E-CA4A3DEF2292}">
      <dsp:nvSpPr>
        <dsp:cNvPr id="0" name=""/>
        <dsp:cNvSpPr/>
      </dsp:nvSpPr>
      <dsp:spPr>
        <a:xfrm>
          <a:off x="5729475" y="1388744"/>
          <a:ext cx="2862639" cy="291636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Klinická prax</a:t>
          </a:r>
          <a:endParaRPr lang="sk-SK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29475" y="1388744"/>
        <a:ext cx="2862639" cy="2916363"/>
      </dsp:txXfrm>
    </dsp:sp>
    <dsp:sp modelId="{C856B9FB-2FC5-4C79-91F6-3C2A156DB2EB}">
      <dsp:nvSpPr>
        <dsp:cNvPr id="0" name=""/>
        <dsp:cNvSpPr/>
      </dsp:nvSpPr>
      <dsp:spPr>
        <a:xfrm>
          <a:off x="0" y="4305108"/>
          <a:ext cx="8596312" cy="324040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E027EF-164A-44E3-AB7D-3BC21199495E}">
      <dsp:nvSpPr>
        <dsp:cNvPr id="0" name=""/>
        <dsp:cNvSpPr/>
      </dsp:nvSpPr>
      <dsp:spPr>
        <a:xfrm>
          <a:off x="0" y="56471"/>
          <a:ext cx="10972800" cy="748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Výber témy/konceptu </a:t>
          </a:r>
          <a:endParaRPr lang="sk-SK" sz="32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553" y="93024"/>
        <a:ext cx="10899694" cy="675694"/>
      </dsp:txXfrm>
    </dsp:sp>
    <dsp:sp modelId="{63712988-BE05-44F1-BF16-B938AED90903}">
      <dsp:nvSpPr>
        <dsp:cNvPr id="0" name=""/>
        <dsp:cNvSpPr/>
      </dsp:nvSpPr>
      <dsp:spPr>
        <a:xfrm>
          <a:off x="0" y="805271"/>
          <a:ext cx="10972800" cy="745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500" kern="1200" dirty="0" smtClean="0">
              <a:latin typeface="Times New Roman" pitchFamily="18" charset="0"/>
              <a:cs typeface="Times New Roman" pitchFamily="18" charset="0"/>
            </a:rPr>
            <a:t>aktuálnosť, relevantnosť, zaujímavosť, dôležitosť, nie príliš široký koncept (literárny prehľad)</a:t>
          </a:r>
          <a:endParaRPr lang="sk-SK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05271"/>
        <a:ext cx="10972800" cy="745200"/>
      </dsp:txXfrm>
    </dsp:sp>
    <dsp:sp modelId="{91D9FCE4-D9B4-4899-8BFA-01BF656E883C}">
      <dsp:nvSpPr>
        <dsp:cNvPr id="0" name=""/>
        <dsp:cNvSpPr/>
      </dsp:nvSpPr>
      <dsp:spPr>
        <a:xfrm>
          <a:off x="0" y="1550471"/>
          <a:ext cx="10972800" cy="748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Výber cieľovej skupiny respondentov </a:t>
          </a:r>
          <a:endParaRPr lang="sk-SK" sz="32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553" y="1587024"/>
        <a:ext cx="10899694" cy="675694"/>
      </dsp:txXfrm>
    </dsp:sp>
    <dsp:sp modelId="{9EB61BD0-3E7C-4580-8093-08ABA179D099}">
      <dsp:nvSpPr>
        <dsp:cNvPr id="0" name=""/>
        <dsp:cNvSpPr/>
      </dsp:nvSpPr>
      <dsp:spPr>
        <a:xfrm>
          <a:off x="0" y="2299271"/>
          <a:ext cx="10972800" cy="529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500" kern="1200" dirty="0" smtClean="0">
              <a:latin typeface="Times New Roman" pitchFamily="18" charset="0"/>
              <a:cs typeface="Times New Roman" pitchFamily="18" charset="0"/>
            </a:rPr>
            <a:t>pacienti (konkrétna skupina), sestry, iný</a:t>
          </a:r>
          <a:endParaRPr lang="sk-SK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299271"/>
        <a:ext cx="10972800" cy="529920"/>
      </dsp:txXfrm>
    </dsp:sp>
    <dsp:sp modelId="{6BEC5EA9-C402-4468-9164-64FE7EF49ECE}">
      <dsp:nvSpPr>
        <dsp:cNvPr id="0" name=""/>
        <dsp:cNvSpPr/>
      </dsp:nvSpPr>
      <dsp:spPr>
        <a:xfrm>
          <a:off x="0" y="2829190"/>
          <a:ext cx="10972800" cy="748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Prehľad dostupných hodnotiacich nástrojov </a:t>
          </a:r>
          <a:endParaRPr lang="sk-SK" sz="32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553" y="2865743"/>
        <a:ext cx="10899694" cy="675694"/>
      </dsp:txXfrm>
    </dsp:sp>
    <dsp:sp modelId="{BB5D264B-84A6-4B43-80B4-89161BA9022D}">
      <dsp:nvSpPr>
        <dsp:cNvPr id="0" name=""/>
        <dsp:cNvSpPr/>
      </dsp:nvSpPr>
      <dsp:spPr>
        <a:xfrm>
          <a:off x="0" y="3577991"/>
          <a:ext cx="10972800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500" kern="1200" dirty="0" smtClean="0">
              <a:latin typeface="Times New Roman" pitchFamily="18" charset="0"/>
              <a:cs typeface="Times New Roman" pitchFamily="18" charset="0"/>
            </a:rPr>
            <a:t>hodnotiaci nástroj spĺňa kritériá výberu</a:t>
          </a:r>
          <a:endParaRPr lang="sk-SK" sz="25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2500" kern="1200" dirty="0" smtClean="0">
              <a:latin typeface="Times New Roman" pitchFamily="18" charset="0"/>
              <a:cs typeface="Times New Roman" pitchFamily="18" charset="0"/>
            </a:rPr>
            <a:t>hodnotiaci nástroj nespĺňa kritéria výberu = tvorba nového nástroja</a:t>
          </a:r>
        </a:p>
      </dsp:txBody>
      <dsp:txXfrm>
        <a:off x="0" y="3577991"/>
        <a:ext cx="10972800" cy="828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0C318-3F82-4C2C-B9AB-0F2780EB4015}" type="datetimeFigureOut">
              <a:rPr lang="sk-SK" smtClean="0"/>
              <a:t>13. 12. 2018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90DE5-2FE1-4F19-B4B7-2C51228A1D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61221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90DE5-2FE1-4F19-B4B7-2C51228A1D18}" type="slidenum">
              <a:rPr lang="sk-SK" smtClean="0"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26807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825537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9839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4375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22138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79386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67744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053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46707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683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55889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9902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B61EAC-5A3E-4AD3-BCF8-3E028DAF530C}" type="datetimeFigureOut">
              <a:rPr lang="sk-SK" smtClean="0"/>
              <a:pPr/>
              <a:t>13. 12. 2018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379C696-28DC-4823-AC7D-EDB267516ABC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3848774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jfmed.uniba.sk/clanky.php?aid=25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Hodnotiace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 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meracie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techniky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 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ošetrovateľstve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Výber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tvorba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nástroja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k-SK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7067" y="3870037"/>
            <a:ext cx="7766936" cy="1619442"/>
          </a:xfrm>
        </p:spPr>
        <p:txBody>
          <a:bodyPr>
            <a:normAutofit/>
          </a:bodyPr>
          <a:lstStyle/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Mgr. Dominika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Predmet: Ošetrovateľstvo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87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27000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Meranie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390073"/>
            <a:ext cx="10972800" cy="5370945"/>
          </a:xfrm>
        </p:spPr>
        <p:txBody>
          <a:bodyPr>
            <a:noAutofit/>
          </a:bodyPr>
          <a:lstStyle/>
          <a:p>
            <a:pPr algn="just"/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Proces merania je základom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kvantitatívneho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výskumu, pretože poskytuje významné spojenie medzi empirickým pozorovaním a matematickým vyjadrením kvantitatívnych vzťahov</a:t>
            </a:r>
          </a:p>
          <a:p>
            <a:pPr algn="just"/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Požiadavky na meranie a metódy merania závisia od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cieľu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daného merania</a:t>
            </a:r>
          </a:p>
          <a:p>
            <a:pPr algn="just"/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Meranie je ovplyvnené:</a:t>
            </a:r>
          </a:p>
          <a:p>
            <a:pPr lvl="1" algn="just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Osobou, ktorá realizuje meranie</a:t>
            </a:r>
          </a:p>
          <a:p>
            <a:pPr lvl="1" algn="just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Objektom/ cieľom merania</a:t>
            </a:r>
          </a:p>
          <a:p>
            <a:pPr lvl="1" algn="just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Meraním samotným (priebeh, podmienky...)</a:t>
            </a:r>
          </a:p>
          <a:p>
            <a:pPr marL="393192" lvl="1" indent="0" algn="just">
              <a:buClr>
                <a:schemeClr val="accent3"/>
              </a:buClr>
              <a:buNone/>
            </a:pPr>
            <a:endParaRPr 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Meranie začína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klarifikovaním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objektu, charakteristiky alebo elementu, ktorý má byť meraný</a:t>
            </a:r>
          </a:p>
          <a:p>
            <a:pPr lvl="1" algn="just">
              <a:buClr>
                <a:schemeClr val="accent3"/>
              </a:buClr>
            </a:pP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Priame meranie 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– výška, váha (dá sa priamo odmerať)</a:t>
            </a:r>
          </a:p>
          <a:p>
            <a:pPr lvl="1" algn="just">
              <a:buClr>
                <a:schemeClr val="accent3"/>
              </a:buClr>
            </a:pP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Nepriame meranie 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– predmetom je abstraktná myšlienka (napr. stres, strach, zvládanie) – klarifikácia je nutná prostredníctvom konceptuálnej definície →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využitie hodnotiacich/ posudzovacích nástrojov</a:t>
            </a:r>
          </a:p>
          <a:p>
            <a:pPr algn="just"/>
            <a:endParaRPr lang="sk-SK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51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251506"/>
            <a:ext cx="10972800" cy="1143000"/>
          </a:xfrm>
        </p:spPr>
        <p:txBody>
          <a:bodyPr/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ástroj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3" y="1607127"/>
            <a:ext cx="10972800" cy="4696691"/>
          </a:xfrm>
        </p:spPr>
        <p:txBody>
          <a:bodyPr>
            <a:normAutofit/>
          </a:bodyPr>
          <a:lstStyle/>
          <a:p>
            <a:pPr algn="just">
              <a:buSzTx/>
              <a:defRPr/>
            </a:pP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erací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, hodnotiaci/test, škála, stupnica, 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dotazník, štruktúrovaná predloha v rozhovore</a:t>
            </a:r>
          </a:p>
          <a:p>
            <a:pPr algn="just">
              <a:buSzTx/>
              <a:defRPr/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Kolekcia 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otázok v kontexte posudzovacích domén </a:t>
            </a:r>
          </a:p>
          <a:p>
            <a:pPr algn="just">
              <a:buSzTx/>
              <a:defRPr/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Prostriedok 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na identifikáciu 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špecifického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fenoménu/javu/abstraktu 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(napr. pracovná spokojnosť sestier, prideľovaná starostlivosť, kvalita života vybranej skupiny, atď.)</a:t>
            </a:r>
          </a:p>
          <a:p>
            <a:pPr algn="just">
              <a:buSzTx/>
              <a:buNone/>
              <a:defRPr/>
            </a:pPr>
            <a:endParaRPr lang="sk-SK" sz="22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SzTx/>
              <a:defRPr/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Jednotlivo 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sk-SK" sz="22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SAP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(single </a:t>
            </a:r>
            <a:r>
              <a:rPr lang="sk-SK" sz="2200" i="1" dirty="0" err="1">
                <a:latin typeface="Times New Roman" pitchFamily="18" charset="0"/>
                <a:cs typeface="Times New Roman" pitchFamily="18" charset="0"/>
              </a:rPr>
              <a:t>assessment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 proces)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 → skríning, súčasť EBG 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k-SK" sz="2200" i="1" dirty="0" err="1">
                <a:latin typeface="Times New Roman" pitchFamily="18" charset="0"/>
                <a:cs typeface="Times New Roman" pitchFamily="18" charset="0"/>
              </a:rPr>
              <a:t>evidence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200" i="1" dirty="0" err="1">
                <a:latin typeface="Times New Roman" pitchFamily="18" charset="0"/>
                <a:cs typeface="Times New Roman" pitchFamily="18" charset="0"/>
              </a:rPr>
              <a:t>based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200" i="1" dirty="0" err="1" smtClean="0">
                <a:latin typeface="Times New Roman" pitchFamily="18" charset="0"/>
                <a:cs typeface="Times New Roman" pitchFamily="18" charset="0"/>
              </a:rPr>
              <a:t>guideline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>
              <a:buSzTx/>
              <a:buNone/>
              <a:defRPr/>
            </a:pPr>
            <a:endParaRPr lang="sk-SK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SzTx/>
              <a:defRPr/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Kolekcia 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nástrojov → </a:t>
            </a:r>
            <a:r>
              <a:rPr lang="sk-SK" sz="22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CAP</a:t>
            </a:r>
            <a:r>
              <a:rPr lang="sk-SK" sz="2200" b="1" i="1" dirty="0">
                <a:solidFill>
                  <a:srgbClr val="7B3D1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k-SK" sz="2200" i="1" dirty="0" err="1">
                <a:latin typeface="Times New Roman" pitchFamily="18" charset="0"/>
                <a:cs typeface="Times New Roman" pitchFamily="18" charset="0"/>
              </a:rPr>
              <a:t>comprehensive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200" i="1" dirty="0" err="1">
                <a:latin typeface="Times New Roman" pitchFamily="18" charset="0"/>
                <a:cs typeface="Times New Roman" pitchFamily="18" charset="0"/>
              </a:rPr>
              <a:t>assessment</a:t>
            </a:r>
            <a:r>
              <a:rPr lang="sk-SK" sz="2200" i="1" dirty="0">
                <a:latin typeface="Times New Roman" pitchFamily="18" charset="0"/>
                <a:cs typeface="Times New Roman" pitchFamily="18" charset="0"/>
              </a:rPr>
              <a:t> proces)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 → 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multidisciplinárny 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tím → špecifické skupiny pacientov, 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200" i="1" dirty="0">
                <a:latin typeface="Times New Roman" pitchFamily="18" charset="0"/>
                <a:cs typeface="Times New Roman" pitchFamily="18" charset="0"/>
              </a:rPr>
              <a:t>Minimum Data Set, </a:t>
            </a:r>
            <a:r>
              <a:rPr lang="cs-CZ" sz="2200" i="1" dirty="0" err="1">
                <a:latin typeface="Times New Roman" pitchFamily="18" charset="0"/>
                <a:cs typeface="Times New Roman" pitchFamily="18" charset="0"/>
              </a:rPr>
              <a:t>Core</a:t>
            </a:r>
            <a:r>
              <a:rPr lang="cs-CZ" sz="2200" i="1" dirty="0">
                <a:latin typeface="Times New Roman" pitchFamily="18" charset="0"/>
                <a:cs typeface="Times New Roman" pitchFamily="18" charset="0"/>
              </a:rPr>
              <a:t> Data Set, </a:t>
            </a:r>
            <a:r>
              <a:rPr lang="cs-CZ" sz="2200" i="1" dirty="0" err="1">
                <a:latin typeface="Times New Roman" pitchFamily="18" charset="0"/>
                <a:cs typeface="Times New Roman" pitchFamily="18" charset="0"/>
              </a:rPr>
              <a:t>Assessments</a:t>
            </a:r>
            <a:r>
              <a:rPr lang="cs-CZ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i="1" dirty="0" err="1">
                <a:latin typeface="Times New Roman" pitchFamily="18" charset="0"/>
                <a:cs typeface="Times New Roman" pitchFamily="18" charset="0"/>
              </a:rPr>
              <a:t>Protocols</a:t>
            </a:r>
            <a:r>
              <a:rPr lang="cs-CZ" sz="2200" i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k-SK" sz="22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  <a:defRPr/>
            </a:pP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algn="just"/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k-SK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63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1616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Kritériá výberu nástroja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99491"/>
            <a:ext cx="10972800" cy="4862946"/>
          </a:xfrm>
        </p:spPr>
        <p:txBody>
          <a:bodyPr>
            <a:normAutofit/>
          </a:bodyPr>
          <a:lstStyle/>
          <a:p>
            <a:pPr>
              <a:buSzTx/>
            </a:pPr>
            <a:r>
              <a:rPr lang="sk-SK" altLang="sk-SK" sz="2200" b="1" i="1" dirty="0" smtClean="0">
                <a:latin typeface="Times New Roman" pitchFamily="18" charset="0"/>
                <a:cs typeface="Times New Roman" pitchFamily="18" charset="0"/>
              </a:rPr>
              <a:t>Nástroj musí byť </a:t>
            </a:r>
            <a:r>
              <a:rPr lang="sk-SK" altLang="sk-SK" sz="2200" b="1" i="1" dirty="0" err="1" smtClean="0">
                <a:latin typeface="Times New Roman" pitchFamily="18" charset="0"/>
                <a:cs typeface="Times New Roman" pitchFamily="18" charset="0"/>
              </a:rPr>
              <a:t>reliabilný</a:t>
            </a:r>
            <a:r>
              <a:rPr lang="sk-SK" altLang="sk-SK" sz="2200" b="1" i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sk-SK" altLang="sk-SK" sz="2200" b="1" i="1" dirty="0" err="1" smtClean="0">
                <a:latin typeface="Times New Roman" pitchFamily="18" charset="0"/>
                <a:cs typeface="Times New Roman" pitchFamily="18" charset="0"/>
              </a:rPr>
              <a:t>validný</a:t>
            </a:r>
            <a:r>
              <a:rPr lang="sk-SK" altLang="sk-SK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sk-SK" altLang="sk-SK" sz="2200" i="1" dirty="0" err="1" smtClean="0">
                <a:latin typeface="Times New Roman" pitchFamily="18" charset="0"/>
                <a:cs typeface="Times New Roman" pitchFamily="18" charset="0"/>
              </a:rPr>
              <a:t>evaluácia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200" i="1" dirty="0" err="1" smtClean="0">
                <a:latin typeface="Times New Roman" pitchFamily="18" charset="0"/>
                <a:cs typeface="Times New Roman" pitchFamily="18" charset="0"/>
              </a:rPr>
              <a:t>psychometrických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 vlastností nástroja</a:t>
            </a:r>
          </a:p>
          <a:p>
            <a:pPr lvl="1">
              <a:buClr>
                <a:schemeClr val="accent3"/>
              </a:buClr>
              <a:buSzTx/>
            </a:pPr>
            <a:r>
              <a:rPr lang="sk-SK" altLang="sk-SK" sz="2200" i="1" dirty="0" err="1" smtClean="0">
                <a:latin typeface="Times New Roman" pitchFamily="18" charset="0"/>
                <a:cs typeface="Times New Roman" pitchFamily="18" charset="0"/>
              </a:rPr>
              <a:t>Reliabilita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 nástroja</a:t>
            </a:r>
            <a:endParaRPr lang="sk-SK" altLang="sk-SK" sz="2200" dirty="0">
              <a:latin typeface="Times New Roman" pitchFamily="18" charset="0"/>
              <a:cs typeface="Times New Roman" pitchFamily="18" charset="0"/>
            </a:endParaRPr>
          </a:p>
          <a:p>
            <a:pPr lvl="2">
              <a:buClr>
                <a:schemeClr val="accent3"/>
              </a:buClr>
              <a:buSzTx/>
            </a:pP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spoľahlivosť</a:t>
            </a:r>
            <a:r>
              <a:rPr lang="sk-SK" altLang="sk-SK" sz="2200" dirty="0">
                <a:latin typeface="Times New Roman" pitchFamily="18" charset="0"/>
                <a:cs typeface="Times New Roman" pitchFamily="18" charset="0"/>
              </a:rPr>
              <a:t>, presnosť a konzistentnosť </a:t>
            </a: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merania</a:t>
            </a:r>
          </a:p>
          <a:p>
            <a:pPr lvl="1">
              <a:buClr>
                <a:schemeClr val="accent3"/>
              </a:buClr>
              <a:buSzTx/>
            </a:pPr>
            <a:r>
              <a:rPr lang="sk-SK" altLang="sk-SK" sz="2200" i="1" dirty="0" err="1" smtClean="0">
                <a:latin typeface="Times New Roman" pitchFamily="18" charset="0"/>
                <a:cs typeface="Times New Roman" pitchFamily="18" charset="0"/>
              </a:rPr>
              <a:t>Validita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 nástroja</a:t>
            </a:r>
            <a:endParaRPr lang="sk-SK" alt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2">
              <a:buClr>
                <a:schemeClr val="accent3"/>
              </a:buClr>
              <a:buSzTx/>
            </a:pP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platnosť - miera, do akej daný nástroj skutočne meria ten znak, ktorý má merať</a:t>
            </a:r>
          </a:p>
          <a:p>
            <a:pPr marL="667512" lvl="2" indent="0">
              <a:buSzTx/>
              <a:buNone/>
            </a:pPr>
            <a:endParaRPr lang="sk-SK" alt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</a:pP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Musí byť 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multidisciplinárny</a:t>
            </a:r>
            <a:r>
              <a:rPr lang="sk-SK" altLang="sk-SK" sz="22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kultúrne 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senzitívny</a:t>
            </a: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špecifický</a:t>
            </a:r>
          </a:p>
          <a:p>
            <a:pPr marL="0" indent="0">
              <a:buSzTx/>
              <a:buNone/>
            </a:pPr>
            <a:endParaRPr lang="sk-SK" altLang="sk-SK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</a:pPr>
            <a:r>
              <a:rPr lang="sk-SK" altLang="sk-SK" sz="2200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plikovateľný</a:t>
            </a: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 v praxi</a:t>
            </a:r>
          </a:p>
          <a:p>
            <a:pPr marL="0" indent="0">
              <a:buSzTx/>
              <a:buNone/>
            </a:pPr>
            <a:endParaRPr lang="sk-SK" alt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</a:pP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Musí byť </a:t>
            </a:r>
            <a:r>
              <a:rPr lang="sk-SK" altLang="sk-SK" sz="2200" i="1" dirty="0" smtClean="0">
                <a:latin typeface="Times New Roman" pitchFamily="18" charset="0"/>
                <a:cs typeface="Times New Roman" pitchFamily="18" charset="0"/>
              </a:rPr>
              <a:t>dostupný</a:t>
            </a:r>
            <a:r>
              <a:rPr lang="sk-SK" altLang="sk-SK" sz="2200" dirty="0" smtClean="0">
                <a:latin typeface="Times New Roman" pitchFamily="18" charset="0"/>
                <a:cs typeface="Times New Roman" pitchFamily="18" charset="0"/>
              </a:rPr>
              <a:t> manuál pre administráciu  (interpretácia výsledkov)</a:t>
            </a:r>
          </a:p>
          <a:p>
            <a:pPr>
              <a:buSzTx/>
              <a:buFont typeface="Wingdings" panose="05000000000000000000" pitchFamily="2" charset="2"/>
              <a:buChar char="§"/>
            </a:pPr>
            <a:endParaRPr lang="sk-SK" alt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  <a:buFont typeface="Wingdings" panose="05000000000000000000" pitchFamily="2" charset="2"/>
              <a:buChar char="§"/>
            </a:pP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  <a:buFont typeface="Wingdings" panose="05000000000000000000" pitchFamily="2" charset="2"/>
              <a:buChar char="§"/>
            </a:pP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  <a:buFont typeface="Wingdings" panose="05000000000000000000" pitchFamily="2" charset="2"/>
              <a:buChar char="§"/>
            </a:pP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endParaRPr lang="sk-SK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50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506" y="14413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Reliabilita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nástroja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00100" y="1419225"/>
            <a:ext cx="10791825" cy="5230958"/>
          </a:xfrm>
        </p:spPr>
        <p:txBody>
          <a:bodyPr>
            <a:normAutofit fontScale="92500"/>
          </a:bodyPr>
          <a:lstStyle/>
          <a:p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Reliabilita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 ako stabilita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– aké stabilné sú odpovede jedného respondenta, korelácia dvoch meraní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Využitie štatistickej metódy </a:t>
            </a:r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test-retest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 časovom rozmedzí 2-4 týždne; stabilita v časovom rozmedzí – nie v názoroch, postojoch alebo vedomostiach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Homogenita, vnútorná konzistencia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– korelácie medzi rôznymi položkami v nástroji; rozsah do akého všetky položky v nástroji konzistentne merajú ten istý konštrukt</a:t>
            </a:r>
          </a:p>
          <a:p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Cronbach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l-GR" dirty="0" smtClean="0"/>
              <a:t>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(alebo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Kuder-Richardson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formula) </a:t>
            </a:r>
          </a:p>
          <a:p>
            <a:pPr lvl="1"/>
            <a:r>
              <a:rPr lang="sk-SK" sz="1800" dirty="0" err="1" smtClean="0">
                <a:latin typeface="Times New Roman" pitchFamily="18" charset="0"/>
                <a:cs typeface="Times New Roman" pitchFamily="18" charset="0"/>
              </a:rPr>
              <a:t>Cronbach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– posúdenie hodnoty, kedy sa nástroj považuje za </a:t>
            </a:r>
            <a:r>
              <a:rPr lang="sk-SK" sz="1800" i="1" dirty="0" err="1" smtClean="0">
                <a:latin typeface="Times New Roman" pitchFamily="18" charset="0"/>
                <a:cs typeface="Times New Roman" pitchFamily="18" charset="0"/>
              </a:rPr>
              <a:t>reliabilný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/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Ak bol nástroj 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použitý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a testovaný v rôznych štúdiách – hodnota nad 0,8</a:t>
            </a:r>
          </a:p>
          <a:p>
            <a:pPr lvl="2"/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Ak výskumník nástroj 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vyvinul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– hodnota 0,7 a vyššie</a:t>
            </a:r>
          </a:p>
          <a:p>
            <a:pPr lvl="2"/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Pozor na 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excelentné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hodnoty 0,95 a viac – príliš veľa položiek v nástroji; položky merajú rovnaké charakteristiky; možné formovanie sub-škál v rámci nástroja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Analýza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položiek (zhodnotenie ako každá položka „zapadá“ do nástroja – vhodné pri procese vývoja nástroja)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85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4565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Validita nástroja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88655"/>
            <a:ext cx="10905066" cy="48952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sk-SK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sk-SK" sz="3600" b="1" dirty="0" smtClean="0">
                <a:latin typeface="Times New Roman" pitchFamily="18" charset="0"/>
                <a:cs typeface="Times New Roman" pitchFamily="18" charset="0"/>
              </a:rPr>
              <a:t>Meria nástroj fenomén, ktorý by mal merať?</a:t>
            </a:r>
          </a:p>
          <a:p>
            <a:pPr>
              <a:buNone/>
            </a:pPr>
            <a:endParaRPr lang="sk-SK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k-SK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sk-SK" sz="2400" b="1" i="1" dirty="0" smtClean="0">
                <a:latin typeface="Times New Roman" pitchFamily="18" charset="0"/>
                <a:cs typeface="Times New Roman" pitchFamily="18" charset="0"/>
              </a:rPr>
              <a:t>Rozsah, do akej miery nástroj skutočne odráža meraný koncept</a:t>
            </a:r>
          </a:p>
          <a:p>
            <a:pPr>
              <a:buNone/>
            </a:pP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k-SK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ípka dolu 3"/>
          <p:cNvSpPr/>
          <p:nvPr/>
        </p:nvSpPr>
        <p:spPr>
          <a:xfrm>
            <a:off x="5493327" y="3163455"/>
            <a:ext cx="1205346" cy="872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555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863" y="212436"/>
            <a:ext cx="8175722" cy="13208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Validita nástroja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4749348"/>
              </p:ext>
            </p:extLst>
          </p:nvPr>
        </p:nvGraphicFramePr>
        <p:xfrm>
          <a:off x="677863" y="1731818"/>
          <a:ext cx="10876828" cy="4678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61891" y="31930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Typy </a:t>
            </a:r>
            <a:r>
              <a:rPr lang="sk-SK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validity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objekt pre text 4"/>
          <p:cNvSpPr>
            <a:spLocks noGrp="1"/>
          </p:cNvSpPr>
          <p:nvPr>
            <p:ph type="body" idx="1"/>
          </p:nvPr>
        </p:nvSpPr>
        <p:spPr>
          <a:xfrm>
            <a:off x="1003636" y="1640465"/>
            <a:ext cx="4185623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Zjavná validita		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objekt pre text 6"/>
          <p:cNvSpPr>
            <a:spLocks noGrp="1"/>
          </p:cNvSpPr>
          <p:nvPr>
            <p:ph type="body" sz="half" idx="3"/>
          </p:nvPr>
        </p:nvSpPr>
        <p:spPr>
          <a:xfrm>
            <a:off x="6686274" y="1640465"/>
            <a:ext cx="4185618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Obsahová validita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2"/>
          </p:nvPr>
        </p:nvSpPr>
        <p:spPr>
          <a:xfrm>
            <a:off x="675745" y="2216727"/>
            <a:ext cx="5217055" cy="4322618"/>
          </a:xfrm>
        </p:spPr>
        <p:txBody>
          <a:bodyPr/>
          <a:lstStyle/>
          <a:p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Je na prvý pohľad </a:t>
            </a:r>
            <a:r>
              <a:rPr lang="sk-SK" sz="2000" i="1" dirty="0">
                <a:latin typeface="Times New Roman" pitchFamily="18" charset="0"/>
                <a:cs typeface="Times New Roman" pitchFamily="18" charset="0"/>
              </a:rPr>
              <a:t>zrejmé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čo sa meria prostredníctvom vybraného nástroja?</a:t>
            </a:r>
          </a:p>
          <a:p>
            <a:r>
              <a:rPr lang="sk-SK" sz="2000" i="1" dirty="0">
                <a:latin typeface="Times New Roman" pitchFamily="18" charset="0"/>
                <a:cs typeface="Times New Roman" pitchFamily="18" charset="0"/>
              </a:rPr>
              <a:t>Subjektívne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zhodnotenie</a:t>
            </a:r>
          </a:p>
          <a:p>
            <a:r>
              <a:rPr lang="sk-SK" sz="2000" i="1" dirty="0">
                <a:latin typeface="Times New Roman" pitchFamily="18" charset="0"/>
                <a:cs typeface="Times New Roman" pitchFamily="18" charset="0"/>
              </a:rPr>
              <a:t>Expertná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analýza (výskumníci), 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bežní ľudia – </a:t>
            </a:r>
            <a:r>
              <a:rPr lang="sk-SK" sz="2000" i="1" dirty="0">
                <a:latin typeface="Times New Roman" pitchFamily="18" charset="0"/>
                <a:cs typeface="Times New Roman" pitchFamily="18" charset="0"/>
              </a:rPr>
              <a:t>laici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(môže byť aj cieľová skupina)</a:t>
            </a:r>
          </a:p>
          <a:p>
            <a:r>
              <a:rPr lang="sk-SK" sz="2000" i="1" dirty="0">
                <a:latin typeface="Times New Roman" pitchFamily="18" charset="0"/>
                <a:cs typeface="Times New Roman" pitchFamily="18" charset="0"/>
              </a:rPr>
              <a:t>Literárny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000" i="1" dirty="0">
                <a:latin typeface="Times New Roman" pitchFamily="18" charset="0"/>
                <a:cs typeface="Times New Roman" pitchFamily="18" charset="0"/>
              </a:rPr>
              <a:t>prehľad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– Zahŕňa nástroj všetky typické časti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? (napr. všetky dimenzie, domény, aspekty, ktoré sú v literatúre opísané ako súčasť posúdenia daného fenoménu/javu/abstraktu)</a:t>
            </a:r>
            <a:endParaRPr lang="sk-SK" sz="2000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/>
          </a:p>
        </p:txBody>
      </p:sp>
      <p:sp>
        <p:nvSpPr>
          <p:cNvPr id="8" name="Zástupný objekt pre obsah 7"/>
          <p:cNvSpPr>
            <a:spLocks noGrp="1"/>
          </p:cNvSpPr>
          <p:nvPr>
            <p:ph sz="quarter" idx="4"/>
          </p:nvPr>
        </p:nvSpPr>
        <p:spPr>
          <a:xfrm>
            <a:off x="6353766" y="2216727"/>
            <a:ext cx="5006961" cy="4336473"/>
          </a:xfrm>
        </p:spPr>
        <p:txBody>
          <a:bodyPr/>
          <a:lstStyle/>
          <a:p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Položky v nástroji pokrývajú </a:t>
            </a:r>
            <a:r>
              <a:rPr lang="sk-SK" sz="2000" i="1" dirty="0">
                <a:latin typeface="Times New Roman" pitchFamily="18" charset="0"/>
                <a:cs typeface="Times New Roman" pitchFamily="18" charset="0"/>
              </a:rPr>
              <a:t>presný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 obsah skúmaného konceptu</a:t>
            </a:r>
          </a:p>
          <a:p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Obsahovú validitu je možné 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dosiahnuť prostredníctvom </a:t>
            </a:r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3 zdrojov:</a:t>
            </a:r>
          </a:p>
          <a:p>
            <a:pPr lvl="1"/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Literatúra</a:t>
            </a:r>
          </a:p>
          <a:p>
            <a:pPr lvl="1"/>
            <a:r>
              <a:rPr lang="sk-SK" sz="2000" dirty="0">
                <a:latin typeface="Times New Roman" pitchFamily="18" charset="0"/>
                <a:cs typeface="Times New Roman" pitchFamily="18" charset="0"/>
              </a:rPr>
              <a:t>Reprezentatívna vzorka relevantnej 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populácie</a:t>
            </a:r>
          </a:p>
          <a:p>
            <a:pPr lvl="1"/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Panel expertov (minimálne n=6)</a:t>
            </a:r>
            <a:endParaRPr lang="sk-SK" sz="2000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18203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5745" y="13143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Typy validity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795818" y="1542146"/>
            <a:ext cx="4185623" cy="576262"/>
          </a:xfrm>
        </p:spPr>
        <p:txBody>
          <a:bodyPr/>
          <a:lstStyle/>
          <a:p>
            <a:r>
              <a:rPr lang="sk-SK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Konštruktová</a:t>
            </a:r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validita</a:t>
            </a:r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half" idx="3"/>
          </p:nvPr>
        </p:nvSpPr>
        <p:spPr>
          <a:xfrm>
            <a:off x="6506165" y="1381662"/>
            <a:ext cx="4185618" cy="576262"/>
          </a:xfrm>
        </p:spPr>
        <p:txBody>
          <a:bodyPr/>
          <a:lstStyle/>
          <a:p>
            <a:r>
              <a:rPr lang="sk-SK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Kritériová</a:t>
            </a:r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validita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quarter" idx="2"/>
          </p:nvPr>
        </p:nvSpPr>
        <p:spPr>
          <a:xfrm>
            <a:off x="675745" y="2050473"/>
            <a:ext cx="5217055" cy="4488872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Skúmanie vzťahu jednotlivých položiek ku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sub-škálam</a:t>
            </a:r>
            <a:endParaRPr lang="sk-SK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Skúmanie vzťahu jednotlivých sub-škál k celému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nástroju 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Testovanie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hypotéz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– korelácie (napr. Pearsonov korelačný koeficient)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Regresná analýza, viacrozmerná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regresia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Faktorová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analýza (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exploratívna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konfirmatórna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9765" y="2050473"/>
            <a:ext cx="5468780" cy="4502726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Súbežná a prediktívna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Súbežná validita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- je podporená ak nástroj koreluje s iným nástrojom, ktorý meria ten istý koncept rovnako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(miera zhody výsledkov) -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porovnanie so štandardom (normou)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Prediktívna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validita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posúdenie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pravdepodobnosti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smtClean="0">
                <a:latin typeface="Times New Roman" pitchFamily="18" charset="0"/>
                <a:cs typeface="Times New Roman" pitchFamily="18" charset="0"/>
              </a:rPr>
              <a:t>vzniku → význam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pri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určovaní vhodnosti </a:t>
            </a:r>
            <a:r>
              <a:rPr lang="cs-CZ" alt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 smtClean="0">
                <a:latin typeface="Times New Roman" pitchFamily="18" charset="0"/>
                <a:cs typeface="Times New Roman" pitchFamily="18" charset="0"/>
              </a:rPr>
              <a:t>použitia</a:t>
            </a:r>
            <a:r>
              <a:rPr lang="cs-CZ" alt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 smtClean="0">
                <a:latin typeface="Times New Roman" pitchFamily="18" charset="0"/>
                <a:cs typeface="Times New Roman" pitchFamily="18" charset="0"/>
              </a:rPr>
              <a:t>nástroja</a:t>
            </a:r>
            <a:r>
              <a:rPr lang="cs-CZ" altLang="sk-SK" dirty="0" smtClean="0">
                <a:latin typeface="Times New Roman" pitchFamily="18" charset="0"/>
                <a:cs typeface="Times New Roman" pitchFamily="18" charset="0"/>
              </a:rPr>
              <a:t> v daných </a:t>
            </a:r>
            <a:r>
              <a:rPr lang="cs-CZ" altLang="sk-SK" dirty="0" err="1" smtClean="0">
                <a:latin typeface="Times New Roman" pitchFamily="18" charset="0"/>
                <a:cs typeface="Times New Roman" pitchFamily="18" charset="0"/>
              </a:rPr>
              <a:t>podmienkach</a:t>
            </a:r>
            <a:r>
              <a:rPr lang="cs-CZ" altLang="sk-SK" dirty="0" smtClean="0">
                <a:latin typeface="Times New Roman" pitchFamily="18" charset="0"/>
                <a:cs typeface="Times New Roman" pitchFamily="18" charset="0"/>
              </a:rPr>
              <a:t> → </a:t>
            </a:r>
            <a:r>
              <a:rPr lang="cs-CZ" altLang="sk-SK" i="1" dirty="0" smtClean="0">
                <a:latin typeface="Times New Roman" pitchFamily="18" charset="0"/>
                <a:cs typeface="Times New Roman" pitchFamily="18" charset="0"/>
              </a:rPr>
              <a:t>výsledné</a:t>
            </a:r>
            <a:r>
              <a:rPr lang="cs-CZ" alt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skóre nebude mať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rovnakú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výpovednú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hodnotu výšky rizika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napr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. na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infekčnom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ortopedickom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alebo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>
                <a:latin typeface="Times New Roman" pitchFamily="18" charset="0"/>
                <a:cs typeface="Times New Roman" pitchFamily="18" charset="0"/>
              </a:rPr>
              <a:t>neurologickom</a:t>
            </a:r>
            <a:r>
              <a:rPr lang="cs-CZ" alt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sk-SK" dirty="0" err="1" smtClean="0">
                <a:latin typeface="Times New Roman" pitchFamily="18" charset="0"/>
                <a:cs typeface="Times New Roman" pitchFamily="18" charset="0"/>
              </a:rPr>
              <a:t>oddelení</a:t>
            </a:r>
            <a:endParaRPr lang="cs-CZ" altLang="sk-SK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55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77334" y="17761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Senzitivita a </a:t>
            </a:r>
            <a:r>
              <a:rPr lang="sk-SK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špecificita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sz="half" idx="1"/>
          </p:nvPr>
        </p:nvSpPr>
        <p:spPr>
          <a:xfrm>
            <a:off x="677334" y="1620982"/>
            <a:ext cx="5474084" cy="495992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SzTx/>
            </a:pPr>
            <a:r>
              <a:rPr lang="sk-SK" altLang="sk-SK" sz="2000" i="1" dirty="0">
                <a:latin typeface="Times New Roman" pitchFamily="18" charset="0"/>
                <a:cs typeface="Times New Roman" pitchFamily="18" charset="0"/>
              </a:rPr>
              <a:t>Senzitivita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– citlivosť nástroja vhodne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identifikovať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fenomén/jav, t.j. správne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zachytiť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riziko (napr. pri diagnostických testoch - % správne pozitívnych nálezov)</a:t>
            </a:r>
          </a:p>
          <a:p>
            <a:pPr>
              <a:lnSpc>
                <a:spcPct val="90000"/>
              </a:lnSpc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Chápeme  napr. ako % sestier, pracujúcich v interných disciplínach, u ktorých bolo </a:t>
            </a:r>
            <a:r>
              <a:rPr lang="sk-SK" altLang="sk-SK" sz="2000" i="1" dirty="0" err="1" smtClean="0">
                <a:latin typeface="Times New Roman" pitchFamily="18" charset="0"/>
                <a:cs typeface="Times New Roman" pitchFamily="18" charset="0"/>
              </a:rPr>
              <a:t>predikované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, že budú vynechávať viac ako 1 z 10 ošetrovateľských aktivít pri poskytovaní ošetrovateľskej starostlivosti, pričom toto bolo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potvrdené</a:t>
            </a:r>
          </a:p>
          <a:p>
            <a:pPr>
              <a:lnSpc>
                <a:spcPct val="90000"/>
              </a:lnSpc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Ako nástroj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funguje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v rôznych </a:t>
            </a:r>
            <a:r>
              <a:rPr lang="sk-SK" altLang="sk-SK" sz="2000" dirty="0" err="1" smtClean="0">
                <a:latin typeface="Times New Roman" pitchFamily="18" charset="0"/>
                <a:cs typeface="Times New Roman" pitchFamily="18" charset="0"/>
              </a:rPr>
              <a:t>socio-kultúrnych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kontextoch? </a:t>
            </a:r>
          </a:p>
          <a:p>
            <a:pPr lvl="1">
              <a:lnSpc>
                <a:spcPct val="90000"/>
              </a:lnSpc>
              <a:buSzTx/>
              <a:buFont typeface="Wingdings" panose="05000000000000000000" pitchFamily="2" charset="2"/>
              <a:buChar char="§"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Napr. iné skupiny pacientov</a:t>
            </a:r>
          </a:p>
          <a:p>
            <a:pPr lvl="1">
              <a:lnSpc>
                <a:spcPct val="90000"/>
              </a:lnSpc>
              <a:buSzTx/>
              <a:buFont typeface="Wingdings" panose="05000000000000000000" pitchFamily="2" charset="2"/>
              <a:buChar char="§"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Iný zdravotnícky pracovník (sestra, praktická sestra)</a:t>
            </a:r>
          </a:p>
          <a:p>
            <a:pPr>
              <a:lnSpc>
                <a:spcPct val="90000"/>
              </a:lnSpc>
              <a:buSzTx/>
              <a:buFont typeface="Wingdings" panose="05000000000000000000" pitchFamily="2" charset="2"/>
              <a:buChar char="§"/>
            </a:pP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endParaRPr lang="sk-SK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386140" y="1620982"/>
            <a:ext cx="5263994" cy="4406527"/>
          </a:xfrm>
        </p:spPr>
        <p:txBody>
          <a:bodyPr>
            <a:normAutofit/>
          </a:bodyPr>
          <a:lstStyle/>
          <a:p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000" i="1" dirty="0" err="1" smtClean="0">
                <a:latin typeface="Times New Roman" pitchFamily="18" charset="0"/>
                <a:cs typeface="Times New Roman" pitchFamily="18" charset="0"/>
              </a:rPr>
              <a:t>Špecificita</a:t>
            </a:r>
            <a:r>
              <a:rPr lang="sk-SK" altLang="sk-SK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– schopnosť hodnotiaceho nástroja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zachytiť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napr. nerizikového pacienta, t.j. vyradiť ho zo skupiny pacientov ohrozených rizikom pádu (napríklad)</a:t>
            </a:r>
          </a:p>
          <a:p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Chápeme, napr. ako % sestier pracujúcich v interných disciplínach, u ktorých nebolo </a:t>
            </a:r>
            <a:r>
              <a:rPr lang="sk-SK" altLang="sk-SK" sz="2000" i="1" dirty="0" err="1" smtClean="0">
                <a:latin typeface="Times New Roman" pitchFamily="18" charset="0"/>
                <a:cs typeface="Times New Roman" pitchFamily="18" charset="0"/>
              </a:rPr>
              <a:t>predikované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, že budú vynechávať viac ako 1 z 10 ošetrovateľských aktivít pri poskytovaní ošetrovateľskej starostlivosti a skutočne to bolo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potvrdené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99639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3161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Iné kvality dobrého nástroja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40873"/>
            <a:ext cx="10972800" cy="5181600"/>
          </a:xfrm>
        </p:spPr>
        <p:txBody>
          <a:bodyPr>
            <a:normAutofit lnSpcReduction="10000"/>
          </a:bodyPr>
          <a:lstStyle/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Krátky,  jednoduchá administrácia </a:t>
            </a:r>
          </a:p>
          <a:p>
            <a:pPr marL="0" indent="0">
              <a:buNone/>
            </a:pPr>
            <a:endParaRPr 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V procese vývoja nástroja – zahrnutá cieľová skupina respondentov </a:t>
            </a:r>
          </a:p>
          <a:p>
            <a:pPr marL="0" indent="0">
              <a:buNone/>
            </a:pPr>
            <a:endParaRPr 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Minimálna záťaž pre respondentov</a:t>
            </a:r>
          </a:p>
          <a:p>
            <a:pPr marL="0" indent="0">
              <a:buNone/>
            </a:pPr>
            <a:endParaRPr 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Variabilita položiek</a:t>
            </a:r>
          </a:p>
          <a:p>
            <a:pPr marL="0" indent="0">
              <a:buNone/>
            </a:pPr>
            <a:endParaRPr 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Schopnosť nájsť rozdiely medzi respondentami – nie v charakteristikách respondenta ale vo vnímaní daného fenoménu</a:t>
            </a:r>
          </a:p>
          <a:p>
            <a:pPr marL="0" indent="0">
              <a:buNone/>
            </a:pPr>
            <a:endParaRPr 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Citlivosť k fenoménu</a:t>
            </a:r>
          </a:p>
          <a:p>
            <a:pPr lvl="1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Dôležitosť výberu ďalších premenných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1280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3871363"/>
              </p:ext>
            </p:extLst>
          </p:nvPr>
        </p:nvGraphicFramePr>
        <p:xfrm>
          <a:off x="1730809" y="1359190"/>
          <a:ext cx="8596312" cy="4629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3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9599" y="158659"/>
            <a:ext cx="10033819" cy="13208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Hodnotiace nástroje vo výskume a vzdelávaní 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objekt pre text 3"/>
          <p:cNvSpPr>
            <a:spLocks noGrp="1"/>
          </p:cNvSpPr>
          <p:nvPr>
            <p:ph type="body" idx="1"/>
          </p:nvPr>
        </p:nvSpPr>
        <p:spPr>
          <a:xfrm>
            <a:off x="689599" y="1677726"/>
            <a:ext cx="4185623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Využitie vo výskume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objekt pre text 5"/>
          <p:cNvSpPr>
            <a:spLocks noGrp="1"/>
          </p:cNvSpPr>
          <p:nvPr>
            <p:ph type="body" sz="half" idx="3"/>
          </p:nvPr>
        </p:nvSpPr>
        <p:spPr>
          <a:xfrm>
            <a:off x="6395328" y="1692238"/>
            <a:ext cx="4185618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Využitie vo vzdelávaní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quarter" idx="2"/>
          </p:nvPr>
        </p:nvSpPr>
        <p:spPr>
          <a:xfrm>
            <a:off x="401783" y="2452255"/>
            <a:ext cx="5121562" cy="4239490"/>
          </a:xfrm>
        </p:spPr>
        <p:txBody>
          <a:bodyPr>
            <a:normAutofit lnSpcReduction="10000"/>
          </a:bodyPr>
          <a:lstStyle/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Tvorba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nových hodnotiacich nástrojov napr. k meraniu špecifického fenoménu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Validácia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nástrojov do cieľového jazyka (národné, validačné štúdie)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Modifikácia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originálnych verzií nástrojov (adaptácia na podmienky súčasnej krajiny, prostredia...)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Komparácie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výsledkov výskumu na medzinárodnej úrovni 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Implementácia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výsledkov do klinickej praxe (napr. zlepšenie pracovných podmienok sestier, kompetencie sestier)</a:t>
            </a:r>
          </a:p>
        </p:txBody>
      </p:sp>
      <p:sp>
        <p:nvSpPr>
          <p:cNvPr id="7" name="Zástupný objekt pre obsah 6"/>
          <p:cNvSpPr>
            <a:spLocks noGrp="1"/>
          </p:cNvSpPr>
          <p:nvPr>
            <p:ph sz="quarter" idx="4"/>
          </p:nvPr>
        </p:nvSpPr>
        <p:spPr>
          <a:xfrm>
            <a:off x="6132093" y="2432445"/>
            <a:ext cx="5542671" cy="4059382"/>
          </a:xfrm>
        </p:spPr>
        <p:txBody>
          <a:bodyPr/>
          <a:lstStyle/>
          <a:p>
            <a:r>
              <a:rPr lang="sk-SK" b="1" i="1" dirty="0" smtClean="0">
                <a:latin typeface="Times New Roman" pitchFamily="18" charset="0"/>
                <a:cs typeface="Times New Roman" pitchFamily="18" charset="0"/>
              </a:rPr>
              <a:t>Implementácia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nových metód do výučby študentov ošetrovateľstva (napr. využitie simulačných metód -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videotréning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sk-SK" b="1" i="1" dirty="0" smtClean="0">
                <a:latin typeface="Times New Roman" pitchFamily="18" charset="0"/>
                <a:cs typeface="Times New Roman" pitchFamily="18" charset="0"/>
              </a:rPr>
              <a:t>Evaluácia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výučbového prostredia študentov</a:t>
            </a:r>
          </a:p>
          <a:p>
            <a:pPr marL="0" indent="0">
              <a:buNone/>
            </a:pPr>
            <a:r>
              <a:rPr lang="sk-SK" dirty="0" smtClean="0"/>
              <a:t>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550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9608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Hodnotiace nástroje v klinickej praxi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646237"/>
            <a:ext cx="5224702" cy="5097461"/>
          </a:xfrm>
        </p:spPr>
        <p:txBody>
          <a:bodyPr>
            <a:noAutofit/>
          </a:bodyPr>
          <a:lstStyle/>
          <a:p>
            <a:r>
              <a:rPr lang="sk-SK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oužívanie hodnotiacich nástrojov vychádza z Vyhlášky MZ SR 95/2018 </a:t>
            </a:r>
          </a:p>
          <a:p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sk-SK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sk-SK" sz="2400" i="1" dirty="0">
                <a:latin typeface="Times New Roman" pitchFamily="18" charset="0"/>
                <a:cs typeface="Times New Roman" pitchFamily="18" charset="0"/>
              </a:rPr>
              <a:t>Sestra</a:t>
            </a:r>
            <a:r>
              <a:rPr lang="sk-SK" sz="2400" dirty="0">
                <a:latin typeface="Times New Roman" pitchFamily="18" charset="0"/>
                <a:cs typeface="Times New Roman" pitchFamily="18" charset="0"/>
              </a:rPr>
              <a:t>, ktorá získala odbornú spôsobilosť na výkon odborných pracovných činností, v súlade so štandardmi v ošetrovateľstve (ďalej len „štandardy“) a v súlade s lekárskou diagnózou </a:t>
            </a:r>
            <a:r>
              <a:rPr lang="sk-SK" sz="2400" i="1" dirty="0">
                <a:latin typeface="Times New Roman" pitchFamily="18" charset="0"/>
                <a:cs typeface="Times New Roman" pitchFamily="18" charset="0"/>
              </a:rPr>
              <a:t>samostatne</a:t>
            </a:r>
            <a:r>
              <a:rPr lang="sk-SK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/>
            <a:r>
              <a:rPr lang="sk-SK" sz="1800" i="1" dirty="0">
                <a:latin typeface="Times New Roman" pitchFamily="18" charset="0"/>
                <a:cs typeface="Times New Roman" pitchFamily="18" charset="0"/>
              </a:rPr>
              <a:t>m) podieľa sa na zhodnotení stavu osoby formou kontrolného záznamu alebo dotazníka vo vzťahu k príslušnému ochoreniu alebo klinickému stavu a informuje lekára o zistených odchýlkach (Vyhláška MZ SR 95/2018 o rozsahu ošetrovateľskej praxe poskytovanej sestrou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...)</a:t>
            </a:r>
          </a:p>
          <a:p>
            <a:pPr lvl="1">
              <a:buNone/>
            </a:pPr>
            <a:endParaRPr lang="sk-SK" sz="18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k-SK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6004369" y="1646237"/>
            <a:ext cx="5504139" cy="4849812"/>
          </a:xfrm>
        </p:spPr>
        <p:txBody>
          <a:bodyPr>
            <a:normAutofit fontScale="92500"/>
          </a:bodyPr>
          <a:lstStyle/>
          <a:p>
            <a:r>
              <a:rPr lang="sk-SK" i="1" dirty="0">
                <a:latin typeface="Times New Roman" panose="02020603050405020304" pitchFamily="18" charset="0"/>
                <a:cs typeface="Times New Roman" pitchFamily="18" charset="0"/>
              </a:rPr>
              <a:t>Štandardizované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škály, dotazníky, dostupné na jednotlivých oddeleniach, klinikách (musia byť validované → význam použitia)</a:t>
            </a: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Sú súčasťou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posudzovania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svoj význam tak majú vo všetkých fázach ošetrovateľského procesu 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Podmienkou posudzovania je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výber vhodného nástroja, zručnosti pri využívaní, validácia a verifikácia údajov</a:t>
            </a:r>
            <a:endParaRPr lang="sk-SK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Šípka nadol 5"/>
          <p:cNvSpPr/>
          <p:nvPr/>
        </p:nvSpPr>
        <p:spPr>
          <a:xfrm>
            <a:off x="8475450" y="3352800"/>
            <a:ext cx="561975" cy="4476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004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75463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Hodnotiace nástroje v klinickej praxi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45673"/>
            <a:ext cx="10972800" cy="4636077"/>
          </a:xfrm>
        </p:spPr>
        <p:txBody>
          <a:bodyPr>
            <a:noAutofit/>
          </a:bodyPr>
          <a:lstStyle/>
          <a:p>
            <a:pPr algn="just"/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Vedomosti o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používaní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škály (na koho je aplikovateľná, čo chceme zisťovať)</a:t>
            </a:r>
          </a:p>
          <a:p>
            <a:pPr algn="just"/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Vedomosti týkajúce sa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vyhodnocovania údajov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získaných meraním (skórovanie, interpretácia výsledkov)</a:t>
            </a:r>
          </a:p>
          <a:p>
            <a:pPr algn="just"/>
            <a:endParaRPr lang="sk-SK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k-SK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k-SK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Využitie získaných výsledkov 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– realizácia cielených ošetrovateľských intervencií (napr. zavedenie preventívnych opatrení)</a:t>
            </a:r>
          </a:p>
          <a:p>
            <a:pPr algn="just"/>
            <a:endParaRPr lang="sk-SK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5729625" y="2912256"/>
            <a:ext cx="868218" cy="8682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9514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9928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Hodnotiace nástroje - príklady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24025"/>
            <a:ext cx="10972800" cy="4914900"/>
          </a:xfrm>
        </p:spPr>
        <p:txBody>
          <a:bodyPr>
            <a:normAutofit/>
          </a:bodyPr>
          <a:lstStyle/>
          <a:p>
            <a:pPr algn="just"/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Široké </a:t>
            </a:r>
            <a:r>
              <a:rPr lang="sk-SK" i="1" dirty="0">
                <a:latin typeface="Times New Roman" pitchFamily="18" charset="0"/>
                <a:cs typeface="Times New Roman" pitchFamily="18" charset="0"/>
              </a:rPr>
              <a:t>spektrum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nástrojov (zamerané na zisťovanie rizika, aktuálneho zdravotného stavu, atď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.), napr. škály posudzujúce:</a:t>
            </a:r>
          </a:p>
          <a:p>
            <a:pPr lvl="1">
              <a:buClr>
                <a:schemeClr val="accent3"/>
              </a:buClr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unkčný stav pacientov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(napr. ADL,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Katzov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index)</a:t>
            </a:r>
          </a:p>
          <a:p>
            <a:pPr lvl="1">
              <a:buClr>
                <a:schemeClr val="accent3"/>
              </a:buClr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ymptómy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(napr. bolesť – VAS škála,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Brief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Pain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mapa bolesti; úzkosť/ depresia – Nemocničná škála úzkosti a depresie, Geriatrická škála depresie; delírium – Škála pre hodnotenie delíria) – zisťujeme prítomnosť/závažnosť </a:t>
            </a:r>
          </a:p>
          <a:p>
            <a:pPr lvl="1">
              <a:buClr>
                <a:schemeClr val="accent3"/>
              </a:buClr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Stav výživy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(napr. MNA, MNA-SF BMI, WHR index)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Riziko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(napr. riziko pádu, riziko vzniku dekubitov) – skríning</a:t>
            </a:r>
          </a:p>
          <a:p>
            <a:pPr lvl="1">
              <a:buClr>
                <a:schemeClr val="accent3"/>
              </a:buClr>
            </a:pP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valitu života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(napr. u pacientov s primárnym nádorom mozgu – FACT-Br dotazník) – komplexné nástroje </a:t>
            </a:r>
          </a:p>
        </p:txBody>
      </p:sp>
    </p:spTree>
    <p:extLst>
      <p:ext uri="{BB962C8B-B14F-4D97-AF65-F5344CB8AC3E}">
        <p14:creationId xmlns:p14="http://schemas.microsoft.com/office/powerpoint/2010/main" val="79235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2" y="333375"/>
            <a:ext cx="10905067" cy="13208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Nástroj ako doplnková metóda zberu údajov v ošetrovateľskom procese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textu 5"/>
          <p:cNvSpPr>
            <a:spLocks noGrp="1"/>
          </p:cNvSpPr>
          <p:nvPr>
            <p:ph type="body" idx="1"/>
          </p:nvPr>
        </p:nvSpPr>
        <p:spPr>
          <a:xfrm>
            <a:off x="805054" y="1588003"/>
            <a:ext cx="4185623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Výhody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textu 6"/>
          <p:cNvSpPr>
            <a:spLocks noGrp="1"/>
          </p:cNvSpPr>
          <p:nvPr>
            <p:ph type="body" sz="half" idx="3"/>
          </p:nvPr>
        </p:nvSpPr>
        <p:spPr>
          <a:xfrm>
            <a:off x="6575438" y="1588003"/>
            <a:ext cx="4185618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Nevýhody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quarter" idx="2"/>
          </p:nvPr>
        </p:nvSpPr>
        <p:spPr>
          <a:xfrm>
            <a:off x="675745" y="2258291"/>
            <a:ext cx="5170873" cy="4239491"/>
          </a:xfrm>
        </p:spPr>
        <p:txBody>
          <a:bodyPr>
            <a:normAutofit/>
          </a:bodyPr>
          <a:lstStyle/>
          <a:p>
            <a:pPr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Zdôraznenie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autonómie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profesie</a:t>
            </a:r>
          </a:p>
          <a:p>
            <a:pPr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Využitie </a:t>
            </a: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štandardnej terminológie</a:t>
            </a:r>
            <a:endParaRPr lang="sk-SK" altLang="sk-SK" sz="2000" i="1" dirty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</a:pP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Kategorizácia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pacientov (napr. rizikoví/nerizikoví) </a:t>
            </a: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</a:pP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Transfer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dát, informácií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(oddelenia, inštitúcie, atď.)</a:t>
            </a: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</a:pP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Kontinuálna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starostlivosť (napr. pravidelné vyhodnocovanie)</a:t>
            </a: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Využitie 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pre </a:t>
            </a:r>
            <a:r>
              <a:rPr lang="sk-SK" altLang="sk-SK" sz="2000" i="1" dirty="0">
                <a:latin typeface="Times New Roman" pitchFamily="18" charset="0"/>
                <a:cs typeface="Times New Roman" pitchFamily="18" charset="0"/>
              </a:rPr>
              <a:t>výučbu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plánovanie starostlivosti</a:t>
            </a:r>
          </a:p>
          <a:p>
            <a:pPr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Použitie 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pre </a:t>
            </a:r>
            <a:r>
              <a:rPr lang="sk-SK" altLang="sk-SK" sz="2000" i="1" dirty="0">
                <a:latin typeface="Times New Roman" pitchFamily="18" charset="0"/>
                <a:cs typeface="Times New Roman" pitchFamily="18" charset="0"/>
              </a:rPr>
              <a:t>výskum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a klinickú </a:t>
            </a:r>
            <a:r>
              <a:rPr lang="sk-SK" altLang="sk-SK" sz="2000" i="1" dirty="0">
                <a:latin typeface="Times New Roman" pitchFamily="18" charset="0"/>
                <a:cs typeface="Times New Roman" pitchFamily="18" charset="0"/>
              </a:rPr>
              <a:t>prax</a:t>
            </a:r>
          </a:p>
          <a:p>
            <a:endParaRPr lang="sk-SK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quarter" idx="4"/>
          </p:nvPr>
        </p:nvSpPr>
        <p:spPr>
          <a:xfrm>
            <a:off x="6242928" y="2258291"/>
            <a:ext cx="5339471" cy="4087872"/>
          </a:xfrm>
        </p:spPr>
        <p:txBody>
          <a:bodyPr>
            <a:normAutofit/>
          </a:bodyPr>
          <a:lstStyle/>
          <a:p>
            <a:pPr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Terminologická 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sk-SK" altLang="sk-SK" sz="2000" i="1" dirty="0">
                <a:latin typeface="Times New Roman" pitchFamily="18" charset="0"/>
                <a:cs typeface="Times New Roman" pitchFamily="18" charset="0"/>
              </a:rPr>
              <a:t>čistota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“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prekladu/modifikácie</a:t>
            </a:r>
          </a:p>
          <a:p>
            <a:pPr>
              <a:buSzTx/>
            </a:pP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Absencia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národnej validácie a národnej databázy nástrojov pre SAP a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CAP</a:t>
            </a:r>
          </a:p>
          <a:p>
            <a:pPr>
              <a:buSzTx/>
            </a:pP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sk-SK" altLang="sk-SK" sz="2000" i="1" dirty="0">
                <a:latin typeface="Times New Roman" pitchFamily="18" charset="0"/>
                <a:cs typeface="Times New Roman" pitchFamily="18" charset="0"/>
              </a:rPr>
              <a:t>náročnosť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 administrácie kolekcie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dát</a:t>
            </a:r>
          </a:p>
          <a:p>
            <a:pPr>
              <a:buSzTx/>
            </a:pPr>
            <a:r>
              <a:rPr lang="sk-SK" altLang="sk-SK" sz="2000" i="1" dirty="0" smtClean="0">
                <a:latin typeface="Times New Roman" pitchFamily="18" charset="0"/>
                <a:cs typeface="Times New Roman" pitchFamily="18" charset="0"/>
              </a:rPr>
              <a:t>Výcvik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altLang="sk-SK" sz="2000" dirty="0">
                <a:latin typeface="Times New Roman" pitchFamily="18" charset="0"/>
                <a:cs typeface="Times New Roman" pitchFamily="18" charset="0"/>
              </a:rPr>
              <a:t>posudzovateľov – klinické </a:t>
            </a:r>
            <a:r>
              <a:rPr lang="sk-SK" altLang="sk-SK" sz="2000" dirty="0" smtClean="0">
                <a:latin typeface="Times New Roman" pitchFamily="18" charset="0"/>
                <a:cs typeface="Times New Roman" pitchFamily="18" charset="0"/>
              </a:rPr>
              <a:t>zručnosti</a:t>
            </a:r>
            <a:endParaRPr lang="sk-SK" altLang="sk-SK" sz="2000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3958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863" y="343869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Výber a tvorba hodnotiaceho nástroja</a:t>
            </a:r>
            <a:endParaRPr lang="sk-SK" sz="4000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3737956"/>
              </p:ext>
            </p:extLst>
          </p:nvPr>
        </p:nvGraphicFramePr>
        <p:xfrm>
          <a:off x="677863" y="1819708"/>
          <a:ext cx="10972800" cy="4462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030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1989" y="110058"/>
            <a:ext cx="10563321" cy="13208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Príklad výberu hodnotiaceho nástroja - výskum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60945"/>
            <a:ext cx="10849648" cy="5297055"/>
          </a:xfrm>
        </p:spPr>
        <p:txBody>
          <a:bodyPr>
            <a:noAutofit/>
          </a:bodyPr>
          <a:lstStyle/>
          <a:p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Koncept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: Fenomén chýbajúcej-prideľovanej-nedokončenej ošetrovateľskej starostlivosti (aktuálna problematika)            </a:t>
            </a:r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vymedzenie</a:t>
            </a:r>
            <a:r>
              <a:rPr lang="sk-SK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konceptu – chýbajúca starostlivosť, prideľovaná starostlivosť, nedokončená starostlivosť </a:t>
            </a:r>
          </a:p>
          <a:p>
            <a:pPr marL="0" indent="0" algn="ctr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Čo chcem skúmať? </a:t>
            </a:r>
          </a:p>
          <a:p>
            <a:pPr marL="0" indent="0" algn="ctr">
              <a:buNone/>
            </a:pPr>
            <a:endParaRPr lang="sk-SK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prideľovaná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starostlivosť</a:t>
            </a:r>
          </a:p>
          <a:p>
            <a:pPr marL="0" indent="0">
              <a:buNone/>
            </a:pPr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Realizácia prehľadu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hodnotiacich nástrojov na základe literatúry – dostupnosť nástrojov (slovenská verzia, nutnosť prekladu nástrojov, autorské práva...)</a:t>
            </a:r>
          </a:p>
          <a:p>
            <a:pPr marL="0" indent="0" algn="ctr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Hodnotiaci nástroj BERNCA, PIRNCA, NEWRI</a:t>
            </a:r>
          </a:p>
          <a:p>
            <a:pPr marL="0" indent="0" algn="ctr">
              <a:buNone/>
            </a:pPr>
            <a:endParaRPr lang="sk-SK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Kritériá výberu nástroja – po ich aplikovaní - PIRNCA</a:t>
            </a:r>
          </a:p>
        </p:txBody>
      </p:sp>
      <p:cxnSp>
        <p:nvCxnSpPr>
          <p:cNvPr id="5" name="Rovná spojovacia šípka 4"/>
          <p:cNvCxnSpPr/>
          <p:nvPr/>
        </p:nvCxnSpPr>
        <p:spPr>
          <a:xfrm>
            <a:off x="2518353" y="2097522"/>
            <a:ext cx="6834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Šípka nadol 5"/>
          <p:cNvSpPr/>
          <p:nvPr/>
        </p:nvSpPr>
        <p:spPr>
          <a:xfrm>
            <a:off x="5848158" y="2533109"/>
            <a:ext cx="508000" cy="40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Šípka nadol 6"/>
          <p:cNvSpPr/>
          <p:nvPr/>
        </p:nvSpPr>
        <p:spPr>
          <a:xfrm>
            <a:off x="5848158" y="3304346"/>
            <a:ext cx="508000" cy="40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Šípka nadol 7"/>
          <p:cNvSpPr/>
          <p:nvPr/>
        </p:nvSpPr>
        <p:spPr>
          <a:xfrm>
            <a:off x="5848158" y="4679000"/>
            <a:ext cx="508000" cy="40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9" name="Šípka nadol 8"/>
          <p:cNvSpPr/>
          <p:nvPr/>
        </p:nvSpPr>
        <p:spPr>
          <a:xfrm>
            <a:off x="5848158" y="5450237"/>
            <a:ext cx="508000" cy="40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1009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5643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Tvorba hodnotiaceho nástroja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824182"/>
            <a:ext cx="10905066" cy="4337253"/>
          </a:xfrm>
        </p:spPr>
        <p:txBody>
          <a:bodyPr/>
          <a:lstStyle/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Na podklade prehľadu hodnotiacich nástrojov → nástroj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nespĺňa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kritéria výberu a žiadny iný nebol dohľadaný → tvorba nového hodnotiaceho nástroja</a:t>
            </a: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Tvorba dobrého nástroja trvá roky, je to dlhodobý proces, skladajúci sa z viacerých krokov (napr. literárny prehľad, kvalitatívny výskum, aplikovanie viacerých štatistických metód, pilotné testovanie, atď.)</a:t>
            </a: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Často býva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predmetom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dizertačných prác</a:t>
            </a:r>
          </a:p>
          <a:p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Posúdenie </a:t>
            </a:r>
            <a:r>
              <a:rPr lang="sk-SK" sz="2200" i="1" dirty="0" err="1" smtClean="0">
                <a:latin typeface="Times New Roman" pitchFamily="18" charset="0"/>
                <a:cs typeface="Times New Roman" pitchFamily="18" charset="0"/>
              </a:rPr>
              <a:t>reliability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sk-SK" sz="2200" i="1" dirty="0" err="1" smtClean="0">
                <a:latin typeface="Times New Roman" pitchFamily="18" charset="0"/>
                <a:cs typeface="Times New Roman" pitchFamily="18" charset="0"/>
              </a:rPr>
              <a:t>validity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podobne ako pri výbere existujúceho hodnotiaceho nástroja, rovnako tak aplikovanie ostatných kritérií (špecifický, senzitívny, atď.) </a:t>
            </a:r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3480" y="175491"/>
            <a:ext cx="11191393" cy="13208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Modifikácie, preklady hodnotiacich nástrojov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63480" y="1634836"/>
            <a:ext cx="10826556" cy="4959928"/>
          </a:xfrm>
        </p:spPr>
        <p:txBody>
          <a:bodyPr>
            <a:noAutofit/>
          </a:bodyPr>
          <a:lstStyle/>
          <a:p>
            <a:r>
              <a:rPr lang="sk-SK" sz="2400" i="1" dirty="0" smtClean="0">
                <a:latin typeface="Times New Roman" pitchFamily="18" charset="0"/>
                <a:cs typeface="Times New Roman" pitchFamily="18" charset="0"/>
              </a:rPr>
              <a:t>Snaha</a:t>
            </a:r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 o dosiahnutie ekvivalencie medzi originálnou verziou nástroja a modifikovanou/preloženou</a:t>
            </a:r>
          </a:p>
          <a:p>
            <a:r>
              <a:rPr lang="sk-SK" sz="2400" i="1" dirty="0" smtClean="0">
                <a:latin typeface="Times New Roman" pitchFamily="18" charset="0"/>
                <a:cs typeface="Times New Roman" pitchFamily="18" charset="0"/>
              </a:rPr>
              <a:t>Ekvivalencia</a:t>
            </a:r>
            <a:r>
              <a:rPr lang="sk-SK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buClr>
                <a:schemeClr val="accent3"/>
              </a:buClr>
            </a:pP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Obsahová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- relevantnosť konceptu v nových kultúrnych podmienkach; niektoré položky v nástroji môžu byť irelevantné a náročne pochopiteľné v danom kultúrnom kontexte; niektoré položky nedávajú vôbec zmysel</a:t>
            </a:r>
          </a:p>
          <a:p>
            <a:pPr lvl="1">
              <a:buClr>
                <a:schemeClr val="accent3"/>
              </a:buClr>
            </a:pP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Sémantická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– jazyková stránka, používanie slov rovnakého významu ako v originálnej verzii, napr.: 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Vedenie podporuje personál na mojej ošetrovacej jednotke/ Moja vedúca sestra je dobrý manažér a líder (</a:t>
            </a:r>
            <a:r>
              <a:rPr lang="sk-SK" sz="1800" i="1" dirty="0" err="1" smtClean="0">
                <a:latin typeface="Times New Roman" pitchFamily="18" charset="0"/>
                <a:cs typeface="Times New Roman" pitchFamily="18" charset="0"/>
              </a:rPr>
              <a:t>Revised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1800" i="1" dirty="0" err="1" smtClean="0">
                <a:latin typeface="Times New Roman" pitchFamily="18" charset="0"/>
                <a:cs typeface="Times New Roman" pitchFamily="18" charset="0"/>
              </a:rPr>
              <a:t>Proffesional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1800" i="1" dirty="0" err="1" smtClean="0">
                <a:latin typeface="Times New Roman" pitchFamily="18" charset="0"/>
                <a:cs typeface="Times New Roman" pitchFamily="18" charset="0"/>
              </a:rPr>
              <a:t>Practice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1800" i="1" dirty="0" err="1" smtClean="0">
                <a:latin typeface="Times New Roman" pitchFamily="18" charset="0"/>
                <a:cs typeface="Times New Roman" pitchFamily="18" charset="0"/>
              </a:rPr>
              <a:t>Environment</a:t>
            </a: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>
              <a:buClr>
                <a:schemeClr val="accent3"/>
              </a:buClr>
            </a:pP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Technická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– aplikovanie rovnakých metód pri zbere údajov (napr. zber údajov len v elektronickej forme)</a:t>
            </a:r>
          </a:p>
          <a:p>
            <a:pPr lvl="1">
              <a:buClr>
                <a:schemeClr val="accent3"/>
              </a:buClr>
            </a:pP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Kritériová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 - rôzne kritériá, rôzne krajiny (napr. rozdielne kompetencie sestier); Je daný fenomén prítomný v danom kultúrnom kontexte?</a:t>
            </a:r>
          </a:p>
          <a:p>
            <a:pPr lvl="1">
              <a:buClr>
                <a:schemeClr val="accent3"/>
              </a:buClr>
            </a:pPr>
            <a:r>
              <a:rPr lang="sk-SK" sz="1800" i="1" dirty="0" smtClean="0">
                <a:latin typeface="Times New Roman" pitchFamily="18" charset="0"/>
                <a:cs typeface="Times New Roman" pitchFamily="18" charset="0"/>
              </a:rPr>
              <a:t>Konceptuálna</a:t>
            </a:r>
            <a:r>
              <a:rPr lang="sk-SK" sz="1800" dirty="0" smtClean="0">
                <a:latin typeface="Times New Roman" pitchFamily="18" charset="0"/>
                <a:cs typeface="Times New Roman" pitchFamily="18" charset="0"/>
              </a:rPr>
              <a:t> – nástroj meria rovnaký koncept v rôznych kultúrach (významovosť)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56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37833"/>
            <a:ext cx="11333018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Modifikácie, preklady hodnotiacich nástrojov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Preklad hodnotiaceho nástroja do cieľového jazyka – rôzne spôsoby </a:t>
            </a:r>
          </a:p>
          <a:p>
            <a:pPr lvl="1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Správne zvolená metodika (napr. podľa </a:t>
            </a:r>
            <a:r>
              <a:rPr lang="sk-SK" sz="2200" dirty="0" err="1" smtClean="0">
                <a:latin typeface="Times New Roman" pitchFamily="18" charset="0"/>
                <a:cs typeface="Times New Roman" pitchFamily="18" charset="0"/>
              </a:rPr>
              <a:t>Wild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et al., 2005)</a:t>
            </a:r>
          </a:p>
          <a:p>
            <a:pPr lvl="1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Najčastejšie 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sk-SK" sz="2200" i="1" dirty="0" err="1" smtClean="0">
                <a:latin typeface="Times New Roman" pitchFamily="18" charset="0"/>
                <a:cs typeface="Times New Roman" pitchFamily="18" charset="0"/>
              </a:rPr>
              <a:t>forward-backward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200" i="1" dirty="0" err="1" smtClean="0">
                <a:latin typeface="Times New Roman" pitchFamily="18" charset="0"/>
                <a:cs typeface="Times New Roman" pitchFamily="18" charset="0"/>
              </a:rPr>
              <a:t>translation</a:t>
            </a:r>
            <a:r>
              <a:rPr lang="sk-SK" sz="2200" i="1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lvl="1">
              <a:buClr>
                <a:schemeClr val="accent3"/>
              </a:buClr>
            </a:pPr>
            <a:r>
              <a:rPr lang="sk-SK" sz="2200" dirty="0" err="1" smtClean="0">
                <a:latin typeface="Times New Roman" pitchFamily="18" charset="0"/>
                <a:cs typeface="Times New Roman" pitchFamily="18" charset="0"/>
              </a:rPr>
              <a:t>Bilinguálne</a:t>
            </a: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 metódy (expert hovoriaci 2 jazykmi)</a:t>
            </a:r>
          </a:p>
          <a:p>
            <a:pPr lvl="1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Skupinový prístup (napr. skupina výskumníkov alebo rôzne skupiny – môže byť aj cieľová skupina respondentov)</a:t>
            </a:r>
          </a:p>
          <a:p>
            <a:pPr lvl="1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Pre-test technika – pilotné testovanie (minimálne n=5 respondentov na 1 položku)</a:t>
            </a:r>
          </a:p>
          <a:p>
            <a:pPr lvl="1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Úprava jednotlivých položiek, testovanie psychometrických vlastností</a:t>
            </a:r>
          </a:p>
          <a:p>
            <a:pPr lvl="1">
              <a:buClr>
                <a:schemeClr val="accent3"/>
              </a:buClr>
            </a:pPr>
            <a:r>
              <a:rPr lang="sk-SK" sz="2200" dirty="0" smtClean="0">
                <a:latin typeface="Times New Roman" pitchFamily="18" charset="0"/>
                <a:cs typeface="Times New Roman" pitchFamily="18" charset="0"/>
              </a:rPr>
              <a:t>Realizácia výskumu</a:t>
            </a:r>
          </a:p>
          <a:p>
            <a:pPr lvl="1"/>
            <a:endParaRPr lang="sk-SK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42270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Autorské práva – čo zvážiť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07127"/>
            <a:ext cx="10972800" cy="4434235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Kto je </a:t>
            </a:r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vlastníkom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autorských práv? Osoba, spoločnosť</a:t>
            </a:r>
          </a:p>
          <a:p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Poplatky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spojené s hodnotiacim nástrojom</a:t>
            </a:r>
          </a:p>
          <a:p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Podmienky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použitia  hodnotiaceho nástroja</a:t>
            </a:r>
          </a:p>
          <a:p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Písomný súhlas 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– musí obsahovať kontaktné údaje autora, kontaktné údaje žiadateľa, predmet žiadosti, dôvod použitia (pre potreby DP) 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Čo idem s nástrojom robiť? Len použiť, preložiť, modifikovať?</a:t>
            </a: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Ak existuje </a:t>
            </a:r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slovenská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verzia, vždy je nutné požiadať o súhlas autora originálnej verzie</a:t>
            </a: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Informácie ako </a:t>
            </a:r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označiť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autorské práva (čo uvádzať do záverečných prác/výskumných štúdií)</a:t>
            </a:r>
          </a:p>
          <a:p>
            <a:r>
              <a:rPr lang="sk-SK" sz="2000" i="1" dirty="0" smtClean="0">
                <a:latin typeface="Times New Roman" pitchFamily="18" charset="0"/>
                <a:cs typeface="Times New Roman" pitchFamily="18" charset="0"/>
              </a:rPr>
              <a:t>Spolupráca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s autorom (v prípade publikovania článku, komunikácia s autorom týkajúca sa interpretácie výsledkov a podobne)</a:t>
            </a:r>
          </a:p>
          <a:p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65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8170" y="186851"/>
            <a:ext cx="109728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96291"/>
            <a:ext cx="11083636" cy="4987636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Hodnotiaci, respektíve posudzovací nástroj je  prostriedok k získaniu objektívnych  údajov týkajúcich sa špecifického fenoménu/javu.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Hodnotiace nástroje majú svoje využitie v klinickej praxi, vo výučbe ale aj vo výskume. 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Dôležité je zvoliť nástroj podľa konkrétnych kritérií výberu; nástroj musí byť </a:t>
            </a:r>
            <a:r>
              <a:rPr lang="sk-SK" sz="2000" dirty="0" err="1" smtClean="0">
                <a:latin typeface="Times New Roman" pitchFamily="18" charset="0"/>
                <a:cs typeface="Times New Roman" pitchFamily="18" charset="0"/>
              </a:rPr>
              <a:t>reliabilný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sz="2000" dirty="0" err="1" smtClean="0">
                <a:latin typeface="Times New Roman" pitchFamily="18" charset="0"/>
                <a:cs typeface="Times New Roman" pitchFamily="18" charset="0"/>
              </a:rPr>
              <a:t>validný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, kultúrne senzitívny, špecifický,  multidisciplinárny, dostupný a hlavne aplikovateľný v praxi.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Hodnotiace nástroje je možné adaptovať do rôznych podmienok, modifikovať ich a validovať avšak samotná  tvorba nového hodnotiaceho nástroja trvá roky a vyžaduje si skúsenosť výskumníka.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Pri používaní hodnotiacich nástrojov je nutné zvážiť autorské práva týkajúce sa vybraného nástroja.</a:t>
            </a:r>
          </a:p>
          <a:p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03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3033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40873"/>
            <a:ext cx="10972800" cy="5126182"/>
          </a:xfrm>
        </p:spPr>
        <p:txBody>
          <a:bodyPr>
            <a:normAutofit/>
          </a:bodyPr>
          <a:lstStyle/>
          <a:p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Bóriková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I.,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Tomagová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M.,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Žiaková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K. 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Meracie nástroje v gerontologickom ošetrovateľstve.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 Multimediálna podpora výučby klinických a zdravotníckych disciplín: Portál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Jesseniovej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lekárskej fakulty Univerzity Komenského [online]  21.1.2014, posledná aktualizácia 22.1.2014 [cit. 2014-01-22] Dostupný z WWW: &lt;</a:t>
            </a:r>
            <a:r>
              <a:rPr lang="sk-SK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http://portal.jfmed.uniba.sk/clanky.php?aid=251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&gt;. ISSN 1337-7396.</a:t>
            </a:r>
          </a:p>
          <a:p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Cook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D.A.,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Beckman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T.J.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Current Concepts in Validity and Reliability for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Psychometric Instruments: Theory and Application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 American </a:t>
            </a:r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Journal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Medicine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2006. (119), 7-16. </a:t>
            </a:r>
          </a:p>
          <a:p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Kimberlin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C.L.,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Winterstein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A.G.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Validity and reliability of measurement instruments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used in research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Research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 Fundamentals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2008 . 65(1), 2276-2284.</a:t>
            </a:r>
          </a:p>
        </p:txBody>
      </p:sp>
    </p:spTree>
    <p:extLst>
      <p:ext uri="{BB962C8B-B14F-4D97-AF65-F5344CB8AC3E}">
        <p14:creationId xmlns:p14="http://schemas.microsoft.com/office/powerpoint/2010/main" val="371407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1643</TotalTime>
  <Words>1938</Words>
  <Application>Microsoft Office PowerPoint</Application>
  <PresentationFormat>Širokouhlá</PresentationFormat>
  <Paragraphs>223</Paragraphs>
  <Slides>25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31" baseType="lpstr">
      <vt:lpstr>Calibri</vt:lpstr>
      <vt:lpstr>Constantia</vt:lpstr>
      <vt:lpstr>Times New Roman</vt:lpstr>
      <vt:lpstr>Wingdings</vt:lpstr>
      <vt:lpstr>Wingdings 2</vt:lpstr>
      <vt:lpstr>Motív1</vt:lpstr>
      <vt:lpstr>Hodnotiace a meracie techniky v ošetrovateľstve. Výber, tvorba nástroja.</vt:lpstr>
      <vt:lpstr>Meranie</vt:lpstr>
      <vt:lpstr>Nástroj</vt:lpstr>
      <vt:lpstr>Kritériá výberu nástroja</vt:lpstr>
      <vt:lpstr>Reliabilita nástroja</vt:lpstr>
      <vt:lpstr>Validita nástroja</vt:lpstr>
      <vt:lpstr>Validita nástroja</vt:lpstr>
      <vt:lpstr>Typy validity</vt:lpstr>
      <vt:lpstr>Typy validity</vt:lpstr>
      <vt:lpstr>Senzitivita a špecificita</vt:lpstr>
      <vt:lpstr>Iné kvality dobrého nástroja</vt:lpstr>
      <vt:lpstr>Prezentácia programu PowerPoint</vt:lpstr>
      <vt:lpstr>Hodnotiace nástroje vo výskume a vzdelávaní </vt:lpstr>
      <vt:lpstr>Hodnotiace nástroje v klinickej praxi</vt:lpstr>
      <vt:lpstr>Hodnotiace nástroje v klinickej praxi</vt:lpstr>
      <vt:lpstr>Hodnotiace nástroje - príklady</vt:lpstr>
      <vt:lpstr>Nástroj ako doplnková metóda zberu údajov v ošetrovateľskom procese</vt:lpstr>
      <vt:lpstr>Výber a tvorba hodnotiaceho nástroja</vt:lpstr>
      <vt:lpstr>Príklad výberu hodnotiaceho nástroja - výskum</vt:lpstr>
      <vt:lpstr>Tvorba hodnotiaceho nástroja</vt:lpstr>
      <vt:lpstr>Modifikácie, preklady hodnotiacich nástrojov</vt:lpstr>
      <vt:lpstr>Modifikácie, preklady hodnotiacich nástrojov</vt:lpstr>
      <vt:lpstr>Autorské práva – čo zvážiť</vt:lpstr>
      <vt:lpstr>Súhrn</vt:lpstr>
      <vt:lpstr>Literatúra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Hodnotiace a meracie techniky v ošetrovateľstve. Výber, tvorba nástroja.</dc:title>
  <dc:creator>Používateľ systému Windows</dc:creator>
  <cp:lastModifiedBy>Používateľ systému Windows</cp:lastModifiedBy>
  <cp:revision>123</cp:revision>
  <dcterms:created xsi:type="dcterms:W3CDTF">2018-09-10T08:13:07Z</dcterms:created>
  <dcterms:modified xsi:type="dcterms:W3CDTF">2018-12-13T18:46:52Z</dcterms:modified>
</cp:coreProperties>
</file>