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96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1" r:id="rId33"/>
    <p:sldId id="295" r:id="rId34"/>
    <p:sldId id="292" r:id="rId35"/>
    <p:sldId id="293" r:id="rId36"/>
    <p:sldId id="290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CECCD-C96C-4DF7-9B01-0AEAC7973776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C2675-5AE9-4A05-A8C9-D8BE1EB945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441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D41FF4-49E6-4C05-8DE9-4F88F340B34B}" type="slidenum">
              <a:rPr lang="sk-SK" smtClean="0"/>
              <a:t>27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95642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679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052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15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352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891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43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555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410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923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291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5898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sk-SK" smtClean="0"/>
              <a:t>Upravte štýl predlohy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26718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848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4450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 s obrázk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873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144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23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D8478DF-BD43-4D1D-BEA8-8DC991BF3171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55692-805C-43F1-ACAB-48BD68585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402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sz="8000" dirty="0" smtClean="0"/>
              <a:t>Ošetrenie  zubného  kazu – </a:t>
            </a:r>
            <a:r>
              <a:rPr lang="sk-SK" sz="5400" dirty="0" smtClean="0"/>
              <a:t>vyšetrenie pacienta </a:t>
            </a:r>
            <a:r>
              <a:rPr lang="sk-SK" sz="5400" dirty="0" err="1" smtClean="0"/>
              <a:t>diagnóza,liečebný</a:t>
            </a:r>
            <a:r>
              <a:rPr lang="sk-SK" sz="5400" dirty="0" smtClean="0"/>
              <a:t> plán</a:t>
            </a:r>
            <a:endParaRPr lang="en-US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84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Vyšetrenie pacienta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/>
              <a:t>brať do úvahy nielen lokálny nález, ale aj celkový zdravotný stav </a:t>
            </a:r>
            <a:r>
              <a:rPr lang="sk-SK" sz="2400" dirty="0" smtClean="0"/>
              <a:t>pacienta</a:t>
            </a:r>
          </a:p>
          <a:p>
            <a:r>
              <a:rPr lang="sk-SK" sz="2400" dirty="0"/>
              <a:t>stav chrupu, </a:t>
            </a:r>
            <a:r>
              <a:rPr lang="sk-SK" sz="2400" dirty="0" err="1" smtClean="0"/>
              <a:t>parodontu</a:t>
            </a:r>
            <a:r>
              <a:rPr lang="sk-SK" sz="2400" dirty="0"/>
              <a:t>, </a:t>
            </a:r>
            <a:r>
              <a:rPr lang="sk-SK" sz="2400" dirty="0" err="1"/>
              <a:t>oklúzie</a:t>
            </a:r>
            <a:r>
              <a:rPr lang="sk-SK" sz="2400" dirty="0"/>
              <a:t> a </a:t>
            </a:r>
            <a:r>
              <a:rPr lang="sk-SK" sz="2400" dirty="0" smtClean="0"/>
              <a:t>slizníc</a:t>
            </a:r>
          </a:p>
          <a:p>
            <a:r>
              <a:rPr lang="sk-SK" sz="2400" dirty="0" smtClean="0"/>
              <a:t>Podrobné </a:t>
            </a:r>
            <a:r>
              <a:rPr lang="sk-SK" sz="2400" dirty="0"/>
              <a:t>vyšetrenie vrátane liečebného plánu zaznamenávame do pacientovej dokumentácie</a:t>
            </a:r>
            <a:r>
              <a:rPr lang="sk-SK" sz="2400" dirty="0" smtClean="0"/>
              <a:t>.</a:t>
            </a:r>
          </a:p>
          <a:p>
            <a:r>
              <a:rPr lang="sk-SK" sz="2400" b="1" dirty="0"/>
              <a:t>Všeobecná anamnéza </a:t>
            </a:r>
            <a:r>
              <a:rPr lang="sk-SK" sz="2400" dirty="0"/>
              <a:t>by mala poskytnúť ucelený prehľad o celkovom zdravotnom stave </a:t>
            </a:r>
            <a:r>
              <a:rPr lang="sk-SK" sz="2400" dirty="0" smtClean="0"/>
              <a:t>pacienta</a:t>
            </a:r>
          </a:p>
          <a:p>
            <a:r>
              <a:rPr lang="sk-SK" sz="2400" dirty="0"/>
              <a:t>je dôležitá pre </a:t>
            </a:r>
            <a:r>
              <a:rPr lang="sk-SK" sz="2400" dirty="0" err="1"/>
              <a:t>anestézu</a:t>
            </a:r>
            <a:r>
              <a:rPr lang="sk-SK" sz="2400" dirty="0"/>
              <a:t>, antibiotiká a plánovanie prípadných chirurgických zákrokov. </a:t>
            </a:r>
            <a:endParaRPr lang="sk-SK" sz="2400" dirty="0" smtClean="0"/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121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Vyšetrenie pacienta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/>
              <a:t>Zisťujeme spôsob výživy, stravovacie návyky, fajčenie a prípadný vplyv zamestnania na orálne zdravie</a:t>
            </a:r>
            <a:r>
              <a:rPr lang="sk-SK" sz="2400" dirty="0" smtClean="0"/>
              <a:t>.</a:t>
            </a:r>
          </a:p>
          <a:p>
            <a:r>
              <a:rPr lang="sk-SK" sz="2400" dirty="0"/>
              <a:t>U nového pacienta, ktorý nemá k dispozícii doterajšiu stomatologickú dokumentáciu zisťujeme, kde a ako často bol doteraz </a:t>
            </a:r>
            <a:r>
              <a:rPr lang="sk-SK" sz="2400" dirty="0" smtClean="0"/>
              <a:t>ošetrovaný</a:t>
            </a:r>
          </a:p>
          <a:p>
            <a:r>
              <a:rPr lang="sk-SK" sz="2400" dirty="0"/>
              <a:t>V rámci </a:t>
            </a:r>
            <a:r>
              <a:rPr lang="sk-SK" sz="2400" b="1" dirty="0"/>
              <a:t>orálnej anamnézy</a:t>
            </a:r>
            <a:r>
              <a:rPr lang="sk-SK" sz="2400" dirty="0"/>
              <a:t> zisťujeme spôsob a frekvenciu ústnej hygieny. </a:t>
            </a:r>
            <a:endParaRPr lang="sk-SK" sz="2400" dirty="0" smtClean="0"/>
          </a:p>
          <a:p>
            <a:r>
              <a:rPr lang="sk-SK" sz="2400" dirty="0"/>
              <a:t>. Rozhovor v rámci anamnézy je zároveň podkladom pre vytvorenie vzťahu dôvery medzi pacientom a ošetrujúcim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7460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klinická diagnostika zubného kazu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/>
              <a:t>kaz na </a:t>
            </a:r>
            <a:r>
              <a:rPr lang="sk-SK" sz="2400" b="1" dirty="0"/>
              <a:t>hladkých plochách</a:t>
            </a:r>
            <a:r>
              <a:rPr lang="sk-SK" sz="2400" dirty="0"/>
              <a:t> je ľahko diagnostikovateľný, kaz </a:t>
            </a:r>
            <a:r>
              <a:rPr lang="sk-SK" sz="2400" b="1" dirty="0" err="1"/>
              <a:t>fisurálny</a:t>
            </a:r>
            <a:r>
              <a:rPr lang="sk-SK" sz="2400" b="1" dirty="0"/>
              <a:t> </a:t>
            </a:r>
            <a:r>
              <a:rPr lang="sk-SK" sz="2400" dirty="0"/>
              <a:t>a </a:t>
            </a:r>
            <a:r>
              <a:rPr lang="sk-SK" sz="2400" b="1" dirty="0" err="1"/>
              <a:t>aproximálny</a:t>
            </a:r>
            <a:r>
              <a:rPr lang="sk-SK" sz="2400" b="1" dirty="0"/>
              <a:t> </a:t>
            </a:r>
            <a:r>
              <a:rPr lang="sk-SK" sz="2400" dirty="0"/>
              <a:t>si už väčšinou vyžaduje pomocné vyšetrovacie a </a:t>
            </a:r>
            <a:r>
              <a:rPr lang="sk-SK" sz="2400" dirty="0" smtClean="0"/>
              <a:t>diagnostické metódy</a:t>
            </a:r>
          </a:p>
          <a:p>
            <a:r>
              <a:rPr lang="sk-SK" sz="2400" dirty="0"/>
              <a:t>Vyšetrenie začíname na žuvacej ploche, kde sondou skúmame jamky a </a:t>
            </a:r>
            <a:r>
              <a:rPr lang="sk-SK" sz="2400" dirty="0" err="1"/>
              <a:t>rýhy</a:t>
            </a:r>
            <a:r>
              <a:rPr lang="sk-SK" sz="2400" dirty="0"/>
              <a:t>. Viaznutie sondy bez zmien ich farby nemusí byť vždy kazom, ale sa jedná o hlbokú </a:t>
            </a:r>
            <a:r>
              <a:rPr lang="sk-SK" sz="2400" dirty="0" err="1"/>
              <a:t>fisúru</a:t>
            </a:r>
            <a:r>
              <a:rPr lang="sk-SK" sz="2400" dirty="0"/>
              <a:t>. </a:t>
            </a:r>
            <a:r>
              <a:rPr lang="sk-SK" sz="2400" dirty="0" err="1"/>
              <a:t>Oklúzne</a:t>
            </a:r>
            <a:r>
              <a:rPr lang="sk-SK" sz="2400" dirty="0"/>
              <a:t> </a:t>
            </a:r>
            <a:r>
              <a:rPr lang="sk-SK" sz="2400" dirty="0" err="1"/>
              <a:t>rýhy</a:t>
            </a:r>
            <a:r>
              <a:rPr lang="sk-SK" sz="2400" dirty="0"/>
              <a:t> prechádzajú aj na plôšky </a:t>
            </a:r>
            <a:r>
              <a:rPr lang="sk-SK" sz="2400" dirty="0" err="1"/>
              <a:t>vastibulárne</a:t>
            </a:r>
            <a:r>
              <a:rPr lang="sk-SK" sz="2400" dirty="0"/>
              <a:t> a orálne, kde ich obdobne vyšetríme sondou a zároveň sledujeme  </a:t>
            </a:r>
            <a:r>
              <a:rPr lang="sk-SK" sz="2400" dirty="0" err="1"/>
              <a:t>transparenciu</a:t>
            </a:r>
            <a:r>
              <a:rPr lang="sk-SK" sz="2400" dirty="0"/>
              <a:t> skloviny a zmenu jej farby. 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9935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Fisurálny</a:t>
            </a:r>
            <a:r>
              <a:rPr lang="sk-SK" b="1" dirty="0"/>
              <a:t> kaz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/>
              <a:t>Diagnostika </a:t>
            </a:r>
            <a:r>
              <a:rPr lang="sk-SK" sz="2400" dirty="0" err="1"/>
              <a:t>fisurálneho</a:t>
            </a:r>
            <a:r>
              <a:rPr lang="sk-SK" sz="2400" dirty="0"/>
              <a:t> kazu je </a:t>
            </a:r>
            <a:r>
              <a:rPr lang="sk-SK" sz="2400" dirty="0" err="1"/>
              <a:t>obtiažná</a:t>
            </a:r>
            <a:r>
              <a:rPr lang="sk-SK" sz="2400" dirty="0"/>
              <a:t>, pretože sa pod zdanlivo intaktnou plochou často ukrýva kaz (75 až 92% stálych </a:t>
            </a:r>
            <a:r>
              <a:rPr lang="sk-SK" sz="2400" dirty="0" err="1"/>
              <a:t>molárov</a:t>
            </a:r>
            <a:r>
              <a:rPr lang="sk-SK" sz="2400" dirty="0"/>
              <a:t> u detí a mladých osôb). Príčiny týchto skrytých (</a:t>
            </a:r>
            <a:r>
              <a:rPr lang="sk-SK" sz="2400" dirty="0" err="1"/>
              <a:t>hidden</a:t>
            </a:r>
            <a:r>
              <a:rPr lang="sk-SK" sz="2400" dirty="0"/>
              <a:t>) kazov sú </a:t>
            </a:r>
            <a:r>
              <a:rPr lang="sk-SK" sz="2400" dirty="0" err="1"/>
              <a:t>následovné</a:t>
            </a:r>
            <a:r>
              <a:rPr lang="sk-SK" sz="2400" dirty="0"/>
              <a:t>:</a:t>
            </a:r>
            <a:endParaRPr lang="en-US" sz="2400" dirty="0"/>
          </a:p>
          <a:p>
            <a:pPr lvl="0"/>
            <a:r>
              <a:rPr lang="sk-SK" sz="2400" dirty="0"/>
              <a:t>Vo </a:t>
            </a:r>
            <a:r>
              <a:rPr lang="sk-SK" sz="2400" dirty="0" err="1"/>
              <a:t>fisúrach</a:t>
            </a:r>
            <a:r>
              <a:rPr lang="sk-SK" sz="2400" dirty="0"/>
              <a:t> je vyššia akumulácia </a:t>
            </a:r>
            <a:r>
              <a:rPr lang="sk-SK" sz="2400" dirty="0" err="1"/>
              <a:t>plaku</a:t>
            </a:r>
            <a:r>
              <a:rPr lang="sk-SK" sz="2400" dirty="0"/>
              <a:t>.</a:t>
            </a:r>
            <a:endParaRPr lang="en-US" sz="2400" dirty="0"/>
          </a:p>
          <a:p>
            <a:pPr lvl="0"/>
            <a:r>
              <a:rPr lang="sk-SK" sz="2400" dirty="0"/>
              <a:t>V prvých rokoch po prerezaní je sklovina náchylná ku vzniku kazu. Jej dozrievanie je podmienené re- a </a:t>
            </a:r>
            <a:r>
              <a:rPr lang="sk-SK" sz="2400" dirty="0" err="1"/>
              <a:t>demineralizačnými</a:t>
            </a:r>
            <a:r>
              <a:rPr lang="sk-SK" sz="2400" dirty="0"/>
              <a:t> procesmi. Tenšia sklovina vo </a:t>
            </a:r>
            <a:r>
              <a:rPr lang="sk-SK" sz="2400" dirty="0" err="1"/>
              <a:t>fisúrach</a:t>
            </a:r>
            <a:r>
              <a:rPr lang="sk-SK" sz="2400" dirty="0"/>
              <a:t> je v tomto ohľade ešte zraniteľnejšia.</a:t>
            </a:r>
            <a:endParaRPr lang="en-US" sz="2400" dirty="0"/>
          </a:p>
          <a:p>
            <a:pPr lvl="0"/>
            <a:r>
              <a:rPr lang="sk-SK" sz="2400" dirty="0"/>
              <a:t>Morfológia </a:t>
            </a:r>
            <a:r>
              <a:rPr lang="sk-SK" sz="2400" dirty="0" err="1"/>
              <a:t>fisúr</a:t>
            </a:r>
            <a:r>
              <a:rPr lang="sk-SK" sz="2400" dirty="0"/>
              <a:t> neumožňuje ich adekvátne čistenie.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2843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39" y="2216410"/>
            <a:ext cx="6291987" cy="4195762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2335366"/>
            <a:ext cx="4735774" cy="3630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70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Pomocné diagnostické metódy </a:t>
            </a:r>
            <a:r>
              <a:rPr lang="sk-SK" b="1" dirty="0" err="1"/>
              <a:t>fisurálneho</a:t>
            </a:r>
            <a:r>
              <a:rPr lang="sk-SK" b="1" dirty="0"/>
              <a:t> kazu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400" dirty="0"/>
          </a:p>
          <a:p>
            <a:pPr lvl="0"/>
            <a:r>
              <a:rPr lang="sk-SK" sz="2400" dirty="0"/>
              <a:t>Elektrická vodivosť a odpor</a:t>
            </a:r>
            <a:endParaRPr lang="en-US" sz="2400" dirty="0"/>
          </a:p>
          <a:p>
            <a:pPr lvl="0"/>
            <a:r>
              <a:rPr lang="sk-SK" sz="2400" dirty="0" err="1"/>
              <a:t>Fiberoptická</a:t>
            </a:r>
            <a:r>
              <a:rPr lang="sk-SK" sz="2400" dirty="0"/>
              <a:t> </a:t>
            </a:r>
            <a:r>
              <a:rPr lang="sk-SK" sz="2400" dirty="0" err="1"/>
              <a:t>transiluminácia</a:t>
            </a:r>
            <a:r>
              <a:rPr lang="sk-SK" sz="2400" dirty="0"/>
              <a:t> - FOTI</a:t>
            </a:r>
            <a:endParaRPr lang="en-US" sz="2400" dirty="0"/>
          </a:p>
          <a:p>
            <a:pPr lvl="0"/>
            <a:r>
              <a:rPr lang="sk-SK" sz="2400" dirty="0"/>
              <a:t>Meranie fluorescencie – </a:t>
            </a:r>
            <a:r>
              <a:rPr lang="sk-SK" sz="2400" dirty="0" err="1"/>
              <a:t>Diagnodent</a:t>
            </a:r>
            <a:endParaRPr lang="en-US" sz="2400" dirty="0"/>
          </a:p>
          <a:p>
            <a:pPr lvl="0"/>
            <a:r>
              <a:rPr lang="sk-SK" sz="2400" dirty="0"/>
              <a:t>Iné metódy– ultrazvuk, UV svetlo, </a:t>
            </a:r>
            <a:r>
              <a:rPr lang="sk-SK" sz="2400" dirty="0" err="1"/>
              <a:t>endoskopia</a:t>
            </a:r>
            <a:r>
              <a:rPr lang="sk-SK" sz="2400" dirty="0"/>
              <a:t> (</a:t>
            </a:r>
            <a:r>
              <a:rPr lang="sk-SK" sz="2400" dirty="0" err="1"/>
              <a:t>endoskopická</a:t>
            </a:r>
            <a:r>
              <a:rPr lang="sk-SK" sz="2400" dirty="0"/>
              <a:t> filtrovaná fluorescencia EFF), </a:t>
            </a:r>
            <a:r>
              <a:rPr lang="sk-SK" sz="2400" dirty="0" err="1"/>
              <a:t>kariesdetektory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16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Aproximálny</a:t>
            </a:r>
            <a:r>
              <a:rPr lang="sk-SK" b="1" dirty="0"/>
              <a:t> kaz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sz="2400" b="1" dirty="0"/>
              <a:t>Hodnotenie</a:t>
            </a:r>
            <a:r>
              <a:rPr lang="sk-SK" sz="2400" dirty="0"/>
              <a:t>  </a:t>
            </a:r>
            <a:r>
              <a:rPr lang="sk-SK" sz="2400" dirty="0" err="1"/>
              <a:t>aproximálnych</a:t>
            </a:r>
            <a:r>
              <a:rPr lang="sk-SK" sz="2400" dirty="0"/>
              <a:t> kazov na základe </a:t>
            </a:r>
            <a:r>
              <a:rPr lang="sk-SK" sz="2400" dirty="0" err="1"/>
              <a:t>zhryzových</a:t>
            </a:r>
            <a:r>
              <a:rPr lang="sk-SK" sz="2400" dirty="0"/>
              <a:t> </a:t>
            </a:r>
            <a:r>
              <a:rPr lang="sk-SK" sz="2400" dirty="0" err="1"/>
              <a:t>snímiek</a:t>
            </a:r>
            <a:r>
              <a:rPr lang="sk-SK" sz="2400" dirty="0"/>
              <a:t> je </a:t>
            </a:r>
            <a:r>
              <a:rPr lang="sk-SK" sz="2400" dirty="0" err="1"/>
              <a:t>následovné</a:t>
            </a:r>
            <a:r>
              <a:rPr lang="sk-SK" sz="2400" dirty="0"/>
              <a:t>:</a:t>
            </a:r>
            <a:endParaRPr lang="en-US" sz="2400" dirty="0"/>
          </a:p>
          <a:p>
            <a:pPr lvl="0"/>
            <a:r>
              <a:rPr lang="sk-SK" sz="2400" b="1" dirty="0"/>
              <a:t>D0 - </a:t>
            </a:r>
            <a:r>
              <a:rPr lang="sk-SK" sz="2400" dirty="0"/>
              <a:t>žiadna lézia (histologicky už môže byť prítomná </a:t>
            </a:r>
            <a:r>
              <a:rPr lang="sk-SK" sz="2400" dirty="0" err="1"/>
              <a:t>prekariézna</a:t>
            </a:r>
            <a:r>
              <a:rPr lang="sk-SK" sz="2400" dirty="0"/>
              <a:t> lézia).</a:t>
            </a:r>
            <a:endParaRPr lang="en-US" sz="2400" dirty="0"/>
          </a:p>
          <a:p>
            <a:pPr lvl="0"/>
            <a:r>
              <a:rPr lang="sk-SK" sz="2400" b="1" dirty="0"/>
              <a:t>D1</a:t>
            </a:r>
            <a:r>
              <a:rPr lang="sk-SK" sz="2400" dirty="0"/>
              <a:t> – </a:t>
            </a:r>
            <a:r>
              <a:rPr lang="sk-SK" sz="2400" dirty="0" err="1"/>
              <a:t>Demineralizácia</a:t>
            </a:r>
            <a:r>
              <a:rPr lang="sk-SK" sz="2400" dirty="0"/>
              <a:t>, začínajúci kaz, zasahujúci do ½  hrúbky skloviny</a:t>
            </a:r>
            <a:endParaRPr lang="en-US" sz="2400" dirty="0"/>
          </a:p>
          <a:p>
            <a:pPr lvl="0"/>
            <a:r>
              <a:rPr lang="sk-SK" sz="2400" b="1" dirty="0"/>
              <a:t>D2 -  </a:t>
            </a:r>
            <a:r>
              <a:rPr lang="sk-SK" sz="2400" dirty="0"/>
              <a:t>Kaz, presahujúci ½ hrúbky skloviny, kaz na hranici sklovina – </a:t>
            </a:r>
            <a:r>
              <a:rPr lang="sk-SK" sz="2400" dirty="0" err="1"/>
              <a:t>dentín</a:t>
            </a:r>
            <a:endParaRPr lang="en-US" sz="2400" dirty="0"/>
          </a:p>
          <a:p>
            <a:pPr lvl="0"/>
            <a:r>
              <a:rPr lang="sk-SK" sz="2400" b="1" dirty="0"/>
              <a:t>D3 -  </a:t>
            </a:r>
            <a:r>
              <a:rPr lang="sk-SK" sz="2400" dirty="0"/>
              <a:t>Kaz v </a:t>
            </a:r>
            <a:r>
              <a:rPr lang="sk-SK" sz="2400" dirty="0" err="1"/>
              <a:t>dentíne</a:t>
            </a:r>
            <a:r>
              <a:rPr lang="sk-SK" sz="2400" dirty="0"/>
              <a:t>, zasahujúci do jeho vonkajšej polovice</a:t>
            </a:r>
            <a:endParaRPr lang="en-US" sz="2400" dirty="0"/>
          </a:p>
          <a:p>
            <a:pPr lvl="0"/>
            <a:r>
              <a:rPr lang="sk-SK" sz="2400" b="1" dirty="0"/>
              <a:t>D4  - </a:t>
            </a:r>
            <a:r>
              <a:rPr lang="sk-SK" sz="2400" dirty="0"/>
              <a:t>Kaz vo vnútornej polovici </a:t>
            </a:r>
            <a:r>
              <a:rPr lang="sk-SK" sz="2400" dirty="0" err="1"/>
              <a:t>dentínu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6299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Zástupný symbol obsahu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1" y="2090642"/>
            <a:ext cx="4304762" cy="14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o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21152" y="2158146"/>
            <a:ext cx="663892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o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111" y="3701853"/>
            <a:ext cx="663892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ok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8229" y="5245560"/>
            <a:ext cx="420052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0310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 </a:t>
            </a:r>
            <a:r>
              <a:rPr lang="sk-SK" b="1" dirty="0"/>
              <a:t>Určenie aktivity a rizika kazu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k-SK" sz="2400" b="1" dirty="0"/>
              <a:t>Najdôležitejšie ukazovatele rizika kazu sú:</a:t>
            </a:r>
            <a:endParaRPr lang="en-US" sz="2400" b="1" dirty="0"/>
          </a:p>
          <a:p>
            <a:pPr lvl="0"/>
            <a:r>
              <a:rPr lang="sk-SK" sz="2400" dirty="0"/>
              <a:t>Ústna hygiena a množstvo </a:t>
            </a:r>
            <a:r>
              <a:rPr lang="sk-SK" sz="2400" dirty="0" err="1"/>
              <a:t>plaku</a:t>
            </a:r>
            <a:endParaRPr lang="en-US" sz="2400" dirty="0"/>
          </a:p>
          <a:p>
            <a:pPr lvl="0"/>
            <a:r>
              <a:rPr lang="sk-SK" sz="2400" dirty="0"/>
              <a:t>Stravovacie návyky</a:t>
            </a:r>
            <a:endParaRPr lang="en-US" sz="2400" dirty="0"/>
          </a:p>
          <a:p>
            <a:pPr lvl="0"/>
            <a:r>
              <a:rPr lang="sk-SK" sz="2400" dirty="0"/>
              <a:t>Množstvo patogénnych baktérií  v sline</a:t>
            </a:r>
            <a:endParaRPr lang="en-US" sz="2400" dirty="0"/>
          </a:p>
          <a:p>
            <a:pPr lvl="0"/>
            <a:r>
              <a:rPr lang="sk-SK" sz="2400" dirty="0"/>
              <a:t>Sekrécia, viskozita a </a:t>
            </a:r>
            <a:r>
              <a:rPr lang="sk-SK" sz="2400" dirty="0" err="1"/>
              <a:t>pufrovacia</a:t>
            </a:r>
            <a:r>
              <a:rPr lang="sk-SK" sz="2400" dirty="0"/>
              <a:t> schopnosť sliny</a:t>
            </a:r>
            <a:endParaRPr lang="en-US" sz="2400" dirty="0"/>
          </a:p>
          <a:p>
            <a:pPr lvl="0"/>
            <a:r>
              <a:rPr lang="sk-SK" sz="2400" dirty="0"/>
              <a:t>Prísun fluoridov</a:t>
            </a:r>
            <a:endParaRPr lang="en-US" sz="2400" dirty="0"/>
          </a:p>
          <a:p>
            <a:pPr lvl="0"/>
            <a:r>
              <a:rPr lang="sk-SK" sz="2400" dirty="0"/>
              <a:t>Lokálne faktory a celkový zdravotný stav (morfológia zubov, ortodontické anomálie, lieky)</a:t>
            </a:r>
            <a:endParaRPr lang="en-US" sz="2400" dirty="0"/>
          </a:p>
          <a:p>
            <a:pPr lvl="0"/>
            <a:r>
              <a:rPr lang="sk-SK" sz="2400" dirty="0"/>
              <a:t>Doterajšia </a:t>
            </a:r>
            <a:r>
              <a:rPr lang="sk-SK" sz="2400" dirty="0" err="1"/>
              <a:t>kazivosť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37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Individuálne riziko kazu 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sz="2400" dirty="0"/>
              <a:t>Individuálne riziko kazu môžeme objektívne vyhodnotiť aj pomocou mikrobiálnych testov na stanovenie počtu </a:t>
            </a:r>
            <a:r>
              <a:rPr lang="sk-SK" sz="2400" dirty="0" err="1"/>
              <a:t>streptococcus</a:t>
            </a:r>
            <a:r>
              <a:rPr lang="sk-SK" sz="2400" dirty="0"/>
              <a:t> </a:t>
            </a:r>
            <a:r>
              <a:rPr lang="sk-SK" sz="2400" dirty="0" err="1"/>
              <a:t>mutans</a:t>
            </a:r>
            <a:r>
              <a:rPr lang="sk-SK" sz="2400" dirty="0"/>
              <a:t> a </a:t>
            </a:r>
            <a:r>
              <a:rPr lang="sk-SK" sz="2400" dirty="0" err="1"/>
              <a:t>laktobacilov</a:t>
            </a:r>
            <a:r>
              <a:rPr lang="sk-SK" sz="2400" dirty="0"/>
              <a:t> v sline </a:t>
            </a:r>
            <a:r>
              <a:rPr lang="sk-SK" sz="2400" i="1" dirty="0"/>
              <a:t>(</a:t>
            </a:r>
            <a:r>
              <a:rPr lang="sk-SK" sz="2400" i="1" dirty="0" err="1"/>
              <a:t>Dentocult</a:t>
            </a:r>
            <a:r>
              <a:rPr lang="sk-SK" sz="2400" i="1" dirty="0"/>
              <a:t> SM, </a:t>
            </a:r>
            <a:r>
              <a:rPr lang="sk-SK" sz="2400" i="1" dirty="0" err="1"/>
              <a:t>Dentocult</a:t>
            </a:r>
            <a:r>
              <a:rPr lang="sk-SK" sz="2400" i="1" dirty="0"/>
              <a:t> LB</a:t>
            </a:r>
            <a:r>
              <a:rPr lang="sk-SK" sz="2400" i="1" dirty="0" smtClean="0"/>
              <a:t>).</a:t>
            </a:r>
          </a:p>
          <a:p>
            <a:r>
              <a:rPr lang="sk-SK" sz="2400" dirty="0" smtClean="0"/>
              <a:t> </a:t>
            </a:r>
            <a:r>
              <a:rPr lang="sk-SK" sz="2400" dirty="0"/>
              <a:t>Výsledky testov spolu s vyhodnotením tvorby </a:t>
            </a:r>
            <a:r>
              <a:rPr lang="sk-SK" sz="2400" dirty="0" err="1"/>
              <a:t>plaku</a:t>
            </a:r>
            <a:r>
              <a:rPr lang="sk-SK" sz="2400" dirty="0"/>
              <a:t>, momentálnej </a:t>
            </a:r>
            <a:r>
              <a:rPr lang="sk-SK" sz="2400" dirty="0" err="1"/>
              <a:t>kazivosti</a:t>
            </a:r>
            <a:r>
              <a:rPr lang="sk-SK" sz="2400" dirty="0"/>
              <a:t> a údajov o konzumácii cukrov medzi hlavnými jedlami sú hlavnými kritériami individuálneho rizika kazu</a:t>
            </a:r>
            <a:r>
              <a:rPr lang="sk-SK" sz="2400" dirty="0" smtClean="0"/>
              <a:t>.</a:t>
            </a:r>
          </a:p>
          <a:p>
            <a:r>
              <a:rPr lang="sk-SK" sz="2400" dirty="0" smtClean="0"/>
              <a:t> </a:t>
            </a:r>
            <a:r>
              <a:rPr lang="sk-SK" sz="2400" dirty="0"/>
              <a:t>Zistené riziko sa však môže výrazne zmeniť, a to najmä aktívnym prístupom pacienta a jeho motiváciou zo strany ošetrujúceho lekára. 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71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Závery pre prax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/>
              <a:t>: Lézie D1 a D2 sa dajú zvládnuť  intenzívnou profylaxiou (</a:t>
            </a:r>
            <a:r>
              <a:rPr lang="sk-SK" sz="2400" dirty="0" err="1"/>
              <a:t>interdentálna</a:t>
            </a:r>
            <a:r>
              <a:rPr lang="sk-SK" sz="2400" dirty="0"/>
              <a:t> </a:t>
            </a:r>
            <a:r>
              <a:rPr lang="sk-SK" sz="2400" dirty="0" err="1"/>
              <a:t>fluoridácia</a:t>
            </a:r>
            <a:r>
              <a:rPr lang="sk-SK" sz="2400" dirty="0" smtClean="0"/>
              <a:t>).</a:t>
            </a:r>
          </a:p>
          <a:p>
            <a:r>
              <a:rPr lang="sk-SK" sz="2400" dirty="0" smtClean="0"/>
              <a:t> </a:t>
            </a:r>
            <a:r>
              <a:rPr lang="sk-SK" sz="2400" dirty="0"/>
              <a:t>U lézií D3 sa profylaktické opatrenia aplikujú len u pacientov s nízkym rizikom kazu v prípadoch iniciálnej lézie, keď kaz len prechádza do </a:t>
            </a:r>
            <a:r>
              <a:rPr lang="sk-SK" sz="2400" dirty="0" err="1"/>
              <a:t>dentínu</a:t>
            </a:r>
            <a:r>
              <a:rPr lang="sk-SK" sz="2400" dirty="0"/>
              <a:t>. </a:t>
            </a:r>
            <a:endParaRPr lang="sk-SK" sz="2400" dirty="0" smtClean="0"/>
          </a:p>
          <a:p>
            <a:r>
              <a:rPr lang="sk-SK" sz="2400" dirty="0" smtClean="0"/>
              <a:t>Zjavné </a:t>
            </a:r>
            <a:r>
              <a:rPr lang="sk-SK" sz="2400" dirty="0"/>
              <a:t>lézie rozsahu D3 a D4 sú indikáciou pre výplň bez ohľadu na aktivitu kazu.</a:t>
            </a:r>
            <a:endParaRPr lang="en-US" sz="2400" dirty="0"/>
          </a:p>
          <a:p>
            <a:r>
              <a:rPr lang="sk-SK" sz="2400" dirty="0"/>
              <a:t/>
            </a:r>
            <a:br>
              <a:rPr lang="sk-SK" sz="2400" dirty="0"/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40813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 </a:t>
            </a:r>
            <a:r>
              <a:rPr lang="sk-SK" b="1" dirty="0" err="1"/>
              <a:t>Rtg</a:t>
            </a:r>
            <a:r>
              <a:rPr lang="sk-SK" b="1" dirty="0"/>
              <a:t> intervaly pre zhotovenie BW </a:t>
            </a:r>
            <a:r>
              <a:rPr lang="sk-SK" b="1" dirty="0" err="1"/>
              <a:t>snímiek</a:t>
            </a:r>
            <a:r>
              <a:rPr lang="sk-SK" b="1" dirty="0"/>
              <a:t> u </a:t>
            </a:r>
            <a:r>
              <a:rPr lang="sk-SK" b="1" dirty="0" err="1"/>
              <a:t>diagnostky</a:t>
            </a:r>
            <a:r>
              <a:rPr lang="sk-SK" b="1" dirty="0"/>
              <a:t> zubného kazu </a:t>
            </a:r>
            <a:endParaRPr lang="en-US" b="1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9949892"/>
              </p:ext>
            </p:extLst>
          </p:nvPr>
        </p:nvGraphicFramePr>
        <p:xfrm>
          <a:off x="820616" y="2039815"/>
          <a:ext cx="9800492" cy="39858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247"/>
                <a:gridCol w="2575857"/>
                <a:gridCol w="2764459"/>
                <a:gridCol w="2631929"/>
              </a:tblGrid>
              <a:tr h="173568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Vek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</a:rPr>
                        <a:t>vysoké riziko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</a:rPr>
                        <a:t>stredné riziko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</a:rPr>
                        <a:t>malé riziko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5005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4- 25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effectLst/>
                        </a:rPr>
                        <a:t>6 mesiacov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effectLst/>
                        </a:rPr>
                        <a:t>1 rok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effectLst/>
                        </a:rPr>
                        <a:t>2 roky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5005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26-65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effectLst/>
                        </a:rPr>
                        <a:t>1 rok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600" b="1">
                          <a:effectLst/>
                        </a:rPr>
                        <a:t>1-2 roky</a:t>
                      </a:r>
                      <a:endParaRPr lang="en-US" sz="1600" b="1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600" b="1">
                          <a:effectLst/>
                        </a:rPr>
                        <a:t>3 roky</a:t>
                      </a:r>
                      <a:endParaRPr lang="en-US" sz="1600" b="1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5005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100">
                          <a:effectLst/>
                        </a:rPr>
                        <a:t>65 + 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effectLst/>
                        </a:rPr>
                        <a:t>1 rok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effectLst/>
                        </a:rPr>
                        <a:t>1-2 roky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effectLst/>
                        </a:rPr>
                        <a:t>2 roky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887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5130" y="452718"/>
            <a:ext cx="9404723" cy="1400530"/>
          </a:xfrm>
        </p:spPr>
        <p:txBody>
          <a:bodyPr/>
          <a:lstStyle/>
          <a:p>
            <a:r>
              <a:rPr lang="sk-SK" b="1" dirty="0"/>
              <a:t>Liečebný plán 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103312" y="1359878"/>
            <a:ext cx="8946541" cy="5498122"/>
          </a:xfrm>
        </p:spPr>
        <p:txBody>
          <a:bodyPr>
            <a:normAutofit/>
          </a:bodyPr>
          <a:lstStyle/>
          <a:p>
            <a:r>
              <a:rPr lang="sk-SK" sz="2400" dirty="0"/>
              <a:t>V rámci </a:t>
            </a:r>
            <a:r>
              <a:rPr lang="sk-SK" sz="2400" dirty="0" err="1"/>
              <a:t>terápie</a:t>
            </a:r>
            <a:r>
              <a:rPr lang="sk-SK" sz="2400" dirty="0"/>
              <a:t> ako prvé odstraňujeme bolestivé stavy a kazy blízke </a:t>
            </a:r>
            <a:r>
              <a:rPr lang="sk-SK" sz="2400" dirty="0" smtClean="0"/>
              <a:t>dreni</a:t>
            </a:r>
          </a:p>
          <a:p>
            <a:r>
              <a:rPr lang="sk-SK" sz="2400" dirty="0" smtClean="0"/>
              <a:t>Odstránime </a:t>
            </a:r>
            <a:r>
              <a:rPr lang="sk-SK" sz="2400" dirty="0" err="1"/>
              <a:t>radixy</a:t>
            </a:r>
            <a:r>
              <a:rPr lang="sk-SK" sz="2400" dirty="0"/>
              <a:t> a </a:t>
            </a:r>
            <a:r>
              <a:rPr lang="sk-SK" sz="2400" dirty="0" err="1"/>
              <a:t>neošetriteľné</a:t>
            </a:r>
            <a:r>
              <a:rPr lang="sk-SK" sz="2400" dirty="0"/>
              <a:t> zuby, ktoré môžu byť zdrojom </a:t>
            </a:r>
            <a:r>
              <a:rPr lang="sk-SK" sz="2400" dirty="0" err="1"/>
              <a:t>ďalšich</a:t>
            </a:r>
            <a:r>
              <a:rPr lang="sk-SK" sz="2400" dirty="0"/>
              <a:t> </a:t>
            </a:r>
            <a:r>
              <a:rPr lang="sk-SK" sz="2400" dirty="0" err="1"/>
              <a:t>obtiaží</a:t>
            </a:r>
            <a:r>
              <a:rPr lang="sk-SK" sz="2400" dirty="0" smtClean="0"/>
              <a:t>.</a:t>
            </a:r>
          </a:p>
          <a:p>
            <a:r>
              <a:rPr lang="sk-SK" sz="2400" dirty="0" smtClean="0"/>
              <a:t>berieme </a:t>
            </a:r>
            <a:r>
              <a:rPr lang="sk-SK" sz="2400" dirty="0"/>
              <a:t>do úvahy aktuálny stav chrupu a potrebu  ošetrenia z hľadiska </a:t>
            </a:r>
            <a:r>
              <a:rPr lang="sk-SK" sz="2400" dirty="0" smtClean="0"/>
              <a:t>protetiky</a:t>
            </a:r>
          </a:p>
          <a:p>
            <a:r>
              <a:rPr lang="sk-SK" sz="2400" dirty="0" smtClean="0"/>
              <a:t>upravíme </a:t>
            </a:r>
            <a:r>
              <a:rPr lang="sk-SK" sz="2400" dirty="0"/>
              <a:t>hygienu a </a:t>
            </a:r>
            <a:r>
              <a:rPr lang="sk-SK" sz="2400" dirty="0" smtClean="0"/>
              <a:t> v prípadoch </a:t>
            </a:r>
            <a:r>
              <a:rPr lang="sk-SK" sz="2400" dirty="0"/>
              <a:t>vysokej aktivity kazu indikujeme aktívnu </a:t>
            </a:r>
            <a:r>
              <a:rPr lang="sk-SK" sz="2400" dirty="0" err="1"/>
              <a:t>fluoridáciu</a:t>
            </a:r>
            <a:r>
              <a:rPr lang="sk-SK" sz="2400" dirty="0" smtClean="0"/>
              <a:t>.</a:t>
            </a:r>
          </a:p>
          <a:p>
            <a:r>
              <a:rPr lang="sk-SK" sz="2400" dirty="0"/>
              <a:t>Pacienta objednávame na </a:t>
            </a:r>
            <a:r>
              <a:rPr lang="sk-SK" sz="2400" dirty="0" err="1"/>
              <a:t>recall</a:t>
            </a:r>
            <a:r>
              <a:rPr lang="sk-SK" sz="2400" dirty="0"/>
              <a:t> podľa zváženia súčasného stavu, najmenej však jedenkrát </a:t>
            </a:r>
            <a:r>
              <a:rPr lang="sk-SK" sz="2400" dirty="0" smtClean="0"/>
              <a:t>ročne</a:t>
            </a:r>
          </a:p>
          <a:p>
            <a:r>
              <a:rPr lang="sk-SK" sz="2400" dirty="0" err="1"/>
              <a:t>rtg</a:t>
            </a:r>
            <a:r>
              <a:rPr lang="sk-SK" sz="2400" dirty="0"/>
              <a:t> vyšetrenia </a:t>
            </a:r>
            <a:r>
              <a:rPr lang="sk-SK" sz="2400" dirty="0" err="1"/>
              <a:t>kazivosti</a:t>
            </a:r>
            <a:r>
              <a:rPr lang="sk-SK" sz="2400" dirty="0"/>
              <a:t> pomocou </a:t>
            </a:r>
            <a:r>
              <a:rPr lang="sk-SK" sz="2400" dirty="0" err="1"/>
              <a:t>zhryzových</a:t>
            </a:r>
            <a:r>
              <a:rPr lang="sk-SK" sz="2400" dirty="0"/>
              <a:t> </a:t>
            </a:r>
            <a:r>
              <a:rPr lang="sk-SK" sz="2400" dirty="0" err="1"/>
              <a:t>snímiek</a:t>
            </a:r>
            <a:r>
              <a:rPr lang="sk-SK" sz="2400" dirty="0"/>
              <a:t> a kontrola </a:t>
            </a:r>
            <a:r>
              <a:rPr lang="sk-SK" sz="2400" dirty="0" err="1"/>
              <a:t>endodontického</a:t>
            </a:r>
            <a:r>
              <a:rPr lang="sk-SK" sz="2400" dirty="0"/>
              <a:t> ošetrenia podľa odporúčaných kritérií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7018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sk-SK" b="1" dirty="0"/>
              <a:t>OŠETRENIE ZUBNÉHO KAZU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. Nástroje na ošetrenie zubného kazu</a:t>
            </a:r>
            <a:endParaRPr lang="en-US" b="1" dirty="0"/>
          </a:p>
          <a:p>
            <a:r>
              <a:rPr lang="sk-SK" sz="2400" b="1" dirty="0"/>
              <a:t>. Iné typy </a:t>
            </a:r>
            <a:r>
              <a:rPr lang="sk-SK" sz="2400" b="1" dirty="0" smtClean="0"/>
              <a:t>preparácie</a:t>
            </a:r>
            <a:r>
              <a:rPr lang="sk-SK" dirty="0" smtClean="0"/>
              <a:t>:</a:t>
            </a:r>
          </a:p>
          <a:p>
            <a:r>
              <a:rPr lang="sk-SK" b="1" dirty="0"/>
              <a:t>Oscilujúce nástroje</a:t>
            </a:r>
            <a:r>
              <a:rPr lang="sk-SK" dirty="0"/>
              <a:t> </a:t>
            </a:r>
            <a:endParaRPr lang="sk-SK" dirty="0" smtClean="0"/>
          </a:p>
          <a:p>
            <a:r>
              <a:rPr lang="sk-SK" b="1" dirty="0" smtClean="0"/>
              <a:t>Laser - </a:t>
            </a:r>
            <a:r>
              <a:rPr lang="sk-SK" i="1" dirty="0" err="1"/>
              <a:t>erbiový</a:t>
            </a:r>
            <a:r>
              <a:rPr lang="sk-SK" i="1" dirty="0"/>
              <a:t> laser</a:t>
            </a:r>
            <a:r>
              <a:rPr lang="sk-SK" dirty="0"/>
              <a:t> </a:t>
            </a:r>
            <a:r>
              <a:rPr lang="sk-SK" dirty="0" err="1"/>
              <a:t>Er</a:t>
            </a:r>
            <a:r>
              <a:rPr lang="sk-SK" dirty="0"/>
              <a:t>: YAG, ktorý emituje žiarenie vlnovej </a:t>
            </a:r>
            <a:r>
              <a:rPr lang="sk-SK" dirty="0" err="1"/>
              <a:t>dľžky</a:t>
            </a:r>
            <a:r>
              <a:rPr lang="sk-SK" dirty="0"/>
              <a:t> 2940 nm, ktorá je maximálne absorbovaná na povrchu zuba, čím nedochádza ku jeho </a:t>
            </a:r>
            <a:r>
              <a:rPr lang="sk-SK" dirty="0" err="1" smtClean="0"/>
              <a:t>prehrievaniu</a:t>
            </a:r>
            <a:r>
              <a:rPr lang="sk-SK" dirty="0" err="1"/>
              <a:t>Najnovšie</a:t>
            </a:r>
            <a:r>
              <a:rPr lang="sk-SK" dirty="0"/>
              <a:t> systémy využívajú laserom aktivovaný vodný lúč /</a:t>
            </a:r>
            <a:r>
              <a:rPr lang="sk-SK" dirty="0" err="1"/>
              <a:t>Waterlase</a:t>
            </a:r>
            <a:r>
              <a:rPr lang="sk-SK" dirty="0"/>
              <a:t> TM</a:t>
            </a:r>
            <a:endParaRPr lang="sk-SK" dirty="0" smtClean="0"/>
          </a:p>
          <a:p>
            <a:endParaRPr lang="sk-SK" b="1" dirty="0" smtClean="0"/>
          </a:p>
          <a:p>
            <a:r>
              <a:rPr lang="sk-SK" b="1" dirty="0"/>
              <a:t>Chemická </a:t>
            </a:r>
            <a:r>
              <a:rPr lang="sk-SK" b="1" dirty="0" err="1"/>
              <a:t>exkavácia</a:t>
            </a:r>
            <a:r>
              <a:rPr lang="sk-SK" dirty="0"/>
              <a:t> </a:t>
            </a:r>
            <a:r>
              <a:rPr lang="sk-SK" dirty="0" smtClean="0"/>
              <a:t> : </a:t>
            </a:r>
            <a:r>
              <a:rPr lang="sk-SK" dirty="0" err="1" smtClean="0"/>
              <a:t>Cariosolv</a:t>
            </a:r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28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.Zásady preparácie </a:t>
            </a:r>
            <a:r>
              <a:rPr lang="sk-SK" b="1" dirty="0" err="1"/>
              <a:t>kavít</a:t>
            </a:r>
            <a:r>
              <a:rPr lang="sk-SK" b="1" dirty="0"/>
              <a:t> podľa </a:t>
            </a:r>
            <a:r>
              <a:rPr lang="sk-SK" b="1" dirty="0" err="1"/>
              <a:t>Blacka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1. Získanie prístupu a otvorenie  </a:t>
            </a:r>
            <a:r>
              <a:rPr lang="sk-SK" b="1" dirty="0" err="1"/>
              <a:t>kazivého</a:t>
            </a:r>
            <a:r>
              <a:rPr lang="sk-SK" b="1" dirty="0"/>
              <a:t> </a:t>
            </a:r>
            <a:r>
              <a:rPr lang="sk-SK" b="1" dirty="0" smtClean="0"/>
              <a:t>ložiska - </a:t>
            </a:r>
          </a:p>
          <a:p>
            <a:r>
              <a:rPr lang="sk-SK" b="1" dirty="0"/>
              <a:t>Separácia</a:t>
            </a:r>
            <a:r>
              <a:rPr lang="sk-SK" dirty="0"/>
              <a:t> tesne stojacich zubov je najčastejšie indikovaná v prípadoch, ak kvôli </a:t>
            </a:r>
            <a:r>
              <a:rPr lang="sk-SK" dirty="0" err="1"/>
              <a:t>stesnaniu</a:t>
            </a:r>
            <a:r>
              <a:rPr lang="sk-SK" dirty="0"/>
              <a:t> nedokážeme aplikovať matricu. Najjednoduchším a najviac používaným spôsobom je v tomto prípade zasunutie dreveného klinu pod kontaktný </a:t>
            </a:r>
            <a:r>
              <a:rPr lang="sk-SK" dirty="0" smtClean="0"/>
              <a:t>bod</a:t>
            </a:r>
          </a:p>
          <a:p>
            <a:r>
              <a:rPr lang="sk-SK" b="1" dirty="0"/>
              <a:t>2. Preparácia obrysu </a:t>
            </a:r>
            <a:r>
              <a:rPr lang="sk-SK" b="1" dirty="0" err="1"/>
              <a:t>kavity</a:t>
            </a:r>
            <a:r>
              <a:rPr lang="sk-SK" b="1" dirty="0"/>
              <a:t> a preventívna extenzia</a:t>
            </a:r>
            <a:endParaRPr lang="en-US" b="1" dirty="0"/>
          </a:p>
          <a:p>
            <a:r>
              <a:rPr lang="sk-SK" b="1" dirty="0"/>
              <a:t>3. Zaistenie rezistencie výplne</a:t>
            </a:r>
            <a:endParaRPr lang="en-US" b="1" dirty="0"/>
          </a:p>
          <a:p>
            <a:r>
              <a:rPr lang="sk-SK" b="1" dirty="0"/>
              <a:t>4. Zaistenie </a:t>
            </a:r>
            <a:r>
              <a:rPr lang="sk-SK" b="1" dirty="0" err="1"/>
              <a:t>retencie</a:t>
            </a:r>
            <a:r>
              <a:rPr lang="sk-SK" b="1" dirty="0"/>
              <a:t> výplne</a:t>
            </a:r>
            <a:endParaRPr lang="en-US" b="1" dirty="0"/>
          </a:p>
          <a:p>
            <a:r>
              <a:rPr lang="sk-SK" b="1" dirty="0"/>
              <a:t>5. Odstránenie </a:t>
            </a:r>
            <a:r>
              <a:rPr lang="sk-SK" b="1" dirty="0" err="1"/>
              <a:t>kazivého</a:t>
            </a:r>
            <a:r>
              <a:rPr lang="sk-SK" b="1" dirty="0"/>
              <a:t> </a:t>
            </a:r>
            <a:r>
              <a:rPr lang="sk-SK" b="1" dirty="0" err="1"/>
              <a:t>dentínu</a:t>
            </a:r>
            <a:endParaRPr lang="en-US" b="1" dirty="0"/>
          </a:p>
          <a:p>
            <a:r>
              <a:rPr lang="sk-SK" b="1" dirty="0"/>
              <a:t>6. Úprava </a:t>
            </a:r>
            <a:r>
              <a:rPr lang="sk-SK" b="1" dirty="0" err="1"/>
              <a:t>sklovinných</a:t>
            </a:r>
            <a:r>
              <a:rPr lang="sk-SK" b="1" dirty="0"/>
              <a:t> stien, hrán a toaleta </a:t>
            </a:r>
            <a:r>
              <a:rPr lang="sk-SK" b="1" dirty="0" err="1"/>
              <a:t>kavity</a:t>
            </a:r>
            <a:endParaRPr lang="en-US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6794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42945"/>
          </a:xfrm>
        </p:spPr>
        <p:txBody>
          <a:bodyPr/>
          <a:lstStyle/>
          <a:p>
            <a:r>
              <a:rPr lang="sk-SK" dirty="0"/>
              <a:t>Preparačná trauma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103312" y="1395664"/>
            <a:ext cx="8946541" cy="4852736"/>
          </a:xfrm>
        </p:spPr>
        <p:txBody>
          <a:bodyPr/>
          <a:lstStyle/>
          <a:p>
            <a:r>
              <a:rPr lang="sk-SK" b="1" dirty="0"/>
              <a:t>Pulpa </a:t>
            </a:r>
            <a:r>
              <a:rPr lang="sk-SK" dirty="0"/>
              <a:t> reaguje na neadekvátne dráždenie počas preparácie spočiatku reverzibilnými zmenami typu </a:t>
            </a:r>
            <a:r>
              <a:rPr lang="sk-SK" b="1" dirty="0"/>
              <a:t>iniciálneho zápalu</a:t>
            </a:r>
            <a:r>
              <a:rPr lang="sk-SK" b="1" dirty="0" smtClean="0"/>
              <a:t>.</a:t>
            </a:r>
          </a:p>
          <a:p>
            <a:r>
              <a:rPr lang="sk-SK" dirty="0" smtClean="0"/>
              <a:t> </a:t>
            </a:r>
            <a:r>
              <a:rPr lang="sk-SK" dirty="0"/>
              <a:t>Ak preparačná trauma presiahne fyziologickú únosnosť, dochádza ku </a:t>
            </a:r>
            <a:r>
              <a:rPr lang="sk-SK" b="1" dirty="0"/>
              <a:t>ireverzibilným zmenám</a:t>
            </a:r>
            <a:r>
              <a:rPr lang="sk-SK" dirty="0"/>
              <a:t>, vrcholiacim jej totálnou </a:t>
            </a:r>
            <a:r>
              <a:rPr lang="sk-SK" dirty="0" err="1"/>
              <a:t>nekrózou</a:t>
            </a:r>
            <a:r>
              <a:rPr lang="sk-SK" dirty="0"/>
              <a:t>. Histologicky sa preparačná trauma </a:t>
            </a:r>
            <a:r>
              <a:rPr lang="sk-SK" u="sng" dirty="0"/>
              <a:t>prejavuje </a:t>
            </a:r>
            <a:r>
              <a:rPr lang="sk-SK" i="1" u="sng" dirty="0"/>
              <a:t>aspiráciou </a:t>
            </a:r>
            <a:r>
              <a:rPr lang="sk-SK" u="sng" dirty="0"/>
              <a:t> jadier</a:t>
            </a:r>
            <a:r>
              <a:rPr lang="sk-SK" dirty="0"/>
              <a:t>, neskôr aj celých </a:t>
            </a:r>
            <a:r>
              <a:rPr lang="sk-SK" dirty="0" err="1"/>
              <a:t>odontoblastov</a:t>
            </a:r>
            <a:r>
              <a:rPr lang="sk-SK" dirty="0"/>
              <a:t> do </a:t>
            </a:r>
            <a:r>
              <a:rPr lang="sk-SK" dirty="0" err="1"/>
              <a:t>dentínových</a:t>
            </a:r>
            <a:r>
              <a:rPr lang="sk-SK" dirty="0"/>
              <a:t> </a:t>
            </a:r>
            <a:r>
              <a:rPr lang="sk-SK" dirty="0" err="1"/>
              <a:t>tubulov</a:t>
            </a:r>
            <a:r>
              <a:rPr lang="sk-SK" dirty="0"/>
              <a:t> </a:t>
            </a:r>
            <a:r>
              <a:rPr lang="sk-SK" dirty="0" smtClean="0"/>
              <a:t> </a:t>
            </a:r>
            <a:r>
              <a:rPr lang="sk-SK" dirty="0"/>
              <a:t>V </a:t>
            </a:r>
            <a:r>
              <a:rPr lang="sk-SK" dirty="0" err="1"/>
              <a:t>tubuloch</a:t>
            </a:r>
            <a:r>
              <a:rPr lang="sk-SK" dirty="0"/>
              <a:t> nachádzame aj erytrocyty. Cievy pulpy sú </a:t>
            </a:r>
            <a:r>
              <a:rPr lang="sk-SK" dirty="0" err="1"/>
              <a:t>dilatovené</a:t>
            </a:r>
            <a:r>
              <a:rPr lang="sk-SK" dirty="0"/>
              <a:t> a do </a:t>
            </a:r>
            <a:r>
              <a:rPr lang="sk-SK" dirty="0" err="1"/>
              <a:t>interstícia</a:t>
            </a:r>
            <a:r>
              <a:rPr lang="sk-SK" dirty="0"/>
              <a:t> prenikajú krvné elementy</a:t>
            </a:r>
            <a:r>
              <a:rPr lang="sk-SK" dirty="0" smtClean="0"/>
              <a:t>.</a:t>
            </a:r>
          </a:p>
          <a:p>
            <a:r>
              <a:rPr lang="sk-SK" dirty="0" smtClean="0"/>
              <a:t>Zmeny </a:t>
            </a:r>
            <a:r>
              <a:rPr lang="sk-SK" dirty="0"/>
              <a:t>v </a:t>
            </a:r>
            <a:r>
              <a:rPr lang="sk-SK" b="1" dirty="0" err="1"/>
              <a:t>dentíne</a:t>
            </a:r>
            <a:r>
              <a:rPr lang="sk-SK" b="1" dirty="0"/>
              <a:t> </a:t>
            </a:r>
            <a:r>
              <a:rPr lang="sk-SK" dirty="0"/>
              <a:t>sú charakterizované defenzívnymi reakciami, ako je tvorba sekundárneho iregulárneho </a:t>
            </a:r>
            <a:r>
              <a:rPr lang="sk-SK" dirty="0" err="1"/>
              <a:t>dentínu</a:t>
            </a:r>
            <a:r>
              <a:rPr lang="sk-SK" dirty="0"/>
              <a:t> a </a:t>
            </a:r>
            <a:r>
              <a:rPr lang="sk-SK" dirty="0" err="1"/>
              <a:t>obliterácia</a:t>
            </a:r>
            <a:r>
              <a:rPr lang="sk-SK" dirty="0"/>
              <a:t> </a:t>
            </a:r>
            <a:r>
              <a:rPr lang="sk-SK" dirty="0" err="1"/>
              <a:t>dentínových</a:t>
            </a:r>
            <a:r>
              <a:rPr lang="sk-SK" dirty="0"/>
              <a:t> </a:t>
            </a:r>
            <a:r>
              <a:rPr lang="sk-SK" dirty="0" err="1"/>
              <a:t>tubulov</a:t>
            </a:r>
            <a:r>
              <a:rPr lang="sk-SK" dirty="0"/>
              <a:t>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46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b="1" dirty="0"/>
              <a:t>Teplo </a:t>
            </a:r>
            <a:r>
              <a:rPr lang="sk-SK" dirty="0"/>
              <a:t> je najzávažnejší preparačný dráždivý faktor. Množstvo tepla závisí od rýchlosti preparácie, veľkosti a zrnitosti a na aplikovanom tlaku. Nebezpečenstvo poškodenia narastá logaritmicky so zmenšovaním hrúbky </a:t>
            </a:r>
            <a:r>
              <a:rPr lang="sk-SK" dirty="0" err="1"/>
              <a:t>dentínu</a:t>
            </a:r>
            <a:r>
              <a:rPr lang="sk-SK" dirty="0"/>
              <a:t>. Kritická je hrúbka </a:t>
            </a:r>
            <a:r>
              <a:rPr lang="sk-SK" dirty="0" err="1"/>
              <a:t>dentínu</a:t>
            </a:r>
            <a:r>
              <a:rPr lang="sk-SK" dirty="0"/>
              <a:t> 2 mm. Pri preparácii bez chladenia stúpne teplota v pulpe už za niekoľko sekúnd. Minimálna dávka chladenia pri preparácii </a:t>
            </a:r>
            <a:r>
              <a:rPr lang="sk-SK" dirty="0" err="1"/>
              <a:t>kavít</a:t>
            </a:r>
            <a:r>
              <a:rPr lang="sk-SK" dirty="0"/>
              <a:t> je 50 ml/min. </a:t>
            </a:r>
            <a:endParaRPr lang="en-US" dirty="0"/>
          </a:p>
          <a:p>
            <a:pPr lvl="0"/>
            <a:r>
              <a:rPr lang="sk-SK" b="1" dirty="0"/>
              <a:t>Vibrácie </a:t>
            </a:r>
            <a:r>
              <a:rPr lang="sk-SK" dirty="0"/>
              <a:t>vznikajú pri malých otáčkach, veľkom tlaku a veľkom priemere tupého nástroja. </a:t>
            </a:r>
            <a:endParaRPr lang="en-US" dirty="0"/>
          </a:p>
          <a:p>
            <a:r>
              <a:rPr lang="sk-SK" b="1" dirty="0"/>
              <a:t>Presušenie</a:t>
            </a:r>
            <a:r>
              <a:rPr lang="sk-SK" dirty="0"/>
              <a:t> </a:t>
            </a:r>
            <a:r>
              <a:rPr lang="sk-SK" dirty="0" err="1"/>
              <a:t>dentínu</a:t>
            </a:r>
            <a:r>
              <a:rPr lang="sk-SK" dirty="0"/>
              <a:t> má za následok zrýchlený pohyb </a:t>
            </a:r>
            <a:r>
              <a:rPr lang="sk-SK" dirty="0" err="1"/>
              <a:t>dentínovej</a:t>
            </a:r>
            <a:r>
              <a:rPr lang="sk-SK" dirty="0"/>
              <a:t> tekutiny smerom von z pulpy a tým aj vťahovanie </a:t>
            </a:r>
            <a:r>
              <a:rPr lang="sk-SK" dirty="0" err="1"/>
              <a:t>odontoblastov</a:t>
            </a:r>
            <a:r>
              <a:rPr lang="sk-SK" dirty="0"/>
              <a:t> do </a:t>
            </a:r>
            <a:r>
              <a:rPr lang="sk-SK" dirty="0" err="1"/>
              <a:t>tubulov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4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Smear</a:t>
            </a:r>
            <a:r>
              <a:rPr lang="sk-SK" dirty="0" smtClean="0"/>
              <a:t> </a:t>
            </a:r>
            <a:r>
              <a:rPr lang="sk-SK" dirty="0" err="1" smtClean="0"/>
              <a:t>layer</a:t>
            </a:r>
            <a:endParaRPr lang="en-US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sk-SK" dirty="0"/>
              <a:t>Po preparácii </a:t>
            </a:r>
            <a:r>
              <a:rPr lang="sk-SK" dirty="0" err="1"/>
              <a:t>dentínu</a:t>
            </a:r>
            <a:r>
              <a:rPr lang="sk-SK" dirty="0"/>
              <a:t> ostáva na jeho povrchu tzv. </a:t>
            </a:r>
            <a:r>
              <a:rPr lang="sk-SK" b="1" dirty="0" err="1"/>
              <a:t>Smear</a:t>
            </a:r>
            <a:r>
              <a:rPr lang="sk-SK" b="1" dirty="0"/>
              <a:t> </a:t>
            </a:r>
            <a:r>
              <a:rPr lang="sk-SK" b="1" dirty="0" err="1"/>
              <a:t>Layer</a:t>
            </a:r>
            <a:r>
              <a:rPr lang="sk-SK" dirty="0"/>
              <a:t> (špinavá, mazľavá, brúsno- mastná  vrstva). Je hrubá 5 µm a nedá sa odstrániť vodným sprayom. </a:t>
            </a:r>
            <a:endParaRPr lang="sk-SK" dirty="0" smtClean="0"/>
          </a:p>
          <a:p>
            <a:r>
              <a:rPr lang="sk-SK" dirty="0" smtClean="0"/>
              <a:t>Pozostáva </a:t>
            </a:r>
            <a:r>
              <a:rPr lang="sk-SK" dirty="0"/>
              <a:t>z denaturovaného kolagénu, </a:t>
            </a:r>
            <a:r>
              <a:rPr lang="sk-SK" dirty="0" err="1"/>
              <a:t>epitélii</a:t>
            </a:r>
            <a:r>
              <a:rPr lang="sk-SK" dirty="0"/>
              <a:t>, zvyškov sliny, prípadne </a:t>
            </a:r>
            <a:r>
              <a:rPr lang="sk-SK" dirty="0" smtClean="0"/>
              <a:t>krv</a:t>
            </a:r>
          </a:p>
          <a:p>
            <a:r>
              <a:rPr lang="sk-SK" dirty="0" smtClean="0"/>
              <a:t> </a:t>
            </a:r>
            <a:r>
              <a:rPr lang="sk-SK" dirty="0"/>
              <a:t>spoľahlivo uzatvára </a:t>
            </a:r>
            <a:r>
              <a:rPr lang="sk-SK" dirty="0" err="1"/>
              <a:t>dentínové</a:t>
            </a:r>
            <a:r>
              <a:rPr lang="sk-SK" dirty="0"/>
              <a:t> </a:t>
            </a:r>
            <a:r>
              <a:rPr lang="sk-SK" dirty="0" err="1"/>
              <a:t>tubuly</a:t>
            </a:r>
            <a:r>
              <a:rPr lang="sk-SK" dirty="0"/>
              <a:t> a bráni prieniku </a:t>
            </a:r>
            <a:r>
              <a:rPr lang="sk-SK" dirty="0" err="1"/>
              <a:t>dentínovej</a:t>
            </a:r>
            <a:r>
              <a:rPr lang="sk-SK" dirty="0"/>
              <a:t> tekutiny na povrch </a:t>
            </a:r>
            <a:r>
              <a:rPr lang="sk-SK" dirty="0" err="1"/>
              <a:t>dentínu</a:t>
            </a:r>
            <a:r>
              <a:rPr lang="sk-SK" dirty="0"/>
              <a:t>, na druhej strane predstavuje prekážku pri adhézii kompozitných výplní</a:t>
            </a:r>
            <a:endParaRPr lang="en-US" dirty="0"/>
          </a:p>
        </p:txBody>
      </p:sp>
      <p:sp>
        <p:nvSpPr>
          <p:cNvPr id="7" name="Zástupný symbol textu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Zástupný symbol obsahu 8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4675" y="2911642"/>
            <a:ext cx="6040020" cy="334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7281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flipV="1">
            <a:off x="646111" y="336884"/>
            <a:ext cx="9404723" cy="11583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Zástupný symbol obsahu 4"/>
          <p:cNvSpPr>
            <a:spLocks noGrp="1"/>
          </p:cNvSpPr>
          <p:nvPr>
            <p:ph idx="1"/>
          </p:nvPr>
        </p:nvSpPr>
        <p:spPr>
          <a:xfrm>
            <a:off x="1103312" y="770022"/>
            <a:ext cx="8946541" cy="5478378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:</a:t>
            </a:r>
            <a:endParaRPr lang="en-US" dirty="0"/>
          </a:p>
          <a:p>
            <a:pPr lvl="0"/>
            <a:r>
              <a:rPr lang="sk-SK" dirty="0"/>
              <a:t>Používame vhodné preparačné nástroje a doporučené otáčky v kvalitných násadcoch, ktoré uprednostňujeme pred </a:t>
            </a:r>
            <a:r>
              <a:rPr lang="sk-SK" dirty="0" err="1"/>
              <a:t>turbínkami</a:t>
            </a:r>
            <a:endParaRPr lang="en-US" dirty="0"/>
          </a:p>
          <a:p>
            <a:pPr lvl="0"/>
            <a:r>
              <a:rPr lang="sk-SK" dirty="0"/>
              <a:t>Vhodné ostré nástroje používame v logickom slede. Včas vyraďujeme tupé nástroje</a:t>
            </a:r>
            <a:endParaRPr lang="en-US" dirty="0"/>
          </a:p>
          <a:p>
            <a:pPr lvl="0"/>
            <a:r>
              <a:rPr lang="sk-SK" dirty="0"/>
              <a:t>Uprednostňujeme nástroje s oblými pracovnými hranami, ktorými dosiahneme oblé okraje </a:t>
            </a:r>
            <a:r>
              <a:rPr lang="sk-SK" dirty="0" err="1"/>
              <a:t>kavít</a:t>
            </a:r>
            <a:r>
              <a:rPr lang="sk-SK" dirty="0"/>
              <a:t> vrátane vnútorných uhlov (hruštička, gulička).</a:t>
            </a:r>
            <a:endParaRPr lang="en-US" dirty="0"/>
          </a:p>
          <a:p>
            <a:pPr lvl="0"/>
            <a:r>
              <a:rPr lang="sk-SK" dirty="0"/>
              <a:t>Používame chladenie vlažnou vodou. Spray zároveň odstraňuje </a:t>
            </a:r>
            <a:r>
              <a:rPr lang="sk-SK" dirty="0" err="1"/>
              <a:t>drť</a:t>
            </a:r>
            <a:r>
              <a:rPr lang="sk-SK" dirty="0"/>
              <a:t> a čistí nástroje</a:t>
            </a:r>
            <a:endParaRPr lang="en-US" dirty="0"/>
          </a:p>
          <a:p>
            <a:pPr lvl="0"/>
            <a:r>
              <a:rPr lang="sk-SK" dirty="0"/>
              <a:t>Čím je </a:t>
            </a:r>
            <a:r>
              <a:rPr lang="sk-SK" dirty="0" err="1"/>
              <a:t>dentín</a:t>
            </a:r>
            <a:r>
              <a:rPr lang="sk-SK" dirty="0"/>
              <a:t> tenší, tým menší tlak na nástroj vyvíjame a viac chladíme</a:t>
            </a:r>
            <a:endParaRPr lang="en-US" dirty="0"/>
          </a:p>
          <a:p>
            <a:pPr lvl="0"/>
            <a:r>
              <a:rPr lang="sk-SK" dirty="0"/>
              <a:t>Kvôli prehľadu pri odstraňovaní </a:t>
            </a:r>
            <a:r>
              <a:rPr lang="sk-SK" dirty="0" err="1"/>
              <a:t>kariézneho</a:t>
            </a:r>
            <a:r>
              <a:rPr lang="sk-SK" dirty="0"/>
              <a:t> </a:t>
            </a:r>
            <a:r>
              <a:rPr lang="sk-SK" dirty="0" err="1"/>
              <a:t>dentínu</a:t>
            </a:r>
            <a:r>
              <a:rPr lang="sk-SK" dirty="0"/>
              <a:t> môžeme pracovať aj bez chladenia, ale len krátkodobo prerušovane pri malých otáčkach (do 2000/min.)</a:t>
            </a:r>
            <a:endParaRPr lang="en-US" dirty="0"/>
          </a:p>
          <a:p>
            <a:pPr lvl="0"/>
            <a:r>
              <a:rPr lang="sk-SK" dirty="0"/>
              <a:t>Asistencia a </a:t>
            </a:r>
            <a:r>
              <a:rPr lang="sk-SK" dirty="0" err="1"/>
              <a:t>koferdam</a:t>
            </a:r>
            <a:r>
              <a:rPr lang="sk-SK" dirty="0"/>
              <a:t> pri preparácii nám pomáhajú chrániť okolité mäkké tkanivá.</a:t>
            </a:r>
            <a:endParaRPr lang="en-US" dirty="0"/>
          </a:p>
          <a:p>
            <a:pPr lvl="0"/>
            <a:r>
              <a:rPr lang="sk-SK" dirty="0"/>
              <a:t>Pri preparácii fixujeme ruku (o susedné zuby, druhú ruku), čím zabezpečíme presné a pevné vedenie  preparácie</a:t>
            </a:r>
            <a:endParaRPr lang="en-US" dirty="0"/>
          </a:p>
          <a:p>
            <a:pPr lvl="0"/>
            <a:r>
              <a:rPr lang="sk-SK" dirty="0"/>
              <a:t>Používame ochranné pomôcky (okuliare, štít, rúška)</a:t>
            </a:r>
            <a:endParaRPr lang="en-US" dirty="0"/>
          </a:p>
          <a:p>
            <a:pPr lvl="0"/>
            <a:r>
              <a:rPr lang="sk-SK" dirty="0"/>
              <a:t>Pred preparáciou aplikujeme lokálnu </a:t>
            </a:r>
            <a:r>
              <a:rPr lang="sk-SK" dirty="0" err="1"/>
              <a:t>anestézu</a:t>
            </a:r>
            <a:r>
              <a:rPr lang="sk-SK" dirty="0"/>
              <a:t>, čím si  zároveň zabezpečíme spoluprácu pacienta 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36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Ošetrenie  </a:t>
            </a:r>
            <a:r>
              <a:rPr lang="sk-SK" b="1" dirty="0" err="1"/>
              <a:t>dentínovej</a:t>
            </a:r>
            <a:r>
              <a:rPr lang="sk-SK" b="1" dirty="0"/>
              <a:t> rany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103312" y="1515980"/>
            <a:ext cx="8946541" cy="4732420"/>
          </a:xfrm>
        </p:spPr>
        <p:txBody>
          <a:bodyPr>
            <a:normAutofit lnSpcReduction="10000"/>
          </a:bodyPr>
          <a:lstStyle/>
          <a:p>
            <a:pPr lvl="0"/>
            <a:r>
              <a:rPr lang="sk-SK" dirty="0"/>
              <a:t>Podložkový materiál musí byť </a:t>
            </a:r>
            <a:r>
              <a:rPr lang="sk-SK" b="1" dirty="0" err="1"/>
              <a:t>biokompatibilný</a:t>
            </a:r>
            <a:r>
              <a:rPr lang="sk-SK" i="1" dirty="0"/>
              <a:t>, </a:t>
            </a:r>
            <a:r>
              <a:rPr lang="sk-SK" dirty="0"/>
              <a:t>teda nesmie poškodzovať </a:t>
            </a:r>
            <a:r>
              <a:rPr lang="sk-SK" dirty="0" err="1"/>
              <a:t>dentín</a:t>
            </a:r>
            <a:r>
              <a:rPr lang="sk-SK" dirty="0"/>
              <a:t> ani pulpu. </a:t>
            </a:r>
            <a:endParaRPr lang="en-US" dirty="0"/>
          </a:p>
          <a:p>
            <a:pPr lvl="0"/>
            <a:r>
              <a:rPr lang="sk-SK" dirty="0" smtClean="0"/>
              <a:t>dlhodobé </a:t>
            </a:r>
            <a:r>
              <a:rPr lang="sk-SK" i="1" dirty="0" smtClean="0"/>
              <a:t> </a:t>
            </a:r>
            <a:r>
              <a:rPr lang="sk-SK" b="1" dirty="0"/>
              <a:t>antibakteriálne</a:t>
            </a:r>
            <a:r>
              <a:rPr lang="sk-SK" i="1" dirty="0"/>
              <a:t> </a:t>
            </a:r>
            <a:r>
              <a:rPr lang="sk-SK" dirty="0"/>
              <a:t>účinky.</a:t>
            </a:r>
            <a:endParaRPr lang="en-US" dirty="0"/>
          </a:p>
          <a:p>
            <a:pPr lvl="0"/>
            <a:r>
              <a:rPr lang="sk-SK" dirty="0"/>
              <a:t>Má byť </a:t>
            </a:r>
            <a:r>
              <a:rPr lang="sk-SK" b="1" dirty="0"/>
              <a:t>chemický stály</a:t>
            </a:r>
            <a:r>
              <a:rPr lang="sk-SK" i="1" dirty="0"/>
              <a:t>. </a:t>
            </a:r>
            <a:endParaRPr lang="sk-SK" i="1" dirty="0" smtClean="0"/>
          </a:p>
          <a:p>
            <a:pPr lvl="0"/>
            <a:r>
              <a:rPr lang="sk-SK" dirty="0" smtClean="0"/>
              <a:t> </a:t>
            </a:r>
            <a:r>
              <a:rPr lang="sk-SK" b="1" dirty="0"/>
              <a:t>mechanické odolnosť, objemová stálosť, </a:t>
            </a:r>
            <a:r>
              <a:rPr lang="sk-SK" b="1" dirty="0" err="1"/>
              <a:t>termo</a:t>
            </a:r>
            <a:r>
              <a:rPr lang="sk-SK" b="1" dirty="0"/>
              <a:t>- </a:t>
            </a:r>
            <a:r>
              <a:rPr lang="sk-SK" dirty="0"/>
              <a:t>a </a:t>
            </a:r>
            <a:r>
              <a:rPr lang="sk-SK" b="1" dirty="0" err="1"/>
              <a:t>galvanoizolačné</a:t>
            </a:r>
            <a:r>
              <a:rPr lang="sk-SK" b="1" dirty="0"/>
              <a:t> </a:t>
            </a:r>
            <a:r>
              <a:rPr lang="sk-SK" dirty="0"/>
              <a:t>schopnosti a </a:t>
            </a:r>
            <a:r>
              <a:rPr lang="sk-SK" b="1" dirty="0"/>
              <a:t>optická</a:t>
            </a:r>
            <a:r>
              <a:rPr lang="sk-SK" i="1" dirty="0"/>
              <a:t> </a:t>
            </a:r>
            <a:r>
              <a:rPr lang="sk-SK" dirty="0"/>
              <a:t>kompatibilita  so zubnými tkanivami aj definitívnou výplňou.</a:t>
            </a:r>
            <a:endParaRPr lang="en-US" dirty="0"/>
          </a:p>
          <a:p>
            <a:pPr lvl="0"/>
            <a:r>
              <a:rPr lang="sk-SK" dirty="0"/>
              <a:t>Má mať dobrú </a:t>
            </a:r>
            <a:r>
              <a:rPr lang="sk-SK" b="1" dirty="0"/>
              <a:t>adhéziu </a:t>
            </a:r>
            <a:r>
              <a:rPr lang="sk-SK" dirty="0"/>
              <a:t>ku </a:t>
            </a:r>
            <a:r>
              <a:rPr lang="sk-SK" dirty="0" err="1"/>
              <a:t>dentínu</a:t>
            </a:r>
            <a:r>
              <a:rPr lang="sk-SK" dirty="0"/>
              <a:t> a zároveň väzbu ku definitívnemu výplňovému materiálu.</a:t>
            </a:r>
            <a:endParaRPr lang="en-US" dirty="0"/>
          </a:p>
          <a:p>
            <a:pPr lvl="0"/>
            <a:r>
              <a:rPr lang="sk-SK" dirty="0"/>
              <a:t>V prípadoch aplikácie u hlbokých kazov by mal podporovať </a:t>
            </a:r>
            <a:r>
              <a:rPr lang="sk-SK" b="1" dirty="0"/>
              <a:t>obranyschopnosť </a:t>
            </a:r>
            <a:r>
              <a:rPr lang="sk-SK" dirty="0"/>
              <a:t>zubnej drene a zároveň stimulovať </a:t>
            </a:r>
            <a:r>
              <a:rPr lang="sk-SK" dirty="0" err="1"/>
              <a:t>reparatívnu</a:t>
            </a:r>
            <a:r>
              <a:rPr lang="sk-SK" dirty="0"/>
              <a:t> </a:t>
            </a:r>
            <a:r>
              <a:rPr lang="sk-SK" i="1" dirty="0" err="1"/>
              <a:t>dentínogenézu</a:t>
            </a:r>
            <a:r>
              <a:rPr lang="sk-SK" i="1" dirty="0"/>
              <a:t>.</a:t>
            </a:r>
            <a:endParaRPr lang="en-US" dirty="0"/>
          </a:p>
          <a:p>
            <a:pPr lvl="0"/>
            <a:r>
              <a:rPr lang="sk-SK" dirty="0"/>
              <a:t>Má byť </a:t>
            </a:r>
            <a:r>
              <a:rPr lang="sk-SK" b="1" dirty="0" err="1"/>
              <a:t>rtg</a:t>
            </a:r>
            <a:r>
              <a:rPr lang="sk-SK" b="1" dirty="0"/>
              <a:t> kontrastný</a:t>
            </a:r>
            <a:r>
              <a:rPr lang="sk-SK" i="1" dirty="0"/>
              <a:t>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300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Podložkové materiály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Prekrytie </a:t>
            </a:r>
            <a:r>
              <a:rPr lang="sk-SK" dirty="0" err="1" smtClean="0"/>
              <a:t>dentínovej</a:t>
            </a:r>
            <a:r>
              <a:rPr lang="sk-SK" dirty="0" smtClean="0"/>
              <a:t> rany</a:t>
            </a:r>
          </a:p>
          <a:p>
            <a:r>
              <a:rPr lang="sk-SK" dirty="0" smtClean="0"/>
              <a:t>Kompenzujú nevýhodné vlastnosti materiálov</a:t>
            </a:r>
          </a:p>
          <a:p>
            <a:r>
              <a:rPr lang="sk-SK" dirty="0" smtClean="0"/>
              <a:t>Používajú sa čoraz menej a sú nahrádzané najmä </a:t>
            </a:r>
            <a:r>
              <a:rPr lang="sk-SK" dirty="0" err="1" smtClean="0"/>
              <a:t>dentínovými</a:t>
            </a:r>
            <a:r>
              <a:rPr lang="sk-SK" dirty="0" smtClean="0"/>
              <a:t> </a:t>
            </a:r>
            <a:r>
              <a:rPr lang="sk-SK" dirty="0" err="1" smtClean="0"/>
              <a:t>adhezívami,flow</a:t>
            </a:r>
            <a:r>
              <a:rPr lang="sk-SK" dirty="0" smtClean="0"/>
              <a:t> </a:t>
            </a:r>
            <a:r>
              <a:rPr lang="sk-SK" dirty="0" err="1" smtClean="0"/>
              <a:t>kompozitmi</a:t>
            </a:r>
            <a:r>
              <a:rPr lang="sk-SK" dirty="0" smtClean="0"/>
              <a:t> a </a:t>
            </a:r>
            <a:r>
              <a:rPr lang="sk-SK" dirty="0" err="1" smtClean="0"/>
              <a:t>skloionomérmi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4835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Delenie podložkových materiálov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1 – podkladacie laky</a:t>
            </a:r>
          </a:p>
          <a:p>
            <a:r>
              <a:rPr lang="sk-SK" dirty="0" smtClean="0"/>
              <a:t>2 -  </a:t>
            </a:r>
            <a:r>
              <a:rPr lang="sk-SK" dirty="0" err="1" smtClean="0"/>
              <a:t>linery</a:t>
            </a:r>
            <a:endParaRPr lang="sk-SK" dirty="0" smtClean="0"/>
          </a:p>
          <a:p>
            <a:r>
              <a:rPr lang="sk-SK" dirty="0" smtClean="0"/>
              <a:t>3 -  klasické cementy</a:t>
            </a:r>
          </a:p>
          <a:p>
            <a:r>
              <a:rPr lang="sk-SK" dirty="0" smtClean="0"/>
              <a:t>4 -  podložkové živice  base</a:t>
            </a:r>
          </a:p>
          <a:p>
            <a:r>
              <a:rPr lang="sk-SK" dirty="0" smtClean="0"/>
              <a:t>5  -  materiály na báze </a:t>
            </a:r>
            <a:r>
              <a:rPr lang="sk-SK" dirty="0" err="1" smtClean="0"/>
              <a:t>kalciumhydroxidu</a:t>
            </a:r>
            <a:r>
              <a:rPr lang="sk-SK" dirty="0" smtClean="0"/>
              <a:t> - </a:t>
            </a:r>
            <a:r>
              <a:rPr lang="sk-SK" dirty="0" err="1" smtClean="0"/>
              <a:t>subbase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6310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Podkladacie laky - </a:t>
            </a:r>
            <a:r>
              <a:rPr lang="sk-SK" dirty="0" err="1" smtClean="0"/>
              <a:t>varnishes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Lak- prírodná alebo syntetická </a:t>
            </a:r>
            <a:r>
              <a:rPr lang="sk-SK" dirty="0" err="1" smtClean="0"/>
              <a:t>živica,rozpustená</a:t>
            </a:r>
            <a:r>
              <a:rPr lang="sk-SK" dirty="0" smtClean="0"/>
              <a:t> v organickom rozpúšťadle</a:t>
            </a:r>
          </a:p>
          <a:p>
            <a:r>
              <a:rPr lang="sk-SK" dirty="0" smtClean="0"/>
              <a:t>Tuhne odparovaním rozpúšťadla</a:t>
            </a:r>
          </a:p>
          <a:p>
            <a:r>
              <a:rPr lang="sk-SK" dirty="0" smtClean="0"/>
              <a:t>Do </a:t>
            </a:r>
            <a:r>
              <a:rPr lang="sk-SK" dirty="0" err="1" smtClean="0"/>
              <a:t>kavity</a:t>
            </a:r>
            <a:r>
              <a:rPr lang="sk-SK" dirty="0" smtClean="0"/>
              <a:t> sa nanášajú štetcom</a:t>
            </a:r>
          </a:p>
          <a:p>
            <a:r>
              <a:rPr lang="sk-SK" dirty="0" smtClean="0"/>
              <a:t>Indikácie – podložka plytkých </a:t>
            </a:r>
            <a:r>
              <a:rPr lang="sk-SK" dirty="0" err="1" smtClean="0"/>
              <a:t>kavít,ochrana</a:t>
            </a:r>
            <a:r>
              <a:rPr lang="sk-SK" dirty="0" smtClean="0"/>
              <a:t> citlivých </a:t>
            </a:r>
            <a:r>
              <a:rPr lang="sk-SK" dirty="0" err="1" smtClean="0"/>
              <a:t>krčkov,obrúsených</a:t>
            </a:r>
            <a:r>
              <a:rPr lang="sk-SK" dirty="0" smtClean="0"/>
              <a:t> </a:t>
            </a:r>
            <a:r>
              <a:rPr lang="sk-SK" dirty="0" err="1" smtClean="0"/>
              <a:t>pilierov,izolácia</a:t>
            </a:r>
            <a:r>
              <a:rPr lang="sk-SK" dirty="0" smtClean="0"/>
              <a:t> </a:t>
            </a:r>
            <a:r>
              <a:rPr lang="sk-SK" dirty="0" err="1" smtClean="0"/>
              <a:t>skloionomérnych</a:t>
            </a:r>
            <a:r>
              <a:rPr lang="sk-SK" dirty="0" smtClean="0"/>
              <a:t> výplní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59622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linery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Podložka tenšia ako 0,5 mm</a:t>
            </a:r>
          </a:p>
          <a:p>
            <a:r>
              <a:rPr lang="sk-SK" dirty="0" smtClean="0"/>
              <a:t>Klasické </a:t>
            </a:r>
            <a:r>
              <a:rPr lang="sk-SK" dirty="0" err="1" smtClean="0"/>
              <a:t>linery</a:t>
            </a:r>
            <a:r>
              <a:rPr lang="sk-SK" dirty="0" smtClean="0"/>
              <a:t> sú </a:t>
            </a:r>
            <a:r>
              <a:rPr lang="sk-SK" dirty="0" err="1" smtClean="0"/>
              <a:t>laky,plnené</a:t>
            </a:r>
            <a:r>
              <a:rPr lang="sk-SK" dirty="0" smtClean="0"/>
              <a:t> iným materiálom</a:t>
            </a:r>
          </a:p>
          <a:p>
            <a:r>
              <a:rPr lang="sk-SK" dirty="0" smtClean="0"/>
              <a:t>Plnivo – </a:t>
            </a:r>
            <a:r>
              <a:rPr lang="sk-SK" dirty="0" err="1" smtClean="0"/>
              <a:t>kalciumhydroxid,fluor</a:t>
            </a:r>
            <a:endParaRPr lang="sk-SK" dirty="0" smtClean="0"/>
          </a:p>
          <a:p>
            <a:r>
              <a:rPr lang="sk-SK" dirty="0" err="1" smtClean="0"/>
              <a:t>Linerom</a:t>
            </a:r>
            <a:r>
              <a:rPr lang="sk-SK" dirty="0" smtClean="0"/>
              <a:t> môže byť aj </a:t>
            </a:r>
            <a:r>
              <a:rPr lang="sk-SK" dirty="0" err="1" smtClean="0"/>
              <a:t>cement,namiešaný</a:t>
            </a:r>
            <a:r>
              <a:rPr lang="sk-SK" dirty="0" smtClean="0"/>
              <a:t> do redšej konzistencie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76276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cementy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Klasické </a:t>
            </a:r>
            <a:r>
              <a:rPr lang="sk-SK" dirty="0" err="1" smtClean="0"/>
              <a:t>podložky,pripravené</a:t>
            </a:r>
            <a:r>
              <a:rPr lang="sk-SK" dirty="0" smtClean="0"/>
              <a:t> zmiešaním prášku a tekutiny</a:t>
            </a:r>
          </a:p>
          <a:p>
            <a:r>
              <a:rPr lang="sk-SK" dirty="0" smtClean="0"/>
              <a:t>1.</a:t>
            </a:r>
            <a:r>
              <a:rPr lang="sk-SK" b="1" dirty="0" smtClean="0"/>
              <a:t>zinkoxidfosfátové cementy</a:t>
            </a:r>
          </a:p>
          <a:p>
            <a:r>
              <a:rPr lang="sk-SK" dirty="0" err="1" smtClean="0"/>
              <a:t>ZnO</a:t>
            </a:r>
            <a:r>
              <a:rPr lang="sk-SK" dirty="0" smtClean="0"/>
              <a:t> + kyselina </a:t>
            </a:r>
            <a:r>
              <a:rPr lang="sk-SK" dirty="0" err="1" smtClean="0"/>
              <a:t>ortofosforečná</a:t>
            </a:r>
            <a:endParaRPr lang="sk-SK" dirty="0" smtClean="0"/>
          </a:p>
          <a:p>
            <a:r>
              <a:rPr lang="sk-SK" dirty="0" smtClean="0"/>
              <a:t>Vlastnosti – dobrá mechanická </a:t>
            </a:r>
            <a:r>
              <a:rPr lang="sk-SK" dirty="0" err="1" smtClean="0"/>
              <a:t>odolnosť,tepelná</a:t>
            </a:r>
            <a:r>
              <a:rPr lang="sk-SK" dirty="0" smtClean="0"/>
              <a:t> a chemická </a:t>
            </a:r>
            <a:r>
              <a:rPr lang="sk-SK" dirty="0" err="1" smtClean="0"/>
              <a:t>izolácia,lacné</a:t>
            </a:r>
            <a:endParaRPr lang="sk-SK" dirty="0" smtClean="0"/>
          </a:p>
          <a:p>
            <a:r>
              <a:rPr lang="sk-SK" dirty="0" smtClean="0"/>
              <a:t>Nevýhody – kyslá </a:t>
            </a:r>
            <a:r>
              <a:rPr lang="sk-SK" dirty="0" err="1" smtClean="0"/>
              <a:t>reakcia,nemajú</a:t>
            </a:r>
            <a:r>
              <a:rPr lang="sk-SK" dirty="0" smtClean="0"/>
              <a:t> chemickú </a:t>
            </a:r>
            <a:r>
              <a:rPr lang="sk-SK" dirty="0" err="1" smtClean="0"/>
              <a:t>väzbu,zlá</a:t>
            </a:r>
            <a:r>
              <a:rPr lang="sk-SK" dirty="0" smtClean="0"/>
              <a:t> </a:t>
            </a:r>
            <a:r>
              <a:rPr lang="sk-SK" dirty="0" err="1" smtClean="0"/>
              <a:t>estetika,neviažu</a:t>
            </a:r>
            <a:r>
              <a:rPr lang="sk-SK" dirty="0" smtClean="0"/>
              <a:t> sa s </a:t>
            </a:r>
            <a:r>
              <a:rPr lang="sk-SK" dirty="0" err="1" smtClean="0"/>
              <a:t>kompozitmi</a:t>
            </a:r>
            <a:endParaRPr lang="sk-SK" dirty="0" smtClean="0"/>
          </a:p>
          <a:p>
            <a:r>
              <a:rPr lang="sk-SK" dirty="0" smtClean="0"/>
              <a:t>V modernej praxi sa používajú len minimálne!!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96575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Indikácie </a:t>
            </a:r>
            <a:r>
              <a:rPr lang="sk-SK" dirty="0" err="1" smtClean="0"/>
              <a:t>znfosfátových</a:t>
            </a:r>
            <a:r>
              <a:rPr lang="sk-SK" dirty="0" smtClean="0"/>
              <a:t> cementov – podložka pod </a:t>
            </a:r>
            <a:r>
              <a:rPr lang="sk-SK" dirty="0" err="1" smtClean="0"/>
              <a:t>amalgám,koreňová</a:t>
            </a:r>
            <a:r>
              <a:rPr lang="sk-SK" dirty="0" smtClean="0"/>
              <a:t> </a:t>
            </a:r>
            <a:r>
              <a:rPr lang="sk-SK" dirty="0" err="1" smtClean="0"/>
              <a:t>výplň,cementovanie</a:t>
            </a:r>
            <a:r>
              <a:rPr lang="sk-SK" dirty="0" smtClean="0"/>
              <a:t> fixných náhrad – </a:t>
            </a:r>
            <a:r>
              <a:rPr lang="sk-SK" b="1" dirty="0" err="1" smtClean="0"/>
              <a:t>Adhesor</a:t>
            </a:r>
            <a:endParaRPr lang="sk-SK" dirty="0" smtClean="0"/>
          </a:p>
          <a:p>
            <a:r>
              <a:rPr lang="sk-SK" b="1" dirty="0" smtClean="0"/>
              <a:t>2.karboxylové cementy</a:t>
            </a:r>
            <a:endParaRPr lang="sk-SK" dirty="0" smtClean="0"/>
          </a:p>
          <a:p>
            <a:r>
              <a:rPr lang="sk-SK" dirty="0" err="1" smtClean="0"/>
              <a:t>ZnO</a:t>
            </a:r>
            <a:r>
              <a:rPr lang="sk-SK" dirty="0" smtClean="0"/>
              <a:t> + </a:t>
            </a:r>
            <a:r>
              <a:rPr lang="sk-SK" dirty="0" err="1" smtClean="0"/>
              <a:t>kys.polyakrylová</a:t>
            </a:r>
            <a:endParaRPr lang="sk-SK" dirty="0" smtClean="0"/>
          </a:p>
          <a:p>
            <a:r>
              <a:rPr lang="sk-SK" dirty="0" smtClean="0"/>
              <a:t>Dobrá </a:t>
            </a:r>
            <a:r>
              <a:rPr lang="sk-SK" dirty="0" err="1" smtClean="0"/>
              <a:t>adhézia,menej</a:t>
            </a:r>
            <a:r>
              <a:rPr lang="sk-SK" dirty="0" smtClean="0"/>
              <a:t> kyslé</a:t>
            </a:r>
          </a:p>
          <a:p>
            <a:r>
              <a:rPr lang="sk-SK" dirty="0" err="1" smtClean="0"/>
              <a:t>Lepivé,menej</a:t>
            </a:r>
            <a:r>
              <a:rPr lang="sk-SK" dirty="0" smtClean="0"/>
              <a:t> mechanicky odolné </a:t>
            </a:r>
            <a:r>
              <a:rPr lang="sk-SK" b="1" dirty="0" err="1" smtClean="0"/>
              <a:t>Adhesor</a:t>
            </a:r>
            <a:r>
              <a:rPr lang="sk-SK" b="1" dirty="0" smtClean="0"/>
              <a:t> </a:t>
            </a:r>
            <a:r>
              <a:rPr lang="sk-SK" b="1" dirty="0" err="1" smtClean="0"/>
              <a:t>carboxy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292899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3.</a:t>
            </a:r>
            <a:r>
              <a:rPr lang="sk-SK" b="1" dirty="0" smtClean="0"/>
              <a:t>zinkoxideugenolové cementy</a:t>
            </a:r>
          </a:p>
          <a:p>
            <a:r>
              <a:rPr lang="sk-SK" dirty="0" err="1" smtClean="0"/>
              <a:t>ZnO</a:t>
            </a:r>
            <a:r>
              <a:rPr lang="sk-SK" dirty="0" smtClean="0"/>
              <a:t> + </a:t>
            </a:r>
            <a:r>
              <a:rPr lang="sk-SK" dirty="0" err="1" smtClean="0"/>
              <a:t>eugenol</a:t>
            </a:r>
            <a:endParaRPr lang="sk-SK" dirty="0" smtClean="0"/>
          </a:p>
          <a:p>
            <a:r>
              <a:rPr lang="sk-SK" dirty="0" err="1" smtClean="0"/>
              <a:t>Eugenol</a:t>
            </a:r>
            <a:r>
              <a:rPr lang="sk-SK" dirty="0" smtClean="0"/>
              <a:t> – protizápalové účinky na úrovni </a:t>
            </a:r>
            <a:r>
              <a:rPr lang="sk-SK" dirty="0" err="1" smtClean="0"/>
              <a:t>cyklooxeginázy,analgetické</a:t>
            </a:r>
            <a:r>
              <a:rPr lang="sk-SK" dirty="0" smtClean="0"/>
              <a:t>/</a:t>
            </a:r>
            <a:r>
              <a:rPr lang="sk-SK" dirty="0" err="1" smtClean="0"/>
              <a:t>prostaglandíny</a:t>
            </a:r>
            <a:r>
              <a:rPr lang="sk-SK" dirty="0" smtClean="0"/>
              <a:t>/</a:t>
            </a:r>
          </a:p>
          <a:p>
            <a:r>
              <a:rPr lang="sk-SK" dirty="0" smtClean="0"/>
              <a:t>Narušujú tuhnutie </a:t>
            </a:r>
            <a:r>
              <a:rPr lang="sk-SK" dirty="0" err="1" smtClean="0"/>
              <a:t>kompozitov</a:t>
            </a:r>
            <a:r>
              <a:rPr lang="sk-SK" dirty="0" smtClean="0"/>
              <a:t> a </a:t>
            </a:r>
            <a:r>
              <a:rPr lang="sk-SK" dirty="0" err="1" smtClean="0"/>
              <a:t>skloionomérov</a:t>
            </a:r>
            <a:endParaRPr lang="sk-SK" dirty="0" smtClean="0"/>
          </a:p>
          <a:p>
            <a:r>
              <a:rPr lang="sk-SK" dirty="0" smtClean="0"/>
              <a:t>Indikácie – dočasná výplň pri začínajúcich zápaloch - </a:t>
            </a:r>
            <a:r>
              <a:rPr lang="sk-SK" dirty="0" err="1" smtClean="0"/>
              <a:t>Caryosan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18840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4.skloionomérne cementy – v súčasnosti najviac používané </a:t>
            </a:r>
            <a:r>
              <a:rPr lang="sk-SK" b="1" dirty="0" err="1" smtClean="0"/>
              <a:t>podložkové,ale</a:t>
            </a:r>
            <a:r>
              <a:rPr lang="sk-SK" b="1" dirty="0" smtClean="0"/>
              <a:t> aj výplňové cementy</a:t>
            </a:r>
          </a:p>
          <a:p>
            <a:r>
              <a:rPr lang="sk-SK" b="1" smtClean="0"/>
              <a:t>5.Podložkové </a:t>
            </a:r>
            <a:r>
              <a:rPr lang="sk-SK" b="1" dirty="0" smtClean="0"/>
              <a:t>živice</a:t>
            </a:r>
            <a:r>
              <a:rPr lang="sk-SK" dirty="0" smtClean="0"/>
              <a:t> – organická </a:t>
            </a:r>
            <a:r>
              <a:rPr lang="sk-SK" dirty="0" err="1" smtClean="0"/>
              <a:t>matrix</a:t>
            </a:r>
            <a:r>
              <a:rPr lang="sk-SK" dirty="0" smtClean="0"/>
              <a:t> /ako FK/</a:t>
            </a:r>
          </a:p>
          <a:p>
            <a:pPr>
              <a:buNone/>
            </a:pPr>
            <a:r>
              <a:rPr lang="sk-SK" b="1" dirty="0" smtClean="0"/>
              <a:t>+ </a:t>
            </a:r>
            <a:r>
              <a:rPr lang="sk-SK" dirty="0" err="1" smtClean="0"/>
              <a:t>plnivo+fotoiniciátor</a:t>
            </a:r>
            <a:endParaRPr lang="sk-SK" dirty="0"/>
          </a:p>
          <a:p>
            <a:pPr>
              <a:buNone/>
            </a:pPr>
            <a:r>
              <a:rPr lang="sk-SK" dirty="0" smtClean="0"/>
              <a:t>Jednoduchá </a:t>
            </a:r>
            <a:r>
              <a:rPr lang="sk-SK" dirty="0" err="1" smtClean="0"/>
              <a:t>aplikácia,dobrá</a:t>
            </a:r>
            <a:r>
              <a:rPr lang="sk-SK" dirty="0" smtClean="0"/>
              <a:t> adhézia a estetika</a:t>
            </a:r>
          </a:p>
          <a:p>
            <a:r>
              <a:rPr lang="sk-SK" dirty="0" smtClean="0"/>
              <a:t>Nevýhody –</a:t>
            </a:r>
            <a:r>
              <a:rPr lang="sk-SK" dirty="0" err="1" smtClean="0"/>
              <a:t>kontrakcia,dráždenie</a:t>
            </a:r>
            <a:endParaRPr lang="sk-SK" dirty="0" smtClean="0"/>
          </a:p>
          <a:p>
            <a:endParaRPr lang="sk-SK" b="1" dirty="0" smtClean="0"/>
          </a:p>
          <a:p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355946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Podložky s hydroxidom vápenatým- </a:t>
            </a:r>
            <a:r>
              <a:rPr lang="sk-SK" dirty="0" err="1" smtClean="0"/>
              <a:t>subbase</a:t>
            </a:r>
            <a:endParaRPr lang="sk-SK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sk-SK" dirty="0" err="1" smtClean="0"/>
              <a:t>CaOH</a:t>
            </a:r>
            <a:r>
              <a:rPr lang="sk-SK" dirty="0" smtClean="0"/>
              <a:t> 2 – </a:t>
            </a:r>
            <a:r>
              <a:rPr lang="sk-SK" dirty="0" err="1" smtClean="0"/>
              <a:t>dezinfekčné,alkalické,protizápalové,hemostatické</a:t>
            </a:r>
            <a:r>
              <a:rPr lang="sk-SK" dirty="0" smtClean="0"/>
              <a:t> a </a:t>
            </a:r>
            <a:r>
              <a:rPr lang="sk-SK" dirty="0" err="1" smtClean="0"/>
              <a:t>dentinogénne</a:t>
            </a:r>
            <a:r>
              <a:rPr lang="sk-SK" dirty="0" smtClean="0"/>
              <a:t> </a:t>
            </a:r>
            <a:r>
              <a:rPr lang="sk-SK" dirty="0" err="1" smtClean="0"/>
              <a:t>účinky,podmienené</a:t>
            </a:r>
            <a:r>
              <a:rPr lang="sk-SK" dirty="0" smtClean="0"/>
              <a:t> kontinuálnou dlhodobou </a:t>
            </a:r>
            <a:r>
              <a:rPr lang="sk-SK" dirty="0" err="1" smtClean="0"/>
              <a:t>disociáciou</a:t>
            </a:r>
            <a:r>
              <a:rPr lang="sk-SK" dirty="0" smtClean="0"/>
              <a:t> na Ca a OH ióny</a:t>
            </a:r>
          </a:p>
          <a:p>
            <a:r>
              <a:rPr lang="sk-SK" dirty="0" smtClean="0"/>
              <a:t>Priame a nepriame prekrytie </a:t>
            </a:r>
            <a:r>
              <a:rPr lang="sk-SK" dirty="0" err="1" smtClean="0"/>
              <a:t>drene,endodoncia</a:t>
            </a:r>
            <a:r>
              <a:rPr lang="sk-SK" dirty="0" smtClean="0"/>
              <a:t> dočasná koreňová výplň</a:t>
            </a:r>
          </a:p>
          <a:p>
            <a:r>
              <a:rPr lang="sk-SK" dirty="0" smtClean="0"/>
              <a:t>1.vodné suspenzie – </a:t>
            </a:r>
            <a:r>
              <a:rPr lang="sk-SK" dirty="0" err="1" smtClean="0"/>
              <a:t>najúčinnejšie,degradujú</a:t>
            </a:r>
            <a:r>
              <a:rPr lang="sk-SK" dirty="0" smtClean="0"/>
              <a:t> na </a:t>
            </a:r>
            <a:r>
              <a:rPr lang="sk-SK" dirty="0" err="1" smtClean="0"/>
              <a:t>iony</a:t>
            </a:r>
            <a:r>
              <a:rPr lang="sk-SK" dirty="0" smtClean="0"/>
              <a:t> </a:t>
            </a:r>
            <a:r>
              <a:rPr lang="sk-SK" dirty="0" err="1" smtClean="0"/>
              <a:t>Ca</a:t>
            </a:r>
            <a:r>
              <a:rPr lang="sk-SK" dirty="0" smtClean="0"/>
              <a:t> a OH - </a:t>
            </a:r>
            <a:r>
              <a:rPr lang="sk-SK" dirty="0" err="1" smtClean="0"/>
              <a:t>calxyd</a:t>
            </a:r>
            <a:endParaRPr lang="sk-SK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Zástupný symbol obsahu 6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3521" y="3092824"/>
            <a:ext cx="4751020" cy="285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112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Podložky s hydroxidom vápenatým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1.vodné suspenzie </a:t>
            </a:r>
            <a:r>
              <a:rPr lang="sk-SK" dirty="0"/>
              <a:t>– </a:t>
            </a:r>
            <a:r>
              <a:rPr lang="sk-SK" dirty="0" err="1"/>
              <a:t>najúčinnejšie,degradujú</a:t>
            </a:r>
            <a:r>
              <a:rPr lang="sk-SK" dirty="0"/>
              <a:t> na </a:t>
            </a:r>
            <a:r>
              <a:rPr lang="sk-SK" dirty="0" err="1"/>
              <a:t>iony</a:t>
            </a:r>
            <a:r>
              <a:rPr lang="sk-SK" dirty="0"/>
              <a:t> Ca a OH - </a:t>
            </a:r>
            <a:r>
              <a:rPr lang="sk-SK" dirty="0" err="1"/>
              <a:t>calxyd</a:t>
            </a:r>
            <a:endParaRPr lang="sk-SK" dirty="0"/>
          </a:p>
          <a:p>
            <a:r>
              <a:rPr lang="sk-SK" b="1" dirty="0" smtClean="0"/>
              <a:t>2.laky a </a:t>
            </a:r>
            <a:r>
              <a:rPr lang="sk-SK" b="1" dirty="0" err="1" smtClean="0"/>
              <a:t>linery</a:t>
            </a:r>
            <a:r>
              <a:rPr lang="sk-SK" dirty="0" smtClean="0"/>
              <a:t>– prekrytie drene pri </a:t>
            </a:r>
            <a:r>
              <a:rPr lang="sk-SK" dirty="0" err="1" smtClean="0"/>
              <a:t>úrazoch,krčky</a:t>
            </a:r>
            <a:endParaRPr lang="sk-SK" dirty="0" smtClean="0"/>
          </a:p>
          <a:p>
            <a:r>
              <a:rPr lang="sk-SK" b="1" dirty="0" smtClean="0"/>
              <a:t>3.kalciumsalicylátové cementy</a:t>
            </a:r>
          </a:p>
          <a:p>
            <a:r>
              <a:rPr lang="sk-SK" dirty="0" err="1" smtClean="0"/>
              <a:t>Kalciumhydroxid</a:t>
            </a:r>
            <a:r>
              <a:rPr lang="sk-SK" dirty="0" smtClean="0"/>
              <a:t> a </a:t>
            </a:r>
            <a:r>
              <a:rPr lang="sk-SK" dirty="0" err="1" smtClean="0"/>
              <a:t>salicylátester</a:t>
            </a:r>
            <a:endParaRPr lang="sk-SK" dirty="0" smtClean="0"/>
          </a:p>
          <a:p>
            <a:r>
              <a:rPr lang="sk-SK" dirty="0" smtClean="0"/>
              <a:t>Stálejšie ako </a:t>
            </a:r>
            <a:r>
              <a:rPr lang="sk-SK" dirty="0" err="1" smtClean="0"/>
              <a:t>suspenzie,menšia</a:t>
            </a:r>
            <a:r>
              <a:rPr lang="sk-SK" dirty="0" smtClean="0"/>
              <a:t> </a:t>
            </a:r>
            <a:r>
              <a:rPr lang="sk-SK" dirty="0" err="1" smtClean="0"/>
              <a:t>účinnosť,ale</a:t>
            </a:r>
            <a:r>
              <a:rPr lang="sk-SK" dirty="0" smtClean="0"/>
              <a:t> dlhodobejšia </a:t>
            </a:r>
            <a:r>
              <a:rPr lang="sk-SK" dirty="0" err="1" smtClean="0"/>
              <a:t>Dycal</a:t>
            </a:r>
            <a:endParaRPr lang="sk-SK" dirty="0" smtClean="0"/>
          </a:p>
          <a:p>
            <a:r>
              <a:rPr lang="sk-SK" b="1" dirty="0" smtClean="0"/>
              <a:t>4.Podložkové živice s </a:t>
            </a:r>
            <a:r>
              <a:rPr lang="sk-SK" b="1" dirty="0" err="1" smtClean="0"/>
              <a:t>kalciumhydroxidom</a:t>
            </a:r>
            <a:endParaRPr lang="sk-SK" b="1" dirty="0" smtClean="0"/>
          </a:p>
          <a:p>
            <a:r>
              <a:rPr lang="sk-SK" dirty="0" smtClean="0"/>
              <a:t>Rýchla </a:t>
            </a:r>
            <a:r>
              <a:rPr lang="sk-SK" dirty="0" err="1" smtClean="0"/>
              <a:t>aplikácia,tuhnutie</a:t>
            </a:r>
            <a:r>
              <a:rPr lang="sk-SK" dirty="0" smtClean="0"/>
              <a:t> </a:t>
            </a:r>
            <a:r>
              <a:rPr lang="sk-SK" dirty="0" err="1" smtClean="0"/>
              <a:t>svetlom,malá</a:t>
            </a:r>
            <a:r>
              <a:rPr lang="sk-SK" dirty="0" smtClean="0"/>
              <a:t> účinnosť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3969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Nepriame prekrytie zubnej drene (Rest </a:t>
            </a:r>
            <a:r>
              <a:rPr lang="sk-SK" b="1" dirty="0" err="1"/>
              <a:t>treatment</a:t>
            </a:r>
            <a:r>
              <a:rPr lang="sk-SK" b="1" dirty="0"/>
              <a:t>)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875201" y="2052918"/>
            <a:ext cx="10635481" cy="4195481"/>
          </a:xfrm>
        </p:spPr>
        <p:txBody>
          <a:bodyPr/>
          <a:lstStyle/>
          <a:p>
            <a:r>
              <a:rPr lang="sk-SK" dirty="0"/>
              <a:t>Za normálnych podmienok odstraňujeme zo spodiny </a:t>
            </a:r>
            <a:r>
              <a:rPr lang="sk-SK" dirty="0" err="1"/>
              <a:t>kavity</a:t>
            </a:r>
            <a:r>
              <a:rPr lang="sk-SK" dirty="0"/>
              <a:t> všetok zmäknutý a infikovaný </a:t>
            </a:r>
            <a:r>
              <a:rPr lang="sk-SK" dirty="0" err="1" smtClean="0"/>
              <a:t>dentín</a:t>
            </a:r>
            <a:endParaRPr lang="sk-SK" dirty="0" smtClean="0"/>
          </a:p>
          <a:p>
            <a:r>
              <a:rPr lang="sk-SK" dirty="0" smtClean="0"/>
              <a:t>Hranica </a:t>
            </a:r>
            <a:r>
              <a:rPr lang="sk-SK" dirty="0"/>
              <a:t>preparácie leží v </a:t>
            </a:r>
            <a:r>
              <a:rPr lang="sk-SK" dirty="0" err="1"/>
              <a:t>hypermineralizovanej</a:t>
            </a:r>
            <a:r>
              <a:rPr lang="sk-SK" dirty="0"/>
              <a:t> transparentnej </a:t>
            </a:r>
            <a:r>
              <a:rPr lang="sk-SK" dirty="0" smtClean="0"/>
              <a:t>zóne</a:t>
            </a:r>
          </a:p>
          <a:p>
            <a:r>
              <a:rPr lang="sk-SK" dirty="0" smtClean="0"/>
              <a:t> </a:t>
            </a:r>
            <a:r>
              <a:rPr lang="sk-SK" dirty="0"/>
              <a:t>Nepriame prekrytie je  pracovný postup ošetrenia hlbokého kazu, u ktorého </a:t>
            </a:r>
            <a:r>
              <a:rPr lang="sk-SK" b="1" dirty="0"/>
              <a:t>zámerne</a:t>
            </a:r>
            <a:r>
              <a:rPr lang="sk-SK" dirty="0"/>
              <a:t> ponechávame na spodine </a:t>
            </a:r>
            <a:r>
              <a:rPr lang="sk-SK" dirty="0" err="1"/>
              <a:t>kavity</a:t>
            </a:r>
            <a:r>
              <a:rPr lang="sk-SK" dirty="0"/>
              <a:t> malý okrsok zmäknutého  </a:t>
            </a:r>
            <a:r>
              <a:rPr lang="sk-SK" dirty="0" err="1"/>
              <a:t>dentínu</a:t>
            </a:r>
            <a:r>
              <a:rPr lang="sk-SK" dirty="0"/>
              <a:t>. </a:t>
            </a:r>
            <a:endParaRPr lang="sk-SK" dirty="0" smtClean="0"/>
          </a:p>
          <a:p>
            <a:r>
              <a:rPr lang="sk-SK" dirty="0" smtClean="0"/>
              <a:t>Klinicky </a:t>
            </a:r>
            <a:r>
              <a:rPr lang="sk-SK" dirty="0"/>
              <a:t>sa jedná o prípady, kedy by sme jeho odstránením exponovali dreňovú dutinu</a:t>
            </a:r>
            <a:r>
              <a:rPr lang="sk-SK" dirty="0" smtClean="0"/>
              <a:t>.</a:t>
            </a:r>
          </a:p>
          <a:p>
            <a:r>
              <a:rPr lang="sk-SK" dirty="0" smtClean="0"/>
              <a:t> </a:t>
            </a:r>
            <a:r>
              <a:rPr lang="sk-SK" dirty="0"/>
              <a:t>Hlavnou indikáciou tejto metódy sú hlboké kazy u mladých jedincov, predovšetkým u zubov s nedokončeným vývojom koreňov, kde zachovanie vitálnej pulpy umožní dokončenie vývoja koreňa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40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2400" b="1" dirty="0"/>
              <a:t>Vonkajší a vnútorný </a:t>
            </a:r>
            <a:r>
              <a:rPr lang="sk-SK" sz="2400" b="1" dirty="0" err="1"/>
              <a:t>kariézny</a:t>
            </a:r>
            <a:r>
              <a:rPr lang="sk-SK" sz="2400" b="1" dirty="0"/>
              <a:t> </a:t>
            </a:r>
            <a:r>
              <a:rPr lang="sk-SK" sz="2400" b="1" dirty="0" err="1"/>
              <a:t>dentín</a:t>
            </a:r>
            <a:r>
              <a:rPr lang="sk-SK" sz="2400" b="1" dirty="0"/>
              <a:t> </a:t>
            </a:r>
            <a:r>
              <a:rPr lang="en-US" sz="2400" b="1" dirty="0"/>
              <a:t>(</a:t>
            </a:r>
            <a:r>
              <a:rPr lang="sk-SK" sz="2400" b="1" dirty="0" err="1"/>
              <a:t>Fusayama</a:t>
            </a:r>
            <a:r>
              <a:rPr lang="sk-SK" sz="2400" b="1" dirty="0"/>
              <a:t>). Na horizontálnej osi je znázornená hrúbka </a:t>
            </a:r>
            <a:r>
              <a:rPr lang="sk-SK" sz="2400" b="1" dirty="0" err="1"/>
              <a:t>kariéznej</a:t>
            </a:r>
            <a:r>
              <a:rPr lang="sk-SK" sz="2400" b="1" dirty="0"/>
              <a:t> vrstvy, na vertikálnej osi tvrdosť </a:t>
            </a:r>
            <a:r>
              <a:rPr lang="sk-SK" sz="2400" b="1" dirty="0" err="1"/>
              <a:t>dentínu</a:t>
            </a:r>
            <a:r>
              <a:rPr lang="sk-SK" sz="2400" b="1" dirty="0"/>
              <a:t> v jednotlivých zónach</a:t>
            </a:r>
            <a:endParaRPr lang="en-US" sz="2400" dirty="0"/>
          </a:p>
        </p:txBody>
      </p:sp>
      <p:pic>
        <p:nvPicPr>
          <p:cNvPr id="4" name="Zástupný symbol obsahu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8169" y="2312894"/>
            <a:ext cx="10326689" cy="416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5013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Indikácie </a:t>
            </a:r>
            <a:r>
              <a:rPr lang="sk-SK" dirty="0" smtClean="0"/>
              <a:t>nepriameho </a:t>
            </a:r>
            <a:r>
              <a:rPr lang="sk-SK" dirty="0"/>
              <a:t>prekrytia zubnej drene 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dirty="0"/>
              <a:t>Minimálny rozsah a hrúbka ponechaného  ložiska zmäknutého </a:t>
            </a:r>
            <a:r>
              <a:rPr lang="sk-SK" dirty="0" err="1"/>
              <a:t>dentínu</a:t>
            </a:r>
            <a:r>
              <a:rPr lang="sk-SK" dirty="0"/>
              <a:t>. </a:t>
            </a:r>
            <a:endParaRPr lang="en-US" dirty="0"/>
          </a:p>
          <a:p>
            <a:pPr lvl="0"/>
            <a:r>
              <a:rPr lang="sk-SK" dirty="0"/>
              <a:t>Zub je </a:t>
            </a:r>
            <a:r>
              <a:rPr lang="sk-SK" dirty="0" err="1"/>
              <a:t>asymptomatický</a:t>
            </a:r>
            <a:r>
              <a:rPr lang="sk-SK" dirty="0"/>
              <a:t>. Nanajvýš sú  prítomné príznaky </a:t>
            </a:r>
            <a:r>
              <a:rPr lang="sk-SK" dirty="0" err="1"/>
              <a:t>dentínovej</a:t>
            </a:r>
            <a:r>
              <a:rPr lang="sk-SK" dirty="0"/>
              <a:t> </a:t>
            </a:r>
            <a:r>
              <a:rPr lang="sk-SK" dirty="0" err="1"/>
              <a:t>hypersenzitivity</a:t>
            </a:r>
            <a:r>
              <a:rPr lang="sk-SK" dirty="0"/>
              <a:t>.</a:t>
            </a:r>
            <a:endParaRPr lang="en-US" dirty="0"/>
          </a:p>
          <a:p>
            <a:pPr lvl="0"/>
            <a:r>
              <a:rPr lang="sk-SK" dirty="0"/>
              <a:t>Vždy zhotovujeme </a:t>
            </a:r>
            <a:r>
              <a:rPr lang="sk-SK" dirty="0" err="1"/>
              <a:t>rtg</a:t>
            </a:r>
            <a:r>
              <a:rPr lang="sk-SK" dirty="0"/>
              <a:t> snímku, kde zisťujeme rozsah </a:t>
            </a:r>
            <a:r>
              <a:rPr lang="sk-SK" dirty="0" err="1"/>
              <a:t>kazivého</a:t>
            </a:r>
            <a:r>
              <a:rPr lang="sk-SK" dirty="0"/>
              <a:t> ložiska a jeho vzťah ku dreňovej dutine, ako aj prípadne </a:t>
            </a:r>
            <a:r>
              <a:rPr lang="sk-SK" dirty="0" err="1"/>
              <a:t>periapikálne</a:t>
            </a:r>
            <a:r>
              <a:rPr lang="sk-SK" dirty="0"/>
              <a:t> zmeny a stav </a:t>
            </a:r>
            <a:r>
              <a:rPr lang="sk-SK" dirty="0" err="1"/>
              <a:t>parodontu</a:t>
            </a:r>
            <a:r>
              <a:rPr lang="sk-SK" dirty="0"/>
              <a:t>.</a:t>
            </a:r>
            <a:endParaRPr lang="en-US" dirty="0"/>
          </a:p>
          <a:p>
            <a:r>
              <a:rPr lang="sk-SK" dirty="0"/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76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Pracovný postup</a:t>
            </a:r>
            <a:r>
              <a:rPr lang="sk-SK" dirty="0"/>
              <a:t> 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b="1" dirty="0"/>
              <a:t>1</a:t>
            </a:r>
            <a:r>
              <a:rPr lang="sk-SK" dirty="0"/>
              <a:t>. </a:t>
            </a:r>
            <a:r>
              <a:rPr lang="sk-SK" b="1" dirty="0" err="1"/>
              <a:t>Exkavácia</a:t>
            </a:r>
            <a:r>
              <a:rPr lang="sk-SK" dirty="0"/>
              <a:t> väčšiny zmäknutého </a:t>
            </a:r>
            <a:r>
              <a:rPr lang="sk-SK" dirty="0" err="1"/>
              <a:t>dentínu</a:t>
            </a:r>
            <a:r>
              <a:rPr lang="sk-SK" dirty="0"/>
              <a:t> pomocou ostrého exkavátora, prípadne  ostrým </a:t>
            </a:r>
            <a:r>
              <a:rPr lang="sk-SK" dirty="0" err="1"/>
              <a:t>guličkovým</a:t>
            </a:r>
            <a:r>
              <a:rPr lang="sk-SK" dirty="0"/>
              <a:t> vrtáčikom pri nízkych otáčkach v lokálnej </a:t>
            </a:r>
            <a:r>
              <a:rPr lang="sk-SK" dirty="0" err="1" smtClean="0"/>
              <a:t>anestéze</a:t>
            </a:r>
            <a:endParaRPr lang="sk-SK" dirty="0" smtClean="0"/>
          </a:p>
          <a:p>
            <a:r>
              <a:rPr lang="sk-SK" dirty="0" smtClean="0"/>
              <a:t>2.</a:t>
            </a:r>
            <a:r>
              <a:rPr lang="sk-SK" dirty="0"/>
              <a:t> Na ponechaný zmäknutý </a:t>
            </a:r>
            <a:r>
              <a:rPr lang="sk-SK" dirty="0" err="1"/>
              <a:t>dentín</a:t>
            </a:r>
            <a:r>
              <a:rPr lang="sk-SK" dirty="0"/>
              <a:t> aplikujeme preparát na báze </a:t>
            </a:r>
            <a:r>
              <a:rPr lang="sk-SK" dirty="0" err="1"/>
              <a:t>kalciumhydroxidu</a:t>
            </a:r>
            <a:r>
              <a:rPr lang="sk-SK" dirty="0"/>
              <a:t>, najlepšie vodnú suspenziu alebo </a:t>
            </a:r>
            <a:r>
              <a:rPr lang="sk-SK" dirty="0" err="1"/>
              <a:t>kalciumsalicylátový</a:t>
            </a:r>
            <a:r>
              <a:rPr lang="sk-SK" dirty="0"/>
              <a:t> cement. </a:t>
            </a:r>
            <a:r>
              <a:rPr lang="sk-SK" dirty="0" err="1"/>
              <a:t>Subbázu</a:t>
            </a:r>
            <a:r>
              <a:rPr lang="sk-SK" dirty="0"/>
              <a:t> </a:t>
            </a:r>
            <a:r>
              <a:rPr lang="sk-SK" dirty="0" err="1"/>
              <a:t>prekryváme</a:t>
            </a:r>
            <a:r>
              <a:rPr lang="sk-SK" dirty="0"/>
              <a:t> dlhodobou provizórnou výplňou, najlepšie </a:t>
            </a:r>
            <a:r>
              <a:rPr lang="sk-SK" dirty="0" err="1"/>
              <a:t>skloionomérnym</a:t>
            </a:r>
            <a:r>
              <a:rPr lang="sk-SK" dirty="0"/>
              <a:t> cementom</a:t>
            </a:r>
            <a:endParaRPr lang="sk-SK" dirty="0" smtClean="0"/>
          </a:p>
          <a:p>
            <a:r>
              <a:rPr lang="sk-SK" b="1" dirty="0"/>
              <a:t>2. Vizuálna kontrola </a:t>
            </a:r>
            <a:r>
              <a:rPr lang="sk-SK" dirty="0"/>
              <a:t>spodiny </a:t>
            </a:r>
            <a:r>
              <a:rPr lang="sk-SK" dirty="0" err="1"/>
              <a:t>kavity</a:t>
            </a:r>
            <a:r>
              <a:rPr lang="sk-SK" dirty="0"/>
              <a:t> spočíva v odstránení provizórnej výplne a dodatočnej </a:t>
            </a:r>
            <a:r>
              <a:rPr lang="sk-SK" dirty="0" err="1"/>
              <a:t>exkavácii</a:t>
            </a:r>
            <a:r>
              <a:rPr lang="sk-SK" dirty="0"/>
              <a:t> ponechaného zmäknutého </a:t>
            </a:r>
            <a:r>
              <a:rPr lang="sk-SK" dirty="0" err="1" smtClean="0"/>
              <a:t>dentínu</a:t>
            </a:r>
            <a:r>
              <a:rPr lang="sk-SK" dirty="0" smtClean="0"/>
              <a:t> po </a:t>
            </a:r>
            <a:r>
              <a:rPr lang="sk-SK" dirty="0"/>
              <a:t>8</a:t>
            </a:r>
            <a:r>
              <a:rPr lang="sk-SK" b="1" dirty="0"/>
              <a:t> </a:t>
            </a:r>
            <a:r>
              <a:rPr lang="sk-SK" dirty="0"/>
              <a:t>až 12</a:t>
            </a:r>
            <a:r>
              <a:rPr lang="sk-SK" b="1" dirty="0"/>
              <a:t> </a:t>
            </a:r>
            <a:r>
              <a:rPr lang="sk-SK" dirty="0"/>
              <a:t>týždňoch od aplikácie </a:t>
            </a:r>
            <a:r>
              <a:rPr lang="sk-SK" dirty="0" err="1"/>
              <a:t>kalciumhydroxidu</a:t>
            </a:r>
            <a:r>
              <a:rPr lang="sk-SK" dirty="0"/>
              <a:t>. Ak došlo ku vytvoreniu tvrdej </a:t>
            </a:r>
            <a:r>
              <a:rPr lang="sk-SK" dirty="0" err="1"/>
              <a:t>vrtvy</a:t>
            </a:r>
            <a:r>
              <a:rPr lang="sk-SK" dirty="0"/>
              <a:t> reaktívneho </a:t>
            </a:r>
            <a:r>
              <a:rPr lang="sk-SK" dirty="0" err="1"/>
              <a:t>dentínu</a:t>
            </a:r>
            <a:r>
              <a:rPr lang="sk-SK" dirty="0"/>
              <a:t>, aplikujeme podložku a definitívnu výplň. Ak sa tvrdý </a:t>
            </a:r>
            <a:r>
              <a:rPr lang="sk-SK" dirty="0" err="1"/>
              <a:t>dentín</a:t>
            </a:r>
            <a:r>
              <a:rPr lang="sk-SK" dirty="0"/>
              <a:t> nevytvoril, je indikované </a:t>
            </a:r>
            <a:r>
              <a:rPr lang="sk-SK" dirty="0" err="1"/>
              <a:t>endodontické</a:t>
            </a:r>
            <a:r>
              <a:rPr lang="sk-SK" dirty="0"/>
              <a:t> ošetrenie.</a:t>
            </a:r>
            <a:endParaRPr lang="en-US" dirty="0"/>
          </a:p>
          <a:p>
            <a:r>
              <a:rPr lang="sk-SK" dirty="0"/>
              <a:t>Úspech metódy je závislý od dvoch základných faktorov, ktorými sú momentálny </a:t>
            </a:r>
            <a:r>
              <a:rPr lang="sk-SK" b="1" dirty="0"/>
              <a:t>stav zubnej</a:t>
            </a:r>
            <a:r>
              <a:rPr lang="sk-SK" dirty="0"/>
              <a:t> </a:t>
            </a:r>
            <a:r>
              <a:rPr lang="sk-SK" b="1" dirty="0"/>
              <a:t>drene</a:t>
            </a:r>
            <a:r>
              <a:rPr lang="sk-SK" dirty="0"/>
              <a:t> a </a:t>
            </a:r>
            <a:r>
              <a:rPr lang="sk-SK" b="1" dirty="0"/>
              <a:t>účinok </a:t>
            </a:r>
            <a:r>
              <a:rPr lang="sk-SK" b="1" dirty="0" err="1"/>
              <a:t>kalciumhydroxidového</a:t>
            </a:r>
            <a:r>
              <a:rPr lang="sk-SK" b="1" dirty="0"/>
              <a:t> preparátu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64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Provizórne výplne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Dočasné </a:t>
            </a:r>
            <a:r>
              <a:rPr lang="sk-SK" dirty="0" err="1" smtClean="0"/>
              <a:t>výplne,najmä</a:t>
            </a:r>
            <a:r>
              <a:rPr lang="sk-SK" dirty="0" smtClean="0"/>
              <a:t> pri </a:t>
            </a:r>
            <a:r>
              <a:rPr lang="sk-SK" dirty="0" err="1" smtClean="0"/>
              <a:t>endodoncii,vnútorné</a:t>
            </a:r>
            <a:r>
              <a:rPr lang="sk-SK" dirty="0" smtClean="0"/>
              <a:t> </a:t>
            </a:r>
            <a:r>
              <a:rPr lang="sk-SK" dirty="0" err="1" smtClean="0"/>
              <a:t>bielenie,časová</a:t>
            </a:r>
            <a:r>
              <a:rPr lang="sk-SK" dirty="0" smtClean="0"/>
              <a:t> tieseň</a:t>
            </a:r>
          </a:p>
          <a:p>
            <a:r>
              <a:rPr lang="sk-SK" dirty="0" smtClean="0"/>
              <a:t>Používal sa „</a:t>
            </a:r>
            <a:r>
              <a:rPr lang="sk-SK" dirty="0" err="1" smtClean="0"/>
              <a:t>Fletcher</a:t>
            </a:r>
            <a:r>
              <a:rPr lang="sk-SK" dirty="0" smtClean="0"/>
              <a:t>“ a </a:t>
            </a:r>
            <a:r>
              <a:rPr lang="sk-SK" dirty="0" err="1" smtClean="0"/>
              <a:t>Zn</a:t>
            </a:r>
            <a:r>
              <a:rPr lang="sk-SK" dirty="0" smtClean="0"/>
              <a:t> –</a:t>
            </a:r>
            <a:r>
              <a:rPr lang="sk-SK" dirty="0" err="1" smtClean="0"/>
              <a:t>eugenolová</a:t>
            </a:r>
            <a:r>
              <a:rPr lang="sk-SK" dirty="0" smtClean="0"/>
              <a:t> pasta</a:t>
            </a:r>
          </a:p>
          <a:p>
            <a:r>
              <a:rPr lang="sk-SK" dirty="0" smtClean="0"/>
              <a:t>Špeciálne materiály v tube alebo </a:t>
            </a:r>
            <a:r>
              <a:rPr lang="sk-SK" dirty="0" err="1" smtClean="0"/>
              <a:t>kelímku</a:t>
            </a:r>
            <a:r>
              <a:rPr lang="sk-SK" dirty="0" smtClean="0"/>
              <a:t>–</a:t>
            </a:r>
            <a:r>
              <a:rPr lang="sk-SK" dirty="0" err="1" smtClean="0"/>
              <a:t>Cavit,Coltosol</a:t>
            </a:r>
            <a:endParaRPr lang="sk-SK" dirty="0" smtClean="0"/>
          </a:p>
          <a:p>
            <a:r>
              <a:rPr lang="sk-SK" dirty="0" smtClean="0"/>
              <a:t>Možno použiť aj iné typy </a:t>
            </a:r>
            <a:r>
              <a:rPr lang="sk-SK" dirty="0" err="1" smtClean="0"/>
              <a:t>cementov-najmä</a:t>
            </a:r>
            <a:r>
              <a:rPr lang="sk-SK" dirty="0" smtClean="0"/>
              <a:t> </a:t>
            </a:r>
            <a:r>
              <a:rPr lang="sk-SK" dirty="0" err="1" smtClean="0"/>
              <a:t>skloionoméry</a:t>
            </a:r>
            <a:r>
              <a:rPr lang="sk-SK" dirty="0" smtClean="0"/>
              <a:t>-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45654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ón">
  <a:themeElements>
    <a:clrScheme name="Ió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ó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ó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315</TotalTime>
  <Words>869</Words>
  <Application>Microsoft Office PowerPoint</Application>
  <PresentationFormat>Širokouhlá</PresentationFormat>
  <Paragraphs>197</Paragraphs>
  <Slides>36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36</vt:i4>
      </vt:variant>
    </vt:vector>
  </HeadingPairs>
  <TitlesOfParts>
    <vt:vector size="42" baseType="lpstr">
      <vt:lpstr>Arial</vt:lpstr>
      <vt:lpstr>Calibri</vt:lpstr>
      <vt:lpstr>Century Gothic</vt:lpstr>
      <vt:lpstr>Times New Roman</vt:lpstr>
      <vt:lpstr>Wingdings 3</vt:lpstr>
      <vt:lpstr>Ión</vt:lpstr>
      <vt:lpstr>Ošetrenie  zubného  kazu – vyšetrenie pacienta diagnóza,liečebný plán</vt:lpstr>
      <vt:lpstr>Vyšetrenie pacienta </vt:lpstr>
      <vt:lpstr>Vyšetrenie pacienta</vt:lpstr>
      <vt:lpstr>klinická diagnostika zubného kazu</vt:lpstr>
      <vt:lpstr>Fisurálny kaz</vt:lpstr>
      <vt:lpstr>Prezentácia programu PowerPoint</vt:lpstr>
      <vt:lpstr>Pomocné diagnostické metódy fisurálneho kazu </vt:lpstr>
      <vt:lpstr>Aproximálny kaz</vt:lpstr>
      <vt:lpstr>Prezentácia programu PowerPoint</vt:lpstr>
      <vt:lpstr> Určenie aktivity a rizika kazu</vt:lpstr>
      <vt:lpstr>Individuálne riziko kazu </vt:lpstr>
      <vt:lpstr>Závery pre prax </vt:lpstr>
      <vt:lpstr> Rtg intervaly pre zhotovenie BW snímiek u diagnostky zubného kazu </vt:lpstr>
      <vt:lpstr>Liečebný plán </vt:lpstr>
      <vt:lpstr>OŠETRENIE ZUBNÉHO KAZU </vt:lpstr>
      <vt:lpstr>.Zásady preparácie kavít podľa Blacka </vt:lpstr>
      <vt:lpstr>Preparačná trauma</vt:lpstr>
      <vt:lpstr>Prezentácia programu PowerPoint</vt:lpstr>
      <vt:lpstr>Smear layer</vt:lpstr>
      <vt:lpstr>Prezentácia programu PowerPoint</vt:lpstr>
      <vt:lpstr>Ošetrenie  dentínovej rany </vt:lpstr>
      <vt:lpstr>Podložkové materiály</vt:lpstr>
      <vt:lpstr>Delenie podložkových materiálov</vt:lpstr>
      <vt:lpstr>Podkladacie laky - varnishes</vt:lpstr>
      <vt:lpstr>linery</vt:lpstr>
      <vt:lpstr>cementy</vt:lpstr>
      <vt:lpstr>Prezentácia programu PowerPoint</vt:lpstr>
      <vt:lpstr>Prezentácia programu PowerPoint</vt:lpstr>
      <vt:lpstr>Prezentácia programu PowerPoint</vt:lpstr>
      <vt:lpstr>Podložky s hydroxidom vápenatým- subbase</vt:lpstr>
      <vt:lpstr>Podložky s hydroxidom vápenatým</vt:lpstr>
      <vt:lpstr>Nepriame prekrytie zubnej drene (Rest treatment) </vt:lpstr>
      <vt:lpstr>Vonkajší a vnútorný kariézny dentín (Fusayama). Na horizontálnej osi je znázornená hrúbka kariéznej vrstvy, na vertikálnej osi tvrdosť dentínu v jednotlivých zónach</vt:lpstr>
      <vt:lpstr>Indikácie nepriameho prekrytia zubnej drene </vt:lpstr>
      <vt:lpstr>Pracovný postup </vt:lpstr>
      <vt:lpstr>Provizórne výplne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Ošetrenie  zubného  kazu – vyšetrenie pacienta a diagnóza</dc:title>
  <dc:creator>G50</dc:creator>
  <cp:lastModifiedBy>Spravca</cp:lastModifiedBy>
  <cp:revision>22</cp:revision>
  <dcterms:created xsi:type="dcterms:W3CDTF">2015-03-28T08:53:00Z</dcterms:created>
  <dcterms:modified xsi:type="dcterms:W3CDTF">2019-04-07T13:49:18Z</dcterms:modified>
</cp:coreProperties>
</file>