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idx="1">
    <p:pos x="6000" y="0"/>
    <p:text>naznač mi aspon polozky:
- citlivý prístup
- pomoc druhému
- dôstojnosť....
-Juraj Cap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r" rtl="0">
              <a:spcBef>
                <a:spcPts val="0"/>
              </a:spcBef>
              <a:buNone/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702944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14" name="Shape 11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72" name="Shape 1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80" name="Shape 18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6" name="Shape 19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04" name="Shape 2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12" name="Shape 2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28" name="Shape 2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60" name="Shape 26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68" name="Shape 26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á snímka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685800" y="1371600"/>
            <a:ext cx="7848599" cy="1927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685800" y="3505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  <a:defRPr/>
            </a:lvl1pPr>
            <a:lvl2pPr marL="457200" marR="0" indent="0" algn="ctr" rtl="0">
              <a:spcBef>
                <a:spcPts val="400"/>
              </a:spcBef>
              <a:buClr>
                <a:schemeClr val="accent1"/>
              </a:buClr>
              <a:buFont typeface="Arial"/>
              <a:buNone/>
              <a:defRPr/>
            </a:lvl2pPr>
            <a:lvl3pPr marL="914400" marR="0" indent="0" algn="ctr" rtl="0">
              <a:spcBef>
                <a:spcPts val="360"/>
              </a:spcBef>
              <a:buClr>
                <a:schemeClr val="accent1"/>
              </a:buClr>
              <a:buFont typeface="Arial"/>
              <a:buNone/>
              <a:defRPr/>
            </a:lvl3pPr>
            <a:lvl4pPr marL="1371600" marR="0" indent="0" algn="ctr" rtl="0">
              <a:spcBef>
                <a:spcPts val="320"/>
              </a:spcBef>
              <a:buClr>
                <a:schemeClr val="accent1"/>
              </a:buClr>
              <a:buFont typeface="Arial"/>
              <a:buNone/>
              <a:defRPr/>
            </a:lvl4pPr>
            <a:lvl5pPr marL="18288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/>
            </a:lvl5pPr>
            <a:lvl6pPr marL="2286000" marR="0" indent="0" algn="ctr" rtl="0">
              <a:spcBef>
                <a:spcPts val="260"/>
              </a:spcBef>
              <a:buClr>
                <a:schemeClr val="accent1"/>
              </a:buClr>
              <a:buFont typeface="Arial"/>
              <a:buNone/>
              <a:defRPr/>
            </a:lvl6pPr>
            <a:lvl7pPr marL="2743200" marR="0" indent="0" algn="ctr" rtl="0">
              <a:spcBef>
                <a:spcPts val="260"/>
              </a:spcBef>
              <a:buClr>
                <a:schemeClr val="accent1"/>
              </a:buClr>
              <a:buFont typeface="Arial"/>
              <a:buNone/>
              <a:defRPr/>
            </a:lvl7pPr>
            <a:lvl8pPr marL="3200400" marR="0" indent="0" algn="ctr" rtl="0">
              <a:spcBef>
                <a:spcPts val="260"/>
              </a:spcBef>
              <a:buClr>
                <a:schemeClr val="accent1"/>
              </a:buClr>
              <a:buFont typeface="Arial"/>
              <a:buNone/>
              <a:defRPr/>
            </a:lvl8pPr>
            <a:lvl9pPr marL="3657600" marR="0" indent="0" algn="ctr" rtl="0">
              <a:spcBef>
                <a:spcPts val="260"/>
              </a:spcBef>
              <a:buClr>
                <a:schemeClr val="accent1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  <p:cxnSp>
        <p:nvCxnSpPr>
          <p:cNvPr id="22" name="Shape 22"/>
          <p:cNvCxnSpPr/>
          <p:nvPr/>
        </p:nvCxnSpPr>
        <p:spPr>
          <a:xfrm>
            <a:off x="685800" y="3398519"/>
            <a:ext cx="7848599" cy="1587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8288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Char char="•"/>
              <a:defRPr/>
            </a:lvl1pPr>
            <a:lvl2pPr marL="457200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Char char="•"/>
              <a:defRPr/>
            </a:lvl2pPr>
            <a:lvl3pPr marL="731520" indent="-82550" algn="l" rtl="0">
              <a:spcBef>
                <a:spcPts val="360"/>
              </a:spcBef>
              <a:buClr>
                <a:schemeClr val="accent1"/>
              </a:buClr>
              <a:buFont typeface="Arial"/>
              <a:buChar char="•"/>
              <a:defRPr/>
            </a:lvl3pPr>
            <a:lvl4pPr marL="1005839" indent="-91439" algn="l" rtl="0">
              <a:spcBef>
                <a:spcPts val="320"/>
              </a:spcBef>
              <a:buClr>
                <a:schemeClr val="accent1"/>
              </a:buClr>
              <a:buFont typeface="Arial"/>
              <a:buChar char="•"/>
              <a:defRPr/>
            </a:lvl4pPr>
            <a:lvl5pPr marL="1188720" indent="-58419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/>
            </a:lvl5pPr>
            <a:lvl6pPr marL="1371600" indent="-10795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6pPr>
            <a:lvl7pPr marL="1554480" indent="-10033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7pPr>
            <a:lvl8pPr marL="1737360" indent="-10541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8pPr>
            <a:lvl9pPr marL="1920240" indent="-110489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Hlavička sekcie">
    <p:bg>
      <p:bgPr>
        <a:solidFill>
          <a:schemeClr val="dk2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722312" y="2362200"/>
            <a:ext cx="7772400" cy="22002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722312" y="4626864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chemeClr val="lt2"/>
              </a:buClr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Clr>
                <a:schemeClr val="lt1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  <p:cxnSp>
        <p:nvCxnSpPr>
          <p:cNvPr id="35" name="Shape 35"/>
          <p:cNvCxnSpPr/>
          <p:nvPr/>
        </p:nvCxnSpPr>
        <p:spPr>
          <a:xfrm>
            <a:off x="731520" y="4599432"/>
            <a:ext cx="7848599" cy="1587"/>
          </a:xfrm>
          <a:prstGeom prst="straightConnector1">
            <a:avLst/>
          </a:prstGeom>
          <a:noFill/>
          <a:ln w="19050" cap="flat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457200" y="1673351"/>
            <a:ext cx="4038599" cy="471830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648200" y="1673351"/>
            <a:ext cx="4038599" cy="471830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Porovnani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457200" y="1676400"/>
            <a:ext cx="3931919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indent="0" algn="ctr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2"/>
          </p:nvPr>
        </p:nvSpPr>
        <p:spPr>
          <a:xfrm>
            <a:off x="457200" y="2438400"/>
            <a:ext cx="3931919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3"/>
          </p:nvPr>
        </p:nvSpPr>
        <p:spPr>
          <a:xfrm>
            <a:off x="4754880" y="1676400"/>
            <a:ext cx="3931919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indent="0" algn="ctr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4"/>
          </p:nvPr>
        </p:nvSpPr>
        <p:spPr>
          <a:xfrm>
            <a:off x="4754880" y="2438400"/>
            <a:ext cx="3931919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  <p:cxnSp>
        <p:nvCxnSpPr>
          <p:cNvPr id="52" name="Shape 52"/>
          <p:cNvCxnSpPr/>
          <p:nvPr/>
        </p:nvCxnSpPr>
        <p:spPr>
          <a:xfrm rot="5400000">
            <a:off x="2217817" y="4045823"/>
            <a:ext cx="4709160" cy="793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Len nadpi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a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Obsah s popisom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457200" y="792079"/>
            <a:ext cx="2139695" cy="126187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2971800" y="792079"/>
            <a:ext cx="5714999" cy="557783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457200" y="2130551"/>
            <a:ext cx="2139695" cy="424361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  <p:cxnSp>
        <p:nvCxnSpPr>
          <p:cNvPr id="69" name="Shape 69"/>
          <p:cNvCxnSpPr/>
          <p:nvPr/>
        </p:nvCxnSpPr>
        <p:spPr>
          <a:xfrm rot="5400000">
            <a:off x="-13115" y="3580205"/>
            <a:ext cx="5577839" cy="1587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Obrázok s popisom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xfrm>
            <a:off x="457200" y="792479"/>
            <a:ext cx="2142679" cy="12649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>
            <a:spLocks noGrp="1"/>
          </p:cNvSpPr>
          <p:nvPr>
            <p:ph type="pic" idx="2"/>
          </p:nvPr>
        </p:nvSpPr>
        <p:spPr>
          <a:xfrm>
            <a:off x="2858609" y="838200"/>
            <a:ext cx="5904389" cy="5500456"/>
          </a:xfrm>
          <a:prstGeom prst="rect">
            <a:avLst/>
          </a:prstGeom>
          <a:solidFill>
            <a:schemeClr val="lt2"/>
          </a:solidFill>
          <a:ln w="7620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2139695" cy="424281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Nadpis a zvislý 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 rot="5400000">
            <a:off x="2133599" y="-76200"/>
            <a:ext cx="4876799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8288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Char char="•"/>
              <a:defRPr/>
            </a:lvl1pPr>
            <a:lvl2pPr marL="457200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Char char="•"/>
              <a:defRPr/>
            </a:lvl2pPr>
            <a:lvl3pPr marL="731520" indent="-82550" algn="l" rtl="0">
              <a:spcBef>
                <a:spcPts val="360"/>
              </a:spcBef>
              <a:buClr>
                <a:schemeClr val="accent1"/>
              </a:buClr>
              <a:buFont typeface="Arial"/>
              <a:buChar char="•"/>
              <a:defRPr/>
            </a:lvl3pPr>
            <a:lvl4pPr marL="1005839" indent="-91439" algn="l" rtl="0">
              <a:spcBef>
                <a:spcPts val="320"/>
              </a:spcBef>
              <a:buClr>
                <a:schemeClr val="accent1"/>
              </a:buClr>
              <a:buFont typeface="Arial"/>
              <a:buChar char="•"/>
              <a:defRPr/>
            </a:lvl4pPr>
            <a:lvl5pPr marL="1188720" indent="-58419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/>
            </a:lvl5pPr>
            <a:lvl6pPr marL="1371600" indent="-10795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6pPr>
            <a:lvl7pPr marL="1554480" indent="-10033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7pPr>
            <a:lvl8pPr marL="1737360" indent="-10541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8pPr>
            <a:lvl9pPr marL="1920240" indent="-110489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Zvislý nadpis a 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 rot="5400000">
            <a:off x="4724399" y="2514600"/>
            <a:ext cx="5867400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 rot="5400000">
            <a:off x="533400" y="533400"/>
            <a:ext cx="5867400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8288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Char char="•"/>
              <a:defRPr/>
            </a:lvl1pPr>
            <a:lvl2pPr marL="457200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Char char="•"/>
              <a:defRPr/>
            </a:lvl2pPr>
            <a:lvl3pPr marL="731520" indent="-82550" algn="l" rtl="0">
              <a:spcBef>
                <a:spcPts val="360"/>
              </a:spcBef>
              <a:buClr>
                <a:schemeClr val="accent1"/>
              </a:buClr>
              <a:buFont typeface="Arial"/>
              <a:buChar char="•"/>
              <a:defRPr/>
            </a:lvl3pPr>
            <a:lvl4pPr marL="1005839" indent="-91439" algn="l" rtl="0">
              <a:spcBef>
                <a:spcPts val="320"/>
              </a:spcBef>
              <a:buClr>
                <a:schemeClr val="accent1"/>
              </a:buClr>
              <a:buFont typeface="Arial"/>
              <a:buChar char="•"/>
              <a:defRPr/>
            </a:lvl4pPr>
            <a:lvl5pPr marL="1188720" indent="-58419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/>
            </a:lvl5pPr>
            <a:lvl6pPr marL="1371600" indent="-10795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6pPr>
            <a:lvl7pPr marL="1554480" indent="-10033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7pPr>
            <a:lvl8pPr marL="1737360" indent="-10541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8pPr>
            <a:lvl9pPr marL="1920240" indent="-110489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buClr>
                <a:schemeClr val="dk2"/>
              </a:buClr>
              <a:buFont typeface="Arial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82880" marR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Char char="•"/>
              <a:defRPr/>
            </a:lvl1pPr>
            <a:lvl2pPr marL="457200" marR="0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Char char="•"/>
              <a:defRPr/>
            </a:lvl2pPr>
            <a:lvl3pPr marL="731520" marR="0" indent="-82550" algn="l" rtl="0">
              <a:spcBef>
                <a:spcPts val="360"/>
              </a:spcBef>
              <a:buClr>
                <a:schemeClr val="accent1"/>
              </a:buClr>
              <a:buFont typeface="Arial"/>
              <a:buChar char="•"/>
              <a:defRPr/>
            </a:lvl3pPr>
            <a:lvl4pPr marL="1005839" marR="0" indent="-91439" algn="l" rtl="0">
              <a:spcBef>
                <a:spcPts val="320"/>
              </a:spcBef>
              <a:buClr>
                <a:schemeClr val="accent1"/>
              </a:buClr>
              <a:buFont typeface="Arial"/>
              <a:buChar char="•"/>
              <a:defRPr/>
            </a:lvl4pPr>
            <a:lvl5pPr marL="1188720" marR="0" indent="-58419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/>
            </a:lvl5pPr>
            <a:lvl6pPr marL="1371600" marR="0" indent="-10795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6pPr>
            <a:lvl7pPr marL="1554480" marR="0" indent="-10033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7pPr>
            <a:lvl8pPr marL="1737360" marR="0" indent="-105410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8pPr>
            <a:lvl9pPr marL="1920240" marR="0" indent="-110489" algn="l" rtl="0">
              <a:spcBef>
                <a:spcPts val="260"/>
              </a:spcBef>
              <a:buClr>
                <a:schemeClr val="accent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2" name="Shape 12"/>
          <p:cNvSpPr/>
          <p:nvPr/>
        </p:nvSpPr>
        <p:spPr>
          <a:xfrm>
            <a:off x="0" y="0"/>
            <a:ext cx="9144000" cy="3657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r>
              <a:rPr lang="sk-SK" smtClean="0"/>
              <a:t>Katarína Žiaková | JLF UK | 2015</a:t>
            </a:r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>
            <a:lvl1pPr marL="0" marR="0" indent="0" algn="l" rtl="0">
              <a:spcBef>
                <a:spcPts val="0"/>
              </a:spcBef>
              <a:buNone/>
              <a:defRPr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/>
              <a:t>‹#›</a:t>
            </a:fld>
            <a:endParaRPr lang="sk-SK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metodologia.fedu.uniba.sk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jfmed.uniba.sk/fileadmin/jlf/Pracoviska/ustav-osetrovatelstva/Aktuality/vp-3-2012-jlfuk.pdf" TargetMode="External"/><Relationship Id="rId4" Type="http://schemas.openxmlformats.org/officeDocument/2006/relationships/hyperlink" Target="http://www.jfmed.uniba.sk/fileadmin/jlf/Pracoviska/ustav-osetrovatelstva/Aktuality/vp-12-2013-uk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ctrTitle"/>
          </p:nvPr>
        </p:nvSpPr>
        <p:spPr>
          <a:xfrm>
            <a:off x="179388" y="1772816"/>
            <a:ext cx="8785225" cy="1685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FORMULOVANIE VÝSKUMNÝCH PROBLÉMOV, CIEĽOV A ÚLOH </a:t>
            </a:r>
            <a:r>
              <a:rPr lang="sk-SK" sz="32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sk-SK" sz="32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1600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sk-SK" sz="1600" b="0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V BAKALÁRSKEJ PRÁCI RÔZNEHO TYPU</a:t>
            </a:r>
            <a:r>
              <a:rPr lang="sk-SK" sz="1600" b="0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lang="sk-SK" sz="1600" b="0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Grp="1" noChangeArrowheads="1"/>
          </p:cNvSpPr>
          <p:nvPr/>
        </p:nvSpPr>
        <p:spPr bwMode="auto">
          <a:xfrm>
            <a:off x="2195736" y="4725144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prof. Mgr. Katarína </a:t>
            </a:r>
            <a:r>
              <a:rPr lang="sk-SK" altLang="sk-SK" sz="2000" dirty="0" err="1" smtClean="0"/>
              <a:t>Žiaková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KONCEPČNÁ FÁZA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 lang="sk-SK" sz="3600" b="1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457200" y="1792559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Vytvorenie teoretického základu (poznatky) k </a:t>
            </a:r>
            <a:r>
              <a:rPr lang="sk-SK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téme</a:t>
            </a:r>
            <a:endParaRPr lang="sk-SK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Hľadanie, definovanie a vymedzenie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problému (cieľa) 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 základe štúdia </a:t>
            </a:r>
            <a:r>
              <a:rPr lang="sk-SK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literatúry</a:t>
            </a:r>
            <a:endParaRPr lang="sk-SK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Shape 101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ČO JE VÝSKUMNÝ PROBLÉM?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Výskumný problém 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 určitá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ťažkosť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konkrétna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úloha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ktorú je potrebné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vyriešiť 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 dáva výskumu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špecifickejšie </a:t>
            </a:r>
            <a:r>
              <a:rPr lang="sk-SK" sz="24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zameranie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 rámci každej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témy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je obyčajne možné stanoviť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viacero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výskumných </a:t>
            </a:r>
            <a:r>
              <a:rPr lang="sk-SK" sz="24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problémov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 na výskumníkovi,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dokáže tieto výskumné problémy vystihnúť a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naformulovať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Shape 11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11" name="Shape 11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467544" y="422177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Ako </a:t>
            </a: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sa dopracovať k formulácii problému? </a:t>
            </a:r>
            <a:endParaRPr lang="sk-SK" sz="3600" b="0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457200" y="1648545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Samotnému 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stanoveniu empirického problému predchádzajú dôležité úkony: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 predovšetkým o formulovanie teoretickej modelovej predstavy o výskumnom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probléme 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Môžeme začínať s istou „hmlistou“ predstavou o jednom jave, prípadne môžeme vychádzať zo záujmu o jeden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jav 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Jav je štrukturálny systém zložený z viacerých prvkov, ktorých prítomnosť umožňuje reflektovať určitý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jav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Shape 11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19" name="Shape 11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KRITÉRIA PROBLÉMOV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53339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Vyjadruje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vzťah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medzi dvomi alebo viacerými </a:t>
            </a:r>
            <a:r>
              <a:rPr lang="sk-SK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premennými</a:t>
            </a: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 vyjadrený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otázkou</a:t>
            </a: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Musí byť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empirický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overiteľný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sk-SK" sz="1200" dirty="0" smtClean="0">
                <a:solidFill>
                  <a:schemeClr val="bg1"/>
                </a:solidFill>
              </a:rPr>
              <a:t>Katarína </a:t>
            </a:r>
            <a:r>
              <a:rPr lang="sk-SK" sz="1200" dirty="0" err="1" smtClean="0">
                <a:solidFill>
                  <a:schemeClr val="bg1"/>
                </a:solidFill>
              </a:rPr>
              <a:t>Žiaková</a:t>
            </a:r>
            <a:r>
              <a:rPr lang="sk-SK" sz="1200" dirty="0" smtClean="0">
                <a:solidFill>
                  <a:schemeClr val="bg1"/>
                </a:solidFill>
              </a:rPr>
              <a:t> | JLF UK | 2015</a:t>
            </a:r>
            <a:endParaRPr lang="sk-SK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mtClean="0"/>
              <a:t>5</a:t>
            </a:fld>
            <a:endParaRPr lang="sk-SK"/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VÝSKUMNÝ PROBLÉM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Stanovením problému začíname (vlastný) </a:t>
            </a:r>
            <a:r>
              <a:rPr lang="sk-SK" sz="3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výskum</a:t>
            </a:r>
            <a:endParaRPr lang="sk-SK"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buClr>
                <a:schemeClr val="accent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499" algn="l" rtl="0">
              <a:spcBef>
                <a:spcPts val="5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Presne formulujeme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čo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chceme </a:t>
            </a:r>
            <a:r>
              <a:rPr lang="sk-SK" sz="28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skúmať</a:t>
            </a:r>
            <a:endParaRPr lang="sk-SK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4320" marR="0" lvl="1" indent="-7620" algn="l" rtl="0">
              <a:spcBef>
                <a:spcPts val="560"/>
              </a:spcBef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</a:t>
            </a: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499" algn="l" rtl="0">
              <a:spcBef>
                <a:spcPts val="5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Koho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kedy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 akých situáciách a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</a:t>
            </a:r>
            <a:endParaRPr lang="sk-SK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0159" algn="l" rtl="0">
              <a:spcBef>
                <a:spcPts val="640"/>
              </a:spcBef>
              <a:buClr>
                <a:schemeClr val="accent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sk-SK" sz="1200" dirty="0" smtClean="0">
                <a:solidFill>
                  <a:schemeClr val="bg1"/>
                </a:solidFill>
              </a:rPr>
              <a:t>Katarína </a:t>
            </a:r>
            <a:r>
              <a:rPr lang="sk-SK" sz="1200" dirty="0" err="1" smtClean="0">
                <a:solidFill>
                  <a:schemeClr val="bg1"/>
                </a:solidFill>
              </a:rPr>
              <a:t>Žiaková</a:t>
            </a:r>
            <a:r>
              <a:rPr lang="sk-SK" sz="1200" dirty="0" smtClean="0">
                <a:solidFill>
                  <a:schemeClr val="bg1"/>
                </a:solidFill>
              </a:rPr>
              <a:t> | JLF UK | 2015</a:t>
            </a:r>
            <a:endParaRPr lang="sk-SK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mtClean="0"/>
              <a:t>6</a:t>
            </a:fld>
            <a:endParaRPr lang="sk-SK"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VÝSKUMNÝ PROBLÉM</a:t>
            </a:r>
          </a:p>
        </p:txBody>
      </p:sp>
      <p:sp>
        <p:nvSpPr>
          <p:cNvPr id="137" name="Shape 13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53339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postoj...?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účinný je...? Aká efektívna je ...?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rozdiely existujú... 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vzťah...?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interpretujú...?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skúsenosť...?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Ktoré charakteristiky sú...?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</a:t>
            </a:r>
            <a:r>
              <a:rPr lang="sk-SK" sz="1200" b="0" i="0" u="none" strike="noStrike" cap="none" baseline="0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Žiaková</a:t>
            </a:r>
            <a:r>
              <a:rPr lang="sk-SK" sz="1200" b="0" i="0" u="none" strike="noStrike" cap="none" baseline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| JLF UK | 2015</a:t>
            </a:r>
          </a:p>
        </p:txBody>
      </p:sp>
      <p:sp>
        <p:nvSpPr>
          <p:cNvPr id="139" name="Shape 13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TYPY VÝSKUMNÝCH PROBLÉMOV</a:t>
            </a:r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rgbClr val="A43925"/>
                </a:solidFill>
                <a:latin typeface="Arial"/>
                <a:ea typeface="Arial"/>
                <a:cs typeface="Arial"/>
                <a:sym typeface="Arial"/>
              </a:rPr>
              <a:t>Deskriptívny problém 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2400" b="1" i="1" u="none" strike="noStrike" cap="none" baseline="0" dirty="0">
                <a:solidFill>
                  <a:srgbClr val="A43925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sk-SK" sz="2400" b="0" i="1" u="none" strike="noStrike" cap="none" baseline="0" dirty="0">
                <a:solidFill>
                  <a:srgbClr val="A43925"/>
                </a:solidFill>
                <a:latin typeface="Arial"/>
                <a:ea typeface="Arial"/>
                <a:cs typeface="Arial"/>
                <a:sym typeface="Arial"/>
              </a:rPr>
              <a:t>Aké sú postoje sestier k metóde ošetrovateľského 	procesu?</a:t>
            </a:r>
          </a:p>
          <a:p>
            <a:pPr marL="182880" marR="0" lvl="0" indent="-18288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Relačný problém 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2400" b="1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vzťah medzi vekom pacienta a hodnotením 	kvality starostlivosti?</a:t>
            </a:r>
          </a:p>
          <a:p>
            <a:pPr marL="182880" marR="0" lvl="0" indent="-18288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Rozdiel medzi skupinami</a:t>
            </a:r>
          </a:p>
          <a:p>
            <a:pPr marL="182880" marR="0" lvl="0" indent="-18288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Existuje rozdiel v spokojnosti s prácou medzi 	sestrami pracujúcimi v štátnych a neštátnych 	zariadeniach?</a:t>
            </a:r>
          </a:p>
        </p:txBody>
      </p:sp>
      <p:sp>
        <p:nvSpPr>
          <p:cNvPr id="2" name="Zástupný symbol päty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mtClean="0"/>
              <a:t>8</a:t>
            </a:fld>
            <a:endParaRPr lang="sk-SK"/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>
            <a:spLocks noGrp="1"/>
          </p:cNvSpPr>
          <p:nvPr>
            <p:ph type="title"/>
          </p:nvPr>
        </p:nvSpPr>
        <p:spPr>
          <a:xfrm>
            <a:off x="457200" y="476672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PROBLÉM, 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18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výskumného, prieskumného charakteru)</a:t>
            </a:r>
          </a:p>
        </p:txBody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457200" y="1556792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Téma 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Kompetencie sestier</a:t>
            </a: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názor sestier na ich kompetencie?</a:t>
            </a: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Čiastkové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problémy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názor sestier na ich kompetencie na chirurgickom oddelení?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názor sestier na ich kompetencie na internom oddelení?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Aký je názor sestier na ich kompetencie na JIS?</a:t>
            </a:r>
          </a:p>
        </p:txBody>
      </p:sp>
      <p:sp>
        <p:nvSpPr>
          <p:cNvPr id="152" name="Shape 152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PROBLÉM, 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18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výskumného, prieskumného charakteru)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53339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Cieľ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Zistiť názory sestier na kompetencie na chirurgickom oddelení.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Zistiť názory sestier na kompetencie na internom oddelení.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Zistiť názory sestier na kompetencie na JIS.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Shape 16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61" name="Shape 16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xfrm>
            <a:off x="457200" y="404664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PROBLÉM, 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18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výskumného, prieskumného charakteru)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457200" y="1412776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Úlohy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Analyzovať relevantné literárne zdroje na základe spracovanej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rešerše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Analyzovať platnú legislatívu Slovenskej republiky upravujúcu kompetencie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sestier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Zadefinovať hlavný problém,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ciele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Zrealizovať výber vhodného výskumné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nástroja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Zostaviť nástroj  a vypracovať spôsob jeho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vyhodnotenia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Zadefinovať výskumnú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vzorku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Spracovať získané výsledky a analyzovať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ich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Interpretovať získané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údaje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návrhy pre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prax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Shape 16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69" name="Shape 16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edukačného charakteru)</a:t>
            </a:r>
          </a:p>
        </p:txBody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Cieľ 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a overiť edukačný plán pre.....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Čiastkové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ciele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edukačné posúdenie pacienta 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Stanoviť edukačné diagnózy,  ciele, výsledné kritériá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Naplánovať  edukačné stratégie, edukačné intervencie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Realizovať edukačný plán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Zhodnotiť priebeh edukácie</a:t>
            </a: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Shape 17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77" name="Shape 177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edukačného charakteru)</a:t>
            </a:r>
          </a:p>
        </p:txBody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1" indent="-19050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Úlohy</a:t>
            </a: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Analyzovať relevantné literárne zdroje na základe</a:t>
            </a: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spracovanej rešerše.</a:t>
            </a: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 základe stanovených kritérií identifikovať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jednotlivca</a:t>
            </a:r>
            <a:endParaRPr lang="sk-SK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Realizovať edukačné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posúdenie</a:t>
            </a:r>
            <a:endParaRPr lang="sk-SK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Stanoviť edukačnú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diagnózu</a:t>
            </a:r>
            <a:endParaRPr lang="sk-SK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Zvoliť téma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edukácie</a:t>
            </a:r>
            <a:endParaRPr lang="sk-SK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edukačnú jednotku (miesto, čas a dĺžka edukačnej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jednotky,</a:t>
            </a:r>
            <a:r>
              <a:rPr lang="sk-SK" sz="20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organizačnú 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formu, cieľ, výsledné kritériá, </a:t>
            </a:r>
            <a:r>
              <a:rPr lang="sk-SK" sz="20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pomôcky\edukačný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materiál, metodický 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postup\ obsah: úvod, jadro, záver a spôsob hodnotenie</a:t>
            </a:r>
            <a:r>
              <a:rPr lang="sk-SK" sz="2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lang="sk-SK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Realizovať </a:t>
            </a:r>
            <a:r>
              <a:rPr lang="sk-SK" sz="2000" b="0" i="0" u="none" strike="noStrike" cap="none" baseline="0" dirty="0" smtClean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edukáciu</a:t>
            </a:r>
            <a:endParaRPr lang="sk-SK" sz="2000" b="0" i="0" u="none" strike="noStrike" cap="none" baseline="0" dirty="0">
              <a:solidFill>
                <a:srgbClr val="3A3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Vyhodnotiť </a:t>
            </a:r>
            <a:r>
              <a:rPr lang="sk-SK" sz="2000" b="0" i="0" u="none" strike="noStrike" cap="none" baseline="0" dirty="0" smtClean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edukáciu</a:t>
            </a:r>
            <a:endParaRPr lang="sk-SK" sz="2000" b="0" i="0" u="none" strike="noStrike" cap="none" baseline="0" dirty="0">
              <a:solidFill>
                <a:srgbClr val="3A3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Shape 184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85" name="Shape 18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charakteru plánu ošetrovateľskej starostlivosti)</a:t>
            </a:r>
          </a:p>
        </p:txBody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Cieľ 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plán ošetrovateľskej starostlivosti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pre...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74929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Čiastkové </a:t>
            </a:r>
            <a:r>
              <a:rPr lang="sk-SK" sz="28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ciele</a:t>
            </a:r>
            <a:endParaRPr lang="sk-SK"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posúdenie pacienta v kontexte vybraného konceptuálneho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modelu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Stanoviť ošetrovateľské diagnózy,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ciele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výsledné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kritériá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Naplánovať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ošetrovateľské intervencie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Realizovať naplánované ošetrovateľské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intervencie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Zhodnotiť priebeh poskytovanej ošetrovateľskej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starostlivosti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Shape 192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193" name="Shape 193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charakteru plánu ošetrovateľskej starostlivosti)</a:t>
            </a:r>
          </a:p>
        </p:txBody>
      </p:sp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457200" y="1648545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1" indent="-19050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32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Úlohy</a:t>
            </a: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Analyzovať relevantné literárne zdroje na základe spracovanej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rešerše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 základe stanovených kritérií identifikovať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jednotlivca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Realizovať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posúdenie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Realizovať diagnostický proces, stanoviť ošetrovateľské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diagnózy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Naplánovať ošetrovateľské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intervencie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Realizovať o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šetrovateľské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intervencie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Vyhodnotiť plán ošetrovateľskej </a:t>
            </a:r>
            <a:r>
              <a:rPr lang="sk-SK" sz="2400" b="0" i="0" u="none" strike="noStrike" cap="none" baseline="0" dirty="0" smtClean="0">
                <a:solidFill>
                  <a:srgbClr val="3A3A4A"/>
                </a:solidFill>
                <a:latin typeface="Arial"/>
                <a:ea typeface="Arial"/>
                <a:cs typeface="Arial"/>
                <a:sym typeface="Arial"/>
              </a:rPr>
              <a:t>starostlivosti</a:t>
            </a:r>
            <a:endParaRPr lang="sk-SK" sz="2400" b="0" i="0" u="none" strike="noStrike" cap="none" baseline="0" dirty="0">
              <a:solidFill>
                <a:srgbClr val="3A3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Shape 20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01" name="Shape 20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charakteru návrhu ošetrovateľského štandardu)</a:t>
            </a:r>
          </a:p>
        </p:txBody>
      </p:sp>
      <p:sp>
        <p:nvSpPr>
          <p:cNvPr id="207" name="Shape 20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32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CIEĽ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a overiť štandard ošetrovateľskej starostlivosti</a:t>
            </a: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32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Čiastkové </a:t>
            </a:r>
            <a:r>
              <a:rPr lang="sk-SK" sz="32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ciele</a:t>
            </a:r>
            <a:endParaRPr lang="sk-SK" sz="32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kritériá štruktúry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kritériá procesu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kritériá výsledku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</a:t>
            </a:r>
            <a:r>
              <a:rPr lang="sk-SK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auditový</a:t>
            </a: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list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Overiť navrhnutý štandard v praxi</a:t>
            </a: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rgbClr val="A4392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82550" algn="l" rtl="0">
              <a:spcBef>
                <a:spcPts val="40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09" name="Shape 20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>
            <a:spLocks noGrp="1"/>
          </p:cNvSpPr>
          <p:nvPr>
            <p:ph type="title"/>
          </p:nvPr>
        </p:nvSpPr>
        <p:spPr>
          <a:xfrm>
            <a:off x="395536" y="476672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2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CIEĽ A ÚLOHY</a:t>
            </a:r>
            <a:br>
              <a:rPr lang="sk-SK" sz="32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0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(práca charakteru návrhu ošetrovateľského štandardu)</a:t>
            </a:r>
          </a:p>
        </p:txBody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1" indent="-190500" algn="l" rtl="0">
              <a:spcBef>
                <a:spcPts val="480"/>
              </a:spcBef>
              <a:buClr>
                <a:schemeClr val="accent1"/>
              </a:buClr>
              <a:buSzPct val="25000"/>
              <a:buFont typeface="Arial"/>
              <a:buNone/>
            </a:pPr>
            <a:r>
              <a:rPr lang="sk-SK" sz="3200" b="1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Úlohy</a:t>
            </a:r>
            <a:endParaRPr lang="sk-SK" sz="32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Analyzovať relevantné literárne zdroje na základe spracovanej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rešerše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 základe metodiky </a:t>
            </a:r>
            <a:r>
              <a:rPr lang="sk-SK" sz="2400" b="0" i="1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DySSSy</a:t>
            </a: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sk-SK" sz="2400" b="0" i="1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Dynamic</a:t>
            </a: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Standard </a:t>
            </a:r>
            <a:r>
              <a:rPr lang="sk-SK" sz="2400" b="0" i="1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Setting</a:t>
            </a: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sk-SK" sz="2400" b="0" i="1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</a:t>
            </a:r>
            <a:r>
              <a:rPr lang="sk-SK" sz="24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vypracovať:</a:t>
            </a:r>
          </a:p>
          <a:p>
            <a:pPr marL="1005839" marR="0" lvl="3" indent="-193039" algn="l" rtl="0">
              <a:spcBef>
                <a:spcPts val="280"/>
              </a:spcBef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sk-SK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kritéria štruktúry</a:t>
            </a:r>
          </a:p>
          <a:p>
            <a:pPr marL="1005839" marR="0" lvl="3" indent="-193039" algn="l" rtl="0">
              <a:spcBef>
                <a:spcPts val="280"/>
              </a:spcBef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sk-SK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kritéria procesu</a:t>
            </a:r>
          </a:p>
          <a:p>
            <a:pPr marL="1005839" marR="0" lvl="3" indent="-193039" algn="l" rtl="0">
              <a:spcBef>
                <a:spcPts val="280"/>
              </a:spcBef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sk-SK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kritériá výsledku</a:t>
            </a: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Vypracovať </a:t>
            </a:r>
            <a:r>
              <a:rPr lang="sk-SK" sz="24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auditový</a:t>
            </a: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90500" algn="l" rtl="0">
              <a:spcBef>
                <a:spcPts val="36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Overiť navrhnutý štandard v </a:t>
            </a:r>
            <a:r>
              <a:rPr lang="sk-SK" sz="2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praxi</a:t>
            </a:r>
            <a:endParaRPr lang="sk-SK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Shape 21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17" name="Shape 217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Príklady – výskumných problémov</a:t>
            </a:r>
          </a:p>
        </p:txBody>
      </p:sp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postoje majú zdravotnícki pracovníci na duševne chorých?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postoje majú zdravotnícki pracovníci pracujúci na psychiatrických oddeleniach na duševne chorých?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postoje majú zdravotnícki pracovníci pracujúci na interných oddeleniach na duševne chorých?</a:t>
            </a:r>
          </a:p>
          <a:p>
            <a:pPr marL="182880" marR="0" lvl="0" indent="-31750" algn="l" rtl="0">
              <a:spcBef>
                <a:spcPts val="560"/>
              </a:spcBef>
              <a:buClr>
                <a:schemeClr val="accent1"/>
              </a:buClr>
              <a:buFont typeface="Arial"/>
              <a:buNone/>
            </a:pPr>
            <a:endParaRPr sz="2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frekvencia výskytu nežiaducich udalostí na </a:t>
            </a:r>
            <a:r>
              <a:rPr lang="sk-SK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chirurgickej klinike?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frekvencia výskytu pádov?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frekvencia výskytu </a:t>
            </a:r>
            <a:r>
              <a:rPr lang="sk-SK" sz="20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nozokomiálnych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nákaz?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frekvencia výskytu dekubitov?</a:t>
            </a:r>
          </a:p>
        </p:txBody>
      </p:sp>
      <p:sp>
        <p:nvSpPr>
          <p:cNvPr id="224" name="Shape 224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25" name="Shape 22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Príklady – výskumných problémov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lnSpc>
                <a:spcPct val="80000"/>
              </a:lnSpc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Ktoré definujúce charakteristiky ošetrovateľskej diagnózy </a:t>
            </a:r>
            <a:r>
              <a:rPr lang="sk-SK" sz="2400" b="1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Intolerancia aktivity 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považujú sestry za významné?</a:t>
            </a:r>
          </a:p>
          <a:p>
            <a:pPr marL="457200" marR="0" lvl="1" indent="-190500" algn="l" rtl="0">
              <a:lnSpc>
                <a:spcPct val="90000"/>
              </a:lnSpc>
              <a:spcBef>
                <a:spcPts val="370"/>
              </a:spcBef>
              <a:buClr>
                <a:schemeClr val="accent1"/>
              </a:buClr>
              <a:buSzPct val="82763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Ktoré definujúce charakteristiky ošetrovateľskej diagnózy Intolerancia aktivity považujú sestry z ADOS za významné?</a:t>
            </a:r>
          </a:p>
          <a:p>
            <a:pPr marL="457200" marR="0" lvl="1" indent="-190500" algn="l" rtl="0">
              <a:lnSpc>
                <a:spcPct val="90000"/>
              </a:lnSpc>
              <a:spcBef>
                <a:spcPts val="370"/>
              </a:spcBef>
              <a:buClr>
                <a:schemeClr val="accent1"/>
              </a:buClr>
              <a:buSzPct val="82763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Ktoré definujúce charakteristiky ošetrovateľskej diagnózy Intolerancia aktivity považujú sestry z nemocnice za významné?</a:t>
            </a:r>
          </a:p>
          <a:p>
            <a:pPr marL="182880" marR="0" lvl="0" indent="-63055" algn="l" rtl="0">
              <a:lnSpc>
                <a:spcPct val="80000"/>
              </a:lnSpc>
              <a:spcBef>
                <a:spcPts val="444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lnSpc>
                <a:spcPct val="80000"/>
              </a:lnSpc>
              <a:spcBef>
                <a:spcPts val="44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problémy majú pacienti s diagnózou Diabetes </a:t>
            </a:r>
            <a:r>
              <a:rPr lang="sk-SK" sz="2400" b="1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mellitus</a:t>
            </a: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2. typu?</a:t>
            </a:r>
          </a:p>
          <a:p>
            <a:pPr marL="457200" marR="0" lvl="1" indent="-190500" algn="l" rtl="0">
              <a:lnSpc>
                <a:spcPct val="90000"/>
              </a:lnSpc>
              <a:spcBef>
                <a:spcPts val="370"/>
              </a:spcBef>
              <a:buClr>
                <a:schemeClr val="accent1"/>
              </a:buClr>
              <a:buSzPct val="82763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biologické problémy majú pacienti s diagnózou Diabetes </a:t>
            </a:r>
            <a:r>
              <a:rPr lang="sk-SK" sz="20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mellitus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2. typu?</a:t>
            </a:r>
          </a:p>
          <a:p>
            <a:pPr marL="457200" marR="0" lvl="1" indent="-190500" algn="l" rtl="0">
              <a:lnSpc>
                <a:spcPct val="90000"/>
              </a:lnSpc>
              <a:spcBef>
                <a:spcPts val="370"/>
              </a:spcBef>
              <a:buClr>
                <a:schemeClr val="accent1"/>
              </a:buClr>
              <a:buSzPct val="82763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psychické problémy majú pacienti s diagnózou Diabetes </a:t>
            </a:r>
            <a:r>
              <a:rPr lang="sk-SK" sz="20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mellitus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2. typu?</a:t>
            </a:r>
          </a:p>
          <a:p>
            <a:pPr marL="457200" marR="0" lvl="1" indent="-190500" algn="l" rtl="0">
              <a:lnSpc>
                <a:spcPct val="90000"/>
              </a:lnSpc>
              <a:spcBef>
                <a:spcPts val="370"/>
              </a:spcBef>
              <a:buClr>
                <a:schemeClr val="accent1"/>
              </a:buClr>
              <a:buSzPct val="82763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sociálne problémy majú pacienti s diagnózou Diabetes </a:t>
            </a:r>
            <a:r>
              <a:rPr lang="sk-SK" sz="20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mellitus</a:t>
            </a: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2. typu?</a:t>
            </a:r>
          </a:p>
          <a:p>
            <a:pPr marL="182880" marR="0" lvl="0" indent="-63055" algn="l" rtl="0">
              <a:lnSpc>
                <a:spcPct val="80000"/>
              </a:lnSpc>
              <a:spcBef>
                <a:spcPts val="444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63055" algn="l" rtl="0">
              <a:lnSpc>
                <a:spcPct val="80000"/>
              </a:lnSpc>
              <a:spcBef>
                <a:spcPts val="444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Shape 232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33" name="Shape 233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>
            <a:spLocks noGrp="1"/>
          </p:cNvSpPr>
          <p:nvPr>
            <p:ph type="title"/>
          </p:nvPr>
        </p:nvSpPr>
        <p:spPr>
          <a:xfrm>
            <a:off x="457200" y="404664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Príklady – výskumných problémov</a:t>
            </a:r>
          </a:p>
        </p:txBody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457200" y="1484784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spokojnosť rodičov prítomných pri svojich deťoch počas hospitalizácie?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sú rodičia prítomní pri svojich deťoch počas hospitalizácie  spokojní s podávaním informácií?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sú rodičia prítomní pri svojich deťoch počas hospitalizácie  spokojní s komunikáciou so sestrou?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sú rodičia prítomní pri svojich deťoch počas hospitalizácie  spokojní so zariadením izby?</a:t>
            </a: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Rozumejú pacienti odbornej terminológii?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Rozumejú pacienti pojmom  oblasti diagnostiky?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Rozumejú pacienti pojmom z oblasti terapie?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Rozumejú pacienti pojmom z oblasti ošetrovateľskej starostlivosti?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Shape 24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41" name="Shape 24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Príklady – výskumných problémov</a:t>
            </a:r>
          </a:p>
        </p:txBody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ošetrovateľská starostlivosť u pacientov s dekubitom je realizovaná na neurologickom oddelení?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 závislé intervencie realizujú sestry?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 nezávislé intervencie realizujú sestry?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Aké súčinné intervencie realizujú sestry?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hodnotia sestry dôležitosť jednotlivých zložiek morálnej dimenzie ošetrovateľskej starostlivosti?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sestry hodnotia dôležitosť jednotlivých zložiek ošetrovateľskej starostlivosti ako morálnej hodnoty?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sestry hodnotia uplatňovanie jednotlivých zložiek ošetrovateľskej starostlivosti ako morálnej hodnoty?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Shape 24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Príklady – výskumných problémov</a:t>
            </a:r>
            <a:b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sk-SK" sz="28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(kvalitatívny výskum)</a:t>
            </a:r>
          </a:p>
        </p:txBody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457200" y="1792561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880" marR="0" lvl="0" indent="-182880" algn="l" rtl="0">
              <a:spcBef>
                <a:spcPts val="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Aká je skúsenosť sestier s komunikáciou s pacientmi na oddeleniach vnútorného lekárstva?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Čo považujú sestry za pozitívum v komunikácii s pacientom?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Čo považujú sestry za problém v komunikácii s pacientom? 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 akými pacientmi sa sestrám komunikuje najťažšie? 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 akými pacientmi sa sestrám komunikuje najľahšie? 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spcBef>
                <a:spcPts val="48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pacienti interpretujú nádej?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interpretujú nádej pacienti s chronickým ochorením?</a:t>
            </a:r>
          </a:p>
          <a:p>
            <a:pPr marL="457200" marR="0" lvl="1" indent="-190500" algn="l" rtl="0">
              <a:spcBef>
                <a:spcPts val="40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Ako interpretujú nádej pacienti s akútnym ochorením?</a:t>
            </a:r>
          </a:p>
          <a:p>
            <a:pPr marL="182880" marR="0" lvl="0" indent="-53339" algn="l" rtl="0">
              <a:spcBef>
                <a:spcPts val="48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Shape 25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57" name="Shape 257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i="0" u="none" strike="noStrike" cap="none" baseline="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Použitá literatúra</a:t>
            </a:r>
          </a:p>
        </p:txBody>
      </p:sp>
      <p:sp>
        <p:nvSpPr>
          <p:cNvPr id="263" name="Shape 26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indent="-182880">
              <a:lnSpc>
                <a:spcPct val="90000"/>
              </a:lnSpc>
              <a:spcBef>
                <a:spcPts val="0"/>
              </a:spcBef>
              <a:buSzPct val="85000"/>
            </a:pPr>
            <a:r>
              <a:rPr lang="sk-SK" sz="2200" dirty="0" smtClean="0">
                <a:solidFill>
                  <a:schemeClr val="dk1"/>
                </a:solidFill>
              </a:rPr>
              <a:t>GAVORA, P</a:t>
            </a:r>
            <a:r>
              <a:rPr lang="sk-SK" sz="2200" dirty="0">
                <a:solidFill>
                  <a:schemeClr val="dk1"/>
                </a:solidFill>
              </a:rPr>
              <a:t>. a kol. Elektronická učebnica pedagogického výskumu [</a:t>
            </a:r>
            <a:r>
              <a:rPr lang="sk-SK" sz="2200" dirty="0" err="1">
                <a:solidFill>
                  <a:schemeClr val="dk1"/>
                </a:solidFill>
              </a:rPr>
              <a:t>online</a:t>
            </a:r>
            <a:r>
              <a:rPr lang="sk-SK" sz="2200" dirty="0">
                <a:solidFill>
                  <a:schemeClr val="dk1"/>
                </a:solidFill>
              </a:rPr>
              <a:t>]. Bratislava: Univerzita Komenského, 2010. [11-20-2015]. Dostupné na: </a:t>
            </a:r>
            <a:r>
              <a:rPr lang="sk-SK" sz="2200" dirty="0">
                <a:solidFill>
                  <a:schemeClr val="dk1"/>
                </a:solidFill>
                <a:hlinkClick r:id="rId3"/>
              </a:rPr>
              <a:t>http://www.e-metodologia.fedu.uniba.sk</a:t>
            </a:r>
            <a:r>
              <a:rPr lang="sk-SK" sz="2200" smtClean="0">
                <a:solidFill>
                  <a:schemeClr val="dk1"/>
                </a:solidFill>
                <a:hlinkClick r:id="rId3"/>
              </a:rPr>
              <a:t>/</a:t>
            </a:r>
            <a:r>
              <a:rPr lang="sk-SK" sz="2200" smtClean="0">
                <a:solidFill>
                  <a:schemeClr val="dk1"/>
                </a:solidFill>
              </a:rPr>
              <a:t>. </a:t>
            </a:r>
            <a:endParaRPr lang="sk-SK" sz="2200" smtClean="0">
              <a:solidFill>
                <a:schemeClr val="dk1"/>
              </a:solidFill>
            </a:endParaRPr>
          </a:p>
          <a:p>
            <a:pPr lvl="0" indent="-182880">
              <a:lnSpc>
                <a:spcPct val="90000"/>
              </a:lnSpc>
              <a:spcBef>
                <a:spcPts val="0"/>
              </a:spcBef>
              <a:buSzPct val="85000"/>
            </a:pPr>
            <a:r>
              <a:rPr lang="sk-SK" sz="2200" b="0" i="0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LETAŠIOVÁ</a:t>
            </a:r>
            <a:r>
              <a:rPr lang="sk-SK" sz="2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J. 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2014. </a:t>
            </a:r>
            <a:r>
              <a:rPr lang="sk-SK" sz="22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Kompetencie sestry na Slovensku a v zahraničí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Rigorózna práca. </a:t>
            </a:r>
            <a:r>
              <a:rPr lang="sk-SK" sz="2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Bratislava: Slovenská 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zdravotnícka univerzita, 2014. s. 56</a:t>
            </a:r>
            <a:r>
              <a:rPr lang="sk-SK" sz="2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880" marR="0" lvl="0" indent="-182880" algn="l" rtl="0">
              <a:lnSpc>
                <a:spcPct val="90000"/>
              </a:lnSpc>
              <a:spcBef>
                <a:spcPts val="44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ŽIAKOVÁ, K. 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kol. </a:t>
            </a:r>
            <a:r>
              <a:rPr lang="sk-SK" sz="22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Ošetrovateľstvo: teória a vedecký výskum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sk-SK" sz="22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Martin: </a:t>
            </a:r>
            <a:r>
              <a:rPr lang="sk-SK" sz="2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Vydavateľstvo Osveta, 2009, s.13 – 73.</a:t>
            </a:r>
          </a:p>
          <a:p>
            <a:pPr marL="182880" marR="0" lvl="0" indent="-182880" algn="l" rtl="0">
              <a:lnSpc>
                <a:spcPct val="90000"/>
              </a:lnSpc>
              <a:spcBef>
                <a:spcPts val="44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200" b="0" i="1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Smernica rektora Vnútorný predpis č. 12/2013</a:t>
            </a:r>
            <a:r>
              <a:rPr lang="sk-SK" sz="22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 základných náležitostiach záverečných prác</a:t>
            </a:r>
          </a:p>
          <a:p>
            <a:pPr marL="182880" marR="0" lvl="0" indent="-182880" algn="l" rtl="0">
              <a:lnSpc>
                <a:spcPct val="90000"/>
              </a:lnSpc>
              <a:spcBef>
                <a:spcPts val="440"/>
              </a:spcBef>
              <a:buClr>
                <a:schemeClr val="accent1"/>
              </a:buClr>
              <a:buSzPct val="85000"/>
              <a:buFont typeface="Arial"/>
              <a:buChar char="•"/>
            </a:pPr>
            <a:r>
              <a:rPr lang="sk-SK" sz="2200" b="0" i="1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Vnútorný predpis č. 3/2012</a:t>
            </a:r>
            <a:r>
              <a:rPr lang="sk-SK" sz="220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 záverečných (bakalárskych a diplomových) prácach študentov JLF UK v Martine</a:t>
            </a:r>
          </a:p>
        </p:txBody>
      </p:sp>
      <p:sp>
        <p:nvSpPr>
          <p:cNvPr id="264" name="Shape 264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sk-SK" sz="1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Katarína Žiaková | JLF UK | 2015</a:t>
            </a:r>
          </a:p>
        </p:txBody>
      </p:sp>
      <p:sp>
        <p:nvSpPr>
          <p:cNvPr id="265" name="Shape 26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799" cy="3291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sk-SK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23</a:t>
            </a:fld>
            <a:endParaRPr lang="sk-SK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1130</Words>
  <Application>Microsoft Office PowerPoint</Application>
  <PresentationFormat>Prezentácia na obrazovke (4:3)</PresentationFormat>
  <Paragraphs>247</Paragraphs>
  <Slides>23</Slides>
  <Notes>23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23</vt:i4>
      </vt:variant>
    </vt:vector>
  </HeadingPairs>
  <TitlesOfParts>
    <vt:vector size="24" baseType="lpstr">
      <vt:lpstr>Jasnosť</vt:lpstr>
      <vt:lpstr>FORMULOVANIE VÝSKUMNÝCH PROBLÉMOV, CIEĽOV A ÚLOH  (V BAKALÁRSKEJ PRÁCI RÔZNEHO TYPU)</vt:lpstr>
      <vt:lpstr> KONCEPČNÁ FÁZA </vt:lpstr>
      <vt:lpstr>ČO JE VÝSKUMNÝ PROBLÉM?</vt:lpstr>
      <vt:lpstr>Ako sa dopracovať k formulácii problému? </vt:lpstr>
      <vt:lpstr>KRITÉRIA PROBLÉMOV</vt:lpstr>
      <vt:lpstr>VÝSKUMNÝ PROBLÉM</vt:lpstr>
      <vt:lpstr>VÝSKUMNÝ PROBLÉM</vt:lpstr>
      <vt:lpstr>TYPY VÝSKUMNÝCH PROBLÉMOV</vt:lpstr>
      <vt:lpstr>PROBLÉM, CIEĽ A ÚLOHY (práca výskumného, prieskumného charakteru)</vt:lpstr>
      <vt:lpstr>PROBLÉM, CIEĽ A ÚLOHY (práca výskumného, prieskumného charakteru)</vt:lpstr>
      <vt:lpstr>PROBLÉM, CIEĽ A ÚLOHY (práca výskumného, prieskumného charakteru)</vt:lpstr>
      <vt:lpstr>CIEĽ A ÚLOHY (práca edukačného charakteru)</vt:lpstr>
      <vt:lpstr>CIEĽ A ÚLOHY (práca edukačného charakteru)</vt:lpstr>
      <vt:lpstr>CIEĽ A ÚLOHY (práca charakteru plánu ošetrovateľskej starostlivosti)</vt:lpstr>
      <vt:lpstr>CIEĽ A ÚLOHY (práca charakteru plánu ošetrovateľskej starostlivosti)</vt:lpstr>
      <vt:lpstr>CIEĽ A ÚLOHY (práca charakteru návrhu ošetrovateľského štandardu)</vt:lpstr>
      <vt:lpstr>CIEĽ A ÚLOHY (práca charakteru návrhu ošetrovateľského štandardu)</vt:lpstr>
      <vt:lpstr>Príklady – výskumných problémov</vt:lpstr>
      <vt:lpstr>Príklady – výskumných problémov</vt:lpstr>
      <vt:lpstr>Príklady – výskumných problémov</vt:lpstr>
      <vt:lpstr>Príklady – výskumných problémov</vt:lpstr>
      <vt:lpstr>Príklady – výskumných problémov (kvalitatívny výskum)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FORMULOVANIE VÝSKUMNÝCH PROBLÉMOV, CIEĽOV A ÚLOH  (V BAKALÁRSKEJ PRÁCI RÔZNEHO TYPU) </dc:title>
  <dc:creator>Juraj Cap</dc:creator>
  <cp:lastModifiedBy>Juraj Cap</cp:lastModifiedBy>
  <cp:revision>8</cp:revision>
  <dcterms:modified xsi:type="dcterms:W3CDTF">2015-10-20T10:41:03Z</dcterms:modified>
</cp:coreProperties>
</file>