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7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12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theme" Target="theme/theme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Kliknúť pre presun snímky</a:t>
            </a:r>
          </a:p>
        </p:txBody>
      </p:sp>
      <p:sp>
        <p:nvSpPr>
          <p:cNvPr id="28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sk-SK" sz="2000" b="0" strike="noStrike" spc="-1">
                <a:latin typeface="Arial"/>
              </a:rPr>
              <a:t>Kliknúť pre úpravu formátu poznámok</a:t>
            </a:r>
          </a:p>
        </p:txBody>
      </p:sp>
      <p:sp>
        <p:nvSpPr>
          <p:cNvPr id="28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sk-SK" sz="1400" b="0" strike="noStrike" spc="-1">
                <a:latin typeface="Times New Roman"/>
              </a:rPr>
              <a:t>&lt;hlavička&gt;</a:t>
            </a:r>
          </a:p>
        </p:txBody>
      </p:sp>
      <p:sp>
        <p:nvSpPr>
          <p:cNvPr id="28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sk-SK" sz="1400" b="0" strike="noStrike" spc="-1">
                <a:latin typeface="Times New Roman"/>
              </a:rPr>
              <a:t>&lt;dátum/čas&gt;</a:t>
            </a:r>
          </a:p>
        </p:txBody>
      </p:sp>
      <p:sp>
        <p:nvSpPr>
          <p:cNvPr id="28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sk-SK" sz="1400" b="0" strike="noStrike" spc="-1">
                <a:latin typeface="Times New Roman"/>
              </a:rPr>
              <a:t>&lt;päta&gt;</a:t>
            </a:r>
          </a:p>
        </p:txBody>
      </p:sp>
      <p:sp>
        <p:nvSpPr>
          <p:cNvPr id="28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5C355C28-3C86-4A74-9CED-F23F17972501}" type="slidenum">
              <a:rPr lang="sk-SK" sz="1400" b="0" strike="noStrike" spc="-1">
                <a:latin typeface="Times New Roman"/>
              </a:rPr>
              <a:t>‹#›</a:t>
            </a:fld>
            <a:endParaRPr lang="sk-SK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0746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440" cy="3085920"/>
          </a:xfrm>
          <a:prstGeom prst="rect">
            <a:avLst/>
          </a:prstGeom>
        </p:spPr>
      </p:sp>
      <p:sp>
        <p:nvSpPr>
          <p:cNvPr id="4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sk-SK" sz="2000" b="0" strike="noStrike" spc="-1">
              <a:latin typeface="Arial"/>
            </a:endParaRPr>
          </a:p>
        </p:txBody>
      </p:sp>
      <p:sp>
        <p:nvSpPr>
          <p:cNvPr id="442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01571C25-816A-4BAD-9578-53D6C9269420}" type="slidenum">
              <a:rPr lang="sk-SK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24</a:t>
            </a:fld>
            <a:endParaRPr lang="sk-SK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94544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44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sk-SK" sz="2000" b="0" strike="noStrike" spc="-1">
              <a:latin typeface="Arial"/>
            </a:endParaRPr>
          </a:p>
        </p:txBody>
      </p:sp>
      <p:sp>
        <p:nvSpPr>
          <p:cNvPr id="445" name="TextShap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41CBF50C-A616-4A9B-B8DC-F111E84A64EE}" type="slidenum">
              <a:rPr lang="sk-SK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34</a:t>
            </a:fld>
            <a:endParaRPr lang="sk-SK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33929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1108075" y="812800"/>
            <a:ext cx="5343525" cy="4008438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5C355C28-3C86-4A74-9CED-F23F17972501}" type="slidenum">
              <a:rPr lang="sk-SK" sz="1400" b="0" strike="noStrike" spc="-1" smtClean="0">
                <a:latin typeface="Times New Roman"/>
              </a:rPr>
              <a:t>57</a:t>
            </a:fld>
            <a:endParaRPr lang="sk-SK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58688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subTitle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subTitle"/>
          </p:nvPr>
        </p:nvSpPr>
        <p:spPr>
          <a:xfrm>
            <a:off x="457200" y="1143000"/>
            <a:ext cx="8229240" cy="49442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9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323964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602208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62" name="PlaceHolder 5"/>
          <p:cNvSpPr>
            <a:spLocks noGrp="1"/>
          </p:cNvSpPr>
          <p:nvPr>
            <p:ph type="body"/>
          </p:nvPr>
        </p:nvSpPr>
        <p:spPr>
          <a:xfrm>
            <a:off x="45720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63" name="PlaceHolder 6"/>
          <p:cNvSpPr>
            <a:spLocks noGrp="1"/>
          </p:cNvSpPr>
          <p:nvPr>
            <p:ph type="body"/>
          </p:nvPr>
        </p:nvSpPr>
        <p:spPr>
          <a:xfrm>
            <a:off x="323964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64" name="PlaceHolder 7"/>
          <p:cNvSpPr>
            <a:spLocks noGrp="1"/>
          </p:cNvSpPr>
          <p:nvPr>
            <p:ph type="body"/>
          </p:nvPr>
        </p:nvSpPr>
        <p:spPr>
          <a:xfrm>
            <a:off x="602208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subTitle"/>
          </p:nvPr>
        </p:nvSpPr>
        <p:spPr>
          <a:xfrm>
            <a:off x="457200" y="1143000"/>
            <a:ext cx="8229240" cy="49442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323964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602208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 type="body"/>
          </p:nvPr>
        </p:nvSpPr>
        <p:spPr>
          <a:xfrm>
            <a:off x="45720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8" name="PlaceHolder 6"/>
          <p:cNvSpPr>
            <a:spLocks noGrp="1"/>
          </p:cNvSpPr>
          <p:nvPr>
            <p:ph type="body"/>
          </p:nvPr>
        </p:nvSpPr>
        <p:spPr>
          <a:xfrm>
            <a:off x="323964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19" name="PlaceHolder 7"/>
          <p:cNvSpPr>
            <a:spLocks noGrp="1"/>
          </p:cNvSpPr>
          <p:nvPr>
            <p:ph type="body"/>
          </p:nvPr>
        </p:nvSpPr>
        <p:spPr>
          <a:xfrm>
            <a:off x="602208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subTitle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subTitle"/>
          </p:nvPr>
        </p:nvSpPr>
        <p:spPr>
          <a:xfrm>
            <a:off x="457200" y="1143000"/>
            <a:ext cx="8229240" cy="49442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68" name="PlaceHolder 5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323964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602208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3" name="PlaceHolder 5"/>
          <p:cNvSpPr>
            <a:spLocks noGrp="1"/>
          </p:cNvSpPr>
          <p:nvPr>
            <p:ph type="body"/>
          </p:nvPr>
        </p:nvSpPr>
        <p:spPr>
          <a:xfrm>
            <a:off x="45720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4" name="PlaceHolder 6"/>
          <p:cNvSpPr>
            <a:spLocks noGrp="1"/>
          </p:cNvSpPr>
          <p:nvPr>
            <p:ph type="body"/>
          </p:nvPr>
        </p:nvSpPr>
        <p:spPr>
          <a:xfrm>
            <a:off x="323964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75" name="PlaceHolder 7"/>
          <p:cNvSpPr>
            <a:spLocks noGrp="1"/>
          </p:cNvSpPr>
          <p:nvPr>
            <p:ph type="body"/>
          </p:nvPr>
        </p:nvSpPr>
        <p:spPr>
          <a:xfrm>
            <a:off x="602208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subTitle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/>
          </p:cNvSpPr>
          <p:nvPr>
            <p:ph type="subTitle"/>
          </p:nvPr>
        </p:nvSpPr>
        <p:spPr>
          <a:xfrm>
            <a:off x="457200" y="1143000"/>
            <a:ext cx="8229240" cy="49442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0" name="PlaceHolder 4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3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4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7" name="PlaceHolder 3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1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2" name="PlaceHolder 5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5" name="PlaceHolder 3"/>
          <p:cNvSpPr>
            <a:spLocks noGrp="1"/>
          </p:cNvSpPr>
          <p:nvPr>
            <p:ph type="body"/>
          </p:nvPr>
        </p:nvSpPr>
        <p:spPr>
          <a:xfrm>
            <a:off x="323964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6" name="PlaceHolder 4"/>
          <p:cNvSpPr>
            <a:spLocks noGrp="1"/>
          </p:cNvSpPr>
          <p:nvPr>
            <p:ph type="body"/>
          </p:nvPr>
        </p:nvSpPr>
        <p:spPr>
          <a:xfrm>
            <a:off x="602208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7" name="PlaceHolder 5"/>
          <p:cNvSpPr>
            <a:spLocks noGrp="1"/>
          </p:cNvSpPr>
          <p:nvPr>
            <p:ph type="body"/>
          </p:nvPr>
        </p:nvSpPr>
        <p:spPr>
          <a:xfrm>
            <a:off x="45720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8" name="PlaceHolder 6"/>
          <p:cNvSpPr>
            <a:spLocks noGrp="1"/>
          </p:cNvSpPr>
          <p:nvPr>
            <p:ph type="body"/>
          </p:nvPr>
        </p:nvSpPr>
        <p:spPr>
          <a:xfrm>
            <a:off x="323964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29" name="PlaceHolder 7"/>
          <p:cNvSpPr>
            <a:spLocks noGrp="1"/>
          </p:cNvSpPr>
          <p:nvPr>
            <p:ph type="body"/>
          </p:nvPr>
        </p:nvSpPr>
        <p:spPr>
          <a:xfrm>
            <a:off x="602208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subTitle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3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subTitle"/>
          </p:nvPr>
        </p:nvSpPr>
        <p:spPr>
          <a:xfrm>
            <a:off x="457200" y="1143000"/>
            <a:ext cx="8229240" cy="49442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sk-SK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8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9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0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2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43246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3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4" name="PlaceHolder 4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6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7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68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1" name="PlaceHolder 3"/>
          <p:cNvSpPr>
            <a:spLocks noGrp="1"/>
          </p:cNvSpPr>
          <p:nvPr>
            <p:ph type="body"/>
          </p:nvPr>
        </p:nvSpPr>
        <p:spPr>
          <a:xfrm>
            <a:off x="457200" y="4508280"/>
            <a:ext cx="822924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3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4" name="PlaceHolder 3"/>
          <p:cNvSpPr>
            <a:spLocks noGrp="1"/>
          </p:cNvSpPr>
          <p:nvPr>
            <p:ph type="body"/>
          </p:nvPr>
        </p:nvSpPr>
        <p:spPr>
          <a:xfrm>
            <a:off x="4674240" y="2249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5" name="PlaceHolder 4"/>
          <p:cNvSpPr>
            <a:spLocks noGrp="1"/>
          </p:cNvSpPr>
          <p:nvPr>
            <p:ph type="body"/>
          </p:nvPr>
        </p:nvSpPr>
        <p:spPr>
          <a:xfrm>
            <a:off x="45720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6" name="PlaceHolder 5"/>
          <p:cNvSpPr>
            <a:spLocks noGrp="1"/>
          </p:cNvSpPr>
          <p:nvPr>
            <p:ph type="body"/>
          </p:nvPr>
        </p:nvSpPr>
        <p:spPr>
          <a:xfrm>
            <a:off x="4674240" y="4508280"/>
            <a:ext cx="40158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 type="body"/>
          </p:nvPr>
        </p:nvSpPr>
        <p:spPr>
          <a:xfrm>
            <a:off x="45720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79" name="PlaceHolder 3"/>
          <p:cNvSpPr>
            <a:spLocks noGrp="1"/>
          </p:cNvSpPr>
          <p:nvPr>
            <p:ph type="body"/>
          </p:nvPr>
        </p:nvSpPr>
        <p:spPr>
          <a:xfrm>
            <a:off x="323964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80" name="PlaceHolder 4"/>
          <p:cNvSpPr>
            <a:spLocks noGrp="1"/>
          </p:cNvSpPr>
          <p:nvPr>
            <p:ph type="body"/>
          </p:nvPr>
        </p:nvSpPr>
        <p:spPr>
          <a:xfrm>
            <a:off x="6022080" y="2249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81" name="PlaceHolder 5"/>
          <p:cNvSpPr>
            <a:spLocks noGrp="1"/>
          </p:cNvSpPr>
          <p:nvPr>
            <p:ph type="body"/>
          </p:nvPr>
        </p:nvSpPr>
        <p:spPr>
          <a:xfrm>
            <a:off x="45720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82" name="PlaceHolder 6"/>
          <p:cNvSpPr>
            <a:spLocks noGrp="1"/>
          </p:cNvSpPr>
          <p:nvPr>
            <p:ph type="body"/>
          </p:nvPr>
        </p:nvSpPr>
        <p:spPr>
          <a:xfrm>
            <a:off x="323964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83" name="PlaceHolder 7"/>
          <p:cNvSpPr>
            <a:spLocks noGrp="1"/>
          </p:cNvSpPr>
          <p:nvPr>
            <p:ph type="body"/>
          </p:nvPr>
        </p:nvSpPr>
        <p:spPr>
          <a:xfrm>
            <a:off x="6022080" y="4508280"/>
            <a:ext cx="2649600" cy="20628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ustomShape 1" hidden="1"/>
          <p:cNvSpPr/>
          <p:nvPr/>
        </p:nvSpPr>
        <p:spPr>
          <a:xfrm>
            <a:off x="0" y="366840"/>
            <a:ext cx="9143640" cy="8388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0" name="CustomShape 2" hidden="1"/>
          <p:cNvSpPr/>
          <p:nvPr/>
        </p:nvSpPr>
        <p:spPr>
          <a:xfrm>
            <a:off x="0" y="0"/>
            <a:ext cx="9143640" cy="3103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 hidden="1"/>
          <p:cNvSpPr/>
          <p:nvPr/>
        </p:nvSpPr>
        <p:spPr>
          <a:xfrm>
            <a:off x="0" y="308160"/>
            <a:ext cx="9143640" cy="9108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 hidden="1"/>
          <p:cNvSpPr/>
          <p:nvPr/>
        </p:nvSpPr>
        <p:spPr>
          <a:xfrm flipV="1">
            <a:off x="5410080" y="36000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 hidden="1"/>
          <p:cNvSpPr/>
          <p:nvPr/>
        </p:nvSpPr>
        <p:spPr>
          <a:xfrm flipV="1">
            <a:off x="5410080" y="439200"/>
            <a:ext cx="3733560" cy="17964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5407200" y="497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CustomShape 7" hidden="1"/>
          <p:cNvSpPr/>
          <p:nvPr/>
        </p:nvSpPr>
        <p:spPr>
          <a:xfrm>
            <a:off x="7373520" y="5889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CustomShape 8" hidden="1"/>
          <p:cNvSpPr/>
          <p:nvPr/>
        </p:nvSpPr>
        <p:spPr>
          <a:xfrm>
            <a:off x="9084960" y="-2160"/>
            <a:ext cx="5724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" name="CustomShape 9" hidden="1"/>
          <p:cNvSpPr/>
          <p:nvPr/>
        </p:nvSpPr>
        <p:spPr>
          <a:xfrm>
            <a:off x="9044640" y="-2160"/>
            <a:ext cx="2700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" name="CustomShape 10" hidden="1"/>
          <p:cNvSpPr/>
          <p:nvPr/>
        </p:nvSpPr>
        <p:spPr>
          <a:xfrm>
            <a:off x="9025560" y="-2160"/>
            <a:ext cx="8640" cy="621360"/>
          </a:xfrm>
          <a:prstGeom prst="rect">
            <a:avLst/>
          </a:prstGeom>
          <a:solidFill>
            <a:srgbClr val="FFFFFF">
              <a:alpha val="6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 hidden="1"/>
          <p:cNvSpPr/>
          <p:nvPr/>
        </p:nvSpPr>
        <p:spPr>
          <a:xfrm>
            <a:off x="8975520" y="-2160"/>
            <a:ext cx="27000" cy="621360"/>
          </a:xfrm>
          <a:prstGeom prst="rect">
            <a:avLst/>
          </a:prstGeom>
          <a:solidFill>
            <a:srgbClr val="FFFFFF">
              <a:alpha val="4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CustomShape 12" hidden="1"/>
          <p:cNvSpPr/>
          <p:nvPr/>
        </p:nvSpPr>
        <p:spPr>
          <a:xfrm>
            <a:off x="8915760" y="360"/>
            <a:ext cx="54360" cy="585000"/>
          </a:xfrm>
          <a:prstGeom prst="rect">
            <a:avLst/>
          </a:prstGeom>
          <a:solidFill>
            <a:srgbClr val="FFFFFF">
              <a:alpha val="2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CustomShape 13" hidden="1"/>
          <p:cNvSpPr/>
          <p:nvPr/>
        </p:nvSpPr>
        <p:spPr>
          <a:xfrm>
            <a:off x="8873640" y="360"/>
            <a:ext cx="8640" cy="585000"/>
          </a:xfrm>
          <a:prstGeom prst="rect">
            <a:avLst/>
          </a:prstGeom>
          <a:solidFill>
            <a:srgbClr val="FFFFFF">
              <a:alpha val="31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CustomShape 14"/>
          <p:cNvSpPr/>
          <p:nvPr/>
        </p:nvSpPr>
        <p:spPr>
          <a:xfrm flipV="1">
            <a:off x="5410080" y="380952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4" name="CustomShape 15"/>
          <p:cNvSpPr/>
          <p:nvPr/>
        </p:nvSpPr>
        <p:spPr>
          <a:xfrm flipV="1">
            <a:off x="5410080" y="3896640"/>
            <a:ext cx="3733560" cy="19152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5" name="CustomShape 16"/>
          <p:cNvSpPr/>
          <p:nvPr/>
        </p:nvSpPr>
        <p:spPr>
          <a:xfrm flipV="1">
            <a:off x="5410080" y="4114800"/>
            <a:ext cx="3733560" cy="8640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6" name="CustomShape 17"/>
          <p:cNvSpPr/>
          <p:nvPr/>
        </p:nvSpPr>
        <p:spPr>
          <a:xfrm flipV="1">
            <a:off x="5410080" y="4164120"/>
            <a:ext cx="1965600" cy="1800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" name="CustomShape 18"/>
          <p:cNvSpPr/>
          <p:nvPr/>
        </p:nvSpPr>
        <p:spPr>
          <a:xfrm flipV="1">
            <a:off x="5410080" y="4199040"/>
            <a:ext cx="1965600" cy="8640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" name="CustomShape 19"/>
          <p:cNvSpPr/>
          <p:nvPr/>
        </p:nvSpPr>
        <p:spPr>
          <a:xfrm>
            <a:off x="5410080" y="3962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" name="CustomShape 20"/>
          <p:cNvSpPr/>
          <p:nvPr/>
        </p:nvSpPr>
        <p:spPr>
          <a:xfrm>
            <a:off x="7376400" y="40611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0" y="3649680"/>
            <a:ext cx="9143640" cy="24372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0" y="3675600"/>
            <a:ext cx="9143640" cy="1404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CustomShape 23"/>
          <p:cNvSpPr/>
          <p:nvPr/>
        </p:nvSpPr>
        <p:spPr>
          <a:xfrm flipV="1">
            <a:off x="6414120" y="3642120"/>
            <a:ext cx="2729520" cy="2480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" name="CustomShape 24"/>
          <p:cNvSpPr/>
          <p:nvPr/>
        </p:nvSpPr>
        <p:spPr>
          <a:xfrm>
            <a:off x="0" y="0"/>
            <a:ext cx="9143640" cy="37015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" name="PlaceHolder 25"/>
          <p:cNvSpPr>
            <a:spLocks noGrp="1"/>
          </p:cNvSpPr>
          <p:nvPr>
            <p:ph type="title"/>
          </p:nvPr>
        </p:nvSpPr>
        <p:spPr>
          <a:xfrm>
            <a:off x="457200" y="2401920"/>
            <a:ext cx="8457840" cy="146952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400" b="0" strike="noStrike" spc="-1">
                <a:solidFill>
                  <a:srgbClr val="FFFFFF"/>
                </a:solidFill>
                <a:latin typeface="Trebuchet MS"/>
              </a:rPr>
              <a:t>Kliknite sem a upravte štýl predlohy nadpisov.</a:t>
            </a:r>
            <a:endParaRPr lang="sk-SK" sz="44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dt"/>
          </p:nvPr>
        </p:nvSpPr>
        <p:spPr>
          <a:xfrm>
            <a:off x="6705720" y="4206240"/>
            <a:ext cx="95976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3DA0E76B-17C4-4BD9-8F73-BB963020B4FE}" type="datetime">
              <a:rPr lang="sk-SK" sz="800" b="0" strike="noStrike" spc="-1">
                <a:solidFill>
                  <a:srgbClr val="DA1F28"/>
                </a:solidFill>
                <a:latin typeface="Georgia"/>
              </a:rPr>
              <a:t>20.3.2020</a:t>
            </a:fld>
            <a:endParaRPr lang="sk-SK" sz="800" b="0" strike="noStrike" spc="-1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ftr"/>
          </p:nvPr>
        </p:nvSpPr>
        <p:spPr>
          <a:xfrm>
            <a:off x="5410080" y="4205160"/>
            <a:ext cx="129492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27" name="PlaceHolder 28"/>
          <p:cNvSpPr>
            <a:spLocks noGrp="1"/>
          </p:cNvSpPr>
          <p:nvPr>
            <p:ph type="sldNum"/>
          </p:nvPr>
        </p:nvSpPr>
        <p:spPr>
          <a:xfrm>
            <a:off x="8319960" y="1080"/>
            <a:ext cx="747360" cy="36540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D479C98F-04C9-4FD5-AB6F-4E686C120477}" type="slidenum">
              <a:rPr lang="sk-SK" sz="1800" b="0" strike="noStrike" spc="-1">
                <a:solidFill>
                  <a:srgbClr val="FFFFFF"/>
                </a:solidFill>
                <a:latin typeface="Georgia"/>
              </a:rPr>
              <a:t>‹#›</a:t>
            </a:fld>
            <a:endParaRPr lang="sk-SK" sz="1800" b="0" strike="noStrike" spc="-1">
              <a:latin typeface="Times New Roman"/>
            </a:endParaRPr>
          </a:p>
        </p:txBody>
      </p:sp>
      <p:sp>
        <p:nvSpPr>
          <p:cNvPr id="28" name="PlaceHolder 2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Kliknúť na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Tretia úroveň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Štvrtá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Šiesta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Siedma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0" y="366840"/>
            <a:ext cx="9143640" cy="8388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6" name="CustomShape 2"/>
          <p:cNvSpPr/>
          <p:nvPr/>
        </p:nvSpPr>
        <p:spPr>
          <a:xfrm>
            <a:off x="0" y="0"/>
            <a:ext cx="9143640" cy="3103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CustomShape 3"/>
          <p:cNvSpPr/>
          <p:nvPr/>
        </p:nvSpPr>
        <p:spPr>
          <a:xfrm>
            <a:off x="0" y="308160"/>
            <a:ext cx="9143640" cy="9108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8" name="CustomShape 4"/>
          <p:cNvSpPr/>
          <p:nvPr/>
        </p:nvSpPr>
        <p:spPr>
          <a:xfrm flipV="1">
            <a:off x="5410080" y="36000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CustomShape 5"/>
          <p:cNvSpPr/>
          <p:nvPr/>
        </p:nvSpPr>
        <p:spPr>
          <a:xfrm flipV="1">
            <a:off x="5410080" y="439200"/>
            <a:ext cx="3733560" cy="17964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0" name="CustomShape 6"/>
          <p:cNvSpPr/>
          <p:nvPr/>
        </p:nvSpPr>
        <p:spPr>
          <a:xfrm>
            <a:off x="5407200" y="497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1" name="CustomShape 7"/>
          <p:cNvSpPr/>
          <p:nvPr/>
        </p:nvSpPr>
        <p:spPr>
          <a:xfrm>
            <a:off x="7373520" y="5889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2" name="CustomShape 8"/>
          <p:cNvSpPr/>
          <p:nvPr/>
        </p:nvSpPr>
        <p:spPr>
          <a:xfrm>
            <a:off x="9084960" y="-2160"/>
            <a:ext cx="5724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3" name="CustomShape 9"/>
          <p:cNvSpPr/>
          <p:nvPr/>
        </p:nvSpPr>
        <p:spPr>
          <a:xfrm>
            <a:off x="9044640" y="-2160"/>
            <a:ext cx="2700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4" name="CustomShape 10"/>
          <p:cNvSpPr/>
          <p:nvPr/>
        </p:nvSpPr>
        <p:spPr>
          <a:xfrm>
            <a:off x="9025560" y="-2160"/>
            <a:ext cx="8640" cy="621360"/>
          </a:xfrm>
          <a:prstGeom prst="rect">
            <a:avLst/>
          </a:prstGeom>
          <a:solidFill>
            <a:srgbClr val="FFFFFF">
              <a:alpha val="6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5" name="CustomShape 11"/>
          <p:cNvSpPr/>
          <p:nvPr/>
        </p:nvSpPr>
        <p:spPr>
          <a:xfrm>
            <a:off x="8975520" y="-2160"/>
            <a:ext cx="27000" cy="621360"/>
          </a:xfrm>
          <a:prstGeom prst="rect">
            <a:avLst/>
          </a:prstGeom>
          <a:solidFill>
            <a:srgbClr val="FFFFFF">
              <a:alpha val="4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6" name="CustomShape 12"/>
          <p:cNvSpPr/>
          <p:nvPr/>
        </p:nvSpPr>
        <p:spPr>
          <a:xfrm>
            <a:off x="8915760" y="360"/>
            <a:ext cx="54360" cy="585000"/>
          </a:xfrm>
          <a:prstGeom prst="rect">
            <a:avLst/>
          </a:prstGeom>
          <a:solidFill>
            <a:srgbClr val="FFFFFF">
              <a:alpha val="2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7" name="CustomShape 13"/>
          <p:cNvSpPr/>
          <p:nvPr/>
        </p:nvSpPr>
        <p:spPr>
          <a:xfrm>
            <a:off x="8873640" y="360"/>
            <a:ext cx="8640" cy="585000"/>
          </a:xfrm>
          <a:prstGeom prst="rect">
            <a:avLst/>
          </a:prstGeom>
          <a:solidFill>
            <a:srgbClr val="FFFFFF">
              <a:alpha val="31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8" name="PlaceHolder 14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Kliknite sem a upravte štýl predlohy nadpisov.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79" name="PlaceHolder 15"/>
          <p:cNvSpPr>
            <a:spLocks noGrp="1"/>
          </p:cNvSpPr>
          <p:nvPr>
            <p:ph type="body"/>
          </p:nvPr>
        </p:nvSpPr>
        <p:spPr>
          <a:xfrm>
            <a:off x="457200" y="2249280"/>
            <a:ext cx="4038120" cy="45255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Kliknite sem a upravte štýly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19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19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18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18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18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18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80" name="PlaceHolder 16"/>
          <p:cNvSpPr>
            <a:spLocks noGrp="1"/>
          </p:cNvSpPr>
          <p:nvPr>
            <p:ph type="body"/>
          </p:nvPr>
        </p:nvSpPr>
        <p:spPr>
          <a:xfrm>
            <a:off x="4648320" y="2249280"/>
            <a:ext cx="4038120" cy="45255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Kliknite sem a upravte štýly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19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19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18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18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18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18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81" name="PlaceHolder 17"/>
          <p:cNvSpPr>
            <a:spLocks noGrp="1"/>
          </p:cNvSpPr>
          <p:nvPr>
            <p:ph type="dt"/>
          </p:nvPr>
        </p:nvSpPr>
        <p:spPr>
          <a:xfrm>
            <a:off x="6586560" y="612720"/>
            <a:ext cx="95688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F720C720-706D-4EF6-BA48-76071FA59F82}" type="datetime">
              <a:rPr lang="sk-SK" sz="800" b="0" strike="noStrike" spc="-1">
                <a:solidFill>
                  <a:srgbClr val="DA1F28"/>
                </a:solidFill>
                <a:latin typeface="Georgia"/>
              </a:rPr>
              <a:t>20.3.2020</a:t>
            </a:fld>
            <a:endParaRPr lang="sk-SK" sz="800" b="0" strike="noStrike" spc="-1">
              <a:latin typeface="Times New Roman"/>
            </a:endParaRPr>
          </a:p>
        </p:txBody>
      </p:sp>
      <p:sp>
        <p:nvSpPr>
          <p:cNvPr id="82" name="PlaceHolder 18"/>
          <p:cNvSpPr>
            <a:spLocks noGrp="1"/>
          </p:cNvSpPr>
          <p:nvPr>
            <p:ph type="ftr"/>
          </p:nvPr>
        </p:nvSpPr>
        <p:spPr>
          <a:xfrm>
            <a:off x="5257800" y="612720"/>
            <a:ext cx="132552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83" name="PlaceHolder 19"/>
          <p:cNvSpPr>
            <a:spLocks noGrp="1"/>
          </p:cNvSpPr>
          <p:nvPr>
            <p:ph type="sldNum"/>
          </p:nvPr>
        </p:nvSpPr>
        <p:spPr>
          <a:xfrm>
            <a:off x="8174880" y="2160"/>
            <a:ext cx="761760" cy="36540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4DA695EA-C7AA-4C48-A5F5-43A32E03F07E}" type="slidenum">
              <a:rPr lang="sk-SK" sz="1800" b="0" strike="noStrike" spc="-1">
                <a:solidFill>
                  <a:srgbClr val="FFFFFF"/>
                </a:solidFill>
                <a:latin typeface="Georgia"/>
              </a:rPr>
              <a:t>‹#›</a:t>
            </a:fld>
            <a:endParaRPr lang="sk-SK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0" y="366840"/>
            <a:ext cx="9143640" cy="8388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1" name="CustomShape 2"/>
          <p:cNvSpPr/>
          <p:nvPr/>
        </p:nvSpPr>
        <p:spPr>
          <a:xfrm>
            <a:off x="0" y="0"/>
            <a:ext cx="9143640" cy="3103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2" name="CustomShape 3"/>
          <p:cNvSpPr/>
          <p:nvPr/>
        </p:nvSpPr>
        <p:spPr>
          <a:xfrm>
            <a:off x="0" y="308160"/>
            <a:ext cx="9143640" cy="9108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3" name="CustomShape 4"/>
          <p:cNvSpPr/>
          <p:nvPr/>
        </p:nvSpPr>
        <p:spPr>
          <a:xfrm flipV="1">
            <a:off x="5410080" y="36000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4" name="CustomShape 5"/>
          <p:cNvSpPr/>
          <p:nvPr/>
        </p:nvSpPr>
        <p:spPr>
          <a:xfrm flipV="1">
            <a:off x="5410080" y="439200"/>
            <a:ext cx="3733560" cy="17964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5" name="CustomShape 6"/>
          <p:cNvSpPr/>
          <p:nvPr/>
        </p:nvSpPr>
        <p:spPr>
          <a:xfrm>
            <a:off x="5407200" y="497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6" name="CustomShape 7"/>
          <p:cNvSpPr/>
          <p:nvPr/>
        </p:nvSpPr>
        <p:spPr>
          <a:xfrm>
            <a:off x="7373520" y="5889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7" name="CustomShape 8"/>
          <p:cNvSpPr/>
          <p:nvPr/>
        </p:nvSpPr>
        <p:spPr>
          <a:xfrm>
            <a:off x="9084960" y="-2160"/>
            <a:ext cx="5724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8" name="CustomShape 9"/>
          <p:cNvSpPr/>
          <p:nvPr/>
        </p:nvSpPr>
        <p:spPr>
          <a:xfrm>
            <a:off x="9044640" y="-2160"/>
            <a:ext cx="2700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9" name="CustomShape 10"/>
          <p:cNvSpPr/>
          <p:nvPr/>
        </p:nvSpPr>
        <p:spPr>
          <a:xfrm>
            <a:off x="9025560" y="-2160"/>
            <a:ext cx="8640" cy="621360"/>
          </a:xfrm>
          <a:prstGeom prst="rect">
            <a:avLst/>
          </a:prstGeom>
          <a:solidFill>
            <a:srgbClr val="FFFFFF">
              <a:alpha val="6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0" name="CustomShape 11"/>
          <p:cNvSpPr/>
          <p:nvPr/>
        </p:nvSpPr>
        <p:spPr>
          <a:xfrm>
            <a:off x="8975520" y="-2160"/>
            <a:ext cx="27000" cy="621360"/>
          </a:xfrm>
          <a:prstGeom prst="rect">
            <a:avLst/>
          </a:prstGeom>
          <a:solidFill>
            <a:srgbClr val="FFFFFF">
              <a:alpha val="4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1" name="CustomShape 12"/>
          <p:cNvSpPr/>
          <p:nvPr/>
        </p:nvSpPr>
        <p:spPr>
          <a:xfrm>
            <a:off x="8915760" y="360"/>
            <a:ext cx="54360" cy="585000"/>
          </a:xfrm>
          <a:prstGeom prst="rect">
            <a:avLst/>
          </a:prstGeom>
          <a:solidFill>
            <a:srgbClr val="FFFFFF">
              <a:alpha val="2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2" name="CustomShape 13"/>
          <p:cNvSpPr/>
          <p:nvPr/>
        </p:nvSpPr>
        <p:spPr>
          <a:xfrm>
            <a:off x="8873640" y="360"/>
            <a:ext cx="8640" cy="585000"/>
          </a:xfrm>
          <a:prstGeom prst="rect">
            <a:avLst/>
          </a:prstGeom>
          <a:solidFill>
            <a:srgbClr val="FFFFFF">
              <a:alpha val="31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3" name="PlaceHolder 14"/>
          <p:cNvSpPr>
            <a:spLocks noGrp="1"/>
          </p:cNvSpPr>
          <p:nvPr>
            <p:ph type="title"/>
          </p:nvPr>
        </p:nvSpPr>
        <p:spPr>
          <a:xfrm>
            <a:off x="1500120" y="228600"/>
            <a:ext cx="7490880" cy="114264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Upravte štýly predlohy textu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134" name="PlaceHolder 15"/>
          <p:cNvSpPr>
            <a:spLocks noGrp="1"/>
          </p:cNvSpPr>
          <p:nvPr>
            <p:ph type="body"/>
          </p:nvPr>
        </p:nvSpPr>
        <p:spPr>
          <a:xfrm>
            <a:off x="1500120" y="1523880"/>
            <a:ext cx="3668400" cy="47145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Upravte štýl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26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26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22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135" name="PlaceHolder 16"/>
          <p:cNvSpPr>
            <a:spLocks noGrp="1"/>
          </p:cNvSpPr>
          <p:nvPr>
            <p:ph type="body"/>
          </p:nvPr>
        </p:nvSpPr>
        <p:spPr>
          <a:xfrm>
            <a:off x="5321160" y="1523880"/>
            <a:ext cx="3669840" cy="22809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Upravte štýl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26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26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22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136" name="PlaceHolder 17"/>
          <p:cNvSpPr>
            <a:spLocks noGrp="1"/>
          </p:cNvSpPr>
          <p:nvPr>
            <p:ph type="body"/>
          </p:nvPr>
        </p:nvSpPr>
        <p:spPr>
          <a:xfrm>
            <a:off x="5321160" y="3957480"/>
            <a:ext cx="3669840" cy="22809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Upravte štýl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26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26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22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137" name="PlaceHolder 18"/>
          <p:cNvSpPr>
            <a:spLocks noGrp="1"/>
          </p:cNvSpPr>
          <p:nvPr>
            <p:ph type="dt"/>
          </p:nvPr>
        </p:nvSpPr>
        <p:spPr>
          <a:xfrm>
            <a:off x="6586560" y="612720"/>
            <a:ext cx="95688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138" name="PlaceHolder 19"/>
          <p:cNvSpPr>
            <a:spLocks noGrp="1"/>
          </p:cNvSpPr>
          <p:nvPr>
            <p:ph type="ftr"/>
          </p:nvPr>
        </p:nvSpPr>
        <p:spPr>
          <a:xfrm>
            <a:off x="5257800" y="612720"/>
            <a:ext cx="132552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139" name="PlaceHolder 20"/>
          <p:cNvSpPr>
            <a:spLocks noGrp="1"/>
          </p:cNvSpPr>
          <p:nvPr>
            <p:ph type="sldNum"/>
          </p:nvPr>
        </p:nvSpPr>
        <p:spPr>
          <a:xfrm>
            <a:off x="8174880" y="2160"/>
            <a:ext cx="761760" cy="36540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9A359B9-2CCB-4D3F-B16C-CDAA2D34E143}" type="slidenum">
              <a:rPr lang="sk-SK" sz="1800" b="0" strike="noStrike" spc="-1">
                <a:solidFill>
                  <a:srgbClr val="FFFFFF"/>
                </a:solidFill>
                <a:latin typeface="Georgia"/>
              </a:rPr>
              <a:t>‹#›</a:t>
            </a:fld>
            <a:endParaRPr lang="sk-SK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CustomShape 1"/>
          <p:cNvSpPr/>
          <p:nvPr/>
        </p:nvSpPr>
        <p:spPr>
          <a:xfrm>
            <a:off x="0" y="366840"/>
            <a:ext cx="9143640" cy="8388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7" name="CustomShape 2"/>
          <p:cNvSpPr/>
          <p:nvPr/>
        </p:nvSpPr>
        <p:spPr>
          <a:xfrm>
            <a:off x="0" y="0"/>
            <a:ext cx="9143640" cy="3103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8" name="CustomShape 3"/>
          <p:cNvSpPr/>
          <p:nvPr/>
        </p:nvSpPr>
        <p:spPr>
          <a:xfrm>
            <a:off x="0" y="308160"/>
            <a:ext cx="9143640" cy="9108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9" name="CustomShape 4"/>
          <p:cNvSpPr/>
          <p:nvPr/>
        </p:nvSpPr>
        <p:spPr>
          <a:xfrm flipV="1">
            <a:off x="5410080" y="36000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0" name="CustomShape 5"/>
          <p:cNvSpPr/>
          <p:nvPr/>
        </p:nvSpPr>
        <p:spPr>
          <a:xfrm flipV="1">
            <a:off x="5410080" y="439200"/>
            <a:ext cx="3733560" cy="17964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1" name="CustomShape 6"/>
          <p:cNvSpPr/>
          <p:nvPr/>
        </p:nvSpPr>
        <p:spPr>
          <a:xfrm>
            <a:off x="5407200" y="497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2" name="CustomShape 7"/>
          <p:cNvSpPr/>
          <p:nvPr/>
        </p:nvSpPr>
        <p:spPr>
          <a:xfrm>
            <a:off x="7373520" y="5889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3" name="CustomShape 8"/>
          <p:cNvSpPr/>
          <p:nvPr/>
        </p:nvSpPr>
        <p:spPr>
          <a:xfrm>
            <a:off x="9084960" y="-2160"/>
            <a:ext cx="5724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4" name="CustomShape 9"/>
          <p:cNvSpPr/>
          <p:nvPr/>
        </p:nvSpPr>
        <p:spPr>
          <a:xfrm>
            <a:off x="9044640" y="-2160"/>
            <a:ext cx="2700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5" name="CustomShape 10"/>
          <p:cNvSpPr/>
          <p:nvPr/>
        </p:nvSpPr>
        <p:spPr>
          <a:xfrm>
            <a:off x="9025560" y="-2160"/>
            <a:ext cx="8640" cy="621360"/>
          </a:xfrm>
          <a:prstGeom prst="rect">
            <a:avLst/>
          </a:prstGeom>
          <a:solidFill>
            <a:srgbClr val="FFFFFF">
              <a:alpha val="6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6" name="CustomShape 11"/>
          <p:cNvSpPr/>
          <p:nvPr/>
        </p:nvSpPr>
        <p:spPr>
          <a:xfrm>
            <a:off x="8975520" y="-2160"/>
            <a:ext cx="27000" cy="621360"/>
          </a:xfrm>
          <a:prstGeom prst="rect">
            <a:avLst/>
          </a:prstGeom>
          <a:solidFill>
            <a:srgbClr val="FFFFFF">
              <a:alpha val="4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7" name="CustomShape 12"/>
          <p:cNvSpPr/>
          <p:nvPr/>
        </p:nvSpPr>
        <p:spPr>
          <a:xfrm>
            <a:off x="8915760" y="360"/>
            <a:ext cx="54360" cy="585000"/>
          </a:xfrm>
          <a:prstGeom prst="rect">
            <a:avLst/>
          </a:prstGeom>
          <a:solidFill>
            <a:srgbClr val="FFFFFF">
              <a:alpha val="2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8" name="CustomShape 13"/>
          <p:cNvSpPr/>
          <p:nvPr/>
        </p:nvSpPr>
        <p:spPr>
          <a:xfrm>
            <a:off x="8873640" y="360"/>
            <a:ext cx="8640" cy="585000"/>
          </a:xfrm>
          <a:prstGeom prst="rect">
            <a:avLst/>
          </a:prstGeom>
          <a:solidFill>
            <a:srgbClr val="FFFFFF">
              <a:alpha val="31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9" name="PlaceHolder 14"/>
          <p:cNvSpPr>
            <a:spLocks noGrp="1"/>
          </p:cNvSpPr>
          <p:nvPr>
            <p:ph type="dt"/>
          </p:nvPr>
        </p:nvSpPr>
        <p:spPr>
          <a:xfrm>
            <a:off x="6586560" y="612720"/>
            <a:ext cx="95688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3BCC91D6-37A7-4A2A-BD9C-1F189CBCDED5}" type="datetime">
              <a:rPr lang="sk-SK" sz="800" b="0" strike="noStrike" spc="-1">
                <a:solidFill>
                  <a:srgbClr val="DA1F28"/>
                </a:solidFill>
                <a:latin typeface="Georgia"/>
              </a:rPr>
              <a:t>20.3.2020</a:t>
            </a:fld>
            <a:endParaRPr lang="sk-SK" sz="800" b="0" strike="noStrike" spc="-1">
              <a:latin typeface="Times New Roman"/>
            </a:endParaRPr>
          </a:p>
        </p:txBody>
      </p:sp>
      <p:sp>
        <p:nvSpPr>
          <p:cNvPr id="190" name="PlaceHolder 15"/>
          <p:cNvSpPr>
            <a:spLocks noGrp="1"/>
          </p:cNvSpPr>
          <p:nvPr>
            <p:ph type="ftr"/>
          </p:nvPr>
        </p:nvSpPr>
        <p:spPr>
          <a:xfrm>
            <a:off x="5257800" y="612720"/>
            <a:ext cx="132552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191" name="PlaceHolder 16"/>
          <p:cNvSpPr>
            <a:spLocks noGrp="1"/>
          </p:cNvSpPr>
          <p:nvPr>
            <p:ph type="sldNum"/>
          </p:nvPr>
        </p:nvSpPr>
        <p:spPr>
          <a:xfrm>
            <a:off x="8174880" y="2160"/>
            <a:ext cx="761760" cy="36540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9B85C80B-FD93-4D5A-B385-7306877DA31D}" type="slidenum">
              <a:rPr lang="sk-SK" sz="1800" b="0" strike="noStrike" spc="-1">
                <a:solidFill>
                  <a:srgbClr val="FFFFFF"/>
                </a:solidFill>
                <a:latin typeface="Georgia"/>
              </a:rPr>
              <a:t>‹#›</a:t>
            </a:fld>
            <a:endParaRPr lang="sk-SK" sz="1800" b="0" strike="noStrike" spc="-1">
              <a:latin typeface="Times New Roman"/>
            </a:endParaRPr>
          </a:p>
        </p:txBody>
      </p:sp>
      <p:sp>
        <p:nvSpPr>
          <p:cNvPr id="192" name="PlaceHolder 17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Kliknúť na úpravu formátu textu titulku</a:t>
            </a:r>
          </a:p>
        </p:txBody>
      </p:sp>
      <p:sp>
        <p:nvSpPr>
          <p:cNvPr id="193" name="PlaceHolder 1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Kliknúť na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Tretia úroveň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Štvrtá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Šiesta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Siedma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0" y="366840"/>
            <a:ext cx="9143640" cy="8388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1" name="CustomShape 2"/>
          <p:cNvSpPr/>
          <p:nvPr/>
        </p:nvSpPr>
        <p:spPr>
          <a:xfrm>
            <a:off x="0" y="0"/>
            <a:ext cx="9143640" cy="310320"/>
          </a:xfrm>
          <a:prstGeom prst="rect">
            <a:avLst/>
          </a:prstGeom>
          <a:solidFill>
            <a:schemeClr val="tx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2" name="CustomShape 3"/>
          <p:cNvSpPr/>
          <p:nvPr/>
        </p:nvSpPr>
        <p:spPr>
          <a:xfrm>
            <a:off x="0" y="308160"/>
            <a:ext cx="9143640" cy="9108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3" name="CustomShape 4"/>
          <p:cNvSpPr/>
          <p:nvPr/>
        </p:nvSpPr>
        <p:spPr>
          <a:xfrm flipV="1">
            <a:off x="5410080" y="360000"/>
            <a:ext cx="3733560" cy="907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4" name="CustomShape 5"/>
          <p:cNvSpPr/>
          <p:nvPr/>
        </p:nvSpPr>
        <p:spPr>
          <a:xfrm flipV="1">
            <a:off x="5410080" y="439200"/>
            <a:ext cx="3733560" cy="17964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5" name="CustomShape 6"/>
          <p:cNvSpPr/>
          <p:nvPr/>
        </p:nvSpPr>
        <p:spPr>
          <a:xfrm>
            <a:off x="5407200" y="497520"/>
            <a:ext cx="3062880" cy="2700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6" name="CustomShape 7"/>
          <p:cNvSpPr/>
          <p:nvPr/>
        </p:nvSpPr>
        <p:spPr>
          <a:xfrm>
            <a:off x="7373520" y="588960"/>
            <a:ext cx="1599840" cy="36360"/>
          </a:xfrm>
          <a:prstGeom prst="roundRect">
            <a:avLst>
              <a:gd name="adj" fmla="val 16667"/>
            </a:avLst>
          </a:prstGeom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7" name="CustomShape 8"/>
          <p:cNvSpPr/>
          <p:nvPr/>
        </p:nvSpPr>
        <p:spPr>
          <a:xfrm>
            <a:off x="9084960" y="-2160"/>
            <a:ext cx="5724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8" name="CustomShape 9"/>
          <p:cNvSpPr/>
          <p:nvPr/>
        </p:nvSpPr>
        <p:spPr>
          <a:xfrm>
            <a:off x="9044640" y="-2160"/>
            <a:ext cx="27000" cy="621360"/>
          </a:xfrm>
          <a:prstGeom prst="rect">
            <a:avLst/>
          </a:prstGeom>
          <a:solidFill>
            <a:srgbClr val="FFFFFF">
              <a:alpha val="66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9" name="CustomShape 10"/>
          <p:cNvSpPr/>
          <p:nvPr/>
        </p:nvSpPr>
        <p:spPr>
          <a:xfrm>
            <a:off x="9025560" y="-2160"/>
            <a:ext cx="8640" cy="621360"/>
          </a:xfrm>
          <a:prstGeom prst="rect">
            <a:avLst/>
          </a:prstGeom>
          <a:solidFill>
            <a:srgbClr val="FFFFFF">
              <a:alpha val="6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0" name="CustomShape 11"/>
          <p:cNvSpPr/>
          <p:nvPr/>
        </p:nvSpPr>
        <p:spPr>
          <a:xfrm>
            <a:off x="8975520" y="-2160"/>
            <a:ext cx="27000" cy="621360"/>
          </a:xfrm>
          <a:prstGeom prst="rect">
            <a:avLst/>
          </a:prstGeom>
          <a:solidFill>
            <a:srgbClr val="FFFFFF">
              <a:alpha val="4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1" name="CustomShape 12"/>
          <p:cNvSpPr/>
          <p:nvPr/>
        </p:nvSpPr>
        <p:spPr>
          <a:xfrm>
            <a:off x="8915760" y="360"/>
            <a:ext cx="54360" cy="585000"/>
          </a:xfrm>
          <a:prstGeom prst="rect">
            <a:avLst/>
          </a:prstGeom>
          <a:solidFill>
            <a:srgbClr val="FFFFFF">
              <a:alpha val="20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2" name="CustomShape 13"/>
          <p:cNvSpPr/>
          <p:nvPr/>
        </p:nvSpPr>
        <p:spPr>
          <a:xfrm>
            <a:off x="8873640" y="360"/>
            <a:ext cx="8640" cy="585000"/>
          </a:xfrm>
          <a:prstGeom prst="rect">
            <a:avLst/>
          </a:prstGeom>
          <a:solidFill>
            <a:srgbClr val="FFFFFF">
              <a:alpha val="31000"/>
            </a:srgbClr>
          </a:solidFill>
          <a:ln w="50760">
            <a:noFill/>
          </a:ln>
          <a:effectLst>
            <a:outerShdw blurRad="51500" dist="2556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3" name="PlaceHolder 14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240" cy="1066320"/>
          </a:xfrm>
          <a:prstGeom prst="rect">
            <a:avLst/>
          </a:prstGeom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Kliknite sem a upravte štýl predlohy nadpisov.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44" name="PlaceHolder 15"/>
          <p:cNvSpPr>
            <a:spLocks noGrp="1"/>
          </p:cNvSpPr>
          <p:nvPr>
            <p:ph type="body"/>
          </p:nvPr>
        </p:nvSpPr>
        <p:spPr>
          <a:xfrm>
            <a:off x="457200" y="2249280"/>
            <a:ext cx="8229240" cy="432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Kliknite sem a upravte štýly predlohy textu.</a:t>
            </a:r>
          </a:p>
          <a:p>
            <a:pPr marL="658440" lvl="1" indent="-246600">
              <a:lnSpc>
                <a:spcPct val="100000"/>
              </a:lnSpc>
              <a:spcBef>
                <a:spcPts val="300"/>
              </a:spcBef>
              <a:buClr>
                <a:srgbClr val="DA1F28"/>
              </a:buClr>
              <a:buFont typeface="Georgia"/>
              <a:buChar char="▫"/>
            </a:pPr>
            <a:r>
              <a:rPr lang="sk-SK" sz="2600" b="0" strike="noStrike" spc="-1">
                <a:solidFill>
                  <a:srgbClr val="DA1F28"/>
                </a:solidFill>
                <a:latin typeface="Georgia"/>
              </a:rPr>
              <a:t>Druhá úroveň</a:t>
            </a:r>
            <a:endParaRPr lang="sk-SK" sz="2600" b="0" strike="noStrike" spc="-1">
              <a:solidFill>
                <a:srgbClr val="2DA2BF"/>
              </a:solidFill>
              <a:latin typeface="Georgia"/>
            </a:endParaRPr>
          </a:p>
          <a:p>
            <a:pPr marL="923400" lvl="2" indent="-21924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400" b="0" strike="noStrike" spc="-1">
                <a:solidFill>
                  <a:srgbClr val="2DA2BF"/>
                </a:solidFill>
                <a:latin typeface="Georgia"/>
              </a:rPr>
              <a:t>Tretia úroveň</a:t>
            </a:r>
          </a:p>
          <a:p>
            <a:pPr marL="1179720" lvl="3" indent="-200880">
              <a:lnSpc>
                <a:spcPct val="100000"/>
              </a:lnSpc>
              <a:spcBef>
                <a:spcPts val="300"/>
              </a:spcBef>
              <a:buClr>
                <a:srgbClr val="2DA2BF"/>
              </a:buClr>
              <a:buFont typeface="Wingdings 2" charset="2"/>
              <a:buChar char=""/>
            </a:pPr>
            <a:r>
              <a:rPr lang="sk-SK" sz="2200" b="0" strike="noStrike" spc="-1">
                <a:solidFill>
                  <a:srgbClr val="2DA2BF"/>
                </a:solidFill>
                <a:latin typeface="Georgia"/>
              </a:rPr>
              <a:t>Štvrtá úroveň</a:t>
            </a:r>
            <a:endParaRPr lang="sk-SK" sz="2200" b="0" strike="noStrike" spc="-1">
              <a:solidFill>
                <a:srgbClr val="EB641B"/>
              </a:solidFill>
              <a:latin typeface="Georgia"/>
            </a:endParaRPr>
          </a:p>
          <a:p>
            <a:pPr marL="1389960" lvl="4" indent="-1825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▫"/>
            </a:pPr>
            <a:r>
              <a:rPr lang="sk-SK" sz="2000" b="0" strike="noStrike" spc="-1">
                <a:solidFill>
                  <a:srgbClr val="EB641B"/>
                </a:solidFill>
                <a:latin typeface="Georgia"/>
              </a:rPr>
              <a:t>Piata úroveň</a:t>
            </a:r>
          </a:p>
        </p:txBody>
      </p:sp>
      <p:sp>
        <p:nvSpPr>
          <p:cNvPr id="245" name="PlaceHolder 16"/>
          <p:cNvSpPr>
            <a:spLocks noGrp="1"/>
          </p:cNvSpPr>
          <p:nvPr>
            <p:ph type="dt"/>
          </p:nvPr>
        </p:nvSpPr>
        <p:spPr>
          <a:xfrm>
            <a:off x="6586560" y="612720"/>
            <a:ext cx="95688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BFB9BE4E-386C-473F-BD3E-6265FCB52E68}" type="datetime">
              <a:rPr lang="sk-SK" sz="800" b="0" strike="noStrike" spc="-1">
                <a:solidFill>
                  <a:srgbClr val="DA1F28"/>
                </a:solidFill>
                <a:latin typeface="Georgia"/>
              </a:rPr>
              <a:t>20.3.2020</a:t>
            </a:fld>
            <a:endParaRPr lang="sk-SK" sz="800" b="0" strike="noStrike" spc="-1">
              <a:latin typeface="Times New Roman"/>
            </a:endParaRPr>
          </a:p>
        </p:txBody>
      </p:sp>
      <p:sp>
        <p:nvSpPr>
          <p:cNvPr id="246" name="PlaceHolder 17"/>
          <p:cNvSpPr>
            <a:spLocks noGrp="1"/>
          </p:cNvSpPr>
          <p:nvPr>
            <p:ph type="ftr"/>
          </p:nvPr>
        </p:nvSpPr>
        <p:spPr>
          <a:xfrm>
            <a:off x="5257800" y="612720"/>
            <a:ext cx="1325520" cy="45684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sk-SK" sz="2400" b="0" strike="noStrike" spc="-1">
              <a:latin typeface="Times New Roman"/>
            </a:endParaRPr>
          </a:p>
        </p:txBody>
      </p:sp>
      <p:sp>
        <p:nvSpPr>
          <p:cNvPr id="247" name="PlaceHolder 18"/>
          <p:cNvSpPr>
            <a:spLocks noGrp="1"/>
          </p:cNvSpPr>
          <p:nvPr>
            <p:ph type="sldNum"/>
          </p:nvPr>
        </p:nvSpPr>
        <p:spPr>
          <a:xfrm>
            <a:off x="8174880" y="2160"/>
            <a:ext cx="761760" cy="365400"/>
          </a:xfrm>
          <a:prstGeom prst="rect">
            <a:avLst/>
          </a:prstGeom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EB6FA227-5107-4DF3-918B-087F5B71CAF6}" type="slidenum">
              <a:rPr lang="sk-SK" sz="1800" b="0" strike="noStrike" spc="-1">
                <a:solidFill>
                  <a:srgbClr val="FFFFFF"/>
                </a:solidFill>
                <a:latin typeface="Georgia"/>
              </a:rPr>
              <a:t>‹#›</a:t>
            </a:fld>
            <a:endParaRPr lang="sk-SK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TextShape 1"/>
          <p:cNvSpPr txBox="1"/>
          <p:nvPr/>
        </p:nvSpPr>
        <p:spPr>
          <a:xfrm rot="10800000">
            <a:off x="457200" y="3872160"/>
            <a:ext cx="8457840" cy="12128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>
            <a:norm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91" name="TextShape 2"/>
          <p:cNvSpPr txBox="1"/>
          <p:nvPr/>
        </p:nvSpPr>
        <p:spPr>
          <a:xfrm>
            <a:off x="457200" y="692640"/>
            <a:ext cx="7930800" cy="194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64080" algn="ctr">
              <a:lnSpc>
                <a:spcPct val="100000"/>
              </a:lnSpc>
              <a:spcBef>
                <a:spcPts val="300"/>
              </a:spcBef>
            </a:pPr>
            <a:endParaRPr lang="sk-SK" sz="3200" b="0" strike="noStrike" spc="-1">
              <a:latin typeface="Arial"/>
            </a:endParaRPr>
          </a:p>
          <a:p>
            <a:pPr marL="64080" algn="ctr">
              <a:lnSpc>
                <a:spcPct val="100000"/>
              </a:lnSpc>
              <a:spcBef>
                <a:spcPts val="300"/>
              </a:spcBef>
            </a:pPr>
            <a:endParaRPr lang="sk-SK" sz="3200" b="0" strike="noStrike" spc="-1">
              <a:latin typeface="Arial"/>
            </a:endParaRPr>
          </a:p>
          <a:p>
            <a:pPr marL="64080" algn="ctr">
              <a:lnSpc>
                <a:spcPct val="100000"/>
              </a:lnSpc>
              <a:spcBef>
                <a:spcPts val="300"/>
              </a:spcBef>
            </a:pPr>
            <a:r>
              <a:rPr lang="sk-SK" sz="4000" b="0" strike="noStrike" spc="-1">
                <a:solidFill>
                  <a:srgbClr val="FF0000"/>
                </a:solidFill>
                <a:latin typeface="Georgia"/>
              </a:rPr>
              <a:t>Celkové náhrady</a:t>
            </a:r>
            <a:endParaRPr lang="sk-SK" sz="4000" b="0" strike="noStrike" spc="-1">
              <a:latin typeface="Arial"/>
            </a:endParaRPr>
          </a:p>
          <a:p>
            <a:pPr marL="64080">
              <a:lnSpc>
                <a:spcPct val="100000"/>
              </a:lnSpc>
              <a:spcBef>
                <a:spcPts val="300"/>
              </a:spcBef>
            </a:pPr>
            <a:endParaRPr lang="sk-SK" sz="4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TextShape 1"/>
          <p:cNvSpPr txBox="1"/>
          <p:nvPr/>
        </p:nvSpPr>
        <p:spPr>
          <a:xfrm>
            <a:off x="1332000" y="260280"/>
            <a:ext cx="7488000" cy="936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Oporné zóny chrupu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93" name="TextShape 2"/>
          <p:cNvSpPr txBox="1"/>
          <p:nvPr/>
        </p:nvSpPr>
        <p:spPr>
          <a:xfrm>
            <a:off x="1476360" y="1052640"/>
            <a:ext cx="4824000" cy="5184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Protiľahlé postavenie párov premolárov a molárov, ktoré zaisťuje prirodzenú výšku zhryzu.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Funkcia OZ: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     - zachovanie žuvacej schopnosti chrupu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     - rovnomerná funkcia žuvacieho svalstva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     - primerané zaťaženie TMK, zubov a závesného aparátu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     -  udržanie výšky zhryzu, anteroposteriórneho vzťahu čeľuste a sánky a priebehu žuvacej roviny</a:t>
            </a:r>
          </a:p>
        </p:txBody>
      </p:sp>
      <p:pic>
        <p:nvPicPr>
          <p:cNvPr id="294" name="Picture 14"/>
          <p:cNvPicPr/>
          <p:nvPr/>
        </p:nvPicPr>
        <p:blipFill>
          <a:blip r:embed="rId2"/>
          <a:stretch/>
        </p:blipFill>
        <p:spPr>
          <a:xfrm>
            <a:off x="6156360" y="1700280"/>
            <a:ext cx="2987280" cy="4320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extShape 1"/>
          <p:cNvSpPr txBox="1"/>
          <p:nvPr/>
        </p:nvSpPr>
        <p:spPr>
          <a:xfrm>
            <a:off x="1652760" y="0"/>
            <a:ext cx="7490880" cy="10854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Následky strát opornej zóny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296" name="TextShape 2"/>
          <p:cNvSpPr txBox="1"/>
          <p:nvPr/>
        </p:nvSpPr>
        <p:spPr>
          <a:xfrm>
            <a:off x="1547640" y="1341360"/>
            <a:ext cx="4825800" cy="5111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Redukcia žuvacej schopnosti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Migrácia zubov susediacich s medzerou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Vznik artikulačných a oklúznych prekážok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Zmeny na funkciou nedostatočne zaťažených zuboch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Zmeny na bezzubých úsekoch alveolárnej kosti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Nadmerné zaťaženie zvyškových zubov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Abrázia zvyškového chrupu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Sekundárne hlboký zhryz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Wingdings" charset="2"/>
              <a:buChar char="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Vplyv na TMK</a:t>
            </a:r>
          </a:p>
        </p:txBody>
      </p:sp>
      <p:pic>
        <p:nvPicPr>
          <p:cNvPr id="297" name="Picture 7"/>
          <p:cNvPicPr/>
          <p:nvPr/>
        </p:nvPicPr>
        <p:blipFill>
          <a:blip r:embed="rId2"/>
          <a:stretch/>
        </p:blipFill>
        <p:spPr>
          <a:xfrm>
            <a:off x="6516720" y="981000"/>
            <a:ext cx="2376000" cy="2518920"/>
          </a:xfrm>
          <a:prstGeom prst="rect">
            <a:avLst/>
          </a:prstGeom>
          <a:ln>
            <a:noFill/>
          </a:ln>
        </p:spPr>
      </p:pic>
      <p:pic>
        <p:nvPicPr>
          <p:cNvPr id="298" name="Picture 8"/>
          <p:cNvPicPr/>
          <p:nvPr/>
        </p:nvPicPr>
        <p:blipFill>
          <a:blip r:embed="rId3"/>
          <a:stretch/>
        </p:blipFill>
        <p:spPr>
          <a:xfrm>
            <a:off x="6516720" y="3789360"/>
            <a:ext cx="2325240" cy="2303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extShape 1"/>
          <p:cNvSpPr txBox="1"/>
          <p:nvPr/>
        </p:nvSpPr>
        <p:spPr>
          <a:xfrm>
            <a:off x="1500120" y="228600"/>
            <a:ext cx="7490880" cy="1142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90500"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Ústni invalidi vs ozubení probandi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00" name="TextShape 2"/>
          <p:cNvSpPr txBox="1"/>
          <p:nvPr/>
        </p:nvSpPr>
        <p:spPr>
          <a:xfrm>
            <a:off x="1115640" y="1523880"/>
            <a:ext cx="7560360" cy="4714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4400" b="0" i="1" strike="noStrike" spc="-1">
                <a:solidFill>
                  <a:srgbClr val="000000"/>
                </a:solidFill>
                <a:latin typeface="Georgia"/>
              </a:rPr>
              <a:t>5-6 x menšia žúvacia schopnosť</a:t>
            </a:r>
            <a:endParaRPr lang="sk-SK" sz="44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3"/>
          <p:cNvPicPr/>
          <p:nvPr/>
        </p:nvPicPr>
        <p:blipFill>
          <a:blip r:embed="rId2"/>
          <a:stretch/>
        </p:blipFill>
        <p:spPr>
          <a:xfrm>
            <a:off x="4578480" y="0"/>
            <a:ext cx="4565160" cy="6324120"/>
          </a:xfrm>
          <a:prstGeom prst="rect">
            <a:avLst/>
          </a:prstGeom>
          <a:ln>
            <a:noFill/>
          </a:ln>
        </p:spPr>
      </p:pic>
      <p:pic>
        <p:nvPicPr>
          <p:cNvPr id="302" name="Picture 2"/>
          <p:cNvPicPr/>
          <p:nvPr/>
        </p:nvPicPr>
        <p:blipFill>
          <a:blip r:embed="rId3"/>
          <a:stretch/>
        </p:blipFill>
        <p:spPr>
          <a:xfrm>
            <a:off x="0" y="0"/>
            <a:ext cx="5352840" cy="6324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extShape 1"/>
          <p:cNvSpPr txBox="1"/>
          <p:nvPr/>
        </p:nvSpPr>
        <p:spPr>
          <a:xfrm>
            <a:off x="457200" y="764640"/>
            <a:ext cx="8229240" cy="14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32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04" name="TextShape 2"/>
          <p:cNvSpPr txBox="1"/>
          <p:nvPr/>
        </p:nvSpPr>
        <p:spPr>
          <a:xfrm>
            <a:off x="457200" y="1052640"/>
            <a:ext cx="8229240" cy="552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totálna bezzubosť je pre pacienta handikepom  po stránke- zmena fyziognomie- funkčnej/mastikačnej/,fonačnej,estetickej,psychologickej aj sociálnej.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Rehabilitácia je možná : klasicky/  TN/ al.rekonštrukciou chrupu náhradami podopretými implantátmi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TN: rehabilitujú celý žúvací systém,stratené zuby aj priľahlý alveol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Špecifické problémy: prenos ŽT,retencia a stabilita,rekonštruckia vzťahov,postavenie umelého chrupu,predstavy pacienta,,jeho požiadavky na funkčnosť a estetiku náhrady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TN zhotovujeme pacientom vo vyššom veku,kde je celkový zdravot.stav  aj psychika ovplyvňuje adaptabilitu na náhradu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Za priaznivejšie za považujú postupné straty zubov vzhľadom na adaptabilitu na TN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Times New Roman"/>
              </a:rPr>
              <a:t>Priaznivé je zhotovenie imediátnych náhrad,ktoré pomáhajú udržať výšku zhryzu a vzťah M-M </a:t>
            </a: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1" strike="noStrike" spc="-1">
                <a:solidFill>
                  <a:srgbClr val="464646"/>
                </a:solidFill>
                <a:latin typeface="Trebuchet MS"/>
              </a:rPr>
              <a:t>Celkové náhrady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06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35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Snímateľné náhrady, ktoré funkčne, esteticky a morfologicky nahrádzajú úplnú stratu zubov v Mx a Md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Indikované pre IV. Triedu podľa Voldřicha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Terapeutický úspech zhotovenia celkovej snímateľnej náhrady závisí: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   zabezpečenia retencie náhrady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   stanovenia správnych vertikálnych a horizontálnych vzťahov Mx a Md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Postavenie umelého chrupu z hľadiska estetic. a artikulač. pre maximálnu funkčnú výkonnosť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08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Smer rezorbcie v Mx- koncentrický, posun hrebeňa orálne- mení sa uhol medzi oklúznymi rovinami Mx  a Mn &lt;90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TextShape 1"/>
          <p:cNvSpPr txBox="1"/>
          <p:nvPr/>
        </p:nvSpPr>
        <p:spPr>
          <a:xfrm>
            <a:off x="457200" y="836640"/>
            <a:ext cx="8229240" cy="575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9000" lnSpcReduction="10000"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imes New Roman"/>
              </a:rPr>
              <a:t>Indikácie TN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10" name="TextShape 2"/>
          <p:cNvSpPr txBox="1"/>
          <p:nvPr/>
        </p:nvSpPr>
        <p:spPr>
          <a:xfrm>
            <a:off x="457200" y="1484640"/>
            <a:ext cx="8229240" cy="5116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Times New Roman"/>
              </a:rPr>
              <a:t>Bezzubá čeľusť a sánka</a:t>
            </a: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Pri prítomnosti  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zvyšk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.zubov – rozhodnúť sa pre zhotovenie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subtotálnej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náhrady s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mukóznym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prenosom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žúv.tlaku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?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Nutné zvážiť: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počet,lokalizáciu,abiolog.faktor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zvyšk.zubov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                             vhodnosť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útvarov,anat.podmienky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pre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retenciu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a stabilitu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                              psychika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pacienta,velk.stav,nároky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pacienta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Platí: využívame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zvyšk.zuby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na ukotvenie </a:t>
            </a:r>
            <a:r>
              <a:rPr lang="sk-SK" sz="1800" b="0" strike="noStrike" spc="-1" dirty="0" err="1" smtClean="0">
                <a:solidFill>
                  <a:srgbClr val="000000"/>
                </a:solidFill>
                <a:latin typeface="Times New Roman"/>
              </a:rPr>
              <a:t>náhrady,oddiaľujeme</a:t>
            </a:r>
            <a:r>
              <a:rPr lang="sk-SK" sz="1800" b="0" strike="noStrike" spc="-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zhotov.TN,pri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HTN postupujeme radikálnejšie, Mn- ponecháme aj jeden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zvyšk.zub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ak sú nepriaznivé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anat.pomery,v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Times New Roman"/>
              </a:rPr>
              <a:t>Mx</a:t>
            </a:r>
            <a:r>
              <a:rPr lang="sk-SK" sz="1800" b="0" strike="noStrike" spc="-1" dirty="0">
                <a:solidFill>
                  <a:srgbClr val="000000"/>
                </a:solidFill>
                <a:latin typeface="Times New Roman"/>
              </a:rPr>
              <a:t>- jeden zub iba výnimočne,2 zuby ak sú symetricky situované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12" name="Zástupný symbol obsahu 3"/>
          <p:cNvPicPr/>
          <p:nvPr/>
        </p:nvPicPr>
        <p:blipFill>
          <a:blip r:embed="rId2"/>
          <a:srcRect l="1597" r="3273" b="10789"/>
          <a:stretch/>
        </p:blipFill>
        <p:spPr>
          <a:xfrm rot="5400000">
            <a:off x="1160280" y="-298080"/>
            <a:ext cx="6453000" cy="7858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81500" lnSpcReduction="10000"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Faktory ovplyvňujúce stabilitu</a:t>
            </a:r>
            <a:r>
              <a:t/>
            </a:r>
            <a:br/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14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Anatomické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- tvar protéz.ložka/ hrebeň, sliznica/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                       slina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                      spolupos.prísluš.svalov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Protetické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  - plošné rozšírenia náhrady,vzťah bázy náhrady a protet.uzáveru,vytvorenie ventilového okraja,postavenie zubov,modelácia vonk.plochy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Fyzikálne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- vrstva sliny,rozdielny tlak medzi vnút.priestorom pod náhradou a DÚ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extShape 1"/>
          <p:cNvSpPr txBox="1"/>
          <p:nvPr/>
        </p:nvSpPr>
        <p:spPr>
          <a:xfrm>
            <a:off x="471600" y="-17136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16" name="TextShape 2"/>
          <p:cNvSpPr txBox="1"/>
          <p:nvPr/>
        </p:nvSpPr>
        <p:spPr>
          <a:xfrm>
            <a:off x="457200" y="1196640"/>
            <a:ext cx="8229240" cy="537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Prenos tlaku je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mukózny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cez </a:t>
            </a:r>
            <a:r>
              <a:rPr lang="sk-SK" sz="2000" b="0" strike="noStrike" spc="-1" dirty="0" smtClean="0">
                <a:solidFill>
                  <a:srgbClr val="000000"/>
                </a:solidFill>
                <a:latin typeface="Times New Roman"/>
              </a:rPr>
              <a:t>umelé zuby 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na bázu </a:t>
            </a:r>
            <a:r>
              <a:rPr lang="sk-SK" sz="2000" b="0" strike="noStrike" spc="-1" dirty="0" smtClean="0">
                <a:solidFill>
                  <a:srgbClr val="000000"/>
                </a:solidFill>
                <a:latin typeface="Times New Roman"/>
              </a:rPr>
              <a:t>doskovej </a:t>
            </a:r>
            <a:r>
              <a:rPr lang="sk-SK" sz="2000" b="0" strike="noStrike" spc="-1" dirty="0" err="1" smtClean="0">
                <a:solidFill>
                  <a:srgbClr val="000000"/>
                </a:solidFill>
                <a:latin typeface="Times New Roman"/>
              </a:rPr>
              <a:t>náhrady,ktorá</a:t>
            </a:r>
            <a:r>
              <a:rPr lang="sk-SK" sz="2000" b="0" strike="noStrike" spc="-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funkčné zaťaženie rozvádza na sliznicu a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protézne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lôžko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Aj napriek veľkosti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protézneho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lôžka môže dochádzať k preťaženiu kostného podkladu-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rezorbcia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v závislosti od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veku,pohlavia,hormonánej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aktivity,času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Každá časť lôžka znáša prenos tlaku ináč : tieto zóny sa líšia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anat.tvarom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kostného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podkladu,kvalitou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mäkkých tkanív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Významná je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reziliencia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sliznice! Závislá na množstve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podslizničného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väziva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Na lôžku rozlišujeme oblasti HLAVNÉ/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nosné,miest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primárneho zaťaženia/ a POMOCNÉ/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sekund.zaťaženie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/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Miesta neznášajúce zaťaženie: </a:t>
            </a:r>
            <a:r>
              <a:rPr lang="sk-SK" sz="2000" b="0" strike="noStrike" spc="-1" dirty="0" err="1">
                <a:solidFill>
                  <a:srgbClr val="000000"/>
                </a:solidFill>
                <a:latin typeface="Times New Roman"/>
              </a:rPr>
              <a:t>švy,hrany</a:t>
            </a:r>
            <a:r>
              <a:rPr lang="sk-SK" sz="2000" b="0" strike="noStrike" spc="-1" dirty="0">
                <a:solidFill>
                  <a:srgbClr val="000000"/>
                </a:solidFill>
                <a:latin typeface="Times New Roman"/>
              </a:rPr>
              <a:t> na kostnom podklade</a:t>
            </a:r>
            <a:endParaRPr lang="sk-SK" sz="2000" b="0" strike="noStrike" spc="-1" dirty="0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TextShape 1"/>
          <p:cNvSpPr txBox="1"/>
          <p:nvPr/>
        </p:nvSpPr>
        <p:spPr>
          <a:xfrm>
            <a:off x="457200" y="548640"/>
            <a:ext cx="8229240" cy="50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6000" lnSpcReduction="10000"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imes New Roman"/>
              </a:rPr>
              <a:t>Retencia a stabilita TN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18" name="TextShape 2"/>
          <p:cNvSpPr txBox="1"/>
          <p:nvPr/>
        </p:nvSpPr>
        <p:spPr>
          <a:xfrm>
            <a:off x="457200" y="1196640"/>
            <a:ext cx="8229240" cy="537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Na zokotvenie TN možno využiť viaceré faktory založených na myofunkčných,fyzik.a mechanických princípch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Nutné je blokovať sily ohrozujúce stabilitu náhrady/ sily pôsobiace na žúv.pl.zubov umelých,lepivosť stravy,svaly,frenulá,krkvy a iné duplikatúry/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Faktory: 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1. ADHÉZIA tzv.priľnavosť medzi 2 dotýkajúcimi sa plochami/ závisí od veĺkosti a kvality dotyk.pl/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Predpokladom je prítomnosť tenkej vrstvy média sliny medzi vnút.pl.TN a ústnou sliznicou, čo sa vysvetĺuje účinnosťou kapilárnych síl a odporom tekutiny pri prúdení v kapilárnych priestoroch – kapilárna adhézia, ktorú ovplyvńuje mastikácia,fonácia a prehĺtanie/ kapilárna štrbina musí byť na obvode uzatvorená okrajom bazálnej dosky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Povrchové napätie sliny určuje veĺkosť retenčnej sily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Záleží na kvalite sliny/ mucinózna/, kvantite a viskozite,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Pozor na pac.s xerostómiou,syndrómami,hypersalivácia!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extShape 1"/>
          <p:cNvSpPr txBox="1"/>
          <p:nvPr/>
        </p:nvSpPr>
        <p:spPr>
          <a:xfrm>
            <a:off x="457200" y="404640"/>
            <a:ext cx="8229240" cy="791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imes New Roman"/>
              </a:rPr>
              <a:t>Retencia a stabilita TN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20" name="TextShape 2"/>
          <p:cNvSpPr txBox="1"/>
          <p:nvPr/>
        </p:nvSpPr>
        <p:spPr>
          <a:xfrm>
            <a:off x="457200" y="1124640"/>
            <a:ext cx="8229240" cy="544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2. NEGATÍVNY TLAK – prisatie sa náhrady,vzniká na podklade princípu zväčšovaním sa uzavretého priestoru vzniká v ńom podtlak.Vonkajšie sily pôsobia opačne, snažia sa protézu oddialiť od lôžka,vzniká medzi protézou a sliznicou priestor so vzduchom,vonk.tlak pritláča protézu na lôžko.Vniknutím vzduchu sa tento mechanizmus účinku ruší – preto potrebný spoĺahlivý okrajový uzáver náhrady s presným dotykom a tesným dotykom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Sliny majú tendenciu zatekať pod okraj,čím viskóznejšie a čím lepšie utesnenie kapilárnej štrbiny tým lepšia retencia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3. MYOFUNKČNÝ FAKTOR – tvarom a rozsahom TN musí byť zladená s pohyblivými útvarmi,nesmie rušiť ich funkciu,svaly majú pripieť k stabilite náhrady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Predpokladom je správny okrajový uzáver,úprava vonk.pl.protézy a tým svalstvo reflektoricky protézu fixuje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Vekom nastáva atrofia tvárového svalstva,tónus jazyka sa nemení – naruší rovnováha síl  a destabilizácii TN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TextShape 1"/>
          <p:cNvSpPr txBox="1"/>
          <p:nvPr/>
        </p:nvSpPr>
        <p:spPr>
          <a:xfrm>
            <a:off x="457200" y="404640"/>
            <a:ext cx="8229240" cy="86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imes New Roman"/>
              </a:rPr>
              <a:t>Retencia a stabilita TN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22" name="TextShape 2"/>
          <p:cNvSpPr txBox="1"/>
          <p:nvPr/>
        </p:nvSpPr>
        <p:spPr>
          <a:xfrm>
            <a:off x="457200" y="1196640"/>
            <a:ext cx="8229240" cy="537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4. MECHANICKÁ RETENCIA – využitie podbiehavých miest Mx a Mn.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         oblasť tuberov  Mx a front.oblasť alveolu,Mn- retromolárová    oblasť,retromylohyoidálna obl.,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Takto kotvené náhrady nasadzujeme v šikmom príp.A-P smere,nielen vertikálne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5. ŽÚVACÍ TLAK – vhodné usporiadanie žúv.pl.umelých zubov pri stavaní zubov,dodržani Speeovej krivky a žúv.roviny a biostat.zásad stavania zubov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 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6. Veľkosť a morfológia protez.lôžka,členitosť lôžka,mohutnosť výbežku, uloženie zubov v mieste neutrálnej zóny/ neutralizujú sa sily jazyka a tváre/, neuromuskulárna koordinácia – od toho závisí účinok jednotl.faktor 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HTN: adhézia, prisatie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Times New Roman"/>
              </a:rPr>
              <a:t>DTN: myofunkčný f.,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Picture 2"/>
          <p:cNvPicPr/>
          <p:nvPr/>
        </p:nvPicPr>
        <p:blipFill>
          <a:blip r:embed="rId2"/>
          <a:stretch/>
        </p:blipFill>
        <p:spPr>
          <a:xfrm>
            <a:off x="1331640" y="1484640"/>
            <a:ext cx="5883840" cy="48963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25" name="Picture 2"/>
          <p:cNvPicPr/>
          <p:nvPr/>
        </p:nvPicPr>
        <p:blipFill>
          <a:blip r:embed="rId2"/>
          <a:stretch/>
        </p:blipFill>
        <p:spPr>
          <a:xfrm>
            <a:off x="1619640" y="1484640"/>
            <a:ext cx="5688360" cy="49683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27" name="Zástupný symbol obsahu 3"/>
          <p:cNvPicPr/>
          <p:nvPr/>
        </p:nvPicPr>
        <p:blipFill>
          <a:blip r:embed="rId2"/>
          <a:srcRect l="1874" t="11613" r="6415" b="2998"/>
          <a:stretch/>
        </p:blipFill>
        <p:spPr>
          <a:xfrm>
            <a:off x="395640" y="548640"/>
            <a:ext cx="8424720" cy="6024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29" name="Zástupný symbol obsahu 3"/>
          <p:cNvPicPr/>
          <p:nvPr/>
        </p:nvPicPr>
        <p:blipFill>
          <a:blip r:embed="rId2"/>
          <a:srcRect l="7056" t="11759" r="10496"/>
          <a:stretch/>
        </p:blipFill>
        <p:spPr>
          <a:xfrm>
            <a:off x="251640" y="332640"/>
            <a:ext cx="8568720" cy="6240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31" name="Zástupný symbol obsahu 3"/>
          <p:cNvPicPr/>
          <p:nvPr/>
        </p:nvPicPr>
        <p:blipFill>
          <a:blip r:embed="rId2"/>
          <a:srcRect l="1766" t="11023" r="5179" b="11227"/>
          <a:stretch/>
        </p:blipFill>
        <p:spPr>
          <a:xfrm>
            <a:off x="179640" y="404640"/>
            <a:ext cx="8784720" cy="6168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TextShape 1"/>
          <p:cNvSpPr txBox="1"/>
          <p:nvPr/>
        </p:nvSpPr>
        <p:spPr>
          <a:xfrm>
            <a:off x="899640" y="404640"/>
            <a:ext cx="7642800" cy="791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Mx- protézne lôžko, hranice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33" name="TextShape 2"/>
          <p:cNvSpPr txBox="1"/>
          <p:nvPr/>
        </p:nvSpPr>
        <p:spPr>
          <a:xfrm>
            <a:off x="457200" y="1196640"/>
            <a:ext cx="8229240" cy="537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7000"/>
          </a:bodyPr>
          <a:lstStyle/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Rozličné stavy,individuálna štruktúra ústnych tkanív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 strate zubov- svalstvo atrofické, spodina ústna poddajná al.tvrdá, vestibulum plytké, ireverz.zmeny TMK, úpony uzdičiek nepravidelné, črty starecké, reč nezrozumiteľná   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Zhonotenie pomerov – určíme hranice náhrady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Tvar alveolárnych výbežkov: stupeň rezobcie,ich vzťah vo všetkých smeroch,rovnobežnosť,symetrickosť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 typy: 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vysoký,v celom priebehu zachovaný, hlboký subling.priestor,malá interalv.vzdialenosť/ tým lepšie zabezpečená stabilita náhrady,stavanie zubov 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Vo fronte zachovaný,v later.úsekoch nízky/ strata dist.zubov skorá, horizont.stabilita náhrady frontom/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Plochý,nízky v celom priebehu,možnosť extednovania náhrady nízka.ťažšie zabezpečenie stabilita vzhľadom k veľkej interinc.vzdialenosti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                  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TextShape 1"/>
          <p:cNvSpPr txBox="1"/>
          <p:nvPr/>
        </p:nvSpPr>
        <p:spPr>
          <a:xfrm>
            <a:off x="457200" y="476640"/>
            <a:ext cx="8229240" cy="45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35" name="TextShape 2"/>
          <p:cNvSpPr txBox="1"/>
          <p:nvPr/>
        </p:nvSpPr>
        <p:spPr>
          <a:xfrm>
            <a:off x="457200" y="764640"/>
            <a:ext cx="8229240" cy="580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Miera vynaloženej sily žúv.svalmi  závisí od veľkosti zaťaženia v závislosti od dotykovej plochy so sliznicou,teda pri malej ploche vzniká bolesť pri menšom vynaložení sily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Bezzubé alveoly tvar- V tvar,hranatý so zaoblenými uhlami a oválny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Príliš vysoký alveol- gummy smile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Konfigurácia alveolu a klenba podnebia-ploché klesá retencia,gotické retencia vhodné ale priestor pre jazyk sa redukuje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Svahy alveolov- hladký,šikmý al.zvislý,podbiehavý pre retenciu vhodný no prenos tlaku nepriaznivý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Mäkké tkanivá, tonus svalstva, veľkosť jazyka,mukoperiostálny kryt,slizničné duplikatúry,úpony uzdičiek,palp.pohyblivosť  a konzistenciu sliznice,kvantitu podslizničného väziva, prít.vlajúcich hrebeňov,hyperplast.sliznicerezilienciu slizníc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37" name="Zástupný symbol obsahu 3"/>
          <p:cNvPicPr/>
          <p:nvPr/>
        </p:nvPicPr>
        <p:blipFill>
          <a:blip r:embed="rId2"/>
          <a:srcRect l="5513" t="10727" r="4541" b="4320"/>
          <a:stretch/>
        </p:blipFill>
        <p:spPr>
          <a:xfrm>
            <a:off x="457200" y="1052640"/>
            <a:ext cx="7642800" cy="5520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39" name="Zástupný symbol obsahu 3"/>
          <p:cNvPicPr/>
          <p:nvPr/>
        </p:nvPicPr>
        <p:blipFill>
          <a:blip r:embed="rId3"/>
          <a:srcRect l="4272" r="11966" b="7400"/>
          <a:stretch/>
        </p:blipFill>
        <p:spPr>
          <a:xfrm>
            <a:off x="179640" y="1052640"/>
            <a:ext cx="8424720" cy="5544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TextShape 1"/>
          <p:cNvSpPr txBox="1"/>
          <p:nvPr/>
        </p:nvSpPr>
        <p:spPr>
          <a:xfrm>
            <a:off x="457200" y="476640"/>
            <a:ext cx="8229240" cy="287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00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41" name="TextShape 2"/>
          <p:cNvSpPr txBox="1"/>
          <p:nvPr/>
        </p:nvSpPr>
        <p:spPr>
          <a:xfrm>
            <a:off x="457200" y="836640"/>
            <a:ext cx="8229240" cy="573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Tvrdé podnebie má zóny: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1.oblasť podnebného šva- prostr.fibrózna zóna,tenká nepohyblivá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2.obl.alveolu-periférna fibr.zóna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3.zóna podslizn.tukového tk.-elast.rezilientníá sliznica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4.Žľazová zóna- zadná č.podnebia,elast.pružná č.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5.prechodná krkva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42" name="Obrázok 3"/>
          <p:cNvPicPr/>
          <p:nvPr/>
        </p:nvPicPr>
        <p:blipFill>
          <a:blip r:embed="rId2"/>
          <a:srcRect l="6285" t="13226" r="8728" b="4614"/>
          <a:stretch/>
        </p:blipFill>
        <p:spPr>
          <a:xfrm>
            <a:off x="1259640" y="2925000"/>
            <a:ext cx="5976360" cy="3549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extShape 1"/>
          <p:cNvSpPr txBox="1"/>
          <p:nvPr/>
        </p:nvSpPr>
        <p:spPr>
          <a:xfrm>
            <a:off x="457200" y="548640"/>
            <a:ext cx="8229240" cy="71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Mn- protéz.lôžko, hranice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44" name="TextShape 2"/>
          <p:cNvSpPr txBox="1"/>
          <p:nvPr/>
        </p:nvSpPr>
        <p:spPr>
          <a:xfrm>
            <a:off x="457200" y="1268640"/>
            <a:ext cx="8229240" cy="530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Alveol krytý tenkou nepohyblivou sliznicou,vestib.prechádza do prechodnej krkvy,ling.do pohybl.č.ústnej spodiny,poddajné sú len tubercula mand.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45" name="Zástupný symbol obsahu 3"/>
          <p:cNvPicPr/>
          <p:nvPr/>
        </p:nvPicPr>
        <p:blipFill>
          <a:blip r:embed="rId2"/>
          <a:srcRect l="4078" t="21898" r="8068" b="11819"/>
          <a:stretch/>
        </p:blipFill>
        <p:spPr>
          <a:xfrm>
            <a:off x="323640" y="2133000"/>
            <a:ext cx="8640720" cy="4724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47" name="Zástupný symbol obsahu 5"/>
          <p:cNvPicPr/>
          <p:nvPr/>
        </p:nvPicPr>
        <p:blipFill>
          <a:blip r:embed="rId2"/>
          <a:srcRect l="12533" t="7296" r="20026" b="2790"/>
          <a:stretch/>
        </p:blipFill>
        <p:spPr>
          <a:xfrm>
            <a:off x="457200" y="1143000"/>
            <a:ext cx="8229240" cy="531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TextShape 1"/>
          <p:cNvSpPr txBox="1"/>
          <p:nvPr/>
        </p:nvSpPr>
        <p:spPr>
          <a:xfrm>
            <a:off x="457200" y="620640"/>
            <a:ext cx="8229240" cy="575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80500" lnSpcReduction="10000"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Predprotetická chirurgia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49" name="TextShape 2"/>
          <p:cNvSpPr txBox="1"/>
          <p:nvPr/>
        </p:nvSpPr>
        <p:spPr>
          <a:xfrm>
            <a:off x="457200" y="1052640"/>
            <a:ext cx="8229240" cy="552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Na vytvorenie priaznivých podmienok pre zhotovenie funkčnej a estet.vyhovujúcej náhrady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 užšom slova zmysle- fyziol.Mx aj Mn,no v dôsledku straty zubov a progresie involučných zmien koruguje zmeny.Zákroky na mäkkých tk.,alveoloch,vestibule,spodine DÚ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 širšom slova zmysle- rozsiahlejšie úpravy výb.,chirurg.korekcie Mx aj Mn,poúrazové  a poresekčné úpravy Mx,vývojových vád,anomálií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Výkony delíme: tvrdé tkanivá a mäkké tk.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lphaU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TVRDÉ TK.-výkony smerujúce k zachovaniu zubov al.koreňov,extrakcie,alveoloplastiky,odstránenie exostóz/bukálne,later.palatinálna,torus max. et mand./,zmenšenie hypertrof.tuberov,ohladenie ostrých okrajov kostných/ crista,linea,tubercula/,augmentácie  štepmi,sínus lifting,plastiky tuberov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lphaU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MÄKKÉ TK.- výkony k zachovaniu zuba pre SN,gingivektómie,apikálne posuny,zmenšenie fibroznych útvarov/ hyperplázie,fibroma fissurata,papilárnej hyperp.podnebia,/,odstránenie vlajúcich hrebeňov,frenulektómie /sup.,inf.,ling/,plastika vestibula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51" name="Zástupný symbol obsahu 3"/>
          <p:cNvPicPr/>
          <p:nvPr/>
        </p:nvPicPr>
        <p:blipFill>
          <a:blip r:embed="rId2"/>
          <a:srcRect l="30610" t="5601" r="18321" b="12255"/>
          <a:stretch/>
        </p:blipFill>
        <p:spPr>
          <a:xfrm rot="5400000">
            <a:off x="1224000" y="-423360"/>
            <a:ext cx="6264360" cy="8064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81500" lnSpcReduction="10000"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Klinické koncepty TN</a:t>
            </a:r>
            <a:r>
              <a:t/>
            </a:r>
            <a:br/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3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Technika odtlačkov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Dynamický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oklúzny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koncept – pri funkčnej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maloklúzii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/ sekvenčné vedenie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tzv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rezákove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alebo očných zubov,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obojstr.vybalansovaná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oklúzia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podľa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gysiho,koncepty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orietované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na centrálnu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oklúziu,plošná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oklúzia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- zuby bez hrbčekov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Koncept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zohľadnujúci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 err="1" smtClean="0">
                <a:solidFill>
                  <a:srgbClr val="000000"/>
                </a:solidFill>
                <a:latin typeface="Georgia"/>
              </a:rPr>
              <a:t>estetikau</a:t>
            </a:r>
            <a:r>
              <a:rPr lang="sk-SK" sz="2800" b="0" strike="noStrike" spc="-1" dirty="0" smtClean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fonetiku pri stavaní zubov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81500" lnSpcReduction="10000"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Pracovné fázy zhotovenia celkových protéz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5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35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1. v ordinácii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 dirty="0">
                <a:solidFill>
                  <a:srgbClr val="000000"/>
                </a:solidFill>
                <a:latin typeface="Georgia"/>
              </a:rPr>
              <a:t>Zhotovenie predbežného odtlačku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- je to podklad na získanie modelu, na ktorom laborant zhotoví individuálnu odtlačkovú lyžicu, (z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alginátu</a:t>
            </a: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), pacient pritom naznačuje funkčné pohyby, na odtlačku je vhodné zakresliť ceruzkou okraje budúcej lyžice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Anatomický, situačný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Výber </a:t>
            </a:r>
            <a:r>
              <a:rPr lang="sk-SK" sz="2800" b="0" strike="noStrike" spc="-1" dirty="0" err="1">
                <a:solidFill>
                  <a:srgbClr val="000000"/>
                </a:solidFill>
                <a:latin typeface="Georgia"/>
              </a:rPr>
              <a:t>lyzice</a:t>
            </a: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 dirty="0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7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1. laboratórna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Zhotovenie modelu a individuálnej lyžice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Individuálna lyžica sa zhotovuje na modeli získanom odliatím predbežného odtlačku alabastrovou sadrou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Individuálne lyžice sa zhotovujú adaptáciou 1 alebo 2 šelakových termoplastických platní na predbežný model (alebo zo samotvrdnúcej lyžice-durcrolu),perforujeme ich na zabránenie tvorby vzduchových bublín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Okraj 1-2 mm od fornixu na odtekanie prebytočnej odtl.hmoty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0" strike="noStrike" spc="-1">
                <a:solidFill>
                  <a:srgbClr val="464646"/>
                </a:solidFill>
                <a:latin typeface="Trebuchet MS"/>
              </a:rPr>
              <a:t>Individuálna lyžica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59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Okraje 1-2mm kratšie než neskor extendovaný okraj zhotovený individuálne Kerrom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Mx-dorzálne presahuje 1-2mm za líniu A,prekrýva tuber , oblasť torus palatinu odľahčená cínovou foliou 0,3mm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Mn- prekrytá linea mylohyoidea o 1mm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Uzdičky sa uvolnia výbrusom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Svetlom tuhnúce plasty – prefabrikáty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Úpravy frézami a brúsnymi papiermi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TextShape 1"/>
          <p:cNvSpPr txBox="1"/>
          <p:nvPr/>
        </p:nvSpPr>
        <p:spPr>
          <a:xfrm rot="10800000">
            <a:off x="457200" y="1097280"/>
            <a:ext cx="8229240" cy="45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61" name="TextShape 2"/>
          <p:cNvSpPr txBox="1"/>
          <p:nvPr/>
        </p:nvSpPr>
        <p:spPr>
          <a:xfrm>
            <a:off x="443880" y="1052640"/>
            <a:ext cx="8229240" cy="55490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7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2.ordinačná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Určenie hraníc TN a zhotovenie individuálneho funkčného odtlačku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Pri určovaní hraníc celkovej protézy treba vychádzať zo zhodnotenia morfológie a funkcie ústnych útvarov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Odtlačok  v individ.lyžiciach zinkoxyeug.hmotou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Technika –mukodynamický,funkčné pohyby/pohyblivé útvary zachytia/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Odtlačok centrovaný,zaokrúhlený,hmota prekrýva lyžicu,reprodukované útvary,odlt.opláchneme,dezinfikujeme,ceruzou naznačíme miesta na odľahčenie na modeli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Možnosť použiť aj silikóny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Iný typ odlt.-kompresný – tvrdšia konzistencia a reprodukuje mukózu v stlačenom stave a tým vyrovnávan rozdielnu rezilienciu- no urýchĺuje rezobciu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Odlt.extenzný-cieĺom zväčšiť rozsah dolného lôžka a reprodukovať predsieň v zväčšenej podobe/retromolárová č.,paraling.,subling.,v statickom stave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na front.úsek sa dá valček z plast.hmoty ,ktorá sa ku koncu zužuje a definitv.odtl.sa vykoná podobne ako funkčný odtlačok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63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2. laboratórna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Zhotovenie a úprava modelu, zhotovenie zhryzových šablón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Individuálny odtlačok sa vyleje v lab. Kamennou sadrou, avšak ešte pred vyliatím sa odtlačok orámuje voskovými pásmi, valčekmi a následne sa vyleje pracovný model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TextShape 1"/>
          <p:cNvSpPr txBox="1"/>
          <p:nvPr/>
        </p:nvSpPr>
        <p:spPr>
          <a:xfrm>
            <a:off x="457200" y="548640"/>
            <a:ext cx="8229240" cy="35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9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65" name="TextShape 2"/>
          <p:cNvSpPr txBox="1"/>
          <p:nvPr/>
        </p:nvSpPr>
        <p:spPr>
          <a:xfrm>
            <a:off x="457200" y="1124640"/>
            <a:ext cx="8229240" cy="544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Orámovaním sa dosiahne presnejšia reprodukcia funkčného okraja , ochrana pred poškodením modelu pri separovaní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Nasleduje odľahčenie pracovného modelu- oblasti s menšou schopnosťou znášať zaťaženie treba odľahčiť (torus  palatinus), vyrovnanie rôznej reziliencie mukózy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Význam odľahčovania spočíva vo vyrovnaní reziliencia sliznice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Na odľahčený model sa zhotovia zhryzové šablóny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         báza-šelak  a vosk kde valy vestib.šírka vo fronte 5-6 mm,v dist.č.8-9 mm, výška 10-12 mm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20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Šablóny nesmú rušiť rovnováhu medzi vestib.a orálnym svalstvom- vplýva na určenie základnej polohy sánky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67" name="Picture 2"/>
          <p:cNvPicPr/>
          <p:nvPr/>
        </p:nvPicPr>
        <p:blipFill>
          <a:blip r:embed="rId2"/>
          <a:stretch/>
        </p:blipFill>
        <p:spPr>
          <a:xfrm>
            <a:off x="323640" y="908640"/>
            <a:ext cx="3944880" cy="3096000"/>
          </a:xfrm>
          <a:prstGeom prst="rect">
            <a:avLst/>
          </a:prstGeom>
          <a:ln w="9360">
            <a:noFill/>
          </a:ln>
        </p:spPr>
      </p:pic>
      <p:pic>
        <p:nvPicPr>
          <p:cNvPr id="368" name="Picture 2"/>
          <p:cNvPicPr/>
          <p:nvPr/>
        </p:nvPicPr>
        <p:blipFill>
          <a:blip r:embed="rId3"/>
          <a:stretch/>
        </p:blipFill>
        <p:spPr>
          <a:xfrm>
            <a:off x="4428000" y="3168720"/>
            <a:ext cx="4258440" cy="346068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TextShape 1"/>
          <p:cNvSpPr txBox="1"/>
          <p:nvPr/>
        </p:nvSpPr>
        <p:spPr>
          <a:xfrm>
            <a:off x="457200" y="620640"/>
            <a:ext cx="8229240" cy="35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9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70" name="TextShape 2"/>
          <p:cNvSpPr txBox="1"/>
          <p:nvPr/>
        </p:nvSpPr>
        <p:spPr>
          <a:xfrm>
            <a:off x="457200" y="1052640"/>
            <a:ext cx="8229240" cy="552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Stratou zubov stráca Mn oklúzny vzťah s Mx- protetika rekonštruuje povodný intermax.vzťah-preto rekonštrukcia vzťahu je jedným z najdôležitejších krokov zhotovenia funkčných náhrad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TextShape 1"/>
          <p:cNvSpPr txBox="1"/>
          <p:nvPr/>
        </p:nvSpPr>
        <p:spPr>
          <a:xfrm>
            <a:off x="457200" y="548640"/>
            <a:ext cx="8229240" cy="45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72" name="TextShape 2"/>
          <p:cNvSpPr txBox="1"/>
          <p:nvPr/>
        </p:nvSpPr>
        <p:spPr>
          <a:xfrm>
            <a:off x="457200" y="836640"/>
            <a:ext cx="8229240" cy="573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3. ordinačná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Určenie medzičeľustného vzťahu a výber umelých zubov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900" b="0" strike="noStrike" spc="-1">
                <a:solidFill>
                  <a:srgbClr val="000000"/>
                </a:solidFill>
                <a:latin typeface="Georgia"/>
              </a:rPr>
              <a:t>Stratou zubov stráca Mn oklúzny vzťah s Mx- protetika rekonštruuje povodný intermax.vzťah-preto rekonštrukcia vzťahu je jedným z najdôležitejších krokov zhotovenia funkčných náhrad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9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Zisťujeme výšku zhryzu- tj.vertikálny vzťah,centrický vosk.registrát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A centrálnu polohu –tj. Antero-posteriórny a transverzálny vzťah sánky k čeľusti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1" strike="noStrike" spc="-1">
                <a:solidFill>
                  <a:srgbClr val="000000"/>
                </a:solidFill>
                <a:latin typeface="Georgia"/>
              </a:rPr>
              <a:t>Určenie priebehu roviny oklúzie-</a:t>
            </a: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horná zhryzová šablóna sa vloží do úst a hrotom nástroja sa na voskovom vale označí rezákový bod 1-2 mm pod dolným okrajom hornej pery, vo fronte musi byť rovnobežná s bipupilárnou líniou a v distálnom s Camperovou rovinou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74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Takto sa val upravuje a orezáva na modeli studeným nožom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Určenie výšky zhryzu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Neuromuskulárna metóda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Fonetická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Fyziologické znaky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Kraniometrické znaky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TextShape 1"/>
          <p:cNvSpPr txBox="1"/>
          <p:nvPr/>
        </p:nvSpPr>
        <p:spPr>
          <a:xfrm>
            <a:off x="457200" y="404640"/>
            <a:ext cx="8229240" cy="215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4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76" name="TextShape 2"/>
          <p:cNvSpPr txBox="1"/>
          <p:nvPr/>
        </p:nvSpPr>
        <p:spPr>
          <a:xfrm>
            <a:off x="457200" y="908640"/>
            <a:ext cx="8229240" cy="566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Určenie výšky zhryzu-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Metodiky: 1. neuromuskulárna – fyzická výška zhryzu/ vertik.vzdialenosť medzi Mx a Mn/ sa rovná fyziolog.výške zmenšenej o fyziolog.interoklúznu medzeru 2-3 mm a získame skutočnú výšku zhryzu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Fyzická výška sa určuje cez základnú polohu sánky / svaly relaxované,Mx v prirodzenom závese svalov,hlavice v klbovej jamke obojstr.,pery sa ľahko dotýkajú/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Prakticky: vyslovujeme hlásku M,vtedy Mn v základnej polohe a prenesieme cez krániometr.body na papier a zrezávame val kým nedosiahneme požadovanú výšku /lopatková skúška či je val rovnomerne v kontakte/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 Fonetická – vyslovovanie hlások sykaviek vzniká medzi zuboradiami  medzera,je menšia ako fyziolog.interoklúzna medzera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3.Fyziognomické znaky – vyzor so šablónami má byť prrirodzený,červeň pier viditeľná,dotyk pier nenútenývyhladené lícne brázdy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78" name="Picture 2"/>
          <p:cNvPicPr/>
          <p:nvPr/>
        </p:nvPicPr>
        <p:blipFill>
          <a:blip r:embed="rId2"/>
          <a:stretch/>
        </p:blipFill>
        <p:spPr>
          <a:xfrm>
            <a:off x="1547640" y="1668960"/>
            <a:ext cx="5406840" cy="43239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TextShape 1"/>
          <p:cNvSpPr txBox="1"/>
          <p:nvPr/>
        </p:nvSpPr>
        <p:spPr>
          <a:xfrm>
            <a:off x="457200" y="188640"/>
            <a:ext cx="8229240" cy="71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80" name="TextShape 2"/>
          <p:cNvSpPr txBox="1"/>
          <p:nvPr/>
        </p:nvSpPr>
        <p:spPr>
          <a:xfrm>
            <a:off x="457200" y="908640"/>
            <a:ext cx="8229240" cy="5904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4. krániometrické znaky – založené na téze, že medzi vertikálnymi proporciami tváre existuje súvislosť.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Vzdialenosť medzi bipupilárnou línioua ústnou štrbinou sa prirovnáva k vzdialenosti medzi dolným okrajom nosa a dolným okrajom brady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1" strike="noStrike" spc="-1">
                <a:solidFill>
                  <a:srgbClr val="000000"/>
                </a:solidFill>
                <a:latin typeface="Georgia"/>
              </a:rPr>
              <a:t>Určenie centrálnej polohy sánky -  </a:t>
            </a: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Habituálna poloha/ centrická/ - návykový horizont.vzťah,do kt sa Mn vracia po aždom otváracom pohybe/ maxim.interkuspidácia/_ u ozubených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U bezzubosti- opakované otváranie a zatváranie úst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Retrudovaná poloha- najposteriórnejšia,kedy sú ešte možné pohyby do strán,leží asi 1-2 mm od habituálnej a priestor medzi nimi  je artikulačné pole.vzťahuje sa na polohu kondylov v kĺbe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Horizontálne vzťah určíme: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1.Nácvikom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2.Únava svalov –pohybe do strán,nastane únava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3.Hltací reflex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4.lingvomand.homotropia – pri pohyboch jazyka súčasne sa hýbe aj Mn,vyplazenie- reflektoricky do pokojovej polohy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TextShape 1"/>
          <p:cNvSpPr txBox="1"/>
          <p:nvPr/>
        </p:nvSpPr>
        <p:spPr>
          <a:xfrm>
            <a:off x="457200" y="476640"/>
            <a:ext cx="8229240" cy="14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32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82" name="TextShape 2"/>
          <p:cNvSpPr txBox="1"/>
          <p:nvPr/>
        </p:nvSpPr>
        <p:spPr>
          <a:xfrm>
            <a:off x="457200" y="764640"/>
            <a:ext cx="8229240" cy="580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Princíp Walkhofovej guličky-sánka dosiahne najposter.polohu zhodnú s centr.polohou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Registračné metódy-zariadenia extraorálne aj intraorálne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Spojenie šablón,naznačenie bodov-stredová línia čiže symetrála pretínajúca žúv.rovinu a s ńou tvorí rezákový kríž a vpriesečíku leží stred,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Polohy očných zubov- v symetrálach uhlov,kt tvoria nosovolícne brázdy s kókrajm nosových krídel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Línia úsmevu-1 mm pod hornou perou vryp pri jemne naznačenom úsmeve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Výber farby zubov-tvar,veĺkosť,farba a hmota.Existuje súvislosť medzi tvarom zubov a typom tváre,zohľadńujeme zakivenie alv.výbežku,farba plati,pohlavie,návyky pacienta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Predextrakčný záznam- čiastočné zhryz.šablóny kt sa spoja v ústach pri oklúzii,po extrakciach sa zlepené šablónynasadia na modely a spoĺahlivo určí sa pôvodný vzťah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Ine metody-profilová bočná snímka,fotografia tváre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TextShape 1"/>
          <p:cNvSpPr txBox="1"/>
          <p:nvPr/>
        </p:nvSpPr>
        <p:spPr>
          <a:xfrm>
            <a:off x="457200" y="188640"/>
            <a:ext cx="8229240" cy="1007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MYOCENTRIKA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84" name="TextShape 2"/>
          <p:cNvSpPr txBox="1"/>
          <p:nvPr/>
        </p:nvSpPr>
        <p:spPr>
          <a:xfrm>
            <a:off x="457200" y="2133000"/>
            <a:ext cx="8229240" cy="444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Neuromuskulárna metodika k určeniu polohy Mn,popisuje spôsob určenia vzťahu pri kt sú relaxované žúv.svaly a je dosiahnutá pokojová poloha sánky,využíva prístroj TENS čiže pomocou elektr.nervovej stimulácie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Pri registrácii je pac.v spriamenon držaní tela narozdiel od bežnej techniky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Záznam sa zobrazuje na elektromyograme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86" name="Picture 2"/>
          <p:cNvPicPr/>
          <p:nvPr/>
        </p:nvPicPr>
        <p:blipFill>
          <a:blip r:embed="rId2"/>
          <a:stretch/>
        </p:blipFill>
        <p:spPr>
          <a:xfrm>
            <a:off x="1817640" y="1600200"/>
            <a:ext cx="5743440" cy="44953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TextShape 1"/>
          <p:cNvSpPr txBox="1"/>
          <p:nvPr/>
        </p:nvSpPr>
        <p:spPr>
          <a:xfrm>
            <a:off x="457200" y="620640"/>
            <a:ext cx="8229240" cy="14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32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88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3. laboratórena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Adaptácia modelov do artikulátora a zostavenie umelého chrupu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900" b="0" strike="noStrike" spc="-1">
                <a:solidFill>
                  <a:srgbClr val="000000"/>
                </a:solidFill>
                <a:latin typeface="Georgia"/>
              </a:rPr>
              <a:t>Báza pripravovanej náhrady sa zhotovuje zo šelakovogutaperčovej platne, zuby sa stavajú do vosku pravidlo hrebeňovej línie: zuby majú byť postavené na najvyššie miesto alveolárneho výbežku , na hrebeňovú líniu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900" b="0" strike="noStrike" spc="-1">
                <a:solidFill>
                  <a:srgbClr val="000000"/>
                </a:solidFill>
                <a:latin typeface="Georgia"/>
              </a:rPr>
              <a:t>Pravidlo interalveolárnej osi-táto os spája protiľahlé body horného a dolného alv. Výbežku, v priaznivom prípade tvorí so žuvacou rovinou pravý uhol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900" b="0" strike="noStrike" spc="-1">
                <a:solidFill>
                  <a:srgbClr val="000000"/>
                </a:solidFill>
                <a:latin typeface="Georgia"/>
              </a:rPr>
              <a:t>Ak tieto body spojíme dostaneme plochu tzv.Robinov kúžeľ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900" b="0" strike="noStrike" spc="-1">
                <a:solidFill>
                  <a:srgbClr val="000000"/>
                </a:solidFill>
                <a:latin typeface="Georgia"/>
              </a:rPr>
              <a:t>Hrbčeková línia- spojnica vrcholov hrbčekov ja nahradená artikulačnými providlami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TextShape 1"/>
          <p:cNvSpPr txBox="1"/>
          <p:nvPr/>
        </p:nvSpPr>
        <p:spPr>
          <a:xfrm>
            <a:off x="457200" y="404640"/>
            <a:ext cx="8229240" cy="287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00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90" name="TextShape 2"/>
          <p:cNvSpPr txBox="1"/>
          <p:nvPr/>
        </p:nvSpPr>
        <p:spPr>
          <a:xfrm>
            <a:off x="611640" y="836640"/>
            <a:ext cx="8229240" cy="5832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Artikulačný problém- vhodný artikulátor,stavanie zubov,konfigurácia oklúznej plochy,TMK,registrácia pohybov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Artikulačné teórie-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1.Sférická – pohyby Mn prebiehajú okolo centra ležiaceho v očnici  tým sa dráha sánky zhoduje so speeovou krickou čiže zakrivením alveolu,priemer 10,6mm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2.balančná-Gysi,Hanau.požiadavka viacbodového artikul.kontaktu-tým sa rovnomerne prenesol tlak a lôžko na väčšiu plochu,medery pri pohyboch sú nežiadúce,negat.dopad na statiku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Christensenov fenomén- pri propulzii vzniká medzera medzi dist.zubami lebo caput mand.musí klesať po tuberc.artik.v sagit.rovine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Veľkosť medzier závisí od sklonu drahy,čím väčší tým viac sánka klesá,kompenzácia vysokými hrbčekmi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Je aj v transv.rovine-pri lateropulzii vzniká medzera medzi dist.zubami na balančnej strane,zakrivením žúv.roviny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Rozsah klesania hláv závisí aj od rezákového vedenia,čím hlbší zhryz tým strmšie vedenia,pri hranovom zhryze vedenie je 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TextShape 1"/>
          <p:cNvSpPr txBox="1"/>
          <p:nvPr/>
        </p:nvSpPr>
        <p:spPr>
          <a:xfrm rot="10800000">
            <a:off x="457200" y="188640"/>
            <a:ext cx="8229240" cy="215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4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392" name="TextShape 2"/>
          <p:cNvSpPr txBox="1"/>
          <p:nvPr/>
        </p:nvSpPr>
        <p:spPr>
          <a:xfrm>
            <a:off x="457200" y="404640"/>
            <a:ext cx="8229240" cy="6169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Stavanie zubov-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H frontalne zuby – pred alveol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H stredné rezáky – symetr.po obidvoch stranách stredovej čiary,dlhá osa rovnob.so sagit.rovinou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H postrenné rez.-vyššie,ich dlhé osi mierny sklon incizálne,krčky ľahko odklonené do strany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H očné-paralelné v postavení so stredovou čiarou,hrot vo výške ako incizálna hrana H stredných rez., krčky mierne lab.,a tak tvoria podklad pre tvar H pery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D frontálne-na prednej ploche alveolu alebo pri atrofii za ňou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D stredné rez.-mierne vyklonené vpred na zabezpečenia pokračovania alveolu,sklon mierne mes.,inciz.hrany presahujú o 1-2 mm výšku oklúzie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D postranné rez.-kolmo na alveol,krčk mierne pred hrebeňovú líniu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D očné zuby-sklon ling.,hroty v úrovni rezákov,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000" b="0" strike="noStrike" spc="-1">
                <a:solidFill>
                  <a:srgbClr val="000000"/>
                </a:solidFill>
                <a:latin typeface="Georgia"/>
              </a:rPr>
              <a:t>H a D dist.zuby sa riadia anat.rozsahom Mx a Mn a statickými pravidlami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94" name="Picture 2"/>
          <p:cNvPicPr/>
          <p:nvPr/>
        </p:nvPicPr>
        <p:blipFill>
          <a:blip r:embed="rId2"/>
          <a:stretch/>
        </p:blipFill>
        <p:spPr>
          <a:xfrm>
            <a:off x="2313360" y="2249640"/>
            <a:ext cx="4516920" cy="432396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96" name="Zástupný symbol obsahu 3"/>
          <p:cNvPicPr/>
          <p:nvPr/>
        </p:nvPicPr>
        <p:blipFill>
          <a:blip r:embed="rId2"/>
          <a:srcRect t="50587" b="7779"/>
          <a:stretch/>
        </p:blipFill>
        <p:spPr>
          <a:xfrm>
            <a:off x="323640" y="1772640"/>
            <a:ext cx="8064360" cy="446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pic>
        <p:nvPicPr>
          <p:cNvPr id="398" name="Zástupný symbol obsahu 3"/>
          <p:cNvPicPr/>
          <p:nvPr/>
        </p:nvPicPr>
        <p:blipFill>
          <a:blip r:embed="rId2"/>
          <a:srcRect l="13352" t="3960" b="77719"/>
          <a:stretch/>
        </p:blipFill>
        <p:spPr>
          <a:xfrm>
            <a:off x="1403640" y="2421000"/>
            <a:ext cx="6192360" cy="208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TextShape 1"/>
          <p:cNvSpPr txBox="1"/>
          <p:nvPr/>
        </p:nvSpPr>
        <p:spPr>
          <a:xfrm rot="10800000">
            <a:off x="457200" y="1052640"/>
            <a:ext cx="8229240" cy="90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0" name="TextShape 2"/>
          <p:cNvSpPr txBox="1"/>
          <p:nvPr/>
        </p:nvSpPr>
        <p:spPr>
          <a:xfrm>
            <a:off x="457200" y="2421000"/>
            <a:ext cx="8229240" cy="4153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Retrooklúzia – </a:t>
            </a: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najprv horné,tak dolné mierne sklonené zuby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3.tr.</a:t>
            </a: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- najprv dolné front.zuby,mierny sklon ling.,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Hlboký zhryz- </a:t>
            </a: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rezné hrany rezákov v kontakte s platňou,časté statické problémy!,snaha utvoriť väčší horizontálny priestor medzi H a D rezákmi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TextShape 1"/>
          <p:cNvSpPr txBox="1"/>
          <p:nvPr/>
        </p:nvSpPr>
        <p:spPr>
          <a:xfrm>
            <a:off x="423360" y="5472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2" name="TextShape 2"/>
          <p:cNvSpPr txBox="1"/>
          <p:nvPr/>
        </p:nvSpPr>
        <p:spPr>
          <a:xfrm>
            <a:off x="457200" y="1268640"/>
            <a:ext cx="8229240" cy="530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4. ordinačná fáza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Vyskúšanie voskovej protézy –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Chybná oklúzia – zapríčinená nesprávnym M-M vzťahom,chybou v laboratóriu,nevhodný artikulátor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Prejav nesprávneho horizont.vzťahu v propulzii a lateropulzii sa prejaví Christensenovým fenoménom – predčasný kontakt molárov,nedovieravosť rezákov,neprirodzený výzor ,veľký rezákový schodík 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Skúška zýhryz do valčeka- na bukálny hrbček – nesmie sa náhrada dislokovať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Kontrola- korešpondecia hrbčekov,intekuspidácie,či zuboradia sa dostanú automaticky do oklúzie,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Lopatková skúška-či bázy sedia rovnako na alveole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Trhacia skúška-papier sa má roztrhnúť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Správny priebeh hraníc ,zadný okraj náhrady-vyslovovanie hlások- fonetické skúšky/ sykavky/ kde rezáky majú mierne prekrývať antagonistov,hláska f-hrany H rez.ľahký dotyk D pery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4" name="TextShape 2"/>
          <p:cNvSpPr txBox="1"/>
          <p:nvPr/>
        </p:nvSpPr>
        <p:spPr>
          <a:xfrm>
            <a:off x="457200" y="3213000"/>
            <a:ext cx="8229240" cy="336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Estetika-poloha pery,fyziognomické zmeny kútiky ,zuby/ tvar,veľkosť,farba,vzťah k štrbine,predhryz a prehrzy,vzťah ku gingíve,symetria chrupu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Korekcie keram.-diamantom,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Pacientov povieme- ľahko pootvorené ústa,opora pery,pacient može počítať- vertik.vzťahy,hlásky M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Hlásky Z, misisipi - šušlanie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6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4. laboratórna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Odovzdanie protézy a pokyny pre pacienta- </a:t>
            </a: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postup podobne ako pri skúške voskovej náhrady,úprava artikulácie príp.oklúzie,hodnotíme retenciu a stabilitu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Poučenie pacienta- o nosení náhrad,starostlivosti o náhradu, vyberanie a vkladanie,strava,davivý reflex,reč a žúvanie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08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5. ordinačná fáza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 dirty="0">
                <a:solidFill>
                  <a:srgbClr val="000000"/>
                </a:solidFill>
                <a:latin typeface="Georgia"/>
              </a:rPr>
              <a:t>kontrola a úprava protézy- 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úprava nedostatkov po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nosení,dekubity,oklúzia,korekcie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hraníc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náhrady,adhézia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- </a:t>
            </a:r>
            <a:r>
              <a:rPr lang="sk-SK" sz="1800" b="0" strike="noStrike" spc="-1" dirty="0" err="1" smtClean="0">
                <a:solidFill>
                  <a:srgbClr val="000000"/>
                </a:solidFill>
                <a:latin typeface="Georgia"/>
              </a:rPr>
              <a:t>rebazácia</a:t>
            </a:r>
            <a:r>
              <a:rPr lang="sk-SK" sz="1800" b="0" strike="noStrike" spc="-1" dirty="0" smtClean="0">
                <a:solidFill>
                  <a:srgbClr val="000000"/>
                </a:solidFill>
                <a:latin typeface="Georgia"/>
              </a:rPr>
              <a:t>, chybné 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odľahčenie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štruktúr,klepotanie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 smtClean="0">
                <a:solidFill>
                  <a:srgbClr val="000000"/>
                </a:solidFill>
                <a:latin typeface="Georgia"/>
              </a:rPr>
              <a:t>zubov- 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priveľká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vertk.intermax.vziial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./ zábrus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hrbčekov,výmena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zubov,príp.zlepšit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retenciu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náhrady/.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Problematika navykania na náhrady- po nasadení náhrady menia sa črty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tváre,reflexy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zvracanie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príp.slinenie,obdobie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4-5 dní ,úplne vymiznutie obranných reflexov cca </a:t>
            </a:r>
            <a:r>
              <a:rPr lang="sk-SK" sz="1800" b="0" strike="noStrike" spc="-1" dirty="0" err="1" smtClean="0">
                <a:solidFill>
                  <a:srgbClr val="000000"/>
                </a:solidFill>
                <a:latin typeface="Georgia"/>
              </a:rPr>
              <a:t>mesiac,pozostáva</a:t>
            </a:r>
            <a:r>
              <a:rPr lang="sk-SK" sz="1800" b="0" strike="noStrike" spc="-1" dirty="0" smtClean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z automatizovaného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žúvania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-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kortikalizácia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/návyk na cudzie teleso nielen v DÚ ale aj reflexnými pojmi v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mozg.kôre</a:t>
            </a: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Podporné f.-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pozit.skúsenosti,povaha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pac.individuálny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v závislosti od </a:t>
            </a:r>
            <a:r>
              <a:rPr lang="sk-SK" sz="1800" b="0" strike="noStrike" spc="-1" dirty="0" err="1">
                <a:solidFill>
                  <a:srgbClr val="000000"/>
                </a:solidFill>
                <a:latin typeface="Georgia"/>
              </a:rPr>
              <a:t>veku,kvality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smtClean="0">
                <a:solidFill>
                  <a:srgbClr val="000000"/>
                </a:solidFill>
                <a:latin typeface="Georgia"/>
              </a:rPr>
              <a:t>náhrady,funkčnosti,estetiky,časového</a:t>
            </a:r>
            <a:r>
              <a:rPr lang="sk-SK" sz="1800" b="0" strike="noStrike" spc="-1" dirty="0" smtClean="0">
                <a:solidFill>
                  <a:srgbClr val="000000"/>
                </a:solidFill>
                <a:latin typeface="Georgia"/>
              </a:rPr>
              <a:t> </a:t>
            </a:r>
            <a:r>
              <a:rPr lang="sk-SK" sz="1800" b="0" strike="noStrike" spc="-1" dirty="0">
                <a:solidFill>
                  <a:srgbClr val="000000"/>
                </a:solidFill>
                <a:latin typeface="Georgia"/>
              </a:rPr>
              <a:t>obdobia bezzubosti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 dirty="0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0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B050"/>
                </a:solidFill>
                <a:latin typeface="Georgia"/>
              </a:rPr>
              <a:t>Umelé zuby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Keramické zuby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Základom je kremeň a draselný živec, obsahuje aj leucit, ktorý zabezpečuje vysokú transparentnosť, fluorescenciu a opalescenciu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Svojimi vlastnosťami sa približuje keramickým inlayám prípadne fazetám a celokeramickým korunkám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2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Nedostatkom je: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Nízky modul pružnosti, slabá odolnosť na ťah a ohyb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Na zlepšenie mechanických vlastností sa pridáva korund, ktorý zabraňuje šíreniu praskliny pričom nezvyšuje opacitu materiálu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Al2O3 ďalšia prísada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Osvedčilo sa napaľovanie keramiky vo vákuu, čím sa zlepšila pevnosť porcelánu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TextShape 1"/>
          <p:cNvSpPr txBox="1"/>
          <p:nvPr/>
        </p:nvSpPr>
        <p:spPr>
          <a:xfrm>
            <a:off x="612720" y="1600200"/>
            <a:ext cx="8152920" cy="48528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55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Nevytvára sa chemická väzba medzi telom náhrady (živicou) a keramikou zubov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Preto ich ukotvenie v náhrade musí byť pomocou špeciálnych spojov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Druhým spôsobom je silanizácia spodnej časti umelých zubov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Na nesilanizovaný povrch sa nanesie vrstva MMA,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spolymerizuje sa a dokonale sa spojí s telom náhrady 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Okrem toho zuby musia byť opatrené špeciálnou podbiehavou  kavitou  na spodnej ploche, ktorá by zabezpečila mechanickú retenciu s telom náhrady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5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45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Fyzikálne vlastnosti: tvrdosť, pevnosť, krehkosť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Abrázia podobná pôvodným zubom (10-20 x menšia než u živicových zubov)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Slnečné žiarenie – nemá vplyv na estetiku náhrady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Odolnosť na náraz (živice majú schopnosť tlmiť náraz, avšak živice sa potom nevrátia do svojho pôvodného stavu, ale podliehajú plastickej deformácii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Odolnosť voči vysokým teplotám živice 200, porcelán 1100 stupňov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sk-SK" sz="4000" b="1" strike="noStrike" spc="-1">
                <a:solidFill>
                  <a:srgbClr val="92D050"/>
                </a:solidFill>
                <a:latin typeface="Trebuchet MS"/>
              </a:rPr>
              <a:t>Umelé zuby- živicové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7" name="TextShape 2"/>
          <p:cNvSpPr txBox="1"/>
          <p:nvPr/>
        </p:nvSpPr>
        <p:spPr>
          <a:xfrm>
            <a:off x="612720" y="1600200"/>
            <a:ext cx="8152920" cy="48528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875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Vyrábajú sa z MMA (methyl-metakryát), ale pridávajú sa aj iné polyméry, čím zlepšujú vlastnosti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Nie sú toxické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Vo vodnom prostredí a v ústach sa nerozpúšťajú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Majú lepšie mechanické vlastnosti než porcelán, vyšší modul pružnosti a nižšiu tvrdosť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Niektorí výrobcovia Vivadent, Heraus, vyrábajú umelé živicové zuby s obsahom mikrofilného, dobre leštiteľného kompozitu, najmä v ling. A labiál. Ploche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Takto upravené zuby majú vyššiu odolnosť voči abrázii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Na zvýšenie mechan. odolnosti sa pridávajú do základnej hmoty plnivá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19" name="TextShape 2"/>
          <p:cNvSpPr txBox="1"/>
          <p:nvPr/>
        </p:nvSpPr>
        <p:spPr>
          <a:xfrm>
            <a:off x="457200" y="2249280"/>
            <a:ext cx="8229240" cy="4324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Vyrábajú sa továrensky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1, tvar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2, veľkosť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3, farba – od krčku k incízii pribúda transparentnosť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TextShape 1"/>
          <p:cNvSpPr txBox="1"/>
          <p:nvPr/>
        </p:nvSpPr>
        <p:spPr>
          <a:xfrm>
            <a:off x="457200" y="1143000"/>
            <a:ext cx="8229240" cy="106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89000"/>
          </a:bodyPr>
          <a:lstStyle/>
          <a:p>
            <a:pPr>
              <a:lnSpc>
                <a:spcPct val="100000"/>
              </a:lnSpc>
            </a:pPr>
            <a:r>
              <a:rPr lang="sk-SK" sz="4000" b="0" i="1" strike="noStrike" spc="-1">
                <a:solidFill>
                  <a:srgbClr val="464646"/>
                </a:solidFill>
                <a:latin typeface="Trebuchet MS"/>
              </a:rPr>
              <a:t>ISO norma pre umelé zuby ISO 22112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1" name="TextShape 2"/>
          <p:cNvSpPr txBox="1"/>
          <p:nvPr/>
        </p:nvSpPr>
        <p:spPr>
          <a:xfrm>
            <a:off x="612720" y="1600200"/>
            <a:ext cx="7559280" cy="57168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Jej obsahom je : rozmery zubov, farebný odtieň a kombinácie zubov, biologická znášanlivosť, kvalita povrchu, stabilita spracovaní, dokonalosť po preleštení spojenie s bazálnou živicou, farebná stálosť, odolnosť zubov proti prasknutiu a odlupovaniu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TextShape 1"/>
          <p:cNvSpPr txBox="1"/>
          <p:nvPr/>
        </p:nvSpPr>
        <p:spPr>
          <a:xfrm>
            <a:off x="457200" y="260640"/>
            <a:ext cx="8229240" cy="1367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Rebazácia náhrady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3" name="TextShape 2"/>
          <p:cNvSpPr txBox="1"/>
          <p:nvPr/>
        </p:nvSpPr>
        <p:spPr>
          <a:xfrm>
            <a:off x="457200" y="1628640"/>
            <a:ext cx="8229240" cy="494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400" b="0" strike="noStrike" spc="-1">
                <a:solidFill>
                  <a:srgbClr val="000000"/>
                </a:solidFill>
                <a:latin typeface="Georgia"/>
              </a:rPr>
              <a:t>Pri rebázovaní (podkladaní) protézy sa obnovuje a doplňuje je vnútorná sliznicová plocha. Prispôsobuje sa aktuálnemu stavu čeľuste resp. alveolárnym výbežkom, a tým sa odstraňuje nesúlad medzi bázou protézy a lôžkom protézy.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400" b="0" strike="noStrike" spc="-1">
                <a:solidFill>
                  <a:srgbClr val="000000"/>
                </a:solidFill>
                <a:latin typeface="Georgia"/>
              </a:rPr>
              <a:t>Jednotlivé útvary a úseky čeľusti neatrofujú rovnomerne. Tým sa stabilita a retencia protézy oslabuje.Pohyblivá, zle sediaca protéza prenáša tlak na protézne lôžko nerovnomerne. Preťažovaním jednotlivých častí sa porušuje artikulácia.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4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TextShape 1"/>
          <p:cNvSpPr txBox="1"/>
          <p:nvPr/>
        </p:nvSpPr>
        <p:spPr>
          <a:xfrm>
            <a:off x="457200" y="692640"/>
            <a:ext cx="8229240" cy="71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5" name="TextShape 2"/>
          <p:cNvSpPr txBox="1"/>
          <p:nvPr/>
        </p:nvSpPr>
        <p:spPr>
          <a:xfrm>
            <a:off x="457200" y="980640"/>
            <a:ext cx="8229240" cy="5593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i="1" strike="noStrike" spc="-1">
                <a:solidFill>
                  <a:srgbClr val="000000"/>
                </a:solidFill>
                <a:latin typeface="Georgia"/>
              </a:rPr>
              <a:t>Indikácia: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pomalej atrofii alveolárneho výbežku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imediátnych protézach s rýchlou atrofiou lôžka po zahojení extrakčných rán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uvoľnovaní sa protéz u pacientov, ktorí náhle schudli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nových protézach, pri ktorých sa porušil vnútorný sliznicový reliéf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 pacientov, s ktorými by sa pri zhotovovaní novej protézy ťažko spolupracovalo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u pacientov, ktorí príliš lipnú na svojej starej protéze a nechcú sa jej zrieknuť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TextShape 1"/>
          <p:cNvSpPr txBox="1"/>
          <p:nvPr/>
        </p:nvSpPr>
        <p:spPr>
          <a:xfrm>
            <a:off x="457200" y="476640"/>
            <a:ext cx="8229240" cy="215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4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7" name="TextShape 2"/>
          <p:cNvSpPr txBox="1"/>
          <p:nvPr/>
        </p:nvSpPr>
        <p:spPr>
          <a:xfrm>
            <a:off x="457200" y="836640"/>
            <a:ext cx="8229240" cy="5737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30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Rebázovaním sa nedajú uspokojivo korigovať nadmerné inkongruencie medzi vnútornou plochou protézy a protézneho lôžka, a to z týchto dôvodov: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nezabezpečí sa správna poloha pohyblivej protézy (zmena intermaxilárneho vzťahu a to v smere horizontálnom aj vertikálnom!!!)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výraznej centripetálnej atrofii horného alveolárneho výbežku by sa porušilo pravidlo hrebeňovej línie a interalveolárnej osi. Zuby by na rebázovanej protéze ležali vestibulárne od hrebeňovej línie.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Rebázovaním sa nedá upraviť chybná konštrukcia protézy, napr. nesprávne postavenie zubov. Nedajú sa podkladať protézy s abradovanými umelými zubami.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TextShape 1"/>
          <p:cNvSpPr txBox="1"/>
          <p:nvPr/>
        </p:nvSpPr>
        <p:spPr>
          <a:xfrm>
            <a:off x="457200" y="692640"/>
            <a:ext cx="8229240" cy="35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97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29" name="TextShape 2"/>
          <p:cNvSpPr txBox="1"/>
          <p:nvPr/>
        </p:nvSpPr>
        <p:spPr>
          <a:xfrm>
            <a:off x="457200" y="1196640"/>
            <a:ext cx="8229240" cy="54050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Protézy sa môžu podložiť priamou / alebo nepriamou metódou/ odtlačok,.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i="1" strike="noStrike" spc="-1">
                <a:solidFill>
                  <a:srgbClr val="000000"/>
                </a:solidFill>
                <a:latin typeface="Georgia"/>
              </a:rPr>
              <a:t>Výhody: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rýchly postup, dobré zabezpečenie okrajového uzáveru.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i="1" strike="noStrike" spc="-1">
                <a:solidFill>
                  <a:srgbClr val="000000"/>
                </a:solidFill>
                <a:latin typeface="Georgia"/>
              </a:rPr>
              <a:t>Nevýhody: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 toxické alebo termické poškodenie sliznice, horšia biologická a fyzikálna kvalita autopolymerizátu, jeho väčšia porozita.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 </a:t>
            </a: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nepriamom podkladaní 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ide vlastne o individuálny odtlačok v starej protéze, jej okraje môžeme v prípade potreby upraviť kompozičnou hmotou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TextShape 1"/>
          <p:cNvSpPr txBox="1"/>
          <p:nvPr/>
        </p:nvSpPr>
        <p:spPr>
          <a:xfrm rot="10800000">
            <a:off x="457200" y="476640"/>
            <a:ext cx="8229240" cy="14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325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1" name="TextShape 2"/>
          <p:cNvSpPr txBox="1"/>
          <p:nvPr/>
        </p:nvSpPr>
        <p:spPr>
          <a:xfrm>
            <a:off x="457200" y="908640"/>
            <a:ext cx="8229240" cy="5760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 fontScale="95000" lnSpcReduction="10000"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Priame podkladanie sa využíva hlavne pri korigovaní malých nepresností napr. imediátnych protéz.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Okrem tvrdých rebázovacích hmôt je možné použiť aj mäkké rebázovacie hmoty, ktoré pôsobia ako vankúš, ktorý umožní traumatizovaným tkanivám zahojiť sa pred sňatím odtlačku na novú náhradu.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Existujú 2 základné skupiny materiálov. Do prvej skupiny patria tzv. </a:t>
            </a: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tkanivové kondicionéry 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a </a:t>
            </a: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dočasne pružné materiály 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založené na báze polyethylmetakrylátov, aromatických esterov a ethylalkoholu. Materiály sú indikované pre dočasné prechodné použitie. Do druhej skupiny zaraďujeme </a:t>
            </a:r>
            <a:r>
              <a:rPr lang="sk-SK" sz="2800" b="0" strike="noStrike" spc="-1">
                <a:solidFill>
                  <a:srgbClr val="FF0000"/>
                </a:solidFill>
                <a:latin typeface="Georgia"/>
              </a:rPr>
              <a:t>trvale pružné materiály </a:t>
            </a: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na silikónovej alebo akrylátovej báze.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TextShape 1"/>
          <p:cNvSpPr txBox="1"/>
          <p:nvPr/>
        </p:nvSpPr>
        <p:spPr>
          <a:xfrm>
            <a:off x="457200" y="476640"/>
            <a:ext cx="8229240" cy="287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0000" lnSpcReduction="1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3" name="TextShape 2"/>
          <p:cNvSpPr txBox="1"/>
          <p:nvPr/>
        </p:nvSpPr>
        <p:spPr>
          <a:xfrm>
            <a:off x="457200" y="908640"/>
            <a:ext cx="8229240" cy="5665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Dočasne pružné materiály a tkanivové kondicionéry.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Materiály musia byť vysokoelastické a musia byť rezilientné voči dynamickým silám (pri žuvaní).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1" strike="noStrike" spc="-1">
                <a:solidFill>
                  <a:srgbClr val="000000"/>
                </a:solidFill>
                <a:latin typeface="Georgia"/>
              </a:rPr>
              <a:t>Trvale pružné materiály.</a:t>
            </a: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2800" b="0" strike="noStrike" spc="-1">
                <a:solidFill>
                  <a:srgbClr val="000000"/>
                </a:solidFill>
                <a:latin typeface="Georgia"/>
              </a:rPr>
              <a:t>Ide o dlhodobo rezilientné materiály. Sú to plastické akryláty a siloxanové polymeráty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TextShape 1"/>
          <p:cNvSpPr txBox="1"/>
          <p:nvPr/>
        </p:nvSpPr>
        <p:spPr>
          <a:xfrm>
            <a:off x="457200" y="476640"/>
            <a:ext cx="8229240" cy="719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Opravy TN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5" name="TextShape 2"/>
          <p:cNvSpPr txBox="1"/>
          <p:nvPr/>
        </p:nvSpPr>
        <p:spPr>
          <a:xfrm>
            <a:off x="457200" y="1182600"/>
            <a:ext cx="8229240" cy="544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Príčiny zlyhania náhrady: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1. Chyby ošetrujúceho -  nedostatočné oš.pilierov a stomatogn.systému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                              plánovanie náhrady bez štud.modelu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                              nedostatočná predprotet.príprava –MT,TT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                              alergie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 Technologické chyby – nedostatočná povrchová úprava,nevyužitie sponorysu,nedodržanie tepelného spracovania kovov a živíc/ deformácie,porovitost,krehkosť/,nedost.kompenzácia kontrakcie kovov / tesná/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3. Iné – dlhodobá námaha kovov ma limitovanú životnosť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prostredie DU – elektrogalvanizmus,kyslosť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profesionálne povolania – abrázia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4. Úprava náhrady pacientom 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                                     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    Oprava živicovej bázy náhrady- zlomenie,prasknutie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Konštrukcie náhrady-spojovacieho prvku,okl.rameno,</a:t>
            </a: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Rozšírenie náhrady o zuby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TextShape 1"/>
          <p:cNvSpPr txBox="1"/>
          <p:nvPr/>
        </p:nvSpPr>
        <p:spPr>
          <a:xfrm>
            <a:off x="457200" y="548640"/>
            <a:ext cx="8229240" cy="50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71000" lnSpcReduction="10000"/>
          </a:bodyPr>
          <a:lstStyle/>
          <a:p>
            <a:pPr algn="ctr">
              <a:lnSpc>
                <a:spcPct val="100000"/>
              </a:lnSpc>
            </a:pPr>
            <a:r>
              <a:rPr lang="sk-SK" sz="4000" b="0" strike="noStrike" spc="-1">
                <a:solidFill>
                  <a:srgbClr val="FF0000"/>
                </a:solidFill>
                <a:latin typeface="Trebuchet MS"/>
              </a:rPr>
              <a:t>Imediátne náhrady</a:t>
            </a:r>
            <a:endParaRPr lang="sk-SK" sz="40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7" name="TextShape 2"/>
          <p:cNvSpPr txBox="1"/>
          <p:nvPr/>
        </p:nvSpPr>
        <p:spPr>
          <a:xfrm>
            <a:off x="457200" y="1052640"/>
            <a:ext cx="8229240" cy="5521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Zhotovenie pred extrakciami zubov  a nasadenie po extrakciách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Výhody: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Zachovanie povodnej výšky zhryzu a konečnej oklúzie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Predchádzanie patolog.zmenám v TMK-nerovnováha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Spomalenie atrofie alveolov-posobenie podnetov a mení sa štruktúra kosti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Odstránenie a nevytvorenie si nesprávnych motorických stereotypov a predchádzanie reflexným poruchám  - rýchlejšia adaptácia na TN,navýk na TN ,mechanizmus žúvania / prechádza funkcia z proprioreceptorov ozubice na sliznicu/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Zachovanie hranice medzi vlaatnou DU a predsieňou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Zachovanie povodnej intermax.relácie – nový rečový stereotyp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Extrakčné rany –hojenie,infekcie,stagnácia slín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GIT- žúvanie obmedzené dočasne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Poextr.krvácanie</a:t>
            </a:r>
          </a:p>
          <a:p>
            <a:pPr marL="452520" indent="-34272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AutoNum type="arabicPeriod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Obdobie bezzubosti- estetika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TextShape 1"/>
          <p:cNvSpPr txBox="1"/>
          <p:nvPr/>
        </p:nvSpPr>
        <p:spPr>
          <a:xfrm>
            <a:off x="457200" y="286920"/>
            <a:ext cx="8229240" cy="45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ctr">
            <a:normAutofit fontScale="25000" lnSpcReduction="20000"/>
          </a:bodyPr>
          <a:lstStyle/>
          <a:p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  <p:sp>
        <p:nvSpPr>
          <p:cNvPr id="439" name="TextShape 2"/>
          <p:cNvSpPr txBox="1"/>
          <p:nvPr/>
        </p:nvSpPr>
        <p:spPr>
          <a:xfrm>
            <a:off x="457200" y="620640"/>
            <a:ext cx="8229240" cy="6237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</a:pPr>
            <a:endParaRPr lang="sk-SK" sz="2800" b="0" strike="noStrike" spc="-1">
              <a:solidFill>
                <a:srgbClr val="000000"/>
              </a:solidFill>
              <a:latin typeface="Georgia"/>
            </a:endParaRPr>
          </a:p>
          <a:p>
            <a:pPr marL="365760" indent="-255600">
              <a:lnSpc>
                <a:spcPct val="100000"/>
              </a:lnSpc>
              <a:spcBef>
                <a:spcPts val="300"/>
              </a:spcBef>
              <a:buClr>
                <a:srgbClr val="EB641B"/>
              </a:buClr>
              <a:buFont typeface="Georgia"/>
              <a:buChar char="•"/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Nevýhody: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1.Nepresné odtlačky- čiastočné ozubenie ,TN zhotovená na neresný model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2.Časté kontroly a výbrusy-revízia rán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3.Retencia náhrady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4.Poisťovňa nehradí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Postup-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Dist.zuby sa extrahujú,front.čast vyplní sa voskom poloimed.náhrady odtl.1-2 hod.po extrakciách,imed.náhrada do 2-3 týzdne. po extrakciách,nasadenie Repinom /dočasná rebazácia,fixácia a hojenie/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Poučenie pacienta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r>
              <a:rPr lang="sk-SK" sz="1800" b="0" strike="noStrike" spc="-1">
                <a:solidFill>
                  <a:srgbClr val="000000"/>
                </a:solidFill>
                <a:latin typeface="Georgia"/>
              </a:rPr>
              <a:t>Výhody poloimed.náhrad- odtl.bezzubej Mxa Mn, vyskúšanie výšky zhryzu / rýchla náhrada/</a:t>
            </a: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  <a:p>
            <a:pPr marL="109800">
              <a:lnSpc>
                <a:spcPct val="100000"/>
              </a:lnSpc>
              <a:spcBef>
                <a:spcPts val="300"/>
              </a:spcBef>
            </a:pPr>
            <a:endParaRPr lang="sk-SK" sz="1800" b="0" strike="noStrike" spc="-1">
              <a:solidFill>
                <a:srgbClr val="000000"/>
              </a:solidFill>
              <a:latin typeface="Georgi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1127</TotalTime>
  <Words>3406</Words>
  <Application>Microsoft Office PowerPoint</Application>
  <PresentationFormat>Prezentácia na obrazovke (4:3)</PresentationFormat>
  <Paragraphs>388</Paragraphs>
  <Slides>73</Slides>
  <Notes>3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73</vt:i4>
      </vt:variant>
    </vt:vector>
  </HeadingPairs>
  <TitlesOfParts>
    <vt:vector size="86" baseType="lpstr">
      <vt:lpstr>Arial</vt:lpstr>
      <vt:lpstr>DejaVu Sans</vt:lpstr>
      <vt:lpstr>Georgia</vt:lpstr>
      <vt:lpstr>Symbol</vt:lpstr>
      <vt:lpstr>Times New Roman</vt:lpstr>
      <vt:lpstr>Trebuchet MS</vt:lpstr>
      <vt:lpstr>Wingdings</vt:lpstr>
      <vt:lpstr>Wingdings 2</vt:lpstr>
      <vt:lpstr>Office Theme</vt:lpstr>
      <vt:lpstr>Office Theme</vt:lpstr>
      <vt:lpstr>Office Theme</vt:lpstr>
      <vt:lpstr>Office Theme</vt:lpstr>
      <vt:lpstr>Office Theme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Náhrady zubov : snímateľné náhrady : rozdelenie, druhy Čiastočné snímateľné náhrady: rozdelenie, popis konštrukčných prvkov   </dc:title>
  <dc:subject/>
  <dc:creator>frenky</dc:creator>
  <dc:description/>
  <cp:lastModifiedBy>Windows User</cp:lastModifiedBy>
  <cp:revision>145</cp:revision>
  <dcterms:created xsi:type="dcterms:W3CDTF">2014-04-08T19:11:04Z</dcterms:created>
  <dcterms:modified xsi:type="dcterms:W3CDTF">2020-03-20T08:51:58Z</dcterms:modified>
  <dc:language>sk-SK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2</vt:i4>
  </property>
  <property fmtid="{D5CDD505-2E9C-101B-9397-08002B2CF9AE}" pid="8" name="PresentationFormat">
    <vt:lpwstr>Prezentácia na obrazovke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73</vt:i4>
  </property>
</Properties>
</file>