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58" r:id="rId18"/>
    <p:sldId id="257" r:id="rId1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-762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3">
  <dgm:title val=""/>
  <dgm:desc val=""/>
  <dgm:catLst>
    <dgm:cat type="accent1" pri="11300"/>
  </dgm:catLst>
  <dgm:styleLbl name="node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shade val="80000"/>
      </a:schemeClr>
      <a:schemeClr val="accent1">
        <a:tint val="7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/>
    <dgm:txEffectClrLst/>
  </dgm:styleLbl>
  <dgm:styleLbl name="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9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8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15CFFF3-CED4-4B8B-BFEA-0660503FB461}" type="doc">
      <dgm:prSet loTypeId="urn:microsoft.com/office/officeart/2005/8/layout/list1" loCatId="list" qsTypeId="urn:microsoft.com/office/officeart/2005/8/quickstyle/simple1" qsCatId="simple" csTypeId="urn:microsoft.com/office/officeart/2005/8/colors/accent1_3" csCatId="accent1" phldr="1"/>
      <dgm:spPr/>
      <dgm:t>
        <a:bodyPr/>
        <a:lstStyle/>
        <a:p>
          <a:endParaRPr lang="sk-SK"/>
        </a:p>
      </dgm:t>
    </dgm:pt>
    <dgm:pt modelId="{73F120C8-0856-4047-ACC6-7183A781FB92}">
      <dgm:prSet phldrT="[Text]" custT="1"/>
      <dgm:spPr/>
      <dgm:t>
        <a:bodyPr/>
        <a:lstStyle/>
        <a:p>
          <a:r>
            <a:rPr lang="sk-SK" sz="1800" b="1" smtClean="0">
              <a:solidFill>
                <a:schemeClr val="tx1"/>
              </a:solidFill>
              <a:latin typeface="Garamond" panose="02020404030301010803" pitchFamily="18" charset="0"/>
            </a:rPr>
            <a:t>účel odborného usmernenia</a:t>
          </a:r>
          <a:endParaRPr lang="sk-SK" sz="1800" b="1" dirty="0">
            <a:solidFill>
              <a:schemeClr val="tx1"/>
            </a:solidFill>
          </a:endParaRPr>
        </a:p>
      </dgm:t>
    </dgm:pt>
    <dgm:pt modelId="{DD8795DC-B11E-419D-9EC1-1FB866731725}" type="parTrans" cxnId="{0CCE870F-0E9D-4381-A184-5B2D2560B036}">
      <dgm:prSet/>
      <dgm:spPr/>
      <dgm:t>
        <a:bodyPr/>
        <a:lstStyle/>
        <a:p>
          <a:endParaRPr lang="sk-SK" sz="1800" b="1">
            <a:solidFill>
              <a:schemeClr val="tx1"/>
            </a:solidFill>
          </a:endParaRPr>
        </a:p>
      </dgm:t>
    </dgm:pt>
    <dgm:pt modelId="{34A1F6A7-C455-48B9-B723-3FBD2229702C}" type="sibTrans" cxnId="{0CCE870F-0E9D-4381-A184-5B2D2560B036}">
      <dgm:prSet/>
      <dgm:spPr/>
      <dgm:t>
        <a:bodyPr/>
        <a:lstStyle/>
        <a:p>
          <a:endParaRPr lang="sk-SK" sz="1800" b="1">
            <a:solidFill>
              <a:schemeClr val="tx1"/>
            </a:solidFill>
          </a:endParaRPr>
        </a:p>
      </dgm:t>
    </dgm:pt>
    <dgm:pt modelId="{35845DDA-0221-4322-82DC-61EBB81A87F0}">
      <dgm:prSet phldrT="[Text]" custT="1"/>
      <dgm:spPr/>
      <dgm:t>
        <a:bodyPr/>
        <a:lstStyle/>
        <a:p>
          <a:r>
            <a:rPr lang="sk-SK" sz="1800" b="1" dirty="0" smtClean="0">
              <a:solidFill>
                <a:schemeClr val="tx1"/>
              </a:solidFill>
              <a:latin typeface="Garamond" panose="02020404030301010803" pitchFamily="18" charset="0"/>
            </a:rPr>
            <a:t>vedenie zdravotnej dokumentácie v ústavných zdravotníckych zariadeniach </a:t>
          </a:r>
          <a:endParaRPr lang="sk-SK" sz="1800" b="1" dirty="0">
            <a:solidFill>
              <a:schemeClr val="tx1"/>
            </a:solidFill>
          </a:endParaRPr>
        </a:p>
      </dgm:t>
    </dgm:pt>
    <dgm:pt modelId="{DB4DB7F8-E5BD-4024-A01F-2DF997F19AC2}" type="parTrans" cxnId="{2D09B8B5-EA25-435F-BA6E-A18AF085765C}">
      <dgm:prSet/>
      <dgm:spPr/>
      <dgm:t>
        <a:bodyPr/>
        <a:lstStyle/>
        <a:p>
          <a:endParaRPr lang="sk-SK" sz="1800" b="1">
            <a:solidFill>
              <a:schemeClr val="tx1"/>
            </a:solidFill>
          </a:endParaRPr>
        </a:p>
      </dgm:t>
    </dgm:pt>
    <dgm:pt modelId="{52F686C3-9964-4859-BEC8-52FA1BD82FD8}" type="sibTrans" cxnId="{2D09B8B5-EA25-435F-BA6E-A18AF085765C}">
      <dgm:prSet/>
      <dgm:spPr/>
      <dgm:t>
        <a:bodyPr/>
        <a:lstStyle/>
        <a:p>
          <a:endParaRPr lang="sk-SK" sz="1800" b="1">
            <a:solidFill>
              <a:schemeClr val="tx1"/>
            </a:solidFill>
          </a:endParaRPr>
        </a:p>
      </dgm:t>
    </dgm:pt>
    <dgm:pt modelId="{BA0424B2-6C09-464E-A07A-DD675FD6F36E}">
      <dgm:prSet phldrT="[Text]" custT="1"/>
      <dgm:spPr/>
      <dgm:t>
        <a:bodyPr/>
        <a:lstStyle/>
        <a:p>
          <a:r>
            <a:rPr lang="sk-SK" sz="1800" b="1" smtClean="0">
              <a:solidFill>
                <a:schemeClr val="tx1"/>
              </a:solidFill>
              <a:latin typeface="Garamond" panose="02020404030301010803" pitchFamily="18" charset="0"/>
            </a:rPr>
            <a:t>vedenie zdravotnej dokumentácie v rozsahu ošetrovateľskej starostlivosti (článok 5)</a:t>
          </a:r>
          <a:endParaRPr lang="sk-SK" sz="1800" b="1" dirty="0">
            <a:solidFill>
              <a:schemeClr val="tx1"/>
            </a:solidFill>
          </a:endParaRPr>
        </a:p>
      </dgm:t>
    </dgm:pt>
    <dgm:pt modelId="{94A745DD-21C7-4CF4-82DF-91A5FAF46603}" type="parTrans" cxnId="{8A0469C8-E745-4E39-B2D4-C79F4115376D}">
      <dgm:prSet/>
      <dgm:spPr/>
      <dgm:t>
        <a:bodyPr/>
        <a:lstStyle/>
        <a:p>
          <a:endParaRPr lang="sk-SK" sz="1800" b="1">
            <a:solidFill>
              <a:schemeClr val="tx1"/>
            </a:solidFill>
          </a:endParaRPr>
        </a:p>
      </dgm:t>
    </dgm:pt>
    <dgm:pt modelId="{0C5669FC-CD13-4D8D-AD67-422CFE0F4C30}" type="sibTrans" cxnId="{8A0469C8-E745-4E39-B2D4-C79F4115376D}">
      <dgm:prSet/>
      <dgm:spPr/>
      <dgm:t>
        <a:bodyPr/>
        <a:lstStyle/>
        <a:p>
          <a:endParaRPr lang="sk-SK" sz="1800" b="1">
            <a:solidFill>
              <a:schemeClr val="tx1"/>
            </a:solidFill>
          </a:endParaRPr>
        </a:p>
      </dgm:t>
    </dgm:pt>
    <dgm:pt modelId="{E1968F75-E89D-4853-9A66-4D24499F99C9}">
      <dgm:prSet phldrT="[Text]" custT="1"/>
      <dgm:spPr/>
      <dgm:t>
        <a:bodyPr/>
        <a:lstStyle/>
        <a:p>
          <a:r>
            <a:rPr lang="sk-SK" sz="1800" b="1" smtClean="0">
              <a:solidFill>
                <a:schemeClr val="tx1"/>
              </a:solidFill>
              <a:latin typeface="Garamond" panose="02020404030301010803" pitchFamily="18" charset="0"/>
            </a:rPr>
            <a:t>vymedzenie základných pojmov</a:t>
          </a:r>
          <a:endParaRPr lang="sk-SK" sz="1800" b="1" dirty="0">
            <a:solidFill>
              <a:schemeClr val="tx1"/>
            </a:solidFill>
          </a:endParaRPr>
        </a:p>
      </dgm:t>
    </dgm:pt>
    <dgm:pt modelId="{553568B1-79ED-44CB-A45A-B6BF21394CC5}" type="parTrans" cxnId="{E8BDE704-C7D1-4F30-9CAB-844EA975F8A1}">
      <dgm:prSet/>
      <dgm:spPr/>
      <dgm:t>
        <a:bodyPr/>
        <a:lstStyle/>
        <a:p>
          <a:endParaRPr lang="sk-SK" sz="1800" b="1">
            <a:solidFill>
              <a:schemeClr val="tx1"/>
            </a:solidFill>
          </a:endParaRPr>
        </a:p>
      </dgm:t>
    </dgm:pt>
    <dgm:pt modelId="{6EE0BF6D-9AC7-4BEA-94F7-923A2A7019D5}" type="sibTrans" cxnId="{E8BDE704-C7D1-4F30-9CAB-844EA975F8A1}">
      <dgm:prSet/>
      <dgm:spPr/>
      <dgm:t>
        <a:bodyPr/>
        <a:lstStyle/>
        <a:p>
          <a:endParaRPr lang="sk-SK" sz="1800" b="1">
            <a:solidFill>
              <a:schemeClr val="tx1"/>
            </a:solidFill>
          </a:endParaRPr>
        </a:p>
      </dgm:t>
    </dgm:pt>
    <dgm:pt modelId="{2C255427-A26B-4BBF-A48D-F90CFAD654E9}" type="pres">
      <dgm:prSet presAssocID="{015CFFF3-CED4-4B8B-BFEA-0660503FB461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sk-SK"/>
        </a:p>
      </dgm:t>
    </dgm:pt>
    <dgm:pt modelId="{39D8B12D-51AD-49D4-9749-212F10425FAE}" type="pres">
      <dgm:prSet presAssocID="{73F120C8-0856-4047-ACC6-7183A781FB92}" presName="parentLin" presStyleCnt="0"/>
      <dgm:spPr/>
      <dgm:t>
        <a:bodyPr/>
        <a:lstStyle/>
        <a:p>
          <a:endParaRPr lang="sk-SK"/>
        </a:p>
      </dgm:t>
    </dgm:pt>
    <dgm:pt modelId="{280338EF-2E87-49AB-9316-AE797CF18679}" type="pres">
      <dgm:prSet presAssocID="{73F120C8-0856-4047-ACC6-7183A781FB92}" presName="parentLeftMargin" presStyleLbl="node1" presStyleIdx="0" presStyleCnt="4"/>
      <dgm:spPr/>
      <dgm:t>
        <a:bodyPr/>
        <a:lstStyle/>
        <a:p>
          <a:endParaRPr lang="sk-SK"/>
        </a:p>
      </dgm:t>
    </dgm:pt>
    <dgm:pt modelId="{ADD10AFD-2F5C-4BCF-8CD2-0D4E56552564}" type="pres">
      <dgm:prSet presAssocID="{73F120C8-0856-4047-ACC6-7183A781FB92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3CC1737C-5EBD-4F78-AC8B-DB193EAB3C2D}" type="pres">
      <dgm:prSet presAssocID="{73F120C8-0856-4047-ACC6-7183A781FB92}" presName="negativeSpace" presStyleCnt="0"/>
      <dgm:spPr/>
      <dgm:t>
        <a:bodyPr/>
        <a:lstStyle/>
        <a:p>
          <a:endParaRPr lang="sk-SK"/>
        </a:p>
      </dgm:t>
    </dgm:pt>
    <dgm:pt modelId="{324F8273-B74E-430D-9FAD-2112972EF817}" type="pres">
      <dgm:prSet presAssocID="{73F120C8-0856-4047-ACC6-7183A781FB92}" presName="childText" presStyleLbl="conFgAcc1" presStyleIdx="0" presStyleCnt="4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BCF873FA-03CC-4ABF-AA83-C916D0B170E2}" type="pres">
      <dgm:prSet presAssocID="{34A1F6A7-C455-48B9-B723-3FBD2229702C}" presName="spaceBetweenRectangles" presStyleCnt="0"/>
      <dgm:spPr/>
      <dgm:t>
        <a:bodyPr/>
        <a:lstStyle/>
        <a:p>
          <a:endParaRPr lang="sk-SK"/>
        </a:p>
      </dgm:t>
    </dgm:pt>
    <dgm:pt modelId="{E0DF0EAC-50AA-44FA-BCDE-A2C1004C4AE8}" type="pres">
      <dgm:prSet presAssocID="{E1968F75-E89D-4853-9A66-4D24499F99C9}" presName="parentLin" presStyleCnt="0"/>
      <dgm:spPr/>
      <dgm:t>
        <a:bodyPr/>
        <a:lstStyle/>
        <a:p>
          <a:endParaRPr lang="sk-SK"/>
        </a:p>
      </dgm:t>
    </dgm:pt>
    <dgm:pt modelId="{BC731C42-0EDF-4EB5-B547-654C4F8B51BF}" type="pres">
      <dgm:prSet presAssocID="{E1968F75-E89D-4853-9A66-4D24499F99C9}" presName="parentLeftMargin" presStyleLbl="node1" presStyleIdx="0" presStyleCnt="4"/>
      <dgm:spPr/>
      <dgm:t>
        <a:bodyPr/>
        <a:lstStyle/>
        <a:p>
          <a:endParaRPr lang="sk-SK"/>
        </a:p>
      </dgm:t>
    </dgm:pt>
    <dgm:pt modelId="{4EF0745E-C76D-4345-BE34-33F3CDB07735}" type="pres">
      <dgm:prSet presAssocID="{E1968F75-E89D-4853-9A66-4D24499F99C9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3C4989D2-0512-411D-B145-5834E5C053A4}" type="pres">
      <dgm:prSet presAssocID="{E1968F75-E89D-4853-9A66-4D24499F99C9}" presName="negativeSpace" presStyleCnt="0"/>
      <dgm:spPr/>
      <dgm:t>
        <a:bodyPr/>
        <a:lstStyle/>
        <a:p>
          <a:endParaRPr lang="sk-SK"/>
        </a:p>
      </dgm:t>
    </dgm:pt>
    <dgm:pt modelId="{B3A2C311-F77A-452F-AC8A-932CBDC2D708}" type="pres">
      <dgm:prSet presAssocID="{E1968F75-E89D-4853-9A66-4D24499F99C9}" presName="childText" presStyleLbl="conFgAcc1" presStyleIdx="1" presStyleCnt="4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0D9388CC-4317-46E2-AB89-E81DEA5DA24C}" type="pres">
      <dgm:prSet presAssocID="{6EE0BF6D-9AC7-4BEA-94F7-923A2A7019D5}" presName="spaceBetweenRectangles" presStyleCnt="0"/>
      <dgm:spPr/>
      <dgm:t>
        <a:bodyPr/>
        <a:lstStyle/>
        <a:p>
          <a:endParaRPr lang="sk-SK"/>
        </a:p>
      </dgm:t>
    </dgm:pt>
    <dgm:pt modelId="{E02F866D-8DD6-4704-B325-395A29EB43F6}" type="pres">
      <dgm:prSet presAssocID="{35845DDA-0221-4322-82DC-61EBB81A87F0}" presName="parentLin" presStyleCnt="0"/>
      <dgm:spPr/>
      <dgm:t>
        <a:bodyPr/>
        <a:lstStyle/>
        <a:p>
          <a:endParaRPr lang="sk-SK"/>
        </a:p>
      </dgm:t>
    </dgm:pt>
    <dgm:pt modelId="{3FEF47F2-BDDF-4D1A-A5D7-00A868B5B472}" type="pres">
      <dgm:prSet presAssocID="{35845DDA-0221-4322-82DC-61EBB81A87F0}" presName="parentLeftMargin" presStyleLbl="node1" presStyleIdx="1" presStyleCnt="4"/>
      <dgm:spPr/>
      <dgm:t>
        <a:bodyPr/>
        <a:lstStyle/>
        <a:p>
          <a:endParaRPr lang="sk-SK"/>
        </a:p>
      </dgm:t>
    </dgm:pt>
    <dgm:pt modelId="{87FAFF2D-1B87-4DF1-B9DB-566F123AC4E8}" type="pres">
      <dgm:prSet presAssocID="{35845DDA-0221-4322-82DC-61EBB81A87F0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10E64E0D-2D3F-42D5-B7F6-4D53C9D8B998}" type="pres">
      <dgm:prSet presAssocID="{35845DDA-0221-4322-82DC-61EBB81A87F0}" presName="negativeSpace" presStyleCnt="0"/>
      <dgm:spPr/>
      <dgm:t>
        <a:bodyPr/>
        <a:lstStyle/>
        <a:p>
          <a:endParaRPr lang="sk-SK"/>
        </a:p>
      </dgm:t>
    </dgm:pt>
    <dgm:pt modelId="{0E4BC79C-AB74-4538-AA90-7CF733D44EF1}" type="pres">
      <dgm:prSet presAssocID="{35845DDA-0221-4322-82DC-61EBB81A87F0}" presName="childText" presStyleLbl="conFgAcc1" presStyleIdx="2" presStyleCnt="4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758D6C0D-FF48-4326-9710-9C8D4BD62236}" type="pres">
      <dgm:prSet presAssocID="{52F686C3-9964-4859-BEC8-52FA1BD82FD8}" presName="spaceBetweenRectangles" presStyleCnt="0"/>
      <dgm:spPr/>
      <dgm:t>
        <a:bodyPr/>
        <a:lstStyle/>
        <a:p>
          <a:endParaRPr lang="sk-SK"/>
        </a:p>
      </dgm:t>
    </dgm:pt>
    <dgm:pt modelId="{ADEF5831-1298-48A9-A94D-783A9279FA41}" type="pres">
      <dgm:prSet presAssocID="{BA0424B2-6C09-464E-A07A-DD675FD6F36E}" presName="parentLin" presStyleCnt="0"/>
      <dgm:spPr/>
      <dgm:t>
        <a:bodyPr/>
        <a:lstStyle/>
        <a:p>
          <a:endParaRPr lang="sk-SK"/>
        </a:p>
      </dgm:t>
    </dgm:pt>
    <dgm:pt modelId="{53F5EB55-A0C7-4118-AC3C-49369C4B841C}" type="pres">
      <dgm:prSet presAssocID="{BA0424B2-6C09-464E-A07A-DD675FD6F36E}" presName="parentLeftMargin" presStyleLbl="node1" presStyleIdx="2" presStyleCnt="4"/>
      <dgm:spPr/>
      <dgm:t>
        <a:bodyPr/>
        <a:lstStyle/>
        <a:p>
          <a:endParaRPr lang="sk-SK"/>
        </a:p>
      </dgm:t>
    </dgm:pt>
    <dgm:pt modelId="{FDC083C4-57A7-45A5-B791-E5745637C2AE}" type="pres">
      <dgm:prSet presAssocID="{BA0424B2-6C09-464E-A07A-DD675FD6F36E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9DA345C9-A07F-44BB-9367-28FACDCE68B0}" type="pres">
      <dgm:prSet presAssocID="{BA0424B2-6C09-464E-A07A-DD675FD6F36E}" presName="negativeSpace" presStyleCnt="0"/>
      <dgm:spPr/>
      <dgm:t>
        <a:bodyPr/>
        <a:lstStyle/>
        <a:p>
          <a:endParaRPr lang="sk-SK"/>
        </a:p>
      </dgm:t>
    </dgm:pt>
    <dgm:pt modelId="{2FE17546-DA0B-4B95-9121-C1A0F4C5EF56}" type="pres">
      <dgm:prSet presAssocID="{BA0424B2-6C09-464E-A07A-DD675FD6F36E}" presName="childText" presStyleLbl="conFgAcc1" presStyleIdx="3" presStyleCnt="4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</dgm:ptLst>
  <dgm:cxnLst>
    <dgm:cxn modelId="{FBD2D9A1-89BB-4918-BA17-DFB5CA5F3566}" type="presOf" srcId="{73F120C8-0856-4047-ACC6-7183A781FB92}" destId="{280338EF-2E87-49AB-9316-AE797CF18679}" srcOrd="0" destOrd="0" presId="urn:microsoft.com/office/officeart/2005/8/layout/list1"/>
    <dgm:cxn modelId="{275EB256-7BD6-4BA0-B9E9-E00878041DDB}" type="presOf" srcId="{35845DDA-0221-4322-82DC-61EBB81A87F0}" destId="{3FEF47F2-BDDF-4D1A-A5D7-00A868B5B472}" srcOrd="0" destOrd="0" presId="urn:microsoft.com/office/officeart/2005/8/layout/list1"/>
    <dgm:cxn modelId="{8A0469C8-E745-4E39-B2D4-C79F4115376D}" srcId="{015CFFF3-CED4-4B8B-BFEA-0660503FB461}" destId="{BA0424B2-6C09-464E-A07A-DD675FD6F36E}" srcOrd="3" destOrd="0" parTransId="{94A745DD-21C7-4CF4-82DF-91A5FAF46603}" sibTransId="{0C5669FC-CD13-4D8D-AD67-422CFE0F4C30}"/>
    <dgm:cxn modelId="{0CCE870F-0E9D-4381-A184-5B2D2560B036}" srcId="{015CFFF3-CED4-4B8B-BFEA-0660503FB461}" destId="{73F120C8-0856-4047-ACC6-7183A781FB92}" srcOrd="0" destOrd="0" parTransId="{DD8795DC-B11E-419D-9EC1-1FB866731725}" sibTransId="{34A1F6A7-C455-48B9-B723-3FBD2229702C}"/>
    <dgm:cxn modelId="{CD41F532-5201-4D4B-AAFF-48D9A5F1A182}" type="presOf" srcId="{BA0424B2-6C09-464E-A07A-DD675FD6F36E}" destId="{FDC083C4-57A7-45A5-B791-E5745637C2AE}" srcOrd="1" destOrd="0" presId="urn:microsoft.com/office/officeart/2005/8/layout/list1"/>
    <dgm:cxn modelId="{B876C360-165F-49FA-B1C8-8DDCC4DAC881}" type="presOf" srcId="{015CFFF3-CED4-4B8B-BFEA-0660503FB461}" destId="{2C255427-A26B-4BBF-A48D-F90CFAD654E9}" srcOrd="0" destOrd="0" presId="urn:microsoft.com/office/officeart/2005/8/layout/list1"/>
    <dgm:cxn modelId="{4D24B7FA-E66D-4F01-AF5C-FBA3664B4436}" type="presOf" srcId="{E1968F75-E89D-4853-9A66-4D24499F99C9}" destId="{4EF0745E-C76D-4345-BE34-33F3CDB07735}" srcOrd="1" destOrd="0" presId="urn:microsoft.com/office/officeart/2005/8/layout/list1"/>
    <dgm:cxn modelId="{F34B6E7B-355B-4174-BC8C-FC0CBF3A6680}" type="presOf" srcId="{BA0424B2-6C09-464E-A07A-DD675FD6F36E}" destId="{53F5EB55-A0C7-4118-AC3C-49369C4B841C}" srcOrd="0" destOrd="0" presId="urn:microsoft.com/office/officeart/2005/8/layout/list1"/>
    <dgm:cxn modelId="{9C25CA85-53A6-44DD-BDA8-33C9975E3332}" type="presOf" srcId="{E1968F75-E89D-4853-9A66-4D24499F99C9}" destId="{BC731C42-0EDF-4EB5-B547-654C4F8B51BF}" srcOrd="0" destOrd="0" presId="urn:microsoft.com/office/officeart/2005/8/layout/list1"/>
    <dgm:cxn modelId="{B8D043D8-508A-422D-BC61-68296F4E981C}" type="presOf" srcId="{73F120C8-0856-4047-ACC6-7183A781FB92}" destId="{ADD10AFD-2F5C-4BCF-8CD2-0D4E56552564}" srcOrd="1" destOrd="0" presId="urn:microsoft.com/office/officeart/2005/8/layout/list1"/>
    <dgm:cxn modelId="{5F161C32-5989-44E7-BAA2-89832A51B0B8}" type="presOf" srcId="{35845DDA-0221-4322-82DC-61EBB81A87F0}" destId="{87FAFF2D-1B87-4DF1-B9DB-566F123AC4E8}" srcOrd="1" destOrd="0" presId="urn:microsoft.com/office/officeart/2005/8/layout/list1"/>
    <dgm:cxn modelId="{2D09B8B5-EA25-435F-BA6E-A18AF085765C}" srcId="{015CFFF3-CED4-4B8B-BFEA-0660503FB461}" destId="{35845DDA-0221-4322-82DC-61EBB81A87F0}" srcOrd="2" destOrd="0" parTransId="{DB4DB7F8-E5BD-4024-A01F-2DF997F19AC2}" sibTransId="{52F686C3-9964-4859-BEC8-52FA1BD82FD8}"/>
    <dgm:cxn modelId="{E8BDE704-C7D1-4F30-9CAB-844EA975F8A1}" srcId="{015CFFF3-CED4-4B8B-BFEA-0660503FB461}" destId="{E1968F75-E89D-4853-9A66-4D24499F99C9}" srcOrd="1" destOrd="0" parTransId="{553568B1-79ED-44CB-A45A-B6BF21394CC5}" sibTransId="{6EE0BF6D-9AC7-4BEA-94F7-923A2A7019D5}"/>
    <dgm:cxn modelId="{FA6769F6-648B-4EC9-B565-BFBF6A4362F0}" type="presParOf" srcId="{2C255427-A26B-4BBF-A48D-F90CFAD654E9}" destId="{39D8B12D-51AD-49D4-9749-212F10425FAE}" srcOrd="0" destOrd="0" presId="urn:microsoft.com/office/officeart/2005/8/layout/list1"/>
    <dgm:cxn modelId="{0B922D7F-75D4-41B7-975A-EA3B6F4D3B9D}" type="presParOf" srcId="{39D8B12D-51AD-49D4-9749-212F10425FAE}" destId="{280338EF-2E87-49AB-9316-AE797CF18679}" srcOrd="0" destOrd="0" presId="urn:microsoft.com/office/officeart/2005/8/layout/list1"/>
    <dgm:cxn modelId="{3E75D01F-2053-4716-B140-AA3561C2D9E4}" type="presParOf" srcId="{39D8B12D-51AD-49D4-9749-212F10425FAE}" destId="{ADD10AFD-2F5C-4BCF-8CD2-0D4E56552564}" srcOrd="1" destOrd="0" presId="urn:microsoft.com/office/officeart/2005/8/layout/list1"/>
    <dgm:cxn modelId="{64CD5422-741F-4BE0-97FA-4A5B5A168E71}" type="presParOf" srcId="{2C255427-A26B-4BBF-A48D-F90CFAD654E9}" destId="{3CC1737C-5EBD-4F78-AC8B-DB193EAB3C2D}" srcOrd="1" destOrd="0" presId="urn:microsoft.com/office/officeart/2005/8/layout/list1"/>
    <dgm:cxn modelId="{211678BA-52BF-460A-8027-6B73182D7C96}" type="presParOf" srcId="{2C255427-A26B-4BBF-A48D-F90CFAD654E9}" destId="{324F8273-B74E-430D-9FAD-2112972EF817}" srcOrd="2" destOrd="0" presId="urn:microsoft.com/office/officeart/2005/8/layout/list1"/>
    <dgm:cxn modelId="{11B18A11-3AD6-4E58-886E-39B189DF2166}" type="presParOf" srcId="{2C255427-A26B-4BBF-A48D-F90CFAD654E9}" destId="{BCF873FA-03CC-4ABF-AA83-C916D0B170E2}" srcOrd="3" destOrd="0" presId="urn:microsoft.com/office/officeart/2005/8/layout/list1"/>
    <dgm:cxn modelId="{98AECA26-8265-4372-A1B0-3CB0D38B3365}" type="presParOf" srcId="{2C255427-A26B-4BBF-A48D-F90CFAD654E9}" destId="{E0DF0EAC-50AA-44FA-BCDE-A2C1004C4AE8}" srcOrd="4" destOrd="0" presId="urn:microsoft.com/office/officeart/2005/8/layout/list1"/>
    <dgm:cxn modelId="{D1F850E2-B94D-4B91-8D04-6958D0DDF54C}" type="presParOf" srcId="{E0DF0EAC-50AA-44FA-BCDE-A2C1004C4AE8}" destId="{BC731C42-0EDF-4EB5-B547-654C4F8B51BF}" srcOrd="0" destOrd="0" presId="urn:microsoft.com/office/officeart/2005/8/layout/list1"/>
    <dgm:cxn modelId="{E9F114BC-94DC-46FE-B533-0F1C1AFB8186}" type="presParOf" srcId="{E0DF0EAC-50AA-44FA-BCDE-A2C1004C4AE8}" destId="{4EF0745E-C76D-4345-BE34-33F3CDB07735}" srcOrd="1" destOrd="0" presId="urn:microsoft.com/office/officeart/2005/8/layout/list1"/>
    <dgm:cxn modelId="{1F7BF51E-5860-4217-B08A-11E52130A27A}" type="presParOf" srcId="{2C255427-A26B-4BBF-A48D-F90CFAD654E9}" destId="{3C4989D2-0512-411D-B145-5834E5C053A4}" srcOrd="5" destOrd="0" presId="urn:microsoft.com/office/officeart/2005/8/layout/list1"/>
    <dgm:cxn modelId="{99495CC5-A9FA-4382-9874-D53ACDE43B2B}" type="presParOf" srcId="{2C255427-A26B-4BBF-A48D-F90CFAD654E9}" destId="{B3A2C311-F77A-452F-AC8A-932CBDC2D708}" srcOrd="6" destOrd="0" presId="urn:microsoft.com/office/officeart/2005/8/layout/list1"/>
    <dgm:cxn modelId="{5F0CBA3B-7E86-490B-9CCE-0C72D0CE6008}" type="presParOf" srcId="{2C255427-A26B-4BBF-A48D-F90CFAD654E9}" destId="{0D9388CC-4317-46E2-AB89-E81DEA5DA24C}" srcOrd="7" destOrd="0" presId="urn:microsoft.com/office/officeart/2005/8/layout/list1"/>
    <dgm:cxn modelId="{CA8ECE32-48E3-4DF3-989E-2D63617D73C3}" type="presParOf" srcId="{2C255427-A26B-4BBF-A48D-F90CFAD654E9}" destId="{E02F866D-8DD6-4704-B325-395A29EB43F6}" srcOrd="8" destOrd="0" presId="urn:microsoft.com/office/officeart/2005/8/layout/list1"/>
    <dgm:cxn modelId="{F5B59300-A788-409C-8FA5-292EC3B76E7C}" type="presParOf" srcId="{E02F866D-8DD6-4704-B325-395A29EB43F6}" destId="{3FEF47F2-BDDF-4D1A-A5D7-00A868B5B472}" srcOrd="0" destOrd="0" presId="urn:microsoft.com/office/officeart/2005/8/layout/list1"/>
    <dgm:cxn modelId="{22FB428C-C5BA-4518-8C53-56AC5380EC9D}" type="presParOf" srcId="{E02F866D-8DD6-4704-B325-395A29EB43F6}" destId="{87FAFF2D-1B87-4DF1-B9DB-566F123AC4E8}" srcOrd="1" destOrd="0" presId="urn:microsoft.com/office/officeart/2005/8/layout/list1"/>
    <dgm:cxn modelId="{7D6DAAB3-8460-40B3-AEE4-DDA08FC1F441}" type="presParOf" srcId="{2C255427-A26B-4BBF-A48D-F90CFAD654E9}" destId="{10E64E0D-2D3F-42D5-B7F6-4D53C9D8B998}" srcOrd="9" destOrd="0" presId="urn:microsoft.com/office/officeart/2005/8/layout/list1"/>
    <dgm:cxn modelId="{01223C77-80EC-49F4-91B9-7CE3A22EC7B5}" type="presParOf" srcId="{2C255427-A26B-4BBF-A48D-F90CFAD654E9}" destId="{0E4BC79C-AB74-4538-AA90-7CF733D44EF1}" srcOrd="10" destOrd="0" presId="urn:microsoft.com/office/officeart/2005/8/layout/list1"/>
    <dgm:cxn modelId="{E59B7F5F-FF01-428E-B84E-9E126F7F6353}" type="presParOf" srcId="{2C255427-A26B-4BBF-A48D-F90CFAD654E9}" destId="{758D6C0D-FF48-4326-9710-9C8D4BD62236}" srcOrd="11" destOrd="0" presId="urn:microsoft.com/office/officeart/2005/8/layout/list1"/>
    <dgm:cxn modelId="{3994AC78-F2FE-4749-83C3-56A887A27825}" type="presParOf" srcId="{2C255427-A26B-4BBF-A48D-F90CFAD654E9}" destId="{ADEF5831-1298-48A9-A94D-783A9279FA41}" srcOrd="12" destOrd="0" presId="urn:microsoft.com/office/officeart/2005/8/layout/list1"/>
    <dgm:cxn modelId="{7AA85A04-E2EA-45D7-91AF-EDF74058886B}" type="presParOf" srcId="{ADEF5831-1298-48A9-A94D-783A9279FA41}" destId="{53F5EB55-A0C7-4118-AC3C-49369C4B841C}" srcOrd="0" destOrd="0" presId="urn:microsoft.com/office/officeart/2005/8/layout/list1"/>
    <dgm:cxn modelId="{564553E8-2D09-4663-B260-B19137EF53A3}" type="presParOf" srcId="{ADEF5831-1298-48A9-A94D-783A9279FA41}" destId="{FDC083C4-57A7-45A5-B791-E5745637C2AE}" srcOrd="1" destOrd="0" presId="urn:microsoft.com/office/officeart/2005/8/layout/list1"/>
    <dgm:cxn modelId="{4D6769D0-D4A7-4891-A4FF-F7BB31E19E3A}" type="presParOf" srcId="{2C255427-A26B-4BBF-A48D-F90CFAD654E9}" destId="{9DA345C9-A07F-44BB-9367-28FACDCE68B0}" srcOrd="13" destOrd="0" presId="urn:microsoft.com/office/officeart/2005/8/layout/list1"/>
    <dgm:cxn modelId="{833EB78D-471F-41F4-A781-5E3B5E9C10FD}" type="presParOf" srcId="{2C255427-A26B-4BBF-A48D-F90CFAD654E9}" destId="{2FE17546-DA0B-4B95-9121-C1A0F4C5EF56}" srcOrd="14" destOrd="0" presId="urn:microsoft.com/office/officeart/2005/8/layout/list1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24F8273-B74E-430D-9FAD-2112972EF817}">
      <dsp:nvSpPr>
        <dsp:cNvPr id="0" name=""/>
        <dsp:cNvSpPr/>
      </dsp:nvSpPr>
      <dsp:spPr>
        <a:xfrm>
          <a:off x="0" y="328998"/>
          <a:ext cx="8596312" cy="554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DD10AFD-2F5C-4BCF-8CD2-0D4E56552564}">
      <dsp:nvSpPr>
        <dsp:cNvPr id="0" name=""/>
        <dsp:cNvSpPr/>
      </dsp:nvSpPr>
      <dsp:spPr>
        <a:xfrm>
          <a:off x="429815" y="4278"/>
          <a:ext cx="6017418" cy="649440"/>
        </a:xfrm>
        <a:prstGeom prst="round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444" tIns="0" rIns="227444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1800" b="1" kern="1200" dirty="0" smtClean="0">
              <a:solidFill>
                <a:schemeClr val="tx2"/>
              </a:solidFill>
              <a:latin typeface="Garamond" panose="02020404030301010803" pitchFamily="18" charset="0"/>
            </a:rPr>
            <a:t>účel odborného usmernenia</a:t>
          </a:r>
          <a:endParaRPr lang="sk-SK" sz="1800" b="1" kern="1200" dirty="0">
            <a:solidFill>
              <a:schemeClr val="tx2"/>
            </a:solidFill>
          </a:endParaRPr>
        </a:p>
      </dsp:txBody>
      <dsp:txXfrm>
        <a:off x="461518" y="35981"/>
        <a:ext cx="5954012" cy="586034"/>
      </dsp:txXfrm>
    </dsp:sp>
    <dsp:sp modelId="{B3A2C311-F77A-452F-AC8A-932CBDC2D708}">
      <dsp:nvSpPr>
        <dsp:cNvPr id="0" name=""/>
        <dsp:cNvSpPr/>
      </dsp:nvSpPr>
      <dsp:spPr>
        <a:xfrm>
          <a:off x="0" y="1326918"/>
          <a:ext cx="8596312" cy="554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shade val="80000"/>
              <a:hueOff val="62621"/>
              <a:satOff val="4972"/>
              <a:lumOff val="7049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EF0745E-C76D-4345-BE34-33F3CDB07735}">
      <dsp:nvSpPr>
        <dsp:cNvPr id="0" name=""/>
        <dsp:cNvSpPr/>
      </dsp:nvSpPr>
      <dsp:spPr>
        <a:xfrm>
          <a:off x="429815" y="1002198"/>
          <a:ext cx="6017418" cy="649440"/>
        </a:xfrm>
        <a:prstGeom prst="roundRect">
          <a:avLst/>
        </a:prstGeom>
        <a:solidFill>
          <a:schemeClr val="accent1">
            <a:shade val="80000"/>
            <a:hueOff val="62621"/>
            <a:satOff val="4972"/>
            <a:lumOff val="7049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444" tIns="0" rIns="227444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1800" b="1" kern="1200" dirty="0" smtClean="0">
              <a:solidFill>
                <a:schemeClr val="tx2"/>
              </a:solidFill>
              <a:latin typeface="Garamond" panose="02020404030301010803" pitchFamily="18" charset="0"/>
            </a:rPr>
            <a:t>vymedzenie základných pojmov</a:t>
          </a:r>
          <a:endParaRPr lang="sk-SK" sz="1800" b="1" kern="1200" dirty="0">
            <a:solidFill>
              <a:schemeClr val="tx2"/>
            </a:solidFill>
          </a:endParaRPr>
        </a:p>
      </dsp:txBody>
      <dsp:txXfrm>
        <a:off x="461518" y="1033901"/>
        <a:ext cx="5954012" cy="586034"/>
      </dsp:txXfrm>
    </dsp:sp>
    <dsp:sp modelId="{0E4BC79C-AB74-4538-AA90-7CF733D44EF1}">
      <dsp:nvSpPr>
        <dsp:cNvPr id="0" name=""/>
        <dsp:cNvSpPr/>
      </dsp:nvSpPr>
      <dsp:spPr>
        <a:xfrm>
          <a:off x="0" y="2324838"/>
          <a:ext cx="8596312" cy="554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shade val="80000"/>
              <a:hueOff val="125241"/>
              <a:satOff val="9944"/>
              <a:lumOff val="1409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7FAFF2D-1B87-4DF1-B9DB-566F123AC4E8}">
      <dsp:nvSpPr>
        <dsp:cNvPr id="0" name=""/>
        <dsp:cNvSpPr/>
      </dsp:nvSpPr>
      <dsp:spPr>
        <a:xfrm>
          <a:off x="429815" y="2000118"/>
          <a:ext cx="6017418" cy="649440"/>
        </a:xfrm>
        <a:prstGeom prst="roundRect">
          <a:avLst/>
        </a:prstGeom>
        <a:solidFill>
          <a:schemeClr val="accent1">
            <a:shade val="80000"/>
            <a:hueOff val="125241"/>
            <a:satOff val="9944"/>
            <a:lumOff val="14098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444" tIns="0" rIns="227444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1800" b="1" kern="1200" dirty="0" smtClean="0">
              <a:solidFill>
                <a:schemeClr val="tx2"/>
              </a:solidFill>
              <a:latin typeface="Garamond" panose="02020404030301010803" pitchFamily="18" charset="0"/>
            </a:rPr>
            <a:t>vedenie zdravotnej dokumentácie v ústavných zdravotníckych zariadeniach </a:t>
          </a:r>
          <a:endParaRPr lang="sk-SK" sz="1800" b="1" kern="1200" dirty="0">
            <a:solidFill>
              <a:schemeClr val="tx2"/>
            </a:solidFill>
          </a:endParaRPr>
        </a:p>
      </dsp:txBody>
      <dsp:txXfrm>
        <a:off x="461518" y="2031821"/>
        <a:ext cx="5954012" cy="586034"/>
      </dsp:txXfrm>
    </dsp:sp>
    <dsp:sp modelId="{2FE17546-DA0B-4B95-9121-C1A0F4C5EF56}">
      <dsp:nvSpPr>
        <dsp:cNvPr id="0" name=""/>
        <dsp:cNvSpPr/>
      </dsp:nvSpPr>
      <dsp:spPr>
        <a:xfrm>
          <a:off x="0" y="3322758"/>
          <a:ext cx="8596312" cy="554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shade val="80000"/>
              <a:hueOff val="187862"/>
              <a:satOff val="14916"/>
              <a:lumOff val="2114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DC083C4-57A7-45A5-B791-E5745637C2AE}">
      <dsp:nvSpPr>
        <dsp:cNvPr id="0" name=""/>
        <dsp:cNvSpPr/>
      </dsp:nvSpPr>
      <dsp:spPr>
        <a:xfrm>
          <a:off x="429815" y="2998038"/>
          <a:ext cx="6017418" cy="649440"/>
        </a:xfrm>
        <a:prstGeom prst="roundRect">
          <a:avLst/>
        </a:prstGeom>
        <a:solidFill>
          <a:schemeClr val="accent1">
            <a:shade val="80000"/>
            <a:hueOff val="187862"/>
            <a:satOff val="14916"/>
            <a:lumOff val="21147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444" tIns="0" rIns="227444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1800" b="1" kern="1200" dirty="0" smtClean="0">
              <a:solidFill>
                <a:schemeClr val="tx2"/>
              </a:solidFill>
              <a:latin typeface="Garamond" panose="02020404030301010803" pitchFamily="18" charset="0"/>
            </a:rPr>
            <a:t>vedenie zdravotnej dokumentácie v rozsahu ošetrovateľskej starostlivosti (článok 5)</a:t>
          </a:r>
          <a:endParaRPr lang="sk-SK" sz="1800" b="1" kern="1200" dirty="0">
            <a:solidFill>
              <a:schemeClr val="tx2"/>
            </a:solidFill>
          </a:endParaRPr>
        </a:p>
      </dsp:txBody>
      <dsp:txXfrm>
        <a:off x="461518" y="3029741"/>
        <a:ext cx="5954012" cy="5860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 smtClean="0"/>
              <a:t>Kliknutím upravte štýl predlohy podnadpisov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22F41-014E-4431-8208-F751F06815EE}" type="datetimeFigureOut">
              <a:rPr lang="sk-SK" smtClean="0"/>
              <a:pPr/>
              <a:t>12.6.2018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96DD0-E805-4140-A000-C7933206E25D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="" xmlns:p14="http://schemas.microsoft.com/office/powerpoint/2010/main" val="38832730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Upraviť štýly predlohy textu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22F41-014E-4431-8208-F751F06815EE}" type="datetimeFigureOut">
              <a:rPr lang="sk-SK" smtClean="0"/>
              <a:pPr/>
              <a:t>12.6.2018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96DD0-E805-4140-A000-C7933206E25D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="" xmlns:p14="http://schemas.microsoft.com/office/powerpoint/2010/main" val="8650067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22F41-014E-4431-8208-F751F06815EE}" type="datetimeFigureOut">
              <a:rPr lang="sk-SK" smtClean="0"/>
              <a:pPr/>
              <a:t>12.6.2018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96DD0-E805-4140-A000-C7933206E25D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="" xmlns:p14="http://schemas.microsoft.com/office/powerpoint/2010/main" val="16291033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sk-SK" smtClean="0"/>
              <a:t>Upraviť štýly predlohy textu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sk-SK" smtClean="0"/>
              <a:t>Upraviť štýly predlohy textu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22F41-014E-4431-8208-F751F06815EE}" type="datetimeFigureOut">
              <a:rPr lang="sk-SK" smtClean="0"/>
              <a:pPr/>
              <a:t>12.6.2018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96DD0-E805-4140-A000-C7933206E25D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="" xmlns:p14="http://schemas.microsoft.com/office/powerpoint/2010/main" val="28961770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sk-SK" smtClean="0"/>
              <a:t>Upraviť štýly predlohy textu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sk-SK" smtClean="0"/>
              <a:t>Upraviť štýly predlohy textu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22F41-014E-4431-8208-F751F06815EE}" type="datetimeFigureOut">
              <a:rPr lang="sk-SK" smtClean="0"/>
              <a:pPr/>
              <a:t>12.6.2018</a:t>
            </a:fld>
            <a:endParaRPr lang="sk-SK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96DD0-E805-4140-A000-C7933206E25D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="" xmlns:p14="http://schemas.microsoft.com/office/powerpoint/2010/main" val="20771270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22F41-014E-4431-8208-F751F06815EE}" type="datetimeFigureOut">
              <a:rPr lang="sk-SK" smtClean="0"/>
              <a:pPr/>
              <a:t>12.6.2018</a:t>
            </a:fld>
            <a:endParaRPr lang="sk-SK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96DD0-E805-4140-A000-C7933206E25D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="" xmlns:p14="http://schemas.microsoft.com/office/powerpoint/2010/main" val="21232206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22F41-014E-4431-8208-F751F06815EE}" type="datetimeFigureOut">
              <a:rPr lang="sk-SK" smtClean="0"/>
              <a:pPr/>
              <a:t>12.6.2018</a:t>
            </a:fld>
            <a:endParaRPr lang="sk-SK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96DD0-E805-4140-A000-C7933206E25D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="" xmlns:p14="http://schemas.microsoft.com/office/powerpoint/2010/main" val="8465721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sk-SK" smtClean="0"/>
              <a:t>Upraviť štýly predlohy textu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22F41-014E-4431-8208-F751F06815EE}" type="datetimeFigureOut">
              <a:rPr lang="sk-SK" smtClean="0"/>
              <a:pPr/>
              <a:t>12.6.2018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96DD0-E805-4140-A000-C7933206E25D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="" xmlns:p14="http://schemas.microsoft.com/office/powerpoint/2010/main" val="27918205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sk-SK" smtClean="0"/>
              <a:t>Ak chcete pridať obrázok, kliknite na ikonu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96DD0-E805-4140-A000-C7933206E25D}" type="slidenum">
              <a:rPr lang="sk-SK" smtClean="0"/>
              <a:pPr/>
              <a:t>‹#›</a:t>
            </a:fld>
            <a:endParaRPr lang="sk-SK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22F41-014E-4431-8208-F751F06815EE}" type="datetimeFigureOut">
              <a:rPr lang="sk-SK" smtClean="0"/>
              <a:pPr/>
              <a:t>12.6.2018</a:t>
            </a:fld>
            <a:endParaRPr lang="sk-SK"/>
          </a:p>
        </p:txBody>
      </p:sp>
    </p:spTree>
    <p:extLst>
      <p:ext uri="{BB962C8B-B14F-4D97-AF65-F5344CB8AC3E}">
        <p14:creationId xmlns="" xmlns:p14="http://schemas.microsoft.com/office/powerpoint/2010/main" val="27228536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ov a po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22F41-014E-4431-8208-F751F06815EE}" type="datetimeFigureOut">
              <a:rPr lang="sk-SK" smtClean="0"/>
              <a:pPr/>
              <a:t>12.6.2018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96DD0-E805-4140-A000-C7933206E25D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="" xmlns:p14="http://schemas.microsoft.com/office/powerpoint/2010/main" val="41744595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nuka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22F41-014E-4431-8208-F751F06815EE}" type="datetimeFigureOut">
              <a:rPr lang="sk-SK" smtClean="0"/>
              <a:pPr/>
              <a:t>12.6.2018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96DD0-E805-4140-A000-C7933206E25D}" type="slidenum">
              <a:rPr lang="sk-SK" smtClean="0"/>
              <a:pPr/>
              <a:t>‹#›</a:t>
            </a:fld>
            <a:endParaRPr lang="sk-SK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="" xmlns:p14="http://schemas.microsoft.com/office/powerpoint/2010/main" val="374974690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rta s názv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22F41-014E-4431-8208-F751F06815EE}" type="datetimeFigureOut">
              <a:rPr lang="sk-SK" smtClean="0"/>
              <a:pPr/>
              <a:t>12.6.2018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96DD0-E805-4140-A000-C7933206E25D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="" xmlns:p14="http://schemas.microsoft.com/office/powerpoint/2010/main" val="46021178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rta s názvom ponuk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22F41-014E-4431-8208-F751F06815EE}" type="datetimeFigureOut">
              <a:rPr lang="sk-SK" smtClean="0"/>
              <a:pPr/>
              <a:t>12.6.2018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96DD0-E805-4140-A000-C7933206E25D}" type="slidenum">
              <a:rPr lang="sk-SK" smtClean="0"/>
              <a:pPr/>
              <a:t>‹#›</a:t>
            </a:fld>
            <a:endParaRPr lang="sk-SK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="" xmlns:p14="http://schemas.microsoft.com/office/powerpoint/2010/main" val="9334052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alebo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22F41-014E-4431-8208-F751F06815EE}" type="datetimeFigureOut">
              <a:rPr lang="sk-SK" smtClean="0"/>
              <a:pPr/>
              <a:t>12.6.2018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96DD0-E805-4140-A000-C7933206E25D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="" xmlns:p14="http://schemas.microsoft.com/office/powerpoint/2010/main" val="294959100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 smtClean="0"/>
              <a:t>Upraviť štýly predlohy textu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22F41-014E-4431-8208-F751F06815EE}" type="datetimeFigureOut">
              <a:rPr lang="sk-SK" smtClean="0"/>
              <a:pPr/>
              <a:t>12.6.2018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96DD0-E805-4140-A000-C7933206E25D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="" xmlns:p14="http://schemas.microsoft.com/office/powerpoint/2010/main" val="428756743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sk-SK" smtClean="0"/>
              <a:t>Upraviť štýly predlohy textu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22F41-014E-4431-8208-F751F06815EE}" type="datetimeFigureOut">
              <a:rPr lang="sk-SK" smtClean="0"/>
              <a:pPr/>
              <a:t>12.6.2018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296DD0-E805-4140-A000-C7933206E25D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="" xmlns:p14="http://schemas.microsoft.com/office/powerpoint/2010/main" val="38636843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 smtClean="0"/>
              <a:t>Upraviť štýly predlohy textu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522F41-014E-4431-8208-F751F06815EE}" type="datetimeFigureOut">
              <a:rPr lang="sk-SK" smtClean="0"/>
              <a:pPr/>
              <a:t>12.6.2018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77296DD0-E805-4140-A000-C7933206E25D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="" xmlns:p14="http://schemas.microsoft.com/office/powerpoint/2010/main" val="8993205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07067" y="2127443"/>
            <a:ext cx="7766936" cy="1646302"/>
          </a:xfrm>
        </p:spPr>
        <p:txBody>
          <a:bodyPr>
            <a:noAutofit/>
          </a:bodyPr>
          <a:lstStyle/>
          <a:p>
            <a:pPr algn="ctr"/>
            <a:r>
              <a:rPr lang="sk-SK" sz="3600" b="1" dirty="0">
                <a:latin typeface="Garamond" panose="02020404030301010803" pitchFamily="18" charset="0"/>
              </a:rPr>
              <a:t>Základné dokumenty odboru </a:t>
            </a:r>
            <a:r>
              <a:rPr lang="sk-SK" sz="3600" b="1" dirty="0" smtClean="0">
                <a:latin typeface="Garamond" panose="02020404030301010803" pitchFamily="18" charset="0"/>
              </a:rPr>
              <a:t>ošetrovateľstvo, profesijná </a:t>
            </a:r>
            <a:r>
              <a:rPr lang="sk-SK" sz="3600" b="1" dirty="0">
                <a:latin typeface="Garamond" panose="02020404030301010803" pitchFamily="18" charset="0"/>
              </a:rPr>
              <a:t>organizácia a jej  </a:t>
            </a:r>
            <a:r>
              <a:rPr lang="sk-SK" sz="3600" b="1" dirty="0" smtClean="0">
                <a:latin typeface="Garamond" panose="02020404030301010803" pitchFamily="18" charset="0"/>
              </a:rPr>
              <a:t>význam, registrácia </a:t>
            </a:r>
            <a:r>
              <a:rPr lang="sk-SK" sz="3600" b="1" dirty="0">
                <a:latin typeface="Garamond" panose="02020404030301010803" pitchFamily="18" charset="0"/>
              </a:rPr>
              <a:t>sestier a regulácia ošetrovateľského </a:t>
            </a:r>
            <a:r>
              <a:rPr lang="sk-SK" sz="3600" b="1" dirty="0" smtClean="0">
                <a:latin typeface="Garamond" panose="02020404030301010803" pitchFamily="18" charset="0"/>
              </a:rPr>
              <a:t>povolania </a:t>
            </a:r>
            <a:endParaRPr lang="sk-SK" sz="3600" b="1" dirty="0">
              <a:latin typeface="Garamond" panose="02020404030301010803" pitchFamily="18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93000" y="4430660"/>
            <a:ext cx="7766936" cy="1096899"/>
          </a:xfrm>
        </p:spPr>
        <p:txBody>
          <a:bodyPr>
            <a:normAutofit lnSpcReduction="10000"/>
          </a:bodyPr>
          <a:lstStyle/>
          <a:p>
            <a:pPr algn="l"/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Prof. Mgr. Katarína </a:t>
            </a:r>
            <a:r>
              <a:rPr lang="sk-SK" dirty="0" err="1">
                <a:solidFill>
                  <a:schemeClr val="tx1"/>
                </a:solidFill>
                <a:latin typeface="Garamond" panose="02020404030301010803" pitchFamily="18" charset="0"/>
              </a:rPr>
              <a:t>Žiaková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, PhD.</a:t>
            </a:r>
          </a:p>
          <a:p>
            <a:pPr algn="l"/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Mgr. Dominika </a:t>
            </a:r>
            <a:r>
              <a:rPr lang="sk-SK" dirty="0" err="1">
                <a:solidFill>
                  <a:schemeClr val="tx1"/>
                </a:solidFill>
                <a:latin typeface="Garamond" panose="02020404030301010803" pitchFamily="18" charset="0"/>
              </a:rPr>
              <a:t>Kalánková</a:t>
            </a:r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pPr algn="l"/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Predmet: Ošetrovateľstvo</a:t>
            </a:r>
          </a:p>
          <a:p>
            <a:pPr algn="l"/>
            <a:endParaRPr lang="sk-SK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066850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>
                <a:latin typeface="Garamond" panose="02020404030301010803" pitchFamily="18" charset="0"/>
              </a:rPr>
              <a:t>Základné dokumenty odboru ošetrovateľstvo</a:t>
            </a:r>
            <a:endParaRPr lang="sk-SK" b="1" dirty="0">
              <a:latin typeface="Garamond" panose="02020404030301010803" pitchFamily="18" charset="0"/>
            </a:endParaRP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677334" y="2041237"/>
            <a:ext cx="8596668" cy="4397289"/>
          </a:xfrm>
        </p:spPr>
        <p:txBody>
          <a:bodyPr/>
          <a:lstStyle/>
          <a:p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M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edzinárodná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a štátna legislatíva súvisiaca so zdravotnou starostlivosťou predstavuje rámec aj pre odbor 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ošetrovateľstvo</a:t>
            </a:r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Z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medzinárodných legislatívnych noriem a doporučení ide predovšetkým o legislatívu Svetovej zdravotníckej organizácie a Európskej únie, na štátnej úrovni o Ústavu SR a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zákony</a:t>
            </a:r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P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re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zmenu v ošetrovateľskom vzdelávaní majú význam zákony o vysokých školách a výchove a vzdelávaní, ako i o ďalšom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vzdelávaní</a:t>
            </a:r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T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áto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i ďalšia legislatíva vydaná formou nižších noriem (napr. nariadenia vlády) a vyhlášok ovplyvňujú ošetrovateľstvo, ošetrovateľskú prax, výskum i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vzdelávanie</a:t>
            </a:r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677868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4" y="397164"/>
            <a:ext cx="8596668" cy="1320800"/>
          </a:xfrm>
        </p:spPr>
        <p:txBody>
          <a:bodyPr>
            <a:normAutofit fontScale="90000"/>
          </a:bodyPr>
          <a:lstStyle/>
          <a:p>
            <a:r>
              <a:rPr lang="sk-SK" b="1" dirty="0" smtClean="0">
                <a:latin typeface="Garamond" panose="02020404030301010803" pitchFamily="18" charset="0"/>
              </a:rPr>
              <a:t>ZÁKON </a:t>
            </a:r>
            <a:r>
              <a:rPr lang="sk-SK" b="1" dirty="0">
                <a:latin typeface="Garamond" panose="02020404030301010803" pitchFamily="18" charset="0"/>
              </a:rPr>
              <a:t>578</a:t>
            </a:r>
            <a:r>
              <a:rPr lang="en-US" b="1" dirty="0">
                <a:latin typeface="Garamond" panose="02020404030301010803" pitchFamily="18" charset="0"/>
              </a:rPr>
              <a:t>/ </a:t>
            </a:r>
            <a:r>
              <a:rPr lang="sk-SK" b="1" dirty="0" smtClean="0">
                <a:latin typeface="Garamond" panose="02020404030301010803" pitchFamily="18" charset="0"/>
              </a:rPr>
              <a:t>2004 o </a:t>
            </a:r>
            <a:r>
              <a:rPr lang="sk-SK" b="1" dirty="0">
                <a:latin typeface="Garamond" panose="02020404030301010803" pitchFamily="18" charset="0"/>
              </a:rPr>
              <a:t>poskytovateľoch zdravotnej starostlivosti, zdravotníckych pracovníkoch,</a:t>
            </a:r>
            <a:r>
              <a:rPr lang="en-US" b="1" dirty="0">
                <a:latin typeface="Garamond" panose="02020404030301010803" pitchFamily="18" charset="0"/>
              </a:rPr>
              <a:t> </a:t>
            </a:r>
            <a:r>
              <a:rPr lang="sk-SK" b="1" dirty="0">
                <a:latin typeface="Garamond" panose="02020404030301010803" pitchFamily="18" charset="0"/>
              </a:rPr>
              <a:t>stavovských organizáciách v zdravotníctve</a:t>
            </a:r>
            <a:br>
              <a:rPr lang="sk-SK" b="1" dirty="0">
                <a:latin typeface="Garamond" panose="02020404030301010803" pitchFamily="18" charset="0"/>
              </a:rPr>
            </a:br>
            <a:endParaRPr lang="sk-SK" b="1" dirty="0">
              <a:latin typeface="Garamond" panose="02020404030301010803" pitchFamily="18" charset="0"/>
            </a:endParaRPr>
          </a:p>
        </p:txBody>
      </p:sp>
      <p:sp>
        <p:nvSpPr>
          <p:cNvPr id="3" name="Zástupný objekt pre obsah 2"/>
          <p:cNvSpPr>
            <a:spLocks noGrp="1"/>
          </p:cNvSpPr>
          <p:nvPr>
            <p:ph sz="half" idx="1"/>
          </p:nvPr>
        </p:nvSpPr>
        <p:spPr>
          <a:xfrm>
            <a:off x="677334" y="1967346"/>
            <a:ext cx="4184035" cy="4775200"/>
          </a:xfrm>
        </p:spPr>
        <p:txBody>
          <a:bodyPr>
            <a:normAutofit/>
          </a:bodyPr>
          <a:lstStyle/>
          <a:p>
            <a:r>
              <a:rPr lang="pl-PL" dirty="0">
                <a:solidFill>
                  <a:schemeClr val="tx1"/>
                </a:solidFill>
                <a:latin typeface="Garamond" panose="02020404030301010803" pitchFamily="18" charset="0"/>
              </a:rPr>
              <a:t>P</a:t>
            </a:r>
            <a:r>
              <a:rPr lang="pl-PL" dirty="0" smtClean="0">
                <a:solidFill>
                  <a:schemeClr val="tx1"/>
                </a:solidFill>
                <a:latin typeface="Garamond" panose="02020404030301010803" pitchFamily="18" charset="0"/>
              </a:rPr>
              <a:t>odmienky </a:t>
            </a:r>
            <a:r>
              <a:rPr lang="pl-PL" dirty="0">
                <a:solidFill>
                  <a:schemeClr val="tx1"/>
                </a:solidFill>
                <a:latin typeface="Garamond" panose="02020404030301010803" pitchFamily="18" charset="0"/>
              </a:rPr>
              <a:t>poskytovania zdravotnej </a:t>
            </a:r>
            <a:r>
              <a:rPr lang="pl-PL" dirty="0" smtClean="0">
                <a:solidFill>
                  <a:schemeClr val="tx1"/>
                </a:solidFill>
                <a:latin typeface="Garamond" panose="02020404030301010803" pitchFamily="18" charset="0"/>
              </a:rPr>
              <a:t>starostlivosti</a:t>
            </a:r>
            <a:r>
              <a:rPr lang="pl-PL" dirty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a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služieb súvisiacich s poskytovaním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zdravotnej starostlivosti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(ďalej len „zdravotná starostlivosť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“),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pl-PL" dirty="0" smtClean="0">
                <a:solidFill>
                  <a:schemeClr val="tx1"/>
                </a:solidFill>
                <a:latin typeface="Garamond" panose="02020404030301010803" pitchFamily="18" charset="0"/>
              </a:rPr>
              <a:t>fyzickými a </a:t>
            </a:r>
            <a:r>
              <a:rPr lang="pl-PL" dirty="0">
                <a:solidFill>
                  <a:schemeClr val="tx1"/>
                </a:solidFill>
                <a:latin typeface="Garamond" panose="02020404030301010803" pitchFamily="18" charset="0"/>
              </a:rPr>
              <a:t>právnickými </a:t>
            </a:r>
            <a:r>
              <a:rPr lang="pl-PL" dirty="0" smtClean="0">
                <a:solidFill>
                  <a:schemeClr val="tx1"/>
                </a:solidFill>
                <a:latin typeface="Garamond" panose="02020404030301010803" pitchFamily="18" charset="0"/>
              </a:rPr>
              <a:t>osobami</a:t>
            </a:r>
            <a:endParaRPr lang="pl-PL" dirty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Podmienky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na výkon zdravotníckeho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povolania</a:t>
            </a:r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V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zdelávanie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zdravotníckych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pracovníkov</a:t>
            </a:r>
          </a:p>
          <a:p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V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znik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, postavenie, orgány a pôsobnosť stavovských organizácií v zdravotníctve (ďalej len „komora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“)</a:t>
            </a:r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</p:txBody>
      </p:sp>
      <p:sp>
        <p:nvSpPr>
          <p:cNvPr id="4" name="Zástupný objekt pre obsah 3"/>
          <p:cNvSpPr>
            <a:spLocks noGrp="1"/>
          </p:cNvSpPr>
          <p:nvPr>
            <p:ph sz="half" idx="2"/>
          </p:nvPr>
        </p:nvSpPr>
        <p:spPr>
          <a:xfrm>
            <a:off x="5089970" y="1967346"/>
            <a:ext cx="4184034" cy="4775199"/>
          </a:xfrm>
        </p:spPr>
        <p:txBody>
          <a:bodyPr>
            <a:normAutofit/>
          </a:bodyPr>
          <a:lstStyle/>
          <a:p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P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ráva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a povinnosti člena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komory</a:t>
            </a:r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P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ovinnosti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poskytovateľa zdravotnej starostlivosti (ďalej len „poskytovateľ“) a povinnosti zdravotníckeho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pracovníka</a:t>
            </a:r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D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ozor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nad dodržiavaním povinností a sankcie za porušenie povinností ustanovených týmto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zákonom</a:t>
            </a:r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T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ransformáciu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štátnych rozpočtových organizácií a štátnych príspevkových organizácií v zdravotníctve (ďalej len „štátna organizácia“) na akciové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spoločnosti</a:t>
            </a:r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303775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sk-SK" sz="3200" b="1" dirty="0">
                <a:latin typeface="Garamond" panose="02020404030301010803" pitchFamily="18" charset="0"/>
              </a:rPr>
              <a:t>Zákon 576/2004 o zdravotnej starostlivosti, službách súvisiacich s poskytovaním zdravotnej starostlivosti</a:t>
            </a:r>
          </a:p>
        </p:txBody>
      </p:sp>
      <p:sp>
        <p:nvSpPr>
          <p:cNvPr id="5" name="Zástupný objekt pre obsah 4"/>
          <p:cNvSpPr>
            <a:spLocks noGrp="1"/>
          </p:cNvSpPr>
          <p:nvPr>
            <p:ph idx="1"/>
          </p:nvPr>
        </p:nvSpPr>
        <p:spPr>
          <a:xfrm>
            <a:off x="677334" y="2391509"/>
            <a:ext cx="8596668" cy="4148618"/>
          </a:xfrm>
        </p:spPr>
        <p:txBody>
          <a:bodyPr/>
          <a:lstStyle/>
          <a:p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V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ymedzenie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základných pojmov (zdravotná starostlivosť, ošetrovateľský proces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....)</a:t>
            </a:r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Z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oznam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zdravotných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výkonov</a:t>
            </a:r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P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oskytovanie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zdravotnej starostlivosti a služieb súvisiacich s poskytovaním zdravotnej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starostlivosti</a:t>
            </a:r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P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osudzovanie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etických otázok pri poskytovaní zdravotnej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starostlivosti</a:t>
            </a:r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P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oučenie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a informovaný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súhlas</a:t>
            </a:r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Z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dravotná dokumentácia</a:t>
            </a:r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855758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>
                <a:latin typeface="Garamond" panose="02020404030301010803" pitchFamily="18" charset="0"/>
              </a:rPr>
              <a:t>Koncepcia odboru ošetrovateľstva</a:t>
            </a:r>
          </a:p>
        </p:txBody>
      </p:sp>
      <p:sp>
        <p:nvSpPr>
          <p:cNvPr id="4" name="Zástupný objekt pre obsah 3"/>
          <p:cNvSpPr>
            <a:spLocks noGrp="1"/>
          </p:cNvSpPr>
          <p:nvPr>
            <p:ph sz="half" idx="1"/>
          </p:nvPr>
        </p:nvSpPr>
        <p:spPr>
          <a:xfrm>
            <a:off x="677334" y="1662545"/>
            <a:ext cx="4184035" cy="4895272"/>
          </a:xfrm>
        </p:spPr>
        <p:txBody>
          <a:bodyPr/>
          <a:lstStyle/>
          <a:p>
            <a:pPr marL="0" indent="0">
              <a:buNone/>
            </a:pPr>
            <a:r>
              <a:rPr lang="sk-SK" b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1. Náplň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sk-SK" b="1" dirty="0">
                <a:solidFill>
                  <a:schemeClr val="tx1"/>
                </a:solidFill>
                <a:latin typeface="Garamond" panose="02020404030301010803" pitchFamily="18" charset="0"/>
              </a:rPr>
              <a:t>zdravotnej starostlivosti v odbore</a:t>
            </a:r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D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efinícia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a charakteristika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odboru</a:t>
            </a:r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N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áplň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, hlavné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úlohy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starostlivosti a vymedzenie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činnosti</a:t>
            </a:r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Úlohy ošetrovateľstva</a:t>
            </a:r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V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zťah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odboru k vedným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disciplínam</a:t>
            </a:r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O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dborno-metodické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vedenie v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odbore</a:t>
            </a:r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P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ovinné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hlásenia a spracovanie štatistických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údajov</a:t>
            </a:r>
            <a:endParaRPr lang="sk-SK" b="1" dirty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endParaRPr lang="sk-SK" dirty="0">
              <a:solidFill>
                <a:schemeClr val="tx1"/>
              </a:solidFill>
            </a:endParaRPr>
          </a:p>
        </p:txBody>
      </p:sp>
      <p:sp>
        <p:nvSpPr>
          <p:cNvPr id="5" name="Zástupný objekt pre obsah 4"/>
          <p:cNvSpPr>
            <a:spLocks noGrp="1"/>
          </p:cNvSpPr>
          <p:nvPr>
            <p:ph sz="half" idx="2"/>
          </p:nvPr>
        </p:nvSpPr>
        <p:spPr>
          <a:xfrm>
            <a:off x="5089970" y="1662545"/>
            <a:ext cx="4184034" cy="4895272"/>
          </a:xfrm>
        </p:spPr>
        <p:txBody>
          <a:bodyPr/>
          <a:lstStyle/>
          <a:p>
            <a:pPr marL="0" indent="0">
              <a:buNone/>
            </a:pPr>
            <a:r>
              <a:rPr lang="sk-SK" b="1" dirty="0">
                <a:solidFill>
                  <a:schemeClr val="tx1"/>
                </a:solidFill>
                <a:latin typeface="Garamond" panose="02020404030301010803" pitchFamily="18" charset="0"/>
              </a:rPr>
              <a:t>2. Rozvoj starostlivosti v odbore</a:t>
            </a:r>
          </a:p>
          <a:p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T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rendy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vývoja starostlivosti v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odbore</a:t>
            </a:r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S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ystém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kontroly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kvality</a:t>
            </a:r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pPr marL="0" indent="0">
              <a:buNone/>
            </a:pPr>
            <a:endParaRPr lang="sk-SK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pPr marL="0" indent="0">
              <a:buNone/>
            </a:pPr>
            <a:r>
              <a:rPr lang="sk-SK" b="1" dirty="0">
                <a:solidFill>
                  <a:schemeClr val="tx1"/>
                </a:solidFill>
                <a:latin typeface="Garamond" panose="02020404030301010803" pitchFamily="18" charset="0"/>
              </a:rPr>
              <a:t>3. Vzdelávanie </a:t>
            </a:r>
            <a:r>
              <a:rPr lang="sk-SK" b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pracovníkov ošetrovateľstva</a:t>
            </a:r>
            <a:endParaRPr lang="sk-SK" b="1" dirty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Š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pecializačné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a certifikačné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štúdium</a:t>
            </a:r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S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ústavné vzdelávanie</a:t>
            </a:r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pPr marL="0" indent="0">
              <a:buNone/>
            </a:pPr>
            <a:endParaRPr lang="sk-SK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548217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939636"/>
          </a:xfrm>
        </p:spPr>
        <p:txBody>
          <a:bodyPr>
            <a:noAutofit/>
          </a:bodyPr>
          <a:lstStyle/>
          <a:p>
            <a:r>
              <a:rPr lang="fi-FI" b="1" dirty="0">
                <a:latin typeface="Garamond" panose="02020404030301010803" pitchFamily="18" charset="0"/>
              </a:rPr>
              <a:t>Vyhláška č. 95/2018 Z. z.</a:t>
            </a:r>
            <a:r>
              <a:rPr lang="sk-SK" b="1" dirty="0">
                <a:latin typeface="Garamond" panose="02020404030301010803" pitchFamily="18" charset="0"/>
              </a:rPr>
              <a:t> ktorou sa určuje rozsah ošetrovateľskej praxe </a:t>
            </a:r>
            <a:r>
              <a:rPr lang="sk-SK" sz="2000" b="1" dirty="0">
                <a:latin typeface="Garamond" panose="02020404030301010803" pitchFamily="18" charset="0"/>
              </a:rPr>
              <a:t>poskytovanej </a:t>
            </a:r>
            <a:r>
              <a:rPr lang="sk-SK" sz="2000" b="1" dirty="0" smtClean="0">
                <a:latin typeface="Garamond" panose="02020404030301010803" pitchFamily="18" charset="0"/>
              </a:rPr>
              <a:t>sestrou </a:t>
            </a:r>
            <a:r>
              <a:rPr lang="pl-PL" sz="2000" b="1" dirty="0" smtClean="0">
                <a:latin typeface="Garamond" panose="02020404030301010803" pitchFamily="18" charset="0"/>
              </a:rPr>
              <a:t>samostatne </a:t>
            </a:r>
            <a:r>
              <a:rPr lang="pl-PL" sz="2000" b="1" dirty="0">
                <a:latin typeface="Garamond" panose="02020404030301010803" pitchFamily="18" charset="0"/>
              </a:rPr>
              <a:t>a v spolupráci s lekárom a rozsah praxe </a:t>
            </a:r>
            <a:r>
              <a:rPr lang="pl-PL" sz="2000" b="1" dirty="0" smtClean="0">
                <a:latin typeface="Garamond" panose="02020404030301010803" pitchFamily="18" charset="0"/>
              </a:rPr>
              <a:t>pôrodnej </a:t>
            </a:r>
            <a:r>
              <a:rPr lang="sk-SK" sz="2000" b="1" dirty="0" smtClean="0">
                <a:latin typeface="Garamond" panose="02020404030301010803" pitchFamily="18" charset="0"/>
              </a:rPr>
              <a:t>asistencie poskytovanej pôrodnou asistentkou </a:t>
            </a:r>
            <a:r>
              <a:rPr lang="sk-SK" sz="2000" b="1" dirty="0">
                <a:latin typeface="Garamond" panose="02020404030301010803" pitchFamily="18" charset="0"/>
              </a:rPr>
              <a:t>samostatne a </a:t>
            </a:r>
            <a:r>
              <a:rPr lang="sk-SK" sz="2000" b="1" dirty="0" smtClean="0">
                <a:latin typeface="Garamond" panose="02020404030301010803" pitchFamily="18" charset="0"/>
              </a:rPr>
              <a:t>v spolupráci </a:t>
            </a:r>
            <a:r>
              <a:rPr lang="sk-SK" sz="2000" b="1" dirty="0">
                <a:latin typeface="Garamond" panose="02020404030301010803" pitchFamily="18" charset="0"/>
              </a:rPr>
              <a:t>s lekárom</a:t>
            </a:r>
          </a:p>
        </p:txBody>
      </p:sp>
      <p:sp>
        <p:nvSpPr>
          <p:cNvPr id="5" name="Zástupný objekt pre obsah 4"/>
          <p:cNvSpPr>
            <a:spLocks noGrp="1"/>
          </p:cNvSpPr>
          <p:nvPr>
            <p:ph idx="1"/>
          </p:nvPr>
        </p:nvSpPr>
        <p:spPr>
          <a:xfrm>
            <a:off x="677334" y="2862553"/>
            <a:ext cx="8596668" cy="3880773"/>
          </a:xfrm>
        </p:spPr>
        <p:txBody>
          <a:bodyPr/>
          <a:lstStyle/>
          <a:p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V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ymedzenie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základných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pojmov</a:t>
            </a:r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R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ozsah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ošetrovateľskej praxe poskytovanej sestrou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samostatne</a:t>
            </a:r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R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ozsah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ošetrovateľskej praxe poskytovanej sestrou v spolupráci s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lekárom</a:t>
            </a:r>
          </a:p>
          <a:p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R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ozsah pôrodnej asistencie poskytovanej pôrodnou asistentkou samostatne</a:t>
            </a:r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R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ozsah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pôrodnej asistencie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poskytovanej pôrodnou asistentkou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v spolupráci s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lekárom</a:t>
            </a:r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0367346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6" y="360218"/>
            <a:ext cx="8596668" cy="1320800"/>
          </a:xfrm>
        </p:spPr>
        <p:txBody>
          <a:bodyPr>
            <a:normAutofit fontScale="90000"/>
          </a:bodyPr>
          <a:lstStyle/>
          <a:p>
            <a:r>
              <a:rPr lang="fi-FI" sz="4000" b="1" dirty="0">
                <a:latin typeface="Garamond" panose="02020404030301010803" pitchFamily="18" charset="0"/>
              </a:rPr>
              <a:t>Vyhláška č. 306/2005 Z. z</a:t>
            </a:r>
            <a:r>
              <a:rPr lang="fi-FI" sz="4000" b="1" dirty="0" smtClean="0">
                <a:latin typeface="Garamond" panose="02020404030301010803" pitchFamily="18" charset="0"/>
              </a:rPr>
              <a:t>.</a:t>
            </a:r>
            <a:r>
              <a:rPr lang="sk-SK" sz="4000" b="1" dirty="0" smtClean="0">
                <a:latin typeface="Garamond" panose="02020404030301010803" pitchFamily="18" charset="0"/>
              </a:rPr>
              <a:t> MZ SR ktorou </a:t>
            </a:r>
            <a:r>
              <a:rPr lang="sk-SK" sz="4000" b="1" dirty="0">
                <a:latin typeface="Garamond" panose="02020404030301010803" pitchFamily="18" charset="0"/>
              </a:rPr>
              <a:t>sa ustanovuje zoznam sesterských diagnóz</a:t>
            </a:r>
            <a:r>
              <a:rPr lang="sk-SK" dirty="0"/>
              <a:t/>
            </a:r>
            <a:br>
              <a:rPr lang="sk-SK" dirty="0"/>
            </a:br>
            <a:endParaRPr lang="sk-SK" dirty="0"/>
          </a:p>
        </p:txBody>
      </p:sp>
      <p:sp>
        <p:nvSpPr>
          <p:cNvPr id="3" name="Zástupný objekt pre obsah 2"/>
          <p:cNvSpPr>
            <a:spLocks noGrp="1"/>
          </p:cNvSpPr>
          <p:nvPr>
            <p:ph sz="half" idx="1"/>
          </p:nvPr>
        </p:nvSpPr>
        <p:spPr>
          <a:xfrm>
            <a:off x="677334" y="1948873"/>
            <a:ext cx="4184035" cy="4747491"/>
          </a:xfrm>
        </p:spPr>
        <p:txBody>
          <a:bodyPr>
            <a:normAutofit/>
          </a:bodyPr>
          <a:lstStyle/>
          <a:p>
            <a:r>
              <a:rPr lang="sk-SK" sz="1600" dirty="0">
                <a:solidFill>
                  <a:schemeClr val="tx1"/>
                </a:solidFill>
                <a:latin typeface="Garamond" panose="02020404030301010803" pitchFamily="18" charset="0"/>
              </a:rPr>
              <a:t>1</a:t>
            </a:r>
            <a:r>
              <a:rPr lang="sk-SK" b="1" dirty="0">
                <a:solidFill>
                  <a:schemeClr val="tx1"/>
                </a:solidFill>
                <a:latin typeface="Garamond" panose="02020404030301010803" pitchFamily="18" charset="0"/>
              </a:rPr>
              <a:t>. </a:t>
            </a:r>
            <a:r>
              <a:rPr lang="sk-SK" i="1" dirty="0">
                <a:solidFill>
                  <a:schemeClr val="tx1"/>
                </a:solidFill>
                <a:latin typeface="Garamond" panose="02020404030301010803" pitchFamily="18" charset="0"/>
              </a:rPr>
              <a:t>K</a:t>
            </a:r>
            <a:r>
              <a:rPr lang="sk-SK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linický </a:t>
            </a:r>
            <a:r>
              <a:rPr lang="sk-SK" i="1" dirty="0">
                <a:solidFill>
                  <a:schemeClr val="tx1"/>
                </a:solidFill>
                <a:latin typeface="Garamond" panose="02020404030301010803" pitchFamily="18" charset="0"/>
              </a:rPr>
              <a:t>záver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o aktuálnej potrebe alebo potenciálnej potrebe, ošetrovateľskom probléme alebo stave osoby, rodiny alebo komunity, ktorý ovplyvňuje zdravotný stav a vyžaduje intervenciu špecifickú pre sestru alebo pôrodnú asistentku, je </a:t>
            </a:r>
            <a:r>
              <a:rPr lang="sk-SK" i="1" dirty="0">
                <a:solidFill>
                  <a:schemeClr val="tx1"/>
                </a:solidFill>
                <a:latin typeface="Garamond" panose="02020404030301010803" pitchFamily="18" charset="0"/>
              </a:rPr>
              <a:t>sesterská </a:t>
            </a:r>
            <a:r>
              <a:rPr lang="sk-SK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diagnóza</a:t>
            </a:r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2</a:t>
            </a:r>
            <a:r>
              <a:rPr lang="sk-SK" i="1" dirty="0">
                <a:solidFill>
                  <a:schemeClr val="tx1"/>
                </a:solidFill>
                <a:latin typeface="Garamond" panose="02020404030301010803" pitchFamily="18" charset="0"/>
              </a:rPr>
              <a:t>. O</a:t>
            </a:r>
            <a:r>
              <a:rPr lang="sk-SK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šetrovateľským </a:t>
            </a:r>
            <a:r>
              <a:rPr lang="sk-SK" i="1" dirty="0">
                <a:solidFill>
                  <a:schemeClr val="tx1"/>
                </a:solidFill>
                <a:latin typeface="Garamond" panose="02020404030301010803" pitchFamily="18" charset="0"/>
              </a:rPr>
              <a:t>problémom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je akýkoľvek stav či situácia, v ktorej si osoba vyžaduje </a:t>
            </a:r>
            <a:r>
              <a:rPr lang="sk-SK" i="1" dirty="0">
                <a:solidFill>
                  <a:schemeClr val="tx1"/>
                </a:solidFill>
                <a:latin typeface="Garamond" panose="02020404030301010803" pitchFamily="18" charset="0"/>
              </a:rPr>
              <a:t>pomoc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 pri upevňovaní, podpore, udržiavaní či opätovnom získaní zdravia alebo pri zabezpečení pokojnej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smrti</a:t>
            </a:r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</p:txBody>
      </p:sp>
      <p:sp>
        <p:nvSpPr>
          <p:cNvPr id="4" name="Zástupný objekt pre obsah 3"/>
          <p:cNvSpPr>
            <a:spLocks noGrp="1"/>
          </p:cNvSpPr>
          <p:nvPr>
            <p:ph sz="half" idx="2"/>
          </p:nvPr>
        </p:nvSpPr>
        <p:spPr>
          <a:xfrm>
            <a:off x="5089970" y="1948873"/>
            <a:ext cx="4184034" cy="4747491"/>
          </a:xfrm>
        </p:spPr>
        <p:txBody>
          <a:bodyPr>
            <a:normAutofit/>
          </a:bodyPr>
          <a:lstStyle/>
          <a:p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3</a:t>
            </a:r>
            <a:r>
              <a:rPr lang="sk-SK" i="1" dirty="0">
                <a:solidFill>
                  <a:schemeClr val="tx1"/>
                </a:solidFill>
                <a:latin typeface="Garamond" panose="02020404030301010803" pitchFamily="18" charset="0"/>
              </a:rPr>
              <a:t>. </a:t>
            </a:r>
            <a:r>
              <a:rPr lang="sk-SK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Aktuálna </a:t>
            </a:r>
            <a:r>
              <a:rPr lang="sk-SK" i="1" dirty="0">
                <a:solidFill>
                  <a:schemeClr val="tx1"/>
                </a:solidFill>
                <a:latin typeface="Garamond" panose="02020404030301010803" pitchFamily="18" charset="0"/>
              </a:rPr>
              <a:t>sesterská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diagnóza má trojzložkovú formuláciu, ktorá obsahuje: </a:t>
            </a:r>
          </a:p>
          <a:p>
            <a:pPr lvl="1"/>
            <a:r>
              <a:rPr lang="sk-SK" sz="1800" dirty="0">
                <a:solidFill>
                  <a:schemeClr val="tx1"/>
                </a:solidFill>
                <a:latin typeface="Garamond" panose="02020404030301010803" pitchFamily="18" charset="0"/>
              </a:rPr>
              <a:t>a) potrebu a </a:t>
            </a:r>
            <a:r>
              <a:rPr lang="sk-SK" sz="1800" dirty="0" smtClean="0">
                <a:solidFill>
                  <a:schemeClr val="tx1"/>
                </a:solidFill>
                <a:latin typeface="Garamond" panose="02020404030301010803" pitchFamily="18" charset="0"/>
              </a:rPr>
              <a:t>problém</a:t>
            </a:r>
            <a:endParaRPr lang="sk-SK" sz="1800" dirty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pPr lvl="1"/>
            <a:r>
              <a:rPr lang="sk-SK" sz="1800" dirty="0">
                <a:solidFill>
                  <a:schemeClr val="tx1"/>
                </a:solidFill>
                <a:latin typeface="Garamond" panose="02020404030301010803" pitchFamily="18" charset="0"/>
              </a:rPr>
              <a:t>b) príčinu potreby a príčinu </a:t>
            </a:r>
            <a:r>
              <a:rPr lang="sk-SK" sz="1800" dirty="0" smtClean="0">
                <a:solidFill>
                  <a:schemeClr val="tx1"/>
                </a:solidFill>
                <a:latin typeface="Garamond" panose="02020404030301010803" pitchFamily="18" charset="0"/>
              </a:rPr>
              <a:t>problému</a:t>
            </a:r>
            <a:endParaRPr lang="sk-SK" sz="1800" dirty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pPr lvl="1"/>
            <a:r>
              <a:rPr lang="sk-SK" sz="1800" dirty="0">
                <a:solidFill>
                  <a:schemeClr val="tx1"/>
                </a:solidFill>
                <a:latin typeface="Garamond" panose="02020404030301010803" pitchFamily="18" charset="0"/>
              </a:rPr>
              <a:t>c) </a:t>
            </a:r>
            <a:r>
              <a:rPr lang="sk-SK" sz="1800" dirty="0" smtClean="0">
                <a:solidFill>
                  <a:schemeClr val="tx1"/>
                </a:solidFill>
                <a:latin typeface="Garamond" panose="02020404030301010803" pitchFamily="18" charset="0"/>
              </a:rPr>
              <a:t>príznaky</a:t>
            </a:r>
            <a:endParaRPr lang="sk-SK" sz="1800" dirty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4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. </a:t>
            </a:r>
            <a:r>
              <a:rPr lang="sk-SK" i="1" dirty="0">
                <a:solidFill>
                  <a:schemeClr val="tx1"/>
                </a:solidFill>
                <a:latin typeface="Garamond" panose="02020404030301010803" pitchFamily="18" charset="0"/>
              </a:rPr>
              <a:t>P</a:t>
            </a:r>
            <a:r>
              <a:rPr lang="sk-SK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otenciálna </a:t>
            </a:r>
            <a:r>
              <a:rPr lang="sk-SK" i="1" dirty="0">
                <a:solidFill>
                  <a:schemeClr val="tx1"/>
                </a:solidFill>
                <a:latin typeface="Garamond" panose="02020404030301010803" pitchFamily="18" charset="0"/>
              </a:rPr>
              <a:t>sesterská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diagnóza má dvojzložkovú formuláciu, ktorá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obsahuje: </a:t>
            </a:r>
          </a:p>
          <a:p>
            <a:pPr lvl="1"/>
            <a:r>
              <a:rPr lang="sk-SK" sz="1800" dirty="0" smtClean="0">
                <a:solidFill>
                  <a:schemeClr val="tx1"/>
                </a:solidFill>
                <a:latin typeface="Garamond" panose="02020404030301010803" pitchFamily="18" charset="0"/>
              </a:rPr>
              <a:t>a</a:t>
            </a:r>
            <a:r>
              <a:rPr lang="sk-SK" sz="1800" dirty="0">
                <a:solidFill>
                  <a:schemeClr val="tx1"/>
                </a:solidFill>
                <a:latin typeface="Garamond" panose="02020404030301010803" pitchFamily="18" charset="0"/>
              </a:rPr>
              <a:t>) potrebu a </a:t>
            </a:r>
            <a:r>
              <a:rPr lang="sk-SK" sz="1800" dirty="0" smtClean="0">
                <a:solidFill>
                  <a:schemeClr val="tx1"/>
                </a:solidFill>
                <a:latin typeface="Garamond" panose="02020404030301010803" pitchFamily="18" charset="0"/>
              </a:rPr>
              <a:t>problém</a:t>
            </a:r>
          </a:p>
          <a:p>
            <a:pPr lvl="1"/>
            <a:r>
              <a:rPr lang="sk-SK" sz="1800" dirty="0" smtClean="0">
                <a:solidFill>
                  <a:schemeClr val="tx1"/>
                </a:solidFill>
                <a:latin typeface="Garamond" panose="02020404030301010803" pitchFamily="18" charset="0"/>
              </a:rPr>
              <a:t>b</a:t>
            </a:r>
            <a:r>
              <a:rPr lang="sk-SK" sz="1800" dirty="0">
                <a:solidFill>
                  <a:schemeClr val="tx1"/>
                </a:solidFill>
                <a:latin typeface="Garamond" panose="02020404030301010803" pitchFamily="18" charset="0"/>
              </a:rPr>
              <a:t>) príčinu potreby a príčinu </a:t>
            </a:r>
            <a:r>
              <a:rPr lang="sk-SK" sz="1800" dirty="0" smtClean="0">
                <a:solidFill>
                  <a:schemeClr val="tx1"/>
                </a:solidFill>
                <a:latin typeface="Garamond" panose="02020404030301010803" pitchFamily="18" charset="0"/>
              </a:rPr>
              <a:t>problému</a:t>
            </a:r>
            <a:endParaRPr lang="sk-SK" sz="1800" dirty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8579719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fi-FI" b="1" dirty="0">
                <a:latin typeface="Garamond" panose="02020404030301010803" pitchFamily="18" charset="0"/>
              </a:rPr>
              <a:t>Vyhláška č. 306/2005 Z. z.</a:t>
            </a:r>
            <a:r>
              <a:rPr lang="sk-SK" b="1" dirty="0">
                <a:latin typeface="Garamond" panose="02020404030301010803" pitchFamily="18" charset="0"/>
              </a:rPr>
              <a:t> MZ SR ktorou sa ustanovuje zoznam sesterských diagnóz</a:t>
            </a:r>
            <a:r>
              <a:rPr lang="sk-SK" b="1" dirty="0"/>
              <a:t/>
            </a:r>
            <a:br>
              <a:rPr lang="sk-SK" b="1" dirty="0"/>
            </a:br>
            <a:endParaRPr lang="sk-SK" b="1" dirty="0"/>
          </a:p>
        </p:txBody>
      </p:sp>
      <p:sp>
        <p:nvSpPr>
          <p:cNvPr id="6" name="Zástupný objekt pre obsah 5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5. </a:t>
            </a:r>
            <a:r>
              <a:rPr lang="sk-SK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Klasifikačný </a:t>
            </a:r>
            <a:r>
              <a:rPr lang="sk-SK" i="1" dirty="0">
                <a:solidFill>
                  <a:schemeClr val="tx1"/>
                </a:solidFill>
                <a:latin typeface="Garamond" panose="02020404030301010803" pitchFamily="18" charset="0"/>
              </a:rPr>
              <a:t>systém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 sesterských diagnóz tvorí hierarchickú schému, ktorá zohľadňuje štandardné taxonomické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princípy</a:t>
            </a:r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6. </a:t>
            </a:r>
            <a:r>
              <a:rPr lang="sk-SK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Sesterské </a:t>
            </a:r>
            <a:r>
              <a:rPr lang="sk-SK" i="1" dirty="0">
                <a:solidFill>
                  <a:schemeClr val="tx1"/>
                </a:solidFill>
                <a:latin typeface="Garamond" panose="02020404030301010803" pitchFamily="18" charset="0"/>
              </a:rPr>
              <a:t>dia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gnózy sú kódované a zoradené podľa abecedného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zoznamu</a:t>
            </a:r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pPr marL="0" indent="0">
              <a:buNone/>
            </a:pPr>
            <a:endParaRPr lang="sk-SK" dirty="0">
              <a:solidFill>
                <a:schemeClr val="tx1"/>
              </a:solidFill>
            </a:endParaRPr>
          </a:p>
        </p:txBody>
      </p:sp>
      <p:sp>
        <p:nvSpPr>
          <p:cNvPr id="7" name="Zástupný objekt pre obsah 6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7.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Každá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sesterská diagnóza má pridelený </a:t>
            </a:r>
            <a:r>
              <a:rPr lang="sk-SK" i="1" dirty="0">
                <a:solidFill>
                  <a:schemeClr val="tx1"/>
                </a:solidFill>
                <a:latin typeface="Garamond" panose="02020404030301010803" pitchFamily="18" charset="0"/>
              </a:rPr>
              <a:t>4-miestny kód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, ktorý pozostáva z písmena a čísla, pričom písmeno označuje príslušnú kategóriu a poradové číslo označuje konkrétnu sesterskú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diagnózu</a:t>
            </a:r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endParaRPr lang="sk-SK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1779006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sk-SK" b="1" dirty="0">
                <a:latin typeface="Garamond" panose="02020404030301010803" pitchFamily="18" charset="0"/>
              </a:rPr>
              <a:t>Odborné usmernenie </a:t>
            </a:r>
            <a:r>
              <a:rPr lang="sk-SK" b="1" dirty="0" smtClean="0">
                <a:latin typeface="Garamond" panose="02020404030301010803" pitchFamily="18" charset="0"/>
              </a:rPr>
              <a:t>MZ SR o </a:t>
            </a:r>
            <a:r>
              <a:rPr lang="sk-SK" b="1" dirty="0">
                <a:latin typeface="Garamond" panose="02020404030301010803" pitchFamily="18" charset="0"/>
              </a:rPr>
              <a:t>vedení zdravotnej dokumentácie</a:t>
            </a:r>
          </a:p>
        </p:txBody>
      </p:sp>
      <p:graphicFrame>
        <p:nvGraphicFramePr>
          <p:cNvPr id="6" name="Zástupný objekt pre obsah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3651498145"/>
              </p:ext>
            </p:extLst>
          </p:nvPr>
        </p:nvGraphicFramePr>
        <p:xfrm>
          <a:off x="677863" y="2160588"/>
          <a:ext cx="8596312" cy="3881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="" xmlns:p14="http://schemas.microsoft.com/office/powerpoint/2010/main" val="303032360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4" y="750277"/>
            <a:ext cx="8596668" cy="1320800"/>
          </a:xfrm>
        </p:spPr>
        <p:txBody>
          <a:bodyPr/>
          <a:lstStyle/>
          <a:p>
            <a:r>
              <a:rPr lang="sk-SK" b="1" dirty="0" smtClean="0">
                <a:latin typeface="Garamond" panose="02020404030301010803" pitchFamily="18" charset="0"/>
              </a:rPr>
              <a:t>Regulácia</a:t>
            </a:r>
            <a:endParaRPr lang="sk-SK" b="1" dirty="0">
              <a:latin typeface="Garamond" panose="02020404030301010803" pitchFamily="18" charset="0"/>
            </a:endParaRP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677334" y="1736436"/>
            <a:ext cx="8596668" cy="5121563"/>
          </a:xfrm>
        </p:spPr>
        <p:txBody>
          <a:bodyPr>
            <a:normAutofit/>
          </a:bodyPr>
          <a:lstStyle/>
          <a:p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O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šetrovateľstvo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patrí medzi päť </a:t>
            </a:r>
            <a:r>
              <a:rPr lang="sk-SK" i="1" dirty="0">
                <a:solidFill>
                  <a:schemeClr val="tx1"/>
                </a:solidFill>
                <a:latin typeface="Garamond" panose="02020404030301010803" pitchFamily="18" charset="0"/>
              </a:rPr>
              <a:t>regulovaných povolaní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v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oblasti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zdravotníctva: lekári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, stomatológovia, farmaceuti, sestry a pôrodné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asistentky</a:t>
            </a:r>
          </a:p>
          <a:p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R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egulácia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je systém opatrení, ktorými sa zachováva stabilita funkcie, kontrola v príprave na povolanie a pri vykonávaní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praxe</a:t>
            </a:r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R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egulačný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systém vytvára určitej profesii možnosť kontrolovať prax v záujme udržiavania a formovania vlastnej identity, uchovania integrity systému vo vzdelaní i v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praxi</a:t>
            </a:r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R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egulácia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sa uplatňuje predovšetkým v povolaniach, ktoré ponúkajú služby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spoločnosti</a:t>
            </a:r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V ošetrovateľstve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je základným cieľom regulácie ochrana zdravia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verejnosti prostredníctvom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zabezpečenia kompetentnej a dostupnej ošetrovateľskej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starostlivosti</a:t>
            </a:r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endParaRPr lang="sk-SK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sk-SK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00906843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>
                <a:latin typeface="Garamond" panose="02020404030301010803" pitchFamily="18" charset="0"/>
              </a:rPr>
              <a:t>Regulácia</a:t>
            </a:r>
            <a:endParaRPr lang="sk-SK" b="1" dirty="0">
              <a:latin typeface="Garamond" panose="02020404030301010803" pitchFamily="18" charset="0"/>
            </a:endParaRP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677334" y="1579419"/>
            <a:ext cx="8596668" cy="4461944"/>
          </a:xfrm>
        </p:spPr>
        <p:txBody>
          <a:bodyPr/>
          <a:lstStyle/>
          <a:p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R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egulačný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systém v povolaní sestier a pôrodných asistentiek obsahuje rozsah ich činností, požiadavky na ich vzdelanie, systém kontroly kontinuálneho dodržiavania odbornosti a mechanizmus disciplinárneho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konania</a:t>
            </a:r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R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eguláciu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povolania ovplyvňuje vláda, profesijná (stavovská) organizácia,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zamestnávatelia a samotné sestry a pôrodné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asistentky</a:t>
            </a:r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V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láda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ju ovplyvňuje prostredníctvom legislatívy, profesijná (stavovská) organizácia predkladaním a deklarovaním záujmov profesie a požiadaviek na ňu, zamestnávatelia prostredníctvom požiadaviek na pracovníkov a kritérií na kvalitu ich práce, sestry a pôrodné asistentky samotným akceptovaním príslušnej legislatívy, noriem, štandardov, etického kódexu, udržiavaním a rozširovaním vlastnej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kompetencie</a:t>
            </a:r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R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egulácia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určuje identitu a kontinuitu, ale aj univerzálnosť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profesie</a:t>
            </a:r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0580808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objekt pre text 5"/>
          <p:cNvSpPr>
            <a:spLocks noGrp="1"/>
          </p:cNvSpPr>
          <p:nvPr>
            <p:ph type="body" idx="1"/>
          </p:nvPr>
        </p:nvSpPr>
        <p:spPr>
          <a:xfrm>
            <a:off x="675743" y="655456"/>
            <a:ext cx="4185623" cy="576262"/>
          </a:xfrm>
        </p:spPr>
        <p:txBody>
          <a:bodyPr/>
          <a:lstStyle/>
          <a:p>
            <a:r>
              <a:rPr lang="sk-SK" sz="3600" b="1" dirty="0">
                <a:solidFill>
                  <a:schemeClr val="accent1"/>
                </a:solidFill>
                <a:latin typeface="Garamond" panose="02020404030301010803" pitchFamily="18" charset="0"/>
              </a:rPr>
              <a:t>Ciele regulácie</a:t>
            </a:r>
            <a:endParaRPr lang="sk-SK" sz="3600" dirty="0">
              <a:solidFill>
                <a:schemeClr val="accent1"/>
              </a:solidFill>
            </a:endParaRPr>
          </a:p>
        </p:txBody>
      </p:sp>
      <p:sp>
        <p:nvSpPr>
          <p:cNvPr id="7" name="Zástupný objekt pre obsah 6"/>
          <p:cNvSpPr>
            <a:spLocks noGrp="1"/>
          </p:cNvSpPr>
          <p:nvPr>
            <p:ph sz="half" idx="2"/>
          </p:nvPr>
        </p:nvSpPr>
        <p:spPr>
          <a:xfrm>
            <a:off x="675744" y="1810328"/>
            <a:ext cx="4185623" cy="4868344"/>
          </a:xfrm>
        </p:spPr>
        <p:txBody>
          <a:bodyPr/>
          <a:lstStyle/>
          <a:p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D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efinovať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profesiu a jej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členov</a:t>
            </a:r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U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rčiť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rozsah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pôsobnosti</a:t>
            </a:r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S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tanoviť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vzdelávacie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štandardy</a:t>
            </a:r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S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tanoviť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etické a profesijné štandardy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spôsobilosti</a:t>
            </a:r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V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ytvoriť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systém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zodpovednosti</a:t>
            </a:r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Vytvoriť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postupy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poverovania</a:t>
            </a:r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</p:txBody>
      </p:sp>
      <p:sp>
        <p:nvSpPr>
          <p:cNvPr id="8" name="Zástupný objekt pre text 7"/>
          <p:cNvSpPr>
            <a:spLocks noGrp="1"/>
          </p:cNvSpPr>
          <p:nvPr>
            <p:ph type="body" sz="quarter" idx="3"/>
          </p:nvPr>
        </p:nvSpPr>
        <p:spPr>
          <a:xfrm>
            <a:off x="5088385" y="655456"/>
            <a:ext cx="4185618" cy="576262"/>
          </a:xfrm>
        </p:spPr>
        <p:txBody>
          <a:bodyPr/>
          <a:lstStyle/>
          <a:p>
            <a:r>
              <a:rPr lang="sk-SK" sz="3600" b="1" dirty="0" smtClean="0">
                <a:solidFill>
                  <a:schemeClr val="accent1"/>
                </a:solidFill>
                <a:latin typeface="Garamond" panose="02020404030301010803" pitchFamily="18" charset="0"/>
              </a:rPr>
              <a:t>Účel regulácie</a:t>
            </a:r>
            <a:endParaRPr lang="sk-SK" sz="3600" b="1" dirty="0">
              <a:solidFill>
                <a:schemeClr val="accent1"/>
              </a:solidFill>
              <a:latin typeface="Garamond" panose="02020404030301010803" pitchFamily="18" charset="0"/>
            </a:endParaRPr>
          </a:p>
        </p:txBody>
      </p:sp>
      <p:sp>
        <p:nvSpPr>
          <p:cNvPr id="9" name="Zástupný objekt pre obsah 8"/>
          <p:cNvSpPr>
            <a:spLocks noGrp="1"/>
          </p:cNvSpPr>
          <p:nvPr>
            <p:ph sz="quarter" idx="4"/>
          </p:nvPr>
        </p:nvSpPr>
        <p:spPr>
          <a:xfrm>
            <a:off x="5088385" y="1810329"/>
            <a:ext cx="4185617" cy="4868343"/>
          </a:xfrm>
        </p:spPr>
        <p:txBody>
          <a:bodyPr>
            <a:normAutofit/>
          </a:bodyPr>
          <a:lstStyle/>
          <a:p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O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chrana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verejnosti pred nebezpečnými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praktikami</a:t>
            </a:r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Zabezpečenie kvality služieb</a:t>
            </a:r>
          </a:p>
          <a:p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Informovanie verejnosti o službách spomedzi ktorých si môžu vybrať </a:t>
            </a:r>
          </a:p>
          <a:p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Posilnenie rozvoja profesie</a:t>
            </a:r>
          </a:p>
          <a:p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Udelenie zodpovednosti, identity a štatútu sestrám</a:t>
            </a:r>
          </a:p>
          <a:p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Podpora sociálno-ekonomickej pomoci sestrám</a:t>
            </a:r>
          </a:p>
          <a:p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7870849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>
                <a:latin typeface="Garamond" panose="02020404030301010803" pitchFamily="18" charset="0"/>
              </a:rPr>
              <a:t>Registrácia</a:t>
            </a:r>
            <a:endParaRPr lang="sk-SK" b="1" dirty="0">
              <a:latin typeface="Garamond" panose="02020404030301010803" pitchFamily="18" charset="0"/>
            </a:endParaRPr>
          </a:p>
        </p:txBody>
      </p:sp>
      <p:sp>
        <p:nvSpPr>
          <p:cNvPr id="8" name="Zástupný objekt pre obsah 7"/>
          <p:cNvSpPr>
            <a:spLocks noGrp="1"/>
          </p:cNvSpPr>
          <p:nvPr>
            <p:ph sz="half" idx="1"/>
          </p:nvPr>
        </p:nvSpPr>
        <p:spPr>
          <a:xfrm>
            <a:off x="677334" y="1579418"/>
            <a:ext cx="4184035" cy="5052291"/>
          </a:xfrm>
        </p:spPr>
        <p:txBody>
          <a:bodyPr>
            <a:normAutofit/>
          </a:bodyPr>
          <a:lstStyle/>
          <a:p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Registráciou sestier a pôrodných asistentiek sa </a:t>
            </a:r>
            <a:r>
              <a:rPr lang="sk-SK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reguluje výkon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povolania sestry a pôrodnej asistentky tak, aby osoby vykonávajúce tieto povolania spĺňali </a:t>
            </a:r>
            <a:r>
              <a:rPr lang="sk-SK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podmienky a požiadavky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ustanovené v príslušných </a:t>
            </a:r>
            <a:r>
              <a:rPr lang="sk-SK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legislatívnych normách</a:t>
            </a:r>
          </a:p>
          <a:p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Registrácia sestier a pôrodných asistentiek, ktoré vykonávajú ošetrovateľskú prax alebo prax pôrodnej asistencie je </a:t>
            </a:r>
            <a:r>
              <a:rPr lang="sk-SK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povinná</a:t>
            </a:r>
          </a:p>
          <a:p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Oprávňuje sestru používať za menom profesijné označenie </a:t>
            </a:r>
            <a:r>
              <a:rPr lang="sk-SK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registrovaná sestra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(v skratke </a:t>
            </a:r>
            <a:r>
              <a:rPr lang="sk-SK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r. S.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)</a:t>
            </a:r>
            <a:r>
              <a:rPr lang="sk-SK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a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pôrodnú asistentku profesijné označenie registrovaná pôrodná asistentka (v skratke r. P. A.)</a:t>
            </a:r>
          </a:p>
          <a:p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</p:txBody>
      </p:sp>
      <p:sp>
        <p:nvSpPr>
          <p:cNvPr id="9" name="Zástupný objekt pre obsah 8"/>
          <p:cNvSpPr>
            <a:spLocks noGrp="1"/>
          </p:cNvSpPr>
          <p:nvPr>
            <p:ph sz="half" idx="2"/>
          </p:nvPr>
        </p:nvSpPr>
        <p:spPr>
          <a:xfrm>
            <a:off x="5089970" y="1579419"/>
            <a:ext cx="4184034" cy="5052290"/>
          </a:xfrm>
        </p:spPr>
        <p:txBody>
          <a:bodyPr>
            <a:normAutofit/>
          </a:bodyPr>
          <a:lstStyle/>
          <a:p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Registráciu vykonáva profesijná (stavovská) samosprávna organizácia – </a:t>
            </a:r>
            <a:r>
              <a:rPr lang="sk-SK" b="1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Slovenská komora sestier a pôrodných asistentiek</a:t>
            </a:r>
            <a:endParaRPr lang="sk-SK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pPr marL="0" indent="0">
              <a:buNone/>
            </a:pPr>
            <a:r>
              <a:rPr lang="sk-SK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Register sa vedie za účelom: </a:t>
            </a:r>
          </a:p>
          <a:p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Prehľadu o sestrách a pôrodných asistentkách, čo má význam pre plánovanie ľudských zdrojov</a:t>
            </a:r>
          </a:p>
          <a:p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Pre pokrytie zdravotníckych služieb</a:t>
            </a:r>
          </a:p>
          <a:p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Za účelom kontroly dodržiavania postupu </a:t>
            </a:r>
            <a:r>
              <a:rPr lang="sk-SK" i="1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lege</a:t>
            </a:r>
            <a:r>
              <a:rPr lang="sk-SK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sk-SK" i="1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artis</a:t>
            </a:r>
            <a:r>
              <a:rPr lang="sk-SK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a etických zásad výkonu oboch povolaní</a:t>
            </a:r>
          </a:p>
          <a:p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Vzdelávacích aktivít osôb podliehajúcich registrácii obnovou</a:t>
            </a:r>
          </a:p>
          <a:p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71089967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>
                <a:latin typeface="Garamond" panose="02020404030301010803" pitchFamily="18" charset="0"/>
              </a:rPr>
              <a:t>Profesijné organizácie</a:t>
            </a:r>
            <a:endParaRPr lang="sk-SK" b="1" dirty="0">
              <a:latin typeface="Garamond" panose="02020404030301010803" pitchFamily="18" charset="0"/>
            </a:endParaRPr>
          </a:p>
        </p:txBody>
      </p:sp>
      <p:sp>
        <p:nvSpPr>
          <p:cNvPr id="6" name="Zástupný objekt pre obsah 5"/>
          <p:cNvSpPr>
            <a:spLocks noGrp="1"/>
          </p:cNvSpPr>
          <p:nvPr>
            <p:ph idx="1"/>
          </p:nvPr>
        </p:nvSpPr>
        <p:spPr>
          <a:xfrm>
            <a:off x="677334" y="1653309"/>
            <a:ext cx="8596668" cy="4388053"/>
          </a:xfrm>
        </p:spPr>
        <p:txBody>
          <a:bodyPr/>
          <a:lstStyle/>
          <a:p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Profesijné (stavovské) organizácie sú organizácie združujúce ľudí s rovnakou (príbuznou) profesiou, ktorej sa aktívne venujú</a:t>
            </a:r>
          </a:p>
          <a:p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Profesijné organizácie zdravotníckych pracovníkov obhajujú predovšetkým skupinové záujmy profesijnej skupiny pracovníkov, starajú sa o odborný rast svojich členov a v niektorých prípadoch sa podieľajú na riešení etických problémov vznikajúcich v súvislosti s poskytovaním zdravotnej starostlivosti</a:t>
            </a:r>
          </a:p>
          <a:p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Profesijné organizácie významne ovplyvňujú úroveň a kvalitu kvalifikačnej a špecializačnej prípravy v jednotlivých krajinách</a:t>
            </a:r>
          </a:p>
          <a:p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9077212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677336" y="350982"/>
            <a:ext cx="8596668" cy="1320800"/>
          </a:xfrm>
        </p:spPr>
        <p:txBody>
          <a:bodyPr/>
          <a:lstStyle/>
          <a:p>
            <a:r>
              <a:rPr lang="sk-SK" b="1" dirty="0" smtClean="0">
                <a:latin typeface="Garamond" panose="02020404030301010803" pitchFamily="18" charset="0"/>
              </a:rPr>
              <a:t>Ciele a úlohy</a:t>
            </a:r>
            <a:endParaRPr lang="sk-SK" b="1" dirty="0">
              <a:latin typeface="Garamond" panose="02020404030301010803" pitchFamily="18" charset="0"/>
            </a:endParaRPr>
          </a:p>
        </p:txBody>
      </p:sp>
      <p:sp>
        <p:nvSpPr>
          <p:cNvPr id="5" name="Zástupný objekt pre obsah 4"/>
          <p:cNvSpPr>
            <a:spLocks noGrp="1"/>
          </p:cNvSpPr>
          <p:nvPr>
            <p:ph sz="half" idx="1"/>
          </p:nvPr>
        </p:nvSpPr>
        <p:spPr>
          <a:xfrm>
            <a:off x="677334" y="1163782"/>
            <a:ext cx="4184035" cy="5495636"/>
          </a:xfrm>
        </p:spPr>
        <p:txBody>
          <a:bodyPr>
            <a:normAutofit lnSpcReduction="10000"/>
          </a:bodyPr>
          <a:lstStyle/>
          <a:p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Zjednotiť a posilniť stav sestier a pôrodných asistentiek združených v slovenskej komore sestier a pôrodných asistentiek; obhajovať profesijné, hospodárske a sociálne záujmy členov komory, ktorých výkon ošetrovateľskej praxe a praxe pôrodnej asistencie je realizovaný v zdravotníckych, sociálnych, školských a iných zariadeniach</a:t>
            </a:r>
          </a:p>
          <a:p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Rokovať a spolupracovať s národnou radou SR, vládou SR, ministerstvom zdravotníctva SR (MZ SR), ministerstvom práce, sociálnych vecí a rodiny SR (MPSVAR SR), ministerstvom školstva SR (MŠ SR), inými orgánmi štátnej správy a orgánmi samosprávy pri plnení úloh uložených komore zákonom, vnútornými predpismi a uzneseniami delegátov snemu komory</a:t>
            </a:r>
          </a:p>
          <a:p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</p:txBody>
      </p:sp>
      <p:sp>
        <p:nvSpPr>
          <p:cNvPr id="6" name="Zástupný objekt pre obsah 5"/>
          <p:cNvSpPr>
            <a:spLocks noGrp="1"/>
          </p:cNvSpPr>
          <p:nvPr>
            <p:ph sz="half" idx="2"/>
          </p:nvPr>
        </p:nvSpPr>
        <p:spPr>
          <a:xfrm>
            <a:off x="5089970" y="1163782"/>
            <a:ext cx="4184034" cy="5694218"/>
          </a:xfrm>
        </p:spPr>
        <p:txBody>
          <a:bodyPr>
            <a:normAutofit lnSpcReduction="10000"/>
          </a:bodyPr>
          <a:lstStyle/>
          <a:p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Iniciovať a naliehať na ministerstvo zdravotníctva SR, aby zriadilo a zaradilo do svojej organizačnej štruktúry odbor ošetrovateľstva ako samostatnú organizačnú jednotku</a:t>
            </a:r>
          </a:p>
          <a:p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Presadzovať zmenu právnych predpisov, ktoré upravujú postavenie a úlohy stavovských organizácií združujúcich zdravotníckych pracovníkov tak, aby sa posilnilo ich postavenie, dôstojnosť, vážnosť a stanovili sa rovnaké podmienky dohľadu na odbornosť a etiku pri výkone povolania</a:t>
            </a:r>
          </a:p>
          <a:p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Rozvíjať spoluprácu so stavovskými a odborovými organizáciami, asociáciami a odbornými spoločnosťami v zdravotníctve; prehlbovať spoluprácu s mimovládnymi organizáciami, občianskymi a záujmovými združeniami pacientov a širokou verejnosťou</a:t>
            </a:r>
          </a:p>
          <a:p>
            <a:endParaRPr lang="sk-SK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78465811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6" y="277091"/>
            <a:ext cx="8596668" cy="1320800"/>
          </a:xfrm>
        </p:spPr>
        <p:txBody>
          <a:bodyPr/>
          <a:lstStyle/>
          <a:p>
            <a:r>
              <a:rPr lang="sk-SK" b="1" dirty="0" smtClean="0">
                <a:latin typeface="Garamond" panose="02020404030301010803" pitchFamily="18" charset="0"/>
              </a:rPr>
              <a:t>Ciele a úlohy</a:t>
            </a:r>
            <a:endParaRPr lang="sk-SK" b="1" dirty="0">
              <a:latin typeface="Garamond" panose="02020404030301010803" pitchFamily="18" charset="0"/>
            </a:endParaRPr>
          </a:p>
        </p:txBody>
      </p:sp>
      <p:sp>
        <p:nvSpPr>
          <p:cNvPr id="3" name="Zástupný objekt pre obsah 2"/>
          <p:cNvSpPr>
            <a:spLocks noGrp="1"/>
          </p:cNvSpPr>
          <p:nvPr>
            <p:ph sz="half" idx="1"/>
          </p:nvPr>
        </p:nvSpPr>
        <p:spPr>
          <a:xfrm>
            <a:off x="677334" y="1136073"/>
            <a:ext cx="4184035" cy="5532582"/>
          </a:xfrm>
        </p:spPr>
        <p:txBody>
          <a:bodyPr>
            <a:normAutofit lnSpcReduction="10000"/>
          </a:bodyPr>
          <a:lstStyle/>
          <a:p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Podporovať, aktivovať a zefektívniť činnosť grémií prezidentov regionálnych komôr v jednotlivých samosprávnych krajoch za účelom zlepšenia spolupráce s VÚC, orgánmi štátnej správy, orgánmi územnej samosprávy a s ďalšími právnickými a fyzickými osobami</a:t>
            </a:r>
          </a:p>
          <a:p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Požadovať navýšenie finančných prostriedkov do systému zdravotnej starostlivosti na základe reálnych potrieb poistencov a poskytovateľov pri zabezpečovaní zdravotnej starostlivosti tak, aby sa stabilita, efektívnosť, dostupnosť a kvalita zdravotnej starostlivosti, opakovane deklarované v reformách a programoch parlamentných strán, stali realitou</a:t>
            </a:r>
          </a:p>
          <a:p>
            <a:pPr marL="0" indent="0">
              <a:buNone/>
            </a:pPr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</p:txBody>
      </p:sp>
      <p:sp>
        <p:nvSpPr>
          <p:cNvPr id="4" name="Zástupný objekt pre obsah 3"/>
          <p:cNvSpPr>
            <a:spLocks noGrp="1"/>
          </p:cNvSpPr>
          <p:nvPr>
            <p:ph sz="half" idx="2"/>
          </p:nvPr>
        </p:nvSpPr>
        <p:spPr>
          <a:xfrm>
            <a:off x="5089970" y="1136073"/>
            <a:ext cx="4184034" cy="5532582"/>
          </a:xfrm>
        </p:spPr>
        <p:txBody>
          <a:bodyPr>
            <a:normAutofit lnSpcReduction="10000"/>
          </a:bodyPr>
          <a:lstStyle/>
          <a:p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Dôstojne reprezentovať sestry a pôrodné asistentky zo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S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lovenska na medzinárodnej úrovni; rozvíjať spoluprácu s medzinárodnými organizáciami, ktorých je komora členom, a to s EFN (európska federácia sesterských asociácií), EMA (európska asociácia pôrodných asistentiek), HORACIO a ostatnými partnerskými organizáciami; podieľať sa na tvorbe a výmene vzájomne výhodných programov najmä v oblasti vzdelávania a výchovy, sústavného vzdelávania, v oblasti manažmentu a zdravotnej politiky</a:t>
            </a:r>
          </a:p>
          <a:p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Aktívne sa zúčastňovať na tvorbe zdravotnej politiky predkladaním iniciatívnych návrhov pri príprave všeobecne záväzných právnych predpisov najmä v oblasti ošetrovateľstva a pôrodnej asistencie</a:t>
            </a:r>
          </a:p>
          <a:p>
            <a:pPr marL="0" indent="0">
              <a:buNone/>
            </a:pPr>
            <a:endParaRPr lang="sk-SK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68784074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>
                <a:latin typeface="Garamond" panose="02020404030301010803" pitchFamily="18" charset="0"/>
              </a:rPr>
              <a:t>Súhrn</a:t>
            </a:r>
            <a:r>
              <a:rPr lang="sk-SK" dirty="0" smtClean="0"/>
              <a:t> </a:t>
            </a:r>
            <a:endParaRPr lang="sk-SK" dirty="0"/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677334" y="1607127"/>
            <a:ext cx="8596668" cy="4895273"/>
          </a:xfrm>
        </p:spPr>
        <p:txBody>
          <a:bodyPr>
            <a:normAutofit/>
          </a:bodyPr>
          <a:lstStyle/>
          <a:p>
            <a:r>
              <a:rPr lang="sk-SK" dirty="0" smtClean="0">
                <a:solidFill>
                  <a:schemeClr val="tx1"/>
                </a:solidFill>
                <a:latin typeface="Garamond" pitchFamily="18" charset="0"/>
              </a:rPr>
              <a:t>Základné dokumenty odboru ošetrovateľstvo majú významu úlohu v profesii sestry a každá sestra aj študent ošetrovateľstva by ich mal poznať</a:t>
            </a:r>
          </a:p>
          <a:p>
            <a:endParaRPr lang="sk-SK" dirty="0" smtClean="0">
              <a:solidFill>
                <a:schemeClr val="tx1"/>
              </a:solidFill>
              <a:latin typeface="Garamond" pitchFamily="18" charset="0"/>
            </a:endParaRPr>
          </a:p>
          <a:p>
            <a:r>
              <a:rPr lang="sk-SK" dirty="0" smtClean="0">
                <a:solidFill>
                  <a:schemeClr val="tx1"/>
                </a:solidFill>
                <a:latin typeface="Garamond" pitchFamily="18" charset="0"/>
              </a:rPr>
              <a:t>Základné dokumenty v ošetrovateľstve vymedzujú aj postavenie profesijných organizácií, ktoré majú za cieľ sledovať, zastupovať a presadzovať záujmy danej profesie</a:t>
            </a:r>
          </a:p>
          <a:p>
            <a:endParaRPr lang="sk-SK" dirty="0" smtClean="0">
              <a:solidFill>
                <a:schemeClr val="tx1"/>
              </a:solidFill>
              <a:latin typeface="Garamond" pitchFamily="18" charset="0"/>
            </a:endParaRPr>
          </a:p>
          <a:p>
            <a:r>
              <a:rPr lang="sk-SK" dirty="0" smtClean="0">
                <a:solidFill>
                  <a:schemeClr val="tx1"/>
                </a:solidFill>
                <a:latin typeface="Garamond" pitchFamily="18" charset="0"/>
              </a:rPr>
              <a:t>Dôležitou funkciou profesijných organizácii v ošetrovateľstve je najmä dôstojne reprezentovať sestry na medzinárodnej úrovni či rozvíjať spoluprácu s medzinárodnými organizáciami vo všetkých oblastiach rozvoja profesie</a:t>
            </a:r>
          </a:p>
          <a:p>
            <a:endParaRPr lang="sk-SK" dirty="0" smtClean="0">
              <a:solidFill>
                <a:schemeClr val="tx1"/>
              </a:solidFill>
              <a:latin typeface="Garamond" pitchFamily="18" charset="0"/>
            </a:endParaRPr>
          </a:p>
          <a:p>
            <a:r>
              <a:rPr lang="sk-SK" dirty="0" smtClean="0">
                <a:solidFill>
                  <a:schemeClr val="tx1"/>
                </a:solidFill>
                <a:latin typeface="Garamond" pitchFamily="18" charset="0"/>
              </a:rPr>
              <a:t>Najdôležitejšou úlohou slovenskej komory sestier a pôrodných asistentiek (</a:t>
            </a:r>
            <a:r>
              <a:rPr lang="sk-SK" dirty="0" err="1" smtClean="0">
                <a:solidFill>
                  <a:schemeClr val="tx1"/>
                </a:solidFill>
                <a:latin typeface="Garamond" pitchFamily="18" charset="0"/>
              </a:rPr>
              <a:t>SKSaPA</a:t>
            </a:r>
            <a:r>
              <a:rPr lang="sk-SK" dirty="0" smtClean="0">
                <a:solidFill>
                  <a:schemeClr val="tx1"/>
                </a:solidFill>
                <a:latin typeface="Garamond" pitchFamily="18" charset="0"/>
              </a:rPr>
              <a:t>), ako profesijnej stavovskej organizácie je regulácia ošetrovateľskej profesie prostredníctvom registrácie sestier, ktorá má obligatórny charakter</a:t>
            </a:r>
          </a:p>
          <a:p>
            <a:endParaRPr lang="sk-SK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sk-SK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79759158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4" y="839789"/>
            <a:ext cx="8596668" cy="1320800"/>
          </a:xfrm>
        </p:spPr>
        <p:txBody>
          <a:bodyPr/>
          <a:lstStyle/>
          <a:p>
            <a:r>
              <a:rPr lang="sk-SK" b="1" dirty="0" smtClean="0">
                <a:latin typeface="Garamond" panose="02020404030301010803" pitchFamily="18" charset="0"/>
              </a:rPr>
              <a:t>Literatúra</a:t>
            </a:r>
            <a:endParaRPr lang="sk-SK" b="1" dirty="0">
              <a:latin typeface="Garamond" panose="02020404030301010803" pitchFamily="18" charset="0"/>
            </a:endParaRP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677334" y="1800665"/>
            <a:ext cx="8596668" cy="4240697"/>
          </a:xfrm>
        </p:spPr>
        <p:txBody>
          <a:bodyPr>
            <a:normAutofit/>
          </a:bodyPr>
          <a:lstStyle/>
          <a:p>
            <a:r>
              <a:rPr 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Hanzlíková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, A. 2011. </a:t>
            </a:r>
            <a:r>
              <a:rPr lang="sk-SK" i="1" dirty="0">
                <a:solidFill>
                  <a:schemeClr val="tx1"/>
                </a:solidFill>
                <a:latin typeface="Garamond" panose="02020404030301010803" pitchFamily="18" charset="0"/>
              </a:rPr>
              <a:t>Profesionálne ošetrovateľstvo a jeho </a:t>
            </a:r>
            <a:r>
              <a:rPr lang="sk-SK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regulácia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.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Martin: Vydavateľstvo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Osveta. 2011. 155 s. ISBN 978-80-8063-360-8. </a:t>
            </a:r>
          </a:p>
          <a:p>
            <a:r>
              <a:rPr lang="sk-SK" dirty="0" err="1">
                <a:solidFill>
                  <a:schemeClr val="tx1"/>
                </a:solidFill>
                <a:latin typeface="Garamond" panose="02020404030301010803" pitchFamily="18" charset="0"/>
              </a:rPr>
              <a:t>Salvageová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, J. </a:t>
            </a:r>
            <a:r>
              <a:rPr lang="sk-SK" i="1" dirty="0">
                <a:solidFill>
                  <a:schemeClr val="tx1"/>
                </a:solidFill>
                <a:latin typeface="Garamond" panose="02020404030301010803" pitchFamily="18" charset="0"/>
              </a:rPr>
              <a:t>Ošetrovateľstvo v akcii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.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Bratislava: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Vydavateľstvo C.S.M. 1995. 111 s. ISBN 80-967081-2-0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.</a:t>
            </a:r>
          </a:p>
          <a:p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Ciele a úlohy. </a:t>
            </a:r>
            <a:r>
              <a:rPr lang="sk-SK" i="1" dirty="0" smtClean="0">
                <a:solidFill>
                  <a:schemeClr val="tx1"/>
                </a:solidFill>
                <a:latin typeface="Garamond" pitchFamily="18" charset="0"/>
              </a:rPr>
              <a:t>Slovenská komora sestier a pôrodných asistentiek</a:t>
            </a:r>
            <a:r>
              <a:rPr lang="sk-SK" dirty="0" smtClean="0">
                <a:solidFill>
                  <a:schemeClr val="tx1"/>
                </a:solidFill>
                <a:latin typeface="Garamond" pitchFamily="18" charset="0"/>
              </a:rPr>
              <a:t> [</a:t>
            </a:r>
            <a:r>
              <a:rPr lang="sk-SK" dirty="0" err="1" smtClean="0">
                <a:solidFill>
                  <a:schemeClr val="tx1"/>
                </a:solidFill>
                <a:latin typeface="Garamond" pitchFamily="18" charset="0"/>
              </a:rPr>
              <a:t>online</a:t>
            </a:r>
            <a:r>
              <a:rPr lang="sk-SK" dirty="0" smtClean="0">
                <a:solidFill>
                  <a:schemeClr val="tx1"/>
                </a:solidFill>
                <a:latin typeface="Garamond" pitchFamily="18" charset="0"/>
              </a:rPr>
              <a:t>]. [cit. 2018-06-12]. Dostupné z: http://www.sksapa.sk/obsah/o-sksapa/ciele-a-ulohy.html</a:t>
            </a:r>
          </a:p>
          <a:p>
            <a:r>
              <a:rPr lang="sk-SK" dirty="0" smtClean="0">
                <a:solidFill>
                  <a:schemeClr val="tx1"/>
                </a:solidFill>
                <a:latin typeface="Garamond" pitchFamily="18" charset="0"/>
              </a:rPr>
              <a:t>Vyhláška č. 95/2018 Z. z. Vyhláška Ministerstva zdravotníctva Slovenskej republiky, ktorou sa určuje rozsah ošetrovateľskej praxe poskytovanej sestrou samostatne, samostatne na základe indikácie lekára a v spolupráci s lekárom a rozsah praxe pôrodnej asistencie poskytovanej pôrodnou asistentkou samostatne, samostatne na základe indikácie lekára a v spolupráci s lekárom. </a:t>
            </a:r>
            <a:r>
              <a:rPr lang="sk-SK" i="1" dirty="0" smtClean="0">
                <a:solidFill>
                  <a:schemeClr val="tx1"/>
                </a:solidFill>
                <a:latin typeface="Garamond" pitchFamily="18" charset="0"/>
              </a:rPr>
              <a:t>Zákony pre ľudí</a:t>
            </a:r>
            <a:r>
              <a:rPr lang="sk-SK" dirty="0" smtClean="0">
                <a:solidFill>
                  <a:schemeClr val="tx1"/>
                </a:solidFill>
                <a:latin typeface="Garamond" pitchFamily="18" charset="0"/>
              </a:rPr>
              <a:t> [</a:t>
            </a:r>
            <a:r>
              <a:rPr lang="sk-SK" dirty="0" err="1" smtClean="0">
                <a:solidFill>
                  <a:schemeClr val="tx1"/>
                </a:solidFill>
                <a:latin typeface="Garamond" pitchFamily="18" charset="0"/>
              </a:rPr>
              <a:t>online</a:t>
            </a:r>
            <a:r>
              <a:rPr lang="sk-SK" dirty="0" smtClean="0">
                <a:solidFill>
                  <a:schemeClr val="tx1"/>
                </a:solidFill>
                <a:latin typeface="Garamond" pitchFamily="18" charset="0"/>
              </a:rPr>
              <a:t>]. [cit. 2018-06-12]. Dostupné z: http://www.zakonypreludi.sk/zz/2018-95</a:t>
            </a:r>
            <a:endParaRPr lang="sk-SK" dirty="0">
              <a:solidFill>
                <a:schemeClr val="tx1"/>
              </a:solidFill>
              <a:latin typeface="Garamond" pitchFamily="18" charset="0"/>
            </a:endParaRPr>
          </a:p>
          <a:p>
            <a:endParaRPr lang="sk-SK" dirty="0">
              <a:solidFill>
                <a:schemeClr val="tx1"/>
              </a:solidFill>
              <a:latin typeface="Garamond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656730715"/>
      </p:ext>
    </p:extLst>
  </p:cSld>
  <p:clrMapOvr>
    <a:masterClrMapping/>
  </p:clrMapOvr>
</p:sld>
</file>

<file path=ppt/theme/theme1.xml><?xml version="1.0" encoding="utf-8"?>
<a:theme xmlns:a="http://schemas.openxmlformats.org/drawingml/2006/main" name="Fazeta">
  <a:themeElements>
    <a:clrScheme name="Fazeta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zeta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zeta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291</TotalTime>
  <Words>1590</Words>
  <Application>Microsoft Office PowerPoint</Application>
  <PresentationFormat>Vlastná</PresentationFormat>
  <Paragraphs>128</Paragraphs>
  <Slides>18</Slides>
  <Notes>0</Notes>
  <HiddenSlides>0</HiddenSlides>
  <MMClips>0</MMClips>
  <ScaleCrop>false</ScaleCrop>
  <HeadingPairs>
    <vt:vector size="4" baseType="variant">
      <vt:variant>
        <vt:lpstr>Motív</vt:lpstr>
      </vt:variant>
      <vt:variant>
        <vt:i4>1</vt:i4>
      </vt:variant>
      <vt:variant>
        <vt:lpstr>Nadpisy snímok</vt:lpstr>
      </vt:variant>
      <vt:variant>
        <vt:i4>18</vt:i4>
      </vt:variant>
    </vt:vector>
  </HeadingPairs>
  <TitlesOfParts>
    <vt:vector size="19" baseType="lpstr">
      <vt:lpstr>Fazeta</vt:lpstr>
      <vt:lpstr>Základné dokumenty odboru ošetrovateľstvo, profesijná organizácia a jej  význam, registrácia sestier a regulácia ošetrovateľského povolania </vt:lpstr>
      <vt:lpstr>Základné dokumenty odboru ošetrovateľstvo</vt:lpstr>
      <vt:lpstr>ZÁKON 578/ 2004 o poskytovateľoch zdravotnej starostlivosti, zdravotníckych pracovníkoch, stavovských organizáciách v zdravotníctve </vt:lpstr>
      <vt:lpstr>Zákon 576/2004 o zdravotnej starostlivosti, službách súvisiacich s poskytovaním zdravotnej starostlivosti</vt:lpstr>
      <vt:lpstr>Koncepcia odboru ošetrovateľstva</vt:lpstr>
      <vt:lpstr>Vyhláška č. 95/2018 Z. z. ktorou sa určuje rozsah ošetrovateľskej praxe poskytovanej sestrou samostatne a v spolupráci s lekárom a rozsah praxe pôrodnej asistencie poskytovanej pôrodnou asistentkou samostatne a v spolupráci s lekárom</vt:lpstr>
      <vt:lpstr>Vyhláška č. 306/2005 Z. z. MZ SR ktorou sa ustanovuje zoznam sesterských diagnóz </vt:lpstr>
      <vt:lpstr>Vyhláška č. 306/2005 Z. z. MZ SR ktorou sa ustanovuje zoznam sesterských diagnóz </vt:lpstr>
      <vt:lpstr>Odborné usmernenie MZ SR o vedení zdravotnej dokumentácie</vt:lpstr>
      <vt:lpstr>Regulácia</vt:lpstr>
      <vt:lpstr>Regulácia</vt:lpstr>
      <vt:lpstr>Snímka 12</vt:lpstr>
      <vt:lpstr>Registrácia</vt:lpstr>
      <vt:lpstr>Profesijné organizácie</vt:lpstr>
      <vt:lpstr>Ciele a úlohy</vt:lpstr>
      <vt:lpstr>Ciele a úlohy</vt:lpstr>
      <vt:lpstr>Súhrn </vt:lpstr>
      <vt:lpstr>Literatúra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Základné dokumenty odboru ošetrovateľstvo. Profesijná organizácia a jej  význam. Registrácia sestier a regulácia ošetrovateľského povolania. </dc:title>
  <dc:creator>Používateľ systému Windows</dc:creator>
  <cp:lastModifiedBy>Dominika Kalánková</cp:lastModifiedBy>
  <cp:revision>29</cp:revision>
  <dcterms:created xsi:type="dcterms:W3CDTF">2018-06-07T10:43:52Z</dcterms:created>
  <dcterms:modified xsi:type="dcterms:W3CDTF">2018-06-12T20:33:42Z</dcterms:modified>
</cp:coreProperties>
</file>