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2" name="Obdĺžni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ĺžni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ĺžni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ĺžni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ĺžni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56" name="Obdĺžni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ĺžni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ĺžni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ĺžni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ľná forma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ľná forma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ľná forma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ľná forma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ľná forma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ľná forma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ľná forma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ľná forma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ľná forma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ľná forma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ľná forma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ľná forma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ľná forma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ľná forma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ľná forma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ĺžni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ĺžni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ĺžni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ĺžni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6" name="Obdĺžni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ĺžni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ĺžni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ĺžni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ĺžni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ĺžni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ĺžni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ĺžni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Rovná spojnic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Rovná spojnic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ovná spojnic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ovná spojnic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Rovná spojnic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ovná spojnic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ovná spojnic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Rovná spojnic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ovná spojnic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ovná spojnic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ĺžni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ĺžni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ĺžni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ĺžni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B5DECFF-7EB7-4F91-B3E4-7021ED48ED98}" type="datetimeFigureOut">
              <a:rPr lang="sk-SK" smtClean="0"/>
              <a:pPr/>
              <a:t>8. 4. 2014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C534FF5-322F-4AFF-B892-95A813D252FB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err="1" smtClean="0"/>
              <a:t>Endodontické</a:t>
            </a:r>
            <a:r>
              <a:rPr lang="sk-SK" dirty="0" smtClean="0"/>
              <a:t> materiály, zloženie, </a:t>
            </a:r>
            <a:r>
              <a:rPr lang="sk-SK" dirty="0" smtClean="0"/>
              <a:t>vlastnosti</a:t>
            </a:r>
            <a:br>
              <a:rPr lang="sk-SK" dirty="0" smtClean="0"/>
            </a:br>
            <a:r>
              <a:rPr lang="sk-SK" dirty="0" smtClean="0"/>
              <a:t>Pracovný </a:t>
            </a:r>
            <a:r>
              <a:rPr lang="sk-SK" dirty="0" smtClean="0"/>
              <a:t>postup ošetrenia koreňového kanála .</a:t>
            </a:r>
            <a:br>
              <a:rPr lang="sk-SK" dirty="0" smtClean="0"/>
            </a:br>
            <a:r>
              <a:rPr lang="sk-SK" dirty="0" smtClean="0"/>
              <a:t> 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smtClean="0"/>
              <a:t>MUDr. Adriána Petrášová, PhD.</a:t>
            </a:r>
            <a:endParaRPr lang="sk-SK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k-SK" sz="3200" dirty="0" smtClean="0">
                <a:solidFill>
                  <a:srgbClr val="00B0F0"/>
                </a:solidFill>
              </a:rPr>
              <a:t>Funkcia hermetickej koreňovej výplne</a:t>
            </a:r>
            <a:endParaRPr lang="sk-SK" sz="3200" dirty="0">
              <a:solidFill>
                <a:srgbClr val="00B0F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Dlhodobá bariéra medzi vonkajším a vnútorným prostredím- bráni prenikaniu baktérií z ústnej dutiny do </a:t>
            </a:r>
            <a:r>
              <a:rPr lang="sk-SK" dirty="0" err="1" smtClean="0"/>
              <a:t>periapikálnych</a:t>
            </a:r>
            <a:r>
              <a:rPr lang="sk-SK" dirty="0" smtClean="0"/>
              <a:t> priestorov</a:t>
            </a:r>
          </a:p>
          <a:p>
            <a:r>
              <a:rPr lang="sk-SK" dirty="0" smtClean="0"/>
              <a:t>Dokonalé utesnenie celého vnútorného systému koreňových kanálikov </a:t>
            </a:r>
          </a:p>
          <a:p>
            <a:r>
              <a:rPr lang="sk-SK" dirty="0" smtClean="0"/>
              <a:t>Úspechom je dokonale tesniaca výplň vo všetkých častiach koreňového systému v </a:t>
            </a:r>
            <a:r>
              <a:rPr lang="sk-SK" dirty="0" err="1" smtClean="0"/>
              <a:t>apikálnej</a:t>
            </a:r>
            <a:r>
              <a:rPr lang="sk-SK" dirty="0" smtClean="0"/>
              <a:t>, </a:t>
            </a:r>
            <a:r>
              <a:rPr lang="sk-SK" dirty="0" err="1" smtClean="0"/>
              <a:t>strednj</a:t>
            </a:r>
            <a:r>
              <a:rPr lang="sk-SK" dirty="0" smtClean="0"/>
              <a:t> i koronárnej tretine </a:t>
            </a:r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88680"/>
          </a:xfrm>
        </p:spPr>
        <p:txBody>
          <a:bodyPr/>
          <a:lstStyle/>
          <a:p>
            <a:r>
              <a:rPr lang="sk-SK" dirty="0" smtClean="0">
                <a:solidFill>
                  <a:srgbClr val="C00000"/>
                </a:solidFill>
              </a:rPr>
              <a:t>Požiadavky na KVM</a:t>
            </a:r>
            <a:endParaRPr lang="sk-SK" dirty="0">
              <a:solidFill>
                <a:srgbClr val="C0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7239000" cy="5330992"/>
          </a:xfrm>
        </p:spPr>
        <p:txBody>
          <a:bodyPr>
            <a:normAutofit fontScale="92500"/>
          </a:bodyPr>
          <a:lstStyle/>
          <a:p>
            <a:r>
              <a:rPr lang="sk-SK" dirty="0" err="1" smtClean="0"/>
              <a:t>Biokompatibilita</a:t>
            </a:r>
            <a:endParaRPr lang="sk-SK" dirty="0" smtClean="0"/>
          </a:p>
          <a:p>
            <a:r>
              <a:rPr lang="sk-SK" dirty="0" err="1" smtClean="0"/>
              <a:t>Hermetičnosť</a:t>
            </a:r>
            <a:endParaRPr lang="sk-SK" dirty="0" smtClean="0"/>
          </a:p>
          <a:p>
            <a:r>
              <a:rPr lang="sk-SK" dirty="0" smtClean="0"/>
              <a:t>RTG kontrastnosť</a:t>
            </a:r>
          </a:p>
          <a:p>
            <a:r>
              <a:rPr lang="sk-SK" dirty="0" smtClean="0"/>
              <a:t>Farebná stálosť</a:t>
            </a:r>
          </a:p>
          <a:p>
            <a:r>
              <a:rPr lang="sk-SK" dirty="0" smtClean="0"/>
              <a:t>Priľnavosť k stene koreňového kanálika</a:t>
            </a:r>
          </a:p>
          <a:p>
            <a:r>
              <a:rPr lang="sk-SK" dirty="0" smtClean="0"/>
              <a:t>Ľahká príprava</a:t>
            </a:r>
          </a:p>
          <a:p>
            <a:r>
              <a:rPr lang="sk-SK" dirty="0" smtClean="0"/>
              <a:t>Objemová stálosť</a:t>
            </a:r>
          </a:p>
          <a:p>
            <a:r>
              <a:rPr lang="sk-SK" dirty="0" smtClean="0"/>
              <a:t>Mierna expanzia</a:t>
            </a:r>
          </a:p>
          <a:p>
            <a:r>
              <a:rPr lang="sk-SK" dirty="0" smtClean="0"/>
              <a:t>Nerozpustnosť v tkanivových tekutinách</a:t>
            </a:r>
          </a:p>
          <a:p>
            <a:r>
              <a:rPr lang="sk-SK" dirty="0" smtClean="0"/>
              <a:t>Ľahká odstrániteľnosť z koreňového kanálika</a:t>
            </a:r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k-SK" sz="3200" dirty="0" smtClean="0">
                <a:solidFill>
                  <a:srgbClr val="0070C0"/>
                </a:solidFill>
              </a:rPr>
              <a:t>Klasifikácia KVM z historického hľadiska</a:t>
            </a:r>
            <a:endParaRPr lang="sk-SK" sz="3200" dirty="0">
              <a:solidFill>
                <a:srgbClr val="0070C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Pevné</a:t>
            </a:r>
            <a:r>
              <a:rPr lang="sk-SK" dirty="0" smtClean="0"/>
              <a:t>- </a:t>
            </a:r>
            <a:r>
              <a:rPr lang="sk-SK" dirty="0" err="1" smtClean="0"/>
              <a:t>srieborné</a:t>
            </a:r>
            <a:r>
              <a:rPr lang="sk-SK" dirty="0" smtClean="0"/>
              <a:t> čapy </a:t>
            </a:r>
          </a:p>
          <a:p>
            <a:r>
              <a:rPr lang="sk-SK" dirty="0" smtClean="0"/>
              <a:t>Netesnosť medzi stenou koreň </a:t>
            </a:r>
            <a:r>
              <a:rPr lang="sk-SK" dirty="0" err="1" smtClean="0"/>
              <a:t>kan</a:t>
            </a:r>
            <a:r>
              <a:rPr lang="sk-SK" dirty="0" smtClean="0"/>
              <a:t>. A čapom</a:t>
            </a:r>
          </a:p>
          <a:p>
            <a:r>
              <a:rPr lang="sk-SK" dirty="0" smtClean="0"/>
              <a:t>Korózia </a:t>
            </a:r>
            <a:r>
              <a:rPr lang="sk-SK" dirty="0" err="1" smtClean="0"/>
              <a:t>Ag</a:t>
            </a:r>
            <a:r>
              <a:rPr lang="sk-SK" dirty="0" smtClean="0"/>
              <a:t>---rozrušenie čapov</a:t>
            </a:r>
          </a:p>
          <a:p>
            <a:r>
              <a:rPr lang="sk-SK" dirty="0" smtClean="0"/>
              <a:t>Poškodenie </a:t>
            </a:r>
            <a:r>
              <a:rPr lang="sk-SK" dirty="0" err="1" smtClean="0"/>
              <a:t>periapikálnych</a:t>
            </a:r>
            <a:r>
              <a:rPr lang="sk-SK" dirty="0" smtClean="0"/>
              <a:t> tkanív –</a:t>
            </a:r>
            <a:r>
              <a:rPr lang="sk-SK" dirty="0" err="1" smtClean="0"/>
              <a:t>cytotoxický</a:t>
            </a:r>
            <a:r>
              <a:rPr lang="sk-SK" dirty="0" smtClean="0"/>
              <a:t> účinok produktmi korózie</a:t>
            </a:r>
          </a:p>
          <a:p>
            <a:r>
              <a:rPr lang="sk-SK" dirty="0" smtClean="0"/>
              <a:t> </a:t>
            </a:r>
            <a:r>
              <a:rPr lang="sk-SK" b="1" dirty="0" smtClean="0">
                <a:solidFill>
                  <a:srgbClr val="FF0000"/>
                </a:solidFill>
              </a:rPr>
              <a:t>pasty- </a:t>
            </a:r>
            <a:r>
              <a:rPr lang="sk-SK" dirty="0" smtClean="0"/>
              <a:t>zmršťovanie, </a:t>
            </a:r>
            <a:r>
              <a:rPr lang="sk-SK" dirty="0" err="1" smtClean="0"/>
              <a:t>netesnosi</a:t>
            </a:r>
            <a:endParaRPr lang="sk-SK" dirty="0" smtClean="0"/>
          </a:p>
          <a:p>
            <a:r>
              <a:rPr lang="sk-SK" b="1" dirty="0" smtClean="0">
                <a:solidFill>
                  <a:srgbClr val="FF0000"/>
                </a:solidFill>
              </a:rPr>
              <a:t>Riedka </a:t>
            </a:r>
            <a:r>
              <a:rPr lang="sk-SK" dirty="0" smtClean="0"/>
              <a:t>pasta- preplnenie</a:t>
            </a:r>
          </a:p>
          <a:p>
            <a:pPr>
              <a:buNone/>
            </a:pPr>
            <a:r>
              <a:rPr lang="sk-SK" dirty="0" smtClean="0"/>
              <a:t>nedostatočný tlak- nedoplnenie</a:t>
            </a:r>
          </a:p>
          <a:p>
            <a:pPr>
              <a:buNone/>
            </a:pPr>
            <a:r>
              <a:rPr lang="sk-SK" dirty="0" smtClean="0"/>
              <a:t>Antibakteriálne pôsobiace látky (</a:t>
            </a:r>
            <a:r>
              <a:rPr lang="sk-SK" dirty="0" err="1" smtClean="0"/>
              <a:t>paraformaldehyd</a:t>
            </a:r>
            <a:r>
              <a:rPr lang="sk-SK" dirty="0" smtClean="0"/>
              <a:t>), </a:t>
            </a:r>
            <a:r>
              <a:rPr lang="sk-SK" dirty="0" err="1" smtClean="0"/>
              <a:t>Foredent</a:t>
            </a:r>
            <a:r>
              <a:rPr lang="sk-SK" dirty="0" smtClean="0"/>
              <a:t>, N2 pasta, </a:t>
            </a:r>
            <a:r>
              <a:rPr lang="sk-SK" dirty="0" err="1" smtClean="0"/>
              <a:t>Endometason</a:t>
            </a:r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390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sk-SK" sz="4000" dirty="0" smtClean="0">
                <a:solidFill>
                  <a:srgbClr val="0070C0"/>
                </a:solidFill>
              </a:rPr>
              <a:t>Klasifikácia KVM z historického hľadiska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 fontScale="85000" lnSpcReduction="10000"/>
          </a:bodyPr>
          <a:lstStyle/>
          <a:p>
            <a:r>
              <a:rPr lang="sk-SK" dirty="0" smtClean="0"/>
              <a:t>Polotuhé- najviac používaná a odporúčaná –gutaperča</a:t>
            </a:r>
          </a:p>
          <a:p>
            <a:r>
              <a:rPr lang="sk-SK" dirty="0" smtClean="0"/>
              <a:t>Ako jediná umožňuje trojrozmerné zaplnenie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</a:p>
          <a:p>
            <a:r>
              <a:rPr lang="sk-SK" dirty="0" smtClean="0"/>
              <a:t>Nespĺňa jedinú </a:t>
            </a:r>
            <a:r>
              <a:rPr lang="sk-SK" dirty="0" err="1" smtClean="0"/>
              <a:t>požiadavku-adhezívne</a:t>
            </a:r>
            <a:r>
              <a:rPr lang="sk-SK" dirty="0" smtClean="0"/>
              <a:t> pripojenie na stenu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Biokompatibilita</a:t>
            </a:r>
            <a:endParaRPr lang="sk-SK" dirty="0" smtClean="0"/>
          </a:p>
          <a:p>
            <a:r>
              <a:rPr lang="sk-SK" dirty="0" smtClean="0"/>
              <a:t>Stálosť vo vnútornom prostredí</a:t>
            </a:r>
          </a:p>
          <a:p>
            <a:r>
              <a:rPr lang="sk-SK" dirty="0" err="1" smtClean="0"/>
              <a:t>Nedráždivosť</a:t>
            </a:r>
            <a:endParaRPr lang="sk-SK" dirty="0" smtClean="0"/>
          </a:p>
          <a:p>
            <a:r>
              <a:rPr lang="sk-SK" dirty="0" smtClean="0"/>
              <a:t>Ľahká odstrániteľnosť</a:t>
            </a:r>
          </a:p>
          <a:p>
            <a:r>
              <a:rPr lang="sk-SK" dirty="0" err="1" smtClean="0"/>
              <a:t>Rtg</a:t>
            </a:r>
            <a:r>
              <a:rPr lang="sk-SK" dirty="0" smtClean="0"/>
              <a:t> kontrastnosť</a:t>
            </a:r>
          </a:p>
          <a:p>
            <a:r>
              <a:rPr lang="sk-SK" dirty="0" smtClean="0"/>
              <a:t>Prednosť- polotuhá </a:t>
            </a:r>
            <a:r>
              <a:rPr lang="sk-SK" dirty="0" err="1" smtClean="0"/>
              <a:t>konzistencia-umožňuje</a:t>
            </a:r>
            <a:r>
              <a:rPr lang="sk-SK" dirty="0" smtClean="0"/>
              <a:t> presnú kontrolu, možnosť kondenzácie</a:t>
            </a:r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/>
          <a:lstStyle/>
          <a:p>
            <a:r>
              <a:rPr lang="sk-SK" dirty="0" smtClean="0">
                <a:solidFill>
                  <a:srgbClr val="0070C0"/>
                </a:solidFill>
              </a:rPr>
              <a:t>Úloha </a:t>
            </a:r>
            <a:r>
              <a:rPr lang="sk-SK" dirty="0" err="1" smtClean="0">
                <a:solidFill>
                  <a:srgbClr val="0070C0"/>
                </a:solidFill>
              </a:rPr>
              <a:t>sealerov-pečatidiel</a:t>
            </a:r>
            <a:endParaRPr lang="sk-SK" dirty="0">
              <a:solidFill>
                <a:srgbClr val="0070C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28800"/>
            <a:ext cx="7239000" cy="4826936"/>
          </a:xfrm>
        </p:spPr>
        <p:txBody>
          <a:bodyPr/>
          <a:lstStyle/>
          <a:p>
            <a:r>
              <a:rPr lang="sk-SK" dirty="0" smtClean="0"/>
              <a:t>Pripojenie výplňového materiálu k stenám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</a:p>
          <a:p>
            <a:r>
              <a:rPr lang="sk-SK" dirty="0" smtClean="0"/>
              <a:t>Vyplnenie priestoru, kde sa výplňový materiál nemôže dostať (jemné nerovnosti, spojky)</a:t>
            </a:r>
          </a:p>
          <a:p>
            <a:r>
              <a:rPr lang="sk-SK" dirty="0" err="1" smtClean="0"/>
              <a:t>Lubrikant-uľahčuje</a:t>
            </a:r>
            <a:r>
              <a:rPr lang="sk-SK" dirty="0" smtClean="0"/>
              <a:t> zavedenie gutaperčových čapov</a:t>
            </a:r>
          </a:p>
          <a:p>
            <a:r>
              <a:rPr lang="sk-SK" dirty="0" err="1" smtClean="0"/>
              <a:t>Bakteriostatický</a:t>
            </a:r>
            <a:r>
              <a:rPr lang="sk-SK" dirty="0" smtClean="0"/>
              <a:t> účinok</a:t>
            </a:r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Rozdelenie </a:t>
            </a:r>
            <a:r>
              <a:rPr lang="sk-SK" dirty="0" err="1" smtClean="0">
                <a:solidFill>
                  <a:srgbClr val="FF0000"/>
                </a:solidFill>
              </a:rPr>
              <a:t>sealerov</a:t>
            </a:r>
            <a:r>
              <a:rPr lang="sk-SK" dirty="0" smtClean="0">
                <a:solidFill>
                  <a:srgbClr val="FF0000"/>
                </a:solidFill>
              </a:rPr>
              <a:t>: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7239000" cy="5114968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/>
              <a:t>Zinkoxideugenolové</a:t>
            </a:r>
            <a:endParaRPr lang="sk-SK" dirty="0" smtClean="0"/>
          </a:p>
          <a:p>
            <a:r>
              <a:rPr lang="sk-SK" dirty="0" smtClean="0"/>
              <a:t>Živicové</a:t>
            </a:r>
          </a:p>
          <a:p>
            <a:r>
              <a:rPr lang="sk-SK" dirty="0" smtClean="0"/>
              <a:t>Skloionomérne</a:t>
            </a:r>
          </a:p>
          <a:p>
            <a:r>
              <a:rPr lang="sk-SK" dirty="0" smtClean="0"/>
              <a:t>S hydroxidom vápenatým</a:t>
            </a:r>
          </a:p>
          <a:p>
            <a:r>
              <a:rPr lang="sk-SK" dirty="0" smtClean="0"/>
              <a:t>Silikónové—už nie</a:t>
            </a:r>
          </a:p>
          <a:p>
            <a:r>
              <a:rPr lang="sk-SK" b="1" dirty="0" err="1" smtClean="0">
                <a:solidFill>
                  <a:srgbClr val="FF0000"/>
                </a:solidFill>
              </a:rPr>
              <a:t>Zinkoxideugenolové</a:t>
            </a:r>
            <a:endParaRPr lang="sk-SK" b="1" dirty="0" smtClean="0">
              <a:solidFill>
                <a:srgbClr val="FF0000"/>
              </a:solidFill>
            </a:endParaRPr>
          </a:p>
          <a:p>
            <a:r>
              <a:rPr lang="sk-SK" dirty="0" smtClean="0"/>
              <a:t>Výhody: obľúbené, vhodné na plnenie </a:t>
            </a:r>
            <a:r>
              <a:rPr lang="sk-SK" dirty="0" err="1" smtClean="0"/>
              <a:t>kk</a:t>
            </a:r>
            <a:r>
              <a:rPr lang="sk-SK" dirty="0" smtClean="0"/>
              <a:t> kondenzačnou metódou</a:t>
            </a:r>
          </a:p>
          <a:p>
            <a:r>
              <a:rPr lang="sk-SK" dirty="0" smtClean="0"/>
              <a:t>Dlhší čas </a:t>
            </a:r>
            <a:r>
              <a:rPr lang="sk-SK" dirty="0" err="1" smtClean="0"/>
              <a:t>tuhnutia-možnosť</a:t>
            </a:r>
            <a:r>
              <a:rPr lang="sk-SK" dirty="0" smtClean="0"/>
              <a:t> odstránenia z </a:t>
            </a:r>
            <a:r>
              <a:rPr lang="sk-SK" dirty="0" err="1" smtClean="0"/>
              <a:t>kk</a:t>
            </a:r>
            <a:endParaRPr lang="sk-SK" dirty="0" smtClean="0"/>
          </a:p>
          <a:p>
            <a:r>
              <a:rPr lang="sk-SK" dirty="0" smtClean="0"/>
              <a:t>Nezafarbujú TZT</a:t>
            </a:r>
          </a:p>
          <a:p>
            <a:r>
              <a:rPr lang="sk-SK" dirty="0" smtClean="0"/>
              <a:t>Antibakteriálne vlastnosti</a:t>
            </a:r>
          </a:p>
          <a:p>
            <a:r>
              <a:rPr lang="sk-SK" dirty="0" smtClean="0"/>
              <a:t>Dobrá priľnavosť na TZT</a:t>
            </a:r>
          </a:p>
          <a:p>
            <a:r>
              <a:rPr lang="sk-SK" dirty="0" smtClean="0"/>
              <a:t>V prípade mierneho preplnenia sú </a:t>
            </a:r>
            <a:r>
              <a:rPr lang="sk-SK" dirty="0" err="1" smtClean="0"/>
              <a:t>rezorbovateľné</a:t>
            </a:r>
            <a:r>
              <a:rPr lang="sk-SK" dirty="0" smtClean="0"/>
              <a:t> </a:t>
            </a:r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548680"/>
            <a:ext cx="7239000" cy="5907056"/>
          </a:xfrm>
        </p:spPr>
        <p:txBody>
          <a:bodyPr/>
          <a:lstStyle/>
          <a:p>
            <a:r>
              <a:rPr lang="sk-SK" dirty="0" smtClean="0"/>
              <a:t>Nevýhody:</a:t>
            </a:r>
          </a:p>
          <a:p>
            <a:r>
              <a:rPr lang="sk-SK" dirty="0" smtClean="0"/>
              <a:t>Horšie mechanické vlastnosti</a:t>
            </a:r>
          </a:p>
          <a:p>
            <a:r>
              <a:rPr lang="sk-SK" dirty="0" err="1" smtClean="0"/>
              <a:t>Porozita</a:t>
            </a:r>
            <a:r>
              <a:rPr lang="sk-SK" dirty="0" smtClean="0"/>
              <a:t>, </a:t>
            </a:r>
            <a:r>
              <a:rPr lang="sk-SK" dirty="0" err="1" smtClean="0"/>
              <a:t>cytotoxický</a:t>
            </a:r>
            <a:r>
              <a:rPr lang="sk-SK" dirty="0" smtClean="0"/>
              <a:t> </a:t>
            </a:r>
            <a:r>
              <a:rPr lang="sk-SK" dirty="0" err="1" smtClean="0"/>
              <a:t>efekt-preplňovanie</a:t>
            </a:r>
            <a:r>
              <a:rPr lang="sk-SK" dirty="0" smtClean="0"/>
              <a:t> je kontraindikované</a:t>
            </a:r>
          </a:p>
          <a:p>
            <a:r>
              <a:rPr lang="sk-SK" dirty="0" smtClean="0"/>
              <a:t>Inhibičný efekt- použitie sa vylučuje v prípade, že sa následne zhotovuje plastická dostavba z kompozitnej živice (kvôli </a:t>
            </a:r>
            <a:r>
              <a:rPr lang="sk-SK" dirty="0" err="1" smtClean="0"/>
              <a:t>polymer</a:t>
            </a:r>
            <a:r>
              <a:rPr lang="sk-SK" dirty="0" smtClean="0"/>
              <a:t>.)</a:t>
            </a:r>
          </a:p>
          <a:p>
            <a:r>
              <a:rPr lang="sk-SK" dirty="0" smtClean="0"/>
              <a:t>Samostatné použitie  jedným centrálnym čapom </a:t>
            </a:r>
            <a:r>
              <a:rPr lang="sk-SK" smtClean="0"/>
              <a:t>je nevhodné</a:t>
            </a:r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76672"/>
            <a:ext cx="7239000" cy="5979064"/>
          </a:xfrm>
        </p:spPr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Umelé živice</a:t>
            </a:r>
          </a:p>
          <a:p>
            <a:r>
              <a:rPr lang="sk-SK" dirty="0" smtClean="0"/>
              <a:t>Ako výplňový materiál sa v </a:t>
            </a:r>
            <a:r>
              <a:rPr lang="sk-SK" dirty="0" err="1" smtClean="0"/>
              <a:t>endodoncii</a:t>
            </a:r>
            <a:r>
              <a:rPr lang="sk-SK" dirty="0" smtClean="0"/>
              <a:t> používajú veľmi dlho</a:t>
            </a:r>
          </a:p>
          <a:p>
            <a:r>
              <a:rPr lang="sk-SK" dirty="0" smtClean="0"/>
              <a:t>V súčasnosti sa ich použitie zredukovalo do oblasti </a:t>
            </a:r>
            <a:r>
              <a:rPr lang="sk-SK" dirty="0" err="1" smtClean="0"/>
              <a:t>sealerov</a:t>
            </a:r>
            <a:endParaRPr lang="sk-SK" dirty="0" smtClean="0"/>
          </a:p>
          <a:p>
            <a:r>
              <a:rPr lang="sk-SK" b="1" dirty="0" smtClean="0">
                <a:solidFill>
                  <a:srgbClr val="00B050"/>
                </a:solidFill>
              </a:rPr>
              <a:t>Rozdelenie:</a:t>
            </a:r>
            <a:r>
              <a:rPr lang="sk-SK" dirty="0" smtClean="0"/>
              <a:t> </a:t>
            </a:r>
            <a:r>
              <a:rPr lang="sk-SK" dirty="0" err="1" smtClean="0"/>
              <a:t>rezorcín</a:t>
            </a:r>
            <a:r>
              <a:rPr lang="sk-SK" dirty="0" smtClean="0"/>
              <a:t> formaldehydové </a:t>
            </a:r>
            <a:r>
              <a:rPr lang="sk-SK" dirty="0" err="1" smtClean="0"/>
              <a:t>polykondenzačné</a:t>
            </a:r>
            <a:r>
              <a:rPr lang="sk-SK" dirty="0" smtClean="0"/>
              <a:t> živice</a:t>
            </a:r>
          </a:p>
          <a:p>
            <a:r>
              <a:rPr lang="sk-SK" dirty="0" smtClean="0"/>
              <a:t>Epoxidové živice</a:t>
            </a:r>
          </a:p>
          <a:p>
            <a:r>
              <a:rPr lang="sk-SK" dirty="0" err="1" smtClean="0"/>
              <a:t>Polyketónové</a:t>
            </a:r>
            <a:r>
              <a:rPr lang="sk-SK" dirty="0" smtClean="0"/>
              <a:t> živice</a:t>
            </a:r>
          </a:p>
          <a:p>
            <a:r>
              <a:rPr lang="sk-SK" dirty="0" err="1" smtClean="0"/>
              <a:t>Metakrylátové</a:t>
            </a:r>
            <a:r>
              <a:rPr lang="sk-SK" dirty="0" smtClean="0"/>
              <a:t> živice</a:t>
            </a:r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2800" dirty="0" err="1" smtClean="0">
                <a:solidFill>
                  <a:srgbClr val="00B050"/>
                </a:solidFill>
              </a:rPr>
              <a:t>Rezorcín</a:t>
            </a:r>
            <a:r>
              <a:rPr lang="sk-SK" sz="2800" dirty="0" smtClean="0">
                <a:solidFill>
                  <a:srgbClr val="00B050"/>
                </a:solidFill>
              </a:rPr>
              <a:t> formaldehydové </a:t>
            </a:r>
            <a:r>
              <a:rPr lang="sk-SK" sz="2800" dirty="0" err="1" smtClean="0">
                <a:solidFill>
                  <a:srgbClr val="00B050"/>
                </a:solidFill>
              </a:rPr>
              <a:t>polykondenzačné</a:t>
            </a:r>
            <a:r>
              <a:rPr lang="sk-SK" sz="2800" dirty="0" smtClean="0">
                <a:solidFill>
                  <a:srgbClr val="00B050"/>
                </a:solidFill>
              </a:rPr>
              <a:t> živice</a:t>
            </a:r>
            <a:endParaRPr lang="sk-SK" sz="2800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Predstaviteľmi bola </a:t>
            </a:r>
            <a:r>
              <a:rPr lang="sk-SK" dirty="0" err="1" smtClean="0"/>
              <a:t>Rieblerova</a:t>
            </a:r>
            <a:r>
              <a:rPr lang="sk-SK" dirty="0" smtClean="0"/>
              <a:t> </a:t>
            </a:r>
            <a:r>
              <a:rPr lang="sk-SK" dirty="0" err="1" smtClean="0"/>
              <a:t>pasta,Albrechtova</a:t>
            </a:r>
            <a:r>
              <a:rPr lang="sk-SK" dirty="0" smtClean="0"/>
              <a:t> </a:t>
            </a:r>
            <a:r>
              <a:rPr lang="sk-SK" dirty="0" err="1" smtClean="0"/>
              <a:t>pasta,</a:t>
            </a:r>
            <a:r>
              <a:rPr lang="sk-SK" b="1" dirty="0" err="1" smtClean="0"/>
              <a:t>Foredent</a:t>
            </a:r>
            <a:r>
              <a:rPr lang="sk-SK" dirty="0" smtClean="0"/>
              <a:t>, ktorý bol donedávna jedným z najrozšírenejších materiálov, pre svoju jednoduchú prípravu, ľahkú manipuláciu a nízke % komplikácií, so silnými </a:t>
            </a:r>
            <a:r>
              <a:rPr lang="sk-SK" dirty="0" err="1" smtClean="0"/>
              <a:t>antimikrobiálnymi</a:t>
            </a:r>
            <a:r>
              <a:rPr lang="sk-SK" dirty="0" smtClean="0"/>
              <a:t> účinkami </a:t>
            </a:r>
            <a:r>
              <a:rPr lang="sk-SK" dirty="0" err="1" smtClean="0"/>
              <a:t>paraformaldehydu</a:t>
            </a:r>
            <a:r>
              <a:rPr lang="sk-SK" dirty="0" smtClean="0"/>
              <a:t>, jeho schopnosťou bolo mumifikovať ostávajúci obsah kanálika, avšak je tu </a:t>
            </a:r>
            <a:r>
              <a:rPr lang="sk-SK" dirty="0" err="1" smtClean="0"/>
              <a:t>nebezpečie</a:t>
            </a:r>
            <a:r>
              <a:rPr lang="sk-SK" dirty="0" smtClean="0"/>
              <a:t> vzniku komplikácií v dôsledku uvoľňovaného </a:t>
            </a:r>
            <a:r>
              <a:rPr lang="sk-SK" dirty="0" err="1" smtClean="0"/>
              <a:t>paraformaldehydu</a:t>
            </a:r>
            <a:r>
              <a:rPr lang="sk-SK" dirty="0" smtClean="0"/>
              <a:t> (neuritídy, </a:t>
            </a:r>
            <a:r>
              <a:rPr lang="sk-SK" dirty="0" err="1" smtClean="0"/>
              <a:t>parestézie</a:t>
            </a:r>
            <a:r>
              <a:rPr lang="sk-SK" dirty="0" smtClean="0"/>
              <a:t>)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>
            <a:normAutofit/>
          </a:bodyPr>
          <a:lstStyle/>
          <a:p>
            <a:r>
              <a:rPr lang="sk-SK" sz="3200" dirty="0" smtClean="0">
                <a:solidFill>
                  <a:srgbClr val="00B0F0"/>
                </a:solidFill>
              </a:rPr>
              <a:t>Epoxidové živice</a:t>
            </a:r>
            <a:endParaRPr lang="sk-SK" sz="3200" dirty="0">
              <a:solidFill>
                <a:srgbClr val="00B0F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AH26, AH plus, </a:t>
            </a:r>
            <a:r>
              <a:rPr lang="sk-SK" dirty="0" err="1" smtClean="0"/>
              <a:t>Topseal</a:t>
            </a:r>
            <a:endParaRPr lang="sk-SK" dirty="0" smtClean="0"/>
          </a:p>
          <a:p>
            <a:r>
              <a:rPr lang="sk-SK" b="1" dirty="0" smtClean="0">
                <a:solidFill>
                  <a:srgbClr val="92D050"/>
                </a:solidFill>
              </a:rPr>
              <a:t>Výhody:</a:t>
            </a:r>
          </a:p>
          <a:p>
            <a:r>
              <a:rPr lang="sk-SK" dirty="0" smtClean="0"/>
              <a:t>Dlhý čas tuhnutia 48 hodín</a:t>
            </a:r>
          </a:p>
          <a:p>
            <a:r>
              <a:rPr lang="sk-SK" dirty="0" err="1" smtClean="0"/>
              <a:t>Hydrofília</a:t>
            </a:r>
            <a:r>
              <a:rPr lang="sk-SK" dirty="0" smtClean="0"/>
              <a:t>, a s tým spojená dobrá </a:t>
            </a:r>
            <a:r>
              <a:rPr lang="sk-SK" dirty="0" err="1" smtClean="0"/>
              <a:t>penetrácia</a:t>
            </a:r>
            <a:r>
              <a:rPr lang="sk-SK" dirty="0" smtClean="0"/>
              <a:t> do jemných </a:t>
            </a:r>
            <a:r>
              <a:rPr lang="sk-SK" dirty="0" err="1" smtClean="0"/>
              <a:t>štruktúr,kcesórnych</a:t>
            </a:r>
            <a:r>
              <a:rPr lang="sk-SK" dirty="0" smtClean="0"/>
              <a:t> </a:t>
            </a:r>
            <a:r>
              <a:rPr lang="sk-SK" dirty="0" err="1" smtClean="0"/>
              <a:t>kanálikv</a:t>
            </a:r>
            <a:endParaRPr lang="sk-SK" dirty="0" smtClean="0"/>
          </a:p>
          <a:p>
            <a:r>
              <a:rPr lang="sk-SK" dirty="0" smtClean="0"/>
              <a:t>Výborná adhézia na </a:t>
            </a:r>
            <a:r>
              <a:rPr lang="sk-SK" dirty="0" err="1" smtClean="0"/>
              <a:t>dentín</a:t>
            </a:r>
            <a:endParaRPr lang="sk-SK" dirty="0" smtClean="0"/>
          </a:p>
          <a:p>
            <a:r>
              <a:rPr lang="sk-SK" dirty="0" smtClean="0"/>
              <a:t>Dlhodobá objemová stálosť</a:t>
            </a:r>
          </a:p>
          <a:p>
            <a:r>
              <a:rPr lang="sk-SK" dirty="0" smtClean="0"/>
              <a:t>Odolnosť voči </a:t>
            </a:r>
            <a:r>
              <a:rPr lang="sk-SK" dirty="0" err="1" smtClean="0"/>
              <a:t>vyluhovaniu</a:t>
            </a:r>
            <a:endParaRPr lang="sk-SK" dirty="0" smtClean="0"/>
          </a:p>
          <a:p>
            <a:r>
              <a:rPr lang="sk-SK" dirty="0" err="1" smtClean="0"/>
              <a:t>Antimikrobiálne</a:t>
            </a:r>
            <a:r>
              <a:rPr lang="sk-SK" dirty="0" smtClean="0"/>
              <a:t> vlastnosti na začiatku tuhnutia</a:t>
            </a:r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/>
          <a:lstStyle/>
          <a:p>
            <a:r>
              <a:rPr lang="sk-SK" dirty="0" smtClean="0">
                <a:solidFill>
                  <a:srgbClr val="92D050"/>
                </a:solidFill>
              </a:rPr>
              <a:t>Nevýhody:</a:t>
            </a:r>
            <a:endParaRPr lang="sk-SK" dirty="0">
              <a:solidFill>
                <a:srgbClr val="92D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7239000" cy="5330992"/>
          </a:xfrm>
        </p:spPr>
        <p:txBody>
          <a:bodyPr/>
          <a:lstStyle/>
          <a:p>
            <a:r>
              <a:rPr lang="sk-SK" dirty="0" smtClean="0"/>
              <a:t>Ťažko odstrániteľný z koreňového kanálika</a:t>
            </a:r>
          </a:p>
          <a:p>
            <a:r>
              <a:rPr lang="sk-SK" dirty="0" smtClean="0"/>
              <a:t>Zafarbuje TZT</a:t>
            </a:r>
          </a:p>
          <a:p>
            <a:r>
              <a:rPr lang="sk-SK" dirty="0" smtClean="0"/>
              <a:t>V priebehu tuhnutia sú toxické</a:t>
            </a:r>
          </a:p>
          <a:p>
            <a:r>
              <a:rPr lang="sk-SK" dirty="0" smtClean="0"/>
              <a:t>Pri dodržiavaní všetkých zásad možno hodnotiť túto výplň ako kvalitný a trvanlivý </a:t>
            </a:r>
            <a:r>
              <a:rPr lang="sk-SK" dirty="0" err="1" smtClean="0"/>
              <a:t>sealer</a:t>
            </a:r>
            <a:endParaRPr lang="sk-SK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>
                <a:solidFill>
                  <a:srgbClr val="FF0000"/>
                </a:solidFill>
              </a:rPr>
              <a:t>Polyketónové</a:t>
            </a:r>
            <a:r>
              <a:rPr lang="sk-SK" dirty="0" smtClean="0">
                <a:solidFill>
                  <a:srgbClr val="FF0000"/>
                </a:solidFill>
              </a:rPr>
              <a:t> živice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Tuhnú </a:t>
            </a:r>
            <a:r>
              <a:rPr lang="sk-SK" dirty="0" err="1" smtClean="0"/>
              <a:t>chelátovou</a:t>
            </a:r>
            <a:r>
              <a:rPr lang="sk-SK" dirty="0" smtClean="0"/>
              <a:t> reakciou prášok </a:t>
            </a:r>
            <a:r>
              <a:rPr lang="sk-SK" dirty="0" err="1" smtClean="0"/>
              <a:t>ZnO</a:t>
            </a:r>
            <a:r>
              <a:rPr lang="sk-SK" dirty="0" smtClean="0"/>
              <a:t> s </a:t>
            </a:r>
            <a:r>
              <a:rPr lang="sk-SK" dirty="0" err="1" smtClean="0"/>
              <a:t>polyketónmi</a:t>
            </a:r>
            <a:r>
              <a:rPr lang="sk-SK" dirty="0" smtClean="0"/>
              <a:t> obsiahnutými v tekutine</a:t>
            </a:r>
          </a:p>
          <a:p>
            <a:r>
              <a:rPr lang="sk-SK" b="1" dirty="0" smtClean="0">
                <a:solidFill>
                  <a:srgbClr val="92D050"/>
                </a:solidFill>
              </a:rPr>
              <a:t>Výhody:</a:t>
            </a:r>
          </a:p>
          <a:p>
            <a:r>
              <a:rPr lang="sk-SK" dirty="0" smtClean="0"/>
              <a:t>Dobrá adhézia k </a:t>
            </a:r>
            <a:r>
              <a:rPr lang="sk-SK" dirty="0" err="1" smtClean="0"/>
              <a:t>dentínu</a:t>
            </a:r>
            <a:endParaRPr lang="sk-SK" dirty="0" smtClean="0"/>
          </a:p>
          <a:p>
            <a:r>
              <a:rPr lang="sk-SK" dirty="0" smtClean="0"/>
              <a:t>Veľmi dobré tesniace schopnosti</a:t>
            </a:r>
          </a:p>
          <a:p>
            <a:r>
              <a:rPr lang="sk-SK" dirty="0" smtClean="0"/>
              <a:t>Pri tuhnutí sa nezmršťujú</a:t>
            </a:r>
          </a:p>
          <a:p>
            <a:r>
              <a:rPr lang="sk-SK" dirty="0" smtClean="0"/>
              <a:t>V tkanivových tekutinách sú nerozpustné</a:t>
            </a:r>
          </a:p>
          <a:p>
            <a:r>
              <a:rPr lang="sk-SK" b="1" dirty="0" smtClean="0">
                <a:solidFill>
                  <a:srgbClr val="92D050"/>
                </a:solidFill>
              </a:rPr>
              <a:t>Nevýhody:</a:t>
            </a:r>
          </a:p>
          <a:p>
            <a:r>
              <a:rPr lang="sk-SK" dirty="0" smtClean="0"/>
              <a:t>Vysoká lepivosť čerstvo namiešaného materiálu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76672"/>
            <a:ext cx="7239000" cy="5979064"/>
          </a:xfrm>
        </p:spPr>
        <p:txBody>
          <a:bodyPr/>
          <a:lstStyle/>
          <a:p>
            <a:r>
              <a:rPr lang="sk-SK" dirty="0" smtClean="0"/>
              <a:t>Sťažená aplikácia do </a:t>
            </a:r>
            <a:r>
              <a:rPr lang="sk-SK" dirty="0" err="1" smtClean="0"/>
              <a:t>kreňového</a:t>
            </a:r>
            <a:r>
              <a:rPr lang="sk-SK" dirty="0" smtClean="0"/>
              <a:t> kanálika</a:t>
            </a:r>
          </a:p>
          <a:p>
            <a:r>
              <a:rPr lang="sk-SK" dirty="0" smtClean="0"/>
              <a:t>Pomerne vysoká toxicita</a:t>
            </a:r>
          </a:p>
          <a:p>
            <a:r>
              <a:rPr lang="sk-SK" dirty="0" smtClean="0"/>
              <a:t>Ťažko odstrániteľné z kanálika</a:t>
            </a:r>
          </a:p>
          <a:p>
            <a:r>
              <a:rPr lang="sk-SK" dirty="0" smtClean="0"/>
              <a:t>Nemožno použiť ako samostatnú koreňovú výplň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Metakrylátové</a:t>
            </a:r>
            <a:r>
              <a:rPr lang="sk-SK" dirty="0" smtClean="0"/>
              <a:t> živice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Majú zhodné vlastnosti so živicami používanými pri výrobe dentálnych adhezív a kompozitných živíc</a:t>
            </a:r>
          </a:p>
          <a:p>
            <a:r>
              <a:rPr lang="sk-SK" dirty="0" smtClean="0"/>
              <a:t>Hlavná zložka UDMA- hydrofilná živica, dodávaná v striekačkách, aplikuje sa pomocou kanýl do oblasti </a:t>
            </a:r>
            <a:r>
              <a:rPr lang="sk-SK" dirty="0" err="1" smtClean="0"/>
              <a:t>apikálneho</a:t>
            </a:r>
            <a:r>
              <a:rPr lang="sk-SK" dirty="0" smtClean="0"/>
              <a:t> sedla a postupne sa vyplní celý koreňový kanálik</a:t>
            </a:r>
          </a:p>
          <a:p>
            <a:r>
              <a:rPr lang="sk-SK" dirty="0" smtClean="0"/>
              <a:t>Pracovná doba je 15-20 minút, k dotuhnutiu dochádza až po 30 minútach</a:t>
            </a:r>
          </a:p>
          <a:p>
            <a:r>
              <a:rPr lang="sk-SK" dirty="0" smtClean="0"/>
              <a:t>Použitie bez gutaperče je KI, taktiež je KI jeho použitie  osamote</a:t>
            </a:r>
          </a:p>
          <a:p>
            <a:endParaRPr lang="sk-SK" dirty="0" smtClean="0"/>
          </a:p>
          <a:p>
            <a:endParaRPr lang="sk-SK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Odporúča sa použitie minimálne jedného gutaperčového čapu alebo jeho použitie ako sealera pri kondenzačných metódach plnenia koreňových kanálikov </a:t>
            </a:r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Skloionomérne  cementy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Ide o špeciálne SIC na plnenie koreňových kanálikov ( </a:t>
            </a:r>
            <a:r>
              <a:rPr lang="sk-SK" dirty="0" err="1" smtClean="0"/>
              <a:t>Ketac-Endo</a:t>
            </a:r>
            <a:r>
              <a:rPr lang="sk-SK" dirty="0" smtClean="0"/>
              <a:t>, </a:t>
            </a:r>
            <a:r>
              <a:rPr lang="sk-SK" dirty="0" err="1" smtClean="0"/>
              <a:t>Endion</a:t>
            </a:r>
            <a:r>
              <a:rPr lang="sk-SK" dirty="0" smtClean="0"/>
              <a:t>)</a:t>
            </a:r>
          </a:p>
          <a:p>
            <a:r>
              <a:rPr lang="sk-SK" b="1" dirty="0" smtClean="0">
                <a:solidFill>
                  <a:srgbClr val="92D050"/>
                </a:solidFill>
              </a:rPr>
              <a:t>Výhody:</a:t>
            </a:r>
            <a:endParaRPr lang="sk-SK" b="1" dirty="0" smtClean="0"/>
          </a:p>
          <a:p>
            <a:r>
              <a:rPr lang="sk-SK" dirty="0" smtClean="0"/>
              <a:t>Prirodzená adhézia na TZT</a:t>
            </a:r>
          </a:p>
          <a:p>
            <a:r>
              <a:rPr lang="sk-SK" dirty="0" smtClean="0"/>
              <a:t>Pevnosť, nesfarbujú TZT</a:t>
            </a:r>
          </a:p>
          <a:p>
            <a:r>
              <a:rPr lang="sk-SK" dirty="0" smtClean="0"/>
              <a:t>Antibakteriálne pôsobenie</a:t>
            </a:r>
          </a:p>
          <a:p>
            <a:r>
              <a:rPr lang="sk-SK" dirty="0" smtClean="0"/>
              <a:t>Sú </a:t>
            </a:r>
            <a:r>
              <a:rPr lang="sk-SK" dirty="0" err="1" smtClean="0"/>
              <a:t>hydrofilné</a:t>
            </a:r>
            <a:endParaRPr lang="sk-SK" dirty="0" smtClean="0"/>
          </a:p>
          <a:p>
            <a:r>
              <a:rPr lang="sk-SK" b="1" dirty="0" smtClean="0">
                <a:solidFill>
                  <a:srgbClr val="92D050"/>
                </a:solidFill>
              </a:rPr>
              <a:t>Nevýhody:</a:t>
            </a:r>
          </a:p>
          <a:p>
            <a:r>
              <a:rPr lang="sk-SK" dirty="0" smtClean="0"/>
              <a:t>Krátky pracovný čas</a:t>
            </a:r>
          </a:p>
          <a:p>
            <a:r>
              <a:rPr lang="sk-SK" dirty="0" smtClean="0"/>
              <a:t>Zlá odstrániteľnosť</a:t>
            </a:r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Porozita</a:t>
            </a:r>
            <a:endParaRPr lang="sk-SK" dirty="0" smtClean="0"/>
          </a:p>
          <a:p>
            <a:r>
              <a:rPr lang="sk-SK" dirty="0" err="1" smtClean="0"/>
              <a:t>Neresorbovateľnosť</a:t>
            </a:r>
            <a:endParaRPr lang="sk-SK" dirty="0" smtClean="0"/>
          </a:p>
          <a:p>
            <a:endParaRPr lang="sk-SK" dirty="0" smtClean="0"/>
          </a:p>
          <a:p>
            <a:r>
              <a:rPr lang="sk-SK" dirty="0" smtClean="0"/>
              <a:t>Použitie len pri jednoduchých nekomplikovaných koreňových kanálikov ako </a:t>
            </a:r>
            <a:r>
              <a:rPr lang="sk-SK" dirty="0" err="1" smtClean="0"/>
              <a:t>sealer</a:t>
            </a:r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Sealery</a:t>
            </a:r>
            <a:r>
              <a:rPr lang="sk-SK" dirty="0" smtClean="0"/>
              <a:t> s obsahom </a:t>
            </a:r>
            <a:r>
              <a:rPr lang="sk-SK" dirty="0" err="1" smtClean="0"/>
              <a:t>Ca</a:t>
            </a:r>
            <a:r>
              <a:rPr lang="sk-SK" dirty="0" smtClean="0"/>
              <a:t>(OH2)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Sealapex</a:t>
            </a:r>
            <a:r>
              <a:rPr lang="sk-SK" dirty="0" smtClean="0"/>
              <a:t>, </a:t>
            </a:r>
            <a:r>
              <a:rPr lang="sk-SK" dirty="0" err="1" smtClean="0"/>
              <a:t>Apexit</a:t>
            </a:r>
            <a:endParaRPr lang="sk-SK" dirty="0" smtClean="0"/>
          </a:p>
          <a:p>
            <a:r>
              <a:rPr lang="sk-SK" b="1" dirty="0" smtClean="0">
                <a:solidFill>
                  <a:srgbClr val="92D050"/>
                </a:solidFill>
              </a:rPr>
              <a:t>Výhody:</a:t>
            </a:r>
            <a:endParaRPr lang="sk-SK" dirty="0" smtClean="0"/>
          </a:p>
          <a:p>
            <a:r>
              <a:rPr lang="sk-SK" dirty="0" smtClean="0"/>
              <a:t>Aktívne pôsobenie na periapikálne tkanivá</a:t>
            </a:r>
          </a:p>
          <a:p>
            <a:r>
              <a:rPr lang="sk-SK" dirty="0" smtClean="0"/>
              <a:t>Podporujú tvorbu </a:t>
            </a:r>
            <a:r>
              <a:rPr lang="sk-SK" dirty="0" err="1" smtClean="0"/>
              <a:t>dentinoidného</a:t>
            </a:r>
            <a:r>
              <a:rPr lang="sk-SK" dirty="0" smtClean="0"/>
              <a:t> tkaniva </a:t>
            </a:r>
          </a:p>
          <a:p>
            <a:r>
              <a:rPr lang="sk-SK" dirty="0" smtClean="0"/>
              <a:t>Antibakteriálne pôsobenie</a:t>
            </a:r>
          </a:p>
          <a:p>
            <a:r>
              <a:rPr lang="sk-SK" dirty="0" smtClean="0"/>
              <a:t>Dobré tesniace schopnosti</a:t>
            </a:r>
          </a:p>
          <a:p>
            <a:r>
              <a:rPr lang="sk-SK" dirty="0" smtClean="0"/>
              <a:t>Nesfarbujú zubné tkanivá </a:t>
            </a:r>
          </a:p>
          <a:p>
            <a:r>
              <a:rPr lang="sk-SK" dirty="0" smtClean="0"/>
              <a:t>Ľahká manipulácia s materiálom</a:t>
            </a:r>
          </a:p>
          <a:p>
            <a:r>
              <a:rPr lang="sk-SK" dirty="0" smtClean="0"/>
              <a:t>V malom množstve pri preplnení sú </a:t>
            </a:r>
            <a:r>
              <a:rPr lang="sk-SK" dirty="0" err="1" smtClean="0"/>
              <a:t>resorbovateľné</a:t>
            </a:r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92D050"/>
                </a:solidFill>
              </a:rPr>
              <a:t>Diskutabilné:</a:t>
            </a:r>
          </a:p>
          <a:p>
            <a:r>
              <a:rPr lang="sk-SK" dirty="0" smtClean="0"/>
              <a:t>Ich objemová stálosť z dlhodobého hľadiska</a:t>
            </a:r>
          </a:p>
          <a:p>
            <a:r>
              <a:rPr lang="sk-SK" dirty="0" smtClean="0"/>
              <a:t>Nebezpečenstvo </a:t>
            </a:r>
            <a:r>
              <a:rPr lang="sk-SK" smtClean="0"/>
              <a:t>rýchleho vylúhovania </a:t>
            </a:r>
            <a:r>
              <a:rPr lang="sk-SK" dirty="0" smtClean="0"/>
              <a:t>pri netesnosti </a:t>
            </a:r>
          </a:p>
          <a:p>
            <a:r>
              <a:rPr lang="sk-SK" dirty="0" smtClean="0"/>
              <a:t>Samostatné použitie len s jedným centrálnym čapom je nevhodné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sk-SK" sz="4800" b="1" i="1" dirty="0" smtClean="0">
                <a:solidFill>
                  <a:srgbClr val="FF0000"/>
                </a:solidFill>
              </a:rPr>
              <a:t>Pracovný postup ošetrenia koreňového kanála</a:t>
            </a:r>
            <a:endParaRPr lang="sk-SK" sz="4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118</TotalTime>
  <Words>705</Words>
  <Application>Microsoft Office PowerPoint</Application>
  <PresentationFormat>Prezentácia na obrazovke (4:3)</PresentationFormat>
  <Paragraphs>130</Paragraphs>
  <Slides>22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22</vt:i4>
      </vt:variant>
    </vt:vector>
  </HeadingPairs>
  <TitlesOfParts>
    <vt:vector size="23" baseType="lpstr">
      <vt:lpstr>Metro</vt:lpstr>
      <vt:lpstr>Endodontické materiály, zloženie, vlastnosti Pracovný postup ošetrenia koreňového kanála .  </vt:lpstr>
      <vt:lpstr>Funkcia hermetickej koreňovej výplne</vt:lpstr>
      <vt:lpstr>Požiadavky na KVM</vt:lpstr>
      <vt:lpstr>Klasifikácia KVM z historického hľadiska</vt:lpstr>
      <vt:lpstr>Klasifikácia KVM z historického hľadiska</vt:lpstr>
      <vt:lpstr>Úloha sealerov-pečatidiel</vt:lpstr>
      <vt:lpstr>Rozdelenie sealerov:</vt:lpstr>
      <vt:lpstr>Snímka 8</vt:lpstr>
      <vt:lpstr>Snímka 9</vt:lpstr>
      <vt:lpstr>Rezorcín formaldehydové polykondenzačné živice</vt:lpstr>
      <vt:lpstr>Epoxidové živice</vt:lpstr>
      <vt:lpstr>Nevýhody:</vt:lpstr>
      <vt:lpstr>Polyketónové živice</vt:lpstr>
      <vt:lpstr>Snímka 14</vt:lpstr>
      <vt:lpstr>Metakrylátové živice</vt:lpstr>
      <vt:lpstr>Snímka 16</vt:lpstr>
      <vt:lpstr>Skloionomérne  cementy</vt:lpstr>
      <vt:lpstr>Snímka 18</vt:lpstr>
      <vt:lpstr>Sealery s obsahom Ca(OH2)</vt:lpstr>
      <vt:lpstr>Snímka 20</vt:lpstr>
      <vt:lpstr>Snímka 21</vt:lpstr>
      <vt:lpstr>Snímka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Endodontické materiály, zloženie, vlastnosti</dc:title>
  <dc:creator>frenky</dc:creator>
  <cp:lastModifiedBy>frenky</cp:lastModifiedBy>
  <cp:revision>18</cp:revision>
  <dcterms:created xsi:type="dcterms:W3CDTF">2013-11-17T21:43:31Z</dcterms:created>
  <dcterms:modified xsi:type="dcterms:W3CDTF">2014-04-08T19:07:05Z</dcterms:modified>
</cp:coreProperties>
</file>