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err="1" smtClean="0"/>
              <a:t>Postendodontické</a:t>
            </a:r>
            <a:r>
              <a:rPr lang="sk-SK" dirty="0" smtClean="0"/>
              <a:t> ošetrenie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9367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Endodonticky</a:t>
            </a:r>
            <a:r>
              <a:rPr lang="sk-SK" b="1" dirty="0" smtClean="0">
                <a:solidFill>
                  <a:srgbClr val="FF0000"/>
                </a:solidFill>
              </a:rPr>
              <a:t> ošetrené zuby je možné ďalej rekonštruovať spôsobmi: </a:t>
            </a:r>
          </a:p>
          <a:p>
            <a:r>
              <a:rPr lang="sk-SK" dirty="0" smtClean="0">
                <a:solidFill>
                  <a:schemeClr val="tx1"/>
                </a:solidFill>
              </a:rPr>
              <a:t>Konzervačným</a:t>
            </a:r>
          </a:p>
          <a:p>
            <a:r>
              <a:rPr lang="sk-SK" dirty="0" smtClean="0">
                <a:solidFill>
                  <a:schemeClr val="tx1"/>
                </a:solidFill>
              </a:rPr>
              <a:t>protetickým</a:t>
            </a: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18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6675" y="1930400"/>
            <a:ext cx="9795720" cy="31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47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8453" y="349624"/>
            <a:ext cx="6696544" cy="2986185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6957" y="3595785"/>
            <a:ext cx="6748040" cy="2974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5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2468" y="415004"/>
            <a:ext cx="7460895" cy="3538431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447" y="3758690"/>
            <a:ext cx="7082118" cy="2902085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6097" y="1930400"/>
            <a:ext cx="2627691" cy="182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68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518" y="767693"/>
            <a:ext cx="6660775" cy="5642072"/>
          </a:xfrm>
          <a:prstGeom prst="rect">
            <a:avLst/>
          </a:prstGeom>
        </p:spPr>
      </p:pic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6204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5431" y="314160"/>
            <a:ext cx="7047099" cy="3092824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431" y="3406984"/>
            <a:ext cx="6627627" cy="297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12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3016" y="609600"/>
            <a:ext cx="7404726" cy="3092824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812" y="4214074"/>
            <a:ext cx="7091081" cy="2239078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8156" y="2598780"/>
            <a:ext cx="1845900" cy="139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2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Konzervačná rekonštrukcia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Plastická výplň alebo dostavba s priamymi retenčnými prvkami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(</a:t>
            </a:r>
            <a:r>
              <a:rPr lang="sk-SK" dirty="0" err="1" smtClean="0"/>
              <a:t>sloty,štrbiny</a:t>
            </a:r>
            <a:r>
              <a:rPr lang="sk-SK" dirty="0" smtClean="0"/>
              <a:t>, </a:t>
            </a:r>
            <a:r>
              <a:rPr lang="sk-SK" dirty="0" err="1" smtClean="0"/>
              <a:t>piny</a:t>
            </a:r>
            <a:r>
              <a:rPr lang="sk-SK" dirty="0" smtClean="0"/>
              <a:t>-vypreparované do ktorých je kondenzovaná plastická 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</a:t>
            </a:r>
            <a:r>
              <a:rPr lang="sk-SK" dirty="0" err="1" smtClean="0"/>
              <a:t>výplň,nerovnosti</a:t>
            </a:r>
            <a:r>
              <a:rPr lang="sk-SK" dirty="0" smtClean="0"/>
              <a:t>, ktoré vznikajú leptaním kyselinou</a:t>
            </a:r>
          </a:p>
          <a:p>
            <a:pPr marL="0" indent="0">
              <a:buNone/>
            </a:pPr>
            <a:endParaRPr lang="sk-SK" dirty="0" smtClean="0"/>
          </a:p>
          <a:p>
            <a:r>
              <a:rPr lang="sk-SK" dirty="0" smtClean="0"/>
              <a:t>Plastická výplň alebo dostavba s nepriamymi retenčnými prvkami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/</a:t>
            </a:r>
            <a:r>
              <a:rPr lang="sk-SK" dirty="0" err="1" smtClean="0"/>
              <a:t>parapulpálne</a:t>
            </a:r>
            <a:r>
              <a:rPr lang="sk-SK" dirty="0" smtClean="0"/>
              <a:t> a </a:t>
            </a:r>
            <a:r>
              <a:rPr lang="sk-SK" dirty="0" err="1" smtClean="0"/>
              <a:t>intrapulpálne</a:t>
            </a:r>
            <a:r>
              <a:rPr lang="sk-SK" dirty="0" smtClean="0"/>
              <a:t> koreňové čapy/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51482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Plastická výplň alebo dostavba priamymi </a:t>
            </a:r>
            <a:r>
              <a:rPr lang="sk-SK" dirty="0" err="1" smtClean="0"/>
              <a:t>retečnými</a:t>
            </a:r>
            <a:r>
              <a:rPr lang="sk-SK" dirty="0" smtClean="0"/>
              <a:t> prvkami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Frontálny úsek:  </a:t>
            </a:r>
            <a:r>
              <a:rPr lang="sk-SK" dirty="0" err="1" smtClean="0"/>
              <a:t>Fotokompozitné</a:t>
            </a:r>
            <a:r>
              <a:rPr lang="sk-SK" dirty="0" smtClean="0"/>
              <a:t> alebo </a:t>
            </a:r>
            <a:r>
              <a:rPr lang="sk-SK" dirty="0" err="1" smtClean="0"/>
              <a:t>skloionomérne</a:t>
            </a:r>
            <a:r>
              <a:rPr lang="sk-SK" dirty="0" smtClean="0"/>
              <a:t> </a:t>
            </a:r>
            <a:r>
              <a:rPr lang="sk-SK" dirty="0" err="1" smtClean="0"/>
              <a:t>cem</a:t>
            </a:r>
            <a:r>
              <a:rPr lang="sk-SK" dirty="0" smtClean="0"/>
              <a:t>., možnosť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kombinácie s </a:t>
            </a:r>
            <a:r>
              <a:rPr lang="sk-SK" dirty="0" err="1" smtClean="0"/>
              <a:t>pulpálnym</a:t>
            </a:r>
            <a:r>
              <a:rPr lang="sk-SK" dirty="0" smtClean="0"/>
              <a:t> čapom pri veľkej strate tkanív</a:t>
            </a:r>
          </a:p>
          <a:p>
            <a:pPr marL="0" indent="0">
              <a:buNone/>
            </a:pPr>
            <a:endParaRPr lang="sk-SK" dirty="0"/>
          </a:p>
          <a:p>
            <a:pPr>
              <a:buFont typeface="Wingdings" panose="05000000000000000000" pitchFamily="2" charset="2"/>
              <a:buChar char="Ø"/>
            </a:pPr>
            <a:r>
              <a:rPr lang="sk-SK" dirty="0" smtClean="0"/>
              <a:t>Postranný úsek: najvhodnejší je amalgám, dobre je zniesť hrbčeky a nahradiť ich </a:t>
            </a:r>
            <a:r>
              <a:rPr lang="sk-SK" dirty="0" err="1" smtClean="0"/>
              <a:t>výplňkovým</a:t>
            </a:r>
            <a:r>
              <a:rPr lang="sk-SK" dirty="0" smtClean="0"/>
              <a:t> materiálom, pri veľkej strate s priamymi alebo nepriamymi retenčnými prvkami, napr. amalgám nakondenzovať i do vchodov koreňových kanálikov-</a:t>
            </a:r>
            <a:r>
              <a:rPr lang="sk-SK" dirty="0" err="1" smtClean="0"/>
              <a:t>piny</a:t>
            </a:r>
            <a:r>
              <a:rPr lang="sk-SK" dirty="0" smtClean="0"/>
              <a:t>, nepriamymi –</a:t>
            </a:r>
            <a:r>
              <a:rPr lang="sk-SK" dirty="0" err="1" smtClean="0"/>
              <a:t>intrapulp.čapy</a:t>
            </a:r>
            <a:r>
              <a:rPr lang="sk-SK" dirty="0" smtClean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k-SK" dirty="0"/>
              <a:t> </a:t>
            </a:r>
            <a:r>
              <a:rPr lang="sk-SK" dirty="0" smtClean="0"/>
              <a:t>        Pri Am používame matrice, </a:t>
            </a:r>
            <a:r>
              <a:rPr lang="sk-SK" dirty="0" err="1" smtClean="0"/>
              <a:t>klínky,prechody</a:t>
            </a:r>
            <a:r>
              <a:rPr lang="sk-SK" dirty="0" smtClean="0"/>
              <a:t> plôšok musia byť zaoblené-miesto </a:t>
            </a:r>
            <a:r>
              <a:rPr lang="sk-SK" dirty="0" err="1" smtClean="0"/>
              <a:t>retencia</a:t>
            </a:r>
            <a:r>
              <a:rPr lang="sk-SK" dirty="0" smtClean="0"/>
              <a:t> potravy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5180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Plastická dostavba s použitím </a:t>
            </a:r>
            <a:r>
              <a:rPr lang="sk-SK" dirty="0" err="1" smtClean="0"/>
              <a:t>pulpálnych</a:t>
            </a:r>
            <a:r>
              <a:rPr lang="sk-SK" dirty="0" smtClean="0"/>
              <a:t> a </a:t>
            </a:r>
            <a:r>
              <a:rPr lang="sk-SK" dirty="0" err="1" smtClean="0"/>
              <a:t>parapulpálnych</a:t>
            </a:r>
            <a:r>
              <a:rPr lang="sk-SK" dirty="0" smtClean="0"/>
              <a:t> čapov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Parapulpálne</a:t>
            </a:r>
            <a:r>
              <a:rPr lang="sk-SK" dirty="0" smtClean="0"/>
              <a:t>- </a:t>
            </a:r>
            <a:r>
              <a:rPr lang="sk-SK" dirty="0" err="1" smtClean="0"/>
              <a:t>samorezné</a:t>
            </a:r>
            <a:r>
              <a:rPr lang="sk-SK" dirty="0" smtClean="0"/>
              <a:t>, hĺbka ukotvenia v </a:t>
            </a:r>
            <a:r>
              <a:rPr lang="sk-SK" dirty="0" err="1" smtClean="0"/>
              <a:t>dentíne</a:t>
            </a:r>
            <a:r>
              <a:rPr lang="sk-SK" dirty="0" smtClean="0"/>
              <a:t> min.2mm a vzdialené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min 0,5 mm od </a:t>
            </a:r>
            <a:r>
              <a:rPr lang="sk-SK" dirty="0" err="1" smtClean="0"/>
              <a:t>dentinovosklovinneho</a:t>
            </a:r>
            <a:r>
              <a:rPr lang="sk-SK" dirty="0" smtClean="0"/>
              <a:t> rozhrania, pri cementovaných min3-4 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mm</a:t>
            </a:r>
          </a:p>
          <a:p>
            <a:pPr marL="0" indent="0">
              <a:buNone/>
            </a:pPr>
            <a:endParaRPr lang="sk-SK" dirty="0"/>
          </a:p>
          <a:p>
            <a:r>
              <a:rPr lang="sk-SK" dirty="0" err="1" smtClean="0"/>
              <a:t>Intrapulpálne</a:t>
            </a:r>
            <a:r>
              <a:rPr lang="sk-SK" dirty="0" smtClean="0"/>
              <a:t>- </a:t>
            </a:r>
            <a:r>
              <a:rPr lang="sk-SK" dirty="0" err="1" smtClean="0"/>
              <a:t>retencia</a:t>
            </a:r>
            <a:r>
              <a:rPr lang="sk-SK" dirty="0" smtClean="0"/>
              <a:t> čapu závisí od dĺžky, tvaru, priemeru a povrchovej </a:t>
            </a:r>
          </a:p>
          <a:p>
            <a:pPr marL="0" indent="0">
              <a:buNone/>
            </a:pPr>
            <a:r>
              <a:rPr lang="sk-SK" dirty="0"/>
              <a:t> </a:t>
            </a:r>
            <a:r>
              <a:rPr lang="sk-SK" dirty="0" smtClean="0"/>
              <a:t>    úprave materiálu čapu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9206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Podľa tvaru poznáme čapy: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Kužeľovité- kónické</a:t>
            </a:r>
          </a:p>
          <a:p>
            <a:r>
              <a:rPr lang="sk-SK" dirty="0" err="1" smtClean="0"/>
              <a:t>Válcovité</a:t>
            </a:r>
            <a:r>
              <a:rPr lang="sk-SK" dirty="0" smtClean="0"/>
              <a:t>- cylindrické</a:t>
            </a:r>
          </a:p>
          <a:p>
            <a:endParaRPr lang="sk-SK" dirty="0"/>
          </a:p>
          <a:p>
            <a:r>
              <a:rPr lang="sk-SK" dirty="0" smtClean="0"/>
              <a:t>Podľa spôsobu upevnenia do koreňového kanálika: - upevnené cementovaním</a:t>
            </a:r>
          </a:p>
          <a:p>
            <a:r>
              <a:rPr lang="sk-SK" dirty="0"/>
              <a:t> </a:t>
            </a:r>
            <a:r>
              <a:rPr lang="sk-SK" dirty="0" smtClean="0"/>
              <a:t>                                                                          - </a:t>
            </a:r>
            <a:r>
              <a:rPr lang="sk-SK" dirty="0" err="1" smtClean="0"/>
              <a:t>samorezné</a:t>
            </a:r>
            <a:r>
              <a:rPr lang="sk-SK" dirty="0" smtClean="0"/>
              <a:t> + cement</a:t>
            </a:r>
          </a:p>
          <a:p>
            <a:endParaRPr lang="sk-SK" dirty="0"/>
          </a:p>
          <a:p>
            <a:r>
              <a:rPr lang="sk-SK" dirty="0" smtClean="0"/>
              <a:t>Podľa použitého materiálu: čapy kovové a nekovové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0813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Čapy podľa upevnenia v </a:t>
            </a:r>
            <a:r>
              <a:rPr lang="sk-SK" dirty="0" err="1" smtClean="0"/>
              <a:t>kk</a:t>
            </a:r>
            <a:r>
              <a:rPr lang="sk-SK" dirty="0" smtClean="0"/>
              <a:t>. 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Čisto kónické bez rýh a zárezov s cementovaním do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</a:p>
          <a:p>
            <a:r>
              <a:rPr lang="sk-SK" dirty="0" smtClean="0"/>
              <a:t>Kónické s </a:t>
            </a:r>
            <a:r>
              <a:rPr lang="sk-SK" dirty="0" err="1" smtClean="0"/>
              <a:t>rentenčnými</a:t>
            </a:r>
            <a:r>
              <a:rPr lang="sk-SK" dirty="0" smtClean="0"/>
              <a:t> zárezmi s cementovaním do </a:t>
            </a:r>
            <a:r>
              <a:rPr lang="sk-SK" dirty="0" err="1" smtClean="0"/>
              <a:t>kk</a:t>
            </a:r>
            <a:r>
              <a:rPr lang="sk-SK" dirty="0" smtClean="0"/>
              <a:t>.</a:t>
            </a:r>
          </a:p>
          <a:p>
            <a:r>
              <a:rPr lang="sk-SK" dirty="0" smtClean="0"/>
              <a:t>Cylindrické na povrchu so zúbkami a s drážkou k odvádzaniu prebytku </a:t>
            </a:r>
            <a:r>
              <a:rPr lang="sk-SK" dirty="0" err="1" smtClean="0"/>
              <a:t>cem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Samorezné</a:t>
            </a:r>
            <a:r>
              <a:rPr lang="sk-SK" dirty="0" smtClean="0"/>
              <a:t> kónické</a:t>
            </a:r>
          </a:p>
          <a:p>
            <a:r>
              <a:rPr lang="sk-SK" dirty="0" err="1" smtClean="0"/>
              <a:t>Samorezné</a:t>
            </a:r>
            <a:r>
              <a:rPr lang="sk-SK" dirty="0" smtClean="0"/>
              <a:t> cylindrické</a:t>
            </a:r>
          </a:p>
          <a:p>
            <a:endParaRPr lang="sk-SK" dirty="0"/>
          </a:p>
          <a:p>
            <a:r>
              <a:rPr lang="sk-SK" dirty="0" smtClean="0"/>
              <a:t>Pri kónických čapoch je pri záťaži </a:t>
            </a:r>
            <a:r>
              <a:rPr lang="sk-SK" dirty="0" err="1" smtClean="0"/>
              <a:t>največšia</a:t>
            </a:r>
            <a:r>
              <a:rPr lang="sk-SK" dirty="0" smtClean="0"/>
              <a:t> námaha koreňa v koronárnej časti, pôsobí ako </a:t>
            </a:r>
            <a:r>
              <a:rPr lang="sk-SK" dirty="0" err="1" smtClean="0"/>
              <a:t>klín</a:t>
            </a:r>
            <a:r>
              <a:rPr lang="sk-SK" dirty="0" smtClean="0"/>
              <a:t>, pri cylindrických zase v </a:t>
            </a:r>
            <a:r>
              <a:rPr lang="sk-SK" dirty="0" err="1" smtClean="0"/>
              <a:t>apikálnej</a:t>
            </a:r>
            <a:r>
              <a:rPr lang="sk-SK" dirty="0" smtClean="0"/>
              <a:t> časti, a </a:t>
            </a:r>
            <a:r>
              <a:rPr lang="sk-SK" dirty="0" err="1" smtClean="0"/>
              <a:t>največšia</a:t>
            </a:r>
            <a:r>
              <a:rPr lang="sk-SK" dirty="0" smtClean="0"/>
              <a:t> námaha je tiež u čapov so závitmi- riziko fraktúry koreňa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8918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Vplyv dĺžky koreň. čapu 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Čím dlhší čap, tým je rovnomernejšie zaťaženie koreňa, sily sa rozložia na </a:t>
            </a:r>
            <a:r>
              <a:rPr lang="sk-SK" dirty="0" err="1" smtClean="0"/>
              <a:t>večšiu</a:t>
            </a:r>
            <a:r>
              <a:rPr lang="sk-SK" dirty="0" smtClean="0"/>
              <a:t> plochu a zníži sa riziko fraktúry koreňa zuba </a:t>
            </a:r>
          </a:p>
          <a:p>
            <a:r>
              <a:rPr lang="sk-SK" dirty="0" smtClean="0"/>
              <a:t>V </a:t>
            </a:r>
            <a:r>
              <a:rPr lang="sk-SK" dirty="0" err="1" smtClean="0"/>
              <a:t>apikálnej</a:t>
            </a:r>
            <a:r>
              <a:rPr lang="sk-SK" dirty="0" smtClean="0"/>
              <a:t> </a:t>
            </a:r>
            <a:r>
              <a:rPr lang="sk-SK" dirty="0" err="1" smtClean="0"/>
              <a:t>čaasti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r>
              <a:rPr lang="sk-SK" dirty="0" smtClean="0"/>
              <a:t>. Musí zostať min. 3-5 mm koreňovej výplne</a:t>
            </a:r>
          </a:p>
          <a:p>
            <a:endParaRPr lang="sk-SK" dirty="0"/>
          </a:p>
          <a:p>
            <a:r>
              <a:rPr lang="sk-SK" u="sng" dirty="0" smtClean="0"/>
              <a:t>Priemer čapu</a:t>
            </a:r>
            <a:r>
              <a:rPr lang="sk-SK" dirty="0" smtClean="0"/>
              <a:t>: čím širší v </a:t>
            </a:r>
            <a:r>
              <a:rPr lang="sk-SK" dirty="0" err="1" smtClean="0"/>
              <a:t>apikálnej</a:t>
            </a:r>
            <a:r>
              <a:rPr lang="sk-SK" dirty="0" smtClean="0"/>
              <a:t> časti, tým sa zvyšuje námaha v </a:t>
            </a:r>
            <a:r>
              <a:rPr lang="sk-SK" dirty="0" err="1" smtClean="0"/>
              <a:t>apikálnej</a:t>
            </a:r>
            <a:r>
              <a:rPr lang="sk-SK" dirty="0" smtClean="0"/>
              <a:t> časti koreňa a riziko fraktúry koreňa</a:t>
            </a:r>
          </a:p>
          <a:p>
            <a:r>
              <a:rPr lang="sk-SK" dirty="0" smtClean="0"/>
              <a:t>Význam korunkovej časti čapu: retenčné zárezy na čapoch, plastická časť dostavby musí byť min 2 mm od </a:t>
            </a:r>
            <a:r>
              <a:rPr lang="sk-SK" dirty="0" err="1" smtClean="0"/>
              <a:t>gingívy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115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Rozdelenie čapov podľa materiálu: 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Kovové </a:t>
            </a:r>
            <a:r>
              <a:rPr lang="sk-SK" dirty="0" err="1" smtClean="0"/>
              <a:t>čapy:z</a:t>
            </a:r>
            <a:r>
              <a:rPr lang="sk-SK" dirty="0" smtClean="0"/>
              <a:t> nehrdzavejúcej ocele, titanu a jeho </a:t>
            </a:r>
            <a:r>
              <a:rPr lang="sk-SK" dirty="0" err="1" smtClean="0"/>
              <a:t>zliatín</a:t>
            </a:r>
            <a:r>
              <a:rPr lang="sk-SK" dirty="0" smtClean="0"/>
              <a:t> </a:t>
            </a:r>
          </a:p>
          <a:p>
            <a:r>
              <a:rPr lang="sk-SK" dirty="0" err="1" smtClean="0"/>
              <a:t>Nekovove</a:t>
            </a:r>
            <a:r>
              <a:rPr lang="sk-SK" dirty="0" smtClean="0"/>
              <a:t> čapy: s vláknitým plnivom- </a:t>
            </a:r>
            <a:r>
              <a:rPr lang="sk-SK" dirty="0" err="1" smtClean="0"/>
              <a:t>dentapregy</a:t>
            </a:r>
            <a:r>
              <a:rPr lang="sk-SK" dirty="0" smtClean="0"/>
              <a:t>, </a:t>
            </a:r>
            <a:r>
              <a:rPr lang="sk-SK" dirty="0" err="1" smtClean="0"/>
              <a:t>bioinertné</a:t>
            </a:r>
            <a:r>
              <a:rPr lang="sk-SK" dirty="0" smtClean="0"/>
              <a:t>, estetické, nekorodujú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70264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Protetické ošetrenie: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Korunková </a:t>
            </a:r>
            <a:r>
              <a:rPr lang="sk-SK" dirty="0" err="1" smtClean="0"/>
              <a:t>inlay</a:t>
            </a:r>
            <a:r>
              <a:rPr lang="sk-SK" dirty="0" smtClean="0"/>
              <a:t> alebo </a:t>
            </a:r>
            <a:r>
              <a:rPr lang="sk-SK" dirty="0" err="1" smtClean="0"/>
              <a:t>onlay</a:t>
            </a:r>
            <a:endParaRPr lang="sk-SK" dirty="0" smtClean="0"/>
          </a:p>
          <a:p>
            <a:r>
              <a:rPr lang="sk-SK" dirty="0" smtClean="0"/>
              <a:t>Koreňová </a:t>
            </a:r>
            <a:r>
              <a:rPr lang="sk-SK" dirty="0" err="1" smtClean="0"/>
              <a:t>inlay</a:t>
            </a:r>
            <a:r>
              <a:rPr lang="sk-SK" dirty="0" smtClean="0"/>
              <a:t> a korunka alebo </a:t>
            </a:r>
            <a:r>
              <a:rPr lang="sk-SK" smtClean="0"/>
              <a:t>čapová korunka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2001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</TotalTime>
  <Words>416</Words>
  <Application>Microsoft Office PowerPoint</Application>
  <PresentationFormat>Širokouhlá</PresentationFormat>
  <Paragraphs>52</Paragraphs>
  <Slides>16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21" baseType="lpstr">
      <vt:lpstr>Arial</vt:lpstr>
      <vt:lpstr>Trebuchet MS</vt:lpstr>
      <vt:lpstr>Wingdings</vt:lpstr>
      <vt:lpstr>Wingdings 3</vt:lpstr>
      <vt:lpstr>Fazeta</vt:lpstr>
      <vt:lpstr>Postendodontické ošetrenie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Konzervačná rekonštrukcia</vt:lpstr>
      <vt:lpstr>Plastická výplň alebo dostavba priamymi retečnými prvkami</vt:lpstr>
      <vt:lpstr>Plastická dostavba s použitím pulpálnych a parapulpálnych čapov</vt:lpstr>
      <vt:lpstr>Podľa tvaru poznáme čapy:</vt:lpstr>
      <vt:lpstr>Čapy podľa upevnenia v kk. </vt:lpstr>
      <vt:lpstr>Vplyv dĺžky koreň. čapu </vt:lpstr>
      <vt:lpstr>Rozdelenie čapov podľa materiálu: </vt:lpstr>
      <vt:lpstr>Protetické ošetrenie: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Postendodontické ošetrenie</dc:title>
  <dc:creator>Spravca</dc:creator>
  <cp:lastModifiedBy>Spravca</cp:lastModifiedBy>
  <cp:revision>12</cp:revision>
  <dcterms:created xsi:type="dcterms:W3CDTF">2017-05-03T15:57:40Z</dcterms:created>
  <dcterms:modified xsi:type="dcterms:W3CDTF">2019-03-06T07:51:04Z</dcterms:modified>
</cp:coreProperties>
</file>