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64" r:id="rId11"/>
    <p:sldId id="265" r:id="rId12"/>
    <p:sldId id="266" r:id="rId13"/>
    <p:sldId id="267" r:id="rId14"/>
    <p:sldId id="268" r:id="rId15"/>
    <p:sldId id="270" r:id="rId16"/>
    <p:sldId id="272" r:id="rId17"/>
    <p:sldId id="27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48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32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903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88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486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25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499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270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551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82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41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433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509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7020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11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 s obrázk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894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8209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09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87E9580-1721-44A1-87D7-B345B671ED88}" type="datetimeFigureOut">
              <a:rPr lang="en-US" smtClean="0"/>
              <a:t>3/2/2015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A5B9093-5A8D-4491-AF47-BF5B4E235C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501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b="1" dirty="0" smtClean="0"/>
              <a:t>Prevencia zubného kazu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793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Prevencia zubného kazu</a:t>
            </a:r>
            <a:r>
              <a:rPr lang="en-US" b="1" dirty="0"/>
              <a:t/>
            </a:r>
            <a:br>
              <a:rPr lang="en-US" b="1" dirty="0"/>
            </a:br>
            <a:r>
              <a:rPr lang="sk-SK" b="1" dirty="0"/>
              <a:t/>
            </a:r>
            <a:br>
              <a:rPr lang="sk-SK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154954" y="2202872"/>
            <a:ext cx="8825659" cy="4655127"/>
          </a:xfrm>
        </p:spPr>
        <p:txBody>
          <a:bodyPr>
            <a:normAutofit/>
          </a:bodyPr>
          <a:lstStyle/>
          <a:p>
            <a:pPr lvl="0"/>
            <a:r>
              <a:rPr lang="sk-SK" b="1" i="1" dirty="0"/>
              <a:t>Prevencia </a:t>
            </a:r>
            <a:r>
              <a:rPr lang="sk-SK" i="1" dirty="0"/>
              <a:t>je súbor opatrení v </a:t>
            </a:r>
            <a:r>
              <a:rPr lang="sk-SK" i="1" dirty="0" err="1"/>
              <a:t>dobe,keď</a:t>
            </a:r>
            <a:r>
              <a:rPr lang="sk-SK" i="1" dirty="0"/>
              <a:t> ochorenie bezprostredne nehrozí.</a:t>
            </a:r>
            <a:endParaRPr lang="en-US" dirty="0"/>
          </a:p>
          <a:p>
            <a:pPr lvl="0"/>
            <a:r>
              <a:rPr lang="sk-SK" b="1" i="1" dirty="0"/>
              <a:t>Profylaxia </a:t>
            </a:r>
            <a:r>
              <a:rPr lang="sk-SK" i="1" dirty="0"/>
              <a:t>znamená aplikáciu postupov pri priamom ohrození vzniku choroby.</a:t>
            </a:r>
            <a:endParaRPr lang="en-US" dirty="0"/>
          </a:p>
          <a:p>
            <a:r>
              <a:rPr lang="sk-SK" b="1" dirty="0"/>
              <a:t>Primárna prevencia</a:t>
            </a:r>
            <a:r>
              <a:rPr lang="sk-SK" dirty="0"/>
              <a:t>  zubného kazu zahŕňa komplexný súbor opatrení a postupov, ktorých cieľom je kazu predísť (aplikácia fluoridov, úprava stravovacích návykov). </a:t>
            </a:r>
            <a:endParaRPr lang="en-US" dirty="0"/>
          </a:p>
          <a:p>
            <a:r>
              <a:rPr lang="sk-SK" b="1" dirty="0"/>
              <a:t>Sekundárna prevencia </a:t>
            </a:r>
            <a:r>
              <a:rPr lang="sk-SK" dirty="0"/>
              <a:t>má zastaviť alebo obmedziť progresiu už vzniknutej </a:t>
            </a:r>
            <a:r>
              <a:rPr lang="sk-SK" dirty="0" err="1"/>
              <a:t>kariéznej</a:t>
            </a:r>
            <a:r>
              <a:rPr lang="sk-SK" dirty="0"/>
              <a:t> lézie (</a:t>
            </a:r>
            <a:r>
              <a:rPr lang="sk-SK" dirty="0" err="1"/>
              <a:t>remineralizácia</a:t>
            </a:r>
            <a:r>
              <a:rPr lang="sk-SK" dirty="0"/>
              <a:t> iniciálnych lézií aktívnou </a:t>
            </a:r>
            <a:r>
              <a:rPr lang="sk-SK" dirty="0" err="1"/>
              <a:t>fluoridáciou</a:t>
            </a:r>
            <a:r>
              <a:rPr lang="sk-SK" dirty="0"/>
              <a:t>, pečatenie </a:t>
            </a:r>
            <a:r>
              <a:rPr lang="sk-SK" dirty="0" err="1"/>
              <a:t>fisúr</a:t>
            </a:r>
            <a:r>
              <a:rPr lang="sk-SK" dirty="0"/>
              <a:t>).</a:t>
            </a:r>
            <a:endParaRPr lang="en-US" dirty="0"/>
          </a:p>
          <a:p>
            <a:r>
              <a:rPr lang="sk-SK" b="1" dirty="0"/>
              <a:t>Terciárna prevencia </a:t>
            </a:r>
            <a:r>
              <a:rPr lang="sk-SK" dirty="0"/>
              <a:t>má zabrániť vzniku ďalších nežiadúcich zmien a komplikácií (minimálne invazívne postupy pri ošetrení kazu). Z tohto hľadiska je terciárnou prevenciou aj </a:t>
            </a:r>
            <a:r>
              <a:rPr lang="sk-SK" dirty="0" err="1"/>
              <a:t>endodontické</a:t>
            </a:r>
            <a:r>
              <a:rPr lang="sk-SK" dirty="0"/>
              <a:t> ošetrenie, ktorým predídeme komplikáciám pri zápale </a:t>
            </a:r>
            <a:r>
              <a:rPr lang="sk-SK" dirty="0" err="1"/>
              <a:t>apikálneho</a:t>
            </a:r>
            <a:r>
              <a:rPr lang="sk-SK" dirty="0"/>
              <a:t> </a:t>
            </a:r>
            <a:r>
              <a:rPr lang="sk-SK" dirty="0" err="1" smtClean="0"/>
              <a:t>aprodontu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101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Individuálna prevencia je špecifikovaná pre konkrétne problémy daného </a:t>
            </a:r>
            <a:r>
              <a:rPr lang="sk-SK" dirty="0" smtClean="0"/>
              <a:t>jedinca</a:t>
            </a:r>
          </a:p>
          <a:p>
            <a:r>
              <a:rPr lang="sk-SK" dirty="0"/>
              <a:t>Skupinová prevencia je určená pre skupinu ľudí v rovnakom veku alebo s rovnakými rizikovými </a:t>
            </a:r>
            <a:r>
              <a:rPr lang="sk-SK" dirty="0" smtClean="0"/>
              <a:t>problémami</a:t>
            </a:r>
          </a:p>
          <a:p>
            <a:r>
              <a:rPr lang="sk-SK" dirty="0"/>
              <a:t>Profesionálna prevencia je vykonávaná lekárom, dentálnou hygieničkou, </a:t>
            </a:r>
            <a:r>
              <a:rPr lang="sk-SK" dirty="0" err="1"/>
              <a:t>preventistkou</a:t>
            </a:r>
            <a:r>
              <a:rPr lang="sk-SK" dirty="0"/>
              <a:t> a zaškolenou školskou asistentkou. </a:t>
            </a:r>
            <a:endParaRPr lang="sk-SK" dirty="0" smtClean="0"/>
          </a:p>
          <a:p>
            <a:r>
              <a:rPr lang="sk-SK" dirty="0"/>
              <a:t>Individuálna prevencia je tá, ktorú vykonáva pacient sám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162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Skupinová prevencia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/>
              <a:t>V rámci prevencie zubného kazu sú vyčlenené </a:t>
            </a:r>
            <a:r>
              <a:rPr lang="sk-SK" dirty="0" err="1"/>
              <a:t>následovné</a:t>
            </a:r>
            <a:r>
              <a:rPr lang="sk-SK" dirty="0"/>
              <a:t> rizikové skupiny:</a:t>
            </a:r>
            <a:endParaRPr lang="en-US" dirty="0"/>
          </a:p>
          <a:p>
            <a:pPr lvl="0"/>
            <a:r>
              <a:rPr lang="sk-SK" b="1" dirty="0" smtClean="0"/>
              <a:t>1.Dieťa </a:t>
            </a:r>
            <a:r>
              <a:rPr lang="sk-SK" b="1" dirty="0"/>
              <a:t>od narodenia do 6 rokov veku</a:t>
            </a:r>
            <a:endParaRPr lang="en-US" b="1" dirty="0"/>
          </a:p>
          <a:p>
            <a:pPr lvl="0"/>
            <a:r>
              <a:rPr lang="sk-SK" dirty="0"/>
              <a:t>malá zručnosť pri čistení zubov</a:t>
            </a:r>
            <a:endParaRPr lang="en-US" dirty="0"/>
          </a:p>
          <a:p>
            <a:pPr lvl="0"/>
            <a:r>
              <a:rPr lang="sk-SK" dirty="0"/>
              <a:t>neschopnosť pochopiť škodlivosť cukrov</a:t>
            </a:r>
            <a:endParaRPr lang="en-US" dirty="0"/>
          </a:p>
          <a:p>
            <a:pPr lvl="0"/>
            <a:r>
              <a:rPr lang="sk-SK" b="1" dirty="0" smtClean="0"/>
              <a:t>2.Deti </a:t>
            </a:r>
            <a:r>
              <a:rPr lang="sk-SK" b="1" dirty="0"/>
              <a:t>a mládež od 6 do 15 rokov</a:t>
            </a:r>
            <a:endParaRPr lang="en-US" b="1" dirty="0"/>
          </a:p>
          <a:p>
            <a:pPr lvl="0"/>
            <a:r>
              <a:rPr lang="sk-SK" dirty="0"/>
              <a:t>nízka </a:t>
            </a:r>
            <a:r>
              <a:rPr lang="sk-SK" dirty="0" err="1"/>
              <a:t>motivovateľnosť</a:t>
            </a:r>
            <a:r>
              <a:rPr lang="sk-SK" dirty="0"/>
              <a:t> k zubnej hygiene a ku obmedzeniu sladkostí</a:t>
            </a:r>
            <a:endParaRPr lang="en-US" dirty="0"/>
          </a:p>
          <a:p>
            <a:pPr lvl="0"/>
            <a:r>
              <a:rPr lang="sk-SK" b="1" dirty="0" smtClean="0"/>
              <a:t>3.Duševne </a:t>
            </a:r>
            <a:r>
              <a:rPr lang="sk-SK" b="1" dirty="0"/>
              <a:t>a telesne postihnutí</a:t>
            </a:r>
            <a:endParaRPr lang="en-US" b="1" dirty="0"/>
          </a:p>
          <a:p>
            <a:pPr lvl="0"/>
            <a:r>
              <a:rPr lang="sk-SK" dirty="0"/>
              <a:t>chýbajúci úsudok a nízka zručnosť                                                                                                 </a:t>
            </a:r>
            <a:r>
              <a:rPr lang="sk-SK" dirty="0" smtClean="0"/>
              <a:t>-odkázaní </a:t>
            </a:r>
            <a:r>
              <a:rPr lang="sk-SK" dirty="0"/>
              <a:t>na pomoc druhej osoby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886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Skupinová prevencia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b="1" dirty="0" smtClean="0"/>
              <a:t>5.Chorí </a:t>
            </a:r>
            <a:r>
              <a:rPr lang="sk-SK" b="1" dirty="0"/>
              <a:t>v nemocnici, domácej opatere, v ústave</a:t>
            </a:r>
            <a:endParaRPr lang="en-US" b="1" dirty="0"/>
          </a:p>
          <a:p>
            <a:pPr lvl="0"/>
            <a:r>
              <a:rPr lang="sk-SK" dirty="0"/>
              <a:t>zvýšené riziko postihnutia chrupu u ťažkých celkových ochorení</a:t>
            </a:r>
            <a:endParaRPr lang="en-US" dirty="0"/>
          </a:p>
          <a:p>
            <a:pPr lvl="0"/>
            <a:r>
              <a:rPr lang="sk-SK" dirty="0"/>
              <a:t>cukrovka, AIDS, ožarovanie pri nádoroch- </a:t>
            </a:r>
            <a:r>
              <a:rPr lang="sk-SK" dirty="0" err="1"/>
              <a:t>xerostómia</a:t>
            </a:r>
            <a:r>
              <a:rPr lang="sk-SK" dirty="0"/>
              <a:t>, iné</a:t>
            </a:r>
            <a:endParaRPr lang="en-US" dirty="0"/>
          </a:p>
          <a:p>
            <a:pPr lvl="0"/>
            <a:r>
              <a:rPr lang="sk-SK" b="1" dirty="0" smtClean="0"/>
              <a:t>6.Starí </a:t>
            </a:r>
            <a:r>
              <a:rPr lang="sk-SK" b="1" dirty="0"/>
              <a:t>a chorí</a:t>
            </a:r>
            <a:endParaRPr lang="en-US" b="1" dirty="0"/>
          </a:p>
          <a:p>
            <a:pPr lvl="0"/>
            <a:r>
              <a:rPr lang="sk-SK" dirty="0"/>
              <a:t>znížená manuálna zručnosť</a:t>
            </a:r>
            <a:endParaRPr lang="en-US" dirty="0"/>
          </a:p>
          <a:p>
            <a:pPr lvl="0"/>
            <a:r>
              <a:rPr lang="sk-SK" dirty="0"/>
              <a:t>senilita</a:t>
            </a:r>
            <a:endParaRPr lang="en-US" dirty="0"/>
          </a:p>
          <a:p>
            <a:pPr lvl="0"/>
            <a:r>
              <a:rPr lang="sk-SK" dirty="0"/>
              <a:t>nevyvážená strava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816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. Individuálna prevencia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Súčasťou profesionálnej individuálnej prevencie </a:t>
            </a:r>
            <a:r>
              <a:rPr lang="sk-SK" dirty="0" smtClean="0"/>
              <a:t>sú</a:t>
            </a:r>
          </a:p>
          <a:p>
            <a:pPr lvl="0"/>
            <a:r>
              <a:rPr lang="sk-SK" b="1" dirty="0" smtClean="0"/>
              <a:t>1.Stanovenie </a:t>
            </a:r>
            <a:r>
              <a:rPr lang="sk-SK" b="1" dirty="0"/>
              <a:t>a kontrola kazu</a:t>
            </a:r>
            <a:endParaRPr lang="en-US" b="1" dirty="0"/>
          </a:p>
          <a:p>
            <a:pPr lvl="0"/>
            <a:r>
              <a:rPr lang="sk-SK" dirty="0"/>
              <a:t>stanovenie rizika kazu- nízke, stredné, vysoké až veľmi vysoké</a:t>
            </a:r>
            <a:endParaRPr lang="en-US" dirty="0"/>
          </a:p>
          <a:p>
            <a:pPr lvl="0"/>
            <a:r>
              <a:rPr lang="sk-SK" dirty="0"/>
              <a:t>zaradenie pacienta do rizikovej skupiny</a:t>
            </a:r>
            <a:endParaRPr lang="en-US" dirty="0"/>
          </a:p>
          <a:p>
            <a:pPr lvl="0"/>
            <a:r>
              <a:rPr lang="sk-SK" dirty="0" err="1"/>
              <a:t>recall</a:t>
            </a:r>
            <a:r>
              <a:rPr lang="sk-SK" dirty="0"/>
              <a:t> – pravidelné prehodnocovanie aktuálneho stavu</a:t>
            </a:r>
            <a:endParaRPr lang="en-US" dirty="0"/>
          </a:p>
          <a:p>
            <a:r>
              <a:rPr lang="sk-SK" b="1" dirty="0"/>
              <a:t>2.  Diagnóza-zaradenia pacienta do skupiny na základe klinického vyšetrenia a mikrobiálnych testov</a:t>
            </a:r>
            <a:endParaRPr lang="en-US" b="1" dirty="0"/>
          </a:p>
          <a:p>
            <a:r>
              <a:rPr lang="sk-SK" b="1" dirty="0"/>
              <a:t>3. Zavedenie plánu preventívnych opatrení podľa rizika kazu, typ preventívneho programu a </a:t>
            </a:r>
            <a:r>
              <a:rPr lang="sk-SK" b="1" dirty="0" err="1"/>
              <a:t>kontroly,zistenie</a:t>
            </a:r>
            <a:r>
              <a:rPr lang="sk-SK" b="1" dirty="0"/>
              <a:t> chýb v individuálnej prevencii.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606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954" y="973667"/>
            <a:ext cx="8761413" cy="1146077"/>
          </a:xfrm>
        </p:spPr>
        <p:txBody>
          <a:bodyPr/>
          <a:lstStyle/>
          <a:p>
            <a:r>
              <a:rPr lang="sk-SK" b="1" dirty="0"/>
              <a:t>Základnými piliermi</a:t>
            </a:r>
            <a:r>
              <a:rPr lang="sk-SK" dirty="0"/>
              <a:t> prevencie v </a:t>
            </a:r>
            <a:r>
              <a:rPr lang="sk-SK" dirty="0" err="1"/>
              <a:t>kariológii</a:t>
            </a:r>
            <a:r>
              <a:rPr lang="sk-SK" dirty="0"/>
              <a:t>  sú: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Základnými piliermi</a:t>
            </a:r>
            <a:r>
              <a:rPr lang="sk-SK" dirty="0"/>
              <a:t> prevencie v </a:t>
            </a:r>
            <a:r>
              <a:rPr lang="sk-SK" dirty="0" err="1"/>
              <a:t>kariológii</a:t>
            </a:r>
            <a:r>
              <a:rPr lang="sk-SK" dirty="0"/>
              <a:t>  sú:</a:t>
            </a:r>
            <a:endParaRPr lang="en-US" dirty="0"/>
          </a:p>
          <a:p>
            <a:pPr lvl="0"/>
            <a:r>
              <a:rPr lang="sk-SK" dirty="0"/>
              <a:t>Odstraňovanie zubného mikrobiálneho povlaku (</a:t>
            </a:r>
            <a:r>
              <a:rPr lang="sk-SK" dirty="0" err="1"/>
              <a:t>inividuálne</a:t>
            </a:r>
            <a:r>
              <a:rPr lang="sk-SK" dirty="0"/>
              <a:t> zo strany pacienta a profesionálne zo strany ošetrujúceho personálu)</a:t>
            </a:r>
            <a:endParaRPr lang="en-US" dirty="0"/>
          </a:p>
          <a:p>
            <a:pPr lvl="0"/>
            <a:r>
              <a:rPr lang="sk-SK" dirty="0"/>
              <a:t>Obmedzenie </a:t>
            </a:r>
            <a:r>
              <a:rPr lang="sk-SK" dirty="0" err="1"/>
              <a:t>metabolizovateľných</a:t>
            </a:r>
            <a:r>
              <a:rPr lang="sk-SK" dirty="0"/>
              <a:t> cukrov (výživové poradenstvo)</a:t>
            </a:r>
            <a:endParaRPr lang="en-US" dirty="0"/>
          </a:p>
          <a:p>
            <a:pPr lvl="0"/>
            <a:r>
              <a:rPr lang="sk-SK" dirty="0"/>
              <a:t>Aplikácia fluoridov</a:t>
            </a:r>
            <a:endParaRPr lang="en-US" dirty="0"/>
          </a:p>
          <a:p>
            <a:pPr lvl="0"/>
            <a:r>
              <a:rPr lang="sk-SK" dirty="0"/>
              <a:t>účinným prostriedkom individuálnej profesijnej prevencie je </a:t>
            </a:r>
            <a:r>
              <a:rPr lang="sk-SK" b="1" dirty="0"/>
              <a:t>pečatenie </a:t>
            </a:r>
            <a:r>
              <a:rPr lang="sk-SK" b="1" dirty="0" err="1"/>
              <a:t>fisúr</a:t>
            </a:r>
            <a:r>
              <a:rPr lang="sk-SK" b="1" dirty="0"/>
              <a:t> </a:t>
            </a:r>
            <a:r>
              <a:rPr lang="sk-SK" dirty="0"/>
              <a:t>(viď kapitola </a:t>
            </a:r>
            <a:r>
              <a:rPr lang="sk-SK" dirty="0" err="1"/>
              <a:t>adhezívne</a:t>
            </a:r>
            <a:r>
              <a:rPr lang="sk-SK" dirty="0"/>
              <a:t> výplne)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39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Výživové poradenstvo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. Nejestvuje taká diéta, ktorá by úplne zabránila vzniku zubného kazu. Obmedzením príjmu potravín s obsahom cukru však dokážeme zubný kaz výrazne obmedziť. </a:t>
            </a:r>
            <a:endParaRPr lang="sk-SK" dirty="0" smtClean="0"/>
          </a:p>
          <a:p>
            <a:r>
              <a:rPr lang="sk-SK" dirty="0" smtClean="0"/>
              <a:t>Pre </a:t>
            </a:r>
            <a:r>
              <a:rPr lang="sk-SK" dirty="0"/>
              <a:t>vznik kazu je dôležité nielen </a:t>
            </a:r>
            <a:r>
              <a:rPr lang="sk-SK" b="1" dirty="0"/>
              <a:t>množstvo</a:t>
            </a:r>
            <a:r>
              <a:rPr lang="sk-SK" dirty="0"/>
              <a:t> prijatého cukru, ale aj </a:t>
            </a:r>
            <a:r>
              <a:rPr lang="sk-SK" b="1" dirty="0"/>
              <a:t>frekvencia</a:t>
            </a:r>
            <a:r>
              <a:rPr lang="sk-SK" dirty="0"/>
              <a:t> jeho príjmu</a:t>
            </a:r>
            <a:r>
              <a:rPr lang="sk-SK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dirty="0"/>
              <a:t>Konzumácia cukrov medzi hlavnými jedlami zvyšuje </a:t>
            </a:r>
            <a:r>
              <a:rPr lang="sk-SK" dirty="0" err="1"/>
              <a:t>kazivosť</a:t>
            </a:r>
            <a:r>
              <a:rPr lang="sk-SK" dirty="0"/>
              <a:t> veľmi signifikantne. Všeobecne je teda potrebné znižovanie množstva </a:t>
            </a:r>
            <a:r>
              <a:rPr lang="sk-SK" dirty="0" err="1"/>
              <a:t>nízkomolekulárnych</a:t>
            </a:r>
            <a:r>
              <a:rPr lang="sk-SK" dirty="0"/>
              <a:t> sacharidov a tiež frekvencie ich </a:t>
            </a:r>
            <a:r>
              <a:rPr lang="sk-SK" dirty="0" smtClean="0"/>
              <a:t>príjmu</a:t>
            </a:r>
          </a:p>
          <a:p>
            <a:r>
              <a:rPr lang="sk-SK" b="1" dirty="0"/>
              <a:t>Skryté cukry </a:t>
            </a:r>
            <a:r>
              <a:rPr lang="sk-SK" dirty="0"/>
              <a:t> sú obsiahnuté v mnohých potravinách ako sladidlo a konzervačný prípravok. Pre spotrebiteľa ostáva tento cukor skrytý. Jeho podiel v celkovom dennom príjme predstavuje až 70%,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563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Výživový protokol</a:t>
            </a:r>
            <a:r>
              <a:rPr lang="sk-SK" dirty="0"/>
              <a:t> 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154954" y="2603499"/>
            <a:ext cx="8825659" cy="4046683"/>
          </a:xfrm>
        </p:spPr>
        <p:txBody>
          <a:bodyPr>
            <a:normAutofit/>
          </a:bodyPr>
          <a:lstStyle/>
          <a:p>
            <a:r>
              <a:rPr lang="sk-SK" b="1" dirty="0"/>
              <a:t>pomocný prostriedok, pomocou ktorého si pacient vie predstaviť, kedy a </a:t>
            </a:r>
            <a:r>
              <a:rPr lang="sk-SK" b="1" dirty="0" smtClean="0"/>
              <a:t>prečo </a:t>
            </a:r>
            <a:r>
              <a:rPr lang="sk-SK" b="1" dirty="0"/>
              <a:t>je  ohrozené jeho orálne zdravie. Jeho cieľom je </a:t>
            </a:r>
            <a:endParaRPr lang="sk-SK" b="1" dirty="0" smtClean="0"/>
          </a:p>
          <a:p>
            <a:pPr lvl="0"/>
            <a:r>
              <a:rPr lang="sk-SK" dirty="0"/>
              <a:t>Odhalenie frekvencie a množstva skrytého cukru v potrave</a:t>
            </a:r>
            <a:endParaRPr lang="en-US" dirty="0"/>
          </a:p>
          <a:p>
            <a:pPr lvl="0"/>
            <a:r>
              <a:rPr lang="sk-SK" dirty="0"/>
              <a:t>Upozornenie na potraviny, ktoré predstavujú riziko pre jeho zuby a ďasná</a:t>
            </a:r>
            <a:endParaRPr lang="en-US" dirty="0"/>
          </a:p>
          <a:p>
            <a:pPr lvl="0"/>
            <a:r>
              <a:rPr lang="sk-SK" dirty="0"/>
              <a:t> Oboznámenie s možnými alternatívami jeho doterajších stravovacích návykov</a:t>
            </a:r>
            <a:endParaRPr lang="en-US" dirty="0"/>
          </a:p>
          <a:p>
            <a:r>
              <a:rPr lang="sk-SK" b="1" dirty="0"/>
              <a:t>Protokol zachytáva tri klinicky významné parametre pre vznik zubného kazu</a:t>
            </a:r>
            <a:r>
              <a:rPr lang="sk-SK" dirty="0"/>
              <a:t>:</a:t>
            </a:r>
            <a:endParaRPr lang="en-US" dirty="0"/>
          </a:p>
          <a:p>
            <a:pPr lvl="0"/>
            <a:r>
              <a:rPr lang="sk-SK" dirty="0"/>
              <a:t>-frekvenciu prijímania cukrov</a:t>
            </a:r>
            <a:endParaRPr lang="en-US" dirty="0"/>
          </a:p>
          <a:p>
            <a:pPr lvl="0"/>
            <a:r>
              <a:rPr lang="sk-SK" dirty="0"/>
              <a:t>-priemerný čas pôsobenia kyselín v </a:t>
            </a:r>
            <a:r>
              <a:rPr lang="sk-SK" dirty="0" err="1"/>
              <a:t>plaku</a:t>
            </a:r>
            <a:endParaRPr lang="en-US" dirty="0"/>
          </a:p>
          <a:p>
            <a:pPr lvl="0"/>
            <a:r>
              <a:rPr lang="sk-SK" dirty="0"/>
              <a:t>-spôsob a vhodný čas pre ústnu hygienu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990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. </a:t>
            </a:r>
            <a:r>
              <a:rPr lang="sk-SK" b="1" dirty="0" err="1"/>
              <a:t>Fluoridácia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Fluoridy  v podstatnej miere znižujú a čiastočne eliminujú nepriaznivý dopad metabolizmu ústnych mikróbov a ich produktov na tvrdé zubné tkanivá a tým redukujú vznik zubného kazu.</a:t>
            </a:r>
            <a:endParaRPr lang="en-US" dirty="0"/>
          </a:p>
          <a:p>
            <a:r>
              <a:rPr lang="sk-SK" dirty="0"/>
              <a:t>Fluoridy sa vyskytujú v rôzne vysokých koncentráciách v pitnej vode, pôde, vzduchu a tiež v potravinách. Celkový obsah </a:t>
            </a:r>
            <a:r>
              <a:rPr lang="sk-SK" dirty="0" err="1"/>
              <a:t>fluoru</a:t>
            </a:r>
            <a:r>
              <a:rPr lang="sk-SK" dirty="0"/>
              <a:t> v ľudskom organizme predstavuje asi 3,5 až 4 </a:t>
            </a:r>
            <a:r>
              <a:rPr lang="sk-SK" dirty="0" smtClean="0"/>
              <a:t>gramy</a:t>
            </a:r>
          </a:p>
          <a:p>
            <a:r>
              <a:rPr lang="sk-SK" dirty="0" smtClean="0"/>
              <a:t> </a:t>
            </a:r>
            <a:r>
              <a:rPr lang="sk-SK" dirty="0"/>
              <a:t>Hlavným zdrojom </a:t>
            </a:r>
            <a:r>
              <a:rPr lang="sk-SK" dirty="0" err="1"/>
              <a:t>fluoru</a:t>
            </a:r>
            <a:r>
              <a:rPr lang="sk-SK" dirty="0"/>
              <a:t> je pitná voda, kde sa za optimum považuje 1mg/l. 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2218597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Mechanizmus </a:t>
            </a:r>
            <a:r>
              <a:rPr lang="sk-SK" b="1" dirty="0" err="1"/>
              <a:t>antikariézneho</a:t>
            </a:r>
            <a:r>
              <a:rPr lang="sk-SK" b="1" dirty="0"/>
              <a:t> účinku fluoridov</a:t>
            </a:r>
            <a:endParaRPr lang="en-US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obsah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sk-SK" b="1" dirty="0" smtClean="0"/>
                  <a:t>1.Zabudovanie </a:t>
                </a:r>
                <a:r>
                  <a:rPr lang="sk-SK" b="1" dirty="0"/>
                  <a:t>fluóru do štruktúry </a:t>
                </a:r>
                <a:r>
                  <a:rPr lang="sk-SK" b="1" dirty="0" err="1" smtClean="0"/>
                  <a:t>hydroxyapatitu</a:t>
                </a:r>
                <a:endParaRPr lang="sk-SK" b="1" dirty="0" smtClean="0"/>
              </a:p>
              <a:p>
                <a:r>
                  <a:rPr lang="sk-SK" dirty="0"/>
                  <a:t>Fluór chemicky mení zloženie tvrdých zubných tkanív, kde sa zabudováva do štruktúry </a:t>
                </a:r>
                <a:r>
                  <a:rPr lang="sk-SK" dirty="0" err="1"/>
                  <a:t>hydroxyapatitu</a:t>
                </a:r>
                <a:r>
                  <a:rPr lang="sk-SK" dirty="0"/>
                  <a:t>, pričom ho mení na </a:t>
                </a:r>
                <a:r>
                  <a:rPr lang="sk-SK" dirty="0" err="1"/>
                  <a:t>fluórovaný</a:t>
                </a:r>
                <a:r>
                  <a:rPr lang="sk-SK" dirty="0"/>
                  <a:t> </a:t>
                </a:r>
                <a:r>
                  <a:rPr lang="sk-SK" dirty="0" err="1"/>
                  <a:t>hydroxyapatit</a:t>
                </a:r>
                <a:r>
                  <a:rPr lang="sk-SK" dirty="0"/>
                  <a:t> (FHA), ktorý je rezistentnejší voči účinku </a:t>
                </a:r>
                <a:r>
                  <a:rPr lang="sk-SK" dirty="0" smtClean="0"/>
                  <a:t>kyselín</a:t>
                </a:r>
              </a:p>
              <a:p>
                <a:r>
                  <a:rPr lang="sk-SK" b="1" dirty="0" smtClean="0"/>
                  <a:t>2.Remineralizačný </a:t>
                </a:r>
                <a:r>
                  <a:rPr lang="sk-SK" b="1" dirty="0"/>
                  <a:t>a </a:t>
                </a:r>
                <a:r>
                  <a:rPr lang="sk-SK" b="1" dirty="0" err="1"/>
                  <a:t>demineralizačný</a:t>
                </a:r>
                <a:r>
                  <a:rPr lang="sk-SK" b="1" dirty="0"/>
                  <a:t> účinok</a:t>
                </a:r>
                <a:endParaRPr lang="en-US" b="1" dirty="0"/>
              </a:p>
              <a:p>
                <a:r>
                  <a:rPr lang="sk-SK" dirty="0"/>
                  <a:t>Voľný fluoridový ión zabraňuje </a:t>
                </a:r>
                <a:r>
                  <a:rPr lang="sk-SK" b="1" dirty="0" err="1"/>
                  <a:t>demineralizácii</a:t>
                </a:r>
                <a:r>
                  <a:rPr lang="sk-SK" b="1" dirty="0"/>
                  <a:t> </a:t>
                </a:r>
                <a:r>
                  <a:rPr lang="sk-SK" dirty="0"/>
                  <a:t>a podporuje </a:t>
                </a:r>
                <a:r>
                  <a:rPr lang="sk-SK" b="1" dirty="0" err="1"/>
                  <a:t>remineralizáciu</a:t>
                </a:r>
                <a:r>
                  <a:rPr lang="sk-SK" b="1" dirty="0"/>
                  <a:t> </a:t>
                </a:r>
                <a:r>
                  <a:rPr lang="sk-SK" b="1" dirty="0" smtClean="0"/>
                  <a:t>skloviny</a:t>
                </a:r>
              </a:p>
              <a:p>
                <a:r>
                  <a:rPr lang="sk-SK" b="1" dirty="0" smtClean="0"/>
                  <a:t> </a:t>
                </a:r>
                <a:r>
                  <a:rPr lang="sk-SK" b="1" dirty="0"/>
                  <a:t>Absolútne prioritný </a:t>
                </a:r>
                <a:r>
                  <a:rPr lang="sk-SK" b="1" dirty="0" err="1"/>
                  <a:t>protikazový</a:t>
                </a:r>
                <a:r>
                  <a:rPr lang="sk-SK" b="1" dirty="0"/>
                  <a:t> mechanizmus fluóru je jeho </a:t>
                </a:r>
                <a:r>
                  <a:rPr lang="sk-SK" b="1" dirty="0" err="1"/>
                  <a:t>remineralizačný</a:t>
                </a:r>
                <a:r>
                  <a:rPr lang="sk-SK" b="1" dirty="0"/>
                  <a:t> efekt.</a:t>
                </a:r>
                <a:r>
                  <a:rPr lang="sk-SK" dirty="0"/>
                  <a:t> Rezervoárom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sk-SK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p>
                        <m:r>
                          <a:rPr lang="sk-SK" i="1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sk-SK" dirty="0"/>
                  <a:t> iónov sú depozity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k-SK" i="1">
                            <a:latin typeface="Cambria Math" panose="02040503050406030204" pitchFamily="18" charset="0"/>
                          </a:rPr>
                          <m:t>𝐶𝑎𝐹</m:t>
                        </m:r>
                      </m:e>
                      <m:sub>
                        <m:r>
                          <a:rPr lang="sk-SK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sk-SK" dirty="0"/>
                  <a:t>, ktoré sa vytvárajú po lokálnej aplikácii fluoridov vo forme </a:t>
                </a:r>
                <a:r>
                  <a:rPr lang="sk-SK" dirty="0" err="1"/>
                  <a:t>precipitátov</a:t>
                </a:r>
                <a:r>
                  <a:rPr lang="sk-SK" dirty="0"/>
                  <a:t>.</a:t>
                </a:r>
                <a:endParaRPr lang="en-US" dirty="0"/>
              </a:p>
            </p:txBody>
          </p:sp>
        </mc:Choice>
        <mc:Fallback xmlns="">
          <p:sp>
            <p:nvSpPr>
              <p:cNvPr id="3" name="Zástupný symbol obsah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38" t="-891" b="-5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9023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. Ťažiskom fluoridovej prevencie je dnes </a:t>
            </a:r>
            <a:r>
              <a:rPr lang="sk-SK" b="1" dirty="0"/>
              <a:t>lokálna aplikácia</a:t>
            </a:r>
            <a:r>
              <a:rPr lang="sk-SK" dirty="0"/>
              <a:t>, ktorá sa môže vykonávať najmä profesionálnymi individuálnymi metódami </a:t>
            </a:r>
            <a:endParaRPr lang="sk-SK" dirty="0" smtClean="0"/>
          </a:p>
          <a:p>
            <a:r>
              <a:rPr lang="sk-SK" dirty="0" smtClean="0"/>
              <a:t>prostredníctvom </a:t>
            </a:r>
            <a:r>
              <a:rPr lang="sk-SK" dirty="0"/>
              <a:t>fluoridových </a:t>
            </a:r>
            <a:r>
              <a:rPr lang="sk-SK" dirty="0" err="1"/>
              <a:t>tušírovacích</a:t>
            </a:r>
            <a:r>
              <a:rPr lang="sk-SK" dirty="0"/>
              <a:t>, obkladových, </a:t>
            </a:r>
            <a:r>
              <a:rPr lang="sk-SK" dirty="0" err="1"/>
              <a:t>gelových</a:t>
            </a:r>
            <a:r>
              <a:rPr lang="sk-SK" dirty="0"/>
              <a:t> a lakovacích metód </a:t>
            </a:r>
            <a:endParaRPr lang="sk-SK" dirty="0" smtClean="0"/>
          </a:p>
          <a:p>
            <a:r>
              <a:rPr lang="sk-SK" dirty="0"/>
              <a:t> skupinovo vo forme výplachov a </a:t>
            </a:r>
            <a:r>
              <a:rPr lang="sk-SK" dirty="0" err="1"/>
              <a:t>Berggrenovej</a:t>
            </a:r>
            <a:r>
              <a:rPr lang="sk-SK" dirty="0"/>
              <a:t> čistiacej metódy. </a:t>
            </a:r>
            <a:endParaRPr lang="sk-SK" dirty="0" smtClean="0"/>
          </a:p>
          <a:p>
            <a:r>
              <a:rPr lang="sk-SK" b="1" dirty="0" smtClean="0"/>
              <a:t>Endogénna </a:t>
            </a:r>
            <a:r>
              <a:rPr lang="sk-SK" b="1" dirty="0"/>
              <a:t>aplikácia</a:t>
            </a:r>
            <a:r>
              <a:rPr lang="sk-SK" dirty="0"/>
              <a:t> je dnes možná </a:t>
            </a:r>
            <a:r>
              <a:rPr lang="sk-SK" dirty="0" err="1"/>
              <a:t>fluoridáciou</a:t>
            </a:r>
            <a:r>
              <a:rPr lang="sk-SK" dirty="0"/>
              <a:t> kuchynskej soli a v </a:t>
            </a:r>
            <a:r>
              <a:rPr lang="sk-SK" dirty="0" err="1"/>
              <a:t>tabletkovej</a:t>
            </a:r>
            <a:r>
              <a:rPr lang="sk-SK" dirty="0"/>
              <a:t> forme u jedincov s vysokým </a:t>
            </a:r>
            <a:r>
              <a:rPr lang="sk-SK" dirty="0" err="1"/>
              <a:t>kariéznym</a:t>
            </a:r>
            <a:r>
              <a:rPr lang="sk-SK" dirty="0"/>
              <a:t> rizikom.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297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Vplyv fluoridov na </a:t>
            </a:r>
            <a:r>
              <a:rPr lang="sk-SK" b="1" dirty="0" err="1"/>
              <a:t>plak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So stúpajúcou koncentráciou </a:t>
            </a:r>
            <a:r>
              <a:rPr lang="sk-SK" dirty="0" err="1"/>
              <a:t>fluoru</a:t>
            </a:r>
            <a:r>
              <a:rPr lang="sk-SK" dirty="0"/>
              <a:t> v </a:t>
            </a:r>
            <a:r>
              <a:rPr lang="sk-SK" dirty="0" err="1"/>
              <a:t>plaku</a:t>
            </a:r>
            <a:r>
              <a:rPr lang="sk-SK" dirty="0"/>
              <a:t> postupne klesá metabolická aktivita mikroorganizmov, zastavuje sa ich rast a nakoniec  časť mikroorganizmov </a:t>
            </a:r>
            <a:r>
              <a:rPr lang="sk-SK" dirty="0" smtClean="0"/>
              <a:t>hynie</a:t>
            </a:r>
          </a:p>
          <a:p>
            <a:r>
              <a:rPr lang="sk-SK" dirty="0"/>
              <a:t>. Rozhodujúcu úlohu zohráva dosiahnutá koncentrácia fluoridov v </a:t>
            </a:r>
            <a:r>
              <a:rPr lang="sk-SK" dirty="0" err="1"/>
              <a:t>plaku</a:t>
            </a:r>
            <a:r>
              <a:rPr lang="sk-SK" dirty="0"/>
              <a:t>, ale aj aktuálne </a:t>
            </a:r>
            <a:r>
              <a:rPr lang="sk-SK" b="1" dirty="0"/>
              <a:t>pH </a:t>
            </a:r>
            <a:r>
              <a:rPr lang="sk-SK" b="1" dirty="0" err="1"/>
              <a:t>plaku</a:t>
            </a:r>
            <a:r>
              <a:rPr lang="sk-SK" dirty="0"/>
              <a:t>. Čím je pH </a:t>
            </a:r>
            <a:r>
              <a:rPr lang="sk-SK" dirty="0" err="1"/>
              <a:t>plaku</a:t>
            </a:r>
            <a:r>
              <a:rPr lang="sk-SK" dirty="0"/>
              <a:t> nižšie, tým sú fluoridy v </a:t>
            </a:r>
            <a:r>
              <a:rPr lang="sk-SK" dirty="0" err="1"/>
              <a:t>plaku</a:t>
            </a:r>
            <a:r>
              <a:rPr lang="sk-SK" dirty="0"/>
              <a:t> účinnejšie</a:t>
            </a:r>
            <a:r>
              <a:rPr lang="sk-SK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b="1" dirty="0"/>
              <a:t>metabolický </a:t>
            </a:r>
            <a:r>
              <a:rPr lang="sk-SK" dirty="0" smtClean="0"/>
              <a:t>účinok.-zasahujú </a:t>
            </a:r>
            <a:r>
              <a:rPr lang="sk-SK" dirty="0"/>
              <a:t>do </a:t>
            </a:r>
            <a:r>
              <a:rPr lang="sk-SK" dirty="0" err="1"/>
              <a:t>glykolýzy</a:t>
            </a:r>
            <a:r>
              <a:rPr lang="sk-SK" dirty="0"/>
              <a:t> tým, že </a:t>
            </a:r>
            <a:r>
              <a:rPr lang="sk-SK" dirty="0" err="1"/>
              <a:t>inhibujú</a:t>
            </a:r>
            <a:r>
              <a:rPr lang="sk-SK" dirty="0"/>
              <a:t> aktivitu </a:t>
            </a:r>
            <a:r>
              <a:rPr lang="sk-SK" i="1" dirty="0" err="1" smtClean="0"/>
              <a:t>enolázy</a:t>
            </a:r>
            <a:endParaRPr lang="sk-SK" i="1" dirty="0" smtClean="0"/>
          </a:p>
          <a:p>
            <a:r>
              <a:rPr lang="sk-SK" dirty="0" smtClean="0"/>
              <a:t>Fluoridy znižujú </a:t>
            </a:r>
            <a:r>
              <a:rPr lang="sk-SK" dirty="0"/>
              <a:t>schopnosti </a:t>
            </a:r>
            <a:r>
              <a:rPr lang="sk-SK" b="1" dirty="0" err="1"/>
              <a:t>adherencie</a:t>
            </a:r>
            <a:r>
              <a:rPr lang="sk-SK" dirty="0"/>
              <a:t> baktérií, čím tvorbu </a:t>
            </a:r>
            <a:r>
              <a:rPr lang="sk-SK" dirty="0" err="1"/>
              <a:t>plaku</a:t>
            </a:r>
            <a:r>
              <a:rPr lang="sk-SK" dirty="0"/>
              <a:t> spomaľujú.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146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Učinnosť</a:t>
            </a:r>
            <a:r>
              <a:rPr lang="sk-SK" dirty="0"/>
              <a:t> a </a:t>
            </a:r>
            <a:r>
              <a:rPr lang="sk-SK" dirty="0" err="1"/>
              <a:t>toxikológia</a:t>
            </a:r>
            <a:r>
              <a:rPr lang="sk-SK" dirty="0"/>
              <a:t> fluoridov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Ťažiskom fluoridovej prevencie je vzhľadom na súčasné poznatky ich</a:t>
            </a:r>
            <a:r>
              <a:rPr lang="sk-SK" b="1" dirty="0"/>
              <a:t> lokálna </a:t>
            </a:r>
            <a:r>
              <a:rPr lang="sk-SK" b="1" dirty="0" smtClean="0"/>
              <a:t>aplikácia</a:t>
            </a:r>
          </a:p>
          <a:p>
            <a:r>
              <a:rPr lang="sk-SK" dirty="0"/>
              <a:t>Preventívny efekt závisí predovšetkým od </a:t>
            </a:r>
            <a:r>
              <a:rPr lang="sk-SK" b="1" dirty="0"/>
              <a:t>frekvencie </a:t>
            </a:r>
            <a:r>
              <a:rPr lang="sk-SK" dirty="0"/>
              <a:t>aplikácie fluoridov, nie od koncentrácie </a:t>
            </a:r>
            <a:r>
              <a:rPr lang="sk-SK" dirty="0" err="1"/>
              <a:t>fluoru</a:t>
            </a:r>
            <a:r>
              <a:rPr lang="sk-SK" dirty="0"/>
              <a:t> v </a:t>
            </a:r>
            <a:r>
              <a:rPr lang="sk-SK" dirty="0" smtClean="0"/>
              <a:t>ňom</a:t>
            </a:r>
          </a:p>
          <a:p>
            <a:r>
              <a:rPr lang="sk-SK" dirty="0" smtClean="0"/>
              <a:t>.Pri </a:t>
            </a:r>
            <a:r>
              <a:rPr lang="sk-SK" dirty="0"/>
              <a:t>lokálnej aplikácii rozhoduje o účinnosti prípravku </a:t>
            </a:r>
            <a:r>
              <a:rPr lang="sk-SK" b="1" dirty="0"/>
              <a:t>aj prístupnosť- </a:t>
            </a:r>
            <a:r>
              <a:rPr lang="sk-SK" dirty="0"/>
              <a:t>voľné plochy zuba sú </a:t>
            </a:r>
            <a:r>
              <a:rPr lang="sk-SK" dirty="0" err="1"/>
              <a:t>fluoridované</a:t>
            </a:r>
            <a:r>
              <a:rPr lang="sk-SK" dirty="0"/>
              <a:t> najlepšie, </a:t>
            </a:r>
            <a:r>
              <a:rPr lang="sk-SK" dirty="0" err="1"/>
              <a:t>aproximálne</a:t>
            </a:r>
            <a:r>
              <a:rPr lang="sk-SK" dirty="0"/>
              <a:t> plochy menej a </a:t>
            </a:r>
            <a:r>
              <a:rPr lang="sk-SK" dirty="0" err="1"/>
              <a:t>fisúry</a:t>
            </a:r>
            <a:r>
              <a:rPr lang="sk-SK" dirty="0"/>
              <a:t> a jamky sú </a:t>
            </a:r>
            <a:r>
              <a:rPr lang="sk-SK" dirty="0" err="1"/>
              <a:t>fluoridované</a:t>
            </a:r>
            <a:r>
              <a:rPr lang="sk-SK" dirty="0"/>
              <a:t> </a:t>
            </a:r>
            <a:r>
              <a:rPr lang="sk-SK" dirty="0" smtClean="0"/>
              <a:t>najmenej</a:t>
            </a:r>
          </a:p>
          <a:p>
            <a:r>
              <a:rPr lang="sk-SK" dirty="0"/>
              <a:t>Čím dlhšie a častejšie sa </a:t>
            </a:r>
            <a:r>
              <a:rPr lang="sk-SK" dirty="0" err="1"/>
              <a:t>fluoridácia</a:t>
            </a:r>
            <a:r>
              <a:rPr lang="sk-SK" dirty="0"/>
              <a:t> počas života aplikuje, tým je </a:t>
            </a:r>
            <a:r>
              <a:rPr lang="sk-SK" dirty="0" err="1"/>
              <a:t>protikariézny</a:t>
            </a:r>
            <a:r>
              <a:rPr lang="sk-SK"/>
              <a:t> účinok vyšší a redukcia lazu signifikantnejšia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987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Výživový protokol</a:t>
            </a:r>
            <a:r>
              <a:rPr lang="sk-SK" dirty="0"/>
              <a:t> 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154954" y="2603499"/>
            <a:ext cx="8825659" cy="4046683"/>
          </a:xfrm>
        </p:spPr>
        <p:txBody>
          <a:bodyPr>
            <a:normAutofit/>
          </a:bodyPr>
          <a:lstStyle/>
          <a:p>
            <a:r>
              <a:rPr lang="sk-SK" dirty="0"/>
              <a:t>pomocný prostriedok, pomocou ktorého si pacient vie predstaviť, kedy a </a:t>
            </a:r>
            <a:r>
              <a:rPr lang="sk-SK" dirty="0" smtClean="0"/>
              <a:t>prečo </a:t>
            </a:r>
            <a:r>
              <a:rPr lang="sk-SK" dirty="0"/>
              <a:t>je  ohrozené jeho orálne zdravie. Jeho cieľom je </a:t>
            </a:r>
            <a:endParaRPr lang="sk-SK" dirty="0" smtClean="0"/>
          </a:p>
          <a:p>
            <a:pPr lvl="0"/>
            <a:r>
              <a:rPr lang="sk-SK" dirty="0"/>
              <a:t>Odhalenie frekvencie a množstva skrytého cukru v potrave</a:t>
            </a:r>
            <a:endParaRPr lang="en-US" dirty="0"/>
          </a:p>
          <a:p>
            <a:pPr lvl="0"/>
            <a:r>
              <a:rPr lang="sk-SK" dirty="0"/>
              <a:t>Upozornenie na potraviny, ktoré predstavujú riziko pre jeho zuby a ďasná</a:t>
            </a:r>
            <a:endParaRPr lang="en-US" dirty="0"/>
          </a:p>
          <a:p>
            <a:pPr lvl="0"/>
            <a:r>
              <a:rPr lang="sk-SK" dirty="0"/>
              <a:t> Oboznámenie s možnými alternatívami jeho doterajších stravovacích návykov</a:t>
            </a:r>
            <a:endParaRPr lang="en-US" dirty="0"/>
          </a:p>
          <a:p>
            <a:r>
              <a:rPr lang="sk-SK" dirty="0"/>
              <a:t>Protokol zachytáva tri klinicky významné parametre pre vznik zubného kazu:</a:t>
            </a:r>
            <a:endParaRPr lang="en-US" dirty="0"/>
          </a:p>
          <a:p>
            <a:pPr lvl="0"/>
            <a:r>
              <a:rPr lang="sk-SK" dirty="0"/>
              <a:t>-frekvenciu prijímania cukrov</a:t>
            </a:r>
            <a:endParaRPr lang="en-US" dirty="0"/>
          </a:p>
          <a:p>
            <a:pPr lvl="0"/>
            <a:r>
              <a:rPr lang="sk-SK" dirty="0"/>
              <a:t>-priemerný čas pôsobenia kyselín v </a:t>
            </a:r>
            <a:r>
              <a:rPr lang="sk-SK" dirty="0" err="1"/>
              <a:t>plaku</a:t>
            </a:r>
            <a:endParaRPr lang="en-US" dirty="0"/>
          </a:p>
          <a:p>
            <a:pPr lvl="0"/>
            <a:r>
              <a:rPr lang="sk-SK" dirty="0"/>
              <a:t>-spôsob a vhodný čas pre ústnu hygienu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4009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154954" y="2286000"/>
            <a:ext cx="8825659" cy="4572000"/>
          </a:xfrm>
        </p:spPr>
        <p:txBody>
          <a:bodyPr>
            <a:normAutofit fontScale="92500" lnSpcReduction="20000"/>
          </a:bodyPr>
          <a:lstStyle/>
          <a:p>
            <a:r>
              <a:rPr lang="sk-SK"/>
              <a:t>Vzhľadom na súčasné možnosti prevencie sa dnes ustupuje od klasického konceptu ,,iba výplň chráni pred ďalším kazom“ a presadzuje sa koncept </a:t>
            </a:r>
            <a:r>
              <a:rPr lang="sk-SK" b="1"/>
              <a:t>minimálne invazívnej </a:t>
            </a:r>
            <a:r>
              <a:rPr lang="sk-SK" b="1" dirty="0" err="1"/>
              <a:t>terápie</a:t>
            </a:r>
            <a:r>
              <a:rPr lang="sk-SK" dirty="0"/>
              <a:t> s následnými princípmi:</a:t>
            </a:r>
            <a:endParaRPr lang="en-US" dirty="0"/>
          </a:p>
          <a:p>
            <a:pPr lvl="0"/>
            <a:r>
              <a:rPr lang="sk-SK" dirty="0" err="1"/>
              <a:t>Dosiahnúť</a:t>
            </a:r>
            <a:r>
              <a:rPr lang="sk-SK" dirty="0"/>
              <a:t> </a:t>
            </a:r>
            <a:r>
              <a:rPr lang="sk-SK" dirty="0" err="1"/>
              <a:t>remineralizáciu</a:t>
            </a:r>
            <a:r>
              <a:rPr lang="sk-SK" dirty="0"/>
              <a:t> včasných lézií</a:t>
            </a:r>
            <a:endParaRPr lang="en-US" dirty="0"/>
          </a:p>
          <a:p>
            <a:pPr lvl="0"/>
            <a:r>
              <a:rPr lang="sk-SK" dirty="0"/>
              <a:t>Redukovať </a:t>
            </a:r>
            <a:r>
              <a:rPr lang="sk-SK" dirty="0" err="1"/>
              <a:t>kariogénne</a:t>
            </a:r>
            <a:r>
              <a:rPr lang="sk-SK" dirty="0"/>
              <a:t> baktérie, aby sa eliminovalo riziko </a:t>
            </a:r>
            <a:r>
              <a:rPr lang="sk-SK" dirty="0" err="1"/>
              <a:t>demineralizácie</a:t>
            </a:r>
            <a:r>
              <a:rPr lang="sk-SK" dirty="0"/>
              <a:t> a </a:t>
            </a:r>
            <a:r>
              <a:rPr lang="sk-SK" dirty="0" err="1"/>
              <a:t>kavitácie</a:t>
            </a:r>
            <a:endParaRPr lang="en-US" dirty="0"/>
          </a:p>
          <a:p>
            <a:pPr lvl="0"/>
            <a:r>
              <a:rPr lang="sk-SK" dirty="0"/>
              <a:t>Maximálne šetriť tvrdé zubné tkaniva v prípade nutnosti preparácie</a:t>
            </a:r>
            <a:endParaRPr lang="en-US" dirty="0"/>
          </a:p>
          <a:p>
            <a:pPr lvl="0"/>
            <a:r>
              <a:rPr lang="sk-SK" dirty="0"/>
              <a:t>Kombinovať operatívne a preventívne zákroky/ minimálna preparácia malého </a:t>
            </a:r>
            <a:r>
              <a:rPr lang="sk-SK" dirty="0" err="1"/>
              <a:t>okluzálneho</a:t>
            </a:r>
            <a:r>
              <a:rPr lang="sk-SK" dirty="0"/>
              <a:t> kazu v kombinácii so zapečatením </a:t>
            </a:r>
            <a:r>
              <a:rPr lang="sk-SK" dirty="0" err="1"/>
              <a:t>fisúry</a:t>
            </a:r>
            <a:endParaRPr lang="en-US" dirty="0"/>
          </a:p>
          <a:p>
            <a:pPr lvl="0"/>
            <a:r>
              <a:rPr lang="sk-SK" dirty="0"/>
              <a:t>Uprednostniť opravu poškodenej výplne pred jej celkovou výmenou</a:t>
            </a:r>
            <a:endParaRPr lang="en-US" dirty="0"/>
          </a:p>
          <a:p>
            <a:r>
              <a:rPr lang="sk-SK" dirty="0"/>
              <a:t>Dôležité je v tomto smere stanovenie aktivity kazu s individuálnym prístupom ku každému pacientovi. Kombináciou odstraňovania </a:t>
            </a:r>
            <a:r>
              <a:rPr lang="sk-SK" dirty="0" err="1"/>
              <a:t>plaku</a:t>
            </a:r>
            <a:r>
              <a:rPr lang="sk-SK" dirty="0"/>
              <a:t> správnou ústnou hygienou, opatreniami v oblasti výživy a </a:t>
            </a:r>
            <a:r>
              <a:rPr lang="sk-SK" dirty="0" err="1"/>
              <a:t>protikazovou</a:t>
            </a:r>
            <a:r>
              <a:rPr lang="sk-SK" dirty="0"/>
              <a:t> prevenciou fluoridmi dnes vieme u spolupracujúceho pacienta </a:t>
            </a:r>
            <a:r>
              <a:rPr lang="sk-SK" dirty="0" err="1"/>
              <a:t>kazivosť</a:t>
            </a:r>
            <a:r>
              <a:rPr lang="sk-SK" dirty="0"/>
              <a:t> a tým aj nutnosť invazívnej </a:t>
            </a:r>
            <a:r>
              <a:rPr lang="sk-SK" dirty="0" err="1"/>
              <a:t>terápie</a:t>
            </a:r>
            <a:r>
              <a:rPr lang="sk-SK" dirty="0"/>
              <a:t> výrazne redukovať. </a:t>
            </a:r>
            <a:endParaRPr lang="en-US" dirty="0"/>
          </a:p>
          <a:p>
            <a:r>
              <a:rPr lang="sk-SK" dirty="0"/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7818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969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ón − zasadacia miestnosť">
  <a:themeElements>
    <a:clrScheme name="Ión − zasadacia miestnosť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ón − zasadacia miestnosť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ón − zasadacia miestnosť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264</TotalTime>
  <Words>226</Words>
  <Application>Microsoft Office PowerPoint</Application>
  <PresentationFormat>Širokouhlá</PresentationFormat>
  <Paragraphs>97</Paragraphs>
  <Slides>17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17</vt:i4>
      </vt:variant>
    </vt:vector>
  </HeadingPairs>
  <TitlesOfParts>
    <vt:vector size="22" baseType="lpstr">
      <vt:lpstr>Arial</vt:lpstr>
      <vt:lpstr>Cambria Math</vt:lpstr>
      <vt:lpstr>Century Gothic</vt:lpstr>
      <vt:lpstr>Wingdings 3</vt:lpstr>
      <vt:lpstr>Ión − zasadacia miestnosť</vt:lpstr>
      <vt:lpstr>Prevencia zubného kazu</vt:lpstr>
      <vt:lpstr>Prevencia zubného kazu  </vt:lpstr>
      <vt:lpstr>Prezentácia programu PowerPoint</vt:lpstr>
      <vt:lpstr>Skupinová prevencia</vt:lpstr>
      <vt:lpstr>Skupinová prevencia</vt:lpstr>
      <vt:lpstr>. Individuálna prevencia</vt:lpstr>
      <vt:lpstr>Základnými piliermi prevencie v kariológii  sú:</vt:lpstr>
      <vt:lpstr>Výživové poradenstvo</vt:lpstr>
      <vt:lpstr>Výživový protokol </vt:lpstr>
      <vt:lpstr>. Fluoridácia</vt:lpstr>
      <vt:lpstr>Mechanizmus antikariézneho účinku fluoridov</vt:lpstr>
      <vt:lpstr>Prezentácia programu PowerPoint</vt:lpstr>
      <vt:lpstr>Vplyv fluoridov na plak</vt:lpstr>
      <vt:lpstr>Učinnosť a toxikológia fluoridov</vt:lpstr>
      <vt:lpstr>Výživový protokol 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G50</dc:creator>
  <cp:lastModifiedBy>G50</cp:lastModifiedBy>
  <cp:revision>14</cp:revision>
  <dcterms:created xsi:type="dcterms:W3CDTF">2015-02-24T18:31:03Z</dcterms:created>
  <dcterms:modified xsi:type="dcterms:W3CDTF">2015-03-03T07:23:09Z</dcterms:modified>
</cp:coreProperties>
</file>