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sldIdLst>
    <p:sldId id="256" r:id="rId2"/>
    <p:sldId id="257" r:id="rId3"/>
    <p:sldId id="258" r:id="rId4"/>
    <p:sldId id="259" r:id="rId5"/>
    <p:sldId id="260" r:id="rId6"/>
    <p:sldId id="261" r:id="rId7"/>
    <p:sldId id="262" r:id="rId8"/>
    <p:sldId id="286" r:id="rId9"/>
    <p:sldId id="263" r:id="rId10"/>
    <p:sldId id="287" r:id="rId11"/>
    <p:sldId id="264" r:id="rId12"/>
    <p:sldId id="265" r:id="rId13"/>
    <p:sldId id="266" r:id="rId14"/>
    <p:sldId id="267" r:id="rId15"/>
    <p:sldId id="268" r:id="rId16"/>
    <p:sldId id="269" r:id="rId17"/>
    <p:sldId id="288" r:id="rId18"/>
    <p:sldId id="270" r:id="rId19"/>
    <p:sldId id="271" r:id="rId20"/>
    <p:sldId id="272" r:id="rId21"/>
    <p:sldId id="273" r:id="rId22"/>
    <p:sldId id="289" r:id="rId23"/>
    <p:sldId id="274" r:id="rId24"/>
    <p:sldId id="275" r:id="rId25"/>
    <p:sldId id="276" r:id="rId26"/>
    <p:sldId id="277" r:id="rId27"/>
    <p:sldId id="278" r:id="rId28"/>
    <p:sldId id="279" r:id="rId29"/>
    <p:sldId id="280" r:id="rId30"/>
    <p:sldId id="281" r:id="rId31"/>
    <p:sldId id="290" r:id="rId32"/>
    <p:sldId id="282" r:id="rId33"/>
    <p:sldId id="283" r:id="rId34"/>
    <p:sldId id="284" r:id="rId35"/>
    <p:sldId id="285"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3" dt="2026-09-29T06:24:20.0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63" autoAdjust="0"/>
    <p:restoredTop sz="84262" autoAdjust="0"/>
  </p:normalViewPr>
  <p:slideViewPr>
    <p:cSldViewPr snapToGrid="0" snapToObjects="1">
      <p:cViewPr varScale="1">
        <p:scale>
          <a:sx n="93" d="100"/>
          <a:sy n="93" d="100"/>
        </p:scale>
        <p:origin x="1272"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CE5D18-DD9E-F546-A62A-7F866109AC45}" type="datetimeFigureOut">
              <a:rPr lang="sk-SK" smtClean="0"/>
              <a:t>29. 9. 2026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E6C9CA-9629-244D-8996-22AC8721686F}" type="slidenum">
              <a:rPr lang="sk-SK" smtClean="0"/>
              <a:t>‹#›</a:t>
            </a:fld>
            <a:endParaRPr lang="sk-SK"/>
          </a:p>
        </p:txBody>
      </p:sp>
    </p:spTree>
    <p:extLst>
      <p:ext uri="{BB962C8B-B14F-4D97-AF65-F5344CB8AC3E}">
        <p14:creationId xmlns:p14="http://schemas.microsoft.com/office/powerpoint/2010/main" val="3606574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dirty="0" err="1">
                <a:latin typeface="Aptos"/>
              </a:rPr>
              <a:t>Dobrý</a:t>
            </a:r>
            <a:r>
              <a:rPr sz="1100" dirty="0">
                <a:latin typeface="Aptos"/>
              </a:rPr>
              <a:t> </a:t>
            </a:r>
            <a:r>
              <a:rPr sz="1100" dirty="0" err="1">
                <a:latin typeface="Aptos"/>
              </a:rPr>
              <a:t>deň</a:t>
            </a:r>
            <a:r>
              <a:rPr sz="1100" dirty="0">
                <a:latin typeface="Aptos"/>
              </a:rPr>
              <a:t> a </a:t>
            </a:r>
            <a:r>
              <a:rPr sz="1100" dirty="0" err="1">
                <a:latin typeface="Aptos"/>
              </a:rPr>
              <a:t>vitajte</a:t>
            </a:r>
            <a:r>
              <a:rPr sz="1100" dirty="0">
                <a:latin typeface="Aptos"/>
              </a:rPr>
              <a:t> </a:t>
            </a:r>
            <a:r>
              <a:rPr sz="1100" dirty="0" err="1">
                <a:latin typeface="Aptos"/>
              </a:rPr>
              <a:t>na</a:t>
            </a:r>
            <a:r>
              <a:rPr sz="1100" dirty="0">
                <a:latin typeface="Aptos"/>
              </a:rPr>
              <a:t> </a:t>
            </a:r>
            <a:r>
              <a:rPr sz="1100" dirty="0" err="1">
                <a:latin typeface="Aptos"/>
              </a:rPr>
              <a:t>prednáške</a:t>
            </a:r>
            <a:r>
              <a:rPr sz="1100" dirty="0">
                <a:latin typeface="Aptos"/>
              </a:rPr>
              <a:t> s </a:t>
            </a:r>
            <a:r>
              <a:rPr sz="1100" dirty="0" err="1">
                <a:latin typeface="Aptos"/>
              </a:rPr>
              <a:t>názvom</a:t>
            </a:r>
            <a:r>
              <a:rPr sz="1100" dirty="0">
                <a:latin typeface="Aptos"/>
              </a:rPr>
              <a:t> Od </a:t>
            </a:r>
            <a:r>
              <a:rPr sz="1100" dirty="0" err="1">
                <a:latin typeface="Aptos"/>
              </a:rPr>
              <a:t>počiatku</a:t>
            </a:r>
            <a:r>
              <a:rPr sz="1100" dirty="0">
                <a:latin typeface="Aptos"/>
              </a:rPr>
              <a:t>. </a:t>
            </a:r>
            <a:r>
              <a:rPr sz="1100" dirty="0" err="1">
                <a:latin typeface="Aptos"/>
              </a:rPr>
              <a:t>Dnes</a:t>
            </a:r>
            <a:r>
              <a:rPr sz="1100" dirty="0">
                <a:latin typeface="Aptos"/>
              </a:rPr>
              <a:t> </a:t>
            </a:r>
            <a:r>
              <a:rPr sz="1100" dirty="0" err="1">
                <a:latin typeface="Aptos"/>
              </a:rPr>
              <a:t>sa</a:t>
            </a:r>
            <a:r>
              <a:rPr sz="1100" dirty="0">
                <a:latin typeface="Aptos"/>
              </a:rPr>
              <a:t> </a:t>
            </a:r>
            <a:r>
              <a:rPr sz="1100" dirty="0" err="1">
                <a:latin typeface="Aptos"/>
              </a:rPr>
              <a:t>pozrieme</a:t>
            </a:r>
            <a:r>
              <a:rPr sz="1100" dirty="0">
                <a:latin typeface="Aptos"/>
              </a:rPr>
              <a:t> </a:t>
            </a:r>
            <a:r>
              <a:rPr sz="1100" dirty="0" err="1">
                <a:latin typeface="Aptos"/>
              </a:rPr>
              <a:t>na</a:t>
            </a:r>
            <a:r>
              <a:rPr sz="1100" dirty="0">
                <a:latin typeface="Aptos"/>
              </a:rPr>
              <a:t> </a:t>
            </a:r>
            <a:r>
              <a:rPr sz="1100" dirty="0" err="1">
                <a:latin typeface="Aptos"/>
              </a:rPr>
              <a:t>jeden</a:t>
            </a:r>
            <a:r>
              <a:rPr sz="1100" dirty="0">
                <a:latin typeface="Aptos"/>
              </a:rPr>
              <a:t> z </a:t>
            </a:r>
            <a:r>
              <a:rPr sz="1100" dirty="0" err="1">
                <a:latin typeface="Aptos"/>
              </a:rPr>
              <a:t>najpozoruhodnejších</a:t>
            </a:r>
            <a:r>
              <a:rPr sz="1100" dirty="0">
                <a:latin typeface="Aptos"/>
              </a:rPr>
              <a:t> </a:t>
            </a:r>
            <a:r>
              <a:rPr sz="1100" dirty="0" err="1">
                <a:latin typeface="Aptos"/>
              </a:rPr>
              <a:t>biologických</a:t>
            </a:r>
            <a:r>
              <a:rPr sz="1100" dirty="0">
                <a:latin typeface="Aptos"/>
              </a:rPr>
              <a:t> </a:t>
            </a:r>
            <a:r>
              <a:rPr sz="1100" dirty="0" err="1">
                <a:latin typeface="Aptos"/>
              </a:rPr>
              <a:t>príbehov</a:t>
            </a:r>
            <a:r>
              <a:rPr sz="1100" dirty="0">
                <a:latin typeface="Aptos"/>
              </a:rPr>
              <a:t>: </a:t>
            </a:r>
            <a:r>
              <a:rPr sz="1100" dirty="0" err="1">
                <a:latin typeface="Aptos"/>
              </a:rPr>
              <a:t>ako</a:t>
            </a:r>
            <a:r>
              <a:rPr sz="1100" dirty="0">
                <a:latin typeface="Aptos"/>
              </a:rPr>
              <a:t> </a:t>
            </a:r>
            <a:r>
              <a:rPr sz="1100" dirty="0" err="1">
                <a:latin typeface="Aptos"/>
              </a:rPr>
              <a:t>sa</a:t>
            </a:r>
            <a:r>
              <a:rPr sz="1100" dirty="0">
                <a:latin typeface="Aptos"/>
              </a:rPr>
              <a:t> z </a:t>
            </a:r>
            <a:r>
              <a:rPr sz="1100" dirty="0" err="1">
                <a:latin typeface="Aptos"/>
              </a:rPr>
              <a:t>dvoch</a:t>
            </a:r>
            <a:r>
              <a:rPr sz="1100" dirty="0">
                <a:latin typeface="Aptos"/>
              </a:rPr>
              <a:t> </a:t>
            </a:r>
            <a:r>
              <a:rPr sz="1100" dirty="0" err="1">
                <a:latin typeface="Aptos"/>
              </a:rPr>
              <a:t>mikroskopických</a:t>
            </a:r>
            <a:r>
              <a:rPr sz="1100" dirty="0">
                <a:latin typeface="Aptos"/>
              </a:rPr>
              <a:t> </a:t>
            </a:r>
            <a:r>
              <a:rPr sz="1100" dirty="0" err="1">
                <a:latin typeface="Aptos"/>
              </a:rPr>
              <a:t>buniek</a:t>
            </a:r>
            <a:r>
              <a:rPr sz="1100" dirty="0">
                <a:latin typeface="Aptos"/>
              </a:rPr>
              <a:t> </a:t>
            </a:r>
            <a:r>
              <a:rPr sz="1100" dirty="0" err="1">
                <a:latin typeface="Aptos"/>
              </a:rPr>
              <a:t>začne</a:t>
            </a:r>
            <a:r>
              <a:rPr sz="1100" dirty="0">
                <a:latin typeface="Aptos"/>
              </a:rPr>
              <a:t> </a:t>
            </a:r>
            <a:r>
              <a:rPr sz="1100" dirty="0" err="1">
                <a:latin typeface="Aptos"/>
              </a:rPr>
              <a:t>vývoj</a:t>
            </a:r>
            <a:r>
              <a:rPr sz="1100" dirty="0">
                <a:latin typeface="Aptos"/>
              </a:rPr>
              <a:t> </a:t>
            </a:r>
            <a:r>
              <a:rPr sz="1100" dirty="0" err="1">
                <a:latin typeface="Aptos"/>
              </a:rPr>
              <a:t>nového</a:t>
            </a:r>
            <a:r>
              <a:rPr sz="1100" dirty="0">
                <a:latin typeface="Aptos"/>
              </a:rPr>
              <a:t> </a:t>
            </a:r>
            <a:r>
              <a:rPr sz="1100" dirty="0" err="1">
                <a:latin typeface="Aptos"/>
              </a:rPr>
              <a:t>človeka</a:t>
            </a:r>
            <a:r>
              <a:rPr sz="1100" dirty="0">
                <a:latin typeface="Aptos"/>
              </a:rPr>
              <a:t>. </a:t>
            </a:r>
            <a:r>
              <a:rPr sz="1100" dirty="0" err="1">
                <a:latin typeface="Aptos"/>
              </a:rPr>
              <a:t>Nebudeme</a:t>
            </a:r>
            <a:r>
              <a:rPr sz="1100" dirty="0">
                <a:latin typeface="Aptos"/>
              </a:rPr>
              <a:t> </a:t>
            </a:r>
            <a:r>
              <a:rPr sz="1100" dirty="0" err="1">
                <a:latin typeface="Aptos"/>
              </a:rPr>
              <a:t>sa</a:t>
            </a:r>
            <a:r>
              <a:rPr sz="1100" dirty="0">
                <a:latin typeface="Aptos"/>
              </a:rPr>
              <a:t> </a:t>
            </a:r>
            <a:r>
              <a:rPr sz="1100" dirty="0" err="1">
                <a:latin typeface="Aptos"/>
              </a:rPr>
              <a:t>učiť</a:t>
            </a:r>
            <a:r>
              <a:rPr sz="1100" dirty="0">
                <a:latin typeface="Aptos"/>
              </a:rPr>
              <a:t> </a:t>
            </a:r>
            <a:r>
              <a:rPr sz="1100" dirty="0" err="1">
                <a:latin typeface="Aptos"/>
              </a:rPr>
              <a:t>embryológiu</a:t>
            </a:r>
            <a:r>
              <a:rPr sz="1100" dirty="0">
                <a:latin typeface="Aptos"/>
              </a:rPr>
              <a:t> </a:t>
            </a:r>
            <a:r>
              <a:rPr sz="1100" dirty="0" err="1">
                <a:latin typeface="Aptos"/>
              </a:rPr>
              <a:t>ako</a:t>
            </a:r>
            <a:r>
              <a:rPr sz="1100" dirty="0">
                <a:latin typeface="Aptos"/>
              </a:rPr>
              <a:t> </a:t>
            </a:r>
            <a:r>
              <a:rPr sz="1100" dirty="0" err="1">
                <a:latin typeface="Aptos"/>
              </a:rPr>
              <a:t>na</a:t>
            </a:r>
            <a:r>
              <a:rPr sz="1100" dirty="0">
                <a:latin typeface="Aptos"/>
              </a:rPr>
              <a:t> </a:t>
            </a:r>
            <a:r>
              <a:rPr sz="1100" dirty="0" err="1">
                <a:latin typeface="Aptos"/>
              </a:rPr>
              <a:t>skúšku</a:t>
            </a:r>
            <a:r>
              <a:rPr sz="1100" dirty="0">
                <a:latin typeface="Aptos"/>
              </a:rPr>
              <a:t> z </a:t>
            </a:r>
            <a:r>
              <a:rPr sz="1100" dirty="0" err="1">
                <a:latin typeface="Aptos"/>
              </a:rPr>
              <a:t>medicíny</a:t>
            </a:r>
            <a:r>
              <a:rPr sz="1100" dirty="0">
                <a:latin typeface="Aptos"/>
              </a:rPr>
              <a:t>. </a:t>
            </a:r>
            <a:r>
              <a:rPr sz="1100" dirty="0" err="1">
                <a:latin typeface="Aptos"/>
              </a:rPr>
              <a:t>Budeme</a:t>
            </a:r>
            <a:r>
              <a:rPr sz="1100" dirty="0">
                <a:latin typeface="Aptos"/>
              </a:rPr>
              <a:t> </a:t>
            </a:r>
            <a:r>
              <a:rPr sz="1100" dirty="0" err="1">
                <a:latin typeface="Aptos"/>
              </a:rPr>
              <a:t>sa</a:t>
            </a:r>
            <a:r>
              <a:rPr sz="1100" dirty="0">
                <a:latin typeface="Aptos"/>
              </a:rPr>
              <a:t> </a:t>
            </a:r>
            <a:r>
              <a:rPr sz="1100" dirty="0" err="1">
                <a:latin typeface="Aptos"/>
              </a:rPr>
              <a:t>pýtať</a:t>
            </a:r>
            <a:r>
              <a:rPr sz="1100" dirty="0">
                <a:latin typeface="Aptos"/>
              </a:rPr>
              <a:t>, </a:t>
            </a:r>
            <a:r>
              <a:rPr sz="1100" dirty="0" err="1">
                <a:latin typeface="Aptos"/>
              </a:rPr>
              <a:t>prečo</a:t>
            </a:r>
            <a:r>
              <a:rPr sz="1100" dirty="0">
                <a:latin typeface="Aptos"/>
              </a:rPr>
              <a:t> </a:t>
            </a:r>
            <a:r>
              <a:rPr sz="1100" dirty="0" err="1">
                <a:latin typeface="Aptos"/>
              </a:rPr>
              <a:t>sú</a:t>
            </a:r>
            <a:r>
              <a:rPr sz="1100" dirty="0">
                <a:latin typeface="Aptos"/>
              </a:rPr>
              <a:t> </a:t>
            </a:r>
            <a:r>
              <a:rPr sz="1100" dirty="0" err="1">
                <a:latin typeface="Aptos"/>
              </a:rPr>
              <a:t>spermia</a:t>
            </a:r>
            <a:r>
              <a:rPr sz="1100" dirty="0">
                <a:latin typeface="Aptos"/>
              </a:rPr>
              <a:t> a </a:t>
            </a:r>
            <a:r>
              <a:rPr sz="1100" dirty="0" err="1">
                <a:latin typeface="Aptos"/>
              </a:rPr>
              <a:t>oocyt</a:t>
            </a:r>
            <a:r>
              <a:rPr sz="1100" dirty="0">
                <a:latin typeface="Aptos"/>
              </a:rPr>
              <a:t> </a:t>
            </a:r>
            <a:r>
              <a:rPr sz="1100" dirty="0" err="1">
                <a:latin typeface="Aptos"/>
              </a:rPr>
              <a:t>také</a:t>
            </a:r>
            <a:r>
              <a:rPr sz="1100" dirty="0">
                <a:latin typeface="Aptos"/>
              </a:rPr>
              <a:t> </a:t>
            </a:r>
            <a:r>
              <a:rPr sz="1100" dirty="0" err="1">
                <a:latin typeface="Aptos"/>
              </a:rPr>
              <a:t>odlišné</a:t>
            </a:r>
            <a:r>
              <a:rPr sz="1100" dirty="0">
                <a:latin typeface="Aptos"/>
              </a:rPr>
              <a:t>, </a:t>
            </a:r>
            <a:r>
              <a:rPr sz="1100" dirty="0" err="1">
                <a:latin typeface="Aptos"/>
              </a:rPr>
              <a:t>akú</a:t>
            </a:r>
            <a:r>
              <a:rPr sz="1100" dirty="0">
                <a:latin typeface="Aptos"/>
              </a:rPr>
              <a:t> </a:t>
            </a:r>
            <a:r>
              <a:rPr sz="1100" dirty="0" err="1">
                <a:latin typeface="Aptos"/>
              </a:rPr>
              <a:t>cestu</a:t>
            </a:r>
            <a:r>
              <a:rPr sz="1100" dirty="0">
                <a:latin typeface="Aptos"/>
              </a:rPr>
              <a:t> </a:t>
            </a:r>
            <a:r>
              <a:rPr sz="1100" dirty="0" err="1">
                <a:latin typeface="Aptos"/>
              </a:rPr>
              <a:t>musia</a:t>
            </a:r>
            <a:r>
              <a:rPr sz="1100" dirty="0">
                <a:latin typeface="Aptos"/>
              </a:rPr>
              <a:t> </a:t>
            </a:r>
            <a:r>
              <a:rPr sz="1100" dirty="0" err="1">
                <a:latin typeface="Aptos"/>
              </a:rPr>
              <a:t>absolvovať</a:t>
            </a:r>
            <a:r>
              <a:rPr sz="1100" dirty="0">
                <a:latin typeface="Aptos"/>
              </a:rPr>
              <a:t>, </a:t>
            </a:r>
            <a:r>
              <a:rPr sz="1100" dirty="0" err="1">
                <a:latin typeface="Aptos"/>
              </a:rPr>
              <a:t>čo</a:t>
            </a:r>
            <a:r>
              <a:rPr sz="1100" dirty="0">
                <a:latin typeface="Aptos"/>
              </a:rPr>
              <a:t> </a:t>
            </a:r>
            <a:r>
              <a:rPr sz="1100" dirty="0" err="1">
                <a:latin typeface="Aptos"/>
              </a:rPr>
              <a:t>sa</a:t>
            </a:r>
            <a:r>
              <a:rPr sz="1100" dirty="0">
                <a:latin typeface="Aptos"/>
              </a:rPr>
              <a:t> </a:t>
            </a:r>
            <a:r>
              <a:rPr sz="1100" dirty="0" err="1">
                <a:latin typeface="Aptos"/>
              </a:rPr>
              <a:t>deje</a:t>
            </a:r>
            <a:r>
              <a:rPr sz="1100" dirty="0">
                <a:latin typeface="Aptos"/>
              </a:rPr>
              <a:t> v </a:t>
            </a:r>
            <a:r>
              <a:rPr sz="1100" dirty="0" err="1">
                <a:latin typeface="Aptos"/>
              </a:rPr>
              <a:t>okamihu</a:t>
            </a:r>
            <a:r>
              <a:rPr sz="1100" dirty="0">
                <a:latin typeface="Aptos"/>
              </a:rPr>
              <a:t> </a:t>
            </a:r>
            <a:r>
              <a:rPr sz="1100" dirty="0" err="1">
                <a:latin typeface="Aptos"/>
              </a:rPr>
              <a:t>fertilizácie</a:t>
            </a:r>
            <a:r>
              <a:rPr sz="1100" dirty="0">
                <a:latin typeface="Aptos"/>
              </a:rPr>
              <a:t> a </a:t>
            </a:r>
            <a:r>
              <a:rPr sz="1100" dirty="0" err="1">
                <a:latin typeface="Aptos"/>
              </a:rPr>
              <a:t>prečo</a:t>
            </a:r>
            <a:r>
              <a:rPr sz="1100" dirty="0">
                <a:latin typeface="Aptos"/>
              </a:rPr>
              <a:t> je </a:t>
            </a:r>
            <a:r>
              <a:rPr sz="1100" dirty="0" err="1">
                <a:latin typeface="Aptos"/>
              </a:rPr>
              <a:t>výsledok</a:t>
            </a:r>
            <a:r>
              <a:rPr sz="1100" dirty="0">
                <a:latin typeface="Aptos"/>
              </a:rPr>
              <a:t> </a:t>
            </a:r>
            <a:r>
              <a:rPr sz="1100" dirty="0" err="1">
                <a:latin typeface="Aptos"/>
              </a:rPr>
              <a:t>geneticky</a:t>
            </a:r>
            <a:r>
              <a:rPr sz="1100" dirty="0">
                <a:latin typeface="Aptos"/>
              </a:rPr>
              <a:t> </a:t>
            </a:r>
            <a:r>
              <a:rPr sz="1100" dirty="0" err="1">
                <a:latin typeface="Aptos"/>
              </a:rPr>
              <a:t>jedinečný</a:t>
            </a:r>
            <a:r>
              <a:rPr sz="1100" dirty="0">
                <a:latin typeface="Aptos"/>
              </a:rPr>
              <a:t>. </a:t>
            </a:r>
            <a:r>
              <a:rPr sz="1100" dirty="0" err="1">
                <a:latin typeface="Aptos"/>
              </a:rPr>
              <a:t>Odborné</a:t>
            </a:r>
            <a:r>
              <a:rPr sz="1100" dirty="0">
                <a:latin typeface="Aptos"/>
              </a:rPr>
              <a:t> </a:t>
            </a:r>
            <a:r>
              <a:rPr sz="1100" dirty="0" err="1">
                <a:latin typeface="Aptos"/>
              </a:rPr>
              <a:t>názvy</a:t>
            </a:r>
            <a:r>
              <a:rPr sz="1100" dirty="0">
                <a:latin typeface="Aptos"/>
              </a:rPr>
              <a:t> </a:t>
            </a:r>
            <a:r>
              <a:rPr sz="1100" dirty="0" err="1">
                <a:latin typeface="Aptos"/>
              </a:rPr>
              <a:t>budem</a:t>
            </a:r>
            <a:r>
              <a:rPr sz="1100" dirty="0">
                <a:latin typeface="Aptos"/>
              </a:rPr>
              <a:t> </a:t>
            </a:r>
            <a:r>
              <a:rPr sz="1100" dirty="0" err="1">
                <a:latin typeface="Aptos"/>
              </a:rPr>
              <a:t>používať</a:t>
            </a:r>
            <a:r>
              <a:rPr sz="1100" dirty="0">
                <a:latin typeface="Aptos"/>
              </a:rPr>
              <a:t>, ale </a:t>
            </a:r>
            <a:r>
              <a:rPr sz="1100" dirty="0" err="1">
                <a:latin typeface="Aptos"/>
              </a:rPr>
              <a:t>vždy</a:t>
            </a:r>
            <a:r>
              <a:rPr sz="1100" dirty="0">
                <a:latin typeface="Aptos"/>
              </a:rPr>
              <a:t> ich </a:t>
            </a:r>
            <a:r>
              <a:rPr sz="1100" dirty="0" err="1">
                <a:latin typeface="Aptos"/>
              </a:rPr>
              <a:t>najprv</a:t>
            </a:r>
            <a:r>
              <a:rPr sz="1100" dirty="0">
                <a:latin typeface="Aptos"/>
              </a:rPr>
              <a:t> </a:t>
            </a:r>
            <a:r>
              <a:rPr sz="1100" dirty="0" err="1">
                <a:latin typeface="Aptos"/>
              </a:rPr>
              <a:t>vysvetlíme</a:t>
            </a:r>
            <a:r>
              <a:rPr sz="1100" dirty="0">
                <a:latin typeface="Aptos"/>
              </a:rPr>
              <a:t> </a:t>
            </a:r>
            <a:r>
              <a:rPr sz="1100" dirty="0" err="1">
                <a:latin typeface="Aptos"/>
              </a:rPr>
              <a:t>bežným</a:t>
            </a:r>
            <a:r>
              <a:rPr sz="1100" dirty="0">
                <a:latin typeface="Aptos"/>
              </a:rPr>
              <a:t> </a:t>
            </a:r>
            <a:r>
              <a:rPr sz="1100" dirty="0" err="1">
                <a:latin typeface="Aptos"/>
              </a:rPr>
              <a:t>jazykom</a:t>
            </a:r>
            <a:r>
              <a:rPr sz="1100" dirty="0">
                <a:latin typeface="Aptos"/>
              </a:rPr>
              <a:t>. </a:t>
            </a:r>
            <a:r>
              <a:rPr sz="1100" dirty="0" err="1">
                <a:latin typeface="Aptos"/>
              </a:rPr>
              <a:t>Naším</a:t>
            </a:r>
            <a:r>
              <a:rPr sz="1100" dirty="0">
                <a:latin typeface="Aptos"/>
              </a:rPr>
              <a:t> </a:t>
            </a:r>
            <a:r>
              <a:rPr sz="1100" dirty="0" err="1">
                <a:latin typeface="Aptos"/>
              </a:rPr>
              <a:t>cieľom</a:t>
            </a:r>
            <a:r>
              <a:rPr sz="1100" dirty="0">
                <a:latin typeface="Aptos"/>
              </a:rPr>
              <a:t> je </a:t>
            </a:r>
            <a:r>
              <a:rPr sz="1100" dirty="0" err="1">
                <a:latin typeface="Aptos"/>
              </a:rPr>
              <a:t>pochopiť</a:t>
            </a:r>
            <a:r>
              <a:rPr sz="1100" dirty="0">
                <a:latin typeface="Aptos"/>
              </a:rPr>
              <a:t> </a:t>
            </a:r>
            <a:r>
              <a:rPr sz="1100" dirty="0" err="1">
                <a:latin typeface="Aptos"/>
              </a:rPr>
              <a:t>príbeh</a:t>
            </a:r>
            <a:r>
              <a:rPr sz="1100" dirty="0">
                <a:latin typeface="Aptos"/>
              </a:rPr>
              <a:t>, </a:t>
            </a:r>
            <a:r>
              <a:rPr sz="1100" dirty="0" err="1">
                <a:latin typeface="Aptos"/>
              </a:rPr>
              <a:t>nie</a:t>
            </a:r>
            <a:r>
              <a:rPr sz="1100" dirty="0">
                <a:latin typeface="Aptos"/>
              </a:rPr>
              <a:t> </a:t>
            </a:r>
            <a:r>
              <a:rPr sz="1100" dirty="0" err="1">
                <a:latin typeface="Aptos"/>
              </a:rPr>
              <a:t>memorovať</a:t>
            </a:r>
            <a:r>
              <a:rPr sz="1100" dirty="0">
                <a:latin typeface="Aptos"/>
              </a:rPr>
              <a:t> </a:t>
            </a:r>
            <a:r>
              <a:rPr sz="1100" dirty="0" err="1">
                <a:latin typeface="Aptos"/>
              </a:rPr>
              <a:t>slovník</a:t>
            </a:r>
            <a:r>
              <a:rPr sz="1100" dirty="0">
                <a:latin typeface="Aptos"/>
              </a:rPr>
              <a:t>.</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Prednášku si môžeme predstaviť ako odpoveď na štyri otázky. Odkiaľ sa vezmú pohlavné bunky? Prečo nesú iba polovicu našej genetickej informácie? Ako sa spermia a oocyt stretnú, keď každý vzniká v úplne inom orgáne? A čo presne sa stane po ich spojení? Skúste si tieto otázky ponechať v hlave. Postupne ich budeme skladať ako puzzle. Na konci sa k nim vrátime a uvidíme, že zdanlivo komplikovaná embryológia má veľmi elegantnú logiku.</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Pohlavné bunky majú zvláštny životopis. Ich predkovia, primordiálne zárodočné bunky, sa objavujú veľmi skoro počas embryonálneho vývoja. Následne migrujú do oblasti budúcich gonád, teda semenníkov alebo ovárií. Je zaujímavé uvedomiť si, že bunky, ktoré raz môžu vytvoriť ďalšiu generáciu, majú svoj pôvod už v embryu človeka, ktorý sa sám ešte len vyvíja. V biologickom zmysle je teda zárodočná línia akousi niťou, ktorá spája generácie.</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Aby sme pochopili gametogenézu, potrebujeme jednu jednoduchú matematiku. Väčšina našich telesných buniek má 46 chromozómov, teda 23 párov. Pohlavné bunky však majú iba 23 chromozómov. Prečo? Pretože pri fertilizácii sa spojí 23 chromozómov z oocytu a 23 zo spermie a opäť dostaneme 46. Ak by spermia aj oocyt mali po 46 chromozómov, ich spojením by vznikla bunka s 92 chromozómami a počet by sa v každej generácii zdvojnásoboval. Práve preto príroda potrebuje špeciálne delenie – meiózu.</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Meióza nerobí iba polovicu chromozómov. Zároveň genetickú informáciu premiešava. Chromozómy, ktoré sme dostali od svojich rodičov, si počas meiózy vymieňajú úseky a následne sa náhodne rozdeľujú do gamét. Preto spermie jedného muža nie sú geneticky identické a rovnako ani oocyty jednej ženy. Je to jeden z hlavných zdrojov biologickej rozmanitosti. Aj súrodenci tých istých rodičov dostávajú inú kombináciu genetických kariet. Výnimkou sú jednovaječné dvojčatá, ktoré vznikajú z jedného už oplodneného vajíčka.</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Tu vidíme jednu z najkrajších biologických asymetrií. Mužský organizmus od puberty produkuje obrovské množstvo malých, pohyblivých gamét. Ženský organizmus pracuje s oveľa menším počtom veľkých buniek, ktoré si uchovávajú veľké množstvo cytoplazmy a zásob potrebných pre úplný začiatok vývoja. Z jedného primárneho spermatocytu vzniknú štyri spermatidy. Pri oogenéze sa cytoplazma rozdelí nerovnomerne, aby takmer všetka zostala v jednom oocyte. Príroda teda rieši rovnakú úlohu dvoma veľmi rozdielnymi stratégiami.</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Spermia je extrémne špecializovaná bunka. V hlavičke je veľmi kondenzované jadro s 23 chromozómami a akrozóm, ktorý obsahuje enzýmy dôležité pri prenikaní cez obaly oocytu. Stredný oddiel obsahuje mitochondrie a bičík zabezpečuje pohyb. Spermia si so sebou nenesie veľké zásoby cytoplazmy. Jej biologická úloha je skôr podobná veľmi efektívnemu kuriérovi: dopraviť otcovskú genetickú informáciu na správne miesto a byť schopná spustiť proces fertilizácie.</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Pri spermatogenéze sa najskôr spermatogónie množia mitózou. Niektoré z nich vstúpia do meiózy, ktorá zníži počet chromozómov. Po meióze vznikajú okrúhle spermatidy. Tie ešte vôbec nevyzerajú ako spermie. Až počas spermiogenézy sa jadro kondenzuje, vytvorí sa akrozóm, bunka sa predĺži, mitochondrie sa presunú do stredného oddielu a vznikne bičík. Dôležité je, že spermiogenéza už nie je delenie. Je to prestavba bunky – podobne ako keď sa z univerzálneho vozidla vyrobí veľmi špecializovaný pretekársky stroj.</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Tu je zaujímavý detail: spermia, ktorá práve vznikla v semenníku, ešte nie je pripravená oplodniť oocyt. Počas prechodu nadsemenníkom získava progresívnu pohyblivosť. Ani to však nestačí. V ženskom reprodukčnom trakte musí prebehnúť kapacitácia – séria funkčných zmien membrány, ktoré pripravia spermiu na akrozómovú reakciu a interakciu s oocytom. Takže byť schopný plávať ešte neznamená byť schopný fertilizovať.</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Oogenéza má časový priebeh, ktorý je pre mnohých prekvapivý. Primárne oocyty začínajú meiózu ešte počas fetálneho života. Potom sa zastavia v profáze prvej meiotickej divízie a v tomto stave čakajú. Po puberte sa počas jednotlivých cyklov vybrané oocyty opäť aktivujú. Krátko pred ovuláciou sa dokončí prvá meiotická divízia a vznikne sekundárny oocyt. Ten začne druhú meiózu, ale zastaví sa v metafáze II. Dokončí ju iba v prípade fertilizácie. To znamená, že oocyt môže niesť biologickú históriu trvajúcu desaťročia.</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Oocyt je v porovnaní so spermiou obrovský. Nie je to náhoda. Okrem materskej genetickej informácie obsahuje cytoplazmu, organely a množstvo molekúl potrebných na úplný začiatok vývoja. Okolo oocytu je zona pellucida a ešte vonkajšie bunky corona radiata. Tieto obaly majú ochrannú aj funkčnú úlohu pri fertilizácii. Veľmi zjednodušene môžeme povedať, že spermia prináša predovšetkým otcovské jadro, zatiaľ čo oocyt poskytuje celé bunkové prostredie, v ktorom sa nový vývoj rozbehne.</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Pri ovulácii sekundárny oocyt opustí zrelý folikul. Zaujímavé je, že ovárium nie je anatomicky priamo napojené na vajíčkovod ako potrubie na potrubie. Oocyt sa najskôr uvoľní do peritoneálnej dutiny v blízkosti fimbríí uterinnej trubice. Pohyb fimbríí, tekutiny a riasiniek ho pomáha zachytiť a transportovať do trubice. Následne sa posúva smerom k ampule, ktorá je typickým miestom fertilizácie.</a:t>
            </a: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dirty="0">
                <a:latin typeface="Aptos"/>
              </a:rPr>
              <a:t>Cesta </a:t>
            </a:r>
            <a:r>
              <a:rPr sz="1100" dirty="0" err="1">
                <a:latin typeface="Aptos"/>
              </a:rPr>
              <a:t>spermie</a:t>
            </a:r>
            <a:r>
              <a:rPr sz="1100" dirty="0">
                <a:latin typeface="Aptos"/>
              </a:rPr>
              <a:t> je </a:t>
            </a:r>
            <a:r>
              <a:rPr sz="1100" dirty="0" err="1">
                <a:latin typeface="Aptos"/>
              </a:rPr>
              <a:t>dramatická</a:t>
            </a:r>
            <a:r>
              <a:rPr sz="1100" dirty="0">
                <a:latin typeface="Aptos"/>
              </a:rPr>
              <a:t> </a:t>
            </a:r>
            <a:r>
              <a:rPr sz="1100" dirty="0" err="1">
                <a:latin typeface="Aptos"/>
              </a:rPr>
              <a:t>redukcia</a:t>
            </a:r>
            <a:r>
              <a:rPr sz="1100" dirty="0">
                <a:latin typeface="Aptos"/>
              </a:rPr>
              <a:t> </a:t>
            </a:r>
            <a:r>
              <a:rPr sz="1100" dirty="0" err="1">
                <a:latin typeface="Aptos"/>
              </a:rPr>
              <a:t>počtu</a:t>
            </a:r>
            <a:r>
              <a:rPr sz="1100" dirty="0">
                <a:latin typeface="Aptos"/>
              </a:rPr>
              <a:t> </a:t>
            </a:r>
            <a:r>
              <a:rPr sz="1100" dirty="0" err="1">
                <a:latin typeface="Aptos"/>
              </a:rPr>
              <a:t>buniek</a:t>
            </a:r>
            <a:r>
              <a:rPr sz="1100" dirty="0">
                <a:latin typeface="Aptos"/>
              </a:rPr>
              <a:t>. </a:t>
            </a:r>
            <a:r>
              <a:rPr sz="1100" dirty="0" err="1">
                <a:latin typeface="Aptos"/>
              </a:rPr>
              <a:t>Ejakulát</a:t>
            </a:r>
            <a:r>
              <a:rPr sz="1100" dirty="0">
                <a:latin typeface="Aptos"/>
              </a:rPr>
              <a:t> </a:t>
            </a:r>
            <a:r>
              <a:rPr sz="1100" dirty="0" err="1">
                <a:latin typeface="Aptos"/>
              </a:rPr>
              <a:t>obsahuje</a:t>
            </a:r>
            <a:r>
              <a:rPr sz="1100" dirty="0">
                <a:latin typeface="Aptos"/>
              </a:rPr>
              <a:t> </a:t>
            </a:r>
            <a:r>
              <a:rPr sz="1100" dirty="0" err="1">
                <a:latin typeface="Aptos"/>
              </a:rPr>
              <a:t>obrovské</a:t>
            </a:r>
            <a:r>
              <a:rPr sz="1100" dirty="0">
                <a:latin typeface="Aptos"/>
              </a:rPr>
              <a:t> </a:t>
            </a:r>
            <a:r>
              <a:rPr sz="1100" dirty="0" err="1">
                <a:latin typeface="Aptos"/>
              </a:rPr>
              <a:t>množstvo</a:t>
            </a:r>
            <a:r>
              <a:rPr sz="1100" dirty="0">
                <a:latin typeface="Aptos"/>
              </a:rPr>
              <a:t> </a:t>
            </a:r>
            <a:r>
              <a:rPr sz="1100" dirty="0" err="1">
                <a:latin typeface="Aptos"/>
              </a:rPr>
              <a:t>spermií</a:t>
            </a:r>
            <a:r>
              <a:rPr sz="1100" dirty="0">
                <a:latin typeface="Aptos"/>
              </a:rPr>
              <a:t>, ale </a:t>
            </a:r>
            <a:r>
              <a:rPr sz="1100" dirty="0" err="1">
                <a:latin typeface="Aptos"/>
              </a:rPr>
              <a:t>podľa</a:t>
            </a:r>
            <a:r>
              <a:rPr sz="1100" dirty="0">
                <a:latin typeface="Aptos"/>
              </a:rPr>
              <a:t> </a:t>
            </a:r>
            <a:r>
              <a:rPr sz="1100" dirty="0" err="1">
                <a:latin typeface="Aptos"/>
              </a:rPr>
              <a:t>pôvodnej</a:t>
            </a:r>
            <a:r>
              <a:rPr sz="1100" dirty="0">
                <a:latin typeface="Aptos"/>
              </a:rPr>
              <a:t> </a:t>
            </a:r>
            <a:r>
              <a:rPr sz="1100" dirty="0" err="1">
                <a:latin typeface="Aptos"/>
              </a:rPr>
              <a:t>prednášky</a:t>
            </a:r>
            <a:r>
              <a:rPr sz="1100" dirty="0">
                <a:latin typeface="Aptos"/>
              </a:rPr>
              <a:t> </a:t>
            </a:r>
            <a:r>
              <a:rPr sz="1100" dirty="0" err="1">
                <a:latin typeface="Aptos"/>
              </a:rPr>
              <a:t>sa</a:t>
            </a:r>
            <a:r>
              <a:rPr sz="1100" dirty="0">
                <a:latin typeface="Aptos"/>
              </a:rPr>
              <a:t> do </a:t>
            </a:r>
            <a:r>
              <a:rPr sz="1100" dirty="0" err="1">
                <a:latin typeface="Aptos"/>
              </a:rPr>
              <a:t>oblasti</a:t>
            </a:r>
            <a:r>
              <a:rPr sz="1100" dirty="0">
                <a:latin typeface="Aptos"/>
              </a:rPr>
              <a:t> </a:t>
            </a:r>
            <a:r>
              <a:rPr sz="1100" dirty="0" err="1">
                <a:latin typeface="Aptos"/>
              </a:rPr>
              <a:t>fertilizácie</a:t>
            </a:r>
            <a:r>
              <a:rPr sz="1100" dirty="0">
                <a:latin typeface="Aptos"/>
              </a:rPr>
              <a:t> </a:t>
            </a:r>
            <a:r>
              <a:rPr sz="1100" dirty="0" err="1">
                <a:latin typeface="Aptos"/>
              </a:rPr>
              <a:t>dostane</a:t>
            </a:r>
            <a:r>
              <a:rPr sz="1100" dirty="0">
                <a:latin typeface="Aptos"/>
              </a:rPr>
              <a:t> </a:t>
            </a:r>
            <a:r>
              <a:rPr sz="1100" dirty="0" err="1">
                <a:latin typeface="Aptos"/>
              </a:rPr>
              <a:t>približne</a:t>
            </a:r>
            <a:r>
              <a:rPr sz="1100" dirty="0">
                <a:latin typeface="Aptos"/>
              </a:rPr>
              <a:t> 200 </a:t>
            </a:r>
            <a:r>
              <a:rPr sz="1100" dirty="0" err="1">
                <a:latin typeface="Aptos"/>
              </a:rPr>
              <a:t>až</a:t>
            </a:r>
            <a:r>
              <a:rPr sz="1100" dirty="0">
                <a:latin typeface="Aptos"/>
              </a:rPr>
              <a:t> 300. </a:t>
            </a:r>
            <a:r>
              <a:rPr sz="1100" dirty="0" err="1">
                <a:latin typeface="Aptos"/>
              </a:rPr>
              <a:t>Spermie</a:t>
            </a:r>
            <a:r>
              <a:rPr sz="1100" dirty="0">
                <a:latin typeface="Aptos"/>
              </a:rPr>
              <a:t> </a:t>
            </a:r>
            <a:r>
              <a:rPr sz="1100" dirty="0" err="1">
                <a:latin typeface="Aptos"/>
              </a:rPr>
              <a:t>prechádzajú</a:t>
            </a:r>
            <a:r>
              <a:rPr sz="1100" dirty="0">
                <a:latin typeface="Aptos"/>
              </a:rPr>
              <a:t> </a:t>
            </a:r>
            <a:r>
              <a:rPr sz="1100" dirty="0" err="1">
                <a:latin typeface="Aptos"/>
              </a:rPr>
              <a:t>vagínou</a:t>
            </a:r>
            <a:r>
              <a:rPr sz="1100" dirty="0">
                <a:latin typeface="Aptos"/>
              </a:rPr>
              <a:t>, </a:t>
            </a:r>
            <a:r>
              <a:rPr sz="1100" dirty="0" err="1">
                <a:latin typeface="Aptos"/>
              </a:rPr>
              <a:t>krčkom</a:t>
            </a:r>
            <a:r>
              <a:rPr sz="1100" dirty="0">
                <a:latin typeface="Aptos"/>
              </a:rPr>
              <a:t> </a:t>
            </a:r>
            <a:r>
              <a:rPr sz="1100" dirty="0" err="1">
                <a:latin typeface="Aptos"/>
              </a:rPr>
              <a:t>maternice</a:t>
            </a:r>
            <a:r>
              <a:rPr sz="1100" dirty="0">
                <a:latin typeface="Aptos"/>
              </a:rPr>
              <a:t>, </a:t>
            </a:r>
            <a:r>
              <a:rPr sz="1100" dirty="0" err="1">
                <a:latin typeface="Aptos"/>
              </a:rPr>
              <a:t>dutinou</a:t>
            </a:r>
            <a:r>
              <a:rPr sz="1100" dirty="0">
                <a:latin typeface="Aptos"/>
              </a:rPr>
              <a:t> </a:t>
            </a:r>
            <a:r>
              <a:rPr sz="1100" dirty="0" err="1">
                <a:latin typeface="Aptos"/>
              </a:rPr>
              <a:t>maternice</a:t>
            </a:r>
            <a:r>
              <a:rPr sz="1100" dirty="0">
                <a:latin typeface="Aptos"/>
              </a:rPr>
              <a:t> a </a:t>
            </a:r>
            <a:r>
              <a:rPr sz="1100" dirty="0" err="1">
                <a:latin typeface="Aptos"/>
              </a:rPr>
              <a:t>uterotubálnou</a:t>
            </a:r>
            <a:r>
              <a:rPr sz="1100" dirty="0">
                <a:latin typeface="Aptos"/>
              </a:rPr>
              <a:t> </a:t>
            </a:r>
            <a:r>
              <a:rPr sz="1100" dirty="0" err="1">
                <a:latin typeface="Aptos"/>
              </a:rPr>
              <a:t>junkciou</a:t>
            </a:r>
            <a:r>
              <a:rPr sz="1100" dirty="0">
                <a:latin typeface="Aptos"/>
              </a:rPr>
              <a:t>. </a:t>
            </a:r>
            <a:r>
              <a:rPr sz="1100" dirty="0" err="1">
                <a:latin typeface="Aptos"/>
              </a:rPr>
              <a:t>Každé</a:t>
            </a:r>
            <a:r>
              <a:rPr sz="1100" dirty="0">
                <a:latin typeface="Aptos"/>
              </a:rPr>
              <a:t> z </a:t>
            </a:r>
            <a:r>
              <a:rPr sz="1100" dirty="0" err="1">
                <a:latin typeface="Aptos"/>
              </a:rPr>
              <a:t>týchto</a:t>
            </a:r>
            <a:r>
              <a:rPr sz="1100" dirty="0">
                <a:latin typeface="Aptos"/>
              </a:rPr>
              <a:t> </a:t>
            </a:r>
            <a:r>
              <a:rPr sz="1100" dirty="0" err="1">
                <a:latin typeface="Aptos"/>
              </a:rPr>
              <a:t>prostredí</a:t>
            </a:r>
            <a:r>
              <a:rPr sz="1100" dirty="0">
                <a:latin typeface="Aptos"/>
              </a:rPr>
              <a:t> </a:t>
            </a:r>
            <a:r>
              <a:rPr sz="1100" dirty="0" err="1">
                <a:latin typeface="Aptos"/>
              </a:rPr>
              <a:t>predstavuje</a:t>
            </a:r>
            <a:r>
              <a:rPr sz="1100" dirty="0">
                <a:latin typeface="Aptos"/>
              </a:rPr>
              <a:t> </a:t>
            </a:r>
            <a:r>
              <a:rPr sz="1100" dirty="0" err="1">
                <a:latin typeface="Aptos"/>
              </a:rPr>
              <a:t>inú</a:t>
            </a:r>
            <a:r>
              <a:rPr sz="1100" dirty="0">
                <a:latin typeface="Aptos"/>
              </a:rPr>
              <a:t> </a:t>
            </a:r>
            <a:r>
              <a:rPr sz="1100" dirty="0" err="1">
                <a:latin typeface="Aptos"/>
              </a:rPr>
              <a:t>fyzikálnu</a:t>
            </a:r>
            <a:r>
              <a:rPr sz="1100" dirty="0">
                <a:latin typeface="Aptos"/>
              </a:rPr>
              <a:t> a </a:t>
            </a:r>
            <a:r>
              <a:rPr sz="1100" dirty="0" err="1">
                <a:latin typeface="Aptos"/>
              </a:rPr>
              <a:t>chemickú</a:t>
            </a:r>
            <a:r>
              <a:rPr sz="1100" dirty="0">
                <a:latin typeface="Aptos"/>
              </a:rPr>
              <a:t> </a:t>
            </a:r>
            <a:r>
              <a:rPr sz="1100" dirty="0" err="1">
                <a:latin typeface="Aptos"/>
              </a:rPr>
              <a:t>výzvu</a:t>
            </a:r>
            <a:r>
              <a:rPr sz="1100" dirty="0">
                <a:latin typeface="Aptos"/>
              </a:rPr>
              <a:t>. </a:t>
            </a:r>
            <a:r>
              <a:rPr sz="1100" dirty="0" err="1">
                <a:latin typeface="Aptos"/>
              </a:rPr>
              <a:t>Nie</a:t>
            </a:r>
            <a:r>
              <a:rPr sz="1100" dirty="0">
                <a:latin typeface="Aptos"/>
              </a:rPr>
              <a:t> je to </a:t>
            </a:r>
            <a:r>
              <a:rPr sz="1100" dirty="0" err="1">
                <a:latin typeface="Aptos"/>
              </a:rPr>
              <a:t>iba</a:t>
            </a:r>
            <a:r>
              <a:rPr sz="1100" dirty="0">
                <a:latin typeface="Aptos"/>
              </a:rPr>
              <a:t> </a:t>
            </a:r>
            <a:r>
              <a:rPr sz="1100" dirty="0" err="1">
                <a:latin typeface="Aptos"/>
              </a:rPr>
              <a:t>jednoduchý</a:t>
            </a:r>
            <a:r>
              <a:rPr sz="1100" dirty="0">
                <a:latin typeface="Aptos"/>
              </a:rPr>
              <a:t> </a:t>
            </a:r>
            <a:r>
              <a:rPr sz="1100" dirty="0" err="1">
                <a:latin typeface="Aptos"/>
              </a:rPr>
              <a:t>závod</a:t>
            </a:r>
            <a:r>
              <a:rPr sz="1100" dirty="0">
                <a:latin typeface="Aptos"/>
              </a:rPr>
              <a:t>, v </a:t>
            </a:r>
            <a:r>
              <a:rPr sz="1100" dirty="0" err="1">
                <a:latin typeface="Aptos"/>
              </a:rPr>
              <a:t>ktorom</a:t>
            </a:r>
            <a:r>
              <a:rPr sz="1100" dirty="0">
                <a:latin typeface="Aptos"/>
              </a:rPr>
              <a:t> </a:t>
            </a:r>
            <a:r>
              <a:rPr sz="1100" dirty="0" err="1">
                <a:latin typeface="Aptos"/>
              </a:rPr>
              <a:t>vyhrá</a:t>
            </a:r>
            <a:r>
              <a:rPr sz="1100" dirty="0">
                <a:latin typeface="Aptos"/>
              </a:rPr>
              <a:t> </a:t>
            </a:r>
            <a:r>
              <a:rPr sz="1100" dirty="0" err="1">
                <a:latin typeface="Aptos"/>
              </a:rPr>
              <a:t>najrýchlejšia</a:t>
            </a:r>
            <a:r>
              <a:rPr sz="1100" dirty="0">
                <a:latin typeface="Aptos"/>
              </a:rPr>
              <a:t> </a:t>
            </a:r>
            <a:r>
              <a:rPr sz="1100" dirty="0" err="1">
                <a:latin typeface="Aptos"/>
              </a:rPr>
              <a:t>spermia</a:t>
            </a:r>
            <a:r>
              <a:rPr sz="1100" dirty="0">
                <a:latin typeface="Aptos"/>
              </a:rPr>
              <a:t>. Ide o </a:t>
            </a:r>
            <a:r>
              <a:rPr sz="1100" dirty="0" err="1">
                <a:latin typeface="Aptos"/>
              </a:rPr>
              <a:t>zložitý</a:t>
            </a:r>
            <a:r>
              <a:rPr sz="1100" dirty="0">
                <a:latin typeface="Aptos"/>
              </a:rPr>
              <a:t> </a:t>
            </a:r>
            <a:r>
              <a:rPr sz="1100" dirty="0" err="1">
                <a:latin typeface="Aptos"/>
              </a:rPr>
              <a:t>proces</a:t>
            </a:r>
            <a:r>
              <a:rPr sz="1100" dirty="0">
                <a:latin typeface="Aptos"/>
              </a:rPr>
              <a:t> </a:t>
            </a:r>
            <a:r>
              <a:rPr sz="1100" dirty="0" err="1">
                <a:latin typeface="Aptos"/>
              </a:rPr>
              <a:t>transportu</a:t>
            </a:r>
            <a:r>
              <a:rPr sz="1100" dirty="0">
                <a:latin typeface="Aptos"/>
              </a:rPr>
              <a:t>, </a:t>
            </a:r>
            <a:r>
              <a:rPr sz="1100" dirty="0" err="1">
                <a:latin typeface="Aptos"/>
              </a:rPr>
              <a:t>selekcie</a:t>
            </a:r>
            <a:r>
              <a:rPr sz="1100" dirty="0">
                <a:latin typeface="Aptos"/>
              </a:rPr>
              <a:t> a </a:t>
            </a:r>
            <a:r>
              <a:rPr sz="1100" dirty="0" err="1">
                <a:latin typeface="Aptos"/>
              </a:rPr>
              <a:t>funkčného</a:t>
            </a:r>
            <a:r>
              <a:rPr sz="1100" dirty="0">
                <a:latin typeface="Aptos"/>
              </a:rPr>
              <a:t> </a:t>
            </a:r>
            <a:r>
              <a:rPr sz="1100" dirty="0" err="1">
                <a:latin typeface="Aptos"/>
              </a:rPr>
              <a:t>dozrievania</a:t>
            </a:r>
            <a:r>
              <a:rPr sz="1100" dirty="0">
                <a:latin typeface="Aptos"/>
              </a:rPr>
              <a:t>.</a:t>
            </a: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Na úspešnú fertilizáciu nestačí, aby sa gaméty dostali na rovnaké miesto. Musia tam byť aj v správnom čase. Oocyt má po ovulácii pomerne krátke obdobie fertilizovateľnosti; pôvodná prezentácia uvádza približne 12 hodín. Spermie môžu v ženskom reprodukčnom trakte prežívať dlhšie. Preto je možné, aby spermie už boli v reprodukčnom trakte pred ovuláciou a na oocyt akoby čakali. Miestom ich typického stretnutia je ampula uterinnej trubice.</a:t>
            </a: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Slovo fertilizácia niekedy vyvoláva predstavu jediného okamihu – spermia sa dotkne vajíčka a je hotovo. V skutočnosti ide o reťazec udalostí. Spermia musí byť kapacitovaná, prejsť cez corona radiata, interagovať so zona pellucida, podstúpiť akrozómovú reakciu a preniknúť k membráne oocytu. Po fúzii membrán sa oocyt aktivuje, spustí blok polyspermie a dokončí meiózu II. Až potom sa pripravia oba rodičovské genómy a vzniká zygota. Budeme si teraz tieto kroky rozoberať ako jednotlivé kapitoly jedného príbehu.</a:t>
            </a: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Prvou vrstvou, ktorú spermia stretáva, je corona radiata, teda bunky pochádzajúce z folikulu. Spermia sa cez ne dostáva kombináciou pohybu bičíka a enzymatickej pomoci. V pôvodnej prednáške sa spomína hyaluronidáza a enzýmy prostredia uterinnej trubice. Dôležitejšia než názov enzýmu je predstava, že spermia musí mechanicky a chemicky prekonať bunkový obal okolo oocytu. Stále však ešte nie je v samotnom oocyte.</a:t>
            </a:r>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Ďalšou bariérou je zona pellucida. Na jej prekonanie je dôležitý akrozóm na hlavičke spermie. Po akrozómovej reakcii sa uvoľnia enzýmy, ktoré spolu s pohybom spermie pomáhajú pri lokálnom prenikaní cez zonu. Zona pellucida nie je len pasívny obal. Je to aj miesto veľmi špecifickej interakcie spermie s oocytom. Keď spermia túto vrstvu prekoná, dostane sa konečne k plazmatickej membráne oocytu.</a:t>
            </a: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Po fúzii prvej spermie s membránou oocytu sa musí situácia veľmi rýchlo zmeniť. Ak by vstúpila druhá a tretia spermia, výsledná bunka by mala nesprávny počet chromozómov. Oocyt preto spustí kortikálnu reakciu. Kortikálne granuly uvoľnia svoj obsah a zmenia vlastnosti zona pellucida. Tá sa stáva nepriepustnou pre ďalšie spermie a menia sa aj väzbové miesta. Je to elegantný biologický bezpečnostný mechanizmus: po úspešnom vstupe jednej spermie sa dvere pre ostatné zatvoria.</a:t>
            </a: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Vstup spermie má ďalší zásadný účinok: sekundárny oocyt, ktorý bol zastavený v metafáze II, dokončí druhú meiotickú divíziu. Vznikne druhé pólové teliesko a maternálny chromatín vytvorí ženský pronukleus. Je pozoruhodné, že proces meiózy oocytu začal ešte pred narodením ženy a jeho posledná časť sa môže dokončiť až o desaťročia neskôr, po fertilizácii. Je to jeden z najdlhšie prerušených bunkových procesov v ľudskom tele.</a:t>
            </a: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Po fertilizácii sa otcovský chromatín dekondenzuje a vytvorí mužský pronukleus. Maternálny chromatín tvorí ženský pronukleus. Istý čas teda v jednej bunke vidíme dve oddelené haploidné jadrá. Tie sa k sebe priblížia, ich obaly zaniknú a rodičovské chromozómy sa pripravia na prvé spoločné delenie. Tým sa obnoví diploidný počet 46 chromozómov. Vzniká zygota – prvá bunka nového organizmu.</a:t>
            </a:r>
          </a:p>
        </p:txBody>
      </p:sp>
      <p:sp>
        <p:nvSpPr>
          <p:cNvPr id="4" name="Slide Number Placeholder 3"/>
          <p:cNvSpPr>
            <a:spLocks noGrp="1"/>
          </p:cNvSpPr>
          <p:nvPr>
            <p:ph type="sldNum" sz="quarter" idx="5"/>
          </p:nvPr>
        </p:nvSpPr>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Zygota nie je geneticky iba presným priemerom svojich rodičov. Každá gaméta vznikla po meióze, počas ktorej sa genetická informácia rekombinovala a chromozómy sa rozdelili do gamét v rôznych kombináciách. Potom sa stretne jedna konkrétna spermia s jedným konkrétnym oocytom. Výsledkom je kombinácia, ktorá je prakticky jedinečná. Preto sú súrodenci geneticky príbuzní, ale každý z nich je iný.</a:t>
            </a:r>
          </a:p>
        </p:txBody>
      </p:sp>
      <p:sp>
        <p:nvSpPr>
          <p:cNvPr id="4" name="Slide Number Placeholder 3"/>
          <p:cNvSpPr>
            <a:spLocks noGrp="1"/>
          </p:cNvSpPr>
          <p:nvPr>
            <p:ph type="sldNum" sz="quarter" idx="5"/>
          </p:nvPr>
        </p:nvSpPr>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Po vzniku zygoty začína rýhovanie. Zygota sa delí na dve bunky, potom štyri, osem a ďalej. Zaujímavé je, že embryo sa počas prvých delení výrazne nezväčšuje. Pôvodná bunka sa rozdeľuje na stále menšie blastoméry. Postupne vzniká morula a neskôr blastocysta. Toto už presahuje hlavné jadro pôvodnej prednášky, ale prirodzene ukazuje, kam príbeh fertilizácie pokračuje: z jednej bunky sa začína organizovať mnohobunkový systém.</a:t>
            </a:r>
          </a:p>
        </p:txBody>
      </p:sp>
      <p:sp>
        <p:nvSpPr>
          <p:cNvPr id="4" name="Slide Number Placeholder 3"/>
          <p:cNvSpPr>
            <a:spLocks noGrp="1"/>
          </p:cNvSpPr>
          <p:nvPr>
            <p:ph type="sldNum" sz="quarter" idx="5"/>
          </p:nvPr>
        </p:nvSpPr>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Meióza je veľmi presný proces, ale nie je neomylný. Ak sa chromozómy pri delení nerozdelia správne, vznikne gaméta s nesprávnym počtom chromozómov. Po fertilizácii môže mať embryo jeden chromozóm navyše alebo mu jeden chýbať. Hovoríme napríklad o trizómii alebo monozómii. Známym príkladom je Downov syndróm, ktorý súvisí s trizómiou chromozómu 21. Veľká časť závažných chromozómových odchýlok však nie je zlučiteľná s ďalším vývojom a vedie k veľmi skorému zániku embrya.</a:t>
            </a:r>
          </a:p>
        </p:txBody>
      </p:sp>
      <p:sp>
        <p:nvSpPr>
          <p:cNvPr id="4" name="Slide Number Placeholder 3"/>
          <p:cNvSpPr>
            <a:spLocks noGrp="1"/>
          </p:cNvSpPr>
          <p:nvPr>
            <p:ph type="sldNum" sz="quarter" idx="5"/>
          </p:nvPr>
        </p:nvSpPr>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Tu môžeme vysvetliť súvislosť s vekom ženy. Oocyty začali svoju meiózu ešte pred narodením a potom môžu zostať v meiotickom zastavení celé desaťročia. S pribúdajúcim vekom sa zvyšuje pravdepodobnosť niektorých chýb pri segregácii chromozómov. Preto sa zvyšuje aj riziko určitých aneuploídií. Je však dôležité hovoriť o pravdepodobnosti, nie o ostrej hranici. Neexistuje jeden deň, pred ktorým riziko neexistuje a po ktorom zrazu vznikne. Ide o postupnú biologickú zmenu.</a:t>
            </a:r>
          </a:p>
        </p:txBody>
      </p:sp>
      <p:sp>
        <p:nvSpPr>
          <p:cNvPr id="4" name="Slide Number Placeholder 3"/>
          <p:cNvSpPr>
            <a:spLocks noGrp="1"/>
          </p:cNvSpPr>
          <p:nvPr>
            <p:ph type="sldNum" sz="quarter" idx="5"/>
          </p:nvPr>
        </p:nvSpPr>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Poznanie normálnej fertilizácie umožnilo vznik asistovanej reprodukcie. Pri IVF sa odoberú oocyty a v laboratóriu sa k nim pridajú spermie. Pri ICSI sa vybraná spermia injikuje priamo do oocytu, čím sa obchádzajú viaceré prirodzené bariéry. Ak fertilizácia prebehne úspešne, embryo sa niekoľko dní kultivuje a potom sa môže preniesť do maternice alebo kryokonzervovať. ICSI teda pomáha prekonať niektoré problémy interakcie spermie a oocytu, ale ďalší embryonálny vývoj už musí pokračovať biologickými mechanizmami samotného embrya.</a:t>
            </a:r>
          </a:p>
        </p:txBody>
      </p:sp>
      <p:sp>
        <p:nvSpPr>
          <p:cNvPr id="4" name="Slide Number Placeholder 3"/>
          <p:cNvSpPr>
            <a:spLocks noGrp="1"/>
          </p:cNvSpPr>
          <p:nvPr>
            <p:ph type="sldNum" sz="quarter" idx="5"/>
          </p:nvPr>
        </p:nvSpPr>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Pri popularizačných prednáškach je užitočné opraviť jednu častú predstavu. IVF neznamená, že laboratórium „vyrobí dieťa“. Laboratórium umožní alebo uľahčí stretnutie gamét, prípadne pri ICSI technicky zabezpečí vstup spermie do oocytu. Po aktivácii však embryo musí samo uskutočniť svoju vlastnú biologickú sériu delení a regulačných procesov. Technológia teda dokáže obísť niektoré prekážky, ale nenahrádza vnútorný vývojový program embrya.</a:t>
            </a:r>
          </a:p>
        </p:txBody>
      </p:sp>
      <p:sp>
        <p:nvSpPr>
          <p:cNvPr id="4" name="Slide Number Placeholder 3"/>
          <p:cNvSpPr>
            <a:spLocks noGrp="1"/>
          </p:cNvSpPr>
          <p:nvPr>
            <p:ph type="sldNum" sz="quarter" idx="5"/>
          </p:nvPr>
        </p:nvSpPr>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Na chvíľu sa zastavme pri troch paradoxoch. Prvým je obrovské množstvo spermií oproti jedinému úspešnému spojeniu. Druhým je čas: oocyt môže čakať v meiotickom zastavení celé desaťročia, ale samotná fertilizácia sa odohrá v priebehu hodín. A tretím je kombinácia náhody a presnosti. To, ktorá konkrétna spermia a ktorý oocyt sa spoja, obsahuje veľký prvok náhody. Ale keď k spojeniu dôjde, následné bunkové procesy musia byť mimoriadne presne koordinované. Práve toto napätie medzi variabilitou a poriadkom robí reprodukčnú biológiu takou fascinujúcou.</a:t>
            </a:r>
          </a:p>
        </p:txBody>
      </p:sp>
      <p:sp>
        <p:nvSpPr>
          <p:cNvPr id="4" name="Slide Number Placeholder 3"/>
          <p:cNvSpPr>
            <a:spLocks noGrp="1"/>
          </p:cNvSpPr>
          <p:nvPr>
            <p:ph type="sldNum" sz="quarter" idx="5"/>
          </p:nvPr>
        </p:nvSpPr>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Toto je vhodné miesto zapojiť publikum. Prvá otázka: prečo majú gaméty 23 chromozómov? Pretože fertilizáciou sa dve haploidné sady spoja a obnoví sa počet 46. Druhá: čo sa ovuluje? Nie hotové vajíčko po dokončenej meióze, ale sekundárny oocyt zastavený v metafáze II. Tretia: typické miesto fertilizácie je ampula uterinnej trubice. A štvrtá: po fúzii prvej spermie oocyt spustí kortikálnu a zónovú reakciu, ktorá vytvorí blok polyspermie. Nechajte publiku pri každej otázke pár sekúnd na odpoveď.</a:t>
            </a:r>
          </a:p>
        </p:txBody>
      </p:sp>
      <p:sp>
        <p:nvSpPr>
          <p:cNvPr id="4" name="Slide Number Placeholder 3"/>
          <p:cNvSpPr>
            <a:spLocks noGrp="1"/>
          </p:cNvSpPr>
          <p:nvPr>
            <p:ph type="sldNum" sz="quarter" idx="5"/>
          </p:nvPr>
        </p:nvSpPr>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Ak by sme mali celú prednášku zhrnúť za jednu minútu, vyzerala by takto. Primordiálne zárodočné bunky založia zárodočnú líniu. Meióza zníži počet chromozómov na 23 a vytvorí geneticky jedinečné gaméty. Spermia a sekundárny oocyt sa stretnú v ampule uterinnej trubice. Po sérii presne koordinovaných krokov sa ich genómy spoja, obnoví sa diploidný počet 46 chromozómov a vzniká zygota. Tá začne rýhovanie. Je to jedna biologická kontinuita, ktorá prepája generácie.</a:t>
            </a:r>
          </a:p>
        </p:txBody>
      </p:sp>
      <p:sp>
        <p:nvSpPr>
          <p:cNvPr id="4" name="Slide Number Placeholder 3"/>
          <p:cNvSpPr>
            <a:spLocks noGrp="1"/>
          </p:cNvSpPr>
          <p:nvPr>
            <p:ph type="sldNum" sz="quarter" idx="5"/>
          </p:nvPr>
        </p:nvSpPr>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sz="1100">
                <a:latin typeface="Aptos"/>
              </a:rPr>
              <a:t>Na záver si odneste jednu hlavnú myšlienku. Gametogenéza vytvára dve veľmi odlišné, vysoko špecializované haploidné bunky. Fertilizácia ich spojí, obnoví diploidný počet chromozómov a vytvorí geneticky jedinečnú zygotu. Od tejto chvíle sa začína nový vývojový príbeh. Ďakujem vám za pozornosť. Teraz by som rád otvoril priestor na otázky, prípadne na diskusiu o témach, ktoré vás počas prednášky zaujali najviac.</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9/29/2026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82D42"/>
        </a:solidFill>
        <a:effectLst/>
      </p:bgPr>
    </p:bg>
    <p:spTree>
      <p:nvGrpSpPr>
        <p:cNvPr id="1" name=""/>
        <p:cNvGrpSpPr/>
        <p:nvPr/>
      </p:nvGrpSpPr>
      <p:grpSpPr>
        <a:xfrm>
          <a:off x="0" y="0"/>
          <a:ext cx="0" cy="0"/>
          <a:chOff x="0" y="0"/>
          <a:chExt cx="0" cy="0"/>
        </a:xfrm>
      </p:grpSpPr>
      <p:pic>
        <p:nvPicPr>
          <p:cNvPr id="9" name="Zástupný objekt pre obsah 3">
            <a:extLst>
              <a:ext uri="{FF2B5EF4-FFF2-40B4-BE49-F238E27FC236}">
                <a16:creationId xmlns:a16="http://schemas.microsoft.com/office/drawing/2014/main" id="{DB977D6B-09DA-4A55-5E4A-39C411F91D02}"/>
              </a:ext>
            </a:extLst>
          </p:cNvPr>
          <p:cNvPicPr>
            <a:picLocks noChangeAspect="1"/>
          </p:cNvPicPr>
          <p:nvPr/>
        </p:nvPicPr>
        <p:blipFill>
          <a:blip r:embed="rId3"/>
          <a:srcRect t="-75" b="-78"/>
          <a:stretch/>
        </p:blipFill>
        <p:spPr>
          <a:xfrm>
            <a:off x="-928" y="0"/>
            <a:ext cx="12193854" cy="6860093"/>
          </a:xfrm>
          <a:prstGeom prst="rect">
            <a:avLst/>
          </a:prstGeom>
        </p:spPr>
      </p:pic>
      <p:sp>
        <p:nvSpPr>
          <p:cNvPr id="2" name="TextBox 1"/>
          <p:cNvSpPr txBox="1"/>
          <p:nvPr/>
        </p:nvSpPr>
        <p:spPr>
          <a:xfrm>
            <a:off x="5517209" y="3690112"/>
            <a:ext cx="4291752" cy="775597"/>
          </a:xfrm>
          <a:prstGeom prst="rect">
            <a:avLst/>
          </a:prstGeom>
          <a:noFill/>
        </p:spPr>
        <p:txBody>
          <a:bodyPr wrap="none" lIns="27432" tIns="18288" rIns="27432" bIns="18288">
            <a:spAutoFit/>
          </a:bodyPr>
          <a:lstStyle/>
          <a:p>
            <a:pPr algn="ctr"/>
            <a:r>
              <a:rPr sz="4800" b="1" dirty="0">
                <a:solidFill>
                  <a:srgbClr val="FFFFFF"/>
                </a:solidFill>
                <a:latin typeface="Aptos Display"/>
              </a:rPr>
              <a:t>OD POČIATKU</a:t>
            </a:r>
            <a:r>
              <a:rPr lang="sk-SK" sz="4800" b="1" dirty="0">
                <a:solidFill>
                  <a:srgbClr val="FFFFFF"/>
                </a:solidFill>
                <a:latin typeface="Aptos Display"/>
              </a:rPr>
              <a:t>...</a:t>
            </a:r>
            <a:endParaRPr sz="4800" b="1" dirty="0">
              <a:solidFill>
                <a:srgbClr val="FFFFFF"/>
              </a:solidFill>
              <a:latin typeface="Aptos Display"/>
            </a:endParaRPr>
          </a:p>
        </p:txBody>
      </p:sp>
      <p:sp>
        <p:nvSpPr>
          <p:cNvPr id="3" name="TextBox 2"/>
          <p:cNvSpPr txBox="1"/>
          <p:nvPr/>
        </p:nvSpPr>
        <p:spPr>
          <a:xfrm>
            <a:off x="4352239" y="4699955"/>
            <a:ext cx="4654617" cy="640080"/>
          </a:xfrm>
          <a:prstGeom prst="rect">
            <a:avLst/>
          </a:prstGeom>
          <a:noFill/>
        </p:spPr>
        <p:txBody>
          <a:bodyPr wrap="square" lIns="27432" tIns="18288" rIns="27432" bIns="18288">
            <a:spAutoFit/>
          </a:bodyPr>
          <a:lstStyle/>
          <a:p>
            <a:pPr algn="ctr"/>
            <a:r>
              <a:rPr sz="1900" b="0" dirty="0" err="1">
                <a:solidFill>
                  <a:srgbClr val="D3E4E9"/>
                </a:solidFill>
                <a:effectLst>
                  <a:outerShdw blurRad="38100" dist="38100" dir="2700000" algn="tl">
                    <a:srgbClr val="000000">
                      <a:alpha val="43137"/>
                    </a:srgbClr>
                  </a:outerShdw>
                </a:effectLst>
                <a:latin typeface="Aptos"/>
              </a:rPr>
              <a:t>Ako</a:t>
            </a:r>
            <a:r>
              <a:rPr sz="1900" b="0" dirty="0">
                <a:solidFill>
                  <a:srgbClr val="D3E4E9"/>
                </a:solidFill>
                <a:effectLst>
                  <a:outerShdw blurRad="38100" dist="38100" dir="2700000" algn="tl">
                    <a:srgbClr val="000000">
                      <a:alpha val="43137"/>
                    </a:srgbClr>
                  </a:outerShdw>
                </a:effectLst>
                <a:latin typeface="Aptos"/>
              </a:rPr>
              <a:t> </a:t>
            </a:r>
            <a:r>
              <a:rPr sz="1900" b="0" dirty="0" err="1">
                <a:solidFill>
                  <a:srgbClr val="D3E4E9"/>
                </a:solidFill>
                <a:effectLst>
                  <a:outerShdw blurRad="38100" dist="38100" dir="2700000" algn="tl">
                    <a:srgbClr val="000000">
                      <a:alpha val="43137"/>
                    </a:srgbClr>
                  </a:outerShdw>
                </a:effectLst>
                <a:latin typeface="Aptos"/>
              </a:rPr>
              <a:t>sa</a:t>
            </a:r>
            <a:r>
              <a:rPr sz="1900" b="0" dirty="0">
                <a:solidFill>
                  <a:srgbClr val="D3E4E9"/>
                </a:solidFill>
                <a:effectLst>
                  <a:outerShdw blurRad="38100" dist="38100" dir="2700000" algn="tl">
                    <a:srgbClr val="000000">
                      <a:alpha val="43137"/>
                    </a:srgbClr>
                  </a:outerShdw>
                </a:effectLst>
                <a:latin typeface="Aptos"/>
              </a:rPr>
              <a:t> </a:t>
            </a:r>
            <a:r>
              <a:rPr sz="1900" b="0" dirty="0" err="1">
                <a:solidFill>
                  <a:srgbClr val="D3E4E9"/>
                </a:solidFill>
                <a:effectLst>
                  <a:outerShdw blurRad="38100" dist="38100" dir="2700000" algn="tl">
                    <a:srgbClr val="000000">
                      <a:alpha val="43137"/>
                    </a:srgbClr>
                  </a:outerShdw>
                </a:effectLst>
                <a:latin typeface="Aptos"/>
              </a:rPr>
              <a:t>začína</a:t>
            </a:r>
            <a:r>
              <a:rPr sz="1900" b="0" dirty="0">
                <a:solidFill>
                  <a:srgbClr val="D3E4E9"/>
                </a:solidFill>
                <a:effectLst>
                  <a:outerShdw blurRad="38100" dist="38100" dir="2700000" algn="tl">
                    <a:srgbClr val="000000">
                      <a:alpha val="43137"/>
                    </a:srgbClr>
                  </a:outerShdw>
                </a:effectLst>
                <a:latin typeface="Aptos"/>
              </a:rPr>
              <a:t> </a:t>
            </a:r>
            <a:r>
              <a:rPr sz="1900" b="0" dirty="0" err="1">
                <a:solidFill>
                  <a:srgbClr val="D3E4E9"/>
                </a:solidFill>
                <a:effectLst>
                  <a:outerShdw blurRad="38100" dist="38100" dir="2700000" algn="tl">
                    <a:srgbClr val="000000">
                      <a:alpha val="43137"/>
                    </a:srgbClr>
                  </a:outerShdw>
                </a:effectLst>
                <a:latin typeface="Aptos"/>
              </a:rPr>
              <a:t>ľudský</a:t>
            </a:r>
            <a:r>
              <a:rPr sz="1900" b="0" dirty="0">
                <a:solidFill>
                  <a:srgbClr val="D3E4E9"/>
                </a:solidFill>
                <a:effectLst>
                  <a:outerShdw blurRad="38100" dist="38100" dir="2700000" algn="tl">
                    <a:srgbClr val="000000">
                      <a:alpha val="43137"/>
                    </a:srgbClr>
                  </a:outerShdw>
                </a:effectLst>
                <a:latin typeface="Aptos"/>
              </a:rPr>
              <a:t> </a:t>
            </a:r>
            <a:r>
              <a:rPr sz="1900" b="0" dirty="0" err="1">
                <a:solidFill>
                  <a:srgbClr val="D3E4E9"/>
                </a:solidFill>
                <a:effectLst>
                  <a:outerShdw blurRad="38100" dist="38100" dir="2700000" algn="tl">
                    <a:srgbClr val="000000">
                      <a:alpha val="43137"/>
                    </a:srgbClr>
                  </a:outerShdw>
                </a:effectLst>
                <a:latin typeface="Aptos"/>
              </a:rPr>
              <a:t>život</a:t>
            </a:r>
            <a:r>
              <a:rPr sz="1900" b="0" dirty="0">
                <a:solidFill>
                  <a:srgbClr val="D3E4E9"/>
                </a:solidFill>
                <a:effectLst>
                  <a:outerShdw blurRad="38100" dist="38100" dir="2700000" algn="tl">
                    <a:srgbClr val="000000">
                      <a:alpha val="43137"/>
                    </a:srgbClr>
                  </a:outerShdw>
                </a:effectLst>
                <a:latin typeface="Aptos"/>
              </a:rPr>
              <a:t> – </a:t>
            </a:r>
            <a:r>
              <a:rPr sz="1900" b="0" dirty="0" err="1">
                <a:solidFill>
                  <a:srgbClr val="D3E4E9"/>
                </a:solidFill>
                <a:effectLst>
                  <a:outerShdw blurRad="38100" dist="38100" dir="2700000" algn="tl">
                    <a:srgbClr val="000000">
                      <a:alpha val="43137"/>
                    </a:srgbClr>
                  </a:outerShdw>
                </a:effectLst>
                <a:latin typeface="Aptos"/>
              </a:rPr>
              <a:t>príbeh</a:t>
            </a:r>
            <a:r>
              <a:rPr sz="1900" b="0" dirty="0">
                <a:solidFill>
                  <a:srgbClr val="D3E4E9"/>
                </a:solidFill>
                <a:effectLst>
                  <a:outerShdw blurRad="38100" dist="38100" dir="2700000" algn="tl">
                    <a:srgbClr val="000000">
                      <a:alpha val="43137"/>
                    </a:srgbClr>
                  </a:outerShdw>
                </a:effectLst>
                <a:latin typeface="Aptos"/>
              </a:rPr>
              <a:t> </a:t>
            </a:r>
            <a:r>
              <a:rPr sz="1900" b="0" dirty="0" err="1">
                <a:solidFill>
                  <a:srgbClr val="D3E4E9"/>
                </a:solidFill>
                <a:effectLst>
                  <a:outerShdw blurRad="38100" dist="38100" dir="2700000" algn="tl">
                    <a:srgbClr val="000000">
                      <a:alpha val="43137"/>
                    </a:srgbClr>
                  </a:outerShdw>
                </a:effectLst>
                <a:latin typeface="Aptos"/>
              </a:rPr>
              <a:t>buniek</a:t>
            </a:r>
            <a:r>
              <a:rPr sz="1900" b="0" dirty="0">
                <a:solidFill>
                  <a:srgbClr val="D3E4E9"/>
                </a:solidFill>
                <a:effectLst>
                  <a:outerShdw blurRad="38100" dist="38100" dir="2700000" algn="tl">
                    <a:srgbClr val="000000">
                      <a:alpha val="43137"/>
                    </a:srgbClr>
                  </a:outerShdw>
                </a:effectLst>
                <a:latin typeface="Aptos"/>
              </a:rPr>
              <a:t>, </a:t>
            </a:r>
            <a:r>
              <a:rPr sz="1900" b="0" dirty="0" err="1">
                <a:solidFill>
                  <a:srgbClr val="D3E4E9"/>
                </a:solidFill>
                <a:effectLst>
                  <a:outerShdw blurRad="38100" dist="38100" dir="2700000" algn="tl">
                    <a:srgbClr val="000000">
                      <a:alpha val="43137"/>
                    </a:srgbClr>
                  </a:outerShdw>
                </a:effectLst>
                <a:latin typeface="Aptos"/>
              </a:rPr>
              <a:t>náhody</a:t>
            </a:r>
            <a:r>
              <a:rPr sz="1900" b="0" dirty="0">
                <a:solidFill>
                  <a:srgbClr val="D3E4E9"/>
                </a:solidFill>
                <a:effectLst>
                  <a:outerShdw blurRad="38100" dist="38100" dir="2700000" algn="tl">
                    <a:srgbClr val="000000">
                      <a:alpha val="43137"/>
                    </a:srgbClr>
                  </a:outerShdw>
                </a:effectLst>
                <a:latin typeface="Aptos"/>
              </a:rPr>
              <a:t> a </a:t>
            </a:r>
            <a:r>
              <a:rPr sz="1900" b="0" dirty="0" err="1">
                <a:solidFill>
                  <a:srgbClr val="D3E4E9"/>
                </a:solidFill>
                <a:effectLst>
                  <a:outerShdw blurRad="38100" dist="38100" dir="2700000" algn="tl">
                    <a:srgbClr val="000000">
                      <a:alpha val="43137"/>
                    </a:srgbClr>
                  </a:outerShdw>
                </a:effectLst>
                <a:latin typeface="Aptos"/>
              </a:rPr>
              <a:t>presnej</a:t>
            </a:r>
            <a:r>
              <a:rPr sz="1900" b="0" dirty="0">
                <a:solidFill>
                  <a:srgbClr val="D3E4E9"/>
                </a:solidFill>
                <a:effectLst>
                  <a:outerShdw blurRad="38100" dist="38100" dir="2700000" algn="tl">
                    <a:srgbClr val="000000">
                      <a:alpha val="43137"/>
                    </a:srgbClr>
                  </a:outerShdw>
                </a:effectLst>
                <a:latin typeface="Aptos"/>
              </a:rPr>
              <a:t> </a:t>
            </a:r>
            <a:r>
              <a:rPr sz="1900" b="0" dirty="0" err="1">
                <a:solidFill>
                  <a:srgbClr val="D3E4E9"/>
                </a:solidFill>
                <a:effectLst>
                  <a:outerShdw blurRad="38100" dist="38100" dir="2700000" algn="tl">
                    <a:srgbClr val="000000">
                      <a:alpha val="43137"/>
                    </a:srgbClr>
                  </a:outerShdw>
                </a:effectLst>
                <a:latin typeface="Aptos"/>
              </a:rPr>
              <a:t>biológie</a:t>
            </a:r>
            <a:endParaRPr sz="1900" b="0" dirty="0">
              <a:solidFill>
                <a:srgbClr val="D3E4E9"/>
              </a:solidFill>
              <a:effectLst>
                <a:outerShdw blurRad="38100" dist="38100" dir="2700000" algn="tl">
                  <a:srgbClr val="000000">
                    <a:alpha val="43137"/>
                  </a:srgbClr>
                </a:outerShdw>
              </a:effectLst>
              <a:latin typeface="Aptos"/>
            </a:endParaRPr>
          </a:p>
        </p:txBody>
      </p:sp>
      <p:sp>
        <p:nvSpPr>
          <p:cNvPr id="6" name="TextBox 5"/>
          <p:cNvSpPr txBox="1"/>
          <p:nvPr/>
        </p:nvSpPr>
        <p:spPr>
          <a:xfrm>
            <a:off x="3785459" y="6010977"/>
            <a:ext cx="5349734" cy="313932"/>
          </a:xfrm>
          <a:prstGeom prst="rect">
            <a:avLst/>
          </a:prstGeom>
          <a:noFill/>
        </p:spPr>
        <p:txBody>
          <a:bodyPr wrap="none" lIns="27432" tIns="18288" rIns="27432" bIns="18288">
            <a:spAutoFit/>
          </a:bodyPr>
          <a:lstStyle/>
          <a:p>
            <a:pPr algn="ctr"/>
            <a:r>
              <a:rPr lang="sk-SK" b="0" dirty="0">
                <a:solidFill>
                  <a:srgbClr val="BECFD6"/>
                </a:solidFill>
                <a:latin typeface="Aptos"/>
              </a:rPr>
              <a:t>Prednáška pre UTV </a:t>
            </a:r>
            <a:r>
              <a:rPr b="0" dirty="0">
                <a:solidFill>
                  <a:srgbClr val="BECFD6"/>
                </a:solidFill>
                <a:latin typeface="Aptos"/>
              </a:rPr>
              <a:t>• </a:t>
            </a:r>
            <a:r>
              <a:rPr lang="sk-SK" b="0" dirty="0">
                <a:solidFill>
                  <a:srgbClr val="BECFD6"/>
                </a:solidFill>
                <a:latin typeface="Aptos"/>
              </a:rPr>
              <a:t>RNDr. Veronika Mešťanová, PhD.</a:t>
            </a:r>
            <a:endParaRPr b="0" dirty="0">
              <a:solidFill>
                <a:srgbClr val="BECFD6"/>
              </a:solidFill>
              <a:latin typeface="Apto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NA ÚVOD</a:t>
            </a:r>
          </a:p>
        </p:txBody>
      </p:sp>
      <p:sp>
        <p:nvSpPr>
          <p:cNvPr id="3" name="TextBox 2"/>
          <p:cNvSpPr txBox="1"/>
          <p:nvPr/>
        </p:nvSpPr>
        <p:spPr>
          <a:xfrm>
            <a:off x="658368" y="566928"/>
            <a:ext cx="4641720" cy="452432"/>
          </a:xfrm>
          <a:prstGeom prst="rect">
            <a:avLst/>
          </a:prstGeom>
          <a:noFill/>
        </p:spPr>
        <p:txBody>
          <a:bodyPr wrap="none" lIns="27432" tIns="18288" rIns="27432" bIns="18288">
            <a:spAutoFit/>
          </a:bodyPr>
          <a:lstStyle/>
          <a:p>
            <a:pPr algn="l"/>
            <a:r>
              <a:rPr sz="2700" b="1" dirty="0" err="1">
                <a:solidFill>
                  <a:srgbClr val="182D42"/>
                </a:solidFill>
                <a:latin typeface="Aptos Display"/>
              </a:rPr>
              <a:t>Čo</a:t>
            </a:r>
            <a:r>
              <a:rPr lang="sk-SK" sz="2700" b="1" dirty="0">
                <a:solidFill>
                  <a:srgbClr val="182D42"/>
                </a:solidFill>
                <a:latin typeface="Aptos Display"/>
              </a:rPr>
              <a:t>mu</a:t>
            </a:r>
            <a:r>
              <a:rPr sz="2700" b="1" dirty="0">
                <a:solidFill>
                  <a:srgbClr val="182D42"/>
                </a:solidFill>
                <a:latin typeface="Aptos Display"/>
              </a:rPr>
              <a:t> </a:t>
            </a:r>
            <a:r>
              <a:rPr sz="2700" b="1" dirty="0" err="1">
                <a:solidFill>
                  <a:srgbClr val="182D42"/>
                </a:solidFill>
                <a:latin typeface="Aptos Display"/>
              </a:rPr>
              <a:t>sa</a:t>
            </a:r>
            <a:r>
              <a:rPr sz="2700" b="1" dirty="0">
                <a:solidFill>
                  <a:srgbClr val="182D42"/>
                </a:solidFill>
                <a:latin typeface="Aptos Display"/>
              </a:rPr>
              <a:t> </a:t>
            </a:r>
            <a:r>
              <a:rPr sz="2700" b="1" dirty="0" err="1">
                <a:solidFill>
                  <a:srgbClr val="182D42"/>
                </a:solidFill>
                <a:latin typeface="Aptos Display"/>
              </a:rPr>
              <a:t>dnes</a:t>
            </a:r>
            <a:r>
              <a:rPr sz="2700" b="1" dirty="0">
                <a:solidFill>
                  <a:srgbClr val="182D42"/>
                </a:solidFill>
                <a:latin typeface="Aptos Display"/>
              </a:rPr>
              <a:t> </a:t>
            </a:r>
            <a:r>
              <a:rPr lang="sk-SK" sz="2700" b="1" dirty="0">
                <a:solidFill>
                  <a:srgbClr val="182D42"/>
                </a:solidFill>
                <a:latin typeface="Aptos Display"/>
              </a:rPr>
              <a:t>budeme </a:t>
            </a:r>
            <a:r>
              <a:rPr lang="sk-SK" sz="2700" b="1" dirty="0" err="1">
                <a:solidFill>
                  <a:srgbClr val="182D42"/>
                </a:solidFill>
                <a:latin typeface="Aptos Display"/>
              </a:rPr>
              <a:t>venova</a:t>
            </a:r>
            <a:r>
              <a:rPr sz="2700" b="1" dirty="0">
                <a:solidFill>
                  <a:srgbClr val="182D42"/>
                </a:solidFill>
                <a:latin typeface="Aptos Display"/>
              </a:rPr>
              <a:t>ť</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dirty="0" err="1">
                <a:solidFill>
                  <a:srgbClr val="5E6971"/>
                </a:solidFill>
                <a:latin typeface="Aptos"/>
              </a:rPr>
              <a:t>Štyri</a:t>
            </a:r>
            <a:r>
              <a:rPr sz="1200" b="0" dirty="0">
                <a:solidFill>
                  <a:srgbClr val="5E6971"/>
                </a:solidFill>
                <a:latin typeface="Aptos"/>
              </a:rPr>
              <a:t> </a:t>
            </a:r>
            <a:r>
              <a:rPr sz="1200" b="0" dirty="0" err="1">
                <a:solidFill>
                  <a:srgbClr val="5E6971"/>
                </a:solidFill>
                <a:latin typeface="Aptos"/>
              </a:rPr>
              <a:t>otázky</a:t>
            </a:r>
            <a:r>
              <a:rPr sz="1200" b="0" dirty="0">
                <a:solidFill>
                  <a:srgbClr val="5E6971"/>
                </a:solidFill>
                <a:latin typeface="Aptos"/>
              </a:rPr>
              <a:t>, </a:t>
            </a:r>
            <a:r>
              <a:rPr sz="1200" b="0" dirty="0" err="1">
                <a:solidFill>
                  <a:srgbClr val="5E6971"/>
                </a:solidFill>
                <a:latin typeface="Aptos"/>
              </a:rPr>
              <a:t>ktoré</a:t>
            </a:r>
            <a:r>
              <a:rPr sz="1200" b="0" dirty="0">
                <a:solidFill>
                  <a:srgbClr val="5E6971"/>
                </a:solidFill>
                <a:latin typeface="Aptos"/>
              </a:rPr>
              <a:t> </a:t>
            </a:r>
            <a:r>
              <a:rPr sz="1200" b="0" dirty="0" err="1">
                <a:solidFill>
                  <a:srgbClr val="5E6971"/>
                </a:solidFill>
                <a:latin typeface="Aptos"/>
              </a:rPr>
              <a:t>nás</a:t>
            </a:r>
            <a:r>
              <a:rPr sz="1200" b="0" dirty="0">
                <a:solidFill>
                  <a:srgbClr val="5E6971"/>
                </a:solidFill>
                <a:latin typeface="Aptos"/>
              </a:rPr>
              <a:t> </a:t>
            </a:r>
            <a:r>
              <a:rPr sz="1200" b="0" dirty="0" err="1">
                <a:solidFill>
                  <a:srgbClr val="5E6971"/>
                </a:solidFill>
                <a:latin typeface="Aptos"/>
              </a:rPr>
              <a:t>povedú</a:t>
            </a:r>
            <a:r>
              <a:rPr sz="1200" b="0" dirty="0">
                <a:solidFill>
                  <a:srgbClr val="5E6971"/>
                </a:solidFill>
                <a:latin typeface="Aptos"/>
              </a:rPr>
              <a:t> </a:t>
            </a:r>
            <a:r>
              <a:rPr sz="1200" b="0" dirty="0" err="1">
                <a:solidFill>
                  <a:srgbClr val="5E6971"/>
                </a:solidFill>
                <a:latin typeface="Aptos"/>
              </a:rPr>
              <a:t>celou</a:t>
            </a:r>
            <a:r>
              <a:rPr sz="1200" b="0" dirty="0">
                <a:solidFill>
                  <a:srgbClr val="5E6971"/>
                </a:solidFill>
                <a:latin typeface="Aptos"/>
              </a:rPr>
              <a:t> </a:t>
            </a:r>
            <a:r>
              <a:rPr sz="1200" b="0" dirty="0" err="1">
                <a:solidFill>
                  <a:srgbClr val="5E6971"/>
                </a:solidFill>
                <a:latin typeface="Aptos"/>
              </a:rPr>
              <a:t>prednáškou</a:t>
            </a:r>
            <a:endParaRPr sz="1200" b="0" dirty="0">
              <a:solidFill>
                <a:srgbClr val="5E6971"/>
              </a:solidFill>
              <a:latin typeface="Aptos"/>
            </a:endParaRPr>
          </a:p>
        </p:txBody>
      </p:sp>
      <p:sp>
        <p:nvSpPr>
          <p:cNvPr id="6" name="Rounded Rectangle 5"/>
          <p:cNvSpPr/>
          <p:nvPr/>
        </p:nvSpPr>
        <p:spPr>
          <a:xfrm>
            <a:off x="777240" y="1645920"/>
            <a:ext cx="4983480" cy="137160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23544" y="1773936"/>
            <a:ext cx="3990772" cy="344710"/>
          </a:xfrm>
          <a:prstGeom prst="rect">
            <a:avLst/>
          </a:prstGeom>
          <a:noFill/>
        </p:spPr>
        <p:txBody>
          <a:bodyPr wrap="none" lIns="27432" tIns="18288" rIns="27432" bIns="18288">
            <a:spAutoFit/>
          </a:bodyPr>
          <a:lstStyle/>
          <a:p>
            <a:pPr algn="l"/>
            <a:r>
              <a:rPr sz="2000" b="1" dirty="0" err="1">
                <a:solidFill>
                  <a:srgbClr val="FFFFFF"/>
                </a:solidFill>
                <a:latin typeface="Aptos"/>
              </a:rPr>
              <a:t>Odkiaľ</a:t>
            </a:r>
            <a:r>
              <a:rPr sz="2000" b="1" dirty="0">
                <a:solidFill>
                  <a:srgbClr val="FFFFFF"/>
                </a:solidFill>
                <a:latin typeface="Aptos"/>
              </a:rPr>
              <a:t> </a:t>
            </a:r>
            <a:r>
              <a:rPr sz="2000" b="1" dirty="0" err="1">
                <a:solidFill>
                  <a:srgbClr val="FFFFFF"/>
                </a:solidFill>
                <a:latin typeface="Aptos"/>
              </a:rPr>
              <a:t>sa</a:t>
            </a:r>
            <a:r>
              <a:rPr sz="2000" b="1" dirty="0">
                <a:solidFill>
                  <a:srgbClr val="FFFFFF"/>
                </a:solidFill>
                <a:latin typeface="Aptos"/>
              </a:rPr>
              <a:t> </a:t>
            </a:r>
            <a:r>
              <a:rPr sz="2000" b="1" dirty="0" err="1">
                <a:solidFill>
                  <a:srgbClr val="FFFFFF"/>
                </a:solidFill>
                <a:latin typeface="Aptos"/>
              </a:rPr>
              <a:t>vezmú</a:t>
            </a:r>
            <a:r>
              <a:rPr sz="2000" b="1" dirty="0">
                <a:solidFill>
                  <a:srgbClr val="FFFFFF"/>
                </a:solidFill>
                <a:latin typeface="Aptos"/>
              </a:rPr>
              <a:t> </a:t>
            </a:r>
            <a:r>
              <a:rPr sz="2000" b="1" dirty="0" err="1">
                <a:solidFill>
                  <a:srgbClr val="FFFFFF"/>
                </a:solidFill>
                <a:latin typeface="Aptos"/>
              </a:rPr>
              <a:t>pohlavné</a:t>
            </a:r>
            <a:r>
              <a:rPr sz="2000" b="1" dirty="0">
                <a:solidFill>
                  <a:srgbClr val="FFFFFF"/>
                </a:solidFill>
                <a:latin typeface="Aptos"/>
              </a:rPr>
              <a:t> </a:t>
            </a:r>
            <a:r>
              <a:rPr sz="2000" b="1" dirty="0" err="1">
                <a:solidFill>
                  <a:srgbClr val="FFFFFF"/>
                </a:solidFill>
                <a:latin typeface="Aptos"/>
              </a:rPr>
              <a:t>bunky</a:t>
            </a:r>
            <a:r>
              <a:rPr sz="2000" b="1" dirty="0">
                <a:solidFill>
                  <a:srgbClr val="FFFFFF"/>
                </a:solidFill>
                <a:latin typeface="Aptos"/>
              </a:rPr>
              <a:t>?</a:t>
            </a:r>
          </a:p>
        </p:txBody>
      </p:sp>
      <p:sp>
        <p:nvSpPr>
          <p:cNvPr id="8" name="TextBox 7"/>
          <p:cNvSpPr txBox="1"/>
          <p:nvPr/>
        </p:nvSpPr>
        <p:spPr>
          <a:xfrm>
            <a:off x="923544" y="2176272"/>
            <a:ext cx="1510157" cy="313932"/>
          </a:xfrm>
          <a:prstGeom prst="rect">
            <a:avLst/>
          </a:prstGeom>
          <a:noFill/>
        </p:spPr>
        <p:txBody>
          <a:bodyPr wrap="none" lIns="27432" tIns="18288" rIns="27432" bIns="18288">
            <a:spAutoFit/>
          </a:bodyPr>
          <a:lstStyle/>
          <a:p>
            <a:pPr algn="l"/>
            <a:r>
              <a:rPr b="0" dirty="0" err="1">
                <a:solidFill>
                  <a:srgbClr val="FFFFFF"/>
                </a:solidFill>
                <a:latin typeface="Aptos"/>
              </a:rPr>
              <a:t>gametogenéza</a:t>
            </a:r>
            <a:endParaRPr b="0" dirty="0">
              <a:solidFill>
                <a:srgbClr val="FFFFFF"/>
              </a:solidFill>
              <a:latin typeface="Aptos"/>
            </a:endParaRPr>
          </a:p>
        </p:txBody>
      </p:sp>
      <p:sp>
        <p:nvSpPr>
          <p:cNvPr id="9" name="Rounded Rectangle 8"/>
          <p:cNvSpPr/>
          <p:nvPr/>
        </p:nvSpPr>
        <p:spPr>
          <a:xfrm>
            <a:off x="6263640" y="1645920"/>
            <a:ext cx="4983480" cy="137160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09944" y="1773936"/>
            <a:ext cx="4691028" cy="344710"/>
          </a:xfrm>
          <a:prstGeom prst="rect">
            <a:avLst/>
          </a:prstGeom>
          <a:noFill/>
        </p:spPr>
        <p:txBody>
          <a:bodyPr wrap="none" lIns="27432" tIns="18288" rIns="27432" bIns="18288">
            <a:spAutoFit/>
          </a:bodyPr>
          <a:lstStyle/>
          <a:p>
            <a:pPr algn="l"/>
            <a:r>
              <a:rPr sz="2000" b="1" dirty="0" err="1">
                <a:solidFill>
                  <a:srgbClr val="FFFFFF"/>
                </a:solidFill>
                <a:latin typeface="Aptos"/>
              </a:rPr>
              <a:t>Prečo</a:t>
            </a:r>
            <a:r>
              <a:rPr sz="2000" b="1" dirty="0">
                <a:solidFill>
                  <a:srgbClr val="FFFFFF"/>
                </a:solidFill>
                <a:latin typeface="Aptos"/>
              </a:rPr>
              <a:t> </a:t>
            </a:r>
            <a:r>
              <a:rPr sz="2000" b="1" dirty="0" err="1">
                <a:solidFill>
                  <a:srgbClr val="FFFFFF"/>
                </a:solidFill>
                <a:latin typeface="Aptos"/>
              </a:rPr>
              <a:t>majú</a:t>
            </a:r>
            <a:r>
              <a:rPr sz="2000" b="1" dirty="0">
                <a:solidFill>
                  <a:srgbClr val="FFFFFF"/>
                </a:solidFill>
                <a:latin typeface="Aptos"/>
              </a:rPr>
              <a:t> </a:t>
            </a:r>
            <a:r>
              <a:rPr sz="2000" b="1" dirty="0" err="1">
                <a:solidFill>
                  <a:srgbClr val="FFFFFF"/>
                </a:solidFill>
                <a:latin typeface="Aptos"/>
              </a:rPr>
              <a:t>iba</a:t>
            </a:r>
            <a:r>
              <a:rPr sz="2000" b="1" dirty="0">
                <a:solidFill>
                  <a:srgbClr val="FFFFFF"/>
                </a:solidFill>
                <a:latin typeface="Aptos"/>
              </a:rPr>
              <a:t> </a:t>
            </a:r>
            <a:r>
              <a:rPr sz="2000" b="1" dirty="0" err="1">
                <a:solidFill>
                  <a:srgbClr val="FFFFFF"/>
                </a:solidFill>
                <a:latin typeface="Aptos"/>
              </a:rPr>
              <a:t>polovicu</a:t>
            </a:r>
            <a:r>
              <a:rPr sz="2000" b="1" dirty="0">
                <a:solidFill>
                  <a:srgbClr val="FFFFFF"/>
                </a:solidFill>
                <a:latin typeface="Aptos"/>
              </a:rPr>
              <a:t> </a:t>
            </a:r>
            <a:r>
              <a:rPr sz="2000" b="1" dirty="0" err="1">
                <a:solidFill>
                  <a:srgbClr val="FFFFFF"/>
                </a:solidFill>
                <a:latin typeface="Aptos"/>
              </a:rPr>
              <a:t>chromozómov</a:t>
            </a:r>
            <a:r>
              <a:rPr sz="2000" b="1" dirty="0">
                <a:solidFill>
                  <a:srgbClr val="FFFFFF"/>
                </a:solidFill>
                <a:latin typeface="Aptos"/>
              </a:rPr>
              <a:t>?</a:t>
            </a:r>
          </a:p>
        </p:txBody>
      </p:sp>
      <p:sp>
        <p:nvSpPr>
          <p:cNvPr id="11" name="TextBox 10"/>
          <p:cNvSpPr txBox="1"/>
          <p:nvPr/>
        </p:nvSpPr>
        <p:spPr>
          <a:xfrm>
            <a:off x="6409944" y="2176272"/>
            <a:ext cx="775340" cy="313932"/>
          </a:xfrm>
          <a:prstGeom prst="rect">
            <a:avLst/>
          </a:prstGeom>
          <a:noFill/>
        </p:spPr>
        <p:txBody>
          <a:bodyPr wrap="none" lIns="27432" tIns="18288" rIns="27432" bIns="18288">
            <a:spAutoFit/>
          </a:bodyPr>
          <a:lstStyle/>
          <a:p>
            <a:pPr algn="l"/>
            <a:r>
              <a:rPr b="0" dirty="0" err="1">
                <a:solidFill>
                  <a:srgbClr val="FFFFFF"/>
                </a:solidFill>
                <a:latin typeface="Aptos"/>
              </a:rPr>
              <a:t>meióza</a:t>
            </a:r>
            <a:endParaRPr b="0" dirty="0">
              <a:solidFill>
                <a:srgbClr val="FFFFFF"/>
              </a:solidFill>
              <a:latin typeface="Aptos"/>
            </a:endParaRPr>
          </a:p>
        </p:txBody>
      </p:sp>
      <p:sp>
        <p:nvSpPr>
          <p:cNvPr id="12" name="Rounded Rectangle 11"/>
          <p:cNvSpPr/>
          <p:nvPr/>
        </p:nvSpPr>
        <p:spPr>
          <a:xfrm>
            <a:off x="777240" y="3520439"/>
            <a:ext cx="4983480" cy="1371600"/>
          </a:xfrm>
          <a:prstGeom prst="roundRect">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923544" y="3648456"/>
            <a:ext cx="2610395" cy="344710"/>
          </a:xfrm>
          <a:prstGeom prst="rect">
            <a:avLst/>
          </a:prstGeom>
          <a:noFill/>
        </p:spPr>
        <p:txBody>
          <a:bodyPr wrap="none" lIns="27432" tIns="18288" rIns="27432" bIns="18288">
            <a:spAutoFit/>
          </a:bodyPr>
          <a:lstStyle/>
          <a:p>
            <a:pPr algn="l"/>
            <a:r>
              <a:rPr sz="2000" b="1" dirty="0" err="1">
                <a:solidFill>
                  <a:srgbClr val="FFFFFF"/>
                </a:solidFill>
                <a:latin typeface="Aptos"/>
              </a:rPr>
              <a:t>Ako</a:t>
            </a:r>
            <a:r>
              <a:rPr sz="2000" b="1" dirty="0">
                <a:solidFill>
                  <a:srgbClr val="FFFFFF"/>
                </a:solidFill>
                <a:latin typeface="Aptos"/>
              </a:rPr>
              <a:t> </a:t>
            </a:r>
            <a:r>
              <a:rPr sz="2000" b="1" dirty="0" err="1">
                <a:solidFill>
                  <a:srgbClr val="FFFFFF"/>
                </a:solidFill>
                <a:latin typeface="Aptos"/>
              </a:rPr>
              <a:t>sa</a:t>
            </a:r>
            <a:r>
              <a:rPr sz="2000" b="1" dirty="0">
                <a:solidFill>
                  <a:srgbClr val="FFFFFF"/>
                </a:solidFill>
                <a:latin typeface="Aptos"/>
              </a:rPr>
              <a:t> </a:t>
            </a:r>
            <a:r>
              <a:rPr sz="2000" b="1" dirty="0" err="1">
                <a:solidFill>
                  <a:srgbClr val="FFFFFF"/>
                </a:solidFill>
                <a:latin typeface="Aptos"/>
              </a:rPr>
              <a:t>vôbec</a:t>
            </a:r>
            <a:r>
              <a:rPr sz="2000" b="1" dirty="0">
                <a:solidFill>
                  <a:srgbClr val="FFFFFF"/>
                </a:solidFill>
                <a:latin typeface="Aptos"/>
              </a:rPr>
              <a:t> </a:t>
            </a:r>
            <a:r>
              <a:rPr sz="2000" b="1" dirty="0" err="1">
                <a:solidFill>
                  <a:srgbClr val="FFFFFF"/>
                </a:solidFill>
                <a:latin typeface="Aptos"/>
              </a:rPr>
              <a:t>stretnú</a:t>
            </a:r>
            <a:r>
              <a:rPr sz="2000" b="1" dirty="0">
                <a:solidFill>
                  <a:srgbClr val="FFFFFF"/>
                </a:solidFill>
                <a:latin typeface="Aptos"/>
              </a:rPr>
              <a:t>?</a:t>
            </a:r>
          </a:p>
        </p:txBody>
      </p:sp>
      <p:sp>
        <p:nvSpPr>
          <p:cNvPr id="14" name="TextBox 13"/>
          <p:cNvSpPr txBox="1"/>
          <p:nvPr/>
        </p:nvSpPr>
        <p:spPr>
          <a:xfrm>
            <a:off x="923544" y="4050791"/>
            <a:ext cx="2219710" cy="313932"/>
          </a:xfrm>
          <a:prstGeom prst="rect">
            <a:avLst/>
          </a:prstGeom>
          <a:noFill/>
        </p:spPr>
        <p:txBody>
          <a:bodyPr wrap="none" lIns="27432" tIns="18288" rIns="27432" bIns="18288">
            <a:spAutoFit/>
          </a:bodyPr>
          <a:lstStyle/>
          <a:p>
            <a:pPr algn="l"/>
            <a:r>
              <a:rPr b="0" dirty="0">
                <a:solidFill>
                  <a:srgbClr val="FFFFFF"/>
                </a:solidFill>
                <a:latin typeface="Aptos"/>
              </a:rPr>
              <a:t>transport a </a:t>
            </a:r>
            <a:r>
              <a:rPr b="0" dirty="0" err="1">
                <a:solidFill>
                  <a:srgbClr val="FFFFFF"/>
                </a:solidFill>
                <a:latin typeface="Aptos"/>
              </a:rPr>
              <a:t>fertilizácia</a:t>
            </a:r>
            <a:endParaRPr b="0" dirty="0">
              <a:solidFill>
                <a:srgbClr val="FFFFFF"/>
              </a:solidFill>
              <a:latin typeface="Aptos"/>
            </a:endParaRPr>
          </a:p>
        </p:txBody>
      </p:sp>
      <p:sp>
        <p:nvSpPr>
          <p:cNvPr id="15" name="Rounded Rectangle 14"/>
          <p:cNvSpPr/>
          <p:nvPr/>
        </p:nvSpPr>
        <p:spPr>
          <a:xfrm>
            <a:off x="6263640" y="3520439"/>
            <a:ext cx="4983480" cy="1371600"/>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409944" y="3648456"/>
            <a:ext cx="3137462" cy="344710"/>
          </a:xfrm>
          <a:prstGeom prst="rect">
            <a:avLst/>
          </a:prstGeom>
          <a:noFill/>
        </p:spPr>
        <p:txBody>
          <a:bodyPr wrap="none" lIns="27432" tIns="18288" rIns="27432" bIns="18288">
            <a:spAutoFit/>
          </a:bodyPr>
          <a:lstStyle/>
          <a:p>
            <a:pPr algn="l"/>
            <a:r>
              <a:rPr sz="2000" b="1" dirty="0" err="1">
                <a:solidFill>
                  <a:srgbClr val="FFFFFF"/>
                </a:solidFill>
                <a:latin typeface="Aptos"/>
              </a:rPr>
              <a:t>Čo</a:t>
            </a:r>
            <a:r>
              <a:rPr sz="2000" b="1" dirty="0">
                <a:solidFill>
                  <a:srgbClr val="FFFFFF"/>
                </a:solidFill>
                <a:latin typeface="Aptos"/>
              </a:rPr>
              <a:t> </a:t>
            </a:r>
            <a:r>
              <a:rPr sz="2000" b="1" dirty="0" err="1">
                <a:solidFill>
                  <a:srgbClr val="FFFFFF"/>
                </a:solidFill>
                <a:latin typeface="Aptos"/>
              </a:rPr>
              <a:t>vznikne</a:t>
            </a:r>
            <a:r>
              <a:rPr sz="2000" b="1" dirty="0">
                <a:solidFill>
                  <a:srgbClr val="FFFFFF"/>
                </a:solidFill>
                <a:latin typeface="Aptos"/>
              </a:rPr>
              <a:t> po ich </a:t>
            </a:r>
            <a:r>
              <a:rPr sz="2000" b="1" dirty="0" err="1">
                <a:solidFill>
                  <a:srgbClr val="FFFFFF"/>
                </a:solidFill>
                <a:latin typeface="Aptos"/>
              </a:rPr>
              <a:t>spojení</a:t>
            </a:r>
            <a:r>
              <a:rPr sz="2000" b="1" dirty="0">
                <a:solidFill>
                  <a:srgbClr val="FFFFFF"/>
                </a:solidFill>
                <a:latin typeface="Aptos"/>
              </a:rPr>
              <a:t>?</a:t>
            </a:r>
          </a:p>
        </p:txBody>
      </p:sp>
      <p:sp>
        <p:nvSpPr>
          <p:cNvPr id="17" name="TextBox 16"/>
          <p:cNvSpPr txBox="1"/>
          <p:nvPr/>
        </p:nvSpPr>
        <p:spPr>
          <a:xfrm>
            <a:off x="6409944" y="4050791"/>
            <a:ext cx="2126929" cy="313932"/>
          </a:xfrm>
          <a:prstGeom prst="rect">
            <a:avLst/>
          </a:prstGeom>
          <a:noFill/>
        </p:spPr>
        <p:txBody>
          <a:bodyPr wrap="none" lIns="27432" tIns="18288" rIns="27432" bIns="18288">
            <a:spAutoFit/>
          </a:bodyPr>
          <a:lstStyle/>
          <a:p>
            <a:pPr algn="l"/>
            <a:r>
              <a:rPr b="0" dirty="0" err="1">
                <a:solidFill>
                  <a:srgbClr val="FFFFFF"/>
                </a:solidFill>
                <a:latin typeface="Aptos"/>
              </a:rPr>
              <a:t>zygota</a:t>
            </a:r>
            <a:r>
              <a:rPr b="0" dirty="0">
                <a:solidFill>
                  <a:srgbClr val="FFFFFF"/>
                </a:solidFill>
                <a:latin typeface="Aptos"/>
              </a:rPr>
              <a:t> a </a:t>
            </a:r>
            <a:r>
              <a:rPr b="0" dirty="0" err="1">
                <a:solidFill>
                  <a:srgbClr val="FFFFFF"/>
                </a:solidFill>
                <a:latin typeface="Aptos"/>
              </a:rPr>
              <a:t>prvé</a:t>
            </a:r>
            <a:r>
              <a:rPr b="0" dirty="0">
                <a:solidFill>
                  <a:srgbClr val="FFFFFF"/>
                </a:solidFill>
                <a:latin typeface="Aptos"/>
              </a:rPr>
              <a:t> </a:t>
            </a:r>
            <a:r>
              <a:rPr b="0" dirty="0" err="1">
                <a:solidFill>
                  <a:srgbClr val="FFFFFF"/>
                </a:solidFill>
                <a:latin typeface="Aptos"/>
              </a:rPr>
              <a:t>delenia</a:t>
            </a:r>
            <a:endParaRPr b="0" dirty="0">
              <a:solidFill>
                <a:srgbClr val="FFFFFF"/>
              </a:solidFill>
              <a:latin typeface="Aptos"/>
            </a:endParaRPr>
          </a:p>
        </p:txBody>
      </p:sp>
      <p:sp>
        <p:nvSpPr>
          <p:cNvPr id="18" name="Rounded Rectangle 17"/>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77824" y="5888736"/>
            <a:ext cx="7002751" cy="313932"/>
          </a:xfrm>
          <a:prstGeom prst="rect">
            <a:avLst/>
          </a:prstGeom>
          <a:noFill/>
        </p:spPr>
        <p:txBody>
          <a:bodyPr wrap="none" lIns="27432" tIns="18288" rIns="27432" bIns="18288">
            <a:spAutoFit/>
          </a:bodyPr>
          <a:lstStyle/>
          <a:p>
            <a:pPr algn="l"/>
            <a:r>
              <a:rPr b="1" dirty="0">
                <a:solidFill>
                  <a:srgbClr val="182D42"/>
                </a:solidFill>
                <a:latin typeface="Aptos"/>
              </a:rPr>
              <a:t>Na </a:t>
            </a:r>
            <a:r>
              <a:rPr b="1" dirty="0" err="1">
                <a:solidFill>
                  <a:srgbClr val="182D42"/>
                </a:solidFill>
                <a:latin typeface="Aptos"/>
              </a:rPr>
              <a:t>konci</a:t>
            </a:r>
            <a:r>
              <a:rPr b="1" dirty="0">
                <a:solidFill>
                  <a:srgbClr val="182D42"/>
                </a:solidFill>
                <a:latin typeface="Aptos"/>
              </a:rPr>
              <a:t> by mal </a:t>
            </a:r>
            <a:r>
              <a:rPr b="1" dirty="0" err="1">
                <a:solidFill>
                  <a:srgbClr val="182D42"/>
                </a:solidFill>
                <a:latin typeface="Aptos"/>
              </a:rPr>
              <a:t>celý</a:t>
            </a:r>
            <a:r>
              <a:rPr b="1" dirty="0">
                <a:solidFill>
                  <a:srgbClr val="182D42"/>
                </a:solidFill>
                <a:latin typeface="Aptos"/>
              </a:rPr>
              <a:t> </a:t>
            </a:r>
            <a:r>
              <a:rPr b="1" dirty="0" err="1">
                <a:solidFill>
                  <a:srgbClr val="182D42"/>
                </a:solidFill>
                <a:latin typeface="Aptos"/>
              </a:rPr>
              <a:t>proces</a:t>
            </a:r>
            <a:r>
              <a:rPr b="1" dirty="0">
                <a:solidFill>
                  <a:srgbClr val="182D42"/>
                </a:solidFill>
                <a:latin typeface="Aptos"/>
              </a:rPr>
              <a:t> </a:t>
            </a:r>
            <a:r>
              <a:rPr b="1" dirty="0" err="1">
                <a:solidFill>
                  <a:srgbClr val="182D42"/>
                </a:solidFill>
                <a:latin typeface="Aptos"/>
              </a:rPr>
              <a:t>dávať</a:t>
            </a:r>
            <a:r>
              <a:rPr b="1" dirty="0">
                <a:solidFill>
                  <a:srgbClr val="182D42"/>
                </a:solidFill>
                <a:latin typeface="Aptos"/>
              </a:rPr>
              <a:t> </a:t>
            </a:r>
            <a:r>
              <a:rPr b="1" dirty="0" err="1">
                <a:solidFill>
                  <a:srgbClr val="182D42"/>
                </a:solidFill>
                <a:latin typeface="Aptos"/>
              </a:rPr>
              <a:t>zmysel</a:t>
            </a:r>
            <a:r>
              <a:rPr b="1" dirty="0">
                <a:solidFill>
                  <a:srgbClr val="182D42"/>
                </a:solidFill>
                <a:latin typeface="Aptos"/>
              </a:rPr>
              <a:t> </a:t>
            </a:r>
            <a:r>
              <a:rPr b="1" dirty="0" err="1">
                <a:solidFill>
                  <a:srgbClr val="182D42"/>
                </a:solidFill>
                <a:latin typeface="Aptos"/>
              </a:rPr>
              <a:t>ako</a:t>
            </a:r>
            <a:r>
              <a:rPr b="1" dirty="0">
                <a:solidFill>
                  <a:srgbClr val="182D42"/>
                </a:solidFill>
                <a:latin typeface="Aptos"/>
              </a:rPr>
              <a:t> </a:t>
            </a:r>
            <a:r>
              <a:rPr b="1" dirty="0" err="1">
                <a:solidFill>
                  <a:srgbClr val="182D42"/>
                </a:solidFill>
                <a:latin typeface="Aptos"/>
              </a:rPr>
              <a:t>jeden</a:t>
            </a:r>
            <a:r>
              <a:rPr b="1" dirty="0">
                <a:solidFill>
                  <a:srgbClr val="182D42"/>
                </a:solidFill>
                <a:latin typeface="Aptos"/>
              </a:rPr>
              <a:t> </a:t>
            </a:r>
            <a:r>
              <a:rPr b="1" dirty="0" err="1">
                <a:solidFill>
                  <a:srgbClr val="182D42"/>
                </a:solidFill>
                <a:latin typeface="Aptos"/>
              </a:rPr>
              <a:t>súvislý</a:t>
            </a:r>
            <a:r>
              <a:rPr b="1" dirty="0">
                <a:solidFill>
                  <a:srgbClr val="182D42"/>
                </a:solidFill>
                <a:latin typeface="Aptos"/>
              </a:rPr>
              <a:t> </a:t>
            </a:r>
            <a:r>
              <a:rPr b="1" dirty="0" err="1">
                <a:solidFill>
                  <a:srgbClr val="182D42"/>
                </a:solidFill>
                <a:latin typeface="Aptos"/>
              </a:rPr>
              <a:t>príbeh</a:t>
            </a:r>
            <a:r>
              <a:rPr b="1" dirty="0">
                <a:solidFill>
                  <a:srgbClr val="182D42"/>
                </a:solidFill>
                <a:latin typeface="Aptos"/>
              </a:rPr>
              <a:t>.</a:t>
            </a:r>
          </a:p>
        </p:txBody>
      </p:sp>
      <p:sp>
        <p:nvSpPr>
          <p:cNvPr id="21" name="TextBox 2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2" name="TextBox 2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PRÍBEH BUNIEK</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Začíname jednou zvláštnou bunkovou líniou</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Primordiálne zárodočné bunky sú predkami budúcich gamét</a:t>
            </a:r>
          </a:p>
        </p:txBody>
      </p:sp>
      <p:sp>
        <p:nvSpPr>
          <p:cNvPr id="6" name="Oval 5"/>
          <p:cNvSpPr/>
          <p:nvPr/>
        </p:nvSpPr>
        <p:spPr>
          <a:xfrm>
            <a:off x="914400" y="1965960"/>
            <a:ext cx="1417320" cy="1417320"/>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044183" y="2376982"/>
            <a:ext cx="1157753" cy="590931"/>
          </a:xfrm>
          <a:prstGeom prst="rect">
            <a:avLst/>
          </a:prstGeom>
          <a:noFill/>
        </p:spPr>
        <p:txBody>
          <a:bodyPr wrap="none" lIns="27432" tIns="18288" rIns="27432" bIns="18288">
            <a:spAutoFit/>
          </a:bodyPr>
          <a:lstStyle/>
          <a:p>
            <a:pPr algn="ctr"/>
            <a:r>
              <a:rPr b="1" dirty="0" err="1">
                <a:solidFill>
                  <a:srgbClr val="FFFFFF"/>
                </a:solidFill>
                <a:latin typeface="Aptos"/>
              </a:rPr>
              <a:t>zárodočná</a:t>
            </a:r>
            <a:r>
              <a:rPr b="1" dirty="0">
                <a:solidFill>
                  <a:srgbClr val="FFFFFF"/>
                </a:solidFill>
                <a:latin typeface="Aptos"/>
              </a:rPr>
              <a:t>
</a:t>
            </a:r>
            <a:r>
              <a:rPr b="1" dirty="0" err="1">
                <a:solidFill>
                  <a:srgbClr val="FFFFFF"/>
                </a:solidFill>
                <a:latin typeface="Aptos"/>
              </a:rPr>
              <a:t>bunka</a:t>
            </a:r>
            <a:endParaRPr b="1" dirty="0">
              <a:solidFill>
                <a:srgbClr val="FFFFFF"/>
              </a:solidFill>
              <a:latin typeface="Aptos"/>
            </a:endParaRPr>
          </a:p>
        </p:txBody>
      </p:sp>
      <p:sp>
        <p:nvSpPr>
          <p:cNvPr id="8" name="Oval 7"/>
          <p:cNvSpPr/>
          <p:nvPr/>
        </p:nvSpPr>
        <p:spPr>
          <a:xfrm>
            <a:off x="3794760" y="1965960"/>
            <a:ext cx="1417320" cy="1417320"/>
          </a:xfrm>
          <a:prstGeom prst="ellipse">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4090807" y="2376982"/>
            <a:ext cx="825226" cy="313932"/>
          </a:xfrm>
          <a:prstGeom prst="rect">
            <a:avLst/>
          </a:prstGeom>
          <a:noFill/>
        </p:spPr>
        <p:txBody>
          <a:bodyPr wrap="none" lIns="27432" tIns="18288" rIns="27432" bIns="18288">
            <a:spAutoFit/>
          </a:bodyPr>
          <a:lstStyle/>
          <a:p>
            <a:pPr algn="ctr"/>
            <a:r>
              <a:rPr b="1" dirty="0" err="1">
                <a:solidFill>
                  <a:srgbClr val="FFFFFF"/>
                </a:solidFill>
                <a:latin typeface="Aptos"/>
              </a:rPr>
              <a:t>gonáda</a:t>
            </a:r>
            <a:endParaRPr b="1" dirty="0">
              <a:solidFill>
                <a:srgbClr val="FFFFFF"/>
              </a:solidFill>
              <a:latin typeface="Aptos"/>
            </a:endParaRPr>
          </a:p>
        </p:txBody>
      </p:sp>
      <p:sp>
        <p:nvSpPr>
          <p:cNvPr id="10" name="Oval 9"/>
          <p:cNvSpPr/>
          <p:nvPr/>
        </p:nvSpPr>
        <p:spPr>
          <a:xfrm>
            <a:off x="6675120" y="1965960"/>
            <a:ext cx="1417320" cy="141732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6964114" y="2376982"/>
            <a:ext cx="839332" cy="313932"/>
          </a:xfrm>
          <a:prstGeom prst="rect">
            <a:avLst/>
          </a:prstGeom>
          <a:noFill/>
        </p:spPr>
        <p:txBody>
          <a:bodyPr wrap="none" lIns="27432" tIns="18288" rIns="27432" bIns="18288">
            <a:spAutoFit/>
          </a:bodyPr>
          <a:lstStyle/>
          <a:p>
            <a:pPr algn="ctr"/>
            <a:r>
              <a:rPr b="1" dirty="0" err="1">
                <a:solidFill>
                  <a:srgbClr val="FFFFFF"/>
                </a:solidFill>
                <a:latin typeface="Aptos"/>
              </a:rPr>
              <a:t>gaméta</a:t>
            </a:r>
            <a:endParaRPr b="1" dirty="0">
              <a:solidFill>
                <a:srgbClr val="FFFFFF"/>
              </a:solidFill>
              <a:latin typeface="Aptos"/>
            </a:endParaRPr>
          </a:p>
        </p:txBody>
      </p:sp>
      <p:sp>
        <p:nvSpPr>
          <p:cNvPr id="12" name="Oval 11"/>
          <p:cNvSpPr/>
          <p:nvPr/>
        </p:nvSpPr>
        <p:spPr>
          <a:xfrm>
            <a:off x="9555480" y="1965960"/>
            <a:ext cx="1417320" cy="1417320"/>
          </a:xfrm>
          <a:prstGeom prst="ellipse">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9898687" y="2376982"/>
            <a:ext cx="730905" cy="313932"/>
          </a:xfrm>
          <a:prstGeom prst="rect">
            <a:avLst/>
          </a:prstGeom>
          <a:noFill/>
        </p:spPr>
        <p:txBody>
          <a:bodyPr wrap="none" lIns="27432" tIns="18288" rIns="27432" bIns="18288">
            <a:spAutoFit/>
          </a:bodyPr>
          <a:lstStyle/>
          <a:p>
            <a:pPr algn="ctr"/>
            <a:r>
              <a:rPr b="1" dirty="0" err="1">
                <a:solidFill>
                  <a:srgbClr val="FFFFFF"/>
                </a:solidFill>
                <a:latin typeface="Aptos"/>
              </a:rPr>
              <a:t>zygota</a:t>
            </a:r>
            <a:endParaRPr b="1" dirty="0">
              <a:solidFill>
                <a:srgbClr val="FFFFFF"/>
              </a:solidFill>
              <a:latin typeface="Aptos"/>
            </a:endParaRPr>
          </a:p>
        </p:txBody>
      </p:sp>
      <p:cxnSp>
        <p:nvCxnSpPr>
          <p:cNvPr id="14" name="Connector 13"/>
          <p:cNvCxnSpPr/>
          <p:nvPr/>
        </p:nvCxnSpPr>
        <p:spPr>
          <a:xfrm>
            <a:off x="2423160" y="2679192"/>
            <a:ext cx="123444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cxnSp>
        <p:nvCxnSpPr>
          <p:cNvPr id="15" name="Connector 14"/>
          <p:cNvCxnSpPr/>
          <p:nvPr/>
        </p:nvCxnSpPr>
        <p:spPr>
          <a:xfrm>
            <a:off x="5303520" y="2679192"/>
            <a:ext cx="123444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a:off x="8183879" y="2679192"/>
            <a:ext cx="1234441"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1847088" y="1430875"/>
            <a:ext cx="8412480" cy="457200"/>
          </a:xfrm>
          <a:prstGeom prst="rect">
            <a:avLst/>
          </a:prstGeom>
          <a:noFill/>
        </p:spPr>
        <p:txBody>
          <a:bodyPr wrap="none" lIns="27432" tIns="18288" rIns="27432" bIns="18288">
            <a:spAutoFit/>
          </a:bodyPr>
          <a:lstStyle/>
          <a:p>
            <a:pPr algn="ctr"/>
            <a:r>
              <a:rPr sz="1800" b="1" dirty="0" err="1">
                <a:solidFill>
                  <a:srgbClr val="182D42"/>
                </a:solidFill>
                <a:latin typeface="Aptos"/>
              </a:rPr>
              <a:t>Jedna</a:t>
            </a:r>
            <a:r>
              <a:rPr sz="1800" b="1" dirty="0">
                <a:solidFill>
                  <a:srgbClr val="182D42"/>
                </a:solidFill>
                <a:latin typeface="Aptos"/>
              </a:rPr>
              <a:t> </a:t>
            </a:r>
            <a:r>
              <a:rPr sz="1800" b="1" dirty="0" err="1">
                <a:solidFill>
                  <a:srgbClr val="182D42"/>
                </a:solidFill>
                <a:latin typeface="Aptos"/>
              </a:rPr>
              <a:t>línia</a:t>
            </a:r>
            <a:r>
              <a:rPr sz="1800" b="1" dirty="0">
                <a:solidFill>
                  <a:srgbClr val="182D42"/>
                </a:solidFill>
                <a:latin typeface="Aptos"/>
              </a:rPr>
              <a:t> </a:t>
            </a:r>
            <a:r>
              <a:rPr sz="1800" b="1" dirty="0" err="1">
                <a:solidFill>
                  <a:srgbClr val="182D42"/>
                </a:solidFill>
                <a:latin typeface="Aptos"/>
              </a:rPr>
              <a:t>buniek</a:t>
            </a:r>
            <a:r>
              <a:rPr sz="1800" b="1" dirty="0">
                <a:solidFill>
                  <a:srgbClr val="182D42"/>
                </a:solidFill>
                <a:latin typeface="Aptos"/>
              </a:rPr>
              <a:t> </a:t>
            </a:r>
            <a:r>
              <a:rPr sz="1800" b="1" dirty="0" err="1">
                <a:solidFill>
                  <a:srgbClr val="182D42"/>
                </a:solidFill>
                <a:latin typeface="Aptos"/>
              </a:rPr>
              <a:t>sa</a:t>
            </a:r>
            <a:r>
              <a:rPr sz="1800" b="1" dirty="0">
                <a:solidFill>
                  <a:srgbClr val="182D42"/>
                </a:solidFill>
                <a:latin typeface="Aptos"/>
              </a:rPr>
              <a:t> v tele „</a:t>
            </a:r>
            <a:r>
              <a:rPr sz="1800" b="1" dirty="0" err="1">
                <a:solidFill>
                  <a:srgbClr val="182D42"/>
                </a:solidFill>
                <a:latin typeface="Aptos"/>
              </a:rPr>
              <a:t>odkladá</a:t>
            </a:r>
            <a:r>
              <a:rPr sz="1800" b="1" dirty="0">
                <a:solidFill>
                  <a:srgbClr val="182D42"/>
                </a:solidFill>
                <a:latin typeface="Aptos"/>
              </a:rPr>
              <a:t>“ pre </a:t>
            </a:r>
            <a:r>
              <a:rPr sz="1800" b="1" dirty="0" err="1">
                <a:solidFill>
                  <a:srgbClr val="182D42"/>
                </a:solidFill>
                <a:latin typeface="Aptos"/>
              </a:rPr>
              <a:t>ďalšiu</a:t>
            </a:r>
            <a:r>
              <a:rPr sz="1800" b="1" dirty="0">
                <a:solidFill>
                  <a:srgbClr val="182D42"/>
                </a:solidFill>
                <a:latin typeface="Aptos"/>
              </a:rPr>
              <a:t> </a:t>
            </a:r>
            <a:r>
              <a:rPr sz="1800" b="1" dirty="0" err="1">
                <a:solidFill>
                  <a:srgbClr val="182D42"/>
                </a:solidFill>
                <a:latin typeface="Aptos"/>
              </a:rPr>
              <a:t>generáciu</a:t>
            </a:r>
            <a:r>
              <a:rPr sz="1800" b="1" dirty="0">
                <a:solidFill>
                  <a:srgbClr val="182D42"/>
                </a:solidFill>
                <a:latin typeface="Aptos"/>
              </a:rPr>
              <a:t>.</a:t>
            </a:r>
          </a:p>
        </p:txBody>
      </p:sp>
      <p:sp>
        <p:nvSpPr>
          <p:cNvPr id="18" name="Rounded Rectangle 17"/>
          <p:cNvSpPr/>
          <p:nvPr/>
        </p:nvSpPr>
        <p:spPr>
          <a:xfrm>
            <a:off x="658367" y="5779008"/>
            <a:ext cx="11010231"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77824" y="5888736"/>
            <a:ext cx="10790775" cy="283154"/>
          </a:xfrm>
          <a:prstGeom prst="rect">
            <a:avLst/>
          </a:prstGeom>
          <a:noFill/>
        </p:spPr>
        <p:txBody>
          <a:bodyPr wrap="none" lIns="27432" tIns="18288" rIns="27432" bIns="18288">
            <a:spAutoFit/>
          </a:bodyPr>
          <a:lstStyle/>
          <a:p>
            <a:pPr algn="l"/>
            <a:r>
              <a:rPr sz="1600" b="1" dirty="0" err="1">
                <a:solidFill>
                  <a:srgbClr val="182D42"/>
                </a:solidFill>
                <a:latin typeface="Aptos"/>
              </a:rPr>
              <a:t>Pohlavné</a:t>
            </a:r>
            <a:r>
              <a:rPr sz="1600" b="1" dirty="0">
                <a:solidFill>
                  <a:srgbClr val="182D42"/>
                </a:solidFill>
                <a:latin typeface="Aptos"/>
              </a:rPr>
              <a:t> </a:t>
            </a:r>
            <a:r>
              <a:rPr sz="1600" b="1" dirty="0" err="1">
                <a:solidFill>
                  <a:srgbClr val="182D42"/>
                </a:solidFill>
                <a:latin typeface="Aptos"/>
              </a:rPr>
              <a:t>bunky</a:t>
            </a:r>
            <a:r>
              <a:rPr sz="1600" b="1" dirty="0">
                <a:solidFill>
                  <a:srgbClr val="182D42"/>
                </a:solidFill>
                <a:latin typeface="Aptos"/>
              </a:rPr>
              <a:t> </a:t>
            </a:r>
            <a:r>
              <a:rPr sz="1600" b="1" dirty="0" err="1">
                <a:solidFill>
                  <a:srgbClr val="182D42"/>
                </a:solidFill>
                <a:latin typeface="Aptos"/>
              </a:rPr>
              <a:t>nevznikajú</a:t>
            </a:r>
            <a:r>
              <a:rPr sz="1600" b="1" dirty="0">
                <a:solidFill>
                  <a:srgbClr val="182D42"/>
                </a:solidFill>
                <a:latin typeface="Aptos"/>
              </a:rPr>
              <a:t> </a:t>
            </a:r>
            <a:r>
              <a:rPr sz="1600" b="1" dirty="0" err="1">
                <a:solidFill>
                  <a:srgbClr val="182D42"/>
                </a:solidFill>
                <a:latin typeface="Aptos"/>
              </a:rPr>
              <a:t>náhodne</a:t>
            </a:r>
            <a:r>
              <a:rPr sz="1600" b="1" dirty="0">
                <a:solidFill>
                  <a:srgbClr val="182D42"/>
                </a:solidFill>
                <a:latin typeface="Aptos"/>
              </a:rPr>
              <a:t> </a:t>
            </a:r>
            <a:r>
              <a:rPr sz="1600" b="1" dirty="0" err="1">
                <a:solidFill>
                  <a:srgbClr val="182D42"/>
                </a:solidFill>
                <a:latin typeface="Aptos"/>
              </a:rPr>
              <a:t>až</a:t>
            </a:r>
            <a:r>
              <a:rPr sz="1600" b="1" dirty="0">
                <a:solidFill>
                  <a:srgbClr val="182D42"/>
                </a:solidFill>
                <a:latin typeface="Aptos"/>
              </a:rPr>
              <a:t> v </a:t>
            </a:r>
            <a:r>
              <a:rPr sz="1600" b="1" dirty="0" err="1">
                <a:solidFill>
                  <a:srgbClr val="182D42"/>
                </a:solidFill>
                <a:latin typeface="Aptos"/>
              </a:rPr>
              <a:t>dospelosti</a:t>
            </a:r>
            <a:r>
              <a:rPr sz="1600" b="1" dirty="0">
                <a:solidFill>
                  <a:srgbClr val="182D42"/>
                </a:solidFill>
                <a:latin typeface="Aptos"/>
              </a:rPr>
              <a:t> – ich </a:t>
            </a:r>
            <a:r>
              <a:rPr sz="1600" b="1" dirty="0" err="1">
                <a:solidFill>
                  <a:srgbClr val="182D42"/>
                </a:solidFill>
                <a:latin typeface="Aptos"/>
              </a:rPr>
              <a:t>príbeh</a:t>
            </a:r>
            <a:r>
              <a:rPr sz="1600" b="1" dirty="0">
                <a:solidFill>
                  <a:srgbClr val="182D42"/>
                </a:solidFill>
                <a:latin typeface="Aptos"/>
              </a:rPr>
              <a:t> </a:t>
            </a:r>
            <a:r>
              <a:rPr sz="1600" b="1" dirty="0" err="1">
                <a:solidFill>
                  <a:srgbClr val="182D42"/>
                </a:solidFill>
                <a:latin typeface="Aptos"/>
              </a:rPr>
              <a:t>sa</a:t>
            </a:r>
            <a:r>
              <a:rPr sz="1600" b="1" dirty="0">
                <a:solidFill>
                  <a:srgbClr val="182D42"/>
                </a:solidFill>
                <a:latin typeface="Aptos"/>
              </a:rPr>
              <a:t> </a:t>
            </a:r>
            <a:r>
              <a:rPr sz="1600" b="1" dirty="0" err="1">
                <a:solidFill>
                  <a:srgbClr val="182D42"/>
                </a:solidFill>
                <a:latin typeface="Aptos"/>
              </a:rPr>
              <a:t>začína</a:t>
            </a:r>
            <a:r>
              <a:rPr sz="1600" b="1" dirty="0">
                <a:solidFill>
                  <a:srgbClr val="182D42"/>
                </a:solidFill>
                <a:latin typeface="Aptos"/>
              </a:rPr>
              <a:t> </a:t>
            </a:r>
            <a:r>
              <a:rPr sz="1600" b="1" dirty="0" err="1">
                <a:solidFill>
                  <a:srgbClr val="182D42"/>
                </a:solidFill>
                <a:latin typeface="Aptos"/>
              </a:rPr>
              <a:t>veľmi</a:t>
            </a:r>
            <a:r>
              <a:rPr sz="1600" b="1" dirty="0">
                <a:solidFill>
                  <a:srgbClr val="182D42"/>
                </a:solidFill>
                <a:latin typeface="Aptos"/>
              </a:rPr>
              <a:t> </a:t>
            </a:r>
            <a:r>
              <a:rPr sz="1600" b="1" dirty="0" err="1">
                <a:solidFill>
                  <a:srgbClr val="182D42"/>
                </a:solidFill>
                <a:latin typeface="Aptos"/>
              </a:rPr>
              <a:t>skoro</a:t>
            </a:r>
            <a:r>
              <a:rPr sz="1600" b="1" dirty="0">
                <a:solidFill>
                  <a:srgbClr val="182D42"/>
                </a:solidFill>
                <a:latin typeface="Aptos"/>
              </a:rPr>
              <a:t> </a:t>
            </a:r>
            <a:r>
              <a:rPr sz="1600" b="1" dirty="0" err="1">
                <a:solidFill>
                  <a:srgbClr val="182D42"/>
                </a:solidFill>
                <a:latin typeface="Aptos"/>
              </a:rPr>
              <a:t>počas</a:t>
            </a:r>
            <a:r>
              <a:rPr sz="1600" b="1" dirty="0">
                <a:solidFill>
                  <a:srgbClr val="182D42"/>
                </a:solidFill>
                <a:latin typeface="Aptos"/>
              </a:rPr>
              <a:t> </a:t>
            </a:r>
            <a:r>
              <a:rPr sz="1600" b="1" dirty="0" err="1">
                <a:solidFill>
                  <a:srgbClr val="182D42"/>
                </a:solidFill>
                <a:latin typeface="Aptos"/>
              </a:rPr>
              <a:t>embryonálneho</a:t>
            </a:r>
            <a:r>
              <a:rPr sz="1600" b="1" dirty="0">
                <a:solidFill>
                  <a:srgbClr val="182D42"/>
                </a:solidFill>
                <a:latin typeface="Aptos"/>
              </a:rPr>
              <a:t> </a:t>
            </a:r>
            <a:r>
              <a:rPr sz="1600" b="1" dirty="0" err="1">
                <a:solidFill>
                  <a:srgbClr val="182D42"/>
                </a:solidFill>
                <a:latin typeface="Aptos"/>
              </a:rPr>
              <a:t>vývoja</a:t>
            </a:r>
            <a:r>
              <a:rPr sz="1600" b="1" dirty="0">
                <a:solidFill>
                  <a:srgbClr val="182D42"/>
                </a:solidFill>
                <a:latin typeface="Aptos"/>
              </a:rPr>
              <a:t>.</a:t>
            </a:r>
          </a:p>
        </p:txBody>
      </p:sp>
      <p:sp>
        <p:nvSpPr>
          <p:cNvPr id="21" name="TextBox 2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2" name="TextBox 2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3</a:t>
            </a:r>
          </a:p>
        </p:txBody>
      </p:sp>
      <p:pic>
        <p:nvPicPr>
          <p:cNvPr id="24" name="Picture 2" descr="Primordial germ cell migration and ovotestis. Left: Embryo at 9 weeks... |  Download Scientific Diagram">
            <a:extLst>
              <a:ext uri="{FF2B5EF4-FFF2-40B4-BE49-F238E27FC236}">
                <a16:creationId xmlns:a16="http://schemas.microsoft.com/office/drawing/2014/main" id="{FAB01DEE-9A81-77B4-02DE-C3A524E577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591" r="66132"/>
          <a:stretch/>
        </p:blipFill>
        <p:spPr bwMode="auto">
          <a:xfrm>
            <a:off x="6067043" y="3505431"/>
            <a:ext cx="1155192" cy="217036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4" descr="Oocytes from Stem Cells | New England Journal of Medicine">
            <a:extLst>
              <a:ext uri="{FF2B5EF4-FFF2-40B4-BE49-F238E27FC236}">
                <a16:creationId xmlns:a16="http://schemas.microsoft.com/office/drawing/2014/main" id="{633456B4-9172-BE16-6247-3FECD1713A9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72" t="12933" r="71629" b="53340"/>
          <a:stretch/>
        </p:blipFill>
        <p:spPr bwMode="auto">
          <a:xfrm>
            <a:off x="4561331" y="3505432"/>
            <a:ext cx="1484378" cy="2170360"/>
          </a:xfrm>
          <a:prstGeom prst="rect">
            <a:avLst/>
          </a:prstGeom>
          <a:noFill/>
          <a:extLst>
            <a:ext uri="{909E8E84-426E-40DD-AFC4-6F175D3DCCD1}">
              <a14:hiddenFill xmlns:a14="http://schemas.microsoft.com/office/drawing/2010/main">
                <a:solidFill>
                  <a:srgbClr val="FFFFFF"/>
                </a:solidFill>
              </a14:hiddenFill>
            </a:ext>
          </a:extLst>
        </p:spPr>
      </p:pic>
      <p:sp>
        <p:nvSpPr>
          <p:cNvPr id="29" name="BlokTextu 28">
            <a:extLst>
              <a:ext uri="{FF2B5EF4-FFF2-40B4-BE49-F238E27FC236}">
                <a16:creationId xmlns:a16="http://schemas.microsoft.com/office/drawing/2014/main" id="{CAF7F8C1-6525-4B6C-6E54-61C9735F43E4}"/>
              </a:ext>
            </a:extLst>
          </p:cNvPr>
          <p:cNvSpPr txBox="1"/>
          <p:nvPr/>
        </p:nvSpPr>
        <p:spPr>
          <a:xfrm>
            <a:off x="8929116" y="4114526"/>
            <a:ext cx="2660904" cy="338554"/>
          </a:xfrm>
          <a:prstGeom prst="rect">
            <a:avLst/>
          </a:prstGeom>
          <a:noFill/>
        </p:spPr>
        <p:txBody>
          <a:bodyPr wrap="square">
            <a:spAutoFit/>
          </a:bodyPr>
          <a:lstStyle/>
          <a:p>
            <a:r>
              <a:rPr kumimoji="0" lang="sk-SK" sz="1600" b="1" i="0" u="none" strike="noStrike" kern="1200" cap="none" spc="0" normalizeH="0" baseline="0" noProof="0" dirty="0">
                <a:ln>
                  <a:noFill/>
                </a:ln>
                <a:solidFill>
                  <a:schemeClr val="accent2">
                    <a:lumMod val="75000"/>
                  </a:schemeClr>
                </a:solidFill>
                <a:effectLst/>
                <a:uLnTx/>
                <a:uFillTx/>
                <a:latin typeface="Aptos"/>
                <a:ea typeface="+mn-ea"/>
                <a:cs typeface="+mn-cs"/>
              </a:rPr>
              <a:t>Prečo je SRY gén kľúčový? </a:t>
            </a:r>
            <a:endParaRPr lang="sk-SK" sz="2000" dirty="0">
              <a:solidFill>
                <a:schemeClr val="accent2">
                  <a:lumMod val="75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GENETICKÁ VÝBAVA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Chromozómy: biologická knižnica</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Prečo potrebujeme pri rozmnožovaní matematiku 46 → 23 → 46</a:t>
            </a:r>
          </a:p>
        </p:txBody>
      </p:sp>
      <p:sp>
        <p:nvSpPr>
          <p:cNvPr id="6" name="Rounded Rectangle 5"/>
          <p:cNvSpPr/>
          <p:nvPr/>
        </p:nvSpPr>
        <p:spPr>
          <a:xfrm>
            <a:off x="822960" y="1645920"/>
            <a:ext cx="2926080" cy="128016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69264" y="1773936"/>
            <a:ext cx="2633472" cy="310896"/>
          </a:xfrm>
          <a:prstGeom prst="rect">
            <a:avLst/>
          </a:prstGeom>
          <a:noFill/>
        </p:spPr>
        <p:txBody>
          <a:bodyPr wrap="none" lIns="27432" tIns="18288" rIns="27432" bIns="18288">
            <a:spAutoFit/>
          </a:bodyPr>
          <a:lstStyle/>
          <a:p>
            <a:pPr algn="l"/>
            <a:r>
              <a:rPr sz="1500" b="1">
                <a:solidFill>
                  <a:srgbClr val="FFFFFF"/>
                </a:solidFill>
                <a:latin typeface="Aptos"/>
              </a:rPr>
              <a:t>Telesná bunka</a:t>
            </a:r>
          </a:p>
        </p:txBody>
      </p:sp>
      <p:sp>
        <p:nvSpPr>
          <p:cNvPr id="8" name="TextBox 7"/>
          <p:cNvSpPr txBox="1"/>
          <p:nvPr/>
        </p:nvSpPr>
        <p:spPr>
          <a:xfrm>
            <a:off x="969264" y="2176272"/>
            <a:ext cx="2633472" cy="640080"/>
          </a:xfrm>
          <a:prstGeom prst="rect">
            <a:avLst/>
          </a:prstGeom>
          <a:noFill/>
        </p:spPr>
        <p:txBody>
          <a:bodyPr wrap="none" lIns="27432" tIns="18288" rIns="27432" bIns="18288">
            <a:spAutoFit/>
          </a:bodyPr>
          <a:lstStyle/>
          <a:p>
            <a:pPr algn="l"/>
            <a:r>
              <a:rPr sz="1150" b="0">
                <a:solidFill>
                  <a:srgbClr val="FFFFFF"/>
                </a:solidFill>
                <a:latin typeface="Aptos"/>
              </a:rPr>
              <a:t>46 chromozómov
23 párov</a:t>
            </a:r>
          </a:p>
        </p:txBody>
      </p:sp>
      <p:cxnSp>
        <p:nvCxnSpPr>
          <p:cNvPr id="9" name="Connector 8"/>
          <p:cNvCxnSpPr/>
          <p:nvPr/>
        </p:nvCxnSpPr>
        <p:spPr>
          <a:xfrm>
            <a:off x="3886200" y="2286000"/>
            <a:ext cx="82296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0" name="Rounded Rectangle 9"/>
          <p:cNvSpPr/>
          <p:nvPr/>
        </p:nvSpPr>
        <p:spPr>
          <a:xfrm>
            <a:off x="4846320" y="1645920"/>
            <a:ext cx="2926080" cy="128016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4992624" y="1773936"/>
            <a:ext cx="2633472" cy="310896"/>
          </a:xfrm>
          <a:prstGeom prst="rect">
            <a:avLst/>
          </a:prstGeom>
          <a:noFill/>
        </p:spPr>
        <p:txBody>
          <a:bodyPr wrap="none" lIns="27432" tIns="18288" rIns="27432" bIns="18288">
            <a:spAutoFit/>
          </a:bodyPr>
          <a:lstStyle/>
          <a:p>
            <a:pPr algn="l"/>
            <a:r>
              <a:rPr sz="1500" b="1">
                <a:solidFill>
                  <a:srgbClr val="FFFFFF"/>
                </a:solidFill>
                <a:latin typeface="Aptos"/>
              </a:rPr>
              <a:t>Gaméta</a:t>
            </a:r>
          </a:p>
        </p:txBody>
      </p:sp>
      <p:sp>
        <p:nvSpPr>
          <p:cNvPr id="12" name="TextBox 11"/>
          <p:cNvSpPr txBox="1"/>
          <p:nvPr/>
        </p:nvSpPr>
        <p:spPr>
          <a:xfrm>
            <a:off x="4992624" y="2176272"/>
            <a:ext cx="2633472" cy="640080"/>
          </a:xfrm>
          <a:prstGeom prst="rect">
            <a:avLst/>
          </a:prstGeom>
          <a:noFill/>
        </p:spPr>
        <p:txBody>
          <a:bodyPr wrap="none" lIns="27432" tIns="18288" rIns="27432" bIns="18288">
            <a:spAutoFit/>
          </a:bodyPr>
          <a:lstStyle/>
          <a:p>
            <a:pPr algn="l"/>
            <a:r>
              <a:rPr sz="1150" b="0">
                <a:solidFill>
                  <a:srgbClr val="FFFFFF"/>
                </a:solidFill>
                <a:latin typeface="Aptos"/>
              </a:rPr>
              <a:t>23 chromozómov
jedna sada</a:t>
            </a:r>
          </a:p>
        </p:txBody>
      </p:sp>
      <p:cxnSp>
        <p:nvCxnSpPr>
          <p:cNvPr id="13" name="Connector 12"/>
          <p:cNvCxnSpPr/>
          <p:nvPr/>
        </p:nvCxnSpPr>
        <p:spPr>
          <a:xfrm>
            <a:off x="7909560" y="2286000"/>
            <a:ext cx="82296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4" name="Rounded Rectangle 13"/>
          <p:cNvSpPr/>
          <p:nvPr/>
        </p:nvSpPr>
        <p:spPr>
          <a:xfrm>
            <a:off x="8869680" y="1645920"/>
            <a:ext cx="2468880" cy="1280160"/>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9015984" y="1773936"/>
            <a:ext cx="2176272" cy="310896"/>
          </a:xfrm>
          <a:prstGeom prst="rect">
            <a:avLst/>
          </a:prstGeom>
          <a:noFill/>
        </p:spPr>
        <p:txBody>
          <a:bodyPr wrap="none" lIns="27432" tIns="18288" rIns="27432" bIns="18288">
            <a:spAutoFit/>
          </a:bodyPr>
          <a:lstStyle/>
          <a:p>
            <a:pPr algn="l"/>
            <a:r>
              <a:rPr sz="1500" b="1">
                <a:solidFill>
                  <a:srgbClr val="FFFFFF"/>
                </a:solidFill>
                <a:latin typeface="Aptos"/>
              </a:rPr>
              <a:t>Zygota</a:t>
            </a:r>
          </a:p>
        </p:txBody>
      </p:sp>
      <p:sp>
        <p:nvSpPr>
          <p:cNvPr id="16" name="TextBox 15"/>
          <p:cNvSpPr txBox="1"/>
          <p:nvPr/>
        </p:nvSpPr>
        <p:spPr>
          <a:xfrm>
            <a:off x="9015984" y="2176272"/>
            <a:ext cx="2176272" cy="640080"/>
          </a:xfrm>
          <a:prstGeom prst="rect">
            <a:avLst/>
          </a:prstGeom>
          <a:noFill/>
        </p:spPr>
        <p:txBody>
          <a:bodyPr wrap="none" lIns="27432" tIns="18288" rIns="27432" bIns="18288">
            <a:spAutoFit/>
          </a:bodyPr>
          <a:lstStyle/>
          <a:p>
            <a:pPr algn="l"/>
            <a:r>
              <a:rPr sz="1150" b="0">
                <a:solidFill>
                  <a:srgbClr val="FFFFFF"/>
                </a:solidFill>
                <a:latin typeface="Aptos"/>
              </a:rPr>
              <a:t>46 chromozómov</a:t>
            </a:r>
          </a:p>
        </p:txBody>
      </p:sp>
      <p:sp>
        <p:nvSpPr>
          <p:cNvPr id="17" name="TextBox 16"/>
          <p:cNvSpPr txBox="1"/>
          <p:nvPr/>
        </p:nvSpPr>
        <p:spPr>
          <a:xfrm>
            <a:off x="3337560" y="3044952"/>
            <a:ext cx="5943600" cy="411480"/>
          </a:xfrm>
          <a:prstGeom prst="rect">
            <a:avLst/>
          </a:prstGeom>
          <a:noFill/>
        </p:spPr>
        <p:txBody>
          <a:bodyPr wrap="none" lIns="27432" tIns="18288" rIns="27432" bIns="18288">
            <a:spAutoFit/>
          </a:bodyPr>
          <a:lstStyle/>
          <a:p>
            <a:pPr algn="ctr"/>
            <a:r>
              <a:rPr sz="2200" b="1" dirty="0">
                <a:solidFill>
                  <a:srgbClr val="182D42"/>
                </a:solidFill>
                <a:latin typeface="Aptos"/>
              </a:rPr>
              <a:t>23 od </a:t>
            </a:r>
            <a:r>
              <a:rPr sz="2200" b="1" dirty="0" err="1">
                <a:solidFill>
                  <a:srgbClr val="182D42"/>
                </a:solidFill>
                <a:latin typeface="Aptos"/>
              </a:rPr>
              <a:t>matky</a:t>
            </a:r>
            <a:r>
              <a:rPr sz="2200" b="1" dirty="0">
                <a:solidFill>
                  <a:srgbClr val="182D42"/>
                </a:solidFill>
                <a:latin typeface="Aptos"/>
              </a:rPr>
              <a:t> + 23 od </a:t>
            </a:r>
            <a:r>
              <a:rPr sz="2200" b="1" dirty="0" err="1">
                <a:solidFill>
                  <a:srgbClr val="182D42"/>
                </a:solidFill>
                <a:latin typeface="Aptos"/>
              </a:rPr>
              <a:t>otca</a:t>
            </a:r>
            <a:endParaRPr sz="2200" b="1" dirty="0">
              <a:solidFill>
                <a:srgbClr val="182D42"/>
              </a:solidFill>
              <a:latin typeface="Aptos"/>
            </a:endParaRPr>
          </a:p>
        </p:txBody>
      </p:sp>
      <p:sp>
        <p:nvSpPr>
          <p:cNvPr id="18" name="Rounded Rectangle 17"/>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77824" y="5888736"/>
            <a:ext cx="10378440" cy="274320"/>
          </a:xfrm>
          <a:prstGeom prst="rect">
            <a:avLst/>
          </a:prstGeom>
          <a:noFill/>
        </p:spPr>
        <p:txBody>
          <a:bodyPr wrap="none" lIns="27432" tIns="18288" rIns="27432" bIns="18288">
            <a:spAutoFit/>
          </a:bodyPr>
          <a:lstStyle/>
          <a:p>
            <a:pPr algn="l"/>
            <a:r>
              <a:rPr sz="1150" b="1">
                <a:solidFill>
                  <a:srgbClr val="182D42"/>
                </a:solidFill>
                <a:latin typeface="Aptos"/>
              </a:rPr>
              <a:t>Keby gaméty mali po 46 chromozómov, počet chromozómov by sa pri každej generácii zdvojnásobil.</a:t>
            </a:r>
          </a:p>
        </p:txBody>
      </p:sp>
      <p:sp>
        <p:nvSpPr>
          <p:cNvPr id="21" name="TextBox 2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2" name="TextBox 2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4</a:t>
            </a:r>
          </a:p>
        </p:txBody>
      </p:sp>
      <p:pic>
        <p:nvPicPr>
          <p:cNvPr id="23" name="Picture 2" descr="What does Haploid mean?">
            <a:extLst>
              <a:ext uri="{FF2B5EF4-FFF2-40B4-BE49-F238E27FC236}">
                <a16:creationId xmlns:a16="http://schemas.microsoft.com/office/drawing/2014/main" id="{4C7D33F3-C5F0-863E-1C52-10772C4F10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2736" y="3530815"/>
            <a:ext cx="5116068" cy="21849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MEIÓZA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Meióza: delenie, ktoré robí dve veci naraz</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Zníži počet chromozómov a premieša genetickú informáciu</a:t>
            </a:r>
          </a:p>
        </p:txBody>
      </p:sp>
      <p:sp>
        <p:nvSpPr>
          <p:cNvPr id="6" name="Rounded Rectangle 5"/>
          <p:cNvSpPr/>
          <p:nvPr/>
        </p:nvSpPr>
        <p:spPr>
          <a:xfrm>
            <a:off x="822960" y="1645920"/>
            <a:ext cx="2743200" cy="123444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69264" y="1773936"/>
            <a:ext cx="1407629" cy="344710"/>
          </a:xfrm>
          <a:prstGeom prst="rect">
            <a:avLst/>
          </a:prstGeom>
          <a:noFill/>
        </p:spPr>
        <p:txBody>
          <a:bodyPr wrap="none" lIns="27432" tIns="18288" rIns="27432" bIns="18288">
            <a:spAutoFit/>
          </a:bodyPr>
          <a:lstStyle/>
          <a:p>
            <a:pPr algn="l"/>
            <a:r>
              <a:rPr sz="2000" b="1" dirty="0">
                <a:solidFill>
                  <a:srgbClr val="FFFFFF"/>
                </a:solidFill>
                <a:latin typeface="Aptos"/>
              </a:rPr>
              <a:t>1. </a:t>
            </a:r>
            <a:r>
              <a:rPr sz="2000" b="1" dirty="0" err="1">
                <a:solidFill>
                  <a:srgbClr val="FFFFFF"/>
                </a:solidFill>
                <a:latin typeface="Aptos"/>
              </a:rPr>
              <a:t>Redukcia</a:t>
            </a:r>
            <a:endParaRPr sz="2000" b="1" dirty="0">
              <a:solidFill>
                <a:srgbClr val="FFFFFF"/>
              </a:solidFill>
              <a:latin typeface="Aptos"/>
            </a:endParaRPr>
          </a:p>
        </p:txBody>
      </p:sp>
      <p:sp>
        <p:nvSpPr>
          <p:cNvPr id="8" name="TextBox 7"/>
          <p:cNvSpPr txBox="1"/>
          <p:nvPr/>
        </p:nvSpPr>
        <p:spPr>
          <a:xfrm>
            <a:off x="969264" y="2176272"/>
            <a:ext cx="2245615" cy="313932"/>
          </a:xfrm>
          <a:prstGeom prst="rect">
            <a:avLst/>
          </a:prstGeom>
          <a:noFill/>
        </p:spPr>
        <p:txBody>
          <a:bodyPr wrap="none" lIns="27432" tIns="18288" rIns="27432" bIns="18288">
            <a:spAutoFit/>
          </a:bodyPr>
          <a:lstStyle/>
          <a:p>
            <a:pPr algn="l"/>
            <a:r>
              <a:rPr b="0" dirty="0">
                <a:solidFill>
                  <a:srgbClr val="FFFFFF"/>
                </a:solidFill>
                <a:latin typeface="Aptos"/>
              </a:rPr>
              <a:t>46 → 23 </a:t>
            </a:r>
            <a:r>
              <a:rPr b="0" dirty="0" err="1">
                <a:solidFill>
                  <a:srgbClr val="FFFFFF"/>
                </a:solidFill>
                <a:latin typeface="Aptos"/>
              </a:rPr>
              <a:t>chromozómov</a:t>
            </a:r>
            <a:endParaRPr b="0" dirty="0">
              <a:solidFill>
                <a:srgbClr val="FFFFFF"/>
              </a:solidFill>
              <a:latin typeface="Aptos"/>
            </a:endParaRPr>
          </a:p>
        </p:txBody>
      </p:sp>
      <p:sp>
        <p:nvSpPr>
          <p:cNvPr id="9" name="Rounded Rectangle 8"/>
          <p:cNvSpPr/>
          <p:nvPr/>
        </p:nvSpPr>
        <p:spPr>
          <a:xfrm>
            <a:off x="4709160" y="1645920"/>
            <a:ext cx="2743200" cy="123444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4855464" y="1773936"/>
            <a:ext cx="1782860" cy="344710"/>
          </a:xfrm>
          <a:prstGeom prst="rect">
            <a:avLst/>
          </a:prstGeom>
          <a:noFill/>
        </p:spPr>
        <p:txBody>
          <a:bodyPr wrap="none" lIns="27432" tIns="18288" rIns="27432" bIns="18288">
            <a:spAutoFit/>
          </a:bodyPr>
          <a:lstStyle/>
          <a:p>
            <a:pPr algn="l"/>
            <a:r>
              <a:rPr sz="2000" b="1" dirty="0">
                <a:solidFill>
                  <a:srgbClr val="FFFFFF"/>
                </a:solidFill>
                <a:latin typeface="Aptos"/>
              </a:rPr>
              <a:t>2. </a:t>
            </a:r>
            <a:r>
              <a:rPr sz="2000" b="1" dirty="0" err="1">
                <a:solidFill>
                  <a:srgbClr val="FFFFFF"/>
                </a:solidFill>
                <a:latin typeface="Aptos"/>
              </a:rPr>
              <a:t>Premiešanie</a:t>
            </a:r>
            <a:endParaRPr sz="2000" b="1" dirty="0">
              <a:solidFill>
                <a:srgbClr val="FFFFFF"/>
              </a:solidFill>
              <a:latin typeface="Aptos"/>
            </a:endParaRPr>
          </a:p>
        </p:txBody>
      </p:sp>
      <p:sp>
        <p:nvSpPr>
          <p:cNvPr id="11" name="TextBox 10"/>
          <p:cNvSpPr txBox="1"/>
          <p:nvPr/>
        </p:nvSpPr>
        <p:spPr>
          <a:xfrm>
            <a:off x="4855464" y="2176272"/>
            <a:ext cx="2049792" cy="313932"/>
          </a:xfrm>
          <a:prstGeom prst="rect">
            <a:avLst/>
          </a:prstGeom>
          <a:noFill/>
        </p:spPr>
        <p:txBody>
          <a:bodyPr wrap="none" lIns="27432" tIns="18288" rIns="27432" bIns="18288">
            <a:spAutoFit/>
          </a:bodyPr>
          <a:lstStyle/>
          <a:p>
            <a:pPr algn="l"/>
            <a:r>
              <a:rPr b="0" dirty="0" err="1">
                <a:solidFill>
                  <a:srgbClr val="FFFFFF"/>
                </a:solidFill>
                <a:latin typeface="Aptos"/>
              </a:rPr>
              <a:t>rekombinácia</a:t>
            </a:r>
            <a:r>
              <a:rPr b="0" dirty="0">
                <a:solidFill>
                  <a:srgbClr val="FFFFFF"/>
                </a:solidFill>
                <a:latin typeface="Aptos"/>
              </a:rPr>
              <a:t> </a:t>
            </a:r>
            <a:r>
              <a:rPr b="0" dirty="0" err="1">
                <a:solidFill>
                  <a:srgbClr val="FFFFFF"/>
                </a:solidFill>
                <a:latin typeface="Aptos"/>
              </a:rPr>
              <a:t>génov</a:t>
            </a:r>
            <a:endParaRPr b="0" dirty="0">
              <a:solidFill>
                <a:srgbClr val="FFFFFF"/>
              </a:solidFill>
              <a:latin typeface="Aptos"/>
            </a:endParaRPr>
          </a:p>
        </p:txBody>
      </p:sp>
      <p:sp>
        <p:nvSpPr>
          <p:cNvPr id="12" name="Rounded Rectangle 11"/>
          <p:cNvSpPr/>
          <p:nvPr/>
        </p:nvSpPr>
        <p:spPr>
          <a:xfrm>
            <a:off x="8595360" y="1645920"/>
            <a:ext cx="2743200" cy="1234440"/>
          </a:xfrm>
          <a:prstGeom prst="roundRect">
            <a:avLst/>
          </a:prstGeom>
          <a:solidFill>
            <a:srgbClr val="D29D3E"/>
          </a:solidFill>
          <a:ln>
            <a:solidFill>
              <a:srgbClr val="D29D3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741664" y="1773936"/>
            <a:ext cx="1793761" cy="344710"/>
          </a:xfrm>
          <a:prstGeom prst="rect">
            <a:avLst/>
          </a:prstGeom>
          <a:noFill/>
        </p:spPr>
        <p:txBody>
          <a:bodyPr wrap="none" lIns="27432" tIns="18288" rIns="27432" bIns="18288">
            <a:spAutoFit/>
          </a:bodyPr>
          <a:lstStyle/>
          <a:p>
            <a:pPr algn="l"/>
            <a:r>
              <a:rPr sz="2000" b="1" dirty="0">
                <a:solidFill>
                  <a:srgbClr val="FFFFFF"/>
                </a:solidFill>
                <a:latin typeface="Aptos"/>
              </a:rPr>
              <a:t>3. </a:t>
            </a:r>
            <a:r>
              <a:rPr sz="2000" b="1" dirty="0" err="1">
                <a:solidFill>
                  <a:srgbClr val="FFFFFF"/>
                </a:solidFill>
                <a:latin typeface="Aptos"/>
              </a:rPr>
              <a:t>Rozmanitosť</a:t>
            </a:r>
            <a:endParaRPr sz="2000" b="1" dirty="0">
              <a:solidFill>
                <a:srgbClr val="FFFFFF"/>
              </a:solidFill>
              <a:latin typeface="Aptos"/>
            </a:endParaRPr>
          </a:p>
        </p:txBody>
      </p:sp>
      <p:sp>
        <p:nvSpPr>
          <p:cNvPr id="14" name="TextBox 13"/>
          <p:cNvSpPr txBox="1"/>
          <p:nvPr/>
        </p:nvSpPr>
        <p:spPr>
          <a:xfrm>
            <a:off x="8741664" y="2176272"/>
            <a:ext cx="2010487" cy="313932"/>
          </a:xfrm>
          <a:prstGeom prst="rect">
            <a:avLst/>
          </a:prstGeom>
          <a:noFill/>
        </p:spPr>
        <p:txBody>
          <a:bodyPr wrap="none" lIns="27432" tIns="18288" rIns="27432" bIns="18288">
            <a:spAutoFit/>
          </a:bodyPr>
          <a:lstStyle/>
          <a:p>
            <a:pPr algn="l"/>
            <a:r>
              <a:rPr b="0" dirty="0" err="1">
                <a:solidFill>
                  <a:srgbClr val="FFFFFF"/>
                </a:solidFill>
                <a:latin typeface="Aptos"/>
              </a:rPr>
              <a:t>každá</a:t>
            </a:r>
            <a:r>
              <a:rPr b="0" dirty="0">
                <a:solidFill>
                  <a:srgbClr val="FFFFFF"/>
                </a:solidFill>
                <a:latin typeface="Aptos"/>
              </a:rPr>
              <a:t> </a:t>
            </a:r>
            <a:r>
              <a:rPr b="0" dirty="0" err="1">
                <a:solidFill>
                  <a:srgbClr val="FFFFFF"/>
                </a:solidFill>
                <a:latin typeface="Aptos"/>
              </a:rPr>
              <a:t>gaméta</a:t>
            </a:r>
            <a:r>
              <a:rPr b="0" dirty="0">
                <a:solidFill>
                  <a:srgbClr val="FFFFFF"/>
                </a:solidFill>
                <a:latin typeface="Aptos"/>
              </a:rPr>
              <a:t> je </a:t>
            </a:r>
            <a:r>
              <a:rPr b="0" dirty="0" err="1">
                <a:solidFill>
                  <a:srgbClr val="FFFFFF"/>
                </a:solidFill>
                <a:latin typeface="Aptos"/>
              </a:rPr>
              <a:t>iná</a:t>
            </a:r>
            <a:endParaRPr b="0" dirty="0">
              <a:solidFill>
                <a:srgbClr val="FFFFFF"/>
              </a:solidFill>
              <a:latin typeface="Aptos"/>
            </a:endParaRPr>
          </a:p>
        </p:txBody>
      </p:sp>
      <p:cxnSp>
        <p:nvCxnSpPr>
          <p:cNvPr id="15" name="Connector 14"/>
          <p:cNvCxnSpPr/>
          <p:nvPr/>
        </p:nvCxnSpPr>
        <p:spPr>
          <a:xfrm>
            <a:off x="3657600" y="2267712"/>
            <a:ext cx="91440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cxnSp>
        <p:nvCxnSpPr>
          <p:cNvPr id="16" name="Connector 15"/>
          <p:cNvCxnSpPr/>
          <p:nvPr/>
        </p:nvCxnSpPr>
        <p:spPr>
          <a:xfrm>
            <a:off x="7543800" y="2267712"/>
            <a:ext cx="91440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1314214" y="3904570"/>
            <a:ext cx="5120640" cy="621709"/>
          </a:xfrm>
          <a:prstGeom prst="rect">
            <a:avLst/>
          </a:prstGeom>
          <a:noFill/>
        </p:spPr>
        <p:txBody>
          <a:bodyPr wrap="square" lIns="27432" tIns="18288" rIns="27432" bIns="18288">
            <a:spAutoFit/>
          </a:bodyPr>
          <a:lstStyle/>
          <a:p>
            <a:pPr algn="ctr"/>
            <a:r>
              <a:rPr sz="1900" b="1" dirty="0" err="1">
                <a:solidFill>
                  <a:srgbClr val="182D42"/>
                </a:solidFill>
                <a:latin typeface="Aptos"/>
              </a:rPr>
              <a:t>Meióza</a:t>
            </a:r>
            <a:r>
              <a:rPr sz="1900" b="1" dirty="0">
                <a:solidFill>
                  <a:srgbClr val="182D42"/>
                </a:solidFill>
                <a:latin typeface="Aptos"/>
              </a:rPr>
              <a:t> je </a:t>
            </a:r>
            <a:r>
              <a:rPr sz="1900" b="1" dirty="0" err="1">
                <a:solidFill>
                  <a:srgbClr val="182D42"/>
                </a:solidFill>
                <a:latin typeface="Aptos"/>
              </a:rPr>
              <a:t>jeden</a:t>
            </a:r>
            <a:r>
              <a:rPr sz="1900" b="1" dirty="0">
                <a:solidFill>
                  <a:srgbClr val="182D42"/>
                </a:solidFill>
                <a:latin typeface="Aptos"/>
              </a:rPr>
              <a:t> z </a:t>
            </a:r>
            <a:r>
              <a:rPr sz="1900" b="1" dirty="0" err="1">
                <a:solidFill>
                  <a:srgbClr val="182D42"/>
                </a:solidFill>
                <a:latin typeface="Aptos"/>
              </a:rPr>
              <a:t>dôvodov</a:t>
            </a:r>
            <a:r>
              <a:rPr sz="1900" b="1" dirty="0">
                <a:solidFill>
                  <a:srgbClr val="182D42"/>
                </a:solidFill>
                <a:latin typeface="Aptos"/>
              </a:rPr>
              <a:t>, </a:t>
            </a:r>
            <a:r>
              <a:rPr sz="1900" b="1" dirty="0" err="1">
                <a:solidFill>
                  <a:srgbClr val="182D42"/>
                </a:solidFill>
                <a:latin typeface="Aptos"/>
              </a:rPr>
              <a:t>prečo</a:t>
            </a:r>
            <a:r>
              <a:rPr sz="1900" b="1" dirty="0">
                <a:solidFill>
                  <a:srgbClr val="182D42"/>
                </a:solidFill>
                <a:latin typeface="Aptos"/>
              </a:rPr>
              <a:t> </a:t>
            </a:r>
            <a:r>
              <a:rPr sz="1900" b="1" dirty="0" err="1">
                <a:solidFill>
                  <a:srgbClr val="182D42"/>
                </a:solidFill>
                <a:latin typeface="Aptos"/>
              </a:rPr>
              <a:t>sú</a:t>
            </a:r>
            <a:r>
              <a:rPr sz="1900" b="1" dirty="0">
                <a:solidFill>
                  <a:srgbClr val="182D42"/>
                </a:solidFill>
                <a:latin typeface="Aptos"/>
              </a:rPr>
              <a:t> </a:t>
            </a:r>
            <a:r>
              <a:rPr sz="1900" b="1" dirty="0" err="1">
                <a:solidFill>
                  <a:srgbClr val="182D42"/>
                </a:solidFill>
                <a:latin typeface="Aptos"/>
              </a:rPr>
              <a:t>súrodenci</a:t>
            </a:r>
            <a:r>
              <a:rPr sz="1900" b="1" dirty="0">
                <a:solidFill>
                  <a:srgbClr val="182D42"/>
                </a:solidFill>
                <a:latin typeface="Aptos"/>
              </a:rPr>
              <a:t> </a:t>
            </a:r>
            <a:r>
              <a:rPr sz="1900" b="1" dirty="0" err="1">
                <a:solidFill>
                  <a:srgbClr val="182D42"/>
                </a:solidFill>
                <a:latin typeface="Aptos"/>
              </a:rPr>
              <a:t>podobní</a:t>
            </a:r>
            <a:r>
              <a:rPr sz="1900" b="1" dirty="0">
                <a:solidFill>
                  <a:srgbClr val="182D42"/>
                </a:solidFill>
                <a:latin typeface="Aptos"/>
              </a:rPr>
              <a:t> – ale </a:t>
            </a:r>
            <a:r>
              <a:rPr sz="1900" b="1" dirty="0" err="1">
                <a:solidFill>
                  <a:srgbClr val="182D42"/>
                </a:solidFill>
                <a:latin typeface="Aptos"/>
              </a:rPr>
              <a:t>nie</a:t>
            </a:r>
            <a:r>
              <a:rPr sz="1900" b="1" dirty="0">
                <a:solidFill>
                  <a:srgbClr val="182D42"/>
                </a:solidFill>
                <a:latin typeface="Aptos"/>
              </a:rPr>
              <a:t> </a:t>
            </a:r>
            <a:r>
              <a:rPr sz="1900" b="1" dirty="0" err="1">
                <a:solidFill>
                  <a:srgbClr val="182D42"/>
                </a:solidFill>
                <a:latin typeface="Aptos"/>
              </a:rPr>
              <a:t>identickí</a:t>
            </a:r>
            <a:r>
              <a:rPr sz="1900" b="1" dirty="0">
                <a:solidFill>
                  <a:srgbClr val="182D42"/>
                </a:solidFill>
                <a:latin typeface="Aptos"/>
              </a:rPr>
              <a:t>.</a:t>
            </a:r>
          </a:p>
        </p:txBody>
      </p:sp>
      <p:sp>
        <p:nvSpPr>
          <p:cNvPr id="18" name="Rounded Rectangle 17"/>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77824" y="5888736"/>
            <a:ext cx="8395568" cy="313932"/>
          </a:xfrm>
          <a:prstGeom prst="rect">
            <a:avLst/>
          </a:prstGeom>
          <a:noFill/>
        </p:spPr>
        <p:txBody>
          <a:bodyPr wrap="none" lIns="27432" tIns="18288" rIns="27432" bIns="18288">
            <a:spAutoFit/>
          </a:bodyPr>
          <a:lstStyle/>
          <a:p>
            <a:pPr algn="l"/>
            <a:r>
              <a:rPr b="1" dirty="0" err="1">
                <a:solidFill>
                  <a:srgbClr val="182D42"/>
                </a:solidFill>
                <a:latin typeface="Aptos"/>
              </a:rPr>
              <a:t>Výnimkou</a:t>
            </a:r>
            <a:r>
              <a:rPr b="1" dirty="0">
                <a:solidFill>
                  <a:srgbClr val="182D42"/>
                </a:solidFill>
                <a:latin typeface="Aptos"/>
              </a:rPr>
              <a:t> </a:t>
            </a:r>
            <a:r>
              <a:rPr b="1" dirty="0" err="1">
                <a:solidFill>
                  <a:srgbClr val="182D42"/>
                </a:solidFill>
                <a:latin typeface="Aptos"/>
              </a:rPr>
              <a:t>sú</a:t>
            </a:r>
            <a:r>
              <a:rPr b="1" dirty="0">
                <a:solidFill>
                  <a:srgbClr val="182D42"/>
                </a:solidFill>
                <a:latin typeface="Aptos"/>
              </a:rPr>
              <a:t> </a:t>
            </a:r>
            <a:r>
              <a:rPr b="1" dirty="0" err="1">
                <a:solidFill>
                  <a:srgbClr val="182D42"/>
                </a:solidFill>
                <a:latin typeface="Aptos"/>
              </a:rPr>
              <a:t>jednovaječné</a:t>
            </a:r>
            <a:r>
              <a:rPr b="1" dirty="0">
                <a:solidFill>
                  <a:srgbClr val="182D42"/>
                </a:solidFill>
                <a:latin typeface="Aptos"/>
              </a:rPr>
              <a:t> </a:t>
            </a:r>
            <a:r>
              <a:rPr b="1" dirty="0" err="1">
                <a:solidFill>
                  <a:srgbClr val="182D42"/>
                </a:solidFill>
                <a:latin typeface="Aptos"/>
              </a:rPr>
              <a:t>dvojčatá</a:t>
            </a:r>
            <a:r>
              <a:rPr b="1" dirty="0">
                <a:solidFill>
                  <a:srgbClr val="182D42"/>
                </a:solidFill>
                <a:latin typeface="Aptos"/>
              </a:rPr>
              <a:t>, </a:t>
            </a:r>
            <a:r>
              <a:rPr b="1" dirty="0" err="1">
                <a:solidFill>
                  <a:srgbClr val="182D42"/>
                </a:solidFill>
                <a:latin typeface="Aptos"/>
              </a:rPr>
              <a:t>ktoré</a:t>
            </a:r>
            <a:r>
              <a:rPr b="1" dirty="0">
                <a:solidFill>
                  <a:srgbClr val="182D42"/>
                </a:solidFill>
                <a:latin typeface="Aptos"/>
              </a:rPr>
              <a:t> </a:t>
            </a:r>
            <a:r>
              <a:rPr b="1" dirty="0" err="1">
                <a:solidFill>
                  <a:srgbClr val="182D42"/>
                </a:solidFill>
                <a:latin typeface="Aptos"/>
              </a:rPr>
              <a:t>vznikajú</a:t>
            </a:r>
            <a:r>
              <a:rPr b="1" dirty="0">
                <a:solidFill>
                  <a:srgbClr val="182D42"/>
                </a:solidFill>
                <a:latin typeface="Aptos"/>
              </a:rPr>
              <a:t> </a:t>
            </a:r>
            <a:r>
              <a:rPr b="1" dirty="0" err="1">
                <a:solidFill>
                  <a:srgbClr val="182D42"/>
                </a:solidFill>
                <a:latin typeface="Aptos"/>
              </a:rPr>
              <a:t>rozdelením</a:t>
            </a:r>
            <a:r>
              <a:rPr b="1" dirty="0">
                <a:solidFill>
                  <a:srgbClr val="182D42"/>
                </a:solidFill>
                <a:latin typeface="Aptos"/>
              </a:rPr>
              <a:t> </a:t>
            </a:r>
            <a:r>
              <a:rPr b="1" dirty="0" err="1">
                <a:solidFill>
                  <a:srgbClr val="182D42"/>
                </a:solidFill>
                <a:latin typeface="Aptos"/>
              </a:rPr>
              <a:t>jedného</a:t>
            </a:r>
            <a:r>
              <a:rPr b="1" dirty="0">
                <a:solidFill>
                  <a:srgbClr val="182D42"/>
                </a:solidFill>
                <a:latin typeface="Aptos"/>
              </a:rPr>
              <a:t> </a:t>
            </a:r>
            <a:r>
              <a:rPr b="1" dirty="0" err="1">
                <a:solidFill>
                  <a:srgbClr val="182D42"/>
                </a:solidFill>
                <a:latin typeface="Aptos"/>
              </a:rPr>
              <a:t>embrya</a:t>
            </a:r>
            <a:r>
              <a:rPr b="1" dirty="0">
                <a:solidFill>
                  <a:srgbClr val="182D42"/>
                </a:solidFill>
                <a:latin typeface="Aptos"/>
              </a:rPr>
              <a:t>.</a:t>
            </a:r>
          </a:p>
        </p:txBody>
      </p:sp>
      <p:sp>
        <p:nvSpPr>
          <p:cNvPr id="21" name="TextBox 2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2" name="TextBox 2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5</a:t>
            </a:r>
          </a:p>
        </p:txBody>
      </p:sp>
      <p:pic>
        <p:nvPicPr>
          <p:cNvPr id="23" name="Picture 2" descr="Meiosis - Wikipedia">
            <a:extLst>
              <a:ext uri="{FF2B5EF4-FFF2-40B4-BE49-F238E27FC236}">
                <a16:creationId xmlns:a16="http://schemas.microsoft.com/office/drawing/2014/main" id="{428293E5-3D14-F618-253A-0D37DBBCB7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2360" y="2921248"/>
            <a:ext cx="4348097" cy="27345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DVE STRATÉGIE</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Dva veľmi odlišné spôsoby výroby gamét</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Spermatogenéza a oogenéza sledujú rovnaký cieľ, ale inú stratégiu</a:t>
            </a:r>
          </a:p>
        </p:txBody>
      </p:sp>
      <p:sp>
        <p:nvSpPr>
          <p:cNvPr id="6" name="Rounded Rectangle 5"/>
          <p:cNvSpPr/>
          <p:nvPr/>
        </p:nvSpPr>
        <p:spPr>
          <a:xfrm>
            <a:off x="777240" y="1645920"/>
            <a:ext cx="5120640" cy="2078664"/>
          </a:xfrm>
          <a:prstGeom prst="roundRect">
            <a:avLst/>
          </a:prstGeom>
          <a:solidFill>
            <a:schemeClr val="tx2">
              <a:lumMod val="60000"/>
              <a:lumOff val="40000"/>
            </a:schemeClr>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23544" y="1773936"/>
            <a:ext cx="2414122" cy="406265"/>
          </a:xfrm>
          <a:prstGeom prst="rect">
            <a:avLst/>
          </a:prstGeom>
          <a:noFill/>
        </p:spPr>
        <p:txBody>
          <a:bodyPr wrap="none" lIns="27432" tIns="18288" rIns="27432" bIns="18288">
            <a:spAutoFit/>
          </a:bodyPr>
          <a:lstStyle/>
          <a:p>
            <a:pPr algn="l"/>
            <a:r>
              <a:rPr sz="2400" b="1" dirty="0" err="1">
                <a:solidFill>
                  <a:srgbClr val="FFFFFF"/>
                </a:solidFill>
                <a:latin typeface="Aptos"/>
              </a:rPr>
              <a:t>Spermatogenéza</a:t>
            </a:r>
            <a:endParaRPr sz="2400" b="1" dirty="0">
              <a:solidFill>
                <a:srgbClr val="FFFFFF"/>
              </a:solidFill>
              <a:latin typeface="Aptos"/>
            </a:endParaRPr>
          </a:p>
        </p:txBody>
      </p:sp>
      <p:sp>
        <p:nvSpPr>
          <p:cNvPr id="8" name="TextBox 7"/>
          <p:cNvSpPr txBox="1"/>
          <p:nvPr/>
        </p:nvSpPr>
        <p:spPr>
          <a:xfrm>
            <a:off x="923544" y="2176272"/>
            <a:ext cx="4578946" cy="1268039"/>
          </a:xfrm>
          <a:prstGeom prst="rect">
            <a:avLst/>
          </a:prstGeom>
          <a:noFill/>
        </p:spPr>
        <p:txBody>
          <a:bodyPr wrap="none" lIns="27432" tIns="18288" rIns="27432" bIns="18288">
            <a:spAutoFit/>
          </a:bodyPr>
          <a:lstStyle/>
          <a:p>
            <a:pPr algn="l"/>
            <a:r>
              <a:rPr sz="2000" b="0" dirty="0" err="1">
                <a:solidFill>
                  <a:srgbClr val="FFFFFF"/>
                </a:solidFill>
                <a:latin typeface="Aptos"/>
              </a:rPr>
              <a:t>Začína</a:t>
            </a:r>
            <a:r>
              <a:rPr sz="2000" b="0" dirty="0">
                <a:solidFill>
                  <a:srgbClr val="FFFFFF"/>
                </a:solidFill>
                <a:latin typeface="Aptos"/>
              </a:rPr>
              <a:t> v </a:t>
            </a:r>
            <a:r>
              <a:rPr sz="2000" b="0" dirty="0" err="1">
                <a:solidFill>
                  <a:srgbClr val="FFFFFF"/>
                </a:solidFill>
                <a:latin typeface="Aptos"/>
              </a:rPr>
              <a:t>puberte</a:t>
            </a:r>
            <a:r>
              <a:rPr sz="2000" b="0" dirty="0">
                <a:solidFill>
                  <a:srgbClr val="FFFFFF"/>
                </a:solidFill>
                <a:latin typeface="Aptos"/>
              </a:rPr>
              <a:t>
</a:t>
            </a:r>
            <a:r>
              <a:rPr sz="2000" b="0" dirty="0" err="1">
                <a:solidFill>
                  <a:srgbClr val="FFFFFF"/>
                </a:solidFill>
                <a:latin typeface="Aptos"/>
              </a:rPr>
              <a:t>Prebieha</a:t>
            </a:r>
            <a:r>
              <a:rPr sz="2000" b="0" dirty="0">
                <a:solidFill>
                  <a:srgbClr val="FFFFFF"/>
                </a:solidFill>
                <a:latin typeface="Aptos"/>
              </a:rPr>
              <a:t> </a:t>
            </a:r>
            <a:r>
              <a:rPr sz="2000" b="0" dirty="0" err="1">
                <a:solidFill>
                  <a:srgbClr val="FFFFFF"/>
                </a:solidFill>
                <a:latin typeface="Aptos"/>
              </a:rPr>
              <a:t>kontinuálne</a:t>
            </a:r>
            <a:r>
              <a:rPr sz="2000" b="0" dirty="0">
                <a:solidFill>
                  <a:srgbClr val="FFFFFF"/>
                </a:solidFill>
                <a:latin typeface="Aptos"/>
              </a:rPr>
              <a:t>
</a:t>
            </a:r>
            <a:r>
              <a:rPr sz="2000" b="0" dirty="0" err="1">
                <a:solidFill>
                  <a:srgbClr val="FFFFFF"/>
                </a:solidFill>
                <a:latin typeface="Aptos"/>
              </a:rPr>
              <a:t>Produkuje</a:t>
            </a:r>
            <a:r>
              <a:rPr sz="2000" b="0" dirty="0">
                <a:solidFill>
                  <a:srgbClr val="FFFFFF"/>
                </a:solidFill>
                <a:latin typeface="Aptos"/>
              </a:rPr>
              <a:t> </a:t>
            </a:r>
            <a:r>
              <a:rPr sz="2000" b="0" dirty="0" err="1">
                <a:solidFill>
                  <a:srgbClr val="FFFFFF"/>
                </a:solidFill>
                <a:latin typeface="Aptos"/>
              </a:rPr>
              <a:t>veľké</a:t>
            </a:r>
            <a:r>
              <a:rPr sz="2000" b="0" dirty="0">
                <a:solidFill>
                  <a:srgbClr val="FFFFFF"/>
                </a:solidFill>
                <a:latin typeface="Aptos"/>
              </a:rPr>
              <a:t> </a:t>
            </a:r>
            <a:r>
              <a:rPr sz="2000" b="0" dirty="0" err="1">
                <a:solidFill>
                  <a:srgbClr val="FFFFFF"/>
                </a:solidFill>
                <a:latin typeface="Aptos"/>
              </a:rPr>
              <a:t>množstvo</a:t>
            </a:r>
            <a:r>
              <a:rPr sz="2000" b="0" dirty="0">
                <a:solidFill>
                  <a:srgbClr val="FFFFFF"/>
                </a:solidFill>
                <a:latin typeface="Aptos"/>
              </a:rPr>
              <a:t> </a:t>
            </a:r>
            <a:r>
              <a:rPr sz="2000" b="0" dirty="0" err="1">
                <a:solidFill>
                  <a:srgbClr val="FFFFFF"/>
                </a:solidFill>
                <a:latin typeface="Aptos"/>
              </a:rPr>
              <a:t>malých</a:t>
            </a:r>
            <a:r>
              <a:rPr sz="2000" b="0" dirty="0">
                <a:solidFill>
                  <a:srgbClr val="FFFFFF"/>
                </a:solidFill>
                <a:latin typeface="Aptos"/>
              </a:rPr>
              <a:t> </a:t>
            </a:r>
            <a:r>
              <a:rPr sz="2000" b="0" dirty="0" err="1">
                <a:solidFill>
                  <a:srgbClr val="FFFFFF"/>
                </a:solidFill>
                <a:latin typeface="Aptos"/>
              </a:rPr>
              <a:t>buniek</a:t>
            </a:r>
            <a:r>
              <a:rPr sz="2000" b="0" dirty="0">
                <a:solidFill>
                  <a:srgbClr val="FFFFFF"/>
                </a:solidFill>
                <a:latin typeface="Aptos"/>
              </a:rPr>
              <a:t>
Z </a:t>
            </a:r>
            <a:r>
              <a:rPr sz="2000" b="0" dirty="0" err="1">
                <a:solidFill>
                  <a:srgbClr val="FFFFFF"/>
                </a:solidFill>
                <a:latin typeface="Aptos"/>
              </a:rPr>
              <a:t>jednej</a:t>
            </a:r>
            <a:r>
              <a:rPr sz="2000" b="0" dirty="0">
                <a:solidFill>
                  <a:srgbClr val="FFFFFF"/>
                </a:solidFill>
                <a:latin typeface="Aptos"/>
              </a:rPr>
              <a:t> </a:t>
            </a:r>
            <a:r>
              <a:rPr sz="2000" b="0" dirty="0" err="1">
                <a:solidFill>
                  <a:srgbClr val="FFFFFF"/>
                </a:solidFill>
                <a:latin typeface="Aptos"/>
              </a:rPr>
              <a:t>bunky</a:t>
            </a:r>
            <a:r>
              <a:rPr sz="2000" b="0" dirty="0">
                <a:solidFill>
                  <a:srgbClr val="FFFFFF"/>
                </a:solidFill>
                <a:latin typeface="Aptos"/>
              </a:rPr>
              <a:t> </a:t>
            </a:r>
            <a:r>
              <a:rPr sz="2000" b="0" dirty="0" err="1">
                <a:solidFill>
                  <a:srgbClr val="FFFFFF"/>
                </a:solidFill>
                <a:latin typeface="Aptos"/>
              </a:rPr>
              <a:t>vzniknú</a:t>
            </a:r>
            <a:r>
              <a:rPr sz="2000" b="0" dirty="0">
                <a:solidFill>
                  <a:srgbClr val="FFFFFF"/>
                </a:solidFill>
                <a:latin typeface="Aptos"/>
              </a:rPr>
              <a:t> 4 </a:t>
            </a:r>
            <a:r>
              <a:rPr sz="2000" b="0" dirty="0" err="1">
                <a:solidFill>
                  <a:srgbClr val="FFFFFF"/>
                </a:solidFill>
                <a:latin typeface="Aptos"/>
              </a:rPr>
              <a:t>spermatidy</a:t>
            </a:r>
            <a:endParaRPr sz="2000" b="0" dirty="0">
              <a:solidFill>
                <a:srgbClr val="FFFFFF"/>
              </a:solidFill>
              <a:latin typeface="Aptos"/>
            </a:endParaRPr>
          </a:p>
        </p:txBody>
      </p:sp>
      <p:grpSp>
        <p:nvGrpSpPr>
          <p:cNvPr id="17" name="Skupina 16">
            <a:extLst>
              <a:ext uri="{FF2B5EF4-FFF2-40B4-BE49-F238E27FC236}">
                <a16:creationId xmlns:a16="http://schemas.microsoft.com/office/drawing/2014/main" id="{2CCC214A-4B44-D1A0-9991-A26678F44D3B}"/>
              </a:ext>
            </a:extLst>
          </p:cNvPr>
          <p:cNvGrpSpPr/>
          <p:nvPr/>
        </p:nvGrpSpPr>
        <p:grpSpPr>
          <a:xfrm>
            <a:off x="731520" y="3755208"/>
            <a:ext cx="5120640" cy="2078664"/>
            <a:chOff x="6263640" y="1645920"/>
            <a:chExt cx="5120640" cy="2078664"/>
          </a:xfrm>
          <a:solidFill>
            <a:schemeClr val="accent2">
              <a:lumMod val="75000"/>
            </a:schemeClr>
          </a:solidFill>
        </p:grpSpPr>
        <p:sp>
          <p:nvSpPr>
            <p:cNvPr id="9" name="Rounded Rectangle 8"/>
            <p:cNvSpPr/>
            <p:nvPr/>
          </p:nvSpPr>
          <p:spPr>
            <a:xfrm>
              <a:off x="6263640" y="1645920"/>
              <a:ext cx="5120640" cy="2078664"/>
            </a:xfrm>
            <a:prstGeom prst="roundRect">
              <a:avLst/>
            </a:prstGeom>
            <a:grp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6409944" y="2176272"/>
              <a:ext cx="3845540" cy="1268039"/>
            </a:xfrm>
            <a:prstGeom prst="rect">
              <a:avLst/>
            </a:prstGeom>
            <a:grpFill/>
          </p:spPr>
          <p:txBody>
            <a:bodyPr wrap="none" lIns="27432" tIns="18288" rIns="27432" bIns="18288">
              <a:spAutoFit/>
            </a:bodyPr>
            <a:lstStyle/>
            <a:p>
              <a:pPr algn="l"/>
              <a:r>
                <a:rPr sz="2000" b="0" dirty="0" err="1">
                  <a:solidFill>
                    <a:srgbClr val="FFFFFF"/>
                  </a:solidFill>
                  <a:latin typeface="Aptos"/>
                </a:rPr>
                <a:t>Začína</a:t>
              </a:r>
              <a:r>
                <a:rPr sz="2000" b="0" dirty="0">
                  <a:solidFill>
                    <a:srgbClr val="FFFFFF"/>
                  </a:solidFill>
                  <a:latin typeface="Aptos"/>
                </a:rPr>
                <a:t> pred </a:t>
              </a:r>
              <a:r>
                <a:rPr sz="2000" b="0" dirty="0" err="1">
                  <a:solidFill>
                    <a:srgbClr val="FFFFFF"/>
                  </a:solidFill>
                  <a:latin typeface="Aptos"/>
                </a:rPr>
                <a:t>narodením</a:t>
              </a:r>
              <a:r>
                <a:rPr sz="2000" b="0" dirty="0">
                  <a:solidFill>
                    <a:srgbClr val="FFFFFF"/>
                  </a:solidFill>
                  <a:latin typeface="Aptos"/>
                </a:rPr>
                <a:t>
</a:t>
              </a:r>
              <a:r>
                <a:rPr sz="2000" b="0" dirty="0" err="1">
                  <a:solidFill>
                    <a:srgbClr val="FFFFFF"/>
                  </a:solidFill>
                  <a:latin typeface="Aptos"/>
                </a:rPr>
                <a:t>Má</a:t>
              </a:r>
              <a:r>
                <a:rPr sz="2000" b="0" dirty="0">
                  <a:solidFill>
                    <a:srgbClr val="FFFFFF"/>
                  </a:solidFill>
                  <a:latin typeface="Aptos"/>
                </a:rPr>
                <a:t> </a:t>
              </a:r>
              <a:r>
                <a:rPr sz="2000" b="0" dirty="0" err="1">
                  <a:solidFill>
                    <a:srgbClr val="FFFFFF"/>
                  </a:solidFill>
                  <a:latin typeface="Aptos"/>
                </a:rPr>
                <a:t>dlhé</a:t>
              </a:r>
              <a:r>
                <a:rPr sz="2000" b="0" dirty="0">
                  <a:solidFill>
                    <a:srgbClr val="FFFFFF"/>
                  </a:solidFill>
                  <a:latin typeface="Aptos"/>
                </a:rPr>
                <a:t> </a:t>
              </a:r>
              <a:r>
                <a:rPr sz="2000" b="0" dirty="0" err="1">
                  <a:solidFill>
                    <a:srgbClr val="FFFFFF"/>
                  </a:solidFill>
                  <a:latin typeface="Aptos"/>
                </a:rPr>
                <a:t>prestávky</a:t>
              </a:r>
              <a:r>
                <a:rPr sz="2000" b="0" dirty="0">
                  <a:solidFill>
                    <a:srgbClr val="FFFFFF"/>
                  </a:solidFill>
                  <a:latin typeface="Aptos"/>
                </a:rPr>
                <a:t>
</a:t>
              </a:r>
              <a:r>
                <a:rPr sz="2000" b="0" dirty="0" err="1">
                  <a:solidFill>
                    <a:srgbClr val="FFFFFF"/>
                  </a:solidFill>
                  <a:latin typeface="Aptos"/>
                </a:rPr>
                <a:t>Chráni</a:t>
              </a:r>
              <a:r>
                <a:rPr sz="2000" b="0" dirty="0">
                  <a:solidFill>
                    <a:srgbClr val="FFFFFF"/>
                  </a:solidFill>
                  <a:latin typeface="Aptos"/>
                </a:rPr>
                <a:t> </a:t>
              </a:r>
              <a:r>
                <a:rPr sz="2000" b="0" dirty="0" err="1">
                  <a:solidFill>
                    <a:srgbClr val="FFFFFF"/>
                  </a:solidFill>
                  <a:latin typeface="Aptos"/>
                </a:rPr>
                <a:t>veľkú</a:t>
              </a:r>
              <a:r>
                <a:rPr sz="2000" b="0" dirty="0">
                  <a:solidFill>
                    <a:srgbClr val="FFFFFF"/>
                  </a:solidFill>
                  <a:latin typeface="Aptos"/>
                </a:rPr>
                <a:t> </a:t>
              </a:r>
              <a:r>
                <a:rPr sz="2000" b="0" dirty="0" err="1">
                  <a:solidFill>
                    <a:srgbClr val="FFFFFF"/>
                  </a:solidFill>
                  <a:latin typeface="Aptos"/>
                </a:rPr>
                <a:t>zásobu</a:t>
              </a:r>
              <a:r>
                <a:rPr sz="2000" b="0" dirty="0">
                  <a:solidFill>
                    <a:srgbClr val="FFFFFF"/>
                  </a:solidFill>
                  <a:latin typeface="Aptos"/>
                </a:rPr>
                <a:t> </a:t>
              </a:r>
              <a:r>
                <a:rPr sz="2000" b="0" dirty="0" err="1">
                  <a:solidFill>
                    <a:srgbClr val="FFFFFF"/>
                  </a:solidFill>
                  <a:latin typeface="Aptos"/>
                </a:rPr>
                <a:t>cytoplazmy</a:t>
              </a:r>
              <a:r>
                <a:rPr sz="2000" b="0" dirty="0">
                  <a:solidFill>
                    <a:srgbClr val="FFFFFF"/>
                  </a:solidFill>
                  <a:latin typeface="Aptos"/>
                </a:rPr>
                <a:t>
Z </a:t>
              </a:r>
              <a:r>
                <a:rPr sz="2000" b="0" dirty="0" err="1">
                  <a:solidFill>
                    <a:srgbClr val="FFFFFF"/>
                  </a:solidFill>
                  <a:latin typeface="Aptos"/>
                </a:rPr>
                <a:t>jednej</a:t>
              </a:r>
              <a:r>
                <a:rPr sz="2000" b="0" dirty="0">
                  <a:solidFill>
                    <a:srgbClr val="FFFFFF"/>
                  </a:solidFill>
                  <a:latin typeface="Aptos"/>
                </a:rPr>
                <a:t> </a:t>
              </a:r>
              <a:r>
                <a:rPr sz="2000" b="0" dirty="0" err="1">
                  <a:solidFill>
                    <a:srgbClr val="FFFFFF"/>
                  </a:solidFill>
                  <a:latin typeface="Aptos"/>
                </a:rPr>
                <a:t>bunky</a:t>
              </a:r>
              <a:r>
                <a:rPr sz="2000" b="0" dirty="0">
                  <a:solidFill>
                    <a:srgbClr val="FFFFFF"/>
                  </a:solidFill>
                  <a:latin typeface="Aptos"/>
                </a:rPr>
                <a:t> </a:t>
              </a:r>
              <a:r>
                <a:rPr sz="2000" b="0" dirty="0" err="1">
                  <a:solidFill>
                    <a:srgbClr val="FFFFFF"/>
                  </a:solidFill>
                  <a:latin typeface="Aptos"/>
                </a:rPr>
                <a:t>vzniká</a:t>
              </a:r>
              <a:r>
                <a:rPr sz="2000" b="0" dirty="0">
                  <a:solidFill>
                    <a:srgbClr val="FFFFFF"/>
                  </a:solidFill>
                  <a:latin typeface="Aptos"/>
                </a:rPr>
                <a:t> 1 </a:t>
              </a:r>
              <a:r>
                <a:rPr sz="2000" b="0" dirty="0" err="1">
                  <a:solidFill>
                    <a:srgbClr val="FFFFFF"/>
                  </a:solidFill>
                  <a:latin typeface="Aptos"/>
                </a:rPr>
                <a:t>veľký</a:t>
              </a:r>
              <a:r>
                <a:rPr sz="2000" b="0" dirty="0">
                  <a:solidFill>
                    <a:srgbClr val="FFFFFF"/>
                  </a:solidFill>
                  <a:latin typeface="Aptos"/>
                </a:rPr>
                <a:t> </a:t>
              </a:r>
              <a:r>
                <a:rPr sz="2000" b="0" dirty="0" err="1">
                  <a:solidFill>
                    <a:srgbClr val="FFFFFF"/>
                  </a:solidFill>
                  <a:latin typeface="Aptos"/>
                </a:rPr>
                <a:t>oocyt</a:t>
              </a:r>
              <a:endParaRPr sz="2000" b="0" dirty="0">
                <a:solidFill>
                  <a:srgbClr val="FFFFFF"/>
                </a:solidFill>
                <a:latin typeface="Aptos"/>
              </a:endParaRPr>
            </a:p>
          </p:txBody>
        </p:sp>
      </p:grpSp>
      <p:sp>
        <p:nvSpPr>
          <p:cNvPr id="12" name="Rounded Rectangle 11"/>
          <p:cNvSpPr/>
          <p:nvPr/>
        </p:nvSpPr>
        <p:spPr>
          <a:xfrm>
            <a:off x="686604" y="590862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642324" y="5873656"/>
            <a:ext cx="89196"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906780" y="6035040"/>
            <a:ext cx="6833922" cy="313932"/>
          </a:xfrm>
          <a:prstGeom prst="rect">
            <a:avLst/>
          </a:prstGeom>
          <a:noFill/>
        </p:spPr>
        <p:txBody>
          <a:bodyPr wrap="none" lIns="27432" tIns="18288" rIns="27432" bIns="18288">
            <a:spAutoFit/>
          </a:bodyPr>
          <a:lstStyle/>
          <a:p>
            <a:pPr algn="l"/>
            <a:r>
              <a:rPr b="1" dirty="0" err="1">
                <a:solidFill>
                  <a:srgbClr val="182D42"/>
                </a:solidFill>
                <a:latin typeface="Aptos"/>
              </a:rPr>
              <a:t>Rovnaká</a:t>
            </a:r>
            <a:r>
              <a:rPr b="1" dirty="0">
                <a:solidFill>
                  <a:srgbClr val="182D42"/>
                </a:solidFill>
                <a:latin typeface="Aptos"/>
              </a:rPr>
              <a:t> </a:t>
            </a:r>
            <a:r>
              <a:rPr b="1" dirty="0" err="1">
                <a:solidFill>
                  <a:srgbClr val="182D42"/>
                </a:solidFill>
                <a:latin typeface="Aptos"/>
              </a:rPr>
              <a:t>genetická</a:t>
            </a:r>
            <a:r>
              <a:rPr b="1" dirty="0">
                <a:solidFill>
                  <a:srgbClr val="182D42"/>
                </a:solidFill>
                <a:latin typeface="Aptos"/>
              </a:rPr>
              <a:t> </a:t>
            </a:r>
            <a:r>
              <a:rPr b="1" dirty="0" err="1">
                <a:solidFill>
                  <a:srgbClr val="182D42"/>
                </a:solidFill>
                <a:latin typeface="Aptos"/>
              </a:rPr>
              <a:t>úloha</a:t>
            </a:r>
            <a:r>
              <a:rPr b="1" dirty="0">
                <a:solidFill>
                  <a:srgbClr val="182D42"/>
                </a:solidFill>
                <a:latin typeface="Aptos"/>
              </a:rPr>
              <a:t>, ale </a:t>
            </a:r>
            <a:r>
              <a:rPr b="1" dirty="0" err="1">
                <a:solidFill>
                  <a:srgbClr val="182D42"/>
                </a:solidFill>
                <a:latin typeface="Aptos"/>
              </a:rPr>
              <a:t>úplne</a:t>
            </a:r>
            <a:r>
              <a:rPr b="1" dirty="0">
                <a:solidFill>
                  <a:srgbClr val="182D42"/>
                </a:solidFill>
                <a:latin typeface="Aptos"/>
              </a:rPr>
              <a:t> </a:t>
            </a:r>
            <a:r>
              <a:rPr b="1" dirty="0" err="1">
                <a:solidFill>
                  <a:srgbClr val="182D42"/>
                </a:solidFill>
                <a:latin typeface="Aptos"/>
              </a:rPr>
              <a:t>odlišná</a:t>
            </a:r>
            <a:r>
              <a:rPr b="1" dirty="0">
                <a:solidFill>
                  <a:srgbClr val="182D42"/>
                </a:solidFill>
                <a:latin typeface="Aptos"/>
              </a:rPr>
              <a:t> </a:t>
            </a:r>
            <a:r>
              <a:rPr b="1" dirty="0" err="1">
                <a:solidFill>
                  <a:srgbClr val="182D42"/>
                </a:solidFill>
                <a:latin typeface="Aptos"/>
              </a:rPr>
              <a:t>biologická</a:t>
            </a:r>
            <a:r>
              <a:rPr b="1" dirty="0">
                <a:solidFill>
                  <a:srgbClr val="182D42"/>
                </a:solidFill>
                <a:latin typeface="Aptos"/>
              </a:rPr>
              <a:t> </a:t>
            </a:r>
            <a:r>
              <a:rPr b="1" dirty="0" err="1">
                <a:solidFill>
                  <a:srgbClr val="182D42"/>
                </a:solidFill>
                <a:latin typeface="Aptos"/>
              </a:rPr>
              <a:t>investícia</a:t>
            </a:r>
            <a:r>
              <a:rPr b="1" dirty="0">
                <a:solidFill>
                  <a:srgbClr val="182D42"/>
                </a:solidFill>
                <a:latin typeface="Aptos"/>
              </a:rPr>
              <a:t>.</a:t>
            </a:r>
          </a:p>
        </p:txBody>
      </p:sp>
      <p:sp>
        <p:nvSpPr>
          <p:cNvPr id="15" name="TextBox 14"/>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16" name="TextBox 15"/>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6</a:t>
            </a:r>
          </a:p>
        </p:txBody>
      </p:sp>
      <p:sp>
        <p:nvSpPr>
          <p:cNvPr id="10" name="TextBox 9"/>
          <p:cNvSpPr txBox="1"/>
          <p:nvPr/>
        </p:nvSpPr>
        <p:spPr>
          <a:xfrm>
            <a:off x="920576" y="3868348"/>
            <a:ext cx="1441292" cy="406265"/>
          </a:xfrm>
          <a:prstGeom prst="rect">
            <a:avLst/>
          </a:prstGeom>
          <a:noFill/>
        </p:spPr>
        <p:txBody>
          <a:bodyPr wrap="none" lIns="27432" tIns="18288" rIns="27432" bIns="18288">
            <a:spAutoFit/>
          </a:bodyPr>
          <a:lstStyle/>
          <a:p>
            <a:pPr algn="l"/>
            <a:r>
              <a:rPr sz="2400" b="1" dirty="0" err="1">
                <a:solidFill>
                  <a:srgbClr val="FFFFFF"/>
                </a:solidFill>
                <a:latin typeface="Aptos"/>
              </a:rPr>
              <a:t>Oogenéza</a:t>
            </a:r>
            <a:endParaRPr sz="2400" b="1" dirty="0">
              <a:solidFill>
                <a:srgbClr val="FFFFFF"/>
              </a:solidFill>
              <a:latin typeface="Aptos"/>
            </a:endParaRPr>
          </a:p>
        </p:txBody>
      </p:sp>
      <p:pic>
        <p:nvPicPr>
          <p:cNvPr id="18" name="Picture 4" descr="Gametogenesis">
            <a:extLst>
              <a:ext uri="{FF2B5EF4-FFF2-40B4-BE49-F238E27FC236}">
                <a16:creationId xmlns:a16="http://schemas.microsoft.com/office/drawing/2014/main" id="{135CD067-A819-FF70-3E53-245FB98231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9543"/>
          <a:stretch/>
        </p:blipFill>
        <p:spPr bwMode="auto">
          <a:xfrm>
            <a:off x="6601680" y="1609343"/>
            <a:ext cx="5109992" cy="39442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SPERMIA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Spermia: bunka postavená na cestu</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Malá, aerodynamická a špecializovaná</a:t>
            </a:r>
          </a:p>
        </p:txBody>
      </p:sp>
      <p:sp>
        <p:nvSpPr>
          <p:cNvPr id="6" name="Oval 5"/>
          <p:cNvSpPr/>
          <p:nvPr/>
        </p:nvSpPr>
        <p:spPr>
          <a:xfrm>
            <a:off x="1188720" y="2240280"/>
            <a:ext cx="914400" cy="566928"/>
          </a:xfrm>
          <a:prstGeom prst="ellipse">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2057400" y="2423160"/>
            <a:ext cx="1005840" cy="201168"/>
          </a:xfrm>
          <a:prstGeom prst="rect">
            <a:avLst/>
          </a:prstGeom>
          <a:solidFill>
            <a:srgbClr val="D29D3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8" name="Connector 7"/>
          <p:cNvCxnSpPr/>
          <p:nvPr/>
        </p:nvCxnSpPr>
        <p:spPr>
          <a:xfrm>
            <a:off x="3063240" y="2523744"/>
            <a:ext cx="3703320" cy="448056"/>
          </a:xfrm>
          <a:prstGeom prst="line">
            <a:avLst/>
          </a:prstGeom>
          <a:ln w="50800">
            <a:solidFill>
              <a:srgbClr val="00808B"/>
            </a:solidFill>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914400" y="3200400"/>
            <a:ext cx="1463040" cy="274320"/>
          </a:xfrm>
          <a:prstGeom prst="rect">
            <a:avLst/>
          </a:prstGeom>
          <a:noFill/>
        </p:spPr>
        <p:txBody>
          <a:bodyPr wrap="none" lIns="27432" tIns="18288" rIns="27432" bIns="18288">
            <a:spAutoFit/>
          </a:bodyPr>
          <a:lstStyle/>
          <a:p>
            <a:pPr algn="ctr"/>
            <a:r>
              <a:rPr sz="1400" b="1">
                <a:solidFill>
                  <a:srgbClr val="182D42"/>
                </a:solidFill>
                <a:latin typeface="Aptos"/>
              </a:rPr>
              <a:t>hlavička</a:t>
            </a:r>
          </a:p>
        </p:txBody>
      </p:sp>
      <p:sp>
        <p:nvSpPr>
          <p:cNvPr id="10" name="TextBox 9"/>
          <p:cNvSpPr txBox="1"/>
          <p:nvPr/>
        </p:nvSpPr>
        <p:spPr>
          <a:xfrm>
            <a:off x="685800" y="3566160"/>
            <a:ext cx="1920240" cy="365760"/>
          </a:xfrm>
          <a:prstGeom prst="rect">
            <a:avLst/>
          </a:prstGeom>
          <a:noFill/>
        </p:spPr>
        <p:txBody>
          <a:bodyPr wrap="none" lIns="27432" tIns="18288" rIns="27432" bIns="18288">
            <a:spAutoFit/>
          </a:bodyPr>
          <a:lstStyle/>
          <a:p>
            <a:pPr algn="ctr"/>
            <a:r>
              <a:rPr sz="1100" b="0">
                <a:solidFill>
                  <a:srgbClr val="5E6971"/>
                </a:solidFill>
                <a:latin typeface="Aptos"/>
              </a:rPr>
              <a:t>jadro + akrozóm</a:t>
            </a:r>
          </a:p>
        </p:txBody>
      </p:sp>
      <p:sp>
        <p:nvSpPr>
          <p:cNvPr id="11" name="TextBox 10"/>
          <p:cNvSpPr txBox="1"/>
          <p:nvPr/>
        </p:nvSpPr>
        <p:spPr>
          <a:xfrm>
            <a:off x="2331720" y="3200400"/>
            <a:ext cx="1828800" cy="274320"/>
          </a:xfrm>
          <a:prstGeom prst="rect">
            <a:avLst/>
          </a:prstGeom>
          <a:noFill/>
        </p:spPr>
        <p:txBody>
          <a:bodyPr wrap="none" lIns="27432" tIns="18288" rIns="27432" bIns="18288">
            <a:spAutoFit/>
          </a:bodyPr>
          <a:lstStyle/>
          <a:p>
            <a:pPr algn="ctr"/>
            <a:r>
              <a:rPr sz="1400" b="1">
                <a:solidFill>
                  <a:srgbClr val="182D42"/>
                </a:solidFill>
                <a:latin typeface="Aptos"/>
              </a:rPr>
              <a:t>stredný oddiel</a:t>
            </a:r>
          </a:p>
        </p:txBody>
      </p:sp>
      <p:sp>
        <p:nvSpPr>
          <p:cNvPr id="12" name="TextBox 11"/>
          <p:cNvSpPr txBox="1"/>
          <p:nvPr/>
        </p:nvSpPr>
        <p:spPr>
          <a:xfrm>
            <a:off x="2331720" y="3566160"/>
            <a:ext cx="1828800" cy="274320"/>
          </a:xfrm>
          <a:prstGeom prst="rect">
            <a:avLst/>
          </a:prstGeom>
          <a:noFill/>
        </p:spPr>
        <p:txBody>
          <a:bodyPr wrap="none" lIns="27432" tIns="18288" rIns="27432" bIns="18288">
            <a:spAutoFit/>
          </a:bodyPr>
          <a:lstStyle/>
          <a:p>
            <a:pPr algn="ctr"/>
            <a:r>
              <a:rPr sz="1100" b="0">
                <a:solidFill>
                  <a:srgbClr val="5E6971"/>
                </a:solidFill>
                <a:latin typeface="Aptos"/>
              </a:rPr>
              <a:t>mitochondrie</a:t>
            </a:r>
          </a:p>
        </p:txBody>
      </p:sp>
      <p:sp>
        <p:nvSpPr>
          <p:cNvPr id="13" name="TextBox 12"/>
          <p:cNvSpPr txBox="1"/>
          <p:nvPr/>
        </p:nvSpPr>
        <p:spPr>
          <a:xfrm>
            <a:off x="5669280" y="3200400"/>
            <a:ext cx="1463040" cy="274320"/>
          </a:xfrm>
          <a:prstGeom prst="rect">
            <a:avLst/>
          </a:prstGeom>
          <a:noFill/>
        </p:spPr>
        <p:txBody>
          <a:bodyPr wrap="none" lIns="27432" tIns="18288" rIns="27432" bIns="18288">
            <a:spAutoFit/>
          </a:bodyPr>
          <a:lstStyle/>
          <a:p>
            <a:pPr algn="ctr"/>
            <a:r>
              <a:rPr sz="1400" b="1">
                <a:solidFill>
                  <a:srgbClr val="182D42"/>
                </a:solidFill>
                <a:latin typeface="Aptos"/>
              </a:rPr>
              <a:t>bičík</a:t>
            </a:r>
          </a:p>
        </p:txBody>
      </p:sp>
      <p:sp>
        <p:nvSpPr>
          <p:cNvPr id="14" name="TextBox 13"/>
          <p:cNvSpPr txBox="1"/>
          <p:nvPr/>
        </p:nvSpPr>
        <p:spPr>
          <a:xfrm>
            <a:off x="5669280" y="3566160"/>
            <a:ext cx="1463040" cy="274320"/>
          </a:xfrm>
          <a:prstGeom prst="rect">
            <a:avLst/>
          </a:prstGeom>
          <a:noFill/>
        </p:spPr>
        <p:txBody>
          <a:bodyPr wrap="none" lIns="27432" tIns="18288" rIns="27432" bIns="18288">
            <a:spAutoFit/>
          </a:bodyPr>
          <a:lstStyle/>
          <a:p>
            <a:pPr algn="ctr"/>
            <a:r>
              <a:rPr sz="1100" b="0">
                <a:solidFill>
                  <a:srgbClr val="5E6971"/>
                </a:solidFill>
                <a:latin typeface="Aptos"/>
              </a:rPr>
              <a:t>pohyb</a:t>
            </a:r>
          </a:p>
        </p:txBody>
      </p:sp>
      <p:sp>
        <p:nvSpPr>
          <p:cNvPr id="15" name="Rounded Rectangle 14"/>
          <p:cNvSpPr/>
          <p:nvPr/>
        </p:nvSpPr>
        <p:spPr>
          <a:xfrm>
            <a:off x="7863840" y="1783080"/>
            <a:ext cx="3246120" cy="2377440"/>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8010144" y="1911095"/>
            <a:ext cx="1037720" cy="344710"/>
          </a:xfrm>
          <a:prstGeom prst="rect">
            <a:avLst/>
          </a:prstGeom>
          <a:noFill/>
        </p:spPr>
        <p:txBody>
          <a:bodyPr wrap="none" lIns="27432" tIns="18288" rIns="27432" bIns="18288">
            <a:spAutoFit/>
          </a:bodyPr>
          <a:lstStyle/>
          <a:p>
            <a:pPr algn="l"/>
            <a:r>
              <a:rPr sz="2000" b="1" dirty="0">
                <a:solidFill>
                  <a:srgbClr val="182D42"/>
                </a:solidFill>
                <a:latin typeface="Aptos"/>
              </a:rPr>
              <a:t>Tri </a:t>
            </a:r>
            <a:r>
              <a:rPr sz="2000" b="1" dirty="0" err="1">
                <a:solidFill>
                  <a:srgbClr val="182D42"/>
                </a:solidFill>
                <a:latin typeface="Aptos"/>
              </a:rPr>
              <a:t>úlohy</a:t>
            </a:r>
            <a:endParaRPr sz="2000" b="1" dirty="0">
              <a:solidFill>
                <a:srgbClr val="182D42"/>
              </a:solidFill>
              <a:latin typeface="Aptos"/>
            </a:endParaRPr>
          </a:p>
        </p:txBody>
      </p:sp>
      <p:sp>
        <p:nvSpPr>
          <p:cNvPr id="17" name="TextBox 16"/>
          <p:cNvSpPr txBox="1"/>
          <p:nvPr/>
        </p:nvSpPr>
        <p:spPr>
          <a:xfrm>
            <a:off x="8010144" y="2313432"/>
            <a:ext cx="2907399" cy="867930"/>
          </a:xfrm>
          <a:prstGeom prst="rect">
            <a:avLst/>
          </a:prstGeom>
          <a:noFill/>
        </p:spPr>
        <p:txBody>
          <a:bodyPr wrap="none" lIns="27432" tIns="18288" rIns="27432" bIns="18288">
            <a:spAutoFit/>
          </a:bodyPr>
          <a:lstStyle/>
          <a:p>
            <a:pPr algn="l"/>
            <a:r>
              <a:rPr b="0" dirty="0" err="1">
                <a:solidFill>
                  <a:srgbClr val="262B30"/>
                </a:solidFill>
                <a:latin typeface="Aptos"/>
              </a:rPr>
              <a:t>doručiť</a:t>
            </a:r>
            <a:r>
              <a:rPr b="0" dirty="0">
                <a:solidFill>
                  <a:srgbClr val="262B30"/>
                </a:solidFill>
                <a:latin typeface="Aptos"/>
              </a:rPr>
              <a:t> </a:t>
            </a:r>
            <a:r>
              <a:rPr b="0" dirty="0" err="1">
                <a:solidFill>
                  <a:srgbClr val="262B30"/>
                </a:solidFill>
                <a:latin typeface="Aptos"/>
              </a:rPr>
              <a:t>genetickú</a:t>
            </a:r>
            <a:r>
              <a:rPr b="0" dirty="0">
                <a:solidFill>
                  <a:srgbClr val="262B30"/>
                </a:solidFill>
                <a:latin typeface="Aptos"/>
              </a:rPr>
              <a:t> </a:t>
            </a:r>
            <a:r>
              <a:rPr b="0" dirty="0" err="1">
                <a:solidFill>
                  <a:srgbClr val="262B30"/>
                </a:solidFill>
                <a:latin typeface="Aptos"/>
              </a:rPr>
              <a:t>informáciu</a:t>
            </a:r>
            <a:r>
              <a:rPr b="0" dirty="0">
                <a:solidFill>
                  <a:srgbClr val="262B30"/>
                </a:solidFill>
                <a:latin typeface="Aptos"/>
              </a:rPr>
              <a:t>
</a:t>
            </a:r>
            <a:r>
              <a:rPr b="0" dirty="0" err="1">
                <a:solidFill>
                  <a:srgbClr val="262B30"/>
                </a:solidFill>
                <a:latin typeface="Aptos"/>
              </a:rPr>
              <a:t>prekonať</a:t>
            </a:r>
            <a:r>
              <a:rPr b="0" dirty="0">
                <a:solidFill>
                  <a:srgbClr val="262B30"/>
                </a:solidFill>
                <a:latin typeface="Aptos"/>
              </a:rPr>
              <a:t> </a:t>
            </a:r>
            <a:r>
              <a:rPr b="0" dirty="0" err="1">
                <a:solidFill>
                  <a:srgbClr val="262B30"/>
                </a:solidFill>
                <a:latin typeface="Aptos"/>
              </a:rPr>
              <a:t>obaly</a:t>
            </a:r>
            <a:r>
              <a:rPr b="0" dirty="0">
                <a:solidFill>
                  <a:srgbClr val="262B30"/>
                </a:solidFill>
                <a:latin typeface="Aptos"/>
              </a:rPr>
              <a:t> </a:t>
            </a:r>
            <a:r>
              <a:rPr b="0" dirty="0" err="1">
                <a:solidFill>
                  <a:srgbClr val="262B30"/>
                </a:solidFill>
                <a:latin typeface="Aptos"/>
              </a:rPr>
              <a:t>oocytu</a:t>
            </a:r>
            <a:r>
              <a:rPr b="0" dirty="0">
                <a:solidFill>
                  <a:srgbClr val="262B30"/>
                </a:solidFill>
                <a:latin typeface="Aptos"/>
              </a:rPr>
              <a:t>
</a:t>
            </a:r>
            <a:r>
              <a:rPr b="0" dirty="0" err="1">
                <a:solidFill>
                  <a:srgbClr val="262B30"/>
                </a:solidFill>
                <a:latin typeface="Aptos"/>
              </a:rPr>
              <a:t>spustiť</a:t>
            </a:r>
            <a:r>
              <a:rPr b="0" dirty="0">
                <a:solidFill>
                  <a:srgbClr val="262B30"/>
                </a:solidFill>
                <a:latin typeface="Aptos"/>
              </a:rPr>
              <a:t> </a:t>
            </a:r>
            <a:r>
              <a:rPr b="0" dirty="0" err="1">
                <a:solidFill>
                  <a:srgbClr val="262B30"/>
                </a:solidFill>
                <a:latin typeface="Aptos"/>
              </a:rPr>
              <a:t>fertilizáciu</a:t>
            </a:r>
            <a:endParaRPr b="0" dirty="0">
              <a:solidFill>
                <a:srgbClr val="262B30"/>
              </a:solidFill>
              <a:latin typeface="Aptos"/>
            </a:endParaRPr>
          </a:p>
        </p:txBody>
      </p:sp>
      <p:sp>
        <p:nvSpPr>
          <p:cNvPr id="18" name="Rounded Rectangle 17"/>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77824" y="5888736"/>
            <a:ext cx="10378440" cy="274320"/>
          </a:xfrm>
          <a:prstGeom prst="rect">
            <a:avLst/>
          </a:prstGeom>
          <a:noFill/>
        </p:spPr>
        <p:txBody>
          <a:bodyPr wrap="none" lIns="27432" tIns="18288" rIns="27432" bIns="18288">
            <a:spAutoFit/>
          </a:bodyPr>
          <a:lstStyle/>
          <a:p>
            <a:pPr algn="l"/>
            <a:r>
              <a:rPr sz="1150" b="1">
                <a:solidFill>
                  <a:srgbClr val="182D42"/>
                </a:solidFill>
                <a:latin typeface="Aptos"/>
              </a:rPr>
              <a:t>Spermia je približne 60 μm dlhá – väčšina jej objemu slúži pohybu a doručeniu jadra.</a:t>
            </a:r>
          </a:p>
        </p:txBody>
      </p:sp>
      <p:sp>
        <p:nvSpPr>
          <p:cNvPr id="21" name="TextBox 2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2" name="TextBox 2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rtificial Insemination in Cattle - 2. Evaluating Semen - TIB AV-Portal">
            <a:extLst>
              <a:ext uri="{FF2B5EF4-FFF2-40B4-BE49-F238E27FC236}">
                <a16:creationId xmlns:a16="http://schemas.microsoft.com/office/drawing/2014/main" id="{55F755C3-E86F-6B40-ACB5-1C7D80AC5D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79" r="2354"/>
          <a:stretch/>
        </p:blipFill>
        <p:spPr bwMode="auto">
          <a:xfrm>
            <a:off x="156082" y="530352"/>
            <a:ext cx="7247998" cy="568810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Sperm Cell, Sem #2 by Steve Gschmeissner / Science Photo Library">
            <a:extLst>
              <a:ext uri="{FF2B5EF4-FFF2-40B4-BE49-F238E27FC236}">
                <a16:creationId xmlns:a16="http://schemas.microsoft.com/office/drawing/2014/main" id="{6DEDD70A-C41D-2356-0F53-CFEE0A4A75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3256" y="530352"/>
            <a:ext cx="4272661" cy="5688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681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SPERMATOGENÉZA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Ako vznikne spermia</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Z okrúhlej bunky sa stane biologický „plavec“</a:t>
            </a:r>
          </a:p>
        </p:txBody>
      </p:sp>
      <p:grpSp>
        <p:nvGrpSpPr>
          <p:cNvPr id="30" name="Skupina 29">
            <a:extLst>
              <a:ext uri="{FF2B5EF4-FFF2-40B4-BE49-F238E27FC236}">
                <a16:creationId xmlns:a16="http://schemas.microsoft.com/office/drawing/2014/main" id="{853D2236-DBD8-56A0-A588-09BB3CFB2274}"/>
              </a:ext>
            </a:extLst>
          </p:cNvPr>
          <p:cNvGrpSpPr/>
          <p:nvPr/>
        </p:nvGrpSpPr>
        <p:grpSpPr>
          <a:xfrm>
            <a:off x="429769" y="1499615"/>
            <a:ext cx="11109959" cy="1920240"/>
            <a:chOff x="320040" y="1965960"/>
            <a:chExt cx="11109959" cy="1920240"/>
          </a:xfrm>
        </p:grpSpPr>
        <p:sp>
          <p:nvSpPr>
            <p:cNvPr id="6" name="Oval 5"/>
            <p:cNvSpPr/>
            <p:nvPr/>
          </p:nvSpPr>
          <p:spPr>
            <a:xfrm>
              <a:off x="594360" y="1965960"/>
              <a:ext cx="1234440" cy="1234440"/>
            </a:xfrm>
            <a:prstGeom prst="ellipse">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594360" y="2323947"/>
              <a:ext cx="1234440" cy="518464"/>
            </a:xfrm>
            <a:prstGeom prst="rect">
              <a:avLst/>
            </a:prstGeom>
            <a:noFill/>
          </p:spPr>
          <p:txBody>
            <a:bodyPr wrap="none" lIns="27432" tIns="18288" rIns="27432" bIns="18288">
              <a:spAutoFit/>
            </a:bodyPr>
            <a:lstStyle/>
            <a:p>
              <a:pPr algn="ctr"/>
              <a:r>
                <a:rPr sz="1500" b="1">
                  <a:solidFill>
                    <a:srgbClr val="FFFFFF"/>
                  </a:solidFill>
                  <a:latin typeface="Aptos"/>
                </a:rPr>
                <a:t>1</a:t>
              </a:r>
            </a:p>
          </p:txBody>
        </p:sp>
        <p:sp>
          <p:nvSpPr>
            <p:cNvPr id="8" name="TextBox 7"/>
            <p:cNvSpPr txBox="1"/>
            <p:nvPr/>
          </p:nvSpPr>
          <p:spPr>
            <a:xfrm>
              <a:off x="320040" y="3383280"/>
              <a:ext cx="1783080" cy="502920"/>
            </a:xfrm>
            <a:prstGeom prst="rect">
              <a:avLst/>
            </a:prstGeom>
            <a:noFill/>
          </p:spPr>
          <p:txBody>
            <a:bodyPr wrap="none" lIns="27432" tIns="18288" rIns="27432" bIns="18288">
              <a:spAutoFit/>
            </a:bodyPr>
            <a:lstStyle/>
            <a:p>
              <a:pPr algn="ctr"/>
              <a:r>
                <a:rPr sz="1200" b="1">
                  <a:solidFill>
                    <a:srgbClr val="182D42"/>
                  </a:solidFill>
                  <a:latin typeface="Aptos"/>
                </a:rPr>
                <a:t>Spermatogónium</a:t>
              </a:r>
            </a:p>
          </p:txBody>
        </p:sp>
        <p:cxnSp>
          <p:nvCxnSpPr>
            <p:cNvPr id="9" name="Connector 8"/>
            <p:cNvCxnSpPr/>
            <p:nvPr/>
          </p:nvCxnSpPr>
          <p:spPr>
            <a:xfrm>
              <a:off x="1874519" y="2578608"/>
              <a:ext cx="960121"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0" name="Oval 9"/>
            <p:cNvSpPr/>
            <p:nvPr/>
          </p:nvSpPr>
          <p:spPr>
            <a:xfrm>
              <a:off x="2926079" y="1965960"/>
              <a:ext cx="1234440" cy="1234440"/>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2926079" y="2323947"/>
              <a:ext cx="1234440" cy="518464"/>
            </a:xfrm>
            <a:prstGeom prst="rect">
              <a:avLst/>
            </a:prstGeom>
            <a:noFill/>
          </p:spPr>
          <p:txBody>
            <a:bodyPr wrap="none" lIns="27432" tIns="18288" rIns="27432" bIns="18288">
              <a:spAutoFit/>
            </a:bodyPr>
            <a:lstStyle/>
            <a:p>
              <a:pPr algn="ctr"/>
              <a:r>
                <a:rPr sz="1500" b="1">
                  <a:solidFill>
                    <a:srgbClr val="FFFFFF"/>
                  </a:solidFill>
                  <a:latin typeface="Aptos"/>
                </a:rPr>
                <a:t>2</a:t>
              </a:r>
            </a:p>
          </p:txBody>
        </p:sp>
        <p:sp>
          <p:nvSpPr>
            <p:cNvPr id="12" name="TextBox 11"/>
            <p:cNvSpPr txBox="1"/>
            <p:nvPr/>
          </p:nvSpPr>
          <p:spPr>
            <a:xfrm>
              <a:off x="2651760" y="3383280"/>
              <a:ext cx="1783080" cy="502920"/>
            </a:xfrm>
            <a:prstGeom prst="rect">
              <a:avLst/>
            </a:prstGeom>
            <a:noFill/>
          </p:spPr>
          <p:txBody>
            <a:bodyPr wrap="none" lIns="27432" tIns="18288" rIns="27432" bIns="18288">
              <a:spAutoFit/>
            </a:bodyPr>
            <a:lstStyle/>
            <a:p>
              <a:pPr algn="ctr"/>
              <a:r>
                <a:rPr sz="1200" b="1">
                  <a:solidFill>
                    <a:srgbClr val="182D42"/>
                  </a:solidFill>
                  <a:latin typeface="Aptos"/>
                </a:rPr>
                <a:t>Meióza</a:t>
              </a:r>
            </a:p>
          </p:txBody>
        </p:sp>
        <p:cxnSp>
          <p:nvCxnSpPr>
            <p:cNvPr id="13" name="Connector 12"/>
            <p:cNvCxnSpPr/>
            <p:nvPr/>
          </p:nvCxnSpPr>
          <p:spPr>
            <a:xfrm>
              <a:off x="4206240" y="2578608"/>
              <a:ext cx="9601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4" name="Oval 13"/>
            <p:cNvSpPr/>
            <p:nvPr/>
          </p:nvSpPr>
          <p:spPr>
            <a:xfrm>
              <a:off x="5257800" y="1965960"/>
              <a:ext cx="1234440" cy="1234440"/>
            </a:xfrm>
            <a:prstGeom prst="ellipse">
              <a:avLst/>
            </a:prstGeom>
            <a:solidFill>
              <a:srgbClr val="D29D3E"/>
            </a:solidFill>
            <a:ln>
              <a:solidFill>
                <a:srgbClr val="D29D3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5257800" y="2323947"/>
              <a:ext cx="1234440" cy="518464"/>
            </a:xfrm>
            <a:prstGeom prst="rect">
              <a:avLst/>
            </a:prstGeom>
            <a:noFill/>
          </p:spPr>
          <p:txBody>
            <a:bodyPr wrap="none" lIns="27432" tIns="18288" rIns="27432" bIns="18288">
              <a:spAutoFit/>
            </a:bodyPr>
            <a:lstStyle/>
            <a:p>
              <a:pPr algn="ctr"/>
              <a:r>
                <a:rPr sz="1500" b="1">
                  <a:solidFill>
                    <a:srgbClr val="FFFFFF"/>
                  </a:solidFill>
                  <a:latin typeface="Aptos"/>
                </a:rPr>
                <a:t>3</a:t>
              </a:r>
            </a:p>
          </p:txBody>
        </p:sp>
        <p:sp>
          <p:nvSpPr>
            <p:cNvPr id="16" name="TextBox 15"/>
            <p:cNvSpPr txBox="1"/>
            <p:nvPr/>
          </p:nvSpPr>
          <p:spPr>
            <a:xfrm>
              <a:off x="4983480" y="3383280"/>
              <a:ext cx="1783080" cy="502920"/>
            </a:xfrm>
            <a:prstGeom prst="rect">
              <a:avLst/>
            </a:prstGeom>
            <a:noFill/>
          </p:spPr>
          <p:txBody>
            <a:bodyPr wrap="none" lIns="27432" tIns="18288" rIns="27432" bIns="18288">
              <a:spAutoFit/>
            </a:bodyPr>
            <a:lstStyle/>
            <a:p>
              <a:pPr algn="ctr"/>
              <a:r>
                <a:rPr sz="1200" b="1">
                  <a:solidFill>
                    <a:srgbClr val="182D42"/>
                  </a:solidFill>
                  <a:latin typeface="Aptos"/>
                </a:rPr>
                <a:t>Spermatida</a:t>
              </a:r>
            </a:p>
          </p:txBody>
        </p:sp>
        <p:cxnSp>
          <p:nvCxnSpPr>
            <p:cNvPr id="17" name="Connector 16"/>
            <p:cNvCxnSpPr/>
            <p:nvPr/>
          </p:nvCxnSpPr>
          <p:spPr>
            <a:xfrm>
              <a:off x="6537960" y="2578608"/>
              <a:ext cx="960119"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8" name="Oval 17"/>
            <p:cNvSpPr/>
            <p:nvPr/>
          </p:nvSpPr>
          <p:spPr>
            <a:xfrm>
              <a:off x="7589519" y="1965960"/>
              <a:ext cx="1234440" cy="123444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7589519" y="2323947"/>
              <a:ext cx="1234440" cy="518464"/>
            </a:xfrm>
            <a:prstGeom prst="rect">
              <a:avLst/>
            </a:prstGeom>
            <a:noFill/>
          </p:spPr>
          <p:txBody>
            <a:bodyPr wrap="none" lIns="27432" tIns="18288" rIns="27432" bIns="18288">
              <a:spAutoFit/>
            </a:bodyPr>
            <a:lstStyle/>
            <a:p>
              <a:pPr algn="ctr"/>
              <a:r>
                <a:rPr sz="1500" b="1">
                  <a:solidFill>
                    <a:srgbClr val="FFFFFF"/>
                  </a:solidFill>
                  <a:latin typeface="Aptos"/>
                </a:rPr>
                <a:t>4</a:t>
              </a:r>
            </a:p>
          </p:txBody>
        </p:sp>
        <p:sp>
          <p:nvSpPr>
            <p:cNvPr id="20" name="TextBox 19"/>
            <p:cNvSpPr txBox="1"/>
            <p:nvPr/>
          </p:nvSpPr>
          <p:spPr>
            <a:xfrm>
              <a:off x="7315199" y="3383280"/>
              <a:ext cx="1783080" cy="502920"/>
            </a:xfrm>
            <a:prstGeom prst="rect">
              <a:avLst/>
            </a:prstGeom>
            <a:noFill/>
          </p:spPr>
          <p:txBody>
            <a:bodyPr wrap="none" lIns="27432" tIns="18288" rIns="27432" bIns="18288">
              <a:spAutoFit/>
            </a:bodyPr>
            <a:lstStyle/>
            <a:p>
              <a:pPr algn="ctr"/>
              <a:r>
                <a:rPr sz="1200" b="1">
                  <a:solidFill>
                    <a:srgbClr val="182D42"/>
                  </a:solidFill>
                  <a:latin typeface="Aptos"/>
                </a:rPr>
                <a:t>Spermiogenéza</a:t>
              </a:r>
            </a:p>
          </p:txBody>
        </p:sp>
        <p:cxnSp>
          <p:nvCxnSpPr>
            <p:cNvPr id="21" name="Connector 20"/>
            <p:cNvCxnSpPr/>
            <p:nvPr/>
          </p:nvCxnSpPr>
          <p:spPr>
            <a:xfrm>
              <a:off x="8869680" y="2578608"/>
              <a:ext cx="9601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22" name="Oval 21"/>
            <p:cNvSpPr/>
            <p:nvPr/>
          </p:nvSpPr>
          <p:spPr>
            <a:xfrm>
              <a:off x="9921240" y="1965960"/>
              <a:ext cx="1234440" cy="1234440"/>
            </a:xfrm>
            <a:prstGeom prst="ellipse">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9921240" y="2323947"/>
              <a:ext cx="1234440" cy="518464"/>
            </a:xfrm>
            <a:prstGeom prst="rect">
              <a:avLst/>
            </a:prstGeom>
            <a:noFill/>
          </p:spPr>
          <p:txBody>
            <a:bodyPr wrap="none" lIns="27432" tIns="18288" rIns="27432" bIns="18288">
              <a:spAutoFit/>
            </a:bodyPr>
            <a:lstStyle/>
            <a:p>
              <a:pPr algn="ctr"/>
              <a:r>
                <a:rPr sz="1500" b="1">
                  <a:solidFill>
                    <a:srgbClr val="FFFFFF"/>
                  </a:solidFill>
                  <a:latin typeface="Aptos"/>
                </a:rPr>
                <a:t>5</a:t>
              </a:r>
            </a:p>
          </p:txBody>
        </p:sp>
        <p:sp>
          <p:nvSpPr>
            <p:cNvPr id="24" name="TextBox 23"/>
            <p:cNvSpPr txBox="1"/>
            <p:nvPr/>
          </p:nvSpPr>
          <p:spPr>
            <a:xfrm>
              <a:off x="9646919" y="3383280"/>
              <a:ext cx="1783080" cy="502920"/>
            </a:xfrm>
            <a:prstGeom prst="rect">
              <a:avLst/>
            </a:prstGeom>
            <a:noFill/>
          </p:spPr>
          <p:txBody>
            <a:bodyPr wrap="none" lIns="27432" tIns="18288" rIns="27432" bIns="18288">
              <a:spAutoFit/>
            </a:bodyPr>
            <a:lstStyle/>
            <a:p>
              <a:pPr algn="ctr"/>
              <a:r>
                <a:rPr sz="1200" b="1">
                  <a:solidFill>
                    <a:srgbClr val="182D42"/>
                  </a:solidFill>
                  <a:latin typeface="Aptos"/>
                </a:rPr>
                <a:t>Spermatozoon</a:t>
              </a:r>
            </a:p>
          </p:txBody>
        </p:sp>
      </p:grpSp>
      <p:sp>
        <p:nvSpPr>
          <p:cNvPr id="25" name="Rounded Rectangle 24"/>
          <p:cNvSpPr/>
          <p:nvPr/>
        </p:nvSpPr>
        <p:spPr>
          <a:xfrm>
            <a:off x="6559777" y="517323"/>
            <a:ext cx="5142594" cy="872564"/>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Rectangle 25"/>
          <p:cNvSpPr/>
          <p:nvPr/>
        </p:nvSpPr>
        <p:spPr>
          <a:xfrm>
            <a:off x="6559777" y="517323"/>
            <a:ext cx="45719" cy="872564"/>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6771702" y="627051"/>
            <a:ext cx="4754763" cy="590931"/>
          </a:xfrm>
          <a:prstGeom prst="rect">
            <a:avLst/>
          </a:prstGeom>
          <a:noFill/>
        </p:spPr>
        <p:txBody>
          <a:bodyPr wrap="none" lIns="27432" tIns="18288" rIns="27432" bIns="18288">
            <a:spAutoFit/>
          </a:bodyPr>
          <a:lstStyle/>
          <a:p>
            <a:pPr algn="l"/>
            <a:r>
              <a:rPr b="1" dirty="0" err="1">
                <a:solidFill>
                  <a:srgbClr val="182D42"/>
                </a:solidFill>
                <a:latin typeface="Aptos"/>
              </a:rPr>
              <a:t>Spermiogenéza</a:t>
            </a:r>
            <a:r>
              <a:rPr b="1" dirty="0">
                <a:solidFill>
                  <a:srgbClr val="182D42"/>
                </a:solidFill>
                <a:latin typeface="Aptos"/>
              </a:rPr>
              <a:t> </a:t>
            </a:r>
            <a:r>
              <a:rPr b="1" dirty="0" err="1">
                <a:solidFill>
                  <a:srgbClr val="182D42"/>
                </a:solidFill>
                <a:latin typeface="Aptos"/>
              </a:rPr>
              <a:t>nemení</a:t>
            </a:r>
            <a:r>
              <a:rPr b="1" dirty="0">
                <a:solidFill>
                  <a:srgbClr val="182D42"/>
                </a:solidFill>
                <a:latin typeface="Aptos"/>
              </a:rPr>
              <a:t> </a:t>
            </a:r>
            <a:r>
              <a:rPr b="1" dirty="0" err="1">
                <a:solidFill>
                  <a:srgbClr val="182D42"/>
                </a:solidFill>
                <a:latin typeface="Aptos"/>
              </a:rPr>
              <a:t>počet</a:t>
            </a:r>
            <a:r>
              <a:rPr b="1" dirty="0">
                <a:solidFill>
                  <a:srgbClr val="182D42"/>
                </a:solidFill>
                <a:latin typeface="Aptos"/>
              </a:rPr>
              <a:t> </a:t>
            </a:r>
            <a:r>
              <a:rPr b="1" dirty="0" err="1">
                <a:solidFill>
                  <a:srgbClr val="182D42"/>
                </a:solidFill>
                <a:latin typeface="Aptos"/>
              </a:rPr>
              <a:t>chromozómov</a:t>
            </a:r>
            <a:r>
              <a:rPr b="1" dirty="0">
                <a:solidFill>
                  <a:srgbClr val="182D42"/>
                </a:solidFill>
                <a:latin typeface="Aptos"/>
              </a:rPr>
              <a:t> </a:t>
            </a:r>
            <a:endParaRPr lang="sk-SK" b="1" dirty="0">
              <a:solidFill>
                <a:srgbClr val="182D42"/>
              </a:solidFill>
              <a:latin typeface="Aptos"/>
            </a:endParaRPr>
          </a:p>
          <a:p>
            <a:pPr algn="ctr"/>
            <a:r>
              <a:rPr b="1" dirty="0">
                <a:solidFill>
                  <a:srgbClr val="182D42"/>
                </a:solidFill>
                <a:latin typeface="Aptos"/>
              </a:rPr>
              <a:t>– </a:t>
            </a:r>
            <a:r>
              <a:rPr b="1" dirty="0" err="1">
                <a:solidFill>
                  <a:srgbClr val="182D42"/>
                </a:solidFill>
                <a:latin typeface="Aptos"/>
              </a:rPr>
              <a:t>mení</a:t>
            </a:r>
            <a:r>
              <a:rPr b="1" dirty="0">
                <a:solidFill>
                  <a:srgbClr val="182D42"/>
                </a:solidFill>
                <a:latin typeface="Aptos"/>
              </a:rPr>
              <a:t> </a:t>
            </a:r>
            <a:r>
              <a:rPr b="1" dirty="0" err="1">
                <a:solidFill>
                  <a:srgbClr val="182D42"/>
                </a:solidFill>
                <a:latin typeface="Aptos"/>
              </a:rPr>
              <a:t>tvar</a:t>
            </a:r>
            <a:r>
              <a:rPr b="1" dirty="0">
                <a:solidFill>
                  <a:srgbClr val="182D42"/>
                </a:solidFill>
                <a:latin typeface="Aptos"/>
              </a:rPr>
              <a:t> a </a:t>
            </a:r>
            <a:r>
              <a:rPr b="1" dirty="0" err="1">
                <a:solidFill>
                  <a:srgbClr val="182D42"/>
                </a:solidFill>
                <a:latin typeface="Aptos"/>
              </a:rPr>
              <a:t>funkciu</a:t>
            </a:r>
            <a:r>
              <a:rPr b="1" dirty="0">
                <a:solidFill>
                  <a:srgbClr val="182D42"/>
                </a:solidFill>
                <a:latin typeface="Aptos"/>
              </a:rPr>
              <a:t> </a:t>
            </a:r>
            <a:r>
              <a:rPr b="1" dirty="0" err="1">
                <a:solidFill>
                  <a:srgbClr val="182D42"/>
                </a:solidFill>
                <a:latin typeface="Aptos"/>
              </a:rPr>
              <a:t>bunky</a:t>
            </a:r>
            <a:r>
              <a:rPr b="1" dirty="0">
                <a:solidFill>
                  <a:srgbClr val="182D42"/>
                </a:solidFill>
                <a:latin typeface="Aptos"/>
              </a:rPr>
              <a:t>.</a:t>
            </a:r>
          </a:p>
        </p:txBody>
      </p:sp>
      <p:sp>
        <p:nvSpPr>
          <p:cNvPr id="29" name="TextBox 28"/>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8</a:t>
            </a:r>
          </a:p>
        </p:txBody>
      </p:sp>
      <p:pic>
        <p:nvPicPr>
          <p:cNvPr id="1028" name="Picture 4">
            <a:extLst>
              <a:ext uri="{FF2B5EF4-FFF2-40B4-BE49-F238E27FC236}">
                <a16:creationId xmlns:a16="http://schemas.microsoft.com/office/drawing/2014/main" id="{FF2904D0-37E3-8A5F-1B09-2544AB8803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8935" y="3297393"/>
            <a:ext cx="5962139" cy="35606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permiogenesis: 6 Stages of Sperm Development">
            <a:extLst>
              <a:ext uri="{FF2B5EF4-FFF2-40B4-BE49-F238E27FC236}">
                <a16:creationId xmlns:a16="http://schemas.microsoft.com/office/drawing/2014/main" id="{0E2E6746-3AF8-E9B5-F78A-462980B2A9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6425" y="176213"/>
            <a:ext cx="8439150" cy="6505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9864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DOZRIEVANIE</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Ani hotová spermia ešte nie je pripravená</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4140492" cy="283154"/>
          </a:xfrm>
          <a:prstGeom prst="rect">
            <a:avLst/>
          </a:prstGeom>
          <a:noFill/>
        </p:spPr>
        <p:txBody>
          <a:bodyPr wrap="none" lIns="27432" tIns="18288" rIns="27432" bIns="18288">
            <a:spAutoFit/>
          </a:bodyPr>
          <a:lstStyle/>
          <a:p>
            <a:pPr algn="l"/>
            <a:r>
              <a:rPr sz="1600" b="0" dirty="0" err="1">
                <a:solidFill>
                  <a:srgbClr val="5E6971"/>
                </a:solidFill>
                <a:latin typeface="Aptos"/>
              </a:rPr>
              <a:t>Pohyblivosť</a:t>
            </a:r>
            <a:r>
              <a:rPr sz="1600" b="0" dirty="0">
                <a:solidFill>
                  <a:srgbClr val="5E6971"/>
                </a:solidFill>
                <a:latin typeface="Aptos"/>
              </a:rPr>
              <a:t> a </a:t>
            </a:r>
            <a:r>
              <a:rPr sz="1600" b="0" dirty="0" err="1">
                <a:solidFill>
                  <a:srgbClr val="5E6971"/>
                </a:solidFill>
                <a:latin typeface="Aptos"/>
              </a:rPr>
              <a:t>schopnosť</a:t>
            </a:r>
            <a:r>
              <a:rPr sz="1600" b="0" dirty="0">
                <a:solidFill>
                  <a:srgbClr val="5E6971"/>
                </a:solidFill>
                <a:latin typeface="Aptos"/>
              </a:rPr>
              <a:t> </a:t>
            </a:r>
            <a:r>
              <a:rPr sz="1600" b="0" dirty="0" err="1">
                <a:solidFill>
                  <a:srgbClr val="5E6971"/>
                </a:solidFill>
                <a:latin typeface="Aptos"/>
              </a:rPr>
              <a:t>oplodniť</a:t>
            </a:r>
            <a:r>
              <a:rPr sz="1600" b="0" dirty="0">
                <a:solidFill>
                  <a:srgbClr val="5E6971"/>
                </a:solidFill>
                <a:latin typeface="Aptos"/>
              </a:rPr>
              <a:t> </a:t>
            </a:r>
            <a:r>
              <a:rPr sz="1600" b="0" dirty="0" err="1">
                <a:solidFill>
                  <a:srgbClr val="5E6971"/>
                </a:solidFill>
                <a:latin typeface="Aptos"/>
              </a:rPr>
              <a:t>nie</a:t>
            </a:r>
            <a:r>
              <a:rPr sz="1600" b="0" dirty="0">
                <a:solidFill>
                  <a:srgbClr val="5E6971"/>
                </a:solidFill>
                <a:latin typeface="Aptos"/>
              </a:rPr>
              <a:t> </a:t>
            </a:r>
            <a:r>
              <a:rPr sz="1600" b="0" dirty="0" err="1">
                <a:solidFill>
                  <a:srgbClr val="5E6971"/>
                </a:solidFill>
                <a:latin typeface="Aptos"/>
              </a:rPr>
              <a:t>sú</a:t>
            </a:r>
            <a:r>
              <a:rPr sz="1600" b="0" dirty="0">
                <a:solidFill>
                  <a:srgbClr val="5E6971"/>
                </a:solidFill>
                <a:latin typeface="Aptos"/>
              </a:rPr>
              <a:t> to </a:t>
            </a:r>
            <a:r>
              <a:rPr sz="1600" b="0" dirty="0" err="1">
                <a:solidFill>
                  <a:srgbClr val="5E6971"/>
                </a:solidFill>
                <a:latin typeface="Aptos"/>
              </a:rPr>
              <a:t>isté</a:t>
            </a:r>
            <a:endParaRPr sz="1600" b="0" dirty="0">
              <a:solidFill>
                <a:srgbClr val="5E6971"/>
              </a:solidFill>
              <a:latin typeface="Aptos"/>
            </a:endParaRPr>
          </a:p>
        </p:txBody>
      </p:sp>
      <p:sp>
        <p:nvSpPr>
          <p:cNvPr id="6" name="Rounded Rectangle 5"/>
          <p:cNvSpPr/>
          <p:nvPr/>
        </p:nvSpPr>
        <p:spPr>
          <a:xfrm>
            <a:off x="914400" y="1828800"/>
            <a:ext cx="2834640" cy="141732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060704" y="1956816"/>
            <a:ext cx="1225592" cy="344710"/>
          </a:xfrm>
          <a:prstGeom prst="rect">
            <a:avLst/>
          </a:prstGeom>
          <a:noFill/>
        </p:spPr>
        <p:txBody>
          <a:bodyPr wrap="none" lIns="27432" tIns="18288" rIns="27432" bIns="18288">
            <a:spAutoFit/>
          </a:bodyPr>
          <a:lstStyle/>
          <a:p>
            <a:pPr algn="l"/>
            <a:r>
              <a:rPr sz="2000" b="1" dirty="0" err="1">
                <a:solidFill>
                  <a:srgbClr val="FFFFFF"/>
                </a:solidFill>
                <a:latin typeface="Aptos"/>
              </a:rPr>
              <a:t>Semenník</a:t>
            </a:r>
            <a:endParaRPr sz="2000" b="1" dirty="0">
              <a:solidFill>
                <a:srgbClr val="FFFFFF"/>
              </a:solidFill>
              <a:latin typeface="Aptos"/>
            </a:endParaRPr>
          </a:p>
        </p:txBody>
      </p:sp>
      <p:sp>
        <p:nvSpPr>
          <p:cNvPr id="8" name="TextBox 7"/>
          <p:cNvSpPr txBox="1"/>
          <p:nvPr/>
        </p:nvSpPr>
        <p:spPr>
          <a:xfrm>
            <a:off x="1060704" y="2359152"/>
            <a:ext cx="2130648" cy="590931"/>
          </a:xfrm>
          <a:prstGeom prst="rect">
            <a:avLst/>
          </a:prstGeom>
          <a:noFill/>
        </p:spPr>
        <p:txBody>
          <a:bodyPr wrap="none" lIns="27432" tIns="18288" rIns="27432" bIns="18288">
            <a:spAutoFit/>
          </a:bodyPr>
          <a:lstStyle/>
          <a:p>
            <a:pPr algn="l"/>
            <a:r>
              <a:rPr b="0" dirty="0" err="1">
                <a:solidFill>
                  <a:srgbClr val="FFFFFF"/>
                </a:solidFill>
                <a:latin typeface="Aptos"/>
              </a:rPr>
              <a:t>nové</a:t>
            </a:r>
            <a:r>
              <a:rPr b="0" dirty="0">
                <a:solidFill>
                  <a:srgbClr val="FFFFFF"/>
                </a:solidFill>
                <a:latin typeface="Aptos"/>
              </a:rPr>
              <a:t> </a:t>
            </a:r>
            <a:r>
              <a:rPr b="0" dirty="0" err="1">
                <a:solidFill>
                  <a:srgbClr val="FFFFFF"/>
                </a:solidFill>
                <a:latin typeface="Aptos"/>
              </a:rPr>
              <a:t>spermatozoá</a:t>
            </a:r>
            <a:r>
              <a:rPr b="0" dirty="0">
                <a:solidFill>
                  <a:srgbClr val="FFFFFF"/>
                </a:solidFill>
                <a:latin typeface="Aptos"/>
              </a:rPr>
              <a:t>
</a:t>
            </a:r>
            <a:r>
              <a:rPr b="0" dirty="0" err="1">
                <a:solidFill>
                  <a:srgbClr val="FFFFFF"/>
                </a:solidFill>
                <a:latin typeface="Aptos"/>
              </a:rPr>
              <a:t>nie</a:t>
            </a:r>
            <a:r>
              <a:rPr b="0" dirty="0">
                <a:solidFill>
                  <a:srgbClr val="FFFFFF"/>
                </a:solidFill>
                <a:latin typeface="Aptos"/>
              </a:rPr>
              <a:t> </a:t>
            </a:r>
            <a:r>
              <a:rPr b="0" dirty="0" err="1">
                <a:solidFill>
                  <a:srgbClr val="FFFFFF"/>
                </a:solidFill>
                <a:latin typeface="Aptos"/>
              </a:rPr>
              <a:t>sú</a:t>
            </a:r>
            <a:r>
              <a:rPr b="0" dirty="0">
                <a:solidFill>
                  <a:srgbClr val="FFFFFF"/>
                </a:solidFill>
                <a:latin typeface="Aptos"/>
              </a:rPr>
              <a:t> </a:t>
            </a:r>
            <a:r>
              <a:rPr b="0" dirty="0" err="1">
                <a:solidFill>
                  <a:srgbClr val="FFFFFF"/>
                </a:solidFill>
                <a:latin typeface="Aptos"/>
              </a:rPr>
              <a:t>plne</a:t>
            </a:r>
            <a:r>
              <a:rPr b="0" dirty="0">
                <a:solidFill>
                  <a:srgbClr val="FFFFFF"/>
                </a:solidFill>
                <a:latin typeface="Aptos"/>
              </a:rPr>
              <a:t> </a:t>
            </a:r>
            <a:r>
              <a:rPr b="0" dirty="0" err="1">
                <a:solidFill>
                  <a:srgbClr val="FFFFFF"/>
                </a:solidFill>
                <a:latin typeface="Aptos"/>
              </a:rPr>
              <a:t>pohyblivé</a:t>
            </a:r>
            <a:endParaRPr b="0" dirty="0">
              <a:solidFill>
                <a:srgbClr val="FFFFFF"/>
              </a:solidFill>
              <a:latin typeface="Aptos"/>
            </a:endParaRPr>
          </a:p>
        </p:txBody>
      </p:sp>
      <p:cxnSp>
        <p:nvCxnSpPr>
          <p:cNvPr id="9" name="Connector 8"/>
          <p:cNvCxnSpPr/>
          <p:nvPr/>
        </p:nvCxnSpPr>
        <p:spPr>
          <a:xfrm>
            <a:off x="3840480" y="2542032"/>
            <a:ext cx="7315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0" name="Rounded Rectangle 9"/>
          <p:cNvSpPr/>
          <p:nvPr/>
        </p:nvSpPr>
        <p:spPr>
          <a:xfrm>
            <a:off x="4709160" y="1828800"/>
            <a:ext cx="2834640" cy="141732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4855464" y="1956816"/>
            <a:ext cx="1682448" cy="344710"/>
          </a:xfrm>
          <a:prstGeom prst="rect">
            <a:avLst/>
          </a:prstGeom>
          <a:noFill/>
        </p:spPr>
        <p:txBody>
          <a:bodyPr wrap="none" lIns="27432" tIns="18288" rIns="27432" bIns="18288">
            <a:spAutoFit/>
          </a:bodyPr>
          <a:lstStyle/>
          <a:p>
            <a:pPr algn="l"/>
            <a:r>
              <a:rPr sz="2000" b="1" dirty="0" err="1">
                <a:solidFill>
                  <a:srgbClr val="FFFFFF"/>
                </a:solidFill>
                <a:latin typeface="Aptos"/>
              </a:rPr>
              <a:t>Nadsemenník</a:t>
            </a:r>
            <a:endParaRPr sz="2000" b="1" dirty="0">
              <a:solidFill>
                <a:srgbClr val="FFFFFF"/>
              </a:solidFill>
              <a:latin typeface="Aptos"/>
            </a:endParaRPr>
          </a:p>
        </p:txBody>
      </p:sp>
      <p:sp>
        <p:nvSpPr>
          <p:cNvPr id="12" name="TextBox 11"/>
          <p:cNvSpPr txBox="1"/>
          <p:nvPr/>
        </p:nvSpPr>
        <p:spPr>
          <a:xfrm>
            <a:off x="4855464" y="2359152"/>
            <a:ext cx="2060885" cy="590931"/>
          </a:xfrm>
          <a:prstGeom prst="rect">
            <a:avLst/>
          </a:prstGeom>
          <a:noFill/>
        </p:spPr>
        <p:txBody>
          <a:bodyPr wrap="none" lIns="27432" tIns="18288" rIns="27432" bIns="18288">
            <a:spAutoFit/>
          </a:bodyPr>
          <a:lstStyle/>
          <a:p>
            <a:pPr algn="l"/>
            <a:r>
              <a:rPr b="0" dirty="0" err="1">
                <a:solidFill>
                  <a:srgbClr val="FFFFFF"/>
                </a:solidFill>
                <a:latin typeface="Aptos"/>
              </a:rPr>
              <a:t>získanie</a:t>
            </a:r>
            <a:r>
              <a:rPr b="0" dirty="0">
                <a:solidFill>
                  <a:srgbClr val="FFFFFF"/>
                </a:solidFill>
                <a:latin typeface="Aptos"/>
              </a:rPr>
              <a:t>
</a:t>
            </a:r>
            <a:r>
              <a:rPr b="0" dirty="0" err="1">
                <a:solidFill>
                  <a:srgbClr val="FFFFFF"/>
                </a:solidFill>
                <a:latin typeface="Aptos"/>
              </a:rPr>
              <a:t>progresívnej</a:t>
            </a:r>
            <a:r>
              <a:rPr b="0" dirty="0">
                <a:solidFill>
                  <a:srgbClr val="FFFFFF"/>
                </a:solidFill>
                <a:latin typeface="Aptos"/>
              </a:rPr>
              <a:t> motility</a:t>
            </a:r>
          </a:p>
        </p:txBody>
      </p:sp>
      <p:cxnSp>
        <p:nvCxnSpPr>
          <p:cNvPr id="13" name="Connector 12"/>
          <p:cNvCxnSpPr/>
          <p:nvPr/>
        </p:nvCxnSpPr>
        <p:spPr>
          <a:xfrm>
            <a:off x="7635240" y="2542032"/>
            <a:ext cx="7315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4" name="Rounded Rectangle 13"/>
          <p:cNvSpPr/>
          <p:nvPr/>
        </p:nvSpPr>
        <p:spPr>
          <a:xfrm>
            <a:off x="8503920" y="1828800"/>
            <a:ext cx="2834640" cy="1417320"/>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650224" y="1956816"/>
            <a:ext cx="1488293" cy="344710"/>
          </a:xfrm>
          <a:prstGeom prst="rect">
            <a:avLst/>
          </a:prstGeom>
          <a:noFill/>
        </p:spPr>
        <p:txBody>
          <a:bodyPr wrap="none" lIns="27432" tIns="18288" rIns="27432" bIns="18288">
            <a:spAutoFit/>
          </a:bodyPr>
          <a:lstStyle/>
          <a:p>
            <a:pPr algn="l"/>
            <a:r>
              <a:rPr sz="2000" b="1" dirty="0" err="1">
                <a:solidFill>
                  <a:srgbClr val="FFFFFF"/>
                </a:solidFill>
                <a:latin typeface="Aptos"/>
              </a:rPr>
              <a:t>Ženský</a:t>
            </a:r>
            <a:r>
              <a:rPr sz="2000" b="1" dirty="0">
                <a:solidFill>
                  <a:srgbClr val="FFFFFF"/>
                </a:solidFill>
                <a:latin typeface="Aptos"/>
              </a:rPr>
              <a:t> </a:t>
            </a:r>
            <a:r>
              <a:rPr sz="2000" b="1" dirty="0" err="1">
                <a:solidFill>
                  <a:srgbClr val="FFFFFF"/>
                </a:solidFill>
                <a:latin typeface="Aptos"/>
              </a:rPr>
              <a:t>trakt</a:t>
            </a:r>
            <a:endParaRPr sz="2000" b="1" dirty="0">
              <a:solidFill>
                <a:srgbClr val="FFFFFF"/>
              </a:solidFill>
              <a:latin typeface="Aptos"/>
            </a:endParaRPr>
          </a:p>
        </p:txBody>
      </p:sp>
      <p:sp>
        <p:nvSpPr>
          <p:cNvPr id="16" name="TextBox 15"/>
          <p:cNvSpPr txBox="1"/>
          <p:nvPr/>
        </p:nvSpPr>
        <p:spPr>
          <a:xfrm>
            <a:off x="8650224" y="2359152"/>
            <a:ext cx="2510046" cy="590931"/>
          </a:xfrm>
          <a:prstGeom prst="rect">
            <a:avLst/>
          </a:prstGeom>
          <a:noFill/>
        </p:spPr>
        <p:txBody>
          <a:bodyPr wrap="none" lIns="27432" tIns="18288" rIns="27432" bIns="18288">
            <a:spAutoFit/>
          </a:bodyPr>
          <a:lstStyle/>
          <a:p>
            <a:pPr algn="l"/>
            <a:r>
              <a:rPr b="0" dirty="0" err="1">
                <a:solidFill>
                  <a:srgbClr val="FFFFFF"/>
                </a:solidFill>
                <a:latin typeface="Aptos"/>
              </a:rPr>
              <a:t>kapacitácia</a:t>
            </a:r>
            <a:r>
              <a:rPr b="0" dirty="0">
                <a:solidFill>
                  <a:srgbClr val="FFFFFF"/>
                </a:solidFill>
                <a:latin typeface="Aptos"/>
              </a:rPr>
              <a:t>
</a:t>
            </a:r>
            <a:r>
              <a:rPr b="0" dirty="0" err="1">
                <a:solidFill>
                  <a:srgbClr val="FFFFFF"/>
                </a:solidFill>
                <a:latin typeface="Aptos"/>
              </a:rPr>
              <a:t>fertilizačná</a:t>
            </a:r>
            <a:r>
              <a:rPr b="0" dirty="0">
                <a:solidFill>
                  <a:srgbClr val="FFFFFF"/>
                </a:solidFill>
                <a:latin typeface="Aptos"/>
              </a:rPr>
              <a:t> </a:t>
            </a:r>
            <a:r>
              <a:rPr b="0" dirty="0" err="1">
                <a:solidFill>
                  <a:srgbClr val="FFFFFF"/>
                </a:solidFill>
                <a:latin typeface="Aptos"/>
              </a:rPr>
              <a:t>kompetencia</a:t>
            </a:r>
            <a:endParaRPr b="0" dirty="0">
              <a:solidFill>
                <a:srgbClr val="FFFFFF"/>
              </a:solidFill>
              <a:latin typeface="Aptos"/>
            </a:endParaRPr>
          </a:p>
        </p:txBody>
      </p:sp>
      <p:sp>
        <p:nvSpPr>
          <p:cNvPr id="17" name="TextBox 16"/>
          <p:cNvSpPr txBox="1"/>
          <p:nvPr/>
        </p:nvSpPr>
        <p:spPr>
          <a:xfrm>
            <a:off x="2286296" y="4257935"/>
            <a:ext cx="4357838" cy="590931"/>
          </a:xfrm>
          <a:prstGeom prst="rect">
            <a:avLst/>
          </a:prstGeom>
          <a:noFill/>
        </p:spPr>
        <p:txBody>
          <a:bodyPr wrap="square" lIns="27432" tIns="18288" rIns="27432" bIns="18288">
            <a:spAutoFit/>
          </a:bodyPr>
          <a:lstStyle/>
          <a:p>
            <a:pPr algn="ctr"/>
            <a:r>
              <a:rPr sz="1800" b="1" dirty="0" err="1">
                <a:solidFill>
                  <a:srgbClr val="182D42"/>
                </a:solidFill>
                <a:latin typeface="Aptos"/>
              </a:rPr>
              <a:t>Kapacitácia</a:t>
            </a:r>
            <a:r>
              <a:rPr sz="1800" b="1" dirty="0">
                <a:solidFill>
                  <a:srgbClr val="182D42"/>
                </a:solidFill>
                <a:latin typeface="Aptos"/>
              </a:rPr>
              <a:t> = </a:t>
            </a:r>
            <a:r>
              <a:rPr sz="1800" b="1" dirty="0" err="1">
                <a:solidFill>
                  <a:srgbClr val="182D42"/>
                </a:solidFill>
                <a:latin typeface="Aptos"/>
              </a:rPr>
              <a:t>posledná</a:t>
            </a:r>
            <a:r>
              <a:rPr sz="1800" b="1" dirty="0">
                <a:solidFill>
                  <a:srgbClr val="182D42"/>
                </a:solidFill>
                <a:latin typeface="Aptos"/>
              </a:rPr>
              <a:t> </a:t>
            </a:r>
            <a:r>
              <a:rPr sz="1800" b="1" dirty="0" err="1">
                <a:solidFill>
                  <a:srgbClr val="182D42"/>
                </a:solidFill>
                <a:latin typeface="Aptos"/>
              </a:rPr>
              <a:t>funkčná</a:t>
            </a:r>
            <a:r>
              <a:rPr sz="1800" b="1" dirty="0">
                <a:solidFill>
                  <a:srgbClr val="182D42"/>
                </a:solidFill>
                <a:latin typeface="Aptos"/>
              </a:rPr>
              <a:t> </a:t>
            </a:r>
            <a:r>
              <a:rPr sz="1800" b="1" dirty="0" err="1">
                <a:solidFill>
                  <a:srgbClr val="182D42"/>
                </a:solidFill>
                <a:latin typeface="Aptos"/>
              </a:rPr>
              <a:t>príprava</a:t>
            </a:r>
            <a:r>
              <a:rPr sz="1800" b="1" dirty="0">
                <a:solidFill>
                  <a:srgbClr val="182D42"/>
                </a:solidFill>
                <a:latin typeface="Aptos"/>
              </a:rPr>
              <a:t> </a:t>
            </a:r>
            <a:r>
              <a:rPr sz="1800" b="1" dirty="0" err="1">
                <a:solidFill>
                  <a:srgbClr val="182D42"/>
                </a:solidFill>
                <a:latin typeface="Aptos"/>
              </a:rPr>
              <a:t>spermie</a:t>
            </a:r>
            <a:r>
              <a:rPr sz="1800" b="1" dirty="0">
                <a:solidFill>
                  <a:srgbClr val="182D42"/>
                </a:solidFill>
                <a:latin typeface="Aptos"/>
              </a:rPr>
              <a:t> pred </a:t>
            </a:r>
            <a:r>
              <a:rPr sz="1800" b="1" dirty="0" err="1">
                <a:solidFill>
                  <a:srgbClr val="182D42"/>
                </a:solidFill>
                <a:latin typeface="Aptos"/>
              </a:rPr>
              <a:t>stretnutím</a:t>
            </a:r>
            <a:r>
              <a:rPr sz="1800" b="1" dirty="0">
                <a:solidFill>
                  <a:srgbClr val="182D42"/>
                </a:solidFill>
                <a:latin typeface="Aptos"/>
              </a:rPr>
              <a:t> s </a:t>
            </a:r>
            <a:r>
              <a:rPr sz="1800" b="1" dirty="0" err="1">
                <a:solidFill>
                  <a:srgbClr val="182D42"/>
                </a:solidFill>
                <a:latin typeface="Aptos"/>
              </a:rPr>
              <a:t>oocytom</a:t>
            </a:r>
            <a:r>
              <a:rPr sz="1800" b="1" dirty="0">
                <a:solidFill>
                  <a:srgbClr val="182D42"/>
                </a:solidFill>
                <a:latin typeface="Aptos"/>
              </a:rPr>
              <a:t>.</a:t>
            </a:r>
          </a:p>
        </p:txBody>
      </p:sp>
      <p:sp>
        <p:nvSpPr>
          <p:cNvPr id="18" name="TextBox 17"/>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19" name="TextBox 18"/>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9</a:t>
            </a:r>
          </a:p>
        </p:txBody>
      </p:sp>
      <p:pic>
        <p:nvPicPr>
          <p:cNvPr id="20" name="Zástupný objekt pre obsah 3" descr="Solved] Sperm capacitation is the process by which:">
            <a:extLst>
              <a:ext uri="{FF2B5EF4-FFF2-40B4-BE49-F238E27FC236}">
                <a16:creationId xmlns:a16="http://schemas.microsoft.com/office/drawing/2014/main" id="{BDB83950-53ED-116D-111B-019FDFC2BF53}"/>
              </a:ext>
            </a:extLst>
          </p:cNvPr>
          <p:cNvPicPr>
            <a:picLocks noChangeAspect="1"/>
          </p:cNvPicPr>
          <p:nvPr/>
        </p:nvPicPr>
        <p:blipFill>
          <a:blip r:embed="rId3"/>
          <a:stretch>
            <a:fillRect/>
          </a:stretch>
        </p:blipFill>
        <p:spPr>
          <a:xfrm>
            <a:off x="7036971" y="3601914"/>
            <a:ext cx="3995988" cy="287203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OOGENÉZA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Oocyt: bunka, ktorá čaká celé roky</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4346959" cy="313932"/>
          </a:xfrm>
          <a:prstGeom prst="rect">
            <a:avLst/>
          </a:prstGeom>
          <a:noFill/>
        </p:spPr>
        <p:txBody>
          <a:bodyPr wrap="none" lIns="27432" tIns="18288" rIns="27432" bIns="18288">
            <a:spAutoFit/>
          </a:bodyPr>
          <a:lstStyle/>
          <a:p>
            <a:pPr algn="l"/>
            <a:r>
              <a:rPr b="0" u="sng" dirty="0" err="1">
                <a:solidFill>
                  <a:srgbClr val="5E6971"/>
                </a:solidFill>
                <a:effectLst>
                  <a:outerShdw blurRad="38100" dist="38100" dir="2700000" algn="tl">
                    <a:srgbClr val="000000">
                      <a:alpha val="43137"/>
                    </a:srgbClr>
                  </a:outerShdw>
                </a:effectLst>
                <a:latin typeface="Aptos"/>
              </a:rPr>
              <a:t>Oogenéza</a:t>
            </a:r>
            <a:r>
              <a:rPr b="0" u="sng" dirty="0">
                <a:solidFill>
                  <a:srgbClr val="5E6971"/>
                </a:solidFill>
                <a:effectLst>
                  <a:outerShdw blurRad="38100" dist="38100" dir="2700000" algn="tl">
                    <a:srgbClr val="000000">
                      <a:alpha val="43137"/>
                    </a:srgbClr>
                  </a:outerShdw>
                </a:effectLst>
                <a:latin typeface="Aptos"/>
              </a:rPr>
              <a:t> </a:t>
            </a:r>
            <a:r>
              <a:rPr b="0" u="sng" dirty="0" err="1">
                <a:solidFill>
                  <a:srgbClr val="5E6971"/>
                </a:solidFill>
                <a:effectLst>
                  <a:outerShdw blurRad="38100" dist="38100" dir="2700000" algn="tl">
                    <a:srgbClr val="000000">
                      <a:alpha val="43137"/>
                    </a:srgbClr>
                  </a:outerShdw>
                </a:effectLst>
                <a:latin typeface="Aptos"/>
              </a:rPr>
              <a:t>začína</a:t>
            </a:r>
            <a:r>
              <a:rPr b="0" u="sng" dirty="0">
                <a:solidFill>
                  <a:srgbClr val="5E6971"/>
                </a:solidFill>
                <a:effectLst>
                  <a:outerShdw blurRad="38100" dist="38100" dir="2700000" algn="tl">
                    <a:srgbClr val="000000">
                      <a:alpha val="43137"/>
                    </a:srgbClr>
                  </a:outerShdw>
                </a:effectLst>
                <a:latin typeface="Aptos"/>
              </a:rPr>
              <a:t> </a:t>
            </a:r>
            <a:r>
              <a:rPr b="0" u="sng" dirty="0" err="1">
                <a:solidFill>
                  <a:srgbClr val="5E6971"/>
                </a:solidFill>
                <a:effectLst>
                  <a:outerShdw blurRad="38100" dist="38100" dir="2700000" algn="tl">
                    <a:srgbClr val="000000">
                      <a:alpha val="43137"/>
                    </a:srgbClr>
                  </a:outerShdw>
                </a:effectLst>
                <a:latin typeface="Aptos"/>
              </a:rPr>
              <a:t>ešte</a:t>
            </a:r>
            <a:r>
              <a:rPr b="0" u="sng" dirty="0">
                <a:solidFill>
                  <a:srgbClr val="5E6971"/>
                </a:solidFill>
                <a:effectLst>
                  <a:outerShdw blurRad="38100" dist="38100" dir="2700000" algn="tl">
                    <a:srgbClr val="000000">
                      <a:alpha val="43137"/>
                    </a:srgbClr>
                  </a:outerShdw>
                </a:effectLst>
                <a:latin typeface="Aptos"/>
              </a:rPr>
              <a:t> pred </a:t>
            </a:r>
            <a:r>
              <a:rPr b="0" u="sng" dirty="0" err="1">
                <a:solidFill>
                  <a:srgbClr val="5E6971"/>
                </a:solidFill>
                <a:effectLst>
                  <a:outerShdw blurRad="38100" dist="38100" dir="2700000" algn="tl">
                    <a:srgbClr val="000000">
                      <a:alpha val="43137"/>
                    </a:srgbClr>
                  </a:outerShdw>
                </a:effectLst>
                <a:latin typeface="Aptos"/>
              </a:rPr>
              <a:t>narodením</a:t>
            </a:r>
            <a:r>
              <a:rPr b="0" u="sng" dirty="0">
                <a:solidFill>
                  <a:srgbClr val="5E6971"/>
                </a:solidFill>
                <a:effectLst>
                  <a:outerShdw blurRad="38100" dist="38100" dir="2700000" algn="tl">
                    <a:srgbClr val="000000">
                      <a:alpha val="43137"/>
                    </a:srgbClr>
                  </a:outerShdw>
                </a:effectLst>
                <a:latin typeface="Aptos"/>
              </a:rPr>
              <a:t> </a:t>
            </a:r>
            <a:r>
              <a:rPr b="0" u="sng" dirty="0" err="1">
                <a:solidFill>
                  <a:srgbClr val="5E6971"/>
                </a:solidFill>
                <a:effectLst>
                  <a:outerShdw blurRad="38100" dist="38100" dir="2700000" algn="tl">
                    <a:srgbClr val="000000">
                      <a:alpha val="43137"/>
                    </a:srgbClr>
                  </a:outerShdw>
                </a:effectLst>
                <a:latin typeface="Aptos"/>
              </a:rPr>
              <a:t>ženy</a:t>
            </a:r>
            <a:endParaRPr b="0" u="sng" dirty="0">
              <a:solidFill>
                <a:srgbClr val="5E6971"/>
              </a:solidFill>
              <a:effectLst>
                <a:outerShdw blurRad="38100" dist="38100" dir="2700000" algn="tl">
                  <a:srgbClr val="000000">
                    <a:alpha val="43137"/>
                  </a:srgbClr>
                </a:outerShdw>
              </a:effectLst>
              <a:latin typeface="Aptos"/>
            </a:endParaRPr>
          </a:p>
        </p:txBody>
      </p:sp>
      <p:cxnSp>
        <p:nvCxnSpPr>
          <p:cNvPr id="6" name="Connector 5"/>
          <p:cNvCxnSpPr/>
          <p:nvPr/>
        </p:nvCxnSpPr>
        <p:spPr>
          <a:xfrm>
            <a:off x="914400" y="2834640"/>
            <a:ext cx="10058400" cy="0"/>
          </a:xfrm>
          <a:prstGeom prst="line">
            <a:avLst/>
          </a:prstGeom>
          <a:ln w="25400">
            <a:solidFill>
              <a:srgbClr val="5E6971"/>
            </a:solidFill>
          </a:ln>
        </p:spPr>
        <p:style>
          <a:lnRef idx="2">
            <a:schemeClr val="accent1"/>
          </a:lnRef>
          <a:fillRef idx="0">
            <a:schemeClr val="accent1"/>
          </a:fillRef>
          <a:effectRef idx="1">
            <a:schemeClr val="accent1"/>
          </a:effectRef>
          <a:fontRef idx="minor">
            <a:schemeClr val="tx1"/>
          </a:fontRef>
        </p:style>
      </p:cxnSp>
      <p:sp>
        <p:nvSpPr>
          <p:cNvPr id="7" name="Oval 6"/>
          <p:cNvSpPr/>
          <p:nvPr/>
        </p:nvSpPr>
        <p:spPr>
          <a:xfrm>
            <a:off x="1097280" y="2633472"/>
            <a:ext cx="402336" cy="402336"/>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689486" y="1600200"/>
            <a:ext cx="1227066" cy="283154"/>
          </a:xfrm>
          <a:prstGeom prst="rect">
            <a:avLst/>
          </a:prstGeom>
          <a:noFill/>
        </p:spPr>
        <p:txBody>
          <a:bodyPr wrap="none" lIns="27432" tIns="18288" rIns="27432" bIns="18288">
            <a:spAutoFit/>
          </a:bodyPr>
          <a:lstStyle/>
          <a:p>
            <a:pPr algn="ctr"/>
            <a:r>
              <a:rPr sz="1600" b="1" dirty="0" err="1">
                <a:solidFill>
                  <a:srgbClr val="182D42"/>
                </a:solidFill>
                <a:latin typeface="Aptos"/>
              </a:rPr>
              <a:t>Fetálny</a:t>
            </a:r>
            <a:r>
              <a:rPr sz="1600" b="1" dirty="0">
                <a:solidFill>
                  <a:srgbClr val="182D42"/>
                </a:solidFill>
                <a:latin typeface="Aptos"/>
              </a:rPr>
              <a:t> </a:t>
            </a:r>
            <a:r>
              <a:rPr sz="1600" b="1" dirty="0" err="1">
                <a:solidFill>
                  <a:srgbClr val="182D42"/>
                </a:solidFill>
                <a:latin typeface="Aptos"/>
              </a:rPr>
              <a:t>život</a:t>
            </a:r>
            <a:endParaRPr sz="1600" b="1" dirty="0">
              <a:solidFill>
                <a:srgbClr val="182D42"/>
              </a:solidFill>
              <a:latin typeface="Aptos"/>
            </a:endParaRPr>
          </a:p>
        </p:txBody>
      </p:sp>
      <p:sp>
        <p:nvSpPr>
          <p:cNvPr id="9" name="TextBox 8"/>
          <p:cNvSpPr txBox="1"/>
          <p:nvPr/>
        </p:nvSpPr>
        <p:spPr>
          <a:xfrm>
            <a:off x="567895" y="2046136"/>
            <a:ext cx="1461105" cy="283154"/>
          </a:xfrm>
          <a:prstGeom prst="rect">
            <a:avLst/>
          </a:prstGeom>
          <a:noFill/>
        </p:spPr>
        <p:txBody>
          <a:bodyPr wrap="none" lIns="27432" tIns="18288" rIns="27432" bIns="18288">
            <a:spAutoFit/>
          </a:bodyPr>
          <a:lstStyle/>
          <a:p>
            <a:pPr algn="ctr"/>
            <a:r>
              <a:rPr sz="1600" b="0" dirty="0" err="1">
                <a:solidFill>
                  <a:srgbClr val="5E6971"/>
                </a:solidFill>
                <a:latin typeface="Aptos"/>
              </a:rPr>
              <a:t>začiatok</a:t>
            </a:r>
            <a:r>
              <a:rPr sz="1600" b="0" dirty="0">
                <a:solidFill>
                  <a:srgbClr val="5E6971"/>
                </a:solidFill>
                <a:latin typeface="Aptos"/>
              </a:rPr>
              <a:t> </a:t>
            </a:r>
            <a:r>
              <a:rPr sz="1600" b="0" dirty="0" err="1">
                <a:solidFill>
                  <a:srgbClr val="5E6971"/>
                </a:solidFill>
                <a:latin typeface="Aptos"/>
              </a:rPr>
              <a:t>meiózy</a:t>
            </a:r>
            <a:endParaRPr sz="1600" b="0" dirty="0">
              <a:solidFill>
                <a:srgbClr val="5E6971"/>
              </a:solidFill>
              <a:latin typeface="Aptos"/>
            </a:endParaRPr>
          </a:p>
        </p:txBody>
      </p:sp>
      <p:sp>
        <p:nvSpPr>
          <p:cNvPr id="10" name="Oval 9"/>
          <p:cNvSpPr/>
          <p:nvPr/>
        </p:nvSpPr>
        <p:spPr>
          <a:xfrm>
            <a:off x="3749039" y="2633472"/>
            <a:ext cx="402336" cy="402336"/>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440118" y="1600200"/>
            <a:ext cx="1029321" cy="283154"/>
          </a:xfrm>
          <a:prstGeom prst="rect">
            <a:avLst/>
          </a:prstGeom>
          <a:noFill/>
        </p:spPr>
        <p:txBody>
          <a:bodyPr wrap="none" lIns="27432" tIns="18288" rIns="27432" bIns="18288">
            <a:spAutoFit/>
          </a:bodyPr>
          <a:lstStyle/>
          <a:p>
            <a:pPr algn="ctr"/>
            <a:r>
              <a:rPr sz="1600" b="1" dirty="0" err="1">
                <a:solidFill>
                  <a:srgbClr val="182D42"/>
                </a:solidFill>
                <a:latin typeface="Aptos"/>
              </a:rPr>
              <a:t>Narodenie</a:t>
            </a:r>
            <a:endParaRPr sz="1600" b="1" dirty="0">
              <a:solidFill>
                <a:srgbClr val="182D42"/>
              </a:solidFill>
              <a:latin typeface="Aptos"/>
            </a:endParaRPr>
          </a:p>
        </p:txBody>
      </p:sp>
      <p:sp>
        <p:nvSpPr>
          <p:cNvPr id="12" name="TextBox 11"/>
          <p:cNvSpPr txBox="1"/>
          <p:nvPr/>
        </p:nvSpPr>
        <p:spPr>
          <a:xfrm>
            <a:off x="2993651" y="2008645"/>
            <a:ext cx="1922256" cy="283154"/>
          </a:xfrm>
          <a:prstGeom prst="rect">
            <a:avLst/>
          </a:prstGeom>
          <a:noFill/>
        </p:spPr>
        <p:txBody>
          <a:bodyPr wrap="none" lIns="27432" tIns="18288" rIns="27432" bIns="18288">
            <a:spAutoFit/>
          </a:bodyPr>
          <a:lstStyle/>
          <a:p>
            <a:pPr algn="ctr"/>
            <a:r>
              <a:rPr sz="1600" b="0" dirty="0" err="1">
                <a:solidFill>
                  <a:srgbClr val="5E6971"/>
                </a:solidFill>
                <a:latin typeface="Aptos"/>
              </a:rPr>
              <a:t>zastavenie</a:t>
            </a:r>
            <a:r>
              <a:rPr sz="1600" b="0" dirty="0">
                <a:solidFill>
                  <a:srgbClr val="5E6971"/>
                </a:solidFill>
                <a:latin typeface="Aptos"/>
              </a:rPr>
              <a:t> v </a:t>
            </a:r>
            <a:r>
              <a:rPr sz="1600" b="0" dirty="0" err="1">
                <a:solidFill>
                  <a:srgbClr val="5E6971"/>
                </a:solidFill>
                <a:latin typeface="Aptos"/>
              </a:rPr>
              <a:t>profáze</a:t>
            </a:r>
            <a:r>
              <a:rPr sz="1600" b="0" dirty="0">
                <a:solidFill>
                  <a:srgbClr val="5E6971"/>
                </a:solidFill>
                <a:latin typeface="Aptos"/>
              </a:rPr>
              <a:t> I</a:t>
            </a:r>
          </a:p>
        </p:txBody>
      </p:sp>
      <p:sp>
        <p:nvSpPr>
          <p:cNvPr id="13" name="Oval 12"/>
          <p:cNvSpPr/>
          <p:nvPr/>
        </p:nvSpPr>
        <p:spPr>
          <a:xfrm>
            <a:off x="6629400" y="2633472"/>
            <a:ext cx="402336" cy="402336"/>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6439422" y="1600200"/>
            <a:ext cx="791435" cy="283154"/>
          </a:xfrm>
          <a:prstGeom prst="rect">
            <a:avLst/>
          </a:prstGeom>
          <a:noFill/>
        </p:spPr>
        <p:txBody>
          <a:bodyPr wrap="none" lIns="27432" tIns="18288" rIns="27432" bIns="18288">
            <a:spAutoFit/>
          </a:bodyPr>
          <a:lstStyle/>
          <a:p>
            <a:pPr algn="ctr"/>
            <a:r>
              <a:rPr sz="1600" b="1" dirty="0" err="1">
                <a:solidFill>
                  <a:srgbClr val="182D42"/>
                </a:solidFill>
                <a:latin typeface="Aptos"/>
              </a:rPr>
              <a:t>Puberta</a:t>
            </a:r>
            <a:endParaRPr sz="1600" b="1" dirty="0">
              <a:solidFill>
                <a:srgbClr val="182D42"/>
              </a:solidFill>
              <a:latin typeface="Aptos"/>
            </a:endParaRPr>
          </a:p>
        </p:txBody>
      </p:sp>
      <p:sp>
        <p:nvSpPr>
          <p:cNvPr id="15" name="TextBox 14"/>
          <p:cNvSpPr txBox="1"/>
          <p:nvPr/>
        </p:nvSpPr>
        <p:spPr>
          <a:xfrm>
            <a:off x="5880558" y="2024479"/>
            <a:ext cx="1822102" cy="283154"/>
          </a:xfrm>
          <a:prstGeom prst="rect">
            <a:avLst/>
          </a:prstGeom>
          <a:noFill/>
        </p:spPr>
        <p:txBody>
          <a:bodyPr wrap="none" lIns="27432" tIns="18288" rIns="27432" bIns="18288">
            <a:spAutoFit/>
          </a:bodyPr>
          <a:lstStyle/>
          <a:p>
            <a:pPr algn="ctr"/>
            <a:r>
              <a:rPr sz="1600" b="0" dirty="0" err="1">
                <a:solidFill>
                  <a:srgbClr val="5E6971"/>
                </a:solidFill>
                <a:latin typeface="Aptos"/>
              </a:rPr>
              <a:t>cyklické</a:t>
            </a:r>
            <a:r>
              <a:rPr sz="1600" b="0" dirty="0">
                <a:solidFill>
                  <a:srgbClr val="5E6971"/>
                </a:solidFill>
                <a:latin typeface="Aptos"/>
              </a:rPr>
              <a:t> </a:t>
            </a:r>
            <a:r>
              <a:rPr sz="1600" b="0" dirty="0" err="1">
                <a:solidFill>
                  <a:srgbClr val="5E6971"/>
                </a:solidFill>
                <a:latin typeface="Aptos"/>
              </a:rPr>
              <a:t>dozrievanie</a:t>
            </a:r>
            <a:endParaRPr sz="1600" b="0" dirty="0">
              <a:solidFill>
                <a:srgbClr val="5E6971"/>
              </a:solidFill>
              <a:latin typeface="Aptos"/>
            </a:endParaRPr>
          </a:p>
        </p:txBody>
      </p:sp>
      <p:sp>
        <p:nvSpPr>
          <p:cNvPr id="16" name="Oval 15"/>
          <p:cNvSpPr/>
          <p:nvPr/>
        </p:nvSpPr>
        <p:spPr>
          <a:xfrm>
            <a:off x="9555480" y="2633472"/>
            <a:ext cx="402336" cy="402336"/>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9320746" y="1600200"/>
            <a:ext cx="880947" cy="283154"/>
          </a:xfrm>
          <a:prstGeom prst="rect">
            <a:avLst/>
          </a:prstGeom>
          <a:noFill/>
        </p:spPr>
        <p:txBody>
          <a:bodyPr wrap="none" lIns="27432" tIns="18288" rIns="27432" bIns="18288">
            <a:spAutoFit/>
          </a:bodyPr>
          <a:lstStyle/>
          <a:p>
            <a:pPr algn="ctr"/>
            <a:r>
              <a:rPr sz="1600" b="1" dirty="0" err="1">
                <a:solidFill>
                  <a:srgbClr val="182D42"/>
                </a:solidFill>
                <a:latin typeface="Aptos"/>
              </a:rPr>
              <a:t>Ovulácia</a:t>
            </a:r>
            <a:endParaRPr sz="1600" b="1" dirty="0">
              <a:solidFill>
                <a:srgbClr val="182D42"/>
              </a:solidFill>
              <a:latin typeface="Aptos"/>
            </a:endParaRPr>
          </a:p>
        </p:txBody>
      </p:sp>
      <p:sp>
        <p:nvSpPr>
          <p:cNvPr id="18" name="TextBox 17"/>
          <p:cNvSpPr txBox="1"/>
          <p:nvPr/>
        </p:nvSpPr>
        <p:spPr>
          <a:xfrm>
            <a:off x="9244520" y="2005280"/>
            <a:ext cx="1024255" cy="283154"/>
          </a:xfrm>
          <a:prstGeom prst="rect">
            <a:avLst/>
          </a:prstGeom>
          <a:noFill/>
        </p:spPr>
        <p:txBody>
          <a:bodyPr wrap="none" lIns="27432" tIns="18288" rIns="27432" bIns="18288">
            <a:spAutoFit/>
          </a:bodyPr>
          <a:lstStyle/>
          <a:p>
            <a:pPr algn="ctr"/>
            <a:r>
              <a:rPr sz="1600" b="0" dirty="0" err="1">
                <a:solidFill>
                  <a:srgbClr val="5E6971"/>
                </a:solidFill>
                <a:latin typeface="Aptos"/>
              </a:rPr>
              <a:t>metafáza</a:t>
            </a:r>
            <a:r>
              <a:rPr sz="1600" b="0" dirty="0">
                <a:solidFill>
                  <a:srgbClr val="5E6971"/>
                </a:solidFill>
                <a:latin typeface="Aptos"/>
              </a:rPr>
              <a:t> II</a:t>
            </a:r>
          </a:p>
        </p:txBody>
      </p:sp>
      <p:grpSp>
        <p:nvGrpSpPr>
          <p:cNvPr id="26" name="Skupina 25">
            <a:extLst>
              <a:ext uri="{FF2B5EF4-FFF2-40B4-BE49-F238E27FC236}">
                <a16:creationId xmlns:a16="http://schemas.microsoft.com/office/drawing/2014/main" id="{33F217DE-8779-C6F0-B881-8CC0C5B262F8}"/>
              </a:ext>
            </a:extLst>
          </p:cNvPr>
          <p:cNvGrpSpPr/>
          <p:nvPr/>
        </p:nvGrpSpPr>
        <p:grpSpPr>
          <a:xfrm>
            <a:off x="3492084" y="4734538"/>
            <a:ext cx="5579726" cy="889741"/>
            <a:chOff x="-3052067" y="4825978"/>
            <a:chExt cx="11377604" cy="889741"/>
          </a:xfrm>
        </p:grpSpPr>
        <p:sp>
          <p:nvSpPr>
            <p:cNvPr id="19" name="Rounded Rectangle 18"/>
            <p:cNvSpPr/>
            <p:nvPr/>
          </p:nvSpPr>
          <p:spPr>
            <a:xfrm>
              <a:off x="-3052067" y="4825978"/>
              <a:ext cx="11314490" cy="877824"/>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Rectangle 19"/>
            <p:cNvSpPr/>
            <p:nvPr/>
          </p:nvSpPr>
          <p:spPr>
            <a:xfrm>
              <a:off x="-3052067" y="4837895"/>
              <a:ext cx="93225" cy="877824"/>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2769499" y="4969424"/>
              <a:ext cx="11095036" cy="590931"/>
            </a:xfrm>
            <a:prstGeom prst="rect">
              <a:avLst/>
            </a:prstGeom>
            <a:noFill/>
          </p:spPr>
          <p:txBody>
            <a:bodyPr wrap="square" lIns="27432" tIns="18288" rIns="27432" bIns="18288">
              <a:spAutoFit/>
            </a:bodyPr>
            <a:lstStyle/>
            <a:p>
              <a:pPr algn="l"/>
              <a:r>
                <a:rPr b="1" dirty="0" err="1">
                  <a:solidFill>
                    <a:srgbClr val="182D42"/>
                  </a:solidFill>
                  <a:latin typeface="Aptos"/>
                </a:rPr>
                <a:t>Niektoré</a:t>
              </a:r>
              <a:r>
                <a:rPr b="1" dirty="0">
                  <a:solidFill>
                    <a:srgbClr val="182D42"/>
                  </a:solidFill>
                  <a:latin typeface="Aptos"/>
                </a:rPr>
                <a:t> </a:t>
              </a:r>
              <a:r>
                <a:rPr b="1" dirty="0" err="1">
                  <a:solidFill>
                    <a:srgbClr val="182D42"/>
                  </a:solidFill>
                  <a:latin typeface="Aptos"/>
                </a:rPr>
                <a:t>oocyty</a:t>
              </a:r>
              <a:r>
                <a:rPr b="1" dirty="0">
                  <a:solidFill>
                    <a:srgbClr val="182D42"/>
                  </a:solidFill>
                  <a:latin typeface="Aptos"/>
                </a:rPr>
                <a:t>, </a:t>
              </a:r>
              <a:r>
                <a:rPr b="1" dirty="0" err="1">
                  <a:solidFill>
                    <a:srgbClr val="182D42"/>
                  </a:solidFill>
                  <a:latin typeface="Aptos"/>
                </a:rPr>
                <a:t>ktoré</a:t>
              </a:r>
              <a:r>
                <a:rPr b="1" dirty="0">
                  <a:solidFill>
                    <a:srgbClr val="182D42"/>
                  </a:solidFill>
                  <a:latin typeface="Aptos"/>
                </a:rPr>
                <a:t> </a:t>
              </a:r>
              <a:r>
                <a:rPr b="1" dirty="0" err="1">
                  <a:solidFill>
                    <a:srgbClr val="182D42"/>
                  </a:solidFill>
                  <a:latin typeface="Aptos"/>
                </a:rPr>
                <a:t>ovulujú</a:t>
              </a:r>
              <a:r>
                <a:rPr b="1" dirty="0">
                  <a:solidFill>
                    <a:srgbClr val="182D42"/>
                  </a:solidFill>
                  <a:latin typeface="Aptos"/>
                </a:rPr>
                <a:t> </a:t>
              </a:r>
              <a:r>
                <a:rPr b="1" dirty="0" err="1">
                  <a:solidFill>
                    <a:srgbClr val="182D42"/>
                  </a:solidFill>
                  <a:latin typeface="Aptos"/>
                </a:rPr>
                <a:t>vo</a:t>
              </a:r>
              <a:r>
                <a:rPr b="1" dirty="0">
                  <a:solidFill>
                    <a:srgbClr val="182D42"/>
                  </a:solidFill>
                  <a:latin typeface="Aptos"/>
                </a:rPr>
                <a:t> </a:t>
              </a:r>
              <a:r>
                <a:rPr b="1" dirty="0" err="1">
                  <a:solidFill>
                    <a:srgbClr val="182D42"/>
                  </a:solidFill>
                  <a:latin typeface="Aptos"/>
                </a:rPr>
                <a:t>veku</a:t>
              </a:r>
              <a:r>
                <a:rPr b="1" dirty="0">
                  <a:solidFill>
                    <a:srgbClr val="182D42"/>
                  </a:solidFill>
                  <a:latin typeface="Aptos"/>
                </a:rPr>
                <a:t> 40 </a:t>
              </a:r>
              <a:r>
                <a:rPr b="1" dirty="0" err="1">
                  <a:solidFill>
                    <a:srgbClr val="182D42"/>
                  </a:solidFill>
                  <a:latin typeface="Aptos"/>
                </a:rPr>
                <a:t>rokov</a:t>
              </a:r>
              <a:r>
                <a:rPr b="1" dirty="0">
                  <a:solidFill>
                    <a:srgbClr val="182D42"/>
                  </a:solidFill>
                  <a:latin typeface="Aptos"/>
                </a:rPr>
                <a:t>, </a:t>
              </a:r>
              <a:r>
                <a:rPr b="1" dirty="0" err="1">
                  <a:solidFill>
                    <a:srgbClr val="182D42"/>
                  </a:solidFill>
                  <a:latin typeface="Aptos"/>
                </a:rPr>
                <a:t>začali</a:t>
              </a:r>
              <a:r>
                <a:rPr b="1" dirty="0">
                  <a:solidFill>
                    <a:srgbClr val="182D42"/>
                  </a:solidFill>
                  <a:latin typeface="Aptos"/>
                </a:rPr>
                <a:t> </a:t>
              </a:r>
              <a:r>
                <a:rPr b="1" dirty="0" err="1">
                  <a:solidFill>
                    <a:srgbClr val="182D42"/>
                  </a:solidFill>
                  <a:latin typeface="Aptos"/>
                </a:rPr>
                <a:t>svoju</a:t>
              </a:r>
              <a:r>
                <a:rPr b="1" dirty="0">
                  <a:solidFill>
                    <a:srgbClr val="182D42"/>
                  </a:solidFill>
                  <a:latin typeface="Aptos"/>
                </a:rPr>
                <a:t> </a:t>
              </a:r>
              <a:r>
                <a:rPr b="1" dirty="0" err="1">
                  <a:solidFill>
                    <a:srgbClr val="182D42"/>
                  </a:solidFill>
                  <a:latin typeface="Aptos"/>
                </a:rPr>
                <a:t>meiózu</a:t>
              </a:r>
              <a:r>
                <a:rPr b="1" dirty="0">
                  <a:solidFill>
                    <a:srgbClr val="182D42"/>
                  </a:solidFill>
                  <a:latin typeface="Aptos"/>
                </a:rPr>
                <a:t> </a:t>
              </a:r>
              <a:r>
                <a:rPr b="1" dirty="0" err="1">
                  <a:solidFill>
                    <a:srgbClr val="182D42"/>
                  </a:solidFill>
                  <a:latin typeface="Aptos"/>
                </a:rPr>
                <a:t>ešte</a:t>
              </a:r>
              <a:r>
                <a:rPr b="1" dirty="0">
                  <a:solidFill>
                    <a:srgbClr val="182D42"/>
                  </a:solidFill>
                  <a:latin typeface="Aptos"/>
                </a:rPr>
                <a:t> pred </a:t>
              </a:r>
              <a:r>
                <a:rPr b="1" dirty="0" err="1">
                  <a:solidFill>
                    <a:srgbClr val="182D42"/>
                  </a:solidFill>
                  <a:latin typeface="Aptos"/>
                </a:rPr>
                <a:t>narodením</a:t>
              </a:r>
              <a:r>
                <a:rPr b="1" dirty="0">
                  <a:solidFill>
                    <a:srgbClr val="182D42"/>
                  </a:solidFill>
                  <a:latin typeface="Aptos"/>
                </a:rPr>
                <a:t> </a:t>
              </a:r>
              <a:r>
                <a:rPr b="1" dirty="0" err="1">
                  <a:solidFill>
                    <a:srgbClr val="182D42"/>
                  </a:solidFill>
                  <a:latin typeface="Aptos"/>
                </a:rPr>
                <a:t>tejto</a:t>
              </a:r>
              <a:r>
                <a:rPr b="1" dirty="0">
                  <a:solidFill>
                    <a:srgbClr val="182D42"/>
                  </a:solidFill>
                  <a:latin typeface="Aptos"/>
                </a:rPr>
                <a:t> </a:t>
              </a:r>
              <a:r>
                <a:rPr b="1" dirty="0" err="1">
                  <a:solidFill>
                    <a:srgbClr val="182D42"/>
                  </a:solidFill>
                  <a:latin typeface="Aptos"/>
                </a:rPr>
                <a:t>ženy</a:t>
              </a:r>
              <a:r>
                <a:rPr b="1" dirty="0">
                  <a:solidFill>
                    <a:srgbClr val="182D42"/>
                  </a:solidFill>
                  <a:latin typeface="Aptos"/>
                </a:rPr>
                <a:t>.</a:t>
              </a:r>
            </a:p>
          </p:txBody>
        </p:sp>
      </p:grpSp>
      <p:sp>
        <p:nvSpPr>
          <p:cNvPr id="23" name="TextBox 22"/>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10</a:t>
            </a:r>
          </a:p>
        </p:txBody>
      </p:sp>
      <p:pic>
        <p:nvPicPr>
          <p:cNvPr id="4098" name="Picture 2" descr="Hand Symbol Stop Sign, SKU: K2-0610">
            <a:extLst>
              <a:ext uri="{FF2B5EF4-FFF2-40B4-BE49-F238E27FC236}">
                <a16:creationId xmlns:a16="http://schemas.microsoft.com/office/drawing/2014/main" id="{CDFC65EA-0F2F-1663-6268-1F1848C674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8145" y="2377440"/>
            <a:ext cx="1078992" cy="107899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Hand Symbol Stop Sign, SKU: K2-0610">
            <a:extLst>
              <a:ext uri="{FF2B5EF4-FFF2-40B4-BE49-F238E27FC236}">
                <a16:creationId xmlns:a16="http://schemas.microsoft.com/office/drawing/2014/main" id="{D76F879D-E476-38B6-95D7-B01A785E2A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17152" y="2369969"/>
            <a:ext cx="1078992" cy="10789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OOCYT</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Prečo je oocyt taký veľký?</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5224572" cy="283154"/>
          </a:xfrm>
          <a:prstGeom prst="rect">
            <a:avLst/>
          </a:prstGeom>
          <a:noFill/>
        </p:spPr>
        <p:txBody>
          <a:bodyPr wrap="none" lIns="27432" tIns="18288" rIns="27432" bIns="18288">
            <a:spAutoFit/>
          </a:bodyPr>
          <a:lstStyle/>
          <a:p>
            <a:pPr algn="l"/>
            <a:r>
              <a:rPr sz="1600" b="0" dirty="0">
                <a:solidFill>
                  <a:srgbClr val="5E6971"/>
                </a:solidFill>
                <a:latin typeface="Aptos"/>
              </a:rPr>
              <a:t>Na </a:t>
            </a:r>
            <a:r>
              <a:rPr sz="1600" b="0" dirty="0" err="1">
                <a:solidFill>
                  <a:srgbClr val="5E6971"/>
                </a:solidFill>
                <a:latin typeface="Aptos"/>
              </a:rPr>
              <a:t>začiatku</a:t>
            </a:r>
            <a:r>
              <a:rPr sz="1600" b="0" dirty="0">
                <a:solidFill>
                  <a:srgbClr val="5E6971"/>
                </a:solidFill>
                <a:latin typeface="Aptos"/>
              </a:rPr>
              <a:t> </a:t>
            </a:r>
            <a:r>
              <a:rPr sz="1600" b="0" dirty="0" err="1">
                <a:solidFill>
                  <a:srgbClr val="5E6971"/>
                </a:solidFill>
                <a:latin typeface="Aptos"/>
              </a:rPr>
              <a:t>výv</a:t>
            </a:r>
            <a:r>
              <a:rPr lang="sk-SK" sz="1600" b="0" dirty="0" err="1">
                <a:solidFill>
                  <a:srgbClr val="5E6971"/>
                </a:solidFill>
                <a:latin typeface="Aptos"/>
              </a:rPr>
              <a:t>inu</a:t>
            </a:r>
            <a:r>
              <a:rPr sz="1600" b="0" dirty="0">
                <a:solidFill>
                  <a:srgbClr val="5E6971"/>
                </a:solidFill>
                <a:latin typeface="Aptos"/>
              </a:rPr>
              <a:t> </a:t>
            </a:r>
            <a:r>
              <a:rPr sz="1600" b="0" dirty="0" err="1">
                <a:solidFill>
                  <a:srgbClr val="5E6971"/>
                </a:solidFill>
                <a:latin typeface="Aptos"/>
              </a:rPr>
              <a:t>poskytuje</a:t>
            </a:r>
            <a:r>
              <a:rPr sz="1600" b="0" dirty="0">
                <a:solidFill>
                  <a:srgbClr val="5E6971"/>
                </a:solidFill>
                <a:latin typeface="Aptos"/>
              </a:rPr>
              <a:t> </a:t>
            </a:r>
            <a:r>
              <a:rPr sz="1600" b="0" dirty="0" err="1">
                <a:solidFill>
                  <a:srgbClr val="5E6971"/>
                </a:solidFill>
                <a:latin typeface="Aptos"/>
              </a:rPr>
              <a:t>viac</a:t>
            </a:r>
            <a:r>
              <a:rPr sz="1600" b="0" dirty="0">
                <a:solidFill>
                  <a:srgbClr val="5E6971"/>
                </a:solidFill>
                <a:latin typeface="Aptos"/>
              </a:rPr>
              <a:t> </a:t>
            </a:r>
            <a:r>
              <a:rPr sz="1600" b="0" dirty="0" err="1">
                <a:solidFill>
                  <a:srgbClr val="5E6971"/>
                </a:solidFill>
                <a:latin typeface="Aptos"/>
              </a:rPr>
              <a:t>než</a:t>
            </a:r>
            <a:r>
              <a:rPr sz="1600" b="0" dirty="0">
                <a:solidFill>
                  <a:srgbClr val="5E6971"/>
                </a:solidFill>
                <a:latin typeface="Aptos"/>
              </a:rPr>
              <a:t> </a:t>
            </a:r>
            <a:r>
              <a:rPr sz="1600" b="0" dirty="0" err="1">
                <a:solidFill>
                  <a:srgbClr val="5E6971"/>
                </a:solidFill>
                <a:latin typeface="Aptos"/>
              </a:rPr>
              <a:t>len</a:t>
            </a:r>
            <a:r>
              <a:rPr sz="1600" b="0" dirty="0">
                <a:solidFill>
                  <a:srgbClr val="5E6971"/>
                </a:solidFill>
                <a:latin typeface="Aptos"/>
              </a:rPr>
              <a:t> 23 </a:t>
            </a:r>
            <a:r>
              <a:rPr sz="1600" b="0" dirty="0" err="1">
                <a:solidFill>
                  <a:srgbClr val="5E6971"/>
                </a:solidFill>
                <a:latin typeface="Aptos"/>
              </a:rPr>
              <a:t>chromozómov</a:t>
            </a:r>
            <a:endParaRPr sz="1600" b="0" dirty="0">
              <a:solidFill>
                <a:srgbClr val="5E6971"/>
              </a:solidFill>
              <a:latin typeface="Aptos"/>
            </a:endParaRPr>
          </a:p>
        </p:txBody>
      </p:sp>
      <p:sp>
        <p:nvSpPr>
          <p:cNvPr id="21" name="TextBox 20"/>
          <p:cNvSpPr txBox="1"/>
          <p:nvPr/>
        </p:nvSpPr>
        <p:spPr>
          <a:xfrm>
            <a:off x="6949440" y="1956816"/>
            <a:ext cx="5029200" cy="3017520"/>
          </a:xfrm>
          <a:prstGeom prst="rect">
            <a:avLst/>
          </a:prstGeom>
          <a:noFill/>
        </p:spPr>
        <p:txBody>
          <a:bodyPr wrap="none">
            <a:spAutoFit/>
          </a:bodyPr>
          <a:lstStyle/>
          <a:p>
            <a:pPr>
              <a:spcAft>
                <a:spcPts val="700"/>
              </a:spcAft>
              <a:defRPr sz="1600">
                <a:solidFill>
                  <a:srgbClr val="262B30"/>
                </a:solidFill>
                <a:latin typeface="Aptos"/>
              </a:defRPr>
            </a:pPr>
            <a:r>
              <a:rPr dirty="0"/>
              <a:t>•  </a:t>
            </a:r>
            <a:r>
              <a:rPr dirty="0" err="1"/>
              <a:t>veľká</a:t>
            </a:r>
            <a:r>
              <a:rPr dirty="0"/>
              <a:t> </a:t>
            </a:r>
            <a:r>
              <a:rPr dirty="0" err="1"/>
              <a:t>zásoba</a:t>
            </a:r>
            <a:r>
              <a:rPr dirty="0"/>
              <a:t> </a:t>
            </a:r>
            <a:r>
              <a:rPr dirty="0" err="1"/>
              <a:t>cytoplazmy</a:t>
            </a:r>
            <a:endParaRPr dirty="0"/>
          </a:p>
          <a:p>
            <a:pPr>
              <a:spcAft>
                <a:spcPts val="700"/>
              </a:spcAft>
              <a:defRPr sz="1600">
                <a:solidFill>
                  <a:srgbClr val="262B30"/>
                </a:solidFill>
                <a:latin typeface="Aptos"/>
              </a:defRPr>
            </a:pPr>
            <a:r>
              <a:rPr dirty="0"/>
              <a:t>•  </a:t>
            </a:r>
            <a:r>
              <a:rPr dirty="0" err="1"/>
              <a:t>organely</a:t>
            </a:r>
            <a:r>
              <a:rPr dirty="0"/>
              <a:t> a </a:t>
            </a:r>
            <a:r>
              <a:rPr dirty="0" err="1"/>
              <a:t>molekuly</a:t>
            </a:r>
            <a:r>
              <a:rPr dirty="0"/>
              <a:t> pre </a:t>
            </a:r>
            <a:r>
              <a:rPr dirty="0" err="1"/>
              <a:t>prvé</a:t>
            </a:r>
            <a:r>
              <a:rPr dirty="0"/>
              <a:t> </a:t>
            </a:r>
            <a:r>
              <a:rPr dirty="0" err="1"/>
              <a:t>fázy</a:t>
            </a:r>
            <a:r>
              <a:rPr dirty="0"/>
              <a:t> </a:t>
            </a:r>
            <a:r>
              <a:rPr dirty="0" err="1"/>
              <a:t>vývoja</a:t>
            </a:r>
            <a:endParaRPr dirty="0"/>
          </a:p>
          <a:p>
            <a:pPr>
              <a:spcAft>
                <a:spcPts val="700"/>
              </a:spcAft>
              <a:defRPr sz="1600">
                <a:solidFill>
                  <a:srgbClr val="262B30"/>
                </a:solidFill>
                <a:latin typeface="Aptos"/>
              </a:defRPr>
            </a:pPr>
            <a:r>
              <a:rPr dirty="0"/>
              <a:t>•  zona pellucida </a:t>
            </a:r>
            <a:r>
              <a:rPr dirty="0" err="1"/>
              <a:t>ako</a:t>
            </a:r>
            <a:r>
              <a:rPr dirty="0"/>
              <a:t> </a:t>
            </a:r>
            <a:r>
              <a:rPr dirty="0" err="1"/>
              <a:t>ochranný</a:t>
            </a:r>
            <a:r>
              <a:rPr dirty="0"/>
              <a:t> a </a:t>
            </a:r>
            <a:r>
              <a:rPr dirty="0" err="1"/>
              <a:t>interakčný</a:t>
            </a:r>
            <a:r>
              <a:rPr dirty="0"/>
              <a:t> </a:t>
            </a:r>
            <a:r>
              <a:rPr dirty="0" err="1"/>
              <a:t>obal</a:t>
            </a:r>
            <a:endParaRPr dirty="0"/>
          </a:p>
          <a:p>
            <a:pPr>
              <a:spcAft>
                <a:spcPts val="700"/>
              </a:spcAft>
              <a:defRPr sz="1600">
                <a:solidFill>
                  <a:srgbClr val="262B30"/>
                </a:solidFill>
                <a:latin typeface="Aptos"/>
              </a:defRPr>
            </a:pPr>
            <a:r>
              <a:rPr dirty="0"/>
              <a:t>•  corona radiata – </a:t>
            </a:r>
            <a:r>
              <a:rPr dirty="0" err="1"/>
              <a:t>bunky</a:t>
            </a:r>
            <a:r>
              <a:rPr dirty="0"/>
              <a:t> </a:t>
            </a:r>
            <a:r>
              <a:rPr dirty="0" err="1"/>
              <a:t>pochádzajúce</a:t>
            </a:r>
            <a:r>
              <a:rPr dirty="0"/>
              <a:t> z </a:t>
            </a:r>
            <a:r>
              <a:rPr dirty="0" err="1"/>
              <a:t>folikulu</a:t>
            </a:r>
            <a:endParaRPr dirty="0"/>
          </a:p>
        </p:txBody>
      </p:sp>
      <p:sp>
        <p:nvSpPr>
          <p:cNvPr id="22" name="Rounded Rectangle 21"/>
          <p:cNvSpPr/>
          <p:nvPr/>
        </p:nvSpPr>
        <p:spPr>
          <a:xfrm>
            <a:off x="658368" y="5779008"/>
            <a:ext cx="69216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Rectangle 22"/>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877824" y="5888736"/>
            <a:ext cx="10378440" cy="274320"/>
          </a:xfrm>
          <a:prstGeom prst="rect">
            <a:avLst/>
          </a:prstGeom>
          <a:noFill/>
        </p:spPr>
        <p:txBody>
          <a:bodyPr wrap="none" lIns="27432" tIns="18288" rIns="27432" bIns="18288">
            <a:spAutoFit/>
          </a:bodyPr>
          <a:lstStyle/>
          <a:p>
            <a:pPr algn="l"/>
            <a:r>
              <a:rPr sz="1150" b="1">
                <a:solidFill>
                  <a:srgbClr val="182D42"/>
                </a:solidFill>
                <a:latin typeface="Aptos"/>
              </a:rPr>
              <a:t>Spermia prináša najmä jadro; oocyt poskytuje bunkové prostredie, v ktorom sa začne nový vývoj.</a:t>
            </a:r>
          </a:p>
        </p:txBody>
      </p:sp>
      <p:sp>
        <p:nvSpPr>
          <p:cNvPr id="25" name="TextBox 24"/>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6" name="TextBox 25"/>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11</a:t>
            </a:r>
          </a:p>
        </p:txBody>
      </p:sp>
      <p:sp>
        <p:nvSpPr>
          <p:cNvPr id="27" name="Oval 5">
            <a:extLst>
              <a:ext uri="{FF2B5EF4-FFF2-40B4-BE49-F238E27FC236}">
                <a16:creationId xmlns:a16="http://schemas.microsoft.com/office/drawing/2014/main" id="{A28EBE2B-F93A-37C4-6380-AFEA155E88CD}"/>
              </a:ext>
            </a:extLst>
          </p:cNvPr>
          <p:cNvSpPr/>
          <p:nvPr/>
        </p:nvSpPr>
        <p:spPr>
          <a:xfrm>
            <a:off x="1188720" y="1600200"/>
            <a:ext cx="3383280" cy="3383280"/>
          </a:xfrm>
          <a:prstGeom prst="ellipse">
            <a:avLst/>
          </a:prstGeom>
          <a:solidFill>
            <a:srgbClr val="E8F2F5"/>
          </a:solidFill>
          <a:ln>
            <a:solidFill>
              <a:srgbClr val="E8F2F5"/>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Oval 6">
            <a:extLst>
              <a:ext uri="{FF2B5EF4-FFF2-40B4-BE49-F238E27FC236}">
                <a16:creationId xmlns:a16="http://schemas.microsoft.com/office/drawing/2014/main" id="{9032ADE9-AACC-A4BD-EC3E-1FBD63CB1A0F}"/>
              </a:ext>
            </a:extLst>
          </p:cNvPr>
          <p:cNvSpPr/>
          <p:nvPr/>
        </p:nvSpPr>
        <p:spPr>
          <a:xfrm>
            <a:off x="1627632" y="2039112"/>
            <a:ext cx="2514600" cy="2514600"/>
          </a:xfrm>
          <a:prstGeom prst="ellipse">
            <a:avLst/>
          </a:prstGeom>
          <a:solidFill>
            <a:srgbClr val="DBEBEF"/>
          </a:solidFill>
          <a:ln>
            <a:solidFill>
              <a:srgbClr val="DBEBE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Oval 7">
            <a:extLst>
              <a:ext uri="{FF2B5EF4-FFF2-40B4-BE49-F238E27FC236}">
                <a16:creationId xmlns:a16="http://schemas.microsoft.com/office/drawing/2014/main" id="{11526115-2511-8F40-B762-43C76CE41922}"/>
              </a:ext>
            </a:extLst>
          </p:cNvPr>
          <p:cNvSpPr/>
          <p:nvPr/>
        </p:nvSpPr>
        <p:spPr>
          <a:xfrm>
            <a:off x="2084831" y="2496312"/>
            <a:ext cx="1600200" cy="1600200"/>
          </a:xfrm>
          <a:prstGeom prst="ellipse">
            <a:avLst/>
          </a:prstGeom>
          <a:solidFill>
            <a:srgbClr val="00798C"/>
          </a:solidFill>
          <a:ln>
            <a:solidFill>
              <a:srgbClr val="00798C"/>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8">
            <a:extLst>
              <a:ext uri="{FF2B5EF4-FFF2-40B4-BE49-F238E27FC236}">
                <a16:creationId xmlns:a16="http://schemas.microsoft.com/office/drawing/2014/main" id="{91DD54DF-EB14-7D75-6F76-EB9497580133}"/>
              </a:ext>
            </a:extLst>
          </p:cNvPr>
          <p:cNvSpPr txBox="1"/>
          <p:nvPr/>
        </p:nvSpPr>
        <p:spPr>
          <a:xfrm>
            <a:off x="2545639" y="3153296"/>
            <a:ext cx="678583" cy="286232"/>
          </a:xfrm>
          <a:prstGeom prst="rect">
            <a:avLst/>
          </a:prstGeom>
          <a:noFill/>
        </p:spPr>
        <p:txBody>
          <a:bodyPr wrap="none" lIns="27432" tIns="27432" rIns="27432" bIns="27432" anchor="ctr">
            <a:spAutoFit/>
          </a:bodyPr>
          <a:lstStyle/>
          <a:p>
            <a:pPr algn="ctr"/>
            <a:r>
              <a:rPr sz="1500" b="1" dirty="0">
                <a:solidFill>
                  <a:srgbClr val="FFFFFF"/>
                </a:solidFill>
                <a:latin typeface="Aptos"/>
              </a:rPr>
              <a:t>OOCYT</a:t>
            </a:r>
          </a:p>
        </p:txBody>
      </p:sp>
      <p:cxnSp>
        <p:nvCxnSpPr>
          <p:cNvPr id="31" name="Connector 9">
            <a:extLst>
              <a:ext uri="{FF2B5EF4-FFF2-40B4-BE49-F238E27FC236}">
                <a16:creationId xmlns:a16="http://schemas.microsoft.com/office/drawing/2014/main" id="{7980F955-FD6E-A392-A7EB-7F47B7036D20}"/>
              </a:ext>
            </a:extLst>
          </p:cNvPr>
          <p:cNvCxnSpPr/>
          <p:nvPr/>
        </p:nvCxnSpPr>
        <p:spPr>
          <a:xfrm flipH="1">
            <a:off x="3840480" y="1828800"/>
            <a:ext cx="960120" cy="365760"/>
          </a:xfrm>
          <a:prstGeom prst="line">
            <a:avLst/>
          </a:prstGeom>
          <a:ln w="22860">
            <a:solidFill>
              <a:srgbClr val="112A44"/>
            </a:solidFill>
          </a:ln>
        </p:spPr>
        <p:style>
          <a:lnRef idx="2">
            <a:schemeClr val="accent1"/>
          </a:lnRef>
          <a:fillRef idx="0">
            <a:schemeClr val="accent1"/>
          </a:fillRef>
          <a:effectRef idx="1">
            <a:schemeClr val="accent1"/>
          </a:effectRef>
          <a:fontRef idx="minor">
            <a:schemeClr val="tx1"/>
          </a:fontRef>
        </p:style>
      </p:cxnSp>
      <p:sp>
        <p:nvSpPr>
          <p:cNvPr id="32" name="TextBox 10">
            <a:extLst>
              <a:ext uri="{FF2B5EF4-FFF2-40B4-BE49-F238E27FC236}">
                <a16:creationId xmlns:a16="http://schemas.microsoft.com/office/drawing/2014/main" id="{130F45B6-FD3B-B577-2ED8-5406A83B2233}"/>
              </a:ext>
            </a:extLst>
          </p:cNvPr>
          <p:cNvSpPr txBox="1"/>
          <p:nvPr/>
        </p:nvSpPr>
        <p:spPr>
          <a:xfrm>
            <a:off x="4937760" y="1664208"/>
            <a:ext cx="2011680" cy="274320"/>
          </a:xfrm>
          <a:prstGeom prst="rect">
            <a:avLst/>
          </a:prstGeom>
          <a:noFill/>
        </p:spPr>
        <p:txBody>
          <a:bodyPr wrap="none" lIns="27432" tIns="27432" rIns="27432" bIns="27432" anchor="t">
            <a:spAutoFit/>
          </a:bodyPr>
          <a:lstStyle/>
          <a:p>
            <a:pPr algn="l"/>
            <a:r>
              <a:rPr sz="1400" b="1">
                <a:solidFill>
                  <a:srgbClr val="112A44"/>
                </a:solidFill>
                <a:latin typeface="Aptos"/>
              </a:rPr>
              <a:t>Corona radiata</a:t>
            </a:r>
          </a:p>
        </p:txBody>
      </p:sp>
      <p:cxnSp>
        <p:nvCxnSpPr>
          <p:cNvPr id="33" name="Connector 11">
            <a:extLst>
              <a:ext uri="{FF2B5EF4-FFF2-40B4-BE49-F238E27FC236}">
                <a16:creationId xmlns:a16="http://schemas.microsoft.com/office/drawing/2014/main" id="{1373345E-3BCD-2D3E-6970-FD85A5E0B195}"/>
              </a:ext>
            </a:extLst>
          </p:cNvPr>
          <p:cNvCxnSpPr/>
          <p:nvPr/>
        </p:nvCxnSpPr>
        <p:spPr>
          <a:xfrm flipH="1">
            <a:off x="3657600" y="2560320"/>
            <a:ext cx="1143000" cy="274320"/>
          </a:xfrm>
          <a:prstGeom prst="line">
            <a:avLst/>
          </a:prstGeom>
          <a:ln w="22860">
            <a:solidFill>
              <a:srgbClr val="112A44"/>
            </a:solidFill>
          </a:ln>
        </p:spPr>
        <p:style>
          <a:lnRef idx="2">
            <a:schemeClr val="accent1"/>
          </a:lnRef>
          <a:fillRef idx="0">
            <a:schemeClr val="accent1"/>
          </a:fillRef>
          <a:effectRef idx="1">
            <a:schemeClr val="accent1"/>
          </a:effectRef>
          <a:fontRef idx="minor">
            <a:schemeClr val="tx1"/>
          </a:fontRef>
        </p:style>
      </p:cxnSp>
      <p:sp>
        <p:nvSpPr>
          <p:cNvPr id="34" name="TextBox 12">
            <a:extLst>
              <a:ext uri="{FF2B5EF4-FFF2-40B4-BE49-F238E27FC236}">
                <a16:creationId xmlns:a16="http://schemas.microsoft.com/office/drawing/2014/main" id="{D6558C55-6729-8DB4-B7B2-0B60D486C701}"/>
              </a:ext>
            </a:extLst>
          </p:cNvPr>
          <p:cNvSpPr txBox="1"/>
          <p:nvPr/>
        </p:nvSpPr>
        <p:spPr>
          <a:xfrm>
            <a:off x="4937760" y="2395728"/>
            <a:ext cx="2011680" cy="274320"/>
          </a:xfrm>
          <a:prstGeom prst="rect">
            <a:avLst/>
          </a:prstGeom>
          <a:noFill/>
        </p:spPr>
        <p:txBody>
          <a:bodyPr wrap="none" lIns="27432" tIns="27432" rIns="27432" bIns="27432" anchor="t">
            <a:spAutoFit/>
          </a:bodyPr>
          <a:lstStyle/>
          <a:p>
            <a:pPr algn="l"/>
            <a:r>
              <a:rPr sz="1400" b="1">
                <a:solidFill>
                  <a:srgbClr val="112A44"/>
                </a:solidFill>
                <a:latin typeface="Aptos"/>
              </a:rPr>
              <a:t>Zona pellucida</a:t>
            </a:r>
          </a:p>
        </p:txBody>
      </p:sp>
      <p:cxnSp>
        <p:nvCxnSpPr>
          <p:cNvPr id="35" name="Connector 13">
            <a:extLst>
              <a:ext uri="{FF2B5EF4-FFF2-40B4-BE49-F238E27FC236}">
                <a16:creationId xmlns:a16="http://schemas.microsoft.com/office/drawing/2014/main" id="{0BBE46BA-B135-4C6E-4027-55AF936D515F}"/>
              </a:ext>
            </a:extLst>
          </p:cNvPr>
          <p:cNvCxnSpPr/>
          <p:nvPr/>
        </p:nvCxnSpPr>
        <p:spPr>
          <a:xfrm flipH="1">
            <a:off x="3566160" y="3291840"/>
            <a:ext cx="1234440" cy="137160"/>
          </a:xfrm>
          <a:prstGeom prst="line">
            <a:avLst/>
          </a:prstGeom>
          <a:ln w="22860">
            <a:solidFill>
              <a:srgbClr val="112A44"/>
            </a:solidFill>
          </a:ln>
        </p:spPr>
        <p:style>
          <a:lnRef idx="2">
            <a:schemeClr val="accent1"/>
          </a:lnRef>
          <a:fillRef idx="0">
            <a:schemeClr val="accent1"/>
          </a:fillRef>
          <a:effectRef idx="1">
            <a:schemeClr val="accent1"/>
          </a:effectRef>
          <a:fontRef idx="minor">
            <a:schemeClr val="tx1"/>
          </a:fontRef>
        </p:style>
      </p:cxnSp>
      <p:sp>
        <p:nvSpPr>
          <p:cNvPr id="36" name="TextBox 14">
            <a:extLst>
              <a:ext uri="{FF2B5EF4-FFF2-40B4-BE49-F238E27FC236}">
                <a16:creationId xmlns:a16="http://schemas.microsoft.com/office/drawing/2014/main" id="{1D7497E2-FFB8-B06B-3905-AF02CA639D59}"/>
              </a:ext>
            </a:extLst>
          </p:cNvPr>
          <p:cNvSpPr txBox="1"/>
          <p:nvPr/>
        </p:nvSpPr>
        <p:spPr>
          <a:xfrm>
            <a:off x="4937760" y="3127248"/>
            <a:ext cx="1518044" cy="270843"/>
          </a:xfrm>
          <a:prstGeom prst="rect">
            <a:avLst/>
          </a:prstGeom>
          <a:noFill/>
        </p:spPr>
        <p:txBody>
          <a:bodyPr wrap="none" lIns="27432" tIns="27432" rIns="27432" bIns="27432" anchor="t">
            <a:spAutoFit/>
          </a:bodyPr>
          <a:lstStyle/>
          <a:p>
            <a:pPr algn="l"/>
            <a:r>
              <a:rPr sz="1400" b="1" dirty="0">
                <a:solidFill>
                  <a:srgbClr val="112A44"/>
                </a:solidFill>
                <a:latin typeface="Aptos"/>
              </a:rPr>
              <a:t>Se</a:t>
            </a:r>
            <a:r>
              <a:rPr lang="sk-SK" sz="1400" b="1" dirty="0" err="1">
                <a:solidFill>
                  <a:srgbClr val="112A44"/>
                </a:solidFill>
                <a:latin typeface="Aptos"/>
              </a:rPr>
              <a:t>kundárny</a:t>
            </a:r>
            <a:r>
              <a:rPr sz="1400" b="1" dirty="0">
                <a:solidFill>
                  <a:srgbClr val="112A44"/>
                </a:solidFill>
                <a:latin typeface="Aptos"/>
              </a:rPr>
              <a:t> </a:t>
            </a:r>
            <a:r>
              <a:rPr sz="1400" b="1" dirty="0" err="1">
                <a:solidFill>
                  <a:srgbClr val="112A44"/>
                </a:solidFill>
                <a:latin typeface="Aptos"/>
              </a:rPr>
              <a:t>oocyt</a:t>
            </a:r>
            <a:endParaRPr sz="1400" b="1" dirty="0">
              <a:solidFill>
                <a:srgbClr val="112A44"/>
              </a:solidFill>
              <a:latin typeface="Aptos"/>
            </a:endParaRPr>
          </a:p>
        </p:txBody>
      </p:sp>
      <p:pic>
        <p:nvPicPr>
          <p:cNvPr id="37" name="Picture 2" descr="The egg cell is the female reproductive cell. 15637915 Vector Art at  Vecteezy">
            <a:extLst>
              <a:ext uri="{FF2B5EF4-FFF2-40B4-BE49-F238E27FC236}">
                <a16:creationId xmlns:a16="http://schemas.microsoft.com/office/drawing/2014/main" id="{81ED27D2-C857-3FFD-9A4E-F8D50E33E9E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267"/>
          <a:stretch/>
        </p:blipFill>
        <p:spPr bwMode="auto">
          <a:xfrm>
            <a:off x="4909656" y="3576670"/>
            <a:ext cx="2670384" cy="2129186"/>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The egg cell is the female reproductive cell. 15637915 Vector Art at  Vecteezy">
            <a:extLst>
              <a:ext uri="{FF2B5EF4-FFF2-40B4-BE49-F238E27FC236}">
                <a16:creationId xmlns:a16="http://schemas.microsoft.com/office/drawing/2014/main" id="{2A38284E-A252-81B1-94AF-6B76649F8F5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267"/>
          <a:stretch/>
        </p:blipFill>
        <p:spPr bwMode="auto">
          <a:xfrm>
            <a:off x="5184480" y="3576670"/>
            <a:ext cx="2670384" cy="2129186"/>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4" descr="BGDA Practical - Female Reproductive Tract Histology - Embryology">
            <a:extLst>
              <a:ext uri="{FF2B5EF4-FFF2-40B4-BE49-F238E27FC236}">
                <a16:creationId xmlns:a16="http://schemas.microsoft.com/office/drawing/2014/main" id="{01FD7D86-2BE3-53AE-28B5-29666BE9B1F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1813"/>
          <a:stretch/>
        </p:blipFill>
        <p:spPr bwMode="auto">
          <a:xfrm>
            <a:off x="8296657" y="3602637"/>
            <a:ext cx="3398519" cy="30897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p:cTn id="14" dur="500" fill="hold"/>
                                        <p:tgtEl>
                                          <p:spTgt spid="38"/>
                                        </p:tgtEl>
                                        <p:attrNameLst>
                                          <p:attrName>ppt_w</p:attrName>
                                        </p:attrNameLst>
                                      </p:cBhvr>
                                      <p:tavLst>
                                        <p:tav tm="0">
                                          <p:val>
                                            <p:fltVal val="0"/>
                                          </p:val>
                                        </p:tav>
                                        <p:tav tm="100000">
                                          <p:val>
                                            <p:strVal val="#ppt_w"/>
                                          </p:val>
                                        </p:tav>
                                      </p:tavLst>
                                    </p:anim>
                                    <p:anim calcmode="lin" valueType="num">
                                      <p:cBhvr>
                                        <p:cTn id="15" dur="500" fill="hold"/>
                                        <p:tgtEl>
                                          <p:spTgt spid="38"/>
                                        </p:tgtEl>
                                        <p:attrNameLst>
                                          <p:attrName>ppt_h</p:attrName>
                                        </p:attrNameLst>
                                      </p:cBhvr>
                                      <p:tavLst>
                                        <p:tav tm="0">
                                          <p:val>
                                            <p:fltVal val="0"/>
                                          </p:val>
                                        </p:tav>
                                        <p:tav tm="100000">
                                          <p:val>
                                            <p:strVal val="#ppt_h"/>
                                          </p:val>
                                        </p:tav>
                                      </p:tavLst>
                                    </p:anim>
                                    <p:animEffect transition="in" filter="fade">
                                      <p:cBhvr>
                                        <p:cTn id="16" dur="500"/>
                                        <p:tgtEl>
                                          <p:spTgt spid="3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9"/>
                                        </p:tgtEl>
                                        <p:attrNameLst>
                                          <p:attrName>style.visibility</p:attrName>
                                        </p:attrNameLst>
                                      </p:cBhvr>
                                      <p:to>
                                        <p:strVal val="visible"/>
                                      </p:to>
                                    </p:set>
                                    <p:anim calcmode="lin" valueType="num">
                                      <p:cBhvr>
                                        <p:cTn id="21" dur="500" fill="hold"/>
                                        <p:tgtEl>
                                          <p:spTgt spid="39"/>
                                        </p:tgtEl>
                                        <p:attrNameLst>
                                          <p:attrName>ppt_w</p:attrName>
                                        </p:attrNameLst>
                                      </p:cBhvr>
                                      <p:tavLst>
                                        <p:tav tm="0">
                                          <p:val>
                                            <p:fltVal val="0"/>
                                          </p:val>
                                        </p:tav>
                                        <p:tav tm="100000">
                                          <p:val>
                                            <p:strVal val="#ppt_w"/>
                                          </p:val>
                                        </p:tav>
                                      </p:tavLst>
                                    </p:anim>
                                    <p:anim calcmode="lin" valueType="num">
                                      <p:cBhvr>
                                        <p:cTn id="22" dur="500" fill="hold"/>
                                        <p:tgtEl>
                                          <p:spTgt spid="39"/>
                                        </p:tgtEl>
                                        <p:attrNameLst>
                                          <p:attrName>ppt_h</p:attrName>
                                        </p:attrNameLst>
                                      </p:cBhvr>
                                      <p:tavLst>
                                        <p:tav tm="0">
                                          <p:val>
                                            <p:fltVal val="0"/>
                                          </p:val>
                                        </p:tav>
                                        <p:tav tm="100000">
                                          <p:val>
                                            <p:strVal val="#ppt_h"/>
                                          </p:val>
                                        </p:tav>
                                      </p:tavLst>
                                    </p:anim>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CESTA OOCYTU</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Ovulácia: okamih uvoľnenia</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Sekundárny oocyt opúšťa folikul – ale nie priamo do vajíčkovodu</a:t>
            </a:r>
          </a:p>
        </p:txBody>
      </p:sp>
      <p:sp>
        <p:nvSpPr>
          <p:cNvPr id="6" name="Rounded Rectangle 5"/>
          <p:cNvSpPr/>
          <p:nvPr/>
        </p:nvSpPr>
        <p:spPr>
          <a:xfrm>
            <a:off x="822960" y="1828800"/>
            <a:ext cx="2834640" cy="1280160"/>
          </a:xfrm>
          <a:prstGeom prst="roundRect">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69264" y="1956816"/>
            <a:ext cx="2542032" cy="310896"/>
          </a:xfrm>
          <a:prstGeom prst="rect">
            <a:avLst/>
          </a:prstGeom>
          <a:noFill/>
        </p:spPr>
        <p:txBody>
          <a:bodyPr wrap="none" lIns="27432" tIns="18288" rIns="27432" bIns="18288">
            <a:spAutoFit/>
          </a:bodyPr>
          <a:lstStyle/>
          <a:p>
            <a:pPr algn="l"/>
            <a:r>
              <a:rPr sz="1500" b="1">
                <a:solidFill>
                  <a:srgbClr val="FFFFFF"/>
                </a:solidFill>
                <a:latin typeface="Aptos"/>
              </a:rPr>
              <a:t>Ovárium</a:t>
            </a:r>
          </a:p>
        </p:txBody>
      </p:sp>
      <p:sp>
        <p:nvSpPr>
          <p:cNvPr id="8" name="TextBox 7"/>
          <p:cNvSpPr txBox="1"/>
          <p:nvPr/>
        </p:nvSpPr>
        <p:spPr>
          <a:xfrm>
            <a:off x="969264" y="2359152"/>
            <a:ext cx="2542032" cy="640080"/>
          </a:xfrm>
          <a:prstGeom prst="rect">
            <a:avLst/>
          </a:prstGeom>
          <a:noFill/>
        </p:spPr>
        <p:txBody>
          <a:bodyPr wrap="none" lIns="27432" tIns="18288" rIns="27432" bIns="18288">
            <a:spAutoFit/>
          </a:bodyPr>
          <a:lstStyle/>
          <a:p>
            <a:pPr algn="l"/>
            <a:r>
              <a:rPr sz="1150" b="0">
                <a:solidFill>
                  <a:srgbClr val="FFFFFF"/>
                </a:solidFill>
                <a:latin typeface="Aptos"/>
              </a:rPr>
              <a:t>prasknutie zrelého folikulu</a:t>
            </a:r>
          </a:p>
        </p:txBody>
      </p:sp>
      <p:cxnSp>
        <p:nvCxnSpPr>
          <p:cNvPr id="9" name="Connector 8"/>
          <p:cNvCxnSpPr/>
          <p:nvPr/>
        </p:nvCxnSpPr>
        <p:spPr>
          <a:xfrm>
            <a:off x="3794760" y="2468880"/>
            <a:ext cx="82296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0" name="Rounded Rectangle 9"/>
          <p:cNvSpPr/>
          <p:nvPr/>
        </p:nvSpPr>
        <p:spPr>
          <a:xfrm>
            <a:off x="4754880" y="1828800"/>
            <a:ext cx="2834640" cy="128016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4901184" y="1956816"/>
            <a:ext cx="2542032" cy="310896"/>
          </a:xfrm>
          <a:prstGeom prst="rect">
            <a:avLst/>
          </a:prstGeom>
          <a:noFill/>
        </p:spPr>
        <p:txBody>
          <a:bodyPr wrap="none" lIns="27432" tIns="18288" rIns="27432" bIns="18288">
            <a:spAutoFit/>
          </a:bodyPr>
          <a:lstStyle/>
          <a:p>
            <a:pPr algn="l"/>
            <a:r>
              <a:rPr sz="1500" b="1">
                <a:solidFill>
                  <a:srgbClr val="FFFFFF"/>
                </a:solidFill>
                <a:latin typeface="Aptos"/>
              </a:rPr>
              <a:t>Peritoneálna dutina</a:t>
            </a:r>
          </a:p>
        </p:txBody>
      </p:sp>
      <p:sp>
        <p:nvSpPr>
          <p:cNvPr id="12" name="TextBox 11"/>
          <p:cNvSpPr txBox="1"/>
          <p:nvPr/>
        </p:nvSpPr>
        <p:spPr>
          <a:xfrm>
            <a:off x="4901184" y="2359152"/>
            <a:ext cx="2542032" cy="640080"/>
          </a:xfrm>
          <a:prstGeom prst="rect">
            <a:avLst/>
          </a:prstGeom>
          <a:noFill/>
        </p:spPr>
        <p:txBody>
          <a:bodyPr wrap="none" lIns="27432" tIns="18288" rIns="27432" bIns="18288">
            <a:spAutoFit/>
          </a:bodyPr>
          <a:lstStyle/>
          <a:p>
            <a:pPr algn="l"/>
            <a:r>
              <a:rPr sz="1150" b="0">
                <a:solidFill>
                  <a:srgbClr val="FFFFFF"/>
                </a:solidFill>
                <a:latin typeface="Aptos"/>
              </a:rPr>
              <a:t>krátky prechod</a:t>
            </a:r>
          </a:p>
        </p:txBody>
      </p:sp>
      <p:cxnSp>
        <p:nvCxnSpPr>
          <p:cNvPr id="13" name="Connector 12"/>
          <p:cNvCxnSpPr/>
          <p:nvPr/>
        </p:nvCxnSpPr>
        <p:spPr>
          <a:xfrm>
            <a:off x="7726679" y="2468880"/>
            <a:ext cx="822961"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4" name="Rounded Rectangle 13"/>
          <p:cNvSpPr/>
          <p:nvPr/>
        </p:nvSpPr>
        <p:spPr>
          <a:xfrm>
            <a:off x="8686800" y="1828800"/>
            <a:ext cx="2651760" cy="1280160"/>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814816" y="1956816"/>
            <a:ext cx="1000659" cy="267766"/>
          </a:xfrm>
          <a:prstGeom prst="rect">
            <a:avLst/>
          </a:prstGeom>
          <a:noFill/>
        </p:spPr>
        <p:txBody>
          <a:bodyPr wrap="none" lIns="27432" tIns="18288" rIns="27432" bIns="18288">
            <a:spAutoFit/>
          </a:bodyPr>
          <a:lstStyle/>
          <a:p>
            <a:pPr algn="l"/>
            <a:r>
              <a:rPr lang="sk-SK" sz="1500" b="1" dirty="0">
                <a:solidFill>
                  <a:srgbClr val="FFFFFF"/>
                </a:solidFill>
                <a:latin typeface="Aptos"/>
              </a:rPr>
              <a:t>Vajíčkovod</a:t>
            </a:r>
            <a:endParaRPr sz="1500" b="1" dirty="0">
              <a:solidFill>
                <a:srgbClr val="FFFFFF"/>
              </a:solidFill>
              <a:latin typeface="Aptos"/>
            </a:endParaRPr>
          </a:p>
        </p:txBody>
      </p:sp>
      <p:sp>
        <p:nvSpPr>
          <p:cNvPr id="16" name="TextBox 15"/>
          <p:cNvSpPr txBox="1"/>
          <p:nvPr/>
        </p:nvSpPr>
        <p:spPr>
          <a:xfrm>
            <a:off x="8833104" y="2359152"/>
            <a:ext cx="2359152" cy="640080"/>
          </a:xfrm>
          <a:prstGeom prst="rect">
            <a:avLst/>
          </a:prstGeom>
          <a:noFill/>
        </p:spPr>
        <p:txBody>
          <a:bodyPr wrap="none" lIns="27432" tIns="18288" rIns="27432" bIns="18288">
            <a:spAutoFit/>
          </a:bodyPr>
          <a:lstStyle/>
          <a:p>
            <a:pPr algn="l"/>
            <a:r>
              <a:rPr sz="1150" b="0">
                <a:solidFill>
                  <a:srgbClr val="FFFFFF"/>
                </a:solidFill>
                <a:latin typeface="Aptos"/>
              </a:rPr>
              <a:t>fimbrie + riasinky</a:t>
            </a:r>
          </a:p>
        </p:txBody>
      </p:sp>
      <p:sp>
        <p:nvSpPr>
          <p:cNvPr id="17" name="TextBox 16"/>
          <p:cNvSpPr txBox="1"/>
          <p:nvPr/>
        </p:nvSpPr>
        <p:spPr>
          <a:xfrm>
            <a:off x="7268670" y="4088172"/>
            <a:ext cx="3128870" cy="360099"/>
          </a:xfrm>
          <a:prstGeom prst="rect">
            <a:avLst/>
          </a:prstGeom>
          <a:noFill/>
        </p:spPr>
        <p:txBody>
          <a:bodyPr wrap="none" lIns="27432" tIns="18288" rIns="27432" bIns="18288">
            <a:spAutoFit/>
          </a:bodyPr>
          <a:lstStyle/>
          <a:p>
            <a:pPr algn="ctr"/>
            <a:r>
              <a:rPr sz="2100" b="1" dirty="0" err="1">
                <a:solidFill>
                  <a:srgbClr val="182D42"/>
                </a:solidFill>
                <a:latin typeface="Aptos"/>
              </a:rPr>
              <a:t>Cieľ</a:t>
            </a:r>
            <a:r>
              <a:rPr sz="2100" b="1" dirty="0">
                <a:solidFill>
                  <a:srgbClr val="182D42"/>
                </a:solidFill>
                <a:latin typeface="Aptos"/>
              </a:rPr>
              <a:t>: </a:t>
            </a:r>
            <a:r>
              <a:rPr sz="2100" b="1" dirty="0" err="1">
                <a:solidFill>
                  <a:srgbClr val="182D42"/>
                </a:solidFill>
                <a:latin typeface="Aptos"/>
              </a:rPr>
              <a:t>ampula</a:t>
            </a:r>
            <a:r>
              <a:rPr sz="2100" b="1" dirty="0">
                <a:solidFill>
                  <a:srgbClr val="182D42"/>
                </a:solidFill>
                <a:latin typeface="Aptos"/>
              </a:rPr>
              <a:t> </a:t>
            </a:r>
            <a:r>
              <a:rPr lang="sk-SK" sz="2100" b="1" dirty="0">
                <a:solidFill>
                  <a:srgbClr val="182D42"/>
                </a:solidFill>
                <a:latin typeface="Aptos"/>
              </a:rPr>
              <a:t>vajíčkovodu</a:t>
            </a:r>
            <a:endParaRPr sz="2100" b="1" dirty="0">
              <a:solidFill>
                <a:srgbClr val="182D42"/>
              </a:solidFill>
              <a:latin typeface="Aptos"/>
            </a:endParaRPr>
          </a:p>
        </p:txBody>
      </p:sp>
      <p:sp>
        <p:nvSpPr>
          <p:cNvPr id="18" name="Rounded Rectangle 17"/>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77824" y="5888736"/>
            <a:ext cx="9973756" cy="313932"/>
          </a:xfrm>
          <a:prstGeom prst="rect">
            <a:avLst/>
          </a:prstGeom>
          <a:noFill/>
        </p:spPr>
        <p:txBody>
          <a:bodyPr wrap="none" lIns="27432" tIns="18288" rIns="27432" bIns="18288">
            <a:spAutoFit/>
          </a:bodyPr>
          <a:lstStyle/>
          <a:p>
            <a:pPr algn="l"/>
            <a:r>
              <a:rPr b="1" dirty="0" err="1">
                <a:solidFill>
                  <a:srgbClr val="182D42"/>
                </a:solidFill>
                <a:latin typeface="Aptos"/>
              </a:rPr>
              <a:t>Oocyt</a:t>
            </a:r>
            <a:r>
              <a:rPr b="1" dirty="0">
                <a:solidFill>
                  <a:srgbClr val="182D42"/>
                </a:solidFill>
                <a:latin typeface="Aptos"/>
              </a:rPr>
              <a:t> </a:t>
            </a:r>
            <a:r>
              <a:rPr b="1" dirty="0" err="1">
                <a:solidFill>
                  <a:srgbClr val="182D42"/>
                </a:solidFill>
                <a:latin typeface="Aptos"/>
              </a:rPr>
              <a:t>sa</a:t>
            </a:r>
            <a:r>
              <a:rPr b="1" dirty="0">
                <a:solidFill>
                  <a:srgbClr val="182D42"/>
                </a:solidFill>
                <a:latin typeface="Aptos"/>
              </a:rPr>
              <a:t> </a:t>
            </a:r>
            <a:r>
              <a:rPr b="1" dirty="0" err="1">
                <a:solidFill>
                  <a:srgbClr val="182D42"/>
                </a:solidFill>
                <a:latin typeface="Aptos"/>
              </a:rPr>
              <a:t>aktívne</a:t>
            </a:r>
            <a:r>
              <a:rPr b="1" dirty="0">
                <a:solidFill>
                  <a:srgbClr val="182D42"/>
                </a:solidFill>
                <a:latin typeface="Aptos"/>
              </a:rPr>
              <a:t> „</a:t>
            </a:r>
            <a:r>
              <a:rPr b="1" dirty="0" err="1">
                <a:solidFill>
                  <a:srgbClr val="182D42"/>
                </a:solidFill>
                <a:latin typeface="Aptos"/>
              </a:rPr>
              <a:t>neplaví</a:t>
            </a:r>
            <a:r>
              <a:rPr b="1" dirty="0">
                <a:solidFill>
                  <a:srgbClr val="182D42"/>
                </a:solidFill>
                <a:latin typeface="Aptos"/>
              </a:rPr>
              <a:t>“ – </a:t>
            </a:r>
            <a:r>
              <a:rPr b="1" dirty="0" err="1">
                <a:solidFill>
                  <a:srgbClr val="182D42"/>
                </a:solidFill>
                <a:latin typeface="Aptos"/>
              </a:rPr>
              <a:t>jeho</a:t>
            </a:r>
            <a:r>
              <a:rPr b="1" dirty="0">
                <a:solidFill>
                  <a:srgbClr val="182D42"/>
                </a:solidFill>
                <a:latin typeface="Aptos"/>
              </a:rPr>
              <a:t> transport </a:t>
            </a:r>
            <a:r>
              <a:rPr b="1" dirty="0" err="1">
                <a:solidFill>
                  <a:srgbClr val="182D42"/>
                </a:solidFill>
                <a:latin typeface="Aptos"/>
              </a:rPr>
              <a:t>zabezpečujú</a:t>
            </a:r>
            <a:r>
              <a:rPr b="1" dirty="0">
                <a:solidFill>
                  <a:srgbClr val="182D42"/>
                </a:solidFill>
                <a:latin typeface="Aptos"/>
              </a:rPr>
              <a:t> </a:t>
            </a:r>
            <a:r>
              <a:rPr b="1" dirty="0" err="1">
                <a:solidFill>
                  <a:srgbClr val="182D42"/>
                </a:solidFill>
                <a:latin typeface="Aptos"/>
              </a:rPr>
              <a:t>fimbrie</a:t>
            </a:r>
            <a:r>
              <a:rPr b="1" dirty="0">
                <a:solidFill>
                  <a:srgbClr val="182D42"/>
                </a:solidFill>
                <a:latin typeface="Aptos"/>
              </a:rPr>
              <a:t>, </a:t>
            </a:r>
            <a:r>
              <a:rPr b="1" dirty="0" err="1">
                <a:solidFill>
                  <a:srgbClr val="182D42"/>
                </a:solidFill>
                <a:latin typeface="Aptos"/>
              </a:rPr>
              <a:t>riasinky</a:t>
            </a:r>
            <a:r>
              <a:rPr b="1" dirty="0">
                <a:solidFill>
                  <a:srgbClr val="182D42"/>
                </a:solidFill>
                <a:latin typeface="Aptos"/>
              </a:rPr>
              <a:t> a </a:t>
            </a:r>
            <a:r>
              <a:rPr b="1" dirty="0" err="1">
                <a:solidFill>
                  <a:srgbClr val="182D42"/>
                </a:solidFill>
                <a:latin typeface="Aptos"/>
              </a:rPr>
              <a:t>pohyb</a:t>
            </a:r>
            <a:r>
              <a:rPr b="1" dirty="0">
                <a:solidFill>
                  <a:srgbClr val="182D42"/>
                </a:solidFill>
                <a:latin typeface="Aptos"/>
              </a:rPr>
              <a:t> </a:t>
            </a:r>
            <a:r>
              <a:rPr b="1" dirty="0" err="1">
                <a:solidFill>
                  <a:srgbClr val="182D42"/>
                </a:solidFill>
                <a:latin typeface="Aptos"/>
              </a:rPr>
              <a:t>steny</a:t>
            </a:r>
            <a:r>
              <a:rPr b="1" dirty="0">
                <a:solidFill>
                  <a:srgbClr val="182D42"/>
                </a:solidFill>
                <a:latin typeface="Aptos"/>
              </a:rPr>
              <a:t> </a:t>
            </a:r>
            <a:r>
              <a:rPr b="1" dirty="0" err="1">
                <a:solidFill>
                  <a:srgbClr val="182D42"/>
                </a:solidFill>
                <a:latin typeface="Aptos"/>
              </a:rPr>
              <a:t>trubice</a:t>
            </a:r>
            <a:r>
              <a:rPr b="1" dirty="0">
                <a:solidFill>
                  <a:srgbClr val="182D42"/>
                </a:solidFill>
                <a:latin typeface="Aptos"/>
              </a:rPr>
              <a:t>.</a:t>
            </a:r>
          </a:p>
        </p:txBody>
      </p:sp>
      <p:sp>
        <p:nvSpPr>
          <p:cNvPr id="21" name="TextBox 2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2" name="TextBox 2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12</a:t>
            </a:r>
          </a:p>
        </p:txBody>
      </p:sp>
      <p:pic>
        <p:nvPicPr>
          <p:cNvPr id="5122" name="Picture 2">
            <a:extLst>
              <a:ext uri="{FF2B5EF4-FFF2-40B4-BE49-F238E27FC236}">
                <a16:creationId xmlns:a16="http://schemas.microsoft.com/office/drawing/2014/main" id="{2A526FCC-A14F-A980-2D02-86FE4A83CE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r="49990"/>
          <a:stretch/>
        </p:blipFill>
        <p:spPr bwMode="auto">
          <a:xfrm>
            <a:off x="2653030" y="3200400"/>
            <a:ext cx="3106420" cy="24814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994759" cy="190821"/>
          </a:xfrm>
          <a:prstGeom prst="rect">
            <a:avLst/>
          </a:prstGeom>
          <a:noFill/>
        </p:spPr>
        <p:txBody>
          <a:bodyPr wrap="none" lIns="27432" tIns="18288" rIns="27432" bIns="18288">
            <a:spAutoFit/>
          </a:bodyPr>
          <a:lstStyle/>
          <a:p>
            <a:pPr algn="l"/>
            <a:r>
              <a:rPr sz="1000" b="1">
                <a:solidFill>
                  <a:srgbClr val="00808B"/>
                </a:solidFill>
                <a:latin typeface="Aptos"/>
              </a:rPr>
              <a:t>CESTA SPERMIE</a:t>
            </a:r>
          </a:p>
        </p:txBody>
      </p:sp>
      <p:sp>
        <p:nvSpPr>
          <p:cNvPr id="3" name="TextBox 2"/>
          <p:cNvSpPr txBox="1"/>
          <p:nvPr/>
        </p:nvSpPr>
        <p:spPr>
          <a:xfrm>
            <a:off x="658368" y="566928"/>
            <a:ext cx="5337038" cy="467820"/>
          </a:xfrm>
          <a:prstGeom prst="rect">
            <a:avLst/>
          </a:prstGeom>
          <a:noFill/>
        </p:spPr>
        <p:txBody>
          <a:bodyPr wrap="none" lIns="27432" tIns="18288" rIns="27432" bIns="18288">
            <a:spAutoFit/>
          </a:bodyPr>
          <a:lstStyle/>
          <a:p>
            <a:pPr algn="l"/>
            <a:r>
              <a:rPr sz="2800" b="1">
                <a:solidFill>
                  <a:srgbClr val="182D42"/>
                </a:solidFill>
                <a:latin typeface="Aptos Display"/>
              </a:rPr>
              <a:t>Cesta spermie: biologický maratón</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5" name="TextBox 4"/>
          <p:cNvSpPr txBox="1"/>
          <p:nvPr/>
        </p:nvSpPr>
        <p:spPr>
          <a:xfrm>
            <a:off x="1847088" y="1042415"/>
            <a:ext cx="3963008" cy="344710"/>
          </a:xfrm>
          <a:prstGeom prst="rect">
            <a:avLst/>
          </a:prstGeom>
          <a:noFill/>
        </p:spPr>
        <p:txBody>
          <a:bodyPr wrap="none" lIns="27432" tIns="18288" rIns="27432" bIns="18288">
            <a:spAutoFit/>
          </a:bodyPr>
          <a:lstStyle/>
          <a:p>
            <a:pPr algn="l"/>
            <a:r>
              <a:rPr sz="2000" b="1" dirty="0">
                <a:solidFill>
                  <a:srgbClr val="5E6971"/>
                </a:solidFill>
                <a:latin typeface="Aptos"/>
              </a:rPr>
              <a:t>Z </a:t>
            </a:r>
            <a:r>
              <a:rPr sz="2000" b="1" dirty="0" err="1">
                <a:solidFill>
                  <a:srgbClr val="5E6971"/>
                </a:solidFill>
                <a:latin typeface="Aptos"/>
              </a:rPr>
              <a:t>miliónov</a:t>
            </a:r>
            <a:r>
              <a:rPr sz="2000" b="1" dirty="0">
                <a:solidFill>
                  <a:srgbClr val="5E6971"/>
                </a:solidFill>
                <a:latin typeface="Aptos"/>
              </a:rPr>
              <a:t> </a:t>
            </a:r>
            <a:r>
              <a:rPr sz="2000" b="1" dirty="0" err="1">
                <a:solidFill>
                  <a:srgbClr val="5E6971"/>
                </a:solidFill>
                <a:latin typeface="Aptos"/>
              </a:rPr>
              <a:t>zostanú</a:t>
            </a:r>
            <a:r>
              <a:rPr sz="2000" b="1" dirty="0">
                <a:solidFill>
                  <a:srgbClr val="5E6971"/>
                </a:solidFill>
                <a:latin typeface="Aptos"/>
              </a:rPr>
              <a:t> </a:t>
            </a:r>
            <a:r>
              <a:rPr sz="2000" b="1" dirty="0" err="1">
                <a:solidFill>
                  <a:srgbClr val="5E6971"/>
                </a:solidFill>
                <a:latin typeface="Aptos"/>
              </a:rPr>
              <a:t>pri</a:t>
            </a:r>
            <a:r>
              <a:rPr sz="2000" b="1" dirty="0">
                <a:solidFill>
                  <a:srgbClr val="5E6971"/>
                </a:solidFill>
                <a:latin typeface="Aptos"/>
              </a:rPr>
              <a:t> </a:t>
            </a:r>
            <a:r>
              <a:rPr sz="2000" b="1" dirty="0" err="1">
                <a:solidFill>
                  <a:srgbClr val="5E6971"/>
                </a:solidFill>
                <a:latin typeface="Aptos"/>
              </a:rPr>
              <a:t>cieli</a:t>
            </a:r>
            <a:r>
              <a:rPr sz="2000" b="1" dirty="0">
                <a:solidFill>
                  <a:srgbClr val="5E6971"/>
                </a:solidFill>
                <a:latin typeface="Aptos"/>
              </a:rPr>
              <a:t> </a:t>
            </a:r>
            <a:r>
              <a:rPr sz="2000" b="1" dirty="0" err="1">
                <a:solidFill>
                  <a:srgbClr val="5E6971"/>
                </a:solidFill>
                <a:latin typeface="Aptos"/>
              </a:rPr>
              <a:t>stovky</a:t>
            </a:r>
            <a:endParaRPr sz="2000" b="1" dirty="0">
              <a:solidFill>
                <a:srgbClr val="5E6971"/>
              </a:solidFill>
              <a:latin typeface="Aptos"/>
            </a:endParaRPr>
          </a:p>
        </p:txBody>
      </p:sp>
      <p:sp>
        <p:nvSpPr>
          <p:cNvPr id="6" name="Rounded Rectangle 5"/>
          <p:cNvSpPr/>
          <p:nvPr/>
        </p:nvSpPr>
        <p:spPr>
          <a:xfrm>
            <a:off x="502920" y="1920240"/>
            <a:ext cx="1965960" cy="123444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7" name="TextBox 6"/>
          <p:cNvSpPr txBox="1"/>
          <p:nvPr/>
        </p:nvSpPr>
        <p:spPr>
          <a:xfrm>
            <a:off x="649224" y="2048256"/>
            <a:ext cx="675954" cy="283154"/>
          </a:xfrm>
          <a:prstGeom prst="rect">
            <a:avLst/>
          </a:prstGeom>
          <a:noFill/>
        </p:spPr>
        <p:txBody>
          <a:bodyPr wrap="none" lIns="27432" tIns="18288" rIns="27432" bIns="18288">
            <a:spAutoFit/>
          </a:bodyPr>
          <a:lstStyle/>
          <a:p>
            <a:pPr algn="l"/>
            <a:r>
              <a:rPr sz="1600" b="1">
                <a:solidFill>
                  <a:srgbClr val="FFFFFF"/>
                </a:solidFill>
                <a:latin typeface="Aptos"/>
              </a:rPr>
              <a:t>Vagína</a:t>
            </a:r>
          </a:p>
        </p:txBody>
      </p:sp>
      <p:cxnSp>
        <p:nvCxnSpPr>
          <p:cNvPr id="8" name="Connector 7"/>
          <p:cNvCxnSpPr/>
          <p:nvPr/>
        </p:nvCxnSpPr>
        <p:spPr>
          <a:xfrm>
            <a:off x="2496312" y="2542032"/>
            <a:ext cx="246888"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9" name="Rounded Rectangle 8"/>
          <p:cNvSpPr/>
          <p:nvPr/>
        </p:nvSpPr>
        <p:spPr>
          <a:xfrm>
            <a:off x="2834639" y="1920240"/>
            <a:ext cx="1965960" cy="123444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10" name="TextBox 9"/>
          <p:cNvSpPr txBox="1"/>
          <p:nvPr/>
        </p:nvSpPr>
        <p:spPr>
          <a:xfrm>
            <a:off x="2980944" y="2048256"/>
            <a:ext cx="594586" cy="283154"/>
          </a:xfrm>
          <a:prstGeom prst="rect">
            <a:avLst/>
          </a:prstGeom>
          <a:noFill/>
        </p:spPr>
        <p:txBody>
          <a:bodyPr wrap="none" lIns="27432" tIns="18288" rIns="27432" bIns="18288">
            <a:spAutoFit/>
          </a:bodyPr>
          <a:lstStyle/>
          <a:p>
            <a:pPr algn="l"/>
            <a:r>
              <a:rPr sz="1600" b="1">
                <a:solidFill>
                  <a:srgbClr val="FFFFFF"/>
                </a:solidFill>
                <a:latin typeface="Aptos"/>
              </a:rPr>
              <a:t>Krčok</a:t>
            </a:r>
          </a:p>
        </p:txBody>
      </p:sp>
      <p:cxnSp>
        <p:nvCxnSpPr>
          <p:cNvPr id="11" name="Connector 10"/>
          <p:cNvCxnSpPr/>
          <p:nvPr/>
        </p:nvCxnSpPr>
        <p:spPr>
          <a:xfrm>
            <a:off x="4828031" y="2542032"/>
            <a:ext cx="246889"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2" name="Rounded Rectangle 11"/>
          <p:cNvSpPr/>
          <p:nvPr/>
        </p:nvSpPr>
        <p:spPr>
          <a:xfrm>
            <a:off x="5166359" y="1920240"/>
            <a:ext cx="1965960" cy="123444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13" name="TextBox 12"/>
          <p:cNvSpPr txBox="1"/>
          <p:nvPr/>
        </p:nvSpPr>
        <p:spPr>
          <a:xfrm>
            <a:off x="5312664" y="2048256"/>
            <a:ext cx="995529" cy="283154"/>
          </a:xfrm>
          <a:prstGeom prst="rect">
            <a:avLst/>
          </a:prstGeom>
          <a:noFill/>
        </p:spPr>
        <p:txBody>
          <a:bodyPr wrap="none" lIns="27432" tIns="18288" rIns="27432" bIns="18288">
            <a:spAutoFit/>
          </a:bodyPr>
          <a:lstStyle/>
          <a:p>
            <a:pPr algn="l"/>
            <a:r>
              <a:rPr sz="1600" b="1">
                <a:solidFill>
                  <a:srgbClr val="FFFFFF"/>
                </a:solidFill>
                <a:latin typeface="Aptos"/>
              </a:rPr>
              <a:t>Maternica</a:t>
            </a:r>
          </a:p>
        </p:txBody>
      </p:sp>
      <p:cxnSp>
        <p:nvCxnSpPr>
          <p:cNvPr id="14" name="Connector 13"/>
          <p:cNvCxnSpPr/>
          <p:nvPr/>
        </p:nvCxnSpPr>
        <p:spPr>
          <a:xfrm>
            <a:off x="7159752" y="2542032"/>
            <a:ext cx="246888"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5" name="Rounded Rectangle 14"/>
          <p:cNvSpPr/>
          <p:nvPr/>
        </p:nvSpPr>
        <p:spPr>
          <a:xfrm>
            <a:off x="7498079" y="1920240"/>
            <a:ext cx="1965960" cy="1234440"/>
          </a:xfrm>
          <a:prstGeom prst="roundRect">
            <a:avLst/>
          </a:prstGeom>
          <a:solidFill>
            <a:srgbClr val="C65C53"/>
          </a:solidFill>
          <a:ln>
            <a:solidFill>
              <a:srgbClr val="C65C5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16" name="TextBox 15"/>
          <p:cNvSpPr txBox="1"/>
          <p:nvPr/>
        </p:nvSpPr>
        <p:spPr>
          <a:xfrm>
            <a:off x="7644383" y="2048256"/>
            <a:ext cx="1294393" cy="529376"/>
          </a:xfrm>
          <a:prstGeom prst="rect">
            <a:avLst/>
          </a:prstGeom>
          <a:noFill/>
        </p:spPr>
        <p:txBody>
          <a:bodyPr wrap="none" lIns="27432" tIns="18288" rIns="27432" bIns="18288">
            <a:spAutoFit/>
          </a:bodyPr>
          <a:lstStyle/>
          <a:p>
            <a:pPr algn="l"/>
            <a:r>
              <a:rPr sz="1600" b="1">
                <a:solidFill>
                  <a:srgbClr val="FFFFFF"/>
                </a:solidFill>
                <a:latin typeface="Aptos"/>
              </a:rPr>
              <a:t>Uterotubálna
junkcia</a:t>
            </a:r>
          </a:p>
        </p:txBody>
      </p:sp>
      <p:cxnSp>
        <p:nvCxnSpPr>
          <p:cNvPr id="17" name="Connector 16"/>
          <p:cNvCxnSpPr/>
          <p:nvPr/>
        </p:nvCxnSpPr>
        <p:spPr>
          <a:xfrm>
            <a:off x="9491472" y="2542032"/>
            <a:ext cx="246887"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8" name="Rounded Rectangle 17"/>
          <p:cNvSpPr/>
          <p:nvPr/>
        </p:nvSpPr>
        <p:spPr>
          <a:xfrm>
            <a:off x="9829800" y="1920240"/>
            <a:ext cx="1965960" cy="621792"/>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19" name="TextBox 18"/>
          <p:cNvSpPr txBox="1"/>
          <p:nvPr/>
        </p:nvSpPr>
        <p:spPr>
          <a:xfrm>
            <a:off x="9976104" y="2048256"/>
            <a:ext cx="778355" cy="283154"/>
          </a:xfrm>
          <a:prstGeom prst="rect">
            <a:avLst/>
          </a:prstGeom>
          <a:noFill/>
        </p:spPr>
        <p:txBody>
          <a:bodyPr wrap="none" lIns="27432" tIns="18288" rIns="27432" bIns="18288">
            <a:spAutoFit/>
          </a:bodyPr>
          <a:lstStyle/>
          <a:p>
            <a:pPr algn="l"/>
            <a:r>
              <a:rPr sz="1600" b="1">
                <a:solidFill>
                  <a:srgbClr val="FFFFFF"/>
                </a:solidFill>
                <a:latin typeface="Aptos"/>
              </a:rPr>
              <a:t>Ampula</a:t>
            </a:r>
          </a:p>
        </p:txBody>
      </p:sp>
      <p:sp>
        <p:nvSpPr>
          <p:cNvPr id="20" name="TextBox 19"/>
          <p:cNvSpPr txBox="1"/>
          <p:nvPr/>
        </p:nvSpPr>
        <p:spPr>
          <a:xfrm>
            <a:off x="982671" y="3794760"/>
            <a:ext cx="1692258" cy="313932"/>
          </a:xfrm>
          <a:prstGeom prst="rect">
            <a:avLst/>
          </a:prstGeom>
          <a:noFill/>
        </p:spPr>
        <p:txBody>
          <a:bodyPr wrap="none" lIns="27432" tIns="18288" rIns="27432" bIns="18288">
            <a:spAutoFit/>
          </a:bodyPr>
          <a:lstStyle/>
          <a:p>
            <a:pPr algn="ctr"/>
            <a:r>
              <a:rPr b="1">
                <a:solidFill>
                  <a:srgbClr val="182D42"/>
                </a:solidFill>
                <a:latin typeface="Aptos"/>
              </a:rPr>
              <a:t>stovky miliónov</a:t>
            </a:r>
          </a:p>
        </p:txBody>
      </p:sp>
      <p:sp>
        <p:nvSpPr>
          <p:cNvPr id="21" name="TextBox 20"/>
          <p:cNvSpPr txBox="1"/>
          <p:nvPr/>
        </p:nvSpPr>
        <p:spPr>
          <a:xfrm>
            <a:off x="3050036" y="3767328"/>
            <a:ext cx="209288" cy="344710"/>
          </a:xfrm>
          <a:prstGeom prst="rect">
            <a:avLst/>
          </a:prstGeom>
          <a:noFill/>
        </p:spPr>
        <p:txBody>
          <a:bodyPr wrap="none" lIns="27432" tIns="18288" rIns="27432" bIns="18288">
            <a:spAutoFit/>
          </a:bodyPr>
          <a:lstStyle/>
          <a:p>
            <a:pPr algn="ctr"/>
            <a:r>
              <a:rPr sz="2000" b="1">
                <a:solidFill>
                  <a:srgbClr val="5E6971"/>
                </a:solidFill>
                <a:latin typeface="Aptos"/>
              </a:rPr>
              <a:t>→</a:t>
            </a:r>
          </a:p>
        </p:txBody>
      </p:sp>
      <p:sp>
        <p:nvSpPr>
          <p:cNvPr id="22" name="TextBox 21"/>
          <p:cNvSpPr txBox="1"/>
          <p:nvPr/>
        </p:nvSpPr>
        <p:spPr>
          <a:xfrm>
            <a:off x="4019458" y="3794760"/>
            <a:ext cx="4122603" cy="313932"/>
          </a:xfrm>
          <a:prstGeom prst="rect">
            <a:avLst/>
          </a:prstGeom>
          <a:noFill/>
        </p:spPr>
        <p:txBody>
          <a:bodyPr wrap="none" lIns="27432" tIns="18288" rIns="27432" bIns="18288">
            <a:spAutoFit/>
          </a:bodyPr>
          <a:lstStyle/>
          <a:p>
            <a:pPr algn="ctr"/>
            <a:r>
              <a:rPr b="1">
                <a:solidFill>
                  <a:srgbClr val="00808B"/>
                </a:solidFill>
                <a:latin typeface="Aptos"/>
              </a:rPr>
              <a:t>približne 200–300 pri mieste fertilizácie</a:t>
            </a:r>
          </a:p>
        </p:txBody>
      </p:sp>
      <p:sp>
        <p:nvSpPr>
          <p:cNvPr id="23" name="Rounded Rectangle 22"/>
          <p:cNvSpPr/>
          <p:nvPr/>
        </p:nvSpPr>
        <p:spPr>
          <a:xfrm>
            <a:off x="658368" y="5779008"/>
            <a:ext cx="8937890"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24" name="Rectangle 23"/>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25" name="TextBox 24"/>
          <p:cNvSpPr txBox="1"/>
          <p:nvPr/>
        </p:nvSpPr>
        <p:spPr>
          <a:xfrm>
            <a:off x="877824" y="5888736"/>
            <a:ext cx="8822928" cy="313932"/>
          </a:xfrm>
          <a:prstGeom prst="rect">
            <a:avLst/>
          </a:prstGeom>
          <a:noFill/>
        </p:spPr>
        <p:txBody>
          <a:bodyPr wrap="none" lIns="27432" tIns="18288" rIns="27432" bIns="18288">
            <a:spAutoFit/>
          </a:bodyPr>
          <a:lstStyle/>
          <a:p>
            <a:pPr algn="l"/>
            <a:r>
              <a:rPr b="1" dirty="0" err="1">
                <a:solidFill>
                  <a:srgbClr val="182D42"/>
                </a:solidFill>
                <a:latin typeface="Aptos"/>
              </a:rPr>
              <a:t>Nejde</a:t>
            </a:r>
            <a:r>
              <a:rPr b="1" dirty="0">
                <a:solidFill>
                  <a:srgbClr val="182D42"/>
                </a:solidFill>
                <a:latin typeface="Aptos"/>
              </a:rPr>
              <a:t> </a:t>
            </a:r>
            <a:r>
              <a:rPr b="1" dirty="0" err="1">
                <a:solidFill>
                  <a:srgbClr val="182D42"/>
                </a:solidFill>
                <a:latin typeface="Aptos"/>
              </a:rPr>
              <a:t>iba</a:t>
            </a:r>
            <a:r>
              <a:rPr b="1" dirty="0">
                <a:solidFill>
                  <a:srgbClr val="182D42"/>
                </a:solidFill>
                <a:latin typeface="Aptos"/>
              </a:rPr>
              <a:t> o </a:t>
            </a:r>
            <a:r>
              <a:rPr b="1" dirty="0" err="1">
                <a:solidFill>
                  <a:srgbClr val="182D42"/>
                </a:solidFill>
                <a:latin typeface="Aptos"/>
              </a:rPr>
              <a:t>preteky</a:t>
            </a:r>
            <a:r>
              <a:rPr b="1" dirty="0">
                <a:solidFill>
                  <a:srgbClr val="182D42"/>
                </a:solidFill>
                <a:latin typeface="Aptos"/>
              </a:rPr>
              <a:t> v </a:t>
            </a:r>
            <a:r>
              <a:rPr b="1" dirty="0" err="1">
                <a:solidFill>
                  <a:srgbClr val="182D42"/>
                </a:solidFill>
                <a:latin typeface="Aptos"/>
              </a:rPr>
              <a:t>rýchlosti</a:t>
            </a:r>
            <a:r>
              <a:rPr b="1" dirty="0">
                <a:solidFill>
                  <a:srgbClr val="182D42"/>
                </a:solidFill>
                <a:latin typeface="Aptos"/>
              </a:rPr>
              <a:t> – </a:t>
            </a:r>
            <a:r>
              <a:rPr b="1" dirty="0" err="1">
                <a:solidFill>
                  <a:srgbClr val="182D42"/>
                </a:solidFill>
                <a:latin typeface="Aptos"/>
              </a:rPr>
              <a:t>ženský</a:t>
            </a:r>
            <a:r>
              <a:rPr b="1" dirty="0">
                <a:solidFill>
                  <a:srgbClr val="182D42"/>
                </a:solidFill>
                <a:latin typeface="Aptos"/>
              </a:rPr>
              <a:t> </a:t>
            </a:r>
            <a:r>
              <a:rPr b="1" dirty="0" err="1">
                <a:solidFill>
                  <a:srgbClr val="182D42"/>
                </a:solidFill>
                <a:latin typeface="Aptos"/>
              </a:rPr>
              <a:t>reprodukčný</a:t>
            </a:r>
            <a:r>
              <a:rPr b="1" dirty="0">
                <a:solidFill>
                  <a:srgbClr val="182D42"/>
                </a:solidFill>
                <a:latin typeface="Aptos"/>
              </a:rPr>
              <a:t> </a:t>
            </a:r>
            <a:r>
              <a:rPr b="1" dirty="0" err="1">
                <a:solidFill>
                  <a:srgbClr val="182D42"/>
                </a:solidFill>
                <a:latin typeface="Aptos"/>
              </a:rPr>
              <a:t>trakt</a:t>
            </a:r>
            <a:r>
              <a:rPr b="1" dirty="0">
                <a:solidFill>
                  <a:srgbClr val="182D42"/>
                </a:solidFill>
                <a:latin typeface="Aptos"/>
              </a:rPr>
              <a:t> je </a:t>
            </a:r>
            <a:r>
              <a:rPr b="1" dirty="0" err="1">
                <a:solidFill>
                  <a:srgbClr val="182D42"/>
                </a:solidFill>
                <a:latin typeface="Aptos"/>
              </a:rPr>
              <a:t>aj</a:t>
            </a:r>
            <a:r>
              <a:rPr b="1" dirty="0">
                <a:solidFill>
                  <a:srgbClr val="182D42"/>
                </a:solidFill>
                <a:latin typeface="Aptos"/>
              </a:rPr>
              <a:t> </a:t>
            </a:r>
            <a:r>
              <a:rPr b="1" dirty="0" err="1">
                <a:solidFill>
                  <a:srgbClr val="182D42"/>
                </a:solidFill>
                <a:latin typeface="Aptos"/>
              </a:rPr>
              <a:t>selektívne</a:t>
            </a:r>
            <a:r>
              <a:rPr b="1" dirty="0">
                <a:solidFill>
                  <a:srgbClr val="182D42"/>
                </a:solidFill>
                <a:latin typeface="Aptos"/>
              </a:rPr>
              <a:t> </a:t>
            </a:r>
            <a:r>
              <a:rPr b="1" dirty="0" err="1">
                <a:solidFill>
                  <a:srgbClr val="182D42"/>
                </a:solidFill>
                <a:latin typeface="Aptos"/>
              </a:rPr>
              <a:t>prostredie</a:t>
            </a:r>
            <a:r>
              <a:rPr b="1" dirty="0">
                <a:solidFill>
                  <a:srgbClr val="182D42"/>
                </a:solidFill>
                <a:latin typeface="Aptos"/>
              </a:rPr>
              <a:t>.</a:t>
            </a:r>
          </a:p>
        </p:txBody>
      </p:sp>
      <p:sp>
        <p:nvSpPr>
          <p:cNvPr id="26" name="TextBox 25"/>
          <p:cNvSpPr txBox="1"/>
          <p:nvPr/>
        </p:nvSpPr>
        <p:spPr>
          <a:xfrm>
            <a:off x="658368" y="6473952"/>
            <a:ext cx="1935723" cy="175433"/>
          </a:xfrm>
          <a:prstGeom prst="rect">
            <a:avLst/>
          </a:prstGeom>
          <a:noFill/>
        </p:spPr>
        <p:txBody>
          <a:bodyPr wrap="none" lIns="27432" tIns="18288" rIns="27432" bIns="18288">
            <a:spAutoFit/>
          </a:bodyPr>
          <a:lstStyle/>
          <a:p>
            <a:pPr algn="l"/>
            <a:r>
              <a:rPr sz="900" b="0">
                <a:solidFill>
                  <a:srgbClr val="5E6971"/>
                </a:solidFill>
                <a:latin typeface="Aptos"/>
              </a:rPr>
              <a:t>Od počiatku • Univerzita tretieho veku</a:t>
            </a:r>
          </a:p>
        </p:txBody>
      </p:sp>
      <p:sp>
        <p:nvSpPr>
          <p:cNvPr id="27" name="TextBox 26"/>
          <p:cNvSpPr txBox="1"/>
          <p:nvPr/>
        </p:nvSpPr>
        <p:spPr>
          <a:xfrm>
            <a:off x="11298492" y="6473952"/>
            <a:ext cx="177228" cy="175433"/>
          </a:xfrm>
          <a:prstGeom prst="rect">
            <a:avLst/>
          </a:prstGeom>
          <a:noFill/>
        </p:spPr>
        <p:txBody>
          <a:bodyPr wrap="none" lIns="27432" tIns="18288" rIns="27432" bIns="18288">
            <a:spAutoFit/>
          </a:bodyPr>
          <a:lstStyle/>
          <a:p>
            <a:pPr algn="r"/>
            <a:r>
              <a:rPr sz="900" b="0">
                <a:solidFill>
                  <a:srgbClr val="5E6971"/>
                </a:solidFill>
                <a:latin typeface="Aptos"/>
              </a:rPr>
              <a:t>13</a:t>
            </a:r>
          </a:p>
        </p:txBody>
      </p:sp>
      <p:pic>
        <p:nvPicPr>
          <p:cNvPr id="3074" name="Picture 2">
            <a:extLst>
              <a:ext uri="{FF2B5EF4-FFF2-40B4-BE49-F238E27FC236}">
                <a16:creationId xmlns:a16="http://schemas.microsoft.com/office/drawing/2014/main" id="{8E365F96-F524-854C-8AE4-8810B6B5BD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96258" y="2592246"/>
            <a:ext cx="2509272" cy="41352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STRETNUTIE</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Kde sa stretnú?</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4452053" cy="283154"/>
          </a:xfrm>
          <a:prstGeom prst="rect">
            <a:avLst/>
          </a:prstGeom>
          <a:noFill/>
        </p:spPr>
        <p:txBody>
          <a:bodyPr wrap="none" lIns="27432" tIns="18288" rIns="27432" bIns="18288">
            <a:spAutoFit/>
          </a:bodyPr>
          <a:lstStyle/>
          <a:p>
            <a:pPr algn="l"/>
            <a:r>
              <a:rPr sz="1600" b="0" dirty="0" err="1">
                <a:solidFill>
                  <a:srgbClr val="5E6971"/>
                </a:solidFill>
                <a:latin typeface="Aptos"/>
              </a:rPr>
              <a:t>Fertilizácia</a:t>
            </a:r>
            <a:r>
              <a:rPr sz="1600" b="0" dirty="0">
                <a:solidFill>
                  <a:srgbClr val="5E6971"/>
                </a:solidFill>
                <a:latin typeface="Aptos"/>
              </a:rPr>
              <a:t> </a:t>
            </a:r>
            <a:r>
              <a:rPr sz="1600" b="0" dirty="0" err="1">
                <a:solidFill>
                  <a:srgbClr val="5E6971"/>
                </a:solidFill>
                <a:latin typeface="Aptos"/>
              </a:rPr>
              <a:t>typicky</a:t>
            </a:r>
            <a:r>
              <a:rPr sz="1600" b="0" dirty="0">
                <a:solidFill>
                  <a:srgbClr val="5E6971"/>
                </a:solidFill>
                <a:latin typeface="Aptos"/>
              </a:rPr>
              <a:t> </a:t>
            </a:r>
            <a:r>
              <a:rPr sz="1600" b="0" dirty="0" err="1">
                <a:solidFill>
                  <a:srgbClr val="5E6971"/>
                </a:solidFill>
                <a:latin typeface="Aptos"/>
              </a:rPr>
              <a:t>prebieha</a:t>
            </a:r>
            <a:r>
              <a:rPr sz="1600" b="0" dirty="0">
                <a:solidFill>
                  <a:srgbClr val="5E6971"/>
                </a:solidFill>
                <a:latin typeface="Aptos"/>
              </a:rPr>
              <a:t> v ampule </a:t>
            </a:r>
            <a:r>
              <a:rPr lang="sk-SK" sz="1600" b="0" dirty="0">
                <a:solidFill>
                  <a:srgbClr val="5E6971"/>
                </a:solidFill>
                <a:latin typeface="Aptos"/>
              </a:rPr>
              <a:t>vajíčkovodu</a:t>
            </a:r>
            <a:endParaRPr sz="1600" b="0" dirty="0">
              <a:solidFill>
                <a:srgbClr val="5E6971"/>
              </a:solidFill>
              <a:latin typeface="Aptos"/>
            </a:endParaRPr>
          </a:p>
        </p:txBody>
      </p:sp>
      <p:sp>
        <p:nvSpPr>
          <p:cNvPr id="6" name="Oval 5"/>
          <p:cNvSpPr/>
          <p:nvPr/>
        </p:nvSpPr>
        <p:spPr>
          <a:xfrm>
            <a:off x="4526280" y="1600200"/>
            <a:ext cx="3154680" cy="3154680"/>
          </a:xfrm>
          <a:prstGeom prst="ellipse">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Oval 6"/>
          <p:cNvSpPr/>
          <p:nvPr/>
        </p:nvSpPr>
        <p:spPr>
          <a:xfrm>
            <a:off x="5138928" y="2212848"/>
            <a:ext cx="1920240" cy="192024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138928" y="2769717"/>
            <a:ext cx="1920240" cy="806500"/>
          </a:xfrm>
          <a:prstGeom prst="rect">
            <a:avLst/>
          </a:prstGeom>
          <a:noFill/>
        </p:spPr>
        <p:txBody>
          <a:bodyPr wrap="none" lIns="27432" tIns="18288" rIns="27432" bIns="18288">
            <a:spAutoFit/>
          </a:bodyPr>
          <a:lstStyle/>
          <a:p>
            <a:pPr algn="ctr"/>
            <a:r>
              <a:rPr sz="1700" b="1">
                <a:solidFill>
                  <a:srgbClr val="FFFFFF"/>
                </a:solidFill>
                <a:latin typeface="Aptos"/>
              </a:rPr>
              <a:t>OOCYT</a:t>
            </a:r>
          </a:p>
        </p:txBody>
      </p:sp>
      <p:sp>
        <p:nvSpPr>
          <p:cNvPr id="9" name="Oval 8"/>
          <p:cNvSpPr/>
          <p:nvPr/>
        </p:nvSpPr>
        <p:spPr>
          <a:xfrm>
            <a:off x="1920240" y="1828800"/>
            <a:ext cx="384048" cy="228600"/>
          </a:xfrm>
          <a:prstGeom prst="ellipse">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10" name="Connector 9"/>
          <p:cNvCxnSpPr/>
          <p:nvPr/>
        </p:nvCxnSpPr>
        <p:spPr>
          <a:xfrm>
            <a:off x="1051560" y="1947672"/>
            <a:ext cx="868680" cy="0"/>
          </a:xfrm>
          <a:prstGeom prst="line">
            <a:avLst/>
          </a:prstGeom>
          <a:ln w="25400">
            <a:solidFill>
              <a:srgbClr val="00808B"/>
            </a:solidFill>
          </a:ln>
        </p:spPr>
        <p:style>
          <a:lnRef idx="2">
            <a:schemeClr val="accent1"/>
          </a:lnRef>
          <a:fillRef idx="0">
            <a:schemeClr val="accent1"/>
          </a:fillRef>
          <a:effectRef idx="1">
            <a:schemeClr val="accent1"/>
          </a:effectRef>
          <a:fontRef idx="minor">
            <a:schemeClr val="tx1"/>
          </a:fontRef>
        </p:style>
      </p:cxnSp>
      <p:sp>
        <p:nvSpPr>
          <p:cNvPr id="11" name="Oval 10"/>
          <p:cNvSpPr/>
          <p:nvPr/>
        </p:nvSpPr>
        <p:spPr>
          <a:xfrm>
            <a:off x="2057400" y="2468880"/>
            <a:ext cx="384048" cy="228600"/>
          </a:xfrm>
          <a:prstGeom prst="ellipse">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12" name="Connector 11"/>
          <p:cNvCxnSpPr/>
          <p:nvPr/>
        </p:nvCxnSpPr>
        <p:spPr>
          <a:xfrm>
            <a:off x="1188719" y="2587752"/>
            <a:ext cx="868681" cy="0"/>
          </a:xfrm>
          <a:prstGeom prst="line">
            <a:avLst/>
          </a:prstGeom>
          <a:ln w="25400">
            <a:solidFill>
              <a:srgbClr val="00808B"/>
            </a:solidFill>
          </a:ln>
        </p:spPr>
        <p:style>
          <a:lnRef idx="2">
            <a:schemeClr val="accent1"/>
          </a:lnRef>
          <a:fillRef idx="0">
            <a:schemeClr val="accent1"/>
          </a:fillRef>
          <a:effectRef idx="1">
            <a:schemeClr val="accent1"/>
          </a:effectRef>
          <a:fontRef idx="minor">
            <a:schemeClr val="tx1"/>
          </a:fontRef>
        </p:style>
      </p:cxnSp>
      <p:sp>
        <p:nvSpPr>
          <p:cNvPr id="13" name="Oval 12"/>
          <p:cNvSpPr/>
          <p:nvPr/>
        </p:nvSpPr>
        <p:spPr>
          <a:xfrm>
            <a:off x="2194560" y="3108960"/>
            <a:ext cx="384048" cy="228600"/>
          </a:xfrm>
          <a:prstGeom prst="ellipse">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14" name="Connector 13"/>
          <p:cNvCxnSpPr/>
          <p:nvPr/>
        </p:nvCxnSpPr>
        <p:spPr>
          <a:xfrm>
            <a:off x="1325880" y="3227832"/>
            <a:ext cx="868680" cy="0"/>
          </a:xfrm>
          <a:prstGeom prst="line">
            <a:avLst/>
          </a:prstGeom>
          <a:ln w="25400">
            <a:solidFill>
              <a:srgbClr val="00808B"/>
            </a:solidFill>
          </a:ln>
        </p:spPr>
        <p:style>
          <a:lnRef idx="2">
            <a:schemeClr val="accent1"/>
          </a:lnRef>
          <a:fillRef idx="0">
            <a:schemeClr val="accent1"/>
          </a:fillRef>
          <a:effectRef idx="1">
            <a:schemeClr val="accent1"/>
          </a:effectRef>
          <a:fontRef idx="minor">
            <a:schemeClr val="tx1"/>
          </a:fontRef>
        </p:style>
      </p:cxnSp>
      <p:sp>
        <p:nvSpPr>
          <p:cNvPr id="15" name="Oval 14"/>
          <p:cNvSpPr/>
          <p:nvPr/>
        </p:nvSpPr>
        <p:spPr>
          <a:xfrm>
            <a:off x="2331720" y="3749039"/>
            <a:ext cx="384048" cy="228600"/>
          </a:xfrm>
          <a:prstGeom prst="ellipse">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16" name="Connector 15"/>
          <p:cNvCxnSpPr/>
          <p:nvPr/>
        </p:nvCxnSpPr>
        <p:spPr>
          <a:xfrm>
            <a:off x="1463039" y="3867911"/>
            <a:ext cx="868681" cy="0"/>
          </a:xfrm>
          <a:prstGeom prst="line">
            <a:avLst/>
          </a:prstGeom>
          <a:ln w="25400">
            <a:solidFill>
              <a:srgbClr val="00808B"/>
            </a:solidFill>
          </a:ln>
        </p:spPr>
        <p:style>
          <a:lnRef idx="2">
            <a:schemeClr val="accent1"/>
          </a:lnRef>
          <a:fillRef idx="0">
            <a:schemeClr val="accent1"/>
          </a:fillRef>
          <a:effectRef idx="1">
            <a:schemeClr val="accent1"/>
          </a:effectRef>
          <a:fontRef idx="minor">
            <a:schemeClr val="tx1"/>
          </a:fontRef>
        </p:style>
      </p:cxnSp>
      <p:sp>
        <p:nvSpPr>
          <p:cNvPr id="17" name="Rounded Rectangle 16"/>
          <p:cNvSpPr/>
          <p:nvPr/>
        </p:nvSpPr>
        <p:spPr>
          <a:xfrm>
            <a:off x="8366760" y="1828800"/>
            <a:ext cx="2743200" cy="2011680"/>
          </a:xfrm>
          <a:prstGeom prst="roundRect">
            <a:avLst/>
          </a:prstGeom>
          <a:solidFill>
            <a:srgbClr val="F4F7F8"/>
          </a:solidFill>
          <a:ln>
            <a:solidFill>
              <a:srgbClr val="F4F7F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8513064" y="1956816"/>
            <a:ext cx="1555619" cy="344710"/>
          </a:xfrm>
          <a:prstGeom prst="rect">
            <a:avLst/>
          </a:prstGeom>
          <a:noFill/>
        </p:spPr>
        <p:txBody>
          <a:bodyPr wrap="none" lIns="27432" tIns="18288" rIns="27432" bIns="18288">
            <a:spAutoFit/>
          </a:bodyPr>
          <a:lstStyle/>
          <a:p>
            <a:pPr algn="l"/>
            <a:r>
              <a:rPr sz="2000" b="1" dirty="0" err="1">
                <a:solidFill>
                  <a:srgbClr val="182D42"/>
                </a:solidFill>
                <a:latin typeface="Aptos"/>
              </a:rPr>
              <a:t>Časové</a:t>
            </a:r>
            <a:r>
              <a:rPr sz="2000" b="1" dirty="0">
                <a:solidFill>
                  <a:srgbClr val="182D42"/>
                </a:solidFill>
                <a:latin typeface="Aptos"/>
              </a:rPr>
              <a:t> </a:t>
            </a:r>
            <a:r>
              <a:rPr sz="2000" b="1" dirty="0" err="1">
                <a:solidFill>
                  <a:srgbClr val="182D42"/>
                </a:solidFill>
                <a:latin typeface="Aptos"/>
              </a:rPr>
              <a:t>okno</a:t>
            </a:r>
            <a:endParaRPr sz="2000" b="1" dirty="0">
              <a:solidFill>
                <a:srgbClr val="182D42"/>
              </a:solidFill>
              <a:latin typeface="Aptos"/>
            </a:endParaRPr>
          </a:p>
        </p:txBody>
      </p:sp>
      <p:sp>
        <p:nvSpPr>
          <p:cNvPr id="19" name="TextBox 18"/>
          <p:cNvSpPr txBox="1"/>
          <p:nvPr/>
        </p:nvSpPr>
        <p:spPr>
          <a:xfrm>
            <a:off x="8561832" y="2327111"/>
            <a:ext cx="2596896" cy="1421928"/>
          </a:xfrm>
          <a:prstGeom prst="rect">
            <a:avLst/>
          </a:prstGeom>
          <a:noFill/>
        </p:spPr>
        <p:txBody>
          <a:bodyPr wrap="square" lIns="27432" tIns="18288" rIns="27432" bIns="18288">
            <a:spAutoFit/>
          </a:bodyPr>
          <a:lstStyle/>
          <a:p>
            <a:pPr algn="l"/>
            <a:r>
              <a:rPr b="0" dirty="0" err="1">
                <a:solidFill>
                  <a:srgbClr val="262B30"/>
                </a:solidFill>
                <a:latin typeface="Aptos"/>
              </a:rPr>
              <a:t>Oocyt</a:t>
            </a:r>
            <a:r>
              <a:rPr b="0" dirty="0">
                <a:solidFill>
                  <a:srgbClr val="262B30"/>
                </a:solidFill>
                <a:latin typeface="Aptos"/>
              </a:rPr>
              <a:t> je </a:t>
            </a:r>
            <a:r>
              <a:rPr b="0" dirty="0" err="1">
                <a:solidFill>
                  <a:srgbClr val="262B30"/>
                </a:solidFill>
                <a:latin typeface="Aptos"/>
              </a:rPr>
              <a:t>zvyčajne</a:t>
            </a:r>
            <a:r>
              <a:rPr b="0" dirty="0">
                <a:solidFill>
                  <a:srgbClr val="262B30"/>
                </a:solidFill>
                <a:latin typeface="Aptos"/>
              </a:rPr>
              <a:t> </a:t>
            </a:r>
            <a:r>
              <a:rPr lang="sk-SK" b="0" dirty="0">
                <a:solidFill>
                  <a:srgbClr val="262B30"/>
                </a:solidFill>
                <a:latin typeface="Aptos"/>
              </a:rPr>
              <a:t>oplodnený</a:t>
            </a:r>
            <a:r>
              <a:rPr b="0" dirty="0">
                <a:solidFill>
                  <a:srgbClr val="262B30"/>
                </a:solidFill>
                <a:latin typeface="Aptos"/>
              </a:rPr>
              <a:t> </a:t>
            </a:r>
            <a:r>
              <a:rPr b="0" dirty="0" err="1">
                <a:solidFill>
                  <a:srgbClr val="262B30"/>
                </a:solidFill>
                <a:latin typeface="Aptos"/>
              </a:rPr>
              <a:t>približne</a:t>
            </a:r>
            <a:r>
              <a:rPr b="0" dirty="0">
                <a:solidFill>
                  <a:srgbClr val="262B30"/>
                </a:solidFill>
                <a:latin typeface="Aptos"/>
              </a:rPr>
              <a:t> 12 </a:t>
            </a:r>
            <a:r>
              <a:rPr b="0" dirty="0" err="1">
                <a:solidFill>
                  <a:srgbClr val="262B30"/>
                </a:solidFill>
                <a:latin typeface="Aptos"/>
              </a:rPr>
              <a:t>hodín</a:t>
            </a:r>
            <a:r>
              <a:rPr b="0" dirty="0">
                <a:solidFill>
                  <a:srgbClr val="262B30"/>
                </a:solidFill>
                <a:latin typeface="Aptos"/>
              </a:rPr>
              <a:t> po </a:t>
            </a:r>
            <a:r>
              <a:rPr b="0" dirty="0" err="1">
                <a:solidFill>
                  <a:srgbClr val="262B30"/>
                </a:solidFill>
                <a:latin typeface="Aptos"/>
              </a:rPr>
              <a:t>ovulácii</a:t>
            </a:r>
            <a:r>
              <a:rPr b="0" dirty="0">
                <a:solidFill>
                  <a:srgbClr val="262B30"/>
                </a:solidFill>
                <a:latin typeface="Aptos"/>
              </a:rPr>
              <a:t>.
</a:t>
            </a:r>
            <a:r>
              <a:rPr b="0" dirty="0" err="1">
                <a:solidFill>
                  <a:srgbClr val="262B30"/>
                </a:solidFill>
                <a:latin typeface="Aptos"/>
              </a:rPr>
              <a:t>Spermie</a:t>
            </a:r>
            <a:r>
              <a:rPr b="0" dirty="0">
                <a:solidFill>
                  <a:srgbClr val="262B30"/>
                </a:solidFill>
                <a:latin typeface="Aptos"/>
              </a:rPr>
              <a:t> </a:t>
            </a:r>
            <a:r>
              <a:rPr b="0" dirty="0" err="1">
                <a:solidFill>
                  <a:srgbClr val="262B30"/>
                </a:solidFill>
                <a:latin typeface="Aptos"/>
              </a:rPr>
              <a:t>môžu</a:t>
            </a:r>
            <a:r>
              <a:rPr b="0" dirty="0">
                <a:solidFill>
                  <a:srgbClr val="262B30"/>
                </a:solidFill>
                <a:latin typeface="Aptos"/>
              </a:rPr>
              <a:t> v </a:t>
            </a:r>
            <a:r>
              <a:rPr b="0" dirty="0" err="1">
                <a:solidFill>
                  <a:srgbClr val="262B30"/>
                </a:solidFill>
                <a:latin typeface="Aptos"/>
              </a:rPr>
              <a:t>ženskom</a:t>
            </a:r>
            <a:r>
              <a:rPr b="0" dirty="0">
                <a:solidFill>
                  <a:srgbClr val="262B30"/>
                </a:solidFill>
                <a:latin typeface="Aptos"/>
              </a:rPr>
              <a:t> </a:t>
            </a:r>
            <a:r>
              <a:rPr b="0" dirty="0" err="1">
                <a:solidFill>
                  <a:srgbClr val="262B30"/>
                </a:solidFill>
                <a:latin typeface="Aptos"/>
              </a:rPr>
              <a:t>trakte</a:t>
            </a:r>
            <a:r>
              <a:rPr b="0" dirty="0">
                <a:solidFill>
                  <a:srgbClr val="262B30"/>
                </a:solidFill>
                <a:latin typeface="Aptos"/>
              </a:rPr>
              <a:t> </a:t>
            </a:r>
            <a:r>
              <a:rPr b="0" dirty="0" err="1">
                <a:solidFill>
                  <a:srgbClr val="262B30"/>
                </a:solidFill>
                <a:latin typeface="Aptos"/>
              </a:rPr>
              <a:t>prežívať</a:t>
            </a:r>
            <a:r>
              <a:rPr b="0" dirty="0">
                <a:solidFill>
                  <a:srgbClr val="262B30"/>
                </a:solidFill>
                <a:latin typeface="Aptos"/>
              </a:rPr>
              <a:t> </a:t>
            </a:r>
            <a:r>
              <a:rPr b="0" dirty="0" err="1">
                <a:solidFill>
                  <a:srgbClr val="262B30"/>
                </a:solidFill>
                <a:latin typeface="Aptos"/>
              </a:rPr>
              <a:t>dlhšie</a:t>
            </a:r>
            <a:r>
              <a:rPr b="0" dirty="0">
                <a:solidFill>
                  <a:srgbClr val="262B30"/>
                </a:solidFill>
                <a:latin typeface="Aptos"/>
              </a:rPr>
              <a:t>.</a:t>
            </a:r>
          </a:p>
        </p:txBody>
      </p:sp>
      <p:sp>
        <p:nvSpPr>
          <p:cNvPr id="20" name="Rounded Rectangle 19"/>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Rectangle 20"/>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877824" y="5888736"/>
            <a:ext cx="7128298" cy="344710"/>
          </a:xfrm>
          <a:prstGeom prst="rect">
            <a:avLst/>
          </a:prstGeom>
          <a:noFill/>
        </p:spPr>
        <p:txBody>
          <a:bodyPr wrap="none" lIns="27432" tIns="18288" rIns="27432" bIns="18288">
            <a:spAutoFit/>
          </a:bodyPr>
          <a:lstStyle/>
          <a:p>
            <a:pPr algn="l"/>
            <a:r>
              <a:rPr sz="2000" b="1" dirty="0" err="1">
                <a:solidFill>
                  <a:srgbClr val="182D42"/>
                </a:solidFill>
                <a:latin typeface="Aptos"/>
              </a:rPr>
              <a:t>Stretnutie</a:t>
            </a:r>
            <a:r>
              <a:rPr sz="2000" b="1" dirty="0">
                <a:solidFill>
                  <a:srgbClr val="182D42"/>
                </a:solidFill>
                <a:latin typeface="Aptos"/>
              </a:rPr>
              <a:t> </a:t>
            </a:r>
            <a:r>
              <a:rPr sz="2000" b="1" dirty="0" err="1">
                <a:solidFill>
                  <a:srgbClr val="182D42"/>
                </a:solidFill>
                <a:latin typeface="Aptos"/>
              </a:rPr>
              <a:t>musí</a:t>
            </a:r>
            <a:r>
              <a:rPr sz="2000" b="1" dirty="0">
                <a:solidFill>
                  <a:srgbClr val="182D42"/>
                </a:solidFill>
                <a:latin typeface="Aptos"/>
              </a:rPr>
              <a:t> </a:t>
            </a:r>
            <a:r>
              <a:rPr sz="2000" b="1" dirty="0" err="1">
                <a:solidFill>
                  <a:srgbClr val="182D42"/>
                </a:solidFill>
                <a:latin typeface="Aptos"/>
              </a:rPr>
              <a:t>byť</a:t>
            </a:r>
            <a:r>
              <a:rPr sz="2000" b="1" dirty="0">
                <a:solidFill>
                  <a:srgbClr val="182D42"/>
                </a:solidFill>
                <a:latin typeface="Aptos"/>
              </a:rPr>
              <a:t> </a:t>
            </a:r>
            <a:r>
              <a:rPr sz="2000" b="1" dirty="0" err="1">
                <a:solidFill>
                  <a:srgbClr val="182D42"/>
                </a:solidFill>
                <a:latin typeface="Aptos"/>
              </a:rPr>
              <a:t>nielen</a:t>
            </a:r>
            <a:r>
              <a:rPr sz="2000" b="1" dirty="0">
                <a:solidFill>
                  <a:srgbClr val="182D42"/>
                </a:solidFill>
                <a:latin typeface="Aptos"/>
              </a:rPr>
              <a:t> </a:t>
            </a:r>
            <a:r>
              <a:rPr sz="2000" b="1" dirty="0" err="1">
                <a:solidFill>
                  <a:srgbClr val="182D42"/>
                </a:solidFill>
                <a:latin typeface="Aptos"/>
              </a:rPr>
              <a:t>priestorovo</a:t>
            </a:r>
            <a:r>
              <a:rPr sz="2000" b="1" dirty="0">
                <a:solidFill>
                  <a:srgbClr val="182D42"/>
                </a:solidFill>
                <a:latin typeface="Aptos"/>
              </a:rPr>
              <a:t>, ale </a:t>
            </a:r>
            <a:r>
              <a:rPr sz="2000" b="1" dirty="0" err="1">
                <a:solidFill>
                  <a:srgbClr val="182D42"/>
                </a:solidFill>
                <a:latin typeface="Aptos"/>
              </a:rPr>
              <a:t>aj</a:t>
            </a:r>
            <a:r>
              <a:rPr sz="2000" b="1" dirty="0">
                <a:solidFill>
                  <a:srgbClr val="182D42"/>
                </a:solidFill>
                <a:latin typeface="Aptos"/>
              </a:rPr>
              <a:t> </a:t>
            </a:r>
            <a:r>
              <a:rPr sz="2000" b="1" dirty="0" err="1">
                <a:solidFill>
                  <a:srgbClr val="182D42"/>
                </a:solidFill>
                <a:latin typeface="Aptos"/>
              </a:rPr>
              <a:t>časovo</a:t>
            </a:r>
            <a:r>
              <a:rPr sz="2000" b="1" dirty="0">
                <a:solidFill>
                  <a:srgbClr val="182D42"/>
                </a:solidFill>
                <a:latin typeface="Aptos"/>
              </a:rPr>
              <a:t> </a:t>
            </a:r>
            <a:r>
              <a:rPr sz="2000" b="1" dirty="0" err="1">
                <a:solidFill>
                  <a:srgbClr val="182D42"/>
                </a:solidFill>
                <a:latin typeface="Aptos"/>
              </a:rPr>
              <a:t>správne</a:t>
            </a:r>
            <a:r>
              <a:rPr sz="2000" b="1" dirty="0">
                <a:solidFill>
                  <a:srgbClr val="182D42"/>
                </a:solidFill>
                <a:latin typeface="Aptos"/>
              </a:rPr>
              <a:t>.</a:t>
            </a:r>
          </a:p>
        </p:txBody>
      </p:sp>
      <p:sp>
        <p:nvSpPr>
          <p:cNvPr id="23" name="TextBox 22"/>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4" name="TextBox 23"/>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14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The fallopian tube connects the ovary to the uterus and is divided into four main parts: infundibulum, ampulla, isthmus and intramural part. For educational purposes only. #FallopianTube #ReproductiveAnatomy #Anatomy #NursingEducation #MedicalEducation">
            <a:extLst>
              <a:ext uri="{FF2B5EF4-FFF2-40B4-BE49-F238E27FC236}">
                <a16:creationId xmlns:a16="http://schemas.microsoft.com/office/drawing/2014/main" id="{9318E5C3-567D-C808-3B70-8E13FCAEB4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7456"/>
          <a:stretch/>
        </p:blipFill>
        <p:spPr bwMode="auto">
          <a:xfrm>
            <a:off x="176465" y="1700464"/>
            <a:ext cx="6901297" cy="400250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Uterine tube, illustration - Stock Image - C047/9996 - Science Photo Library">
            <a:extLst>
              <a:ext uri="{FF2B5EF4-FFF2-40B4-BE49-F238E27FC236}">
                <a16:creationId xmlns:a16="http://schemas.microsoft.com/office/drawing/2014/main" id="{809E8507-07FD-423E-D855-B97EFF9702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2842"/>
          <a:stretch/>
        </p:blipFill>
        <p:spPr bwMode="auto">
          <a:xfrm>
            <a:off x="7077762" y="603583"/>
            <a:ext cx="5114238" cy="5918317"/>
          </a:xfrm>
          <a:prstGeom prst="rect">
            <a:avLst/>
          </a:prstGeom>
          <a:noFill/>
          <a:extLst>
            <a:ext uri="{909E8E84-426E-40DD-AFC4-6F175D3DCCD1}">
              <a14:hiddenFill xmlns:a14="http://schemas.microsoft.com/office/drawing/2010/main">
                <a:solidFill>
                  <a:srgbClr val="FFFFFF"/>
                </a:solidFill>
              </a14:hiddenFill>
            </a:ext>
          </a:extLst>
        </p:spPr>
      </p:pic>
      <p:cxnSp>
        <p:nvCxnSpPr>
          <p:cNvPr id="3" name="Rovná spojovacia šípka 2">
            <a:extLst>
              <a:ext uri="{FF2B5EF4-FFF2-40B4-BE49-F238E27FC236}">
                <a16:creationId xmlns:a16="http://schemas.microsoft.com/office/drawing/2014/main" id="{8DBC303E-A3EE-1DDC-7C25-2A476347757D}"/>
              </a:ext>
            </a:extLst>
          </p:cNvPr>
          <p:cNvCxnSpPr/>
          <p:nvPr/>
        </p:nvCxnSpPr>
        <p:spPr>
          <a:xfrm>
            <a:off x="3676194" y="2551176"/>
            <a:ext cx="4507992" cy="0"/>
          </a:xfrm>
          <a:prstGeom prst="straightConnector1">
            <a:avLst/>
          </a:prstGeom>
          <a:ln w="57150">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68431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FERTILIZÁCIA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Fertilizácia nie je jeden okamih</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3527632" cy="283154"/>
          </a:xfrm>
          <a:prstGeom prst="rect">
            <a:avLst/>
          </a:prstGeom>
          <a:noFill/>
        </p:spPr>
        <p:txBody>
          <a:bodyPr wrap="none" lIns="27432" tIns="18288" rIns="27432" bIns="18288">
            <a:spAutoFit/>
          </a:bodyPr>
          <a:lstStyle/>
          <a:p>
            <a:pPr algn="l"/>
            <a:r>
              <a:rPr sz="1600" b="0" dirty="0">
                <a:solidFill>
                  <a:srgbClr val="5E6971"/>
                </a:solidFill>
                <a:latin typeface="Aptos"/>
              </a:rPr>
              <a:t>Je to </a:t>
            </a:r>
            <a:r>
              <a:rPr sz="1600" b="0" dirty="0" err="1">
                <a:solidFill>
                  <a:srgbClr val="5E6971"/>
                </a:solidFill>
                <a:latin typeface="Aptos"/>
              </a:rPr>
              <a:t>séria</a:t>
            </a:r>
            <a:r>
              <a:rPr sz="1600" b="0" dirty="0">
                <a:solidFill>
                  <a:srgbClr val="5E6971"/>
                </a:solidFill>
                <a:latin typeface="Aptos"/>
              </a:rPr>
              <a:t> </a:t>
            </a:r>
            <a:r>
              <a:rPr sz="1600" b="0" dirty="0" err="1">
                <a:solidFill>
                  <a:srgbClr val="5E6971"/>
                </a:solidFill>
                <a:latin typeface="Aptos"/>
              </a:rPr>
              <a:t>presne</a:t>
            </a:r>
            <a:r>
              <a:rPr sz="1600" b="0" dirty="0">
                <a:solidFill>
                  <a:srgbClr val="5E6971"/>
                </a:solidFill>
                <a:latin typeface="Aptos"/>
              </a:rPr>
              <a:t> </a:t>
            </a:r>
            <a:r>
              <a:rPr sz="1600" b="0" dirty="0" err="1">
                <a:solidFill>
                  <a:srgbClr val="5E6971"/>
                </a:solidFill>
                <a:latin typeface="Aptos"/>
              </a:rPr>
              <a:t>nadväzujúcich</a:t>
            </a:r>
            <a:r>
              <a:rPr sz="1600" b="0" dirty="0">
                <a:solidFill>
                  <a:srgbClr val="5E6971"/>
                </a:solidFill>
                <a:latin typeface="Aptos"/>
              </a:rPr>
              <a:t> </a:t>
            </a:r>
            <a:r>
              <a:rPr sz="1600" b="0" dirty="0" err="1">
                <a:solidFill>
                  <a:srgbClr val="5E6971"/>
                </a:solidFill>
                <a:latin typeface="Aptos"/>
              </a:rPr>
              <a:t>krokov</a:t>
            </a:r>
            <a:endParaRPr sz="1600" b="0" dirty="0">
              <a:solidFill>
                <a:srgbClr val="5E6971"/>
              </a:solidFill>
              <a:latin typeface="Aptos"/>
            </a:endParaRPr>
          </a:p>
        </p:txBody>
      </p:sp>
      <p:sp>
        <p:nvSpPr>
          <p:cNvPr id="6" name="Rounded Rectangle 5"/>
          <p:cNvSpPr/>
          <p:nvPr/>
        </p:nvSpPr>
        <p:spPr>
          <a:xfrm>
            <a:off x="566928" y="1645920"/>
            <a:ext cx="2423160" cy="1078992"/>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13232" y="1773936"/>
            <a:ext cx="2130552" cy="310896"/>
          </a:xfrm>
          <a:prstGeom prst="rect">
            <a:avLst/>
          </a:prstGeom>
          <a:noFill/>
        </p:spPr>
        <p:txBody>
          <a:bodyPr wrap="none" lIns="27432" tIns="18288" rIns="27432" bIns="18288">
            <a:spAutoFit/>
          </a:bodyPr>
          <a:lstStyle/>
          <a:p>
            <a:pPr algn="l"/>
            <a:r>
              <a:rPr sz="1500" b="1">
                <a:solidFill>
                  <a:srgbClr val="FFFFFF"/>
                </a:solidFill>
                <a:latin typeface="Aptos"/>
              </a:rPr>
              <a:t>1. Kapacitácia</a:t>
            </a:r>
          </a:p>
        </p:txBody>
      </p:sp>
      <p:cxnSp>
        <p:nvCxnSpPr>
          <p:cNvPr id="8" name="Connector 7"/>
          <p:cNvCxnSpPr/>
          <p:nvPr/>
        </p:nvCxnSpPr>
        <p:spPr>
          <a:xfrm>
            <a:off x="3017520" y="2185416"/>
            <a:ext cx="2743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9" name="Rounded Rectangle 8"/>
          <p:cNvSpPr/>
          <p:nvPr/>
        </p:nvSpPr>
        <p:spPr>
          <a:xfrm>
            <a:off x="3401568" y="1645920"/>
            <a:ext cx="2423160" cy="1078992"/>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3547872" y="1773936"/>
            <a:ext cx="2130552" cy="310896"/>
          </a:xfrm>
          <a:prstGeom prst="rect">
            <a:avLst/>
          </a:prstGeom>
          <a:noFill/>
        </p:spPr>
        <p:txBody>
          <a:bodyPr wrap="none" lIns="27432" tIns="18288" rIns="27432" bIns="18288">
            <a:spAutoFit/>
          </a:bodyPr>
          <a:lstStyle/>
          <a:p>
            <a:pPr algn="l"/>
            <a:r>
              <a:rPr sz="1500" b="1">
                <a:solidFill>
                  <a:srgbClr val="FFFFFF"/>
                </a:solidFill>
                <a:latin typeface="Aptos"/>
              </a:rPr>
              <a:t>2. Corona radiata</a:t>
            </a:r>
          </a:p>
        </p:txBody>
      </p:sp>
      <p:cxnSp>
        <p:nvCxnSpPr>
          <p:cNvPr id="11" name="Connector 10"/>
          <p:cNvCxnSpPr/>
          <p:nvPr/>
        </p:nvCxnSpPr>
        <p:spPr>
          <a:xfrm>
            <a:off x="5852160" y="2185416"/>
            <a:ext cx="2743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2" name="Rounded Rectangle 11"/>
          <p:cNvSpPr/>
          <p:nvPr/>
        </p:nvSpPr>
        <p:spPr>
          <a:xfrm>
            <a:off x="6236208" y="1645920"/>
            <a:ext cx="2423160" cy="1078992"/>
          </a:xfrm>
          <a:prstGeom prst="roundRect">
            <a:avLst/>
          </a:prstGeom>
          <a:solidFill>
            <a:srgbClr val="4AAEB8"/>
          </a:solidFill>
          <a:ln>
            <a:solidFill>
              <a:srgbClr val="4AA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6382512" y="1773936"/>
            <a:ext cx="2130552" cy="310896"/>
          </a:xfrm>
          <a:prstGeom prst="rect">
            <a:avLst/>
          </a:prstGeom>
          <a:noFill/>
        </p:spPr>
        <p:txBody>
          <a:bodyPr wrap="none" lIns="27432" tIns="18288" rIns="27432" bIns="18288">
            <a:spAutoFit/>
          </a:bodyPr>
          <a:lstStyle/>
          <a:p>
            <a:pPr algn="l"/>
            <a:r>
              <a:rPr sz="1500" b="1">
                <a:solidFill>
                  <a:srgbClr val="FFFFFF"/>
                </a:solidFill>
                <a:latin typeface="Aptos"/>
              </a:rPr>
              <a:t>3. Zona pellucida</a:t>
            </a:r>
          </a:p>
        </p:txBody>
      </p:sp>
      <p:cxnSp>
        <p:nvCxnSpPr>
          <p:cNvPr id="14" name="Connector 13"/>
          <p:cNvCxnSpPr/>
          <p:nvPr/>
        </p:nvCxnSpPr>
        <p:spPr>
          <a:xfrm>
            <a:off x="8686800" y="2185416"/>
            <a:ext cx="2743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5" name="Rounded Rectangle 14"/>
          <p:cNvSpPr/>
          <p:nvPr/>
        </p:nvSpPr>
        <p:spPr>
          <a:xfrm>
            <a:off x="9070848" y="1645920"/>
            <a:ext cx="2423160" cy="1078992"/>
          </a:xfrm>
          <a:prstGeom prst="roundRect">
            <a:avLst/>
          </a:prstGeom>
          <a:solidFill>
            <a:srgbClr val="D29D3E"/>
          </a:solidFill>
          <a:ln>
            <a:solidFill>
              <a:srgbClr val="D29D3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9217152" y="1773936"/>
            <a:ext cx="2130552" cy="310896"/>
          </a:xfrm>
          <a:prstGeom prst="rect">
            <a:avLst/>
          </a:prstGeom>
          <a:noFill/>
        </p:spPr>
        <p:txBody>
          <a:bodyPr wrap="none" lIns="27432" tIns="18288" rIns="27432" bIns="18288">
            <a:spAutoFit/>
          </a:bodyPr>
          <a:lstStyle/>
          <a:p>
            <a:pPr algn="l"/>
            <a:r>
              <a:rPr sz="1500" b="1">
                <a:solidFill>
                  <a:srgbClr val="FFFFFF"/>
                </a:solidFill>
                <a:latin typeface="Aptos"/>
              </a:rPr>
              <a:t>4. Fúzia membrán</a:t>
            </a:r>
          </a:p>
        </p:txBody>
      </p:sp>
      <p:sp>
        <p:nvSpPr>
          <p:cNvPr id="17" name="Rounded Rectangle 16"/>
          <p:cNvSpPr/>
          <p:nvPr/>
        </p:nvSpPr>
        <p:spPr>
          <a:xfrm>
            <a:off x="566928" y="3520439"/>
            <a:ext cx="2423160" cy="1078992"/>
          </a:xfrm>
          <a:prstGeom prst="roundRect">
            <a:avLst/>
          </a:prstGeom>
          <a:solidFill>
            <a:srgbClr val="C65C53"/>
          </a:solidFill>
          <a:ln>
            <a:solidFill>
              <a:srgbClr val="C65C5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713232" y="3648456"/>
            <a:ext cx="2130552" cy="310896"/>
          </a:xfrm>
          <a:prstGeom prst="rect">
            <a:avLst/>
          </a:prstGeom>
          <a:noFill/>
        </p:spPr>
        <p:txBody>
          <a:bodyPr wrap="none" lIns="27432" tIns="18288" rIns="27432" bIns="18288">
            <a:spAutoFit/>
          </a:bodyPr>
          <a:lstStyle/>
          <a:p>
            <a:pPr algn="l"/>
            <a:r>
              <a:rPr sz="1500" b="1">
                <a:solidFill>
                  <a:srgbClr val="FFFFFF"/>
                </a:solidFill>
                <a:latin typeface="Aptos"/>
              </a:rPr>
              <a:t>5. Blok polyspermie</a:t>
            </a:r>
          </a:p>
        </p:txBody>
      </p:sp>
      <p:cxnSp>
        <p:nvCxnSpPr>
          <p:cNvPr id="19" name="Connector 18"/>
          <p:cNvCxnSpPr/>
          <p:nvPr/>
        </p:nvCxnSpPr>
        <p:spPr>
          <a:xfrm>
            <a:off x="3017520" y="4059935"/>
            <a:ext cx="2743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20" name="Rounded Rectangle 19"/>
          <p:cNvSpPr/>
          <p:nvPr/>
        </p:nvSpPr>
        <p:spPr>
          <a:xfrm>
            <a:off x="3401568" y="3520439"/>
            <a:ext cx="2423160" cy="1078992"/>
          </a:xfrm>
          <a:prstGeom prst="roundRect">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3547872" y="3648456"/>
            <a:ext cx="2130552" cy="310896"/>
          </a:xfrm>
          <a:prstGeom prst="rect">
            <a:avLst/>
          </a:prstGeom>
          <a:noFill/>
        </p:spPr>
        <p:txBody>
          <a:bodyPr wrap="none" lIns="27432" tIns="18288" rIns="27432" bIns="18288">
            <a:spAutoFit/>
          </a:bodyPr>
          <a:lstStyle/>
          <a:p>
            <a:pPr algn="l"/>
            <a:r>
              <a:rPr sz="1500" b="1">
                <a:solidFill>
                  <a:srgbClr val="FFFFFF"/>
                </a:solidFill>
                <a:latin typeface="Aptos"/>
              </a:rPr>
              <a:t>6. Meióza II</a:t>
            </a:r>
          </a:p>
        </p:txBody>
      </p:sp>
      <p:cxnSp>
        <p:nvCxnSpPr>
          <p:cNvPr id="22" name="Connector 21"/>
          <p:cNvCxnSpPr/>
          <p:nvPr/>
        </p:nvCxnSpPr>
        <p:spPr>
          <a:xfrm>
            <a:off x="5852160" y="4059935"/>
            <a:ext cx="2743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23" name="Rounded Rectangle 22"/>
          <p:cNvSpPr/>
          <p:nvPr/>
        </p:nvSpPr>
        <p:spPr>
          <a:xfrm>
            <a:off x="6236208" y="3520439"/>
            <a:ext cx="2423160" cy="1078992"/>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6382512" y="3648456"/>
            <a:ext cx="1086003" cy="267766"/>
          </a:xfrm>
          <a:prstGeom prst="rect">
            <a:avLst/>
          </a:prstGeom>
          <a:noFill/>
        </p:spPr>
        <p:txBody>
          <a:bodyPr wrap="none" lIns="27432" tIns="18288" rIns="27432" bIns="18288">
            <a:spAutoFit/>
          </a:bodyPr>
          <a:lstStyle/>
          <a:p>
            <a:pPr algn="l"/>
            <a:r>
              <a:rPr sz="1500" b="1" dirty="0">
                <a:solidFill>
                  <a:srgbClr val="FFFFFF"/>
                </a:solidFill>
                <a:latin typeface="Aptos"/>
              </a:rPr>
              <a:t>7. </a:t>
            </a:r>
            <a:r>
              <a:rPr sz="1500" b="1" dirty="0" err="1">
                <a:solidFill>
                  <a:srgbClr val="FFFFFF"/>
                </a:solidFill>
                <a:latin typeface="Aptos"/>
              </a:rPr>
              <a:t>Pr</a:t>
            </a:r>
            <a:r>
              <a:rPr lang="sk-SK" sz="1500" b="1" dirty="0" err="1">
                <a:solidFill>
                  <a:srgbClr val="FFFFFF"/>
                </a:solidFill>
                <a:latin typeface="Aptos"/>
              </a:rPr>
              <a:t>vojadrá</a:t>
            </a:r>
            <a:endParaRPr sz="1500" b="1" dirty="0">
              <a:solidFill>
                <a:srgbClr val="FFFFFF"/>
              </a:solidFill>
              <a:latin typeface="Aptos"/>
            </a:endParaRPr>
          </a:p>
        </p:txBody>
      </p:sp>
      <p:cxnSp>
        <p:nvCxnSpPr>
          <p:cNvPr id="25" name="Connector 24"/>
          <p:cNvCxnSpPr/>
          <p:nvPr/>
        </p:nvCxnSpPr>
        <p:spPr>
          <a:xfrm>
            <a:off x="8686800" y="4059935"/>
            <a:ext cx="2743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26" name="Rounded Rectangle 25"/>
          <p:cNvSpPr/>
          <p:nvPr/>
        </p:nvSpPr>
        <p:spPr>
          <a:xfrm>
            <a:off x="9070848" y="3520439"/>
            <a:ext cx="2423160" cy="1078992"/>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9217152" y="3648456"/>
            <a:ext cx="2130552" cy="310896"/>
          </a:xfrm>
          <a:prstGeom prst="rect">
            <a:avLst/>
          </a:prstGeom>
          <a:noFill/>
        </p:spPr>
        <p:txBody>
          <a:bodyPr wrap="none" lIns="27432" tIns="18288" rIns="27432" bIns="18288">
            <a:spAutoFit/>
          </a:bodyPr>
          <a:lstStyle/>
          <a:p>
            <a:pPr algn="l"/>
            <a:r>
              <a:rPr sz="1500" b="1">
                <a:solidFill>
                  <a:srgbClr val="FFFFFF"/>
                </a:solidFill>
                <a:latin typeface="Aptos"/>
              </a:rPr>
              <a:t>8. Zygota</a:t>
            </a:r>
          </a:p>
        </p:txBody>
      </p:sp>
      <p:sp>
        <p:nvSpPr>
          <p:cNvPr id="28" name="Rounded Rectangle 27"/>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Rectangle 2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29"/>
          <p:cNvSpPr txBox="1"/>
          <p:nvPr/>
        </p:nvSpPr>
        <p:spPr>
          <a:xfrm>
            <a:off x="877824" y="5888736"/>
            <a:ext cx="9209188" cy="313932"/>
          </a:xfrm>
          <a:prstGeom prst="rect">
            <a:avLst/>
          </a:prstGeom>
          <a:noFill/>
        </p:spPr>
        <p:txBody>
          <a:bodyPr wrap="none" lIns="27432" tIns="18288" rIns="27432" bIns="18288">
            <a:spAutoFit/>
          </a:bodyPr>
          <a:lstStyle/>
          <a:p>
            <a:pPr algn="l"/>
            <a:r>
              <a:rPr b="1" dirty="0" err="1">
                <a:solidFill>
                  <a:srgbClr val="182D42"/>
                </a:solidFill>
                <a:latin typeface="Aptos"/>
              </a:rPr>
              <a:t>Najlepšie</a:t>
            </a:r>
            <a:r>
              <a:rPr b="1" dirty="0">
                <a:solidFill>
                  <a:srgbClr val="182D42"/>
                </a:solidFill>
                <a:latin typeface="Aptos"/>
              </a:rPr>
              <a:t> </a:t>
            </a:r>
            <a:r>
              <a:rPr b="1" dirty="0" err="1">
                <a:solidFill>
                  <a:srgbClr val="182D42"/>
                </a:solidFill>
                <a:latin typeface="Aptos"/>
              </a:rPr>
              <a:t>sa</a:t>
            </a:r>
            <a:r>
              <a:rPr b="1" dirty="0">
                <a:solidFill>
                  <a:srgbClr val="182D42"/>
                </a:solidFill>
                <a:latin typeface="Aptos"/>
              </a:rPr>
              <a:t> </a:t>
            </a:r>
            <a:r>
              <a:rPr b="1" dirty="0" err="1">
                <a:solidFill>
                  <a:srgbClr val="182D42"/>
                </a:solidFill>
                <a:latin typeface="Aptos"/>
              </a:rPr>
              <a:t>učí</a:t>
            </a:r>
            <a:r>
              <a:rPr b="1" dirty="0">
                <a:solidFill>
                  <a:srgbClr val="182D42"/>
                </a:solidFill>
                <a:latin typeface="Aptos"/>
              </a:rPr>
              <a:t> </a:t>
            </a:r>
            <a:r>
              <a:rPr b="1" dirty="0" err="1">
                <a:solidFill>
                  <a:srgbClr val="182D42"/>
                </a:solidFill>
                <a:latin typeface="Aptos"/>
              </a:rPr>
              <a:t>ako</a:t>
            </a:r>
            <a:r>
              <a:rPr b="1" dirty="0">
                <a:solidFill>
                  <a:srgbClr val="182D42"/>
                </a:solidFill>
                <a:latin typeface="Aptos"/>
              </a:rPr>
              <a:t> </a:t>
            </a:r>
            <a:r>
              <a:rPr b="1" dirty="0" err="1">
                <a:solidFill>
                  <a:srgbClr val="182D42"/>
                </a:solidFill>
                <a:latin typeface="Aptos"/>
              </a:rPr>
              <a:t>príbeh</a:t>
            </a:r>
            <a:r>
              <a:rPr b="1" dirty="0">
                <a:solidFill>
                  <a:srgbClr val="182D42"/>
                </a:solidFill>
                <a:latin typeface="Aptos"/>
              </a:rPr>
              <a:t>: </a:t>
            </a:r>
            <a:r>
              <a:rPr b="1" dirty="0" err="1">
                <a:solidFill>
                  <a:srgbClr val="182D42"/>
                </a:solidFill>
                <a:latin typeface="Aptos"/>
              </a:rPr>
              <a:t>príprava</a:t>
            </a:r>
            <a:r>
              <a:rPr b="1" dirty="0">
                <a:solidFill>
                  <a:srgbClr val="182D42"/>
                </a:solidFill>
                <a:latin typeface="Aptos"/>
              </a:rPr>
              <a:t> → </a:t>
            </a:r>
            <a:r>
              <a:rPr b="1" dirty="0" err="1">
                <a:solidFill>
                  <a:srgbClr val="182D42"/>
                </a:solidFill>
                <a:latin typeface="Aptos"/>
              </a:rPr>
              <a:t>prienik</a:t>
            </a:r>
            <a:r>
              <a:rPr b="1" dirty="0">
                <a:solidFill>
                  <a:srgbClr val="182D42"/>
                </a:solidFill>
                <a:latin typeface="Aptos"/>
              </a:rPr>
              <a:t> → </a:t>
            </a:r>
            <a:r>
              <a:rPr b="1" dirty="0" err="1">
                <a:solidFill>
                  <a:srgbClr val="182D42"/>
                </a:solidFill>
                <a:latin typeface="Aptos"/>
              </a:rPr>
              <a:t>spojenie</a:t>
            </a:r>
            <a:r>
              <a:rPr b="1" dirty="0">
                <a:solidFill>
                  <a:srgbClr val="182D42"/>
                </a:solidFill>
                <a:latin typeface="Aptos"/>
              </a:rPr>
              <a:t> → </a:t>
            </a:r>
            <a:r>
              <a:rPr b="1" dirty="0" err="1">
                <a:solidFill>
                  <a:srgbClr val="182D42"/>
                </a:solidFill>
                <a:latin typeface="Aptos"/>
              </a:rPr>
              <a:t>ochrana</a:t>
            </a:r>
            <a:r>
              <a:rPr b="1" dirty="0">
                <a:solidFill>
                  <a:srgbClr val="182D42"/>
                </a:solidFill>
                <a:latin typeface="Aptos"/>
              </a:rPr>
              <a:t> → </a:t>
            </a:r>
            <a:r>
              <a:rPr b="1" dirty="0" err="1">
                <a:solidFill>
                  <a:srgbClr val="182D42"/>
                </a:solidFill>
                <a:latin typeface="Aptos"/>
              </a:rPr>
              <a:t>spojenie</a:t>
            </a:r>
            <a:r>
              <a:rPr b="1" dirty="0">
                <a:solidFill>
                  <a:srgbClr val="182D42"/>
                </a:solidFill>
                <a:latin typeface="Aptos"/>
              </a:rPr>
              <a:t> </a:t>
            </a:r>
            <a:r>
              <a:rPr b="1" dirty="0" err="1">
                <a:solidFill>
                  <a:srgbClr val="182D42"/>
                </a:solidFill>
                <a:latin typeface="Aptos"/>
              </a:rPr>
              <a:t>genómov</a:t>
            </a:r>
            <a:r>
              <a:rPr b="1" dirty="0">
                <a:solidFill>
                  <a:srgbClr val="182D42"/>
                </a:solidFill>
                <a:latin typeface="Aptos"/>
              </a:rPr>
              <a:t>.</a:t>
            </a:r>
          </a:p>
        </p:txBody>
      </p:sp>
      <p:sp>
        <p:nvSpPr>
          <p:cNvPr id="31" name="TextBox 3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32" name="TextBox 3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15</a:t>
            </a:r>
          </a:p>
        </p:txBody>
      </p:sp>
      <p:cxnSp>
        <p:nvCxnSpPr>
          <p:cNvPr id="33" name="Connector 13">
            <a:extLst>
              <a:ext uri="{FF2B5EF4-FFF2-40B4-BE49-F238E27FC236}">
                <a16:creationId xmlns:a16="http://schemas.microsoft.com/office/drawing/2014/main" id="{D853D587-0D07-813C-039B-8A90880F1E14}"/>
              </a:ext>
            </a:extLst>
          </p:cNvPr>
          <p:cNvCxnSpPr>
            <a:cxnSpLocks/>
            <a:stCxn id="17" idx="0"/>
            <a:endCxn id="15" idx="2"/>
          </p:cNvCxnSpPr>
          <p:nvPr/>
        </p:nvCxnSpPr>
        <p:spPr>
          <a:xfrm flipV="1">
            <a:off x="1778508" y="2724912"/>
            <a:ext cx="8503920" cy="795527"/>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FERTILIZÁCIA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Prvá bariéra: corona radiata</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Spermia sa musí dostať cez bunkový obal</a:t>
            </a:r>
          </a:p>
        </p:txBody>
      </p:sp>
      <p:sp>
        <p:nvSpPr>
          <p:cNvPr id="24" name="TextBox 23"/>
          <p:cNvSpPr txBox="1"/>
          <p:nvPr/>
        </p:nvSpPr>
        <p:spPr>
          <a:xfrm>
            <a:off x="822960" y="1874519"/>
            <a:ext cx="4663440" cy="1828800"/>
          </a:xfrm>
          <a:prstGeom prst="rect">
            <a:avLst/>
          </a:prstGeom>
          <a:noFill/>
        </p:spPr>
        <p:txBody>
          <a:bodyPr wrap="none">
            <a:spAutoFit/>
          </a:bodyPr>
          <a:lstStyle/>
          <a:p>
            <a:pPr>
              <a:spcAft>
                <a:spcPts val="700"/>
              </a:spcAft>
              <a:defRPr sz="1700">
                <a:solidFill>
                  <a:srgbClr val="262B30"/>
                </a:solidFill>
                <a:latin typeface="Aptos"/>
              </a:defRPr>
            </a:pPr>
            <a:r>
              <a:t>•  pohyb bičíka</a:t>
            </a:r>
          </a:p>
          <a:p>
            <a:pPr>
              <a:spcAft>
                <a:spcPts val="700"/>
              </a:spcAft>
              <a:defRPr sz="1700">
                <a:solidFill>
                  <a:srgbClr val="262B30"/>
                </a:solidFill>
                <a:latin typeface="Aptos"/>
              </a:defRPr>
            </a:pPr>
            <a:r>
              <a:t>•  enzymatická pomoc</a:t>
            </a:r>
          </a:p>
          <a:p>
            <a:pPr>
              <a:spcAft>
                <a:spcPts val="700"/>
              </a:spcAft>
              <a:defRPr sz="1700">
                <a:solidFill>
                  <a:srgbClr val="262B30"/>
                </a:solidFill>
                <a:latin typeface="Aptos"/>
              </a:defRPr>
            </a:pPr>
            <a:r>
              <a:t>•  prechod medzi bunkami corona radiata</a:t>
            </a:r>
          </a:p>
        </p:txBody>
      </p:sp>
      <p:sp>
        <p:nvSpPr>
          <p:cNvPr id="25" name="Rounded Rectangle 24"/>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Rectangle 25"/>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877824" y="5888736"/>
            <a:ext cx="7418249" cy="283154"/>
          </a:xfrm>
          <a:prstGeom prst="rect">
            <a:avLst/>
          </a:prstGeom>
          <a:noFill/>
        </p:spPr>
        <p:txBody>
          <a:bodyPr wrap="none" lIns="27432" tIns="18288" rIns="27432" bIns="18288">
            <a:spAutoFit/>
          </a:bodyPr>
          <a:lstStyle/>
          <a:p>
            <a:pPr algn="l"/>
            <a:r>
              <a:rPr sz="1600" b="1" dirty="0" err="1">
                <a:solidFill>
                  <a:srgbClr val="182D42"/>
                </a:solidFill>
                <a:latin typeface="Aptos"/>
              </a:rPr>
              <a:t>Spermia</a:t>
            </a:r>
            <a:r>
              <a:rPr sz="1600" b="1" dirty="0">
                <a:solidFill>
                  <a:srgbClr val="182D42"/>
                </a:solidFill>
                <a:latin typeface="Aptos"/>
              </a:rPr>
              <a:t> </a:t>
            </a:r>
            <a:r>
              <a:rPr sz="1600" b="1" dirty="0" err="1">
                <a:solidFill>
                  <a:srgbClr val="182D42"/>
                </a:solidFill>
                <a:latin typeface="Aptos"/>
              </a:rPr>
              <a:t>ešte</a:t>
            </a:r>
            <a:r>
              <a:rPr sz="1600" b="1" dirty="0">
                <a:solidFill>
                  <a:srgbClr val="182D42"/>
                </a:solidFill>
                <a:latin typeface="Aptos"/>
              </a:rPr>
              <a:t> </a:t>
            </a:r>
            <a:r>
              <a:rPr sz="1600" b="1" dirty="0" err="1">
                <a:solidFill>
                  <a:srgbClr val="182D42"/>
                </a:solidFill>
                <a:latin typeface="Aptos"/>
              </a:rPr>
              <a:t>nie</a:t>
            </a:r>
            <a:r>
              <a:rPr sz="1600" b="1" dirty="0">
                <a:solidFill>
                  <a:srgbClr val="182D42"/>
                </a:solidFill>
                <a:latin typeface="Aptos"/>
              </a:rPr>
              <a:t> je </a:t>
            </a:r>
            <a:r>
              <a:rPr sz="1600" b="1" dirty="0" err="1">
                <a:solidFill>
                  <a:srgbClr val="182D42"/>
                </a:solidFill>
                <a:latin typeface="Aptos"/>
              </a:rPr>
              <a:t>vo</a:t>
            </a:r>
            <a:r>
              <a:rPr sz="1600" b="1" dirty="0">
                <a:solidFill>
                  <a:srgbClr val="182D42"/>
                </a:solidFill>
                <a:latin typeface="Aptos"/>
              </a:rPr>
              <a:t> </a:t>
            </a:r>
            <a:r>
              <a:rPr sz="1600" b="1" dirty="0" err="1">
                <a:solidFill>
                  <a:srgbClr val="182D42"/>
                </a:solidFill>
                <a:latin typeface="Aptos"/>
              </a:rPr>
              <a:t>vnútri</a:t>
            </a:r>
            <a:r>
              <a:rPr sz="1600" b="1" dirty="0">
                <a:solidFill>
                  <a:srgbClr val="182D42"/>
                </a:solidFill>
                <a:latin typeface="Aptos"/>
              </a:rPr>
              <a:t> </a:t>
            </a:r>
            <a:r>
              <a:rPr sz="1600" b="1" dirty="0" err="1">
                <a:solidFill>
                  <a:srgbClr val="182D42"/>
                </a:solidFill>
                <a:latin typeface="Aptos"/>
              </a:rPr>
              <a:t>oocytu</a:t>
            </a:r>
            <a:r>
              <a:rPr sz="1600" b="1" dirty="0">
                <a:solidFill>
                  <a:srgbClr val="182D42"/>
                </a:solidFill>
                <a:latin typeface="Aptos"/>
              </a:rPr>
              <a:t> – </a:t>
            </a:r>
            <a:r>
              <a:rPr sz="1600" b="1" dirty="0" err="1">
                <a:solidFill>
                  <a:srgbClr val="182D42"/>
                </a:solidFill>
                <a:latin typeface="Aptos"/>
              </a:rPr>
              <a:t>iba</a:t>
            </a:r>
            <a:r>
              <a:rPr sz="1600" b="1" dirty="0">
                <a:solidFill>
                  <a:srgbClr val="182D42"/>
                </a:solidFill>
                <a:latin typeface="Aptos"/>
              </a:rPr>
              <a:t> </a:t>
            </a:r>
            <a:r>
              <a:rPr sz="1600" b="1" dirty="0" err="1">
                <a:solidFill>
                  <a:srgbClr val="182D42"/>
                </a:solidFill>
                <a:latin typeface="Aptos"/>
              </a:rPr>
              <a:t>prekonáva</a:t>
            </a:r>
            <a:r>
              <a:rPr sz="1600" b="1" dirty="0">
                <a:solidFill>
                  <a:srgbClr val="182D42"/>
                </a:solidFill>
                <a:latin typeface="Aptos"/>
              </a:rPr>
              <a:t> </a:t>
            </a:r>
            <a:r>
              <a:rPr sz="1600" b="1" dirty="0" err="1">
                <a:solidFill>
                  <a:srgbClr val="182D42"/>
                </a:solidFill>
                <a:latin typeface="Aptos"/>
              </a:rPr>
              <a:t>jeho</a:t>
            </a:r>
            <a:r>
              <a:rPr sz="1600" b="1" dirty="0">
                <a:solidFill>
                  <a:srgbClr val="182D42"/>
                </a:solidFill>
                <a:latin typeface="Aptos"/>
              </a:rPr>
              <a:t> </a:t>
            </a:r>
            <a:r>
              <a:rPr sz="1600" b="1" dirty="0" err="1">
                <a:solidFill>
                  <a:srgbClr val="182D42"/>
                </a:solidFill>
                <a:latin typeface="Aptos"/>
              </a:rPr>
              <a:t>vonkajší</a:t>
            </a:r>
            <a:r>
              <a:rPr sz="1600" b="1" dirty="0">
                <a:solidFill>
                  <a:srgbClr val="182D42"/>
                </a:solidFill>
                <a:latin typeface="Aptos"/>
              </a:rPr>
              <a:t> </a:t>
            </a:r>
            <a:r>
              <a:rPr sz="1600" b="1" dirty="0" err="1">
                <a:solidFill>
                  <a:srgbClr val="182D42"/>
                </a:solidFill>
                <a:latin typeface="Aptos"/>
              </a:rPr>
              <a:t>bunkový</a:t>
            </a:r>
            <a:r>
              <a:rPr sz="1600" b="1" dirty="0">
                <a:solidFill>
                  <a:srgbClr val="182D42"/>
                </a:solidFill>
                <a:latin typeface="Aptos"/>
              </a:rPr>
              <a:t> </a:t>
            </a:r>
            <a:r>
              <a:rPr sz="1600" b="1" dirty="0" err="1">
                <a:solidFill>
                  <a:srgbClr val="182D42"/>
                </a:solidFill>
                <a:latin typeface="Aptos"/>
              </a:rPr>
              <a:t>obal</a:t>
            </a:r>
            <a:r>
              <a:rPr sz="1600" b="1" dirty="0">
                <a:solidFill>
                  <a:srgbClr val="182D42"/>
                </a:solidFill>
                <a:latin typeface="Aptos"/>
              </a:rPr>
              <a:t>.</a:t>
            </a:r>
          </a:p>
        </p:txBody>
      </p:sp>
      <p:sp>
        <p:nvSpPr>
          <p:cNvPr id="28" name="TextBox 27"/>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9" name="TextBox 28"/>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16</a:t>
            </a:r>
          </a:p>
        </p:txBody>
      </p:sp>
      <p:pic>
        <p:nvPicPr>
          <p:cNvPr id="30" name="Zástupný objekt pre obsah 3" descr="Reproductive Sequence Fertilization Implantation Development Birth -  Reproductive System - MCAT Content">
            <a:extLst>
              <a:ext uri="{FF2B5EF4-FFF2-40B4-BE49-F238E27FC236}">
                <a16:creationId xmlns:a16="http://schemas.microsoft.com/office/drawing/2014/main" id="{74F211CB-4EA0-258C-F6C1-B84FEAAD0CCF}"/>
              </a:ext>
            </a:extLst>
          </p:cNvPr>
          <p:cNvPicPr>
            <a:picLocks noChangeAspect="1"/>
          </p:cNvPicPr>
          <p:nvPr/>
        </p:nvPicPr>
        <p:blipFill>
          <a:blip r:embed="rId3"/>
          <a:stretch>
            <a:fillRect/>
          </a:stretch>
        </p:blipFill>
        <p:spPr>
          <a:xfrm>
            <a:off x="5547360" y="647277"/>
            <a:ext cx="6129528" cy="512453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FERTILIZÁCIA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Druhá bariéra: zona pellucida</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Tu sa uplatní akrozóm – „enzýmová čiapka“ spermie</a:t>
            </a:r>
          </a:p>
        </p:txBody>
      </p:sp>
      <p:sp>
        <p:nvSpPr>
          <p:cNvPr id="11" name="TextBox 10"/>
          <p:cNvSpPr txBox="1"/>
          <p:nvPr/>
        </p:nvSpPr>
        <p:spPr>
          <a:xfrm>
            <a:off x="822960" y="1965960"/>
            <a:ext cx="2356992" cy="1056700"/>
          </a:xfrm>
          <a:prstGeom prst="rect">
            <a:avLst/>
          </a:prstGeom>
          <a:noFill/>
        </p:spPr>
        <p:txBody>
          <a:bodyPr wrap="none">
            <a:spAutoFit/>
          </a:bodyPr>
          <a:lstStyle/>
          <a:p>
            <a:pPr>
              <a:spcAft>
                <a:spcPts val="700"/>
              </a:spcAft>
              <a:defRPr sz="1700">
                <a:solidFill>
                  <a:srgbClr val="262B30"/>
                </a:solidFill>
                <a:latin typeface="Aptos"/>
              </a:defRPr>
            </a:pPr>
            <a:r>
              <a:rPr b="1" dirty="0"/>
              <a:t>•  </a:t>
            </a:r>
            <a:r>
              <a:rPr b="1" dirty="0" err="1"/>
              <a:t>akrozómová</a:t>
            </a:r>
            <a:r>
              <a:rPr b="1" dirty="0"/>
              <a:t> </a:t>
            </a:r>
            <a:r>
              <a:rPr b="1" dirty="0" err="1"/>
              <a:t>reakcia</a:t>
            </a:r>
            <a:endParaRPr b="1" dirty="0"/>
          </a:p>
          <a:p>
            <a:pPr>
              <a:spcAft>
                <a:spcPts val="700"/>
              </a:spcAft>
              <a:defRPr sz="1700">
                <a:solidFill>
                  <a:srgbClr val="262B30"/>
                </a:solidFill>
                <a:latin typeface="Aptos"/>
              </a:defRPr>
            </a:pPr>
            <a:r>
              <a:rPr dirty="0"/>
              <a:t>•  </a:t>
            </a:r>
            <a:r>
              <a:rPr dirty="0" err="1"/>
              <a:t>hydrolytické</a:t>
            </a:r>
            <a:r>
              <a:rPr dirty="0"/>
              <a:t> </a:t>
            </a:r>
            <a:r>
              <a:rPr dirty="0" err="1"/>
              <a:t>enzýmy</a:t>
            </a:r>
            <a:endParaRPr dirty="0"/>
          </a:p>
          <a:p>
            <a:pPr>
              <a:spcAft>
                <a:spcPts val="700"/>
              </a:spcAft>
              <a:defRPr sz="1700">
                <a:solidFill>
                  <a:srgbClr val="262B30"/>
                </a:solidFill>
                <a:latin typeface="Aptos"/>
              </a:defRPr>
            </a:pPr>
            <a:r>
              <a:rPr dirty="0"/>
              <a:t>•  </a:t>
            </a:r>
            <a:r>
              <a:rPr dirty="0" err="1"/>
              <a:t>pohyb</a:t>
            </a:r>
            <a:r>
              <a:rPr dirty="0"/>
              <a:t> </a:t>
            </a:r>
            <a:r>
              <a:rPr dirty="0" err="1"/>
              <a:t>bičíka</a:t>
            </a:r>
            <a:endParaRPr dirty="0"/>
          </a:p>
        </p:txBody>
      </p:sp>
      <p:sp>
        <p:nvSpPr>
          <p:cNvPr id="13" name="Rounded Rectangle 12"/>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77824" y="5888736"/>
            <a:ext cx="10378440" cy="274320"/>
          </a:xfrm>
          <a:prstGeom prst="rect">
            <a:avLst/>
          </a:prstGeom>
          <a:noFill/>
        </p:spPr>
        <p:txBody>
          <a:bodyPr wrap="none" lIns="27432" tIns="18288" rIns="27432" bIns="18288">
            <a:spAutoFit/>
          </a:bodyPr>
          <a:lstStyle/>
          <a:p>
            <a:pPr algn="l"/>
            <a:r>
              <a:rPr sz="1150" b="1">
                <a:solidFill>
                  <a:srgbClr val="182D42"/>
                </a:solidFill>
                <a:latin typeface="Aptos"/>
              </a:rPr>
              <a:t>Zona pellucida je ochranná vrstva aj miesto špecifickej interakcie spermie s oocytom.</a:t>
            </a:r>
          </a:p>
        </p:txBody>
      </p:sp>
      <p:sp>
        <p:nvSpPr>
          <p:cNvPr id="16" name="TextBox 15"/>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17" name="TextBox 16"/>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17</a:t>
            </a:r>
          </a:p>
        </p:txBody>
      </p:sp>
      <p:pic>
        <p:nvPicPr>
          <p:cNvPr id="19" name="Zástupný objekt pre obsah 3" descr="Reproductive Sequence Fertilization Implantation Development Birth -  Reproductive System - MCAT Content">
            <a:extLst>
              <a:ext uri="{FF2B5EF4-FFF2-40B4-BE49-F238E27FC236}">
                <a16:creationId xmlns:a16="http://schemas.microsoft.com/office/drawing/2014/main" id="{188AA677-4347-F94A-FE08-9427AAF27751}"/>
              </a:ext>
            </a:extLst>
          </p:cNvPr>
          <p:cNvPicPr>
            <a:picLocks noChangeAspect="1"/>
          </p:cNvPicPr>
          <p:nvPr/>
        </p:nvPicPr>
        <p:blipFill>
          <a:blip r:embed="rId3"/>
          <a:stretch>
            <a:fillRect/>
          </a:stretch>
        </p:blipFill>
        <p:spPr>
          <a:xfrm>
            <a:off x="5593080" y="647277"/>
            <a:ext cx="6129528" cy="5124535"/>
          </a:xfrm>
          <a:prstGeom prst="rect">
            <a:avLst/>
          </a:prstGeom>
        </p:spPr>
      </p:pic>
      <p:pic>
        <p:nvPicPr>
          <p:cNvPr id="20" name="Obrázok 19" descr="Obrázok, na ktorom je umenie, maľovanie, pestrofarebnosť&#10;&#10;Automaticky generovaný popis">
            <a:extLst>
              <a:ext uri="{FF2B5EF4-FFF2-40B4-BE49-F238E27FC236}">
                <a16:creationId xmlns:a16="http://schemas.microsoft.com/office/drawing/2014/main" id="{CED462B2-5CAF-6AC2-AAD8-21906873C2A5}"/>
              </a:ext>
            </a:extLst>
          </p:cNvPr>
          <p:cNvPicPr>
            <a:picLocks noChangeAspect="1"/>
          </p:cNvPicPr>
          <p:nvPr/>
        </p:nvPicPr>
        <p:blipFill>
          <a:blip r:embed="rId4"/>
          <a:srcRect l="4950" t="4466" r="5107" b="4125"/>
          <a:stretch/>
        </p:blipFill>
        <p:spPr>
          <a:xfrm>
            <a:off x="975360" y="3269863"/>
            <a:ext cx="4572000" cy="2045406"/>
          </a:xfrm>
          <a:prstGeom prst="rect">
            <a:avLst/>
          </a:prstGeom>
        </p:spPr>
      </p:pic>
      <p:sp>
        <p:nvSpPr>
          <p:cNvPr id="21" name="Šípka: zakrivená doprava 20">
            <a:extLst>
              <a:ext uri="{FF2B5EF4-FFF2-40B4-BE49-F238E27FC236}">
                <a16:creationId xmlns:a16="http://schemas.microsoft.com/office/drawing/2014/main" id="{E31A88BB-B72D-3978-7C2D-B2D692478A49}"/>
              </a:ext>
            </a:extLst>
          </p:cNvPr>
          <p:cNvSpPr/>
          <p:nvPr/>
        </p:nvSpPr>
        <p:spPr>
          <a:xfrm>
            <a:off x="301752" y="2084832"/>
            <a:ext cx="576072" cy="1687636"/>
          </a:xfrm>
          <a:prstGeom prst="curved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sk-SK">
              <a:solidFill>
                <a:schemeClr val="tx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8" name="Zástupný objekt pre obsah 3" descr="Reproductive Sequence Fertilization Implantation Development Birth -  Reproductive System - MCAT Content">
            <a:extLst>
              <a:ext uri="{FF2B5EF4-FFF2-40B4-BE49-F238E27FC236}">
                <a16:creationId xmlns:a16="http://schemas.microsoft.com/office/drawing/2014/main" id="{1F6231B4-502E-2422-38EE-5213706DE60B}"/>
              </a:ext>
            </a:extLst>
          </p:cNvPr>
          <p:cNvPicPr>
            <a:picLocks noChangeAspect="1"/>
          </p:cNvPicPr>
          <p:nvPr/>
        </p:nvPicPr>
        <p:blipFill>
          <a:blip r:embed="rId3"/>
          <a:stretch>
            <a:fillRect/>
          </a:stretch>
        </p:blipFill>
        <p:spPr>
          <a:xfrm>
            <a:off x="5593080" y="647277"/>
            <a:ext cx="6129528" cy="5124535"/>
          </a:xfrm>
          <a:prstGeom prst="rect">
            <a:avLst/>
          </a:prstGeom>
        </p:spPr>
      </p:pic>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dirty="0">
                <a:solidFill>
                  <a:srgbClr val="00808B"/>
                </a:solidFill>
                <a:latin typeface="Aptos"/>
              </a:rPr>
              <a:t>FERTILIZÁCIA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dirty="0" err="1">
                <a:solidFill>
                  <a:srgbClr val="182D42"/>
                </a:solidFill>
                <a:latin typeface="Aptos Display"/>
              </a:rPr>
              <a:t>Keď</a:t>
            </a:r>
            <a:r>
              <a:rPr sz="2700" b="1" dirty="0">
                <a:solidFill>
                  <a:srgbClr val="182D42"/>
                </a:solidFill>
                <a:latin typeface="Aptos Display"/>
              </a:rPr>
              <a:t> </a:t>
            </a:r>
            <a:r>
              <a:rPr sz="2700" b="1" dirty="0" err="1">
                <a:solidFill>
                  <a:srgbClr val="182D42"/>
                </a:solidFill>
                <a:latin typeface="Aptos Display"/>
              </a:rPr>
              <a:t>jedna</a:t>
            </a:r>
            <a:r>
              <a:rPr sz="2700" b="1" dirty="0">
                <a:solidFill>
                  <a:srgbClr val="182D42"/>
                </a:solidFill>
                <a:latin typeface="Aptos Display"/>
              </a:rPr>
              <a:t> </a:t>
            </a:r>
            <a:r>
              <a:rPr sz="2700" b="1" dirty="0" err="1">
                <a:solidFill>
                  <a:srgbClr val="182D42"/>
                </a:solidFill>
                <a:latin typeface="Aptos Display"/>
              </a:rPr>
              <a:t>vstúpi</a:t>
            </a:r>
            <a:r>
              <a:rPr sz="2700" b="1" dirty="0">
                <a:solidFill>
                  <a:srgbClr val="182D42"/>
                </a:solidFill>
                <a:latin typeface="Aptos Display"/>
              </a:rPr>
              <a:t>, </a:t>
            </a:r>
            <a:r>
              <a:rPr sz="2700" b="1" dirty="0" err="1">
                <a:solidFill>
                  <a:srgbClr val="182D42"/>
                </a:solidFill>
                <a:latin typeface="Aptos Display"/>
              </a:rPr>
              <a:t>dvere</a:t>
            </a:r>
            <a:r>
              <a:rPr sz="2700" b="1" dirty="0">
                <a:solidFill>
                  <a:srgbClr val="182D42"/>
                </a:solidFill>
                <a:latin typeface="Aptos Display"/>
              </a:rPr>
              <a:t> </a:t>
            </a:r>
            <a:r>
              <a:rPr sz="2700" b="1" dirty="0" err="1">
                <a:solidFill>
                  <a:srgbClr val="182D42"/>
                </a:solidFill>
                <a:latin typeface="Aptos Display"/>
              </a:rPr>
              <a:t>sa</a:t>
            </a:r>
            <a:r>
              <a:rPr sz="2700" b="1" dirty="0">
                <a:solidFill>
                  <a:srgbClr val="182D42"/>
                </a:solidFill>
                <a:latin typeface="Aptos Display"/>
              </a:rPr>
              <a:t> </a:t>
            </a:r>
            <a:r>
              <a:rPr sz="2700" b="1" dirty="0" err="1">
                <a:solidFill>
                  <a:srgbClr val="182D42"/>
                </a:solidFill>
                <a:latin typeface="Aptos Display"/>
              </a:rPr>
              <a:t>zatvoria</a:t>
            </a:r>
            <a:endParaRPr sz="2700" b="1" dirty="0">
              <a:solidFill>
                <a:srgbClr val="182D42"/>
              </a:solidFill>
              <a:latin typeface="Aptos Display"/>
            </a:endParaRP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Oocyt musí zabrániť polyspermii</a:t>
            </a:r>
          </a:p>
        </p:txBody>
      </p:sp>
      <p:sp>
        <p:nvSpPr>
          <p:cNvPr id="6" name="Rounded Rectangle 5"/>
          <p:cNvSpPr/>
          <p:nvPr/>
        </p:nvSpPr>
        <p:spPr>
          <a:xfrm>
            <a:off x="822960" y="1737360"/>
            <a:ext cx="4389120" cy="1554479"/>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69264" y="1865376"/>
            <a:ext cx="1583319" cy="344710"/>
          </a:xfrm>
          <a:prstGeom prst="rect">
            <a:avLst/>
          </a:prstGeom>
          <a:noFill/>
        </p:spPr>
        <p:txBody>
          <a:bodyPr wrap="none" lIns="27432" tIns="18288" rIns="27432" bIns="18288">
            <a:spAutoFit/>
          </a:bodyPr>
          <a:lstStyle/>
          <a:p>
            <a:pPr algn="l"/>
            <a:r>
              <a:rPr sz="2000" b="1" dirty="0" err="1">
                <a:solidFill>
                  <a:srgbClr val="FFFFFF"/>
                </a:solidFill>
                <a:latin typeface="Aptos"/>
              </a:rPr>
              <a:t>Prvá</a:t>
            </a:r>
            <a:r>
              <a:rPr sz="2000" b="1" dirty="0">
                <a:solidFill>
                  <a:srgbClr val="FFFFFF"/>
                </a:solidFill>
                <a:latin typeface="Aptos"/>
              </a:rPr>
              <a:t> </a:t>
            </a:r>
            <a:r>
              <a:rPr sz="2000" b="1" dirty="0" err="1">
                <a:solidFill>
                  <a:srgbClr val="FFFFFF"/>
                </a:solidFill>
                <a:latin typeface="Aptos"/>
              </a:rPr>
              <a:t>spermia</a:t>
            </a:r>
            <a:endParaRPr sz="2000" b="1" dirty="0">
              <a:solidFill>
                <a:srgbClr val="FFFFFF"/>
              </a:solidFill>
              <a:latin typeface="Aptos"/>
            </a:endParaRPr>
          </a:p>
        </p:txBody>
      </p:sp>
      <p:sp>
        <p:nvSpPr>
          <p:cNvPr id="8" name="TextBox 7"/>
          <p:cNvSpPr txBox="1"/>
          <p:nvPr/>
        </p:nvSpPr>
        <p:spPr>
          <a:xfrm>
            <a:off x="969264" y="2267712"/>
            <a:ext cx="1859163" cy="590931"/>
          </a:xfrm>
          <a:prstGeom prst="rect">
            <a:avLst/>
          </a:prstGeom>
          <a:noFill/>
        </p:spPr>
        <p:txBody>
          <a:bodyPr wrap="none" lIns="27432" tIns="18288" rIns="27432" bIns="18288">
            <a:spAutoFit/>
          </a:bodyPr>
          <a:lstStyle/>
          <a:p>
            <a:pPr algn="l"/>
            <a:r>
              <a:rPr b="1" dirty="0" err="1">
                <a:solidFill>
                  <a:srgbClr val="FFFFFF"/>
                </a:solidFill>
                <a:latin typeface="Aptos"/>
              </a:rPr>
              <a:t>fúzia</a:t>
            </a:r>
            <a:r>
              <a:rPr b="1" dirty="0">
                <a:solidFill>
                  <a:srgbClr val="FFFFFF"/>
                </a:solidFill>
                <a:latin typeface="Aptos"/>
              </a:rPr>
              <a:t> </a:t>
            </a:r>
            <a:r>
              <a:rPr b="1" dirty="0" err="1">
                <a:solidFill>
                  <a:srgbClr val="FFFFFF"/>
                </a:solidFill>
                <a:latin typeface="Aptos"/>
              </a:rPr>
              <a:t>membrán</a:t>
            </a:r>
            <a:r>
              <a:rPr b="0" dirty="0">
                <a:solidFill>
                  <a:srgbClr val="FFFFFF"/>
                </a:solidFill>
                <a:latin typeface="Aptos"/>
              </a:rPr>
              <a:t>
→ </a:t>
            </a:r>
            <a:r>
              <a:rPr b="0" dirty="0" err="1">
                <a:solidFill>
                  <a:srgbClr val="FFFFFF"/>
                </a:solidFill>
                <a:latin typeface="Aptos"/>
              </a:rPr>
              <a:t>aktivácia</a:t>
            </a:r>
            <a:r>
              <a:rPr b="0" dirty="0">
                <a:solidFill>
                  <a:srgbClr val="FFFFFF"/>
                </a:solidFill>
                <a:latin typeface="Aptos"/>
              </a:rPr>
              <a:t> </a:t>
            </a:r>
            <a:r>
              <a:rPr b="0" dirty="0" err="1">
                <a:solidFill>
                  <a:srgbClr val="FFFFFF"/>
                </a:solidFill>
                <a:latin typeface="Aptos"/>
              </a:rPr>
              <a:t>oocytu</a:t>
            </a:r>
            <a:endParaRPr b="0" dirty="0">
              <a:solidFill>
                <a:srgbClr val="FFFFFF"/>
              </a:solidFill>
              <a:latin typeface="Aptos"/>
            </a:endParaRPr>
          </a:p>
        </p:txBody>
      </p:sp>
      <p:sp>
        <p:nvSpPr>
          <p:cNvPr id="10" name="Rounded Rectangle 9"/>
          <p:cNvSpPr/>
          <p:nvPr/>
        </p:nvSpPr>
        <p:spPr>
          <a:xfrm>
            <a:off x="822960" y="3364992"/>
            <a:ext cx="4407408" cy="1810509"/>
          </a:xfrm>
          <a:prstGeom prst="roundRect">
            <a:avLst/>
          </a:prstGeom>
          <a:solidFill>
            <a:srgbClr val="C65C53"/>
          </a:solidFill>
          <a:ln>
            <a:solidFill>
              <a:srgbClr val="C65C5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969264" y="3518628"/>
            <a:ext cx="3188758" cy="344710"/>
          </a:xfrm>
          <a:prstGeom prst="rect">
            <a:avLst/>
          </a:prstGeom>
          <a:noFill/>
        </p:spPr>
        <p:txBody>
          <a:bodyPr wrap="none" lIns="27432" tIns="18288" rIns="27432" bIns="18288">
            <a:spAutoFit/>
          </a:bodyPr>
          <a:lstStyle/>
          <a:p>
            <a:pPr algn="l"/>
            <a:r>
              <a:rPr sz="2000" b="1" dirty="0" err="1">
                <a:solidFill>
                  <a:srgbClr val="FFFFFF"/>
                </a:solidFill>
                <a:latin typeface="Aptos"/>
              </a:rPr>
              <a:t>Kortikálna</a:t>
            </a:r>
            <a:r>
              <a:rPr sz="2000" b="1" dirty="0">
                <a:solidFill>
                  <a:srgbClr val="FFFFFF"/>
                </a:solidFill>
                <a:latin typeface="Aptos"/>
              </a:rPr>
              <a:t> / </a:t>
            </a:r>
            <a:r>
              <a:rPr sz="2000" b="1" dirty="0" err="1">
                <a:solidFill>
                  <a:srgbClr val="FFFFFF"/>
                </a:solidFill>
                <a:latin typeface="Aptos"/>
              </a:rPr>
              <a:t>zónová</a:t>
            </a:r>
            <a:r>
              <a:rPr sz="2000" b="1" dirty="0">
                <a:solidFill>
                  <a:srgbClr val="FFFFFF"/>
                </a:solidFill>
                <a:latin typeface="Aptos"/>
              </a:rPr>
              <a:t> </a:t>
            </a:r>
            <a:r>
              <a:rPr sz="2000" b="1" dirty="0" err="1">
                <a:solidFill>
                  <a:srgbClr val="FFFFFF"/>
                </a:solidFill>
                <a:latin typeface="Aptos"/>
              </a:rPr>
              <a:t>reakcia</a:t>
            </a:r>
            <a:endParaRPr sz="2000" b="1" dirty="0">
              <a:solidFill>
                <a:srgbClr val="FFFFFF"/>
              </a:solidFill>
              <a:latin typeface="Aptos"/>
            </a:endParaRPr>
          </a:p>
        </p:txBody>
      </p:sp>
      <p:sp>
        <p:nvSpPr>
          <p:cNvPr id="12" name="TextBox 11"/>
          <p:cNvSpPr txBox="1"/>
          <p:nvPr/>
        </p:nvSpPr>
        <p:spPr>
          <a:xfrm>
            <a:off x="959550" y="3936491"/>
            <a:ext cx="3737754" cy="867930"/>
          </a:xfrm>
          <a:prstGeom prst="rect">
            <a:avLst/>
          </a:prstGeom>
          <a:noFill/>
        </p:spPr>
        <p:txBody>
          <a:bodyPr wrap="none" lIns="27432" tIns="18288" rIns="27432" bIns="18288">
            <a:spAutoFit/>
          </a:bodyPr>
          <a:lstStyle/>
          <a:p>
            <a:pPr algn="l"/>
            <a:r>
              <a:rPr b="0" dirty="0" err="1">
                <a:solidFill>
                  <a:srgbClr val="FFFFFF"/>
                </a:solidFill>
                <a:latin typeface="Aptos"/>
              </a:rPr>
              <a:t>uvoľnenie</a:t>
            </a:r>
            <a:r>
              <a:rPr b="0" dirty="0">
                <a:solidFill>
                  <a:srgbClr val="FFFFFF"/>
                </a:solidFill>
                <a:latin typeface="Aptos"/>
              </a:rPr>
              <a:t> </a:t>
            </a:r>
            <a:r>
              <a:rPr b="0" dirty="0" err="1">
                <a:solidFill>
                  <a:srgbClr val="FFFFFF"/>
                </a:solidFill>
                <a:latin typeface="Aptos"/>
              </a:rPr>
              <a:t>obsahu</a:t>
            </a:r>
            <a:r>
              <a:rPr b="0" dirty="0">
                <a:solidFill>
                  <a:srgbClr val="FFFFFF"/>
                </a:solidFill>
                <a:latin typeface="Aptos"/>
              </a:rPr>
              <a:t> </a:t>
            </a:r>
            <a:r>
              <a:rPr b="0" dirty="0" err="1">
                <a:solidFill>
                  <a:srgbClr val="FFFFFF"/>
                </a:solidFill>
                <a:latin typeface="Aptos"/>
              </a:rPr>
              <a:t>kortikálnych</a:t>
            </a:r>
            <a:r>
              <a:rPr b="0" dirty="0">
                <a:solidFill>
                  <a:srgbClr val="FFFFFF"/>
                </a:solidFill>
                <a:latin typeface="Aptos"/>
              </a:rPr>
              <a:t> </a:t>
            </a:r>
            <a:r>
              <a:rPr b="0" dirty="0" err="1">
                <a:solidFill>
                  <a:srgbClr val="FFFFFF"/>
                </a:solidFill>
                <a:latin typeface="Aptos"/>
              </a:rPr>
              <a:t>granúl</a:t>
            </a:r>
            <a:r>
              <a:rPr b="0" dirty="0">
                <a:solidFill>
                  <a:srgbClr val="FFFFFF"/>
                </a:solidFill>
                <a:latin typeface="Aptos"/>
              </a:rPr>
              <a:t>
→ </a:t>
            </a:r>
            <a:r>
              <a:rPr b="0" dirty="0" err="1">
                <a:solidFill>
                  <a:srgbClr val="FFFFFF"/>
                </a:solidFill>
                <a:latin typeface="Aptos"/>
              </a:rPr>
              <a:t>zmena</a:t>
            </a:r>
            <a:r>
              <a:rPr b="0" dirty="0">
                <a:solidFill>
                  <a:srgbClr val="FFFFFF"/>
                </a:solidFill>
                <a:latin typeface="Aptos"/>
              </a:rPr>
              <a:t> zona pellucida
→ </a:t>
            </a:r>
            <a:r>
              <a:rPr b="0" dirty="0" err="1">
                <a:solidFill>
                  <a:srgbClr val="FFFFFF"/>
                </a:solidFill>
                <a:latin typeface="Aptos"/>
              </a:rPr>
              <a:t>ďalšie</a:t>
            </a:r>
            <a:r>
              <a:rPr b="0" dirty="0">
                <a:solidFill>
                  <a:srgbClr val="FFFFFF"/>
                </a:solidFill>
                <a:latin typeface="Aptos"/>
              </a:rPr>
              <a:t> </a:t>
            </a:r>
            <a:r>
              <a:rPr b="0" dirty="0" err="1">
                <a:solidFill>
                  <a:srgbClr val="FFFFFF"/>
                </a:solidFill>
                <a:latin typeface="Aptos"/>
              </a:rPr>
              <a:t>spermie</a:t>
            </a:r>
            <a:r>
              <a:rPr b="0" dirty="0">
                <a:solidFill>
                  <a:srgbClr val="FFFFFF"/>
                </a:solidFill>
                <a:latin typeface="Aptos"/>
              </a:rPr>
              <a:t> </a:t>
            </a:r>
            <a:r>
              <a:rPr b="0" dirty="0" err="1">
                <a:solidFill>
                  <a:srgbClr val="FFFFFF"/>
                </a:solidFill>
                <a:latin typeface="Aptos"/>
              </a:rPr>
              <a:t>sú</a:t>
            </a:r>
            <a:r>
              <a:rPr b="0" dirty="0">
                <a:solidFill>
                  <a:srgbClr val="FFFFFF"/>
                </a:solidFill>
                <a:latin typeface="Aptos"/>
              </a:rPr>
              <a:t> </a:t>
            </a:r>
            <a:r>
              <a:rPr b="0" dirty="0" err="1">
                <a:solidFill>
                  <a:srgbClr val="FFFFFF"/>
                </a:solidFill>
                <a:latin typeface="Aptos"/>
              </a:rPr>
              <a:t>zablokované</a:t>
            </a:r>
            <a:endParaRPr b="0" dirty="0">
              <a:solidFill>
                <a:srgbClr val="FFFFFF"/>
              </a:solidFill>
              <a:latin typeface="Aptos"/>
            </a:endParaRPr>
          </a:p>
        </p:txBody>
      </p:sp>
      <p:sp>
        <p:nvSpPr>
          <p:cNvPr id="13" name="Rounded Rectangle 12"/>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77824" y="5888736"/>
            <a:ext cx="9056582" cy="283154"/>
          </a:xfrm>
          <a:prstGeom prst="rect">
            <a:avLst/>
          </a:prstGeom>
          <a:noFill/>
        </p:spPr>
        <p:txBody>
          <a:bodyPr wrap="none" lIns="27432" tIns="18288" rIns="27432" bIns="18288">
            <a:spAutoFit/>
          </a:bodyPr>
          <a:lstStyle/>
          <a:p>
            <a:pPr algn="l"/>
            <a:r>
              <a:rPr sz="1600" b="1" dirty="0" err="1">
                <a:solidFill>
                  <a:srgbClr val="182D42"/>
                </a:solidFill>
                <a:latin typeface="Aptos"/>
              </a:rPr>
              <a:t>Polyspermia</a:t>
            </a:r>
            <a:r>
              <a:rPr sz="1600" b="1" dirty="0">
                <a:solidFill>
                  <a:srgbClr val="182D42"/>
                </a:solidFill>
                <a:latin typeface="Aptos"/>
              </a:rPr>
              <a:t> by </a:t>
            </a:r>
            <a:r>
              <a:rPr sz="1600" b="1" dirty="0" err="1">
                <a:solidFill>
                  <a:srgbClr val="182D42"/>
                </a:solidFill>
                <a:latin typeface="Aptos"/>
              </a:rPr>
              <a:t>znamenala</a:t>
            </a:r>
            <a:r>
              <a:rPr sz="1600" b="1" dirty="0">
                <a:solidFill>
                  <a:srgbClr val="182D42"/>
                </a:solidFill>
                <a:latin typeface="Aptos"/>
              </a:rPr>
              <a:t> </a:t>
            </a:r>
            <a:r>
              <a:rPr sz="1600" b="1" dirty="0" err="1">
                <a:solidFill>
                  <a:srgbClr val="182D42"/>
                </a:solidFill>
                <a:latin typeface="Aptos"/>
              </a:rPr>
              <a:t>abnormálny</a:t>
            </a:r>
            <a:r>
              <a:rPr sz="1600" b="1" dirty="0">
                <a:solidFill>
                  <a:srgbClr val="182D42"/>
                </a:solidFill>
                <a:latin typeface="Aptos"/>
              </a:rPr>
              <a:t> </a:t>
            </a:r>
            <a:r>
              <a:rPr sz="1600" b="1" dirty="0" err="1">
                <a:solidFill>
                  <a:srgbClr val="182D42"/>
                </a:solidFill>
                <a:latin typeface="Aptos"/>
              </a:rPr>
              <a:t>počet</a:t>
            </a:r>
            <a:r>
              <a:rPr sz="1600" b="1" dirty="0">
                <a:solidFill>
                  <a:srgbClr val="182D42"/>
                </a:solidFill>
                <a:latin typeface="Aptos"/>
              </a:rPr>
              <a:t> </a:t>
            </a:r>
            <a:r>
              <a:rPr sz="1600" b="1" dirty="0" err="1">
                <a:solidFill>
                  <a:srgbClr val="182D42"/>
                </a:solidFill>
                <a:latin typeface="Aptos"/>
              </a:rPr>
              <a:t>chromozómov</a:t>
            </a:r>
            <a:r>
              <a:rPr sz="1600" b="1" dirty="0">
                <a:solidFill>
                  <a:srgbClr val="182D42"/>
                </a:solidFill>
                <a:latin typeface="Aptos"/>
              </a:rPr>
              <a:t> – </a:t>
            </a:r>
            <a:r>
              <a:rPr sz="1600" b="1" dirty="0" err="1">
                <a:solidFill>
                  <a:srgbClr val="182D42"/>
                </a:solidFill>
                <a:latin typeface="Aptos"/>
              </a:rPr>
              <a:t>preto</a:t>
            </a:r>
            <a:r>
              <a:rPr sz="1600" b="1" dirty="0">
                <a:solidFill>
                  <a:srgbClr val="182D42"/>
                </a:solidFill>
                <a:latin typeface="Aptos"/>
              </a:rPr>
              <a:t> je </a:t>
            </a:r>
            <a:r>
              <a:rPr sz="1600" b="1" dirty="0" err="1">
                <a:solidFill>
                  <a:srgbClr val="182D42"/>
                </a:solidFill>
                <a:latin typeface="Aptos"/>
              </a:rPr>
              <a:t>blok</a:t>
            </a:r>
            <a:r>
              <a:rPr sz="1600" b="1" dirty="0">
                <a:solidFill>
                  <a:srgbClr val="182D42"/>
                </a:solidFill>
                <a:latin typeface="Aptos"/>
              </a:rPr>
              <a:t> </a:t>
            </a:r>
            <a:r>
              <a:rPr sz="1600" b="1" dirty="0" err="1">
                <a:solidFill>
                  <a:srgbClr val="182D42"/>
                </a:solidFill>
                <a:latin typeface="Aptos"/>
              </a:rPr>
              <a:t>polyspermie</a:t>
            </a:r>
            <a:r>
              <a:rPr sz="1600" b="1" dirty="0">
                <a:solidFill>
                  <a:srgbClr val="182D42"/>
                </a:solidFill>
                <a:latin typeface="Aptos"/>
              </a:rPr>
              <a:t> </a:t>
            </a:r>
            <a:r>
              <a:rPr sz="1600" b="1" dirty="0" err="1">
                <a:solidFill>
                  <a:srgbClr val="182D42"/>
                </a:solidFill>
                <a:latin typeface="Aptos"/>
              </a:rPr>
              <a:t>zásadný</a:t>
            </a:r>
            <a:r>
              <a:rPr sz="1600" b="1" dirty="0">
                <a:solidFill>
                  <a:srgbClr val="182D42"/>
                </a:solidFill>
                <a:latin typeface="Aptos"/>
              </a:rPr>
              <a:t>.</a:t>
            </a:r>
          </a:p>
        </p:txBody>
      </p:sp>
      <p:sp>
        <p:nvSpPr>
          <p:cNvPr id="16" name="TextBox 15"/>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17" name="TextBox 16"/>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18</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Developmental Biology 3230">
            <a:extLst>
              <a:ext uri="{FF2B5EF4-FFF2-40B4-BE49-F238E27FC236}">
                <a16:creationId xmlns:a16="http://schemas.microsoft.com/office/drawing/2014/main" id="{6AA91D78-4414-BE5D-5C9A-A0BBF7FAE3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571500"/>
            <a:ext cx="7620000" cy="5715000"/>
          </a:xfrm>
          <a:prstGeom prst="rect">
            <a:avLst/>
          </a:prstGeom>
          <a:noFill/>
          <a:extLst>
            <a:ext uri="{909E8E84-426E-40DD-AFC4-6F175D3DCCD1}">
              <a14:hiddenFill xmlns:a14="http://schemas.microsoft.com/office/drawing/2010/main">
                <a:solidFill>
                  <a:srgbClr val="FFFFFF"/>
                </a:solidFill>
              </a14:hiddenFill>
            </a:ext>
          </a:extLst>
        </p:spPr>
      </p:pic>
      <p:sp>
        <p:nvSpPr>
          <p:cNvPr id="3" name="BlokTextu 2">
            <a:extLst>
              <a:ext uri="{FF2B5EF4-FFF2-40B4-BE49-F238E27FC236}">
                <a16:creationId xmlns:a16="http://schemas.microsoft.com/office/drawing/2014/main" id="{616855FD-6BD0-D38A-728A-97321EB8DAF7}"/>
              </a:ext>
            </a:extLst>
          </p:cNvPr>
          <p:cNvSpPr txBox="1"/>
          <p:nvPr/>
        </p:nvSpPr>
        <p:spPr>
          <a:xfrm>
            <a:off x="658368" y="765851"/>
            <a:ext cx="6096000" cy="507831"/>
          </a:xfrm>
          <a:prstGeom prst="rect">
            <a:avLst/>
          </a:prstGeom>
          <a:noFill/>
        </p:spPr>
        <p:txBody>
          <a:bodyPr wrap="square">
            <a:spAutoFit/>
          </a:bodyPr>
          <a:lstStyle/>
          <a:p>
            <a:pPr algn="l"/>
            <a:r>
              <a:rPr lang="sk-SK" sz="2700" b="1" dirty="0" err="1">
                <a:latin typeface="Aptos"/>
              </a:rPr>
              <a:t>Kortikálna</a:t>
            </a:r>
            <a:r>
              <a:rPr lang="sk-SK" sz="2700" b="1" dirty="0">
                <a:latin typeface="Aptos"/>
              </a:rPr>
              <a:t> / zónová reakcia</a:t>
            </a:r>
          </a:p>
        </p:txBody>
      </p:sp>
      <p:sp>
        <p:nvSpPr>
          <p:cNvPr id="7" name="BlokTextu 6">
            <a:extLst>
              <a:ext uri="{FF2B5EF4-FFF2-40B4-BE49-F238E27FC236}">
                <a16:creationId xmlns:a16="http://schemas.microsoft.com/office/drawing/2014/main" id="{1ED5AC25-9A3F-1753-5A76-680EAC0A2E1D}"/>
              </a:ext>
            </a:extLst>
          </p:cNvPr>
          <p:cNvSpPr txBox="1"/>
          <p:nvPr/>
        </p:nvSpPr>
        <p:spPr>
          <a:xfrm>
            <a:off x="658368" y="427806"/>
            <a:ext cx="6096000" cy="23083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900" b="1" i="0" u="none" strike="noStrike" kern="1200" cap="none" spc="0" normalizeH="0" baseline="0" noProof="0" dirty="0">
                <a:ln>
                  <a:noFill/>
                </a:ln>
                <a:solidFill>
                  <a:srgbClr val="00808B"/>
                </a:solidFill>
                <a:effectLst/>
                <a:uLnTx/>
                <a:uFillTx/>
                <a:latin typeface="Aptos"/>
                <a:ea typeface="+mn-ea"/>
                <a:cs typeface="+mn-cs"/>
              </a:rPr>
              <a:t>FERTILIZÁCIA</a:t>
            </a:r>
          </a:p>
        </p:txBody>
      </p:sp>
      <p:sp>
        <p:nvSpPr>
          <p:cNvPr id="8" name="Rectangle 3">
            <a:extLst>
              <a:ext uri="{FF2B5EF4-FFF2-40B4-BE49-F238E27FC236}">
                <a16:creationId xmlns:a16="http://schemas.microsoft.com/office/drawing/2014/main" id="{83F3E163-5544-75C5-6E54-7E36C6DE4634}"/>
              </a:ext>
            </a:extLst>
          </p:cNvPr>
          <p:cNvSpPr/>
          <p:nvPr/>
        </p:nvSpPr>
        <p:spPr>
          <a:xfrm>
            <a:off x="658368" y="1380895"/>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7495397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FERTILIZÁCIA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Oocyt dokončí prácu, ktorú začal pred rokmi</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Fertilizácia spustí dokončenie meiózy II</a:t>
            </a:r>
          </a:p>
        </p:txBody>
      </p:sp>
      <p:sp>
        <p:nvSpPr>
          <p:cNvPr id="6" name="Rounded Rectangle 5"/>
          <p:cNvSpPr/>
          <p:nvPr/>
        </p:nvSpPr>
        <p:spPr>
          <a:xfrm>
            <a:off x="822960" y="1828800"/>
            <a:ext cx="2971800" cy="1463040"/>
          </a:xfrm>
          <a:prstGeom prst="roundRect">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69264" y="1956816"/>
            <a:ext cx="2681119" cy="344710"/>
          </a:xfrm>
          <a:prstGeom prst="rect">
            <a:avLst/>
          </a:prstGeom>
          <a:noFill/>
        </p:spPr>
        <p:txBody>
          <a:bodyPr wrap="none" lIns="27432" tIns="18288" rIns="27432" bIns="18288">
            <a:spAutoFit/>
          </a:bodyPr>
          <a:lstStyle/>
          <a:p>
            <a:pPr algn="l"/>
            <a:r>
              <a:rPr sz="2000" b="1" dirty="0">
                <a:solidFill>
                  <a:srgbClr val="FFFFFF"/>
                </a:solidFill>
                <a:latin typeface="Aptos"/>
              </a:rPr>
              <a:t>Pred </a:t>
            </a:r>
            <a:r>
              <a:rPr sz="2000" b="1" dirty="0" err="1">
                <a:solidFill>
                  <a:srgbClr val="FFFFFF"/>
                </a:solidFill>
                <a:latin typeface="Aptos"/>
              </a:rPr>
              <a:t>vstupom</a:t>
            </a:r>
            <a:r>
              <a:rPr sz="2000" b="1" dirty="0">
                <a:solidFill>
                  <a:srgbClr val="FFFFFF"/>
                </a:solidFill>
                <a:latin typeface="Aptos"/>
              </a:rPr>
              <a:t> </a:t>
            </a:r>
            <a:r>
              <a:rPr sz="2000" b="1" dirty="0" err="1">
                <a:solidFill>
                  <a:srgbClr val="FFFFFF"/>
                </a:solidFill>
                <a:latin typeface="Aptos"/>
              </a:rPr>
              <a:t>spermie</a:t>
            </a:r>
            <a:endParaRPr sz="2000" b="1" dirty="0">
              <a:solidFill>
                <a:srgbClr val="FFFFFF"/>
              </a:solidFill>
              <a:latin typeface="Aptos"/>
            </a:endParaRPr>
          </a:p>
        </p:txBody>
      </p:sp>
      <p:sp>
        <p:nvSpPr>
          <p:cNvPr id="8" name="TextBox 7"/>
          <p:cNvSpPr txBox="1"/>
          <p:nvPr/>
        </p:nvSpPr>
        <p:spPr>
          <a:xfrm>
            <a:off x="969264" y="2359152"/>
            <a:ext cx="2327047" cy="590931"/>
          </a:xfrm>
          <a:prstGeom prst="rect">
            <a:avLst/>
          </a:prstGeom>
          <a:noFill/>
        </p:spPr>
        <p:txBody>
          <a:bodyPr wrap="none" lIns="27432" tIns="18288" rIns="27432" bIns="18288">
            <a:spAutoFit/>
          </a:bodyPr>
          <a:lstStyle/>
          <a:p>
            <a:pPr algn="l"/>
            <a:r>
              <a:rPr b="0" dirty="0" err="1">
                <a:solidFill>
                  <a:srgbClr val="FFFFFF"/>
                </a:solidFill>
                <a:latin typeface="Aptos"/>
              </a:rPr>
              <a:t>sekundárny</a:t>
            </a:r>
            <a:r>
              <a:rPr b="0" dirty="0">
                <a:solidFill>
                  <a:srgbClr val="FFFFFF"/>
                </a:solidFill>
                <a:latin typeface="Aptos"/>
              </a:rPr>
              <a:t> </a:t>
            </a:r>
            <a:r>
              <a:rPr b="0" dirty="0" err="1">
                <a:solidFill>
                  <a:srgbClr val="FFFFFF"/>
                </a:solidFill>
                <a:latin typeface="Aptos"/>
              </a:rPr>
              <a:t>oocyt</a:t>
            </a:r>
            <a:r>
              <a:rPr b="0" dirty="0">
                <a:solidFill>
                  <a:srgbClr val="FFFFFF"/>
                </a:solidFill>
                <a:latin typeface="Aptos"/>
              </a:rPr>
              <a:t>
</a:t>
            </a:r>
            <a:r>
              <a:rPr b="0" dirty="0" err="1">
                <a:solidFill>
                  <a:srgbClr val="FFFFFF"/>
                </a:solidFill>
                <a:latin typeface="Aptos"/>
              </a:rPr>
              <a:t>zastavený</a:t>
            </a:r>
            <a:r>
              <a:rPr b="0" dirty="0">
                <a:solidFill>
                  <a:srgbClr val="FFFFFF"/>
                </a:solidFill>
                <a:latin typeface="Aptos"/>
              </a:rPr>
              <a:t> v </a:t>
            </a:r>
            <a:r>
              <a:rPr b="0" dirty="0" err="1">
                <a:solidFill>
                  <a:srgbClr val="FFFFFF"/>
                </a:solidFill>
                <a:latin typeface="Aptos"/>
              </a:rPr>
              <a:t>metafáze</a:t>
            </a:r>
            <a:r>
              <a:rPr b="0" dirty="0">
                <a:solidFill>
                  <a:srgbClr val="FFFFFF"/>
                </a:solidFill>
                <a:latin typeface="Aptos"/>
              </a:rPr>
              <a:t> II</a:t>
            </a:r>
          </a:p>
        </p:txBody>
      </p:sp>
      <p:cxnSp>
        <p:nvCxnSpPr>
          <p:cNvPr id="9" name="Connector 8"/>
          <p:cNvCxnSpPr/>
          <p:nvPr/>
        </p:nvCxnSpPr>
        <p:spPr>
          <a:xfrm>
            <a:off x="3931920" y="2560320"/>
            <a:ext cx="77724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0" name="Rounded Rectangle 9"/>
          <p:cNvSpPr/>
          <p:nvPr/>
        </p:nvSpPr>
        <p:spPr>
          <a:xfrm>
            <a:off x="4846320" y="1828800"/>
            <a:ext cx="2971800" cy="146304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4992624" y="1956816"/>
            <a:ext cx="1384610" cy="344710"/>
          </a:xfrm>
          <a:prstGeom prst="rect">
            <a:avLst/>
          </a:prstGeom>
          <a:noFill/>
        </p:spPr>
        <p:txBody>
          <a:bodyPr wrap="none" lIns="27432" tIns="18288" rIns="27432" bIns="18288">
            <a:spAutoFit/>
          </a:bodyPr>
          <a:lstStyle/>
          <a:p>
            <a:pPr algn="l"/>
            <a:r>
              <a:rPr sz="2000" b="1" dirty="0">
                <a:solidFill>
                  <a:srgbClr val="FFFFFF"/>
                </a:solidFill>
                <a:latin typeface="Aptos"/>
              </a:rPr>
              <a:t>Po </a:t>
            </a:r>
            <a:r>
              <a:rPr sz="2000" b="1" dirty="0" err="1">
                <a:solidFill>
                  <a:srgbClr val="FFFFFF"/>
                </a:solidFill>
                <a:latin typeface="Aptos"/>
              </a:rPr>
              <a:t>aktivácii</a:t>
            </a:r>
            <a:endParaRPr sz="2000" b="1" dirty="0">
              <a:solidFill>
                <a:srgbClr val="FFFFFF"/>
              </a:solidFill>
              <a:latin typeface="Aptos"/>
            </a:endParaRPr>
          </a:p>
        </p:txBody>
      </p:sp>
      <p:sp>
        <p:nvSpPr>
          <p:cNvPr id="12" name="TextBox 11"/>
          <p:cNvSpPr txBox="1"/>
          <p:nvPr/>
        </p:nvSpPr>
        <p:spPr>
          <a:xfrm>
            <a:off x="4992624" y="2359152"/>
            <a:ext cx="2342949" cy="590931"/>
          </a:xfrm>
          <a:prstGeom prst="rect">
            <a:avLst/>
          </a:prstGeom>
          <a:noFill/>
        </p:spPr>
        <p:txBody>
          <a:bodyPr wrap="none" lIns="27432" tIns="18288" rIns="27432" bIns="18288">
            <a:spAutoFit/>
          </a:bodyPr>
          <a:lstStyle/>
          <a:p>
            <a:pPr algn="l"/>
            <a:r>
              <a:rPr b="0" dirty="0" err="1">
                <a:solidFill>
                  <a:srgbClr val="FFFFFF"/>
                </a:solidFill>
                <a:latin typeface="Aptos"/>
              </a:rPr>
              <a:t>dokončenie</a:t>
            </a:r>
            <a:r>
              <a:rPr b="0" dirty="0">
                <a:solidFill>
                  <a:srgbClr val="FFFFFF"/>
                </a:solidFill>
                <a:latin typeface="Aptos"/>
              </a:rPr>
              <a:t> </a:t>
            </a:r>
            <a:r>
              <a:rPr b="0" dirty="0" err="1">
                <a:solidFill>
                  <a:srgbClr val="FFFFFF"/>
                </a:solidFill>
                <a:latin typeface="Aptos"/>
              </a:rPr>
              <a:t>meiózy</a:t>
            </a:r>
            <a:r>
              <a:rPr b="0" dirty="0">
                <a:solidFill>
                  <a:srgbClr val="FFFFFF"/>
                </a:solidFill>
                <a:latin typeface="Aptos"/>
              </a:rPr>
              <a:t> II
+ </a:t>
            </a:r>
            <a:r>
              <a:rPr b="0" dirty="0" err="1">
                <a:solidFill>
                  <a:srgbClr val="FFFFFF"/>
                </a:solidFill>
                <a:latin typeface="Aptos"/>
              </a:rPr>
              <a:t>druhé</a:t>
            </a:r>
            <a:r>
              <a:rPr b="0" dirty="0">
                <a:solidFill>
                  <a:srgbClr val="FFFFFF"/>
                </a:solidFill>
                <a:latin typeface="Aptos"/>
              </a:rPr>
              <a:t> </a:t>
            </a:r>
            <a:r>
              <a:rPr b="0" dirty="0" err="1">
                <a:solidFill>
                  <a:srgbClr val="FFFFFF"/>
                </a:solidFill>
                <a:latin typeface="Aptos"/>
              </a:rPr>
              <a:t>pólové</a:t>
            </a:r>
            <a:r>
              <a:rPr b="0" dirty="0">
                <a:solidFill>
                  <a:srgbClr val="FFFFFF"/>
                </a:solidFill>
                <a:latin typeface="Aptos"/>
              </a:rPr>
              <a:t> </a:t>
            </a:r>
            <a:r>
              <a:rPr b="0" dirty="0" err="1">
                <a:solidFill>
                  <a:srgbClr val="FFFFFF"/>
                </a:solidFill>
                <a:latin typeface="Aptos"/>
              </a:rPr>
              <a:t>teliesko</a:t>
            </a:r>
            <a:endParaRPr b="0" dirty="0">
              <a:solidFill>
                <a:srgbClr val="FFFFFF"/>
              </a:solidFill>
              <a:latin typeface="Aptos"/>
            </a:endParaRPr>
          </a:p>
        </p:txBody>
      </p:sp>
      <p:cxnSp>
        <p:nvCxnSpPr>
          <p:cNvPr id="13" name="Connector 12"/>
          <p:cNvCxnSpPr/>
          <p:nvPr/>
        </p:nvCxnSpPr>
        <p:spPr>
          <a:xfrm>
            <a:off x="7955279" y="2560320"/>
            <a:ext cx="777241"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4" name="Rounded Rectangle 13"/>
          <p:cNvSpPr/>
          <p:nvPr/>
        </p:nvSpPr>
        <p:spPr>
          <a:xfrm>
            <a:off x="8869680" y="1828800"/>
            <a:ext cx="2468880" cy="1463040"/>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9015984" y="1956816"/>
            <a:ext cx="1120948" cy="344710"/>
          </a:xfrm>
          <a:prstGeom prst="rect">
            <a:avLst/>
          </a:prstGeom>
          <a:noFill/>
        </p:spPr>
        <p:txBody>
          <a:bodyPr wrap="none" lIns="27432" tIns="18288" rIns="27432" bIns="18288">
            <a:spAutoFit/>
          </a:bodyPr>
          <a:lstStyle/>
          <a:p>
            <a:pPr algn="l"/>
            <a:r>
              <a:rPr sz="2000" b="1" dirty="0" err="1">
                <a:solidFill>
                  <a:srgbClr val="FFFFFF"/>
                </a:solidFill>
                <a:latin typeface="Aptos"/>
              </a:rPr>
              <a:t>Výsledok</a:t>
            </a:r>
            <a:endParaRPr sz="2000" b="1" dirty="0">
              <a:solidFill>
                <a:srgbClr val="FFFFFF"/>
              </a:solidFill>
              <a:latin typeface="Aptos"/>
            </a:endParaRPr>
          </a:p>
        </p:txBody>
      </p:sp>
      <p:sp>
        <p:nvSpPr>
          <p:cNvPr id="16" name="TextBox 15"/>
          <p:cNvSpPr txBox="1"/>
          <p:nvPr/>
        </p:nvSpPr>
        <p:spPr>
          <a:xfrm>
            <a:off x="9015984" y="2359152"/>
            <a:ext cx="2292935" cy="590931"/>
          </a:xfrm>
          <a:prstGeom prst="rect">
            <a:avLst/>
          </a:prstGeom>
          <a:noFill/>
        </p:spPr>
        <p:txBody>
          <a:bodyPr wrap="none" lIns="27432" tIns="18288" rIns="27432" bIns="18288">
            <a:spAutoFit/>
          </a:bodyPr>
          <a:lstStyle/>
          <a:p>
            <a:pPr algn="l"/>
            <a:r>
              <a:rPr b="0" dirty="0" err="1">
                <a:solidFill>
                  <a:srgbClr val="FFFFFF"/>
                </a:solidFill>
                <a:latin typeface="Aptos"/>
              </a:rPr>
              <a:t>ženský</a:t>
            </a:r>
            <a:r>
              <a:rPr b="0" dirty="0">
                <a:solidFill>
                  <a:srgbClr val="FFFFFF"/>
                </a:solidFill>
                <a:latin typeface="Aptos"/>
              </a:rPr>
              <a:t>
</a:t>
            </a:r>
            <a:r>
              <a:rPr b="0" dirty="0" err="1">
                <a:solidFill>
                  <a:srgbClr val="FFFFFF"/>
                </a:solidFill>
                <a:latin typeface="Aptos"/>
              </a:rPr>
              <a:t>pronukleus</a:t>
            </a:r>
            <a:r>
              <a:rPr lang="sk-SK" b="0" dirty="0">
                <a:solidFill>
                  <a:srgbClr val="FFFFFF"/>
                </a:solidFill>
                <a:latin typeface="Aptos"/>
              </a:rPr>
              <a:t> - </a:t>
            </a:r>
            <a:r>
              <a:rPr lang="sk-SK" b="0" dirty="0" err="1">
                <a:solidFill>
                  <a:srgbClr val="FFFFFF"/>
                </a:solidFill>
                <a:latin typeface="Aptos"/>
              </a:rPr>
              <a:t>prvojadro</a:t>
            </a:r>
            <a:endParaRPr b="0" dirty="0">
              <a:solidFill>
                <a:srgbClr val="FFFFFF"/>
              </a:solidFill>
              <a:latin typeface="Aptos"/>
            </a:endParaRPr>
          </a:p>
        </p:txBody>
      </p:sp>
      <p:sp>
        <p:nvSpPr>
          <p:cNvPr id="17" name="Rounded Rectangle 16"/>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ectangle 17"/>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877824" y="5888736"/>
            <a:ext cx="9571723" cy="283154"/>
          </a:xfrm>
          <a:prstGeom prst="rect">
            <a:avLst/>
          </a:prstGeom>
          <a:noFill/>
        </p:spPr>
        <p:txBody>
          <a:bodyPr wrap="none" lIns="27432" tIns="18288" rIns="27432" bIns="18288">
            <a:spAutoFit/>
          </a:bodyPr>
          <a:lstStyle/>
          <a:p>
            <a:pPr algn="l"/>
            <a:r>
              <a:rPr sz="1600" b="1" dirty="0" err="1">
                <a:solidFill>
                  <a:srgbClr val="182D42"/>
                </a:solidFill>
                <a:latin typeface="Aptos"/>
              </a:rPr>
              <a:t>Jedn</a:t>
            </a:r>
            <a:r>
              <a:rPr lang="sk-SK" sz="1600" b="1" dirty="0">
                <a:solidFill>
                  <a:srgbClr val="182D42"/>
                </a:solidFill>
                <a:latin typeface="Aptos"/>
              </a:rPr>
              <a:t>o</a:t>
            </a:r>
            <a:r>
              <a:rPr sz="1600" b="1" dirty="0">
                <a:solidFill>
                  <a:srgbClr val="182D42"/>
                </a:solidFill>
                <a:latin typeface="Aptos"/>
              </a:rPr>
              <a:t> </a:t>
            </a:r>
            <a:r>
              <a:rPr sz="1600" b="1" dirty="0" err="1">
                <a:solidFill>
                  <a:srgbClr val="182D42"/>
                </a:solidFill>
                <a:latin typeface="Aptos"/>
              </a:rPr>
              <a:t>meiotick</a:t>
            </a:r>
            <a:r>
              <a:rPr lang="sk-SK" sz="1600" b="1" dirty="0">
                <a:solidFill>
                  <a:srgbClr val="182D42"/>
                </a:solidFill>
                <a:latin typeface="Aptos"/>
              </a:rPr>
              <a:t>é</a:t>
            </a:r>
            <a:r>
              <a:rPr sz="1600" b="1" dirty="0">
                <a:solidFill>
                  <a:srgbClr val="182D42"/>
                </a:solidFill>
                <a:latin typeface="Aptos"/>
              </a:rPr>
              <a:t> d</a:t>
            </a:r>
            <a:r>
              <a:rPr lang="sk-SK" sz="1600" b="1" dirty="0" err="1">
                <a:solidFill>
                  <a:srgbClr val="182D42"/>
                </a:solidFill>
                <a:latin typeface="Aptos"/>
              </a:rPr>
              <a:t>elenie</a:t>
            </a:r>
            <a:r>
              <a:rPr sz="1600" b="1" dirty="0">
                <a:solidFill>
                  <a:srgbClr val="182D42"/>
                </a:solidFill>
                <a:latin typeface="Aptos"/>
              </a:rPr>
              <a:t> </a:t>
            </a:r>
            <a:r>
              <a:rPr sz="1600" b="1" dirty="0" err="1">
                <a:solidFill>
                  <a:srgbClr val="182D42"/>
                </a:solidFill>
                <a:latin typeface="Aptos"/>
              </a:rPr>
              <a:t>môže</a:t>
            </a:r>
            <a:r>
              <a:rPr sz="1600" b="1" dirty="0">
                <a:solidFill>
                  <a:srgbClr val="182D42"/>
                </a:solidFill>
                <a:latin typeface="Aptos"/>
              </a:rPr>
              <a:t> </a:t>
            </a:r>
            <a:r>
              <a:rPr sz="1600" b="1" dirty="0" err="1">
                <a:solidFill>
                  <a:srgbClr val="182D42"/>
                </a:solidFill>
                <a:latin typeface="Aptos"/>
              </a:rPr>
              <a:t>byť</a:t>
            </a:r>
            <a:r>
              <a:rPr sz="1600" b="1" dirty="0">
                <a:solidFill>
                  <a:srgbClr val="182D42"/>
                </a:solidFill>
                <a:latin typeface="Aptos"/>
              </a:rPr>
              <a:t> </a:t>
            </a:r>
            <a:r>
              <a:rPr sz="1600" b="1" dirty="0" err="1">
                <a:solidFill>
                  <a:srgbClr val="182D42"/>
                </a:solidFill>
                <a:latin typeface="Aptos"/>
              </a:rPr>
              <a:t>začat</a:t>
            </a:r>
            <a:r>
              <a:rPr lang="sk-SK" sz="1600" b="1" dirty="0">
                <a:solidFill>
                  <a:srgbClr val="182D42"/>
                </a:solidFill>
                <a:latin typeface="Aptos"/>
              </a:rPr>
              <a:t>é</a:t>
            </a:r>
            <a:r>
              <a:rPr sz="1600" b="1" dirty="0">
                <a:solidFill>
                  <a:srgbClr val="182D42"/>
                </a:solidFill>
                <a:latin typeface="Aptos"/>
              </a:rPr>
              <a:t> </a:t>
            </a:r>
            <a:r>
              <a:rPr sz="1600" b="1" dirty="0" err="1">
                <a:solidFill>
                  <a:srgbClr val="182D42"/>
                </a:solidFill>
                <a:latin typeface="Aptos"/>
              </a:rPr>
              <a:t>prenatálne</a:t>
            </a:r>
            <a:r>
              <a:rPr sz="1600" b="1" dirty="0">
                <a:solidFill>
                  <a:srgbClr val="182D42"/>
                </a:solidFill>
                <a:latin typeface="Aptos"/>
              </a:rPr>
              <a:t> a </a:t>
            </a:r>
            <a:r>
              <a:rPr sz="1600" b="1" dirty="0" err="1">
                <a:solidFill>
                  <a:srgbClr val="182D42"/>
                </a:solidFill>
                <a:latin typeface="Aptos"/>
              </a:rPr>
              <a:t>dokončen</a:t>
            </a:r>
            <a:r>
              <a:rPr lang="sk-SK" sz="1600" b="1" dirty="0">
                <a:solidFill>
                  <a:srgbClr val="182D42"/>
                </a:solidFill>
                <a:latin typeface="Aptos"/>
              </a:rPr>
              <a:t>é</a:t>
            </a:r>
            <a:r>
              <a:rPr sz="1600" b="1" dirty="0">
                <a:solidFill>
                  <a:srgbClr val="182D42"/>
                </a:solidFill>
                <a:latin typeface="Aptos"/>
              </a:rPr>
              <a:t> </a:t>
            </a:r>
            <a:r>
              <a:rPr sz="1600" b="1" dirty="0" err="1">
                <a:solidFill>
                  <a:srgbClr val="182D42"/>
                </a:solidFill>
                <a:latin typeface="Aptos"/>
              </a:rPr>
              <a:t>až</a:t>
            </a:r>
            <a:r>
              <a:rPr sz="1600" b="1" dirty="0">
                <a:solidFill>
                  <a:srgbClr val="182D42"/>
                </a:solidFill>
                <a:latin typeface="Aptos"/>
              </a:rPr>
              <a:t> po</a:t>
            </a:r>
            <a:r>
              <a:rPr lang="sk-SK" sz="1600" b="1" dirty="0">
                <a:solidFill>
                  <a:srgbClr val="182D42"/>
                </a:solidFill>
                <a:latin typeface="Aptos"/>
              </a:rPr>
              <a:t> </a:t>
            </a:r>
            <a:r>
              <a:rPr sz="1600" b="1" dirty="0">
                <a:solidFill>
                  <a:srgbClr val="182D42"/>
                </a:solidFill>
                <a:latin typeface="Aptos"/>
              </a:rPr>
              <a:t>o</a:t>
            </a:r>
            <a:r>
              <a:rPr lang="sk-SK" sz="1600" b="1" dirty="0" err="1">
                <a:solidFill>
                  <a:srgbClr val="182D42"/>
                </a:solidFill>
                <a:latin typeface="Aptos"/>
              </a:rPr>
              <a:t>plodnení</a:t>
            </a:r>
            <a:r>
              <a:rPr lang="sk-SK" sz="1600" b="1" dirty="0">
                <a:solidFill>
                  <a:srgbClr val="182D42"/>
                </a:solidFill>
                <a:latin typeface="Aptos"/>
              </a:rPr>
              <a:t> o</a:t>
            </a:r>
            <a:r>
              <a:rPr sz="1600" b="1" dirty="0">
                <a:solidFill>
                  <a:srgbClr val="182D42"/>
                </a:solidFill>
                <a:latin typeface="Aptos"/>
              </a:rPr>
              <a:t> </a:t>
            </a:r>
            <a:r>
              <a:rPr sz="1600" b="1" dirty="0" err="1">
                <a:solidFill>
                  <a:srgbClr val="182D42"/>
                </a:solidFill>
                <a:latin typeface="Aptos"/>
              </a:rPr>
              <a:t>desaťročia</a:t>
            </a:r>
            <a:r>
              <a:rPr sz="1600" b="1" dirty="0">
                <a:solidFill>
                  <a:srgbClr val="182D42"/>
                </a:solidFill>
                <a:latin typeface="Aptos"/>
              </a:rPr>
              <a:t> </a:t>
            </a:r>
            <a:r>
              <a:rPr sz="1600" b="1" dirty="0" err="1">
                <a:solidFill>
                  <a:srgbClr val="182D42"/>
                </a:solidFill>
                <a:latin typeface="Aptos"/>
              </a:rPr>
              <a:t>neskôr</a:t>
            </a:r>
            <a:r>
              <a:rPr sz="1600" b="1" dirty="0">
                <a:solidFill>
                  <a:srgbClr val="182D42"/>
                </a:solidFill>
                <a:latin typeface="Aptos"/>
              </a:rPr>
              <a:t>.</a:t>
            </a:r>
          </a:p>
        </p:txBody>
      </p:sp>
      <p:sp>
        <p:nvSpPr>
          <p:cNvPr id="20" name="TextBox 19"/>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1" name="TextBox 20"/>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19</a:t>
            </a:r>
          </a:p>
        </p:txBody>
      </p:sp>
      <p:pic>
        <p:nvPicPr>
          <p:cNvPr id="22" name="Zástupný objekt pre obsah 9" descr="Pronucleus">
            <a:extLst>
              <a:ext uri="{FF2B5EF4-FFF2-40B4-BE49-F238E27FC236}">
                <a16:creationId xmlns:a16="http://schemas.microsoft.com/office/drawing/2014/main" id="{2F9C26B5-0EE1-8EF2-BD31-A337957851F4}"/>
              </a:ext>
            </a:extLst>
          </p:cNvPr>
          <p:cNvPicPr>
            <a:picLocks noChangeAspect="1"/>
          </p:cNvPicPr>
          <p:nvPr/>
        </p:nvPicPr>
        <p:blipFill>
          <a:blip r:embed="rId3"/>
          <a:stretch>
            <a:fillRect/>
          </a:stretch>
        </p:blipFill>
        <p:spPr>
          <a:xfrm>
            <a:off x="3686879" y="3547603"/>
            <a:ext cx="4760329" cy="2023646"/>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FERTILIZÁCIA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Dva pronukley, jedna bunka</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Materský a otcovský genóm sa pripravujú na spoločný štart</a:t>
            </a:r>
          </a:p>
        </p:txBody>
      </p:sp>
      <p:grpSp>
        <p:nvGrpSpPr>
          <p:cNvPr id="22" name="Skupina 21">
            <a:extLst>
              <a:ext uri="{FF2B5EF4-FFF2-40B4-BE49-F238E27FC236}">
                <a16:creationId xmlns:a16="http://schemas.microsoft.com/office/drawing/2014/main" id="{155992AB-1054-1D18-A1C3-2523455909E1}"/>
              </a:ext>
            </a:extLst>
          </p:cNvPr>
          <p:cNvGrpSpPr/>
          <p:nvPr/>
        </p:nvGrpSpPr>
        <p:grpSpPr>
          <a:xfrm>
            <a:off x="1532541" y="2129530"/>
            <a:ext cx="2823654" cy="2789941"/>
            <a:chOff x="1828800" y="1828800"/>
            <a:chExt cx="2743200" cy="2743200"/>
          </a:xfrm>
        </p:grpSpPr>
        <p:sp>
          <p:nvSpPr>
            <p:cNvPr id="6" name="Oval 5"/>
            <p:cNvSpPr/>
            <p:nvPr/>
          </p:nvSpPr>
          <p:spPr>
            <a:xfrm>
              <a:off x="1828800" y="1828800"/>
              <a:ext cx="2743200" cy="2743200"/>
            </a:xfrm>
            <a:prstGeom prst="ellipse">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7" name="Oval 6"/>
            <p:cNvSpPr/>
            <p:nvPr/>
          </p:nvSpPr>
          <p:spPr>
            <a:xfrm>
              <a:off x="2286000" y="2468880"/>
              <a:ext cx="822960" cy="82296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2286000" y="2707538"/>
              <a:ext cx="822960" cy="345643"/>
            </a:xfrm>
            <a:prstGeom prst="rect">
              <a:avLst/>
            </a:prstGeom>
            <a:noFill/>
          </p:spPr>
          <p:txBody>
            <a:bodyPr wrap="none" lIns="27432" tIns="18288" rIns="27432" bIns="18288">
              <a:spAutoFit/>
            </a:bodyPr>
            <a:lstStyle/>
            <a:p>
              <a:pPr algn="ctr"/>
              <a:r>
                <a:rPr sz="1800" b="1">
                  <a:solidFill>
                    <a:srgbClr val="FFFFFF"/>
                  </a:solidFill>
                  <a:latin typeface="Aptos"/>
                </a:rPr>
                <a:t>♀</a:t>
              </a:r>
            </a:p>
          </p:txBody>
        </p:sp>
        <p:sp>
          <p:nvSpPr>
            <p:cNvPr id="9" name="Oval 8"/>
            <p:cNvSpPr/>
            <p:nvPr/>
          </p:nvSpPr>
          <p:spPr>
            <a:xfrm>
              <a:off x="3200400" y="2468880"/>
              <a:ext cx="822960" cy="822960"/>
            </a:xfrm>
            <a:prstGeom prst="ellipse">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3200400" y="2707538"/>
              <a:ext cx="822960" cy="345643"/>
            </a:xfrm>
            <a:prstGeom prst="rect">
              <a:avLst/>
            </a:prstGeom>
            <a:noFill/>
          </p:spPr>
          <p:txBody>
            <a:bodyPr wrap="none" lIns="27432" tIns="18288" rIns="27432" bIns="18288">
              <a:spAutoFit/>
            </a:bodyPr>
            <a:lstStyle/>
            <a:p>
              <a:pPr algn="ctr"/>
              <a:r>
                <a:rPr sz="1800" b="1">
                  <a:solidFill>
                    <a:srgbClr val="FFFFFF"/>
                  </a:solidFill>
                  <a:latin typeface="Aptos"/>
                </a:rPr>
                <a:t>♂</a:t>
              </a:r>
            </a:p>
          </p:txBody>
        </p:sp>
      </p:grpSp>
      <p:cxnSp>
        <p:nvCxnSpPr>
          <p:cNvPr id="11" name="Connector 10"/>
          <p:cNvCxnSpPr/>
          <p:nvPr/>
        </p:nvCxnSpPr>
        <p:spPr>
          <a:xfrm>
            <a:off x="4606570" y="3524500"/>
            <a:ext cx="109728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6217920" y="2624328"/>
            <a:ext cx="2743200" cy="1152144"/>
          </a:xfrm>
          <a:prstGeom prst="rect">
            <a:avLst/>
          </a:prstGeom>
          <a:noFill/>
        </p:spPr>
        <p:txBody>
          <a:bodyPr wrap="none" lIns="27432" tIns="18288" rIns="27432" bIns="18288">
            <a:spAutoFit/>
          </a:bodyPr>
          <a:lstStyle/>
          <a:p>
            <a:pPr algn="ctr"/>
            <a:r>
              <a:rPr sz="1900" b="1">
                <a:solidFill>
                  <a:srgbClr val="FFFFFF"/>
                </a:solidFill>
                <a:latin typeface="Aptos"/>
              </a:rPr>
              <a:t>ZYGOTA
46</a:t>
            </a:r>
          </a:p>
        </p:txBody>
      </p:sp>
      <p:sp>
        <p:nvSpPr>
          <p:cNvPr id="14" name="TextBox 13"/>
          <p:cNvSpPr txBox="1"/>
          <p:nvPr/>
        </p:nvSpPr>
        <p:spPr>
          <a:xfrm>
            <a:off x="9245225" y="3127776"/>
            <a:ext cx="2103120" cy="457200"/>
          </a:xfrm>
          <a:prstGeom prst="rect">
            <a:avLst/>
          </a:prstGeom>
          <a:noFill/>
        </p:spPr>
        <p:txBody>
          <a:bodyPr wrap="none" lIns="27432" tIns="18288" rIns="27432" bIns="18288">
            <a:spAutoFit/>
          </a:bodyPr>
          <a:lstStyle/>
          <a:p>
            <a:pPr algn="ctr"/>
            <a:r>
              <a:rPr sz="2300" b="1" dirty="0">
                <a:solidFill>
                  <a:srgbClr val="182D42"/>
                </a:solidFill>
                <a:latin typeface="Aptos"/>
              </a:rPr>
              <a:t>23 + 23 = 46</a:t>
            </a:r>
          </a:p>
        </p:txBody>
      </p:sp>
      <p:sp>
        <p:nvSpPr>
          <p:cNvPr id="15" name="TextBox 14"/>
          <p:cNvSpPr txBox="1"/>
          <p:nvPr/>
        </p:nvSpPr>
        <p:spPr>
          <a:xfrm>
            <a:off x="9045690" y="3657600"/>
            <a:ext cx="2560320" cy="365760"/>
          </a:xfrm>
          <a:prstGeom prst="rect">
            <a:avLst/>
          </a:prstGeom>
          <a:noFill/>
        </p:spPr>
        <p:txBody>
          <a:bodyPr wrap="none" lIns="27432" tIns="18288" rIns="27432" bIns="18288">
            <a:spAutoFit/>
          </a:bodyPr>
          <a:lstStyle/>
          <a:p>
            <a:pPr algn="ctr"/>
            <a:r>
              <a:rPr sz="1300" b="0" dirty="0" err="1">
                <a:solidFill>
                  <a:srgbClr val="5E6971"/>
                </a:solidFill>
                <a:latin typeface="Aptos"/>
              </a:rPr>
              <a:t>obnovenie</a:t>
            </a:r>
            <a:r>
              <a:rPr sz="1300" b="0" dirty="0">
                <a:solidFill>
                  <a:srgbClr val="5E6971"/>
                </a:solidFill>
                <a:latin typeface="Aptos"/>
              </a:rPr>
              <a:t> </a:t>
            </a:r>
            <a:r>
              <a:rPr sz="1300" b="0" dirty="0" err="1">
                <a:solidFill>
                  <a:srgbClr val="5E6971"/>
                </a:solidFill>
                <a:latin typeface="Aptos"/>
              </a:rPr>
              <a:t>diploidie</a:t>
            </a:r>
            <a:endParaRPr sz="1300" b="0" dirty="0">
              <a:solidFill>
                <a:srgbClr val="5E6971"/>
              </a:solidFill>
              <a:latin typeface="Aptos"/>
            </a:endParaRPr>
          </a:p>
        </p:txBody>
      </p:sp>
      <p:sp>
        <p:nvSpPr>
          <p:cNvPr id="16" name="Rounded Rectangle 15"/>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877824" y="5888736"/>
            <a:ext cx="7175875" cy="283154"/>
          </a:xfrm>
          <a:prstGeom prst="rect">
            <a:avLst/>
          </a:prstGeom>
          <a:noFill/>
        </p:spPr>
        <p:txBody>
          <a:bodyPr wrap="none" lIns="27432" tIns="18288" rIns="27432" bIns="18288">
            <a:spAutoFit/>
          </a:bodyPr>
          <a:lstStyle/>
          <a:p>
            <a:pPr algn="l"/>
            <a:r>
              <a:rPr sz="1600" b="1" dirty="0" err="1">
                <a:solidFill>
                  <a:srgbClr val="182D42"/>
                </a:solidFill>
                <a:latin typeface="Aptos"/>
              </a:rPr>
              <a:t>Nová</a:t>
            </a:r>
            <a:r>
              <a:rPr sz="1600" b="1" dirty="0">
                <a:solidFill>
                  <a:srgbClr val="182D42"/>
                </a:solidFill>
                <a:latin typeface="Aptos"/>
              </a:rPr>
              <a:t> </a:t>
            </a:r>
            <a:r>
              <a:rPr sz="1600" b="1" dirty="0" err="1">
                <a:solidFill>
                  <a:srgbClr val="182D42"/>
                </a:solidFill>
                <a:latin typeface="Aptos"/>
              </a:rPr>
              <a:t>bunka</a:t>
            </a:r>
            <a:r>
              <a:rPr sz="1600" b="1" dirty="0">
                <a:solidFill>
                  <a:srgbClr val="182D42"/>
                </a:solidFill>
                <a:latin typeface="Aptos"/>
              </a:rPr>
              <a:t> </a:t>
            </a:r>
            <a:r>
              <a:rPr sz="1600" b="1" dirty="0" err="1">
                <a:solidFill>
                  <a:srgbClr val="182D42"/>
                </a:solidFill>
                <a:latin typeface="Aptos"/>
              </a:rPr>
              <a:t>nesie</a:t>
            </a:r>
            <a:r>
              <a:rPr sz="1600" b="1" dirty="0">
                <a:solidFill>
                  <a:srgbClr val="182D42"/>
                </a:solidFill>
                <a:latin typeface="Aptos"/>
              </a:rPr>
              <a:t> </a:t>
            </a:r>
            <a:r>
              <a:rPr sz="1600" b="1" dirty="0" err="1">
                <a:solidFill>
                  <a:srgbClr val="182D42"/>
                </a:solidFill>
                <a:latin typeface="Aptos"/>
              </a:rPr>
              <a:t>polovicu</a:t>
            </a:r>
            <a:r>
              <a:rPr sz="1600" b="1" dirty="0">
                <a:solidFill>
                  <a:srgbClr val="182D42"/>
                </a:solidFill>
                <a:latin typeface="Aptos"/>
              </a:rPr>
              <a:t> </a:t>
            </a:r>
            <a:r>
              <a:rPr sz="1600" b="1" dirty="0" err="1">
                <a:solidFill>
                  <a:srgbClr val="182D42"/>
                </a:solidFill>
                <a:latin typeface="Aptos"/>
              </a:rPr>
              <a:t>jadrovej</a:t>
            </a:r>
            <a:r>
              <a:rPr sz="1600" b="1" dirty="0">
                <a:solidFill>
                  <a:srgbClr val="182D42"/>
                </a:solidFill>
                <a:latin typeface="Aptos"/>
              </a:rPr>
              <a:t> </a:t>
            </a:r>
            <a:r>
              <a:rPr sz="1600" b="1" dirty="0" err="1">
                <a:solidFill>
                  <a:srgbClr val="182D42"/>
                </a:solidFill>
                <a:latin typeface="Aptos"/>
              </a:rPr>
              <a:t>genetickej</a:t>
            </a:r>
            <a:r>
              <a:rPr sz="1600" b="1" dirty="0">
                <a:solidFill>
                  <a:srgbClr val="182D42"/>
                </a:solidFill>
                <a:latin typeface="Aptos"/>
              </a:rPr>
              <a:t> </a:t>
            </a:r>
            <a:r>
              <a:rPr sz="1600" b="1" dirty="0" err="1">
                <a:solidFill>
                  <a:srgbClr val="182D42"/>
                </a:solidFill>
                <a:latin typeface="Aptos"/>
              </a:rPr>
              <a:t>informácie</a:t>
            </a:r>
            <a:r>
              <a:rPr sz="1600" b="1" dirty="0">
                <a:solidFill>
                  <a:srgbClr val="182D42"/>
                </a:solidFill>
                <a:latin typeface="Aptos"/>
              </a:rPr>
              <a:t> od </a:t>
            </a:r>
            <a:r>
              <a:rPr sz="1600" b="1" dirty="0" err="1">
                <a:solidFill>
                  <a:srgbClr val="182D42"/>
                </a:solidFill>
                <a:latin typeface="Aptos"/>
              </a:rPr>
              <a:t>každého</a:t>
            </a:r>
            <a:r>
              <a:rPr sz="1600" b="1" dirty="0">
                <a:solidFill>
                  <a:srgbClr val="182D42"/>
                </a:solidFill>
                <a:latin typeface="Aptos"/>
              </a:rPr>
              <a:t> </a:t>
            </a:r>
            <a:r>
              <a:rPr sz="1600" b="1" dirty="0" err="1">
                <a:solidFill>
                  <a:srgbClr val="182D42"/>
                </a:solidFill>
                <a:latin typeface="Aptos"/>
              </a:rPr>
              <a:t>rodiča</a:t>
            </a:r>
            <a:r>
              <a:rPr sz="1600" b="1" dirty="0">
                <a:solidFill>
                  <a:srgbClr val="182D42"/>
                </a:solidFill>
                <a:latin typeface="Aptos"/>
              </a:rPr>
              <a:t>.</a:t>
            </a:r>
          </a:p>
        </p:txBody>
      </p:sp>
      <p:sp>
        <p:nvSpPr>
          <p:cNvPr id="19" name="TextBox 18"/>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0" name="TextBox 19"/>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20</a:t>
            </a:r>
          </a:p>
        </p:txBody>
      </p:sp>
      <p:pic>
        <p:nvPicPr>
          <p:cNvPr id="21" name="Obrázok 20" descr="Picture of the Week">
            <a:extLst>
              <a:ext uri="{FF2B5EF4-FFF2-40B4-BE49-F238E27FC236}">
                <a16:creationId xmlns:a16="http://schemas.microsoft.com/office/drawing/2014/main" id="{247B1850-E786-1630-D681-437BD75943B5}"/>
              </a:ext>
            </a:extLst>
          </p:cNvPr>
          <p:cNvPicPr>
            <a:picLocks noChangeAspect="1"/>
          </p:cNvPicPr>
          <p:nvPr/>
        </p:nvPicPr>
        <p:blipFill>
          <a:blip r:embed="rId3"/>
          <a:stretch>
            <a:fillRect/>
          </a:stretch>
        </p:blipFill>
        <p:spPr>
          <a:xfrm>
            <a:off x="5932450" y="2051673"/>
            <a:ext cx="2969875" cy="2969875"/>
          </a:xfrm>
          <a:prstGeom prst="ellipse">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GENETICKÁ JEDINEČNOSŤ</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Prečo je zygota geneticky jedinečná?</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4196726" cy="252377"/>
          </a:xfrm>
          <a:prstGeom prst="rect">
            <a:avLst/>
          </a:prstGeom>
          <a:noFill/>
        </p:spPr>
        <p:txBody>
          <a:bodyPr wrap="none" lIns="27432" tIns="18288" rIns="27432" bIns="18288">
            <a:spAutoFit/>
          </a:bodyPr>
          <a:lstStyle/>
          <a:p>
            <a:pPr algn="l"/>
            <a:r>
              <a:rPr sz="1400" b="0" dirty="0" err="1">
                <a:solidFill>
                  <a:srgbClr val="5E6971"/>
                </a:solidFill>
                <a:effectLst>
                  <a:outerShdw blurRad="38100" dist="38100" dir="2700000" algn="tl">
                    <a:srgbClr val="000000">
                      <a:alpha val="43137"/>
                    </a:srgbClr>
                  </a:outerShdw>
                </a:effectLst>
                <a:latin typeface="Aptos"/>
              </a:rPr>
              <a:t>Nie</a:t>
            </a:r>
            <a:r>
              <a:rPr sz="1400" b="0" dirty="0">
                <a:solidFill>
                  <a:srgbClr val="5E6971"/>
                </a:solidFill>
                <a:effectLst>
                  <a:outerShdw blurRad="38100" dist="38100" dir="2700000" algn="tl">
                    <a:srgbClr val="000000">
                      <a:alpha val="43137"/>
                    </a:srgbClr>
                  </a:outerShdw>
                </a:effectLst>
                <a:latin typeface="Aptos"/>
              </a:rPr>
              <a:t> je </a:t>
            </a:r>
            <a:r>
              <a:rPr sz="1400" b="0" dirty="0" err="1">
                <a:solidFill>
                  <a:srgbClr val="5E6971"/>
                </a:solidFill>
                <a:effectLst>
                  <a:outerShdw blurRad="38100" dist="38100" dir="2700000" algn="tl">
                    <a:srgbClr val="000000">
                      <a:alpha val="43137"/>
                    </a:srgbClr>
                  </a:outerShdw>
                </a:effectLst>
                <a:latin typeface="Aptos"/>
              </a:rPr>
              <a:t>jednoduchou</a:t>
            </a:r>
            <a:r>
              <a:rPr sz="1400" b="0" dirty="0">
                <a:solidFill>
                  <a:srgbClr val="5E6971"/>
                </a:solidFill>
                <a:effectLst>
                  <a:outerShdw blurRad="38100" dist="38100" dir="2700000" algn="tl">
                    <a:srgbClr val="000000">
                      <a:alpha val="43137"/>
                    </a:srgbClr>
                  </a:outerShdw>
                </a:effectLst>
                <a:latin typeface="Aptos"/>
              </a:rPr>
              <a:t> </a:t>
            </a:r>
            <a:r>
              <a:rPr sz="1400" b="0" dirty="0" err="1">
                <a:solidFill>
                  <a:srgbClr val="5E6971"/>
                </a:solidFill>
                <a:effectLst>
                  <a:outerShdw blurRad="38100" dist="38100" dir="2700000" algn="tl">
                    <a:srgbClr val="000000">
                      <a:alpha val="43137"/>
                    </a:srgbClr>
                  </a:outerShdw>
                </a:effectLst>
                <a:latin typeface="Aptos"/>
              </a:rPr>
              <a:t>polovicou</a:t>
            </a:r>
            <a:r>
              <a:rPr sz="1400" b="0" dirty="0">
                <a:solidFill>
                  <a:srgbClr val="5E6971"/>
                </a:solidFill>
                <a:effectLst>
                  <a:outerShdw blurRad="38100" dist="38100" dir="2700000" algn="tl">
                    <a:srgbClr val="000000">
                      <a:alpha val="43137"/>
                    </a:srgbClr>
                  </a:outerShdw>
                </a:effectLst>
                <a:latin typeface="Aptos"/>
              </a:rPr>
              <a:t> </a:t>
            </a:r>
            <a:r>
              <a:rPr sz="1400" b="0" dirty="0" err="1">
                <a:solidFill>
                  <a:srgbClr val="5E6971"/>
                </a:solidFill>
                <a:effectLst>
                  <a:outerShdw blurRad="38100" dist="38100" dir="2700000" algn="tl">
                    <a:srgbClr val="000000">
                      <a:alpha val="43137"/>
                    </a:srgbClr>
                  </a:outerShdw>
                </a:effectLst>
                <a:latin typeface="Aptos"/>
              </a:rPr>
              <a:t>matky</a:t>
            </a:r>
            <a:r>
              <a:rPr sz="1400" b="0" dirty="0">
                <a:solidFill>
                  <a:srgbClr val="5E6971"/>
                </a:solidFill>
                <a:effectLst>
                  <a:outerShdw blurRad="38100" dist="38100" dir="2700000" algn="tl">
                    <a:srgbClr val="000000">
                      <a:alpha val="43137"/>
                    </a:srgbClr>
                  </a:outerShdw>
                </a:effectLst>
                <a:latin typeface="Aptos"/>
              </a:rPr>
              <a:t> a </a:t>
            </a:r>
            <a:r>
              <a:rPr sz="1400" b="0" dirty="0" err="1">
                <a:solidFill>
                  <a:srgbClr val="5E6971"/>
                </a:solidFill>
                <a:effectLst>
                  <a:outerShdw blurRad="38100" dist="38100" dir="2700000" algn="tl">
                    <a:srgbClr val="000000">
                      <a:alpha val="43137"/>
                    </a:srgbClr>
                  </a:outerShdw>
                </a:effectLst>
                <a:latin typeface="Aptos"/>
              </a:rPr>
              <a:t>polovicou</a:t>
            </a:r>
            <a:r>
              <a:rPr sz="1400" b="0" dirty="0">
                <a:solidFill>
                  <a:srgbClr val="5E6971"/>
                </a:solidFill>
                <a:effectLst>
                  <a:outerShdw blurRad="38100" dist="38100" dir="2700000" algn="tl">
                    <a:srgbClr val="000000">
                      <a:alpha val="43137"/>
                    </a:srgbClr>
                  </a:outerShdw>
                </a:effectLst>
                <a:latin typeface="Aptos"/>
              </a:rPr>
              <a:t> </a:t>
            </a:r>
            <a:r>
              <a:rPr sz="1400" b="0" dirty="0" err="1">
                <a:solidFill>
                  <a:srgbClr val="5E6971"/>
                </a:solidFill>
                <a:effectLst>
                  <a:outerShdw blurRad="38100" dist="38100" dir="2700000" algn="tl">
                    <a:srgbClr val="000000">
                      <a:alpha val="43137"/>
                    </a:srgbClr>
                  </a:outerShdw>
                </a:effectLst>
                <a:latin typeface="Aptos"/>
              </a:rPr>
              <a:t>otca</a:t>
            </a:r>
            <a:endParaRPr sz="1400" b="0" dirty="0">
              <a:solidFill>
                <a:srgbClr val="5E6971"/>
              </a:solidFill>
              <a:effectLst>
                <a:outerShdw blurRad="38100" dist="38100" dir="2700000" algn="tl">
                  <a:srgbClr val="000000">
                    <a:alpha val="43137"/>
                  </a:srgbClr>
                </a:outerShdw>
              </a:effectLst>
              <a:latin typeface="Aptos"/>
            </a:endParaRPr>
          </a:p>
        </p:txBody>
      </p:sp>
      <p:sp>
        <p:nvSpPr>
          <p:cNvPr id="6" name="Rounded Rectangle 5"/>
          <p:cNvSpPr/>
          <p:nvPr/>
        </p:nvSpPr>
        <p:spPr>
          <a:xfrm>
            <a:off x="777240" y="1645920"/>
            <a:ext cx="4983480" cy="137160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23544" y="1773936"/>
            <a:ext cx="2044342" cy="344710"/>
          </a:xfrm>
          <a:prstGeom prst="rect">
            <a:avLst/>
          </a:prstGeom>
          <a:noFill/>
        </p:spPr>
        <p:txBody>
          <a:bodyPr wrap="none" lIns="27432" tIns="18288" rIns="27432" bIns="18288">
            <a:spAutoFit/>
          </a:bodyPr>
          <a:lstStyle/>
          <a:p>
            <a:pPr algn="l"/>
            <a:r>
              <a:rPr sz="2000" b="1" dirty="0">
                <a:solidFill>
                  <a:srgbClr val="FFFFFF"/>
                </a:solidFill>
                <a:latin typeface="Aptos"/>
              </a:rPr>
              <a:t>23 </a:t>
            </a:r>
            <a:r>
              <a:rPr sz="2000" b="1" dirty="0" err="1">
                <a:solidFill>
                  <a:srgbClr val="FFFFFF"/>
                </a:solidFill>
                <a:latin typeface="Aptos"/>
              </a:rPr>
              <a:t>chromozómov</a:t>
            </a:r>
            <a:endParaRPr sz="2000" b="1" dirty="0">
              <a:solidFill>
                <a:srgbClr val="FFFFFF"/>
              </a:solidFill>
              <a:latin typeface="Aptos"/>
            </a:endParaRPr>
          </a:p>
        </p:txBody>
      </p:sp>
      <p:sp>
        <p:nvSpPr>
          <p:cNvPr id="8" name="TextBox 7"/>
          <p:cNvSpPr txBox="1"/>
          <p:nvPr/>
        </p:nvSpPr>
        <p:spPr>
          <a:xfrm>
            <a:off x="923544" y="2176272"/>
            <a:ext cx="968342" cy="313932"/>
          </a:xfrm>
          <a:prstGeom prst="rect">
            <a:avLst/>
          </a:prstGeom>
          <a:noFill/>
        </p:spPr>
        <p:txBody>
          <a:bodyPr wrap="none" lIns="27432" tIns="18288" rIns="27432" bIns="18288">
            <a:spAutoFit/>
          </a:bodyPr>
          <a:lstStyle/>
          <a:p>
            <a:pPr algn="l"/>
            <a:r>
              <a:rPr b="0" dirty="0">
                <a:solidFill>
                  <a:srgbClr val="FFFFFF"/>
                </a:solidFill>
                <a:latin typeface="Aptos"/>
              </a:rPr>
              <a:t>od </a:t>
            </a:r>
            <a:r>
              <a:rPr b="0" dirty="0" err="1">
                <a:solidFill>
                  <a:srgbClr val="FFFFFF"/>
                </a:solidFill>
                <a:latin typeface="Aptos"/>
              </a:rPr>
              <a:t>matky</a:t>
            </a:r>
            <a:endParaRPr b="0" dirty="0">
              <a:solidFill>
                <a:srgbClr val="FFFFFF"/>
              </a:solidFill>
              <a:latin typeface="Aptos"/>
            </a:endParaRPr>
          </a:p>
        </p:txBody>
      </p:sp>
      <p:sp>
        <p:nvSpPr>
          <p:cNvPr id="9" name="Rounded Rectangle 8"/>
          <p:cNvSpPr/>
          <p:nvPr/>
        </p:nvSpPr>
        <p:spPr>
          <a:xfrm>
            <a:off x="6263640" y="1645920"/>
            <a:ext cx="4983480" cy="137160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09944" y="1773936"/>
            <a:ext cx="2044342" cy="344710"/>
          </a:xfrm>
          <a:prstGeom prst="rect">
            <a:avLst/>
          </a:prstGeom>
          <a:noFill/>
        </p:spPr>
        <p:txBody>
          <a:bodyPr wrap="none" lIns="27432" tIns="18288" rIns="27432" bIns="18288">
            <a:spAutoFit/>
          </a:bodyPr>
          <a:lstStyle/>
          <a:p>
            <a:pPr algn="l"/>
            <a:r>
              <a:rPr sz="2000" b="1" dirty="0">
                <a:solidFill>
                  <a:srgbClr val="FFFFFF"/>
                </a:solidFill>
                <a:latin typeface="Aptos"/>
              </a:rPr>
              <a:t>23 </a:t>
            </a:r>
            <a:r>
              <a:rPr sz="2000" b="1" dirty="0" err="1">
                <a:solidFill>
                  <a:srgbClr val="FFFFFF"/>
                </a:solidFill>
                <a:latin typeface="Aptos"/>
              </a:rPr>
              <a:t>chromozómov</a:t>
            </a:r>
            <a:endParaRPr sz="2000" b="1" dirty="0">
              <a:solidFill>
                <a:srgbClr val="FFFFFF"/>
              </a:solidFill>
              <a:latin typeface="Aptos"/>
            </a:endParaRPr>
          </a:p>
        </p:txBody>
      </p:sp>
      <p:sp>
        <p:nvSpPr>
          <p:cNvPr id="11" name="TextBox 10"/>
          <p:cNvSpPr txBox="1"/>
          <p:nvPr/>
        </p:nvSpPr>
        <p:spPr>
          <a:xfrm>
            <a:off x="6409944" y="2176272"/>
            <a:ext cx="803105" cy="313932"/>
          </a:xfrm>
          <a:prstGeom prst="rect">
            <a:avLst/>
          </a:prstGeom>
          <a:noFill/>
        </p:spPr>
        <p:txBody>
          <a:bodyPr wrap="none" lIns="27432" tIns="18288" rIns="27432" bIns="18288">
            <a:spAutoFit/>
          </a:bodyPr>
          <a:lstStyle/>
          <a:p>
            <a:pPr algn="l"/>
            <a:r>
              <a:rPr b="0" dirty="0">
                <a:solidFill>
                  <a:srgbClr val="FFFFFF"/>
                </a:solidFill>
                <a:latin typeface="Aptos"/>
              </a:rPr>
              <a:t>od </a:t>
            </a:r>
            <a:r>
              <a:rPr b="0" dirty="0" err="1">
                <a:solidFill>
                  <a:srgbClr val="FFFFFF"/>
                </a:solidFill>
                <a:latin typeface="Aptos"/>
              </a:rPr>
              <a:t>otca</a:t>
            </a:r>
            <a:endParaRPr b="0" dirty="0">
              <a:solidFill>
                <a:srgbClr val="FFFFFF"/>
              </a:solidFill>
              <a:latin typeface="Aptos"/>
            </a:endParaRPr>
          </a:p>
        </p:txBody>
      </p:sp>
      <p:sp>
        <p:nvSpPr>
          <p:cNvPr id="12" name="Rounded Rectangle 11"/>
          <p:cNvSpPr/>
          <p:nvPr/>
        </p:nvSpPr>
        <p:spPr>
          <a:xfrm>
            <a:off x="777240" y="3520439"/>
            <a:ext cx="4983480" cy="1371600"/>
          </a:xfrm>
          <a:prstGeom prst="roundRect">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923544" y="3648456"/>
            <a:ext cx="1644104" cy="344710"/>
          </a:xfrm>
          <a:prstGeom prst="rect">
            <a:avLst/>
          </a:prstGeom>
          <a:noFill/>
        </p:spPr>
        <p:txBody>
          <a:bodyPr wrap="none" lIns="27432" tIns="18288" rIns="27432" bIns="18288">
            <a:spAutoFit/>
          </a:bodyPr>
          <a:lstStyle/>
          <a:p>
            <a:pPr algn="l"/>
            <a:r>
              <a:rPr sz="2000" b="1" dirty="0">
                <a:solidFill>
                  <a:srgbClr val="FFFFFF"/>
                </a:solidFill>
                <a:latin typeface="Aptos"/>
              </a:rPr>
              <a:t>crossing-over</a:t>
            </a:r>
          </a:p>
        </p:txBody>
      </p:sp>
      <p:sp>
        <p:nvSpPr>
          <p:cNvPr id="14" name="TextBox 13"/>
          <p:cNvSpPr txBox="1"/>
          <p:nvPr/>
        </p:nvSpPr>
        <p:spPr>
          <a:xfrm>
            <a:off x="923544" y="4050791"/>
            <a:ext cx="1927066" cy="313932"/>
          </a:xfrm>
          <a:prstGeom prst="rect">
            <a:avLst/>
          </a:prstGeom>
          <a:noFill/>
        </p:spPr>
        <p:txBody>
          <a:bodyPr wrap="none" lIns="27432" tIns="18288" rIns="27432" bIns="18288">
            <a:spAutoFit/>
          </a:bodyPr>
          <a:lstStyle/>
          <a:p>
            <a:pPr algn="l"/>
            <a:r>
              <a:rPr b="0" dirty="0" err="1">
                <a:solidFill>
                  <a:srgbClr val="FFFFFF"/>
                </a:solidFill>
                <a:latin typeface="Aptos"/>
              </a:rPr>
              <a:t>premiešanie</a:t>
            </a:r>
            <a:r>
              <a:rPr b="0" dirty="0">
                <a:solidFill>
                  <a:srgbClr val="FFFFFF"/>
                </a:solidFill>
                <a:latin typeface="Aptos"/>
              </a:rPr>
              <a:t> </a:t>
            </a:r>
            <a:r>
              <a:rPr b="0" dirty="0" err="1">
                <a:solidFill>
                  <a:srgbClr val="FFFFFF"/>
                </a:solidFill>
                <a:latin typeface="Aptos"/>
              </a:rPr>
              <a:t>génov</a:t>
            </a:r>
            <a:endParaRPr b="0" dirty="0">
              <a:solidFill>
                <a:srgbClr val="FFFFFF"/>
              </a:solidFill>
              <a:latin typeface="Aptos"/>
            </a:endParaRPr>
          </a:p>
        </p:txBody>
      </p:sp>
      <p:sp>
        <p:nvSpPr>
          <p:cNvPr id="15" name="Rounded Rectangle 14"/>
          <p:cNvSpPr/>
          <p:nvPr/>
        </p:nvSpPr>
        <p:spPr>
          <a:xfrm>
            <a:off x="6263640" y="3520439"/>
            <a:ext cx="4983480" cy="1371600"/>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409944" y="3648456"/>
            <a:ext cx="2502480" cy="344710"/>
          </a:xfrm>
          <a:prstGeom prst="rect">
            <a:avLst/>
          </a:prstGeom>
          <a:noFill/>
        </p:spPr>
        <p:txBody>
          <a:bodyPr wrap="none" lIns="27432" tIns="18288" rIns="27432" bIns="18288">
            <a:spAutoFit/>
          </a:bodyPr>
          <a:lstStyle/>
          <a:p>
            <a:pPr algn="l"/>
            <a:r>
              <a:rPr sz="2000" b="1" dirty="0" err="1">
                <a:solidFill>
                  <a:srgbClr val="FFFFFF"/>
                </a:solidFill>
                <a:latin typeface="Aptos"/>
              </a:rPr>
              <a:t>náhodná</a:t>
            </a:r>
            <a:r>
              <a:rPr sz="2000" b="1" dirty="0">
                <a:solidFill>
                  <a:srgbClr val="FFFFFF"/>
                </a:solidFill>
                <a:latin typeface="Aptos"/>
              </a:rPr>
              <a:t> </a:t>
            </a:r>
            <a:r>
              <a:rPr sz="2000" b="1" dirty="0" err="1">
                <a:solidFill>
                  <a:srgbClr val="FFFFFF"/>
                </a:solidFill>
                <a:latin typeface="Aptos"/>
              </a:rPr>
              <a:t>kombinácia</a:t>
            </a:r>
            <a:endParaRPr sz="2000" b="1" dirty="0">
              <a:solidFill>
                <a:srgbClr val="FFFFFF"/>
              </a:solidFill>
              <a:latin typeface="Aptos"/>
            </a:endParaRPr>
          </a:p>
        </p:txBody>
      </p:sp>
      <p:sp>
        <p:nvSpPr>
          <p:cNvPr id="17" name="TextBox 16"/>
          <p:cNvSpPr txBox="1"/>
          <p:nvPr/>
        </p:nvSpPr>
        <p:spPr>
          <a:xfrm>
            <a:off x="6409944" y="4050791"/>
            <a:ext cx="1745350" cy="313932"/>
          </a:xfrm>
          <a:prstGeom prst="rect">
            <a:avLst/>
          </a:prstGeom>
          <a:noFill/>
        </p:spPr>
        <p:txBody>
          <a:bodyPr wrap="none" lIns="27432" tIns="18288" rIns="27432" bIns="18288">
            <a:spAutoFit/>
          </a:bodyPr>
          <a:lstStyle/>
          <a:p>
            <a:pPr algn="l"/>
            <a:r>
              <a:rPr b="0" dirty="0" err="1">
                <a:solidFill>
                  <a:srgbClr val="FFFFFF"/>
                </a:solidFill>
                <a:latin typeface="Aptos"/>
              </a:rPr>
              <a:t>jedinečný</a:t>
            </a:r>
            <a:r>
              <a:rPr b="0" dirty="0">
                <a:solidFill>
                  <a:srgbClr val="FFFFFF"/>
                </a:solidFill>
                <a:latin typeface="Aptos"/>
              </a:rPr>
              <a:t> </a:t>
            </a:r>
            <a:r>
              <a:rPr b="0" dirty="0" err="1">
                <a:solidFill>
                  <a:srgbClr val="FFFFFF"/>
                </a:solidFill>
                <a:latin typeface="Aptos"/>
              </a:rPr>
              <a:t>genóm</a:t>
            </a:r>
            <a:endParaRPr b="0" dirty="0">
              <a:solidFill>
                <a:srgbClr val="FFFFFF"/>
              </a:solidFill>
              <a:latin typeface="Aptos"/>
            </a:endParaRPr>
          </a:p>
        </p:txBody>
      </p:sp>
      <p:sp>
        <p:nvSpPr>
          <p:cNvPr id="18" name="Rounded Rectangle 17"/>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77824" y="5888736"/>
            <a:ext cx="10378440" cy="274320"/>
          </a:xfrm>
          <a:prstGeom prst="rect">
            <a:avLst/>
          </a:prstGeom>
          <a:noFill/>
        </p:spPr>
        <p:txBody>
          <a:bodyPr wrap="none" lIns="27432" tIns="18288" rIns="27432" bIns="18288">
            <a:spAutoFit/>
          </a:bodyPr>
          <a:lstStyle/>
          <a:p>
            <a:pPr algn="l"/>
            <a:r>
              <a:rPr sz="1150" b="1">
                <a:solidFill>
                  <a:srgbClr val="182D42"/>
                </a:solidFill>
                <a:latin typeface="Aptos"/>
              </a:rPr>
              <a:t>Genetická jedinečnosť vzniká už kombináciou gamét – ešte pred tým, než sa embryo začne deliť.</a:t>
            </a:r>
          </a:p>
        </p:txBody>
      </p:sp>
      <p:sp>
        <p:nvSpPr>
          <p:cNvPr id="21" name="TextBox 2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2" name="TextBox 2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21</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PRVÉ DNI</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dirty="0" err="1">
                <a:solidFill>
                  <a:srgbClr val="182D42"/>
                </a:solidFill>
                <a:latin typeface="Aptos Display"/>
              </a:rPr>
              <a:t>Prvé</a:t>
            </a:r>
            <a:r>
              <a:rPr sz="2700" b="1" dirty="0">
                <a:solidFill>
                  <a:srgbClr val="182D42"/>
                </a:solidFill>
                <a:latin typeface="Aptos Display"/>
              </a:rPr>
              <a:t> </a:t>
            </a:r>
            <a:r>
              <a:rPr sz="2700" b="1" dirty="0" err="1">
                <a:solidFill>
                  <a:srgbClr val="182D42"/>
                </a:solidFill>
                <a:latin typeface="Aptos Display"/>
              </a:rPr>
              <a:t>delenia</a:t>
            </a:r>
            <a:r>
              <a:rPr sz="2700" b="1" dirty="0">
                <a:solidFill>
                  <a:srgbClr val="182D42"/>
                </a:solidFill>
                <a:latin typeface="Aptos Display"/>
              </a:rPr>
              <a:t>: </a:t>
            </a:r>
            <a:r>
              <a:rPr sz="2700" b="1" dirty="0" err="1">
                <a:solidFill>
                  <a:srgbClr val="182D42"/>
                </a:solidFill>
                <a:latin typeface="Aptos Display"/>
              </a:rPr>
              <a:t>viac</a:t>
            </a:r>
            <a:r>
              <a:rPr sz="2700" b="1" dirty="0">
                <a:solidFill>
                  <a:srgbClr val="182D42"/>
                </a:solidFill>
                <a:latin typeface="Aptos Display"/>
              </a:rPr>
              <a:t> </a:t>
            </a:r>
            <a:r>
              <a:rPr sz="2700" b="1" dirty="0" err="1">
                <a:solidFill>
                  <a:srgbClr val="182D42"/>
                </a:solidFill>
                <a:latin typeface="Aptos Display"/>
              </a:rPr>
              <a:t>buniek</a:t>
            </a:r>
            <a:r>
              <a:rPr sz="2700" b="1" dirty="0">
                <a:solidFill>
                  <a:srgbClr val="182D42"/>
                </a:solidFill>
                <a:latin typeface="Aptos Display"/>
              </a:rPr>
              <a:t>, </a:t>
            </a:r>
            <a:r>
              <a:rPr sz="2700" b="1" dirty="0" err="1">
                <a:solidFill>
                  <a:srgbClr val="182D42"/>
                </a:solidFill>
                <a:latin typeface="Aptos Display"/>
              </a:rPr>
              <a:t>nie</a:t>
            </a:r>
            <a:r>
              <a:rPr sz="2700" b="1" dirty="0">
                <a:solidFill>
                  <a:srgbClr val="182D42"/>
                </a:solidFill>
                <a:latin typeface="Aptos Display"/>
              </a:rPr>
              <a:t> </a:t>
            </a:r>
            <a:r>
              <a:rPr sz="2700" b="1" dirty="0" err="1">
                <a:solidFill>
                  <a:srgbClr val="182D42"/>
                </a:solidFill>
                <a:latin typeface="Aptos Display"/>
              </a:rPr>
              <a:t>väčšie</a:t>
            </a:r>
            <a:r>
              <a:rPr sz="2700" b="1" dirty="0">
                <a:solidFill>
                  <a:srgbClr val="182D42"/>
                </a:solidFill>
                <a:latin typeface="Aptos Display"/>
              </a:rPr>
              <a:t> embryo</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4965142" cy="283154"/>
          </a:xfrm>
          <a:prstGeom prst="rect">
            <a:avLst/>
          </a:prstGeom>
          <a:noFill/>
        </p:spPr>
        <p:txBody>
          <a:bodyPr wrap="none" lIns="27432" tIns="18288" rIns="27432" bIns="18288">
            <a:spAutoFit/>
          </a:bodyPr>
          <a:lstStyle/>
          <a:p>
            <a:pPr algn="l"/>
            <a:r>
              <a:rPr sz="1600" b="0" dirty="0" err="1">
                <a:solidFill>
                  <a:srgbClr val="5E6971"/>
                </a:solidFill>
                <a:latin typeface="Aptos"/>
              </a:rPr>
              <a:t>Rýhovanie</a:t>
            </a:r>
            <a:r>
              <a:rPr sz="1600" b="0" dirty="0">
                <a:solidFill>
                  <a:srgbClr val="5E6971"/>
                </a:solidFill>
                <a:latin typeface="Aptos"/>
              </a:rPr>
              <a:t> </a:t>
            </a:r>
            <a:r>
              <a:rPr sz="1600" b="0" dirty="0" err="1">
                <a:solidFill>
                  <a:srgbClr val="5E6971"/>
                </a:solidFill>
                <a:latin typeface="Aptos"/>
              </a:rPr>
              <a:t>rozdeľuje</a:t>
            </a:r>
            <a:r>
              <a:rPr sz="1600" b="0" dirty="0">
                <a:solidFill>
                  <a:srgbClr val="5E6971"/>
                </a:solidFill>
                <a:latin typeface="Aptos"/>
              </a:rPr>
              <a:t> </a:t>
            </a:r>
            <a:r>
              <a:rPr sz="1600" b="0" dirty="0" err="1">
                <a:solidFill>
                  <a:srgbClr val="5E6971"/>
                </a:solidFill>
                <a:latin typeface="Aptos"/>
              </a:rPr>
              <a:t>zygotu</a:t>
            </a:r>
            <a:r>
              <a:rPr sz="1600" b="0" dirty="0">
                <a:solidFill>
                  <a:srgbClr val="5E6971"/>
                </a:solidFill>
                <a:latin typeface="Aptos"/>
              </a:rPr>
              <a:t> </a:t>
            </a:r>
            <a:r>
              <a:rPr sz="1600" b="0" dirty="0" err="1">
                <a:solidFill>
                  <a:srgbClr val="5E6971"/>
                </a:solidFill>
                <a:latin typeface="Aptos"/>
              </a:rPr>
              <a:t>na</a:t>
            </a:r>
            <a:r>
              <a:rPr sz="1600" b="0" dirty="0">
                <a:solidFill>
                  <a:srgbClr val="5E6971"/>
                </a:solidFill>
                <a:latin typeface="Aptos"/>
              </a:rPr>
              <a:t> </a:t>
            </a:r>
            <a:r>
              <a:rPr sz="1600" b="0" dirty="0" err="1">
                <a:solidFill>
                  <a:srgbClr val="5E6971"/>
                </a:solidFill>
                <a:latin typeface="Aptos"/>
              </a:rPr>
              <a:t>čoraz</a:t>
            </a:r>
            <a:r>
              <a:rPr sz="1600" b="0" dirty="0">
                <a:solidFill>
                  <a:srgbClr val="5E6971"/>
                </a:solidFill>
                <a:latin typeface="Aptos"/>
              </a:rPr>
              <a:t> </a:t>
            </a:r>
            <a:r>
              <a:rPr sz="1600" b="0" dirty="0" err="1">
                <a:solidFill>
                  <a:srgbClr val="5E6971"/>
                </a:solidFill>
                <a:latin typeface="Aptos"/>
              </a:rPr>
              <a:t>menšie</a:t>
            </a:r>
            <a:r>
              <a:rPr sz="1600" b="0" dirty="0">
                <a:solidFill>
                  <a:srgbClr val="5E6971"/>
                </a:solidFill>
                <a:latin typeface="Aptos"/>
              </a:rPr>
              <a:t> </a:t>
            </a:r>
            <a:r>
              <a:rPr sz="1600" b="0" dirty="0" err="1">
                <a:solidFill>
                  <a:srgbClr val="5E6971"/>
                </a:solidFill>
                <a:latin typeface="Aptos"/>
              </a:rPr>
              <a:t>blastoméry</a:t>
            </a:r>
            <a:endParaRPr sz="1600" b="0" dirty="0">
              <a:solidFill>
                <a:srgbClr val="5E6971"/>
              </a:solidFill>
              <a:latin typeface="Aptos"/>
            </a:endParaRPr>
          </a:p>
        </p:txBody>
      </p:sp>
      <p:sp>
        <p:nvSpPr>
          <p:cNvPr id="6" name="Oval 5"/>
          <p:cNvSpPr/>
          <p:nvPr/>
        </p:nvSpPr>
        <p:spPr>
          <a:xfrm>
            <a:off x="731520" y="2011680"/>
            <a:ext cx="640080" cy="640080"/>
          </a:xfrm>
          <a:prstGeom prst="ellipse">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60614" y="3225265"/>
            <a:ext cx="2011680" cy="320040"/>
          </a:xfrm>
          <a:prstGeom prst="rect">
            <a:avLst/>
          </a:prstGeom>
          <a:noFill/>
        </p:spPr>
        <p:txBody>
          <a:bodyPr wrap="none" lIns="27432" tIns="18288" rIns="27432" bIns="18288">
            <a:spAutoFit/>
          </a:bodyPr>
          <a:lstStyle/>
          <a:p>
            <a:pPr algn="ctr"/>
            <a:r>
              <a:rPr sz="1400" b="1" dirty="0">
                <a:solidFill>
                  <a:srgbClr val="182D42"/>
                </a:solidFill>
                <a:latin typeface="Aptos"/>
              </a:rPr>
              <a:t>1 </a:t>
            </a:r>
            <a:r>
              <a:rPr sz="1400" b="1" dirty="0" err="1">
                <a:solidFill>
                  <a:srgbClr val="182D42"/>
                </a:solidFill>
                <a:latin typeface="Aptos"/>
              </a:rPr>
              <a:t>bunka</a:t>
            </a:r>
            <a:endParaRPr sz="1400" b="1" dirty="0">
              <a:solidFill>
                <a:srgbClr val="182D42"/>
              </a:solidFill>
              <a:latin typeface="Aptos"/>
            </a:endParaRPr>
          </a:p>
        </p:txBody>
      </p:sp>
      <p:cxnSp>
        <p:nvCxnSpPr>
          <p:cNvPr id="8" name="Connector 7"/>
          <p:cNvCxnSpPr/>
          <p:nvPr/>
        </p:nvCxnSpPr>
        <p:spPr>
          <a:xfrm>
            <a:off x="2743200" y="2743200"/>
            <a:ext cx="59436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9" name="Oval 8"/>
          <p:cNvSpPr/>
          <p:nvPr/>
        </p:nvSpPr>
        <p:spPr>
          <a:xfrm>
            <a:off x="3520439" y="2011680"/>
            <a:ext cx="640080" cy="64008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4050791" y="2011680"/>
            <a:ext cx="640080" cy="64008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428999" y="3246119"/>
            <a:ext cx="2011680" cy="320040"/>
          </a:xfrm>
          <a:prstGeom prst="rect">
            <a:avLst/>
          </a:prstGeom>
          <a:noFill/>
        </p:spPr>
        <p:txBody>
          <a:bodyPr wrap="none" lIns="27432" tIns="18288" rIns="27432" bIns="18288">
            <a:spAutoFit/>
          </a:bodyPr>
          <a:lstStyle/>
          <a:p>
            <a:pPr algn="ctr"/>
            <a:r>
              <a:rPr sz="1400" b="1" dirty="0">
                <a:solidFill>
                  <a:srgbClr val="182D42"/>
                </a:solidFill>
                <a:latin typeface="Aptos"/>
              </a:rPr>
              <a:t>2 </a:t>
            </a:r>
            <a:r>
              <a:rPr sz="1400" b="1" dirty="0" err="1">
                <a:solidFill>
                  <a:srgbClr val="182D42"/>
                </a:solidFill>
                <a:latin typeface="Aptos"/>
              </a:rPr>
              <a:t>bunky</a:t>
            </a:r>
            <a:endParaRPr sz="1400" b="1" dirty="0">
              <a:solidFill>
                <a:srgbClr val="182D42"/>
              </a:solidFill>
              <a:latin typeface="Aptos"/>
            </a:endParaRPr>
          </a:p>
        </p:txBody>
      </p:sp>
      <p:cxnSp>
        <p:nvCxnSpPr>
          <p:cNvPr id="12" name="Connector 11"/>
          <p:cNvCxnSpPr/>
          <p:nvPr/>
        </p:nvCxnSpPr>
        <p:spPr>
          <a:xfrm>
            <a:off x="5532120" y="2743200"/>
            <a:ext cx="594359"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3" name="Oval 12"/>
          <p:cNvSpPr/>
          <p:nvPr/>
        </p:nvSpPr>
        <p:spPr>
          <a:xfrm>
            <a:off x="6309359" y="2011680"/>
            <a:ext cx="640080" cy="640080"/>
          </a:xfrm>
          <a:prstGeom prst="ellipse">
            <a:avLst/>
          </a:prstGeom>
          <a:solidFill>
            <a:srgbClr val="4AAEB8"/>
          </a:solidFill>
          <a:ln>
            <a:solidFill>
              <a:srgbClr val="4AA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Oval 13"/>
          <p:cNvSpPr/>
          <p:nvPr/>
        </p:nvSpPr>
        <p:spPr>
          <a:xfrm>
            <a:off x="6839712" y="2011680"/>
            <a:ext cx="640080" cy="640080"/>
          </a:xfrm>
          <a:prstGeom prst="ellipse">
            <a:avLst/>
          </a:prstGeom>
          <a:solidFill>
            <a:srgbClr val="4AAEB8"/>
          </a:solidFill>
          <a:ln>
            <a:solidFill>
              <a:srgbClr val="4AA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Oval 14"/>
          <p:cNvSpPr/>
          <p:nvPr/>
        </p:nvSpPr>
        <p:spPr>
          <a:xfrm>
            <a:off x="6309359" y="2542032"/>
            <a:ext cx="640080" cy="640080"/>
          </a:xfrm>
          <a:prstGeom prst="ellipse">
            <a:avLst/>
          </a:prstGeom>
          <a:solidFill>
            <a:srgbClr val="4AAEB8"/>
          </a:solidFill>
          <a:ln>
            <a:solidFill>
              <a:srgbClr val="4AA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Oval 15"/>
          <p:cNvSpPr/>
          <p:nvPr/>
        </p:nvSpPr>
        <p:spPr>
          <a:xfrm>
            <a:off x="6839712" y="2542032"/>
            <a:ext cx="640080" cy="640080"/>
          </a:xfrm>
          <a:prstGeom prst="ellipse">
            <a:avLst/>
          </a:prstGeom>
          <a:solidFill>
            <a:srgbClr val="4AAEB8"/>
          </a:solidFill>
          <a:ln>
            <a:solidFill>
              <a:srgbClr val="4AA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6217920" y="3268980"/>
            <a:ext cx="2011680" cy="320040"/>
          </a:xfrm>
          <a:prstGeom prst="rect">
            <a:avLst/>
          </a:prstGeom>
          <a:noFill/>
        </p:spPr>
        <p:txBody>
          <a:bodyPr wrap="none" lIns="27432" tIns="18288" rIns="27432" bIns="18288">
            <a:spAutoFit/>
          </a:bodyPr>
          <a:lstStyle/>
          <a:p>
            <a:pPr algn="ctr"/>
            <a:r>
              <a:rPr sz="1400" b="1" dirty="0">
                <a:solidFill>
                  <a:srgbClr val="182D42"/>
                </a:solidFill>
                <a:latin typeface="Aptos"/>
              </a:rPr>
              <a:t>4 </a:t>
            </a:r>
            <a:r>
              <a:rPr sz="1400" b="1" dirty="0" err="1">
                <a:solidFill>
                  <a:srgbClr val="182D42"/>
                </a:solidFill>
                <a:latin typeface="Aptos"/>
              </a:rPr>
              <a:t>bunky</a:t>
            </a:r>
            <a:endParaRPr sz="1400" b="1" dirty="0">
              <a:solidFill>
                <a:srgbClr val="182D42"/>
              </a:solidFill>
              <a:latin typeface="Aptos"/>
            </a:endParaRPr>
          </a:p>
        </p:txBody>
      </p:sp>
      <p:cxnSp>
        <p:nvCxnSpPr>
          <p:cNvPr id="18" name="Connector 17"/>
          <p:cNvCxnSpPr/>
          <p:nvPr/>
        </p:nvCxnSpPr>
        <p:spPr>
          <a:xfrm>
            <a:off x="8321040" y="2743200"/>
            <a:ext cx="59436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9" name="Oval 18"/>
          <p:cNvSpPr/>
          <p:nvPr/>
        </p:nvSpPr>
        <p:spPr>
          <a:xfrm>
            <a:off x="10287000" y="2606040"/>
            <a:ext cx="438912" cy="438912"/>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Oval 19"/>
          <p:cNvSpPr/>
          <p:nvPr/>
        </p:nvSpPr>
        <p:spPr>
          <a:xfrm>
            <a:off x="10112915" y="3026315"/>
            <a:ext cx="438912" cy="438912"/>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Oval 20"/>
          <p:cNvSpPr/>
          <p:nvPr/>
        </p:nvSpPr>
        <p:spPr>
          <a:xfrm>
            <a:off x="9692640" y="3200400"/>
            <a:ext cx="438912" cy="438912"/>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Oval 21"/>
          <p:cNvSpPr/>
          <p:nvPr/>
        </p:nvSpPr>
        <p:spPr>
          <a:xfrm>
            <a:off x="9272364" y="3026315"/>
            <a:ext cx="438912" cy="438912"/>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Oval 22"/>
          <p:cNvSpPr/>
          <p:nvPr/>
        </p:nvSpPr>
        <p:spPr>
          <a:xfrm>
            <a:off x="9098280" y="2606040"/>
            <a:ext cx="438912" cy="438912"/>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Oval 23"/>
          <p:cNvSpPr/>
          <p:nvPr/>
        </p:nvSpPr>
        <p:spPr>
          <a:xfrm>
            <a:off x="9272364" y="2185764"/>
            <a:ext cx="438912" cy="438912"/>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Oval 24"/>
          <p:cNvSpPr/>
          <p:nvPr/>
        </p:nvSpPr>
        <p:spPr>
          <a:xfrm>
            <a:off x="9692640" y="2011680"/>
            <a:ext cx="438912" cy="438912"/>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Oval 25"/>
          <p:cNvSpPr/>
          <p:nvPr/>
        </p:nvSpPr>
        <p:spPr>
          <a:xfrm>
            <a:off x="10112915" y="2185764"/>
            <a:ext cx="438912" cy="438912"/>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10131552" y="3311704"/>
            <a:ext cx="2011680" cy="320040"/>
          </a:xfrm>
          <a:prstGeom prst="rect">
            <a:avLst/>
          </a:prstGeom>
          <a:noFill/>
        </p:spPr>
        <p:txBody>
          <a:bodyPr wrap="none" lIns="27432" tIns="18288" rIns="27432" bIns="18288">
            <a:spAutoFit/>
          </a:bodyPr>
          <a:lstStyle/>
          <a:p>
            <a:pPr algn="ctr"/>
            <a:r>
              <a:rPr sz="1400" b="1" dirty="0">
                <a:solidFill>
                  <a:srgbClr val="182D42"/>
                </a:solidFill>
                <a:latin typeface="Aptos"/>
              </a:rPr>
              <a:t>morula</a:t>
            </a:r>
          </a:p>
        </p:txBody>
      </p:sp>
      <p:sp>
        <p:nvSpPr>
          <p:cNvPr id="28" name="Rounded Rectangle 27"/>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Rectangle 2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29"/>
          <p:cNvSpPr txBox="1"/>
          <p:nvPr/>
        </p:nvSpPr>
        <p:spPr>
          <a:xfrm>
            <a:off x="877824" y="5888736"/>
            <a:ext cx="8972713" cy="283154"/>
          </a:xfrm>
          <a:prstGeom prst="rect">
            <a:avLst/>
          </a:prstGeom>
          <a:noFill/>
        </p:spPr>
        <p:txBody>
          <a:bodyPr wrap="none" lIns="27432" tIns="18288" rIns="27432" bIns="18288">
            <a:spAutoFit/>
          </a:bodyPr>
          <a:lstStyle/>
          <a:p>
            <a:pPr algn="l"/>
            <a:r>
              <a:rPr sz="1600" b="1" dirty="0" err="1">
                <a:solidFill>
                  <a:srgbClr val="182D42"/>
                </a:solidFill>
                <a:latin typeface="Aptos"/>
              </a:rPr>
              <a:t>Počet</a:t>
            </a:r>
            <a:r>
              <a:rPr sz="1600" b="1" dirty="0">
                <a:solidFill>
                  <a:srgbClr val="182D42"/>
                </a:solidFill>
                <a:latin typeface="Aptos"/>
              </a:rPr>
              <a:t> </a:t>
            </a:r>
            <a:r>
              <a:rPr sz="1600" b="1" dirty="0" err="1">
                <a:solidFill>
                  <a:srgbClr val="182D42"/>
                </a:solidFill>
                <a:latin typeface="Aptos"/>
              </a:rPr>
              <a:t>buniek</a:t>
            </a:r>
            <a:r>
              <a:rPr sz="1600" b="1" dirty="0">
                <a:solidFill>
                  <a:srgbClr val="182D42"/>
                </a:solidFill>
                <a:latin typeface="Aptos"/>
              </a:rPr>
              <a:t> </a:t>
            </a:r>
            <a:r>
              <a:rPr sz="1600" b="1" dirty="0" err="1">
                <a:solidFill>
                  <a:srgbClr val="182D42"/>
                </a:solidFill>
                <a:latin typeface="Aptos"/>
              </a:rPr>
              <a:t>rastie</a:t>
            </a:r>
            <a:r>
              <a:rPr sz="1600" b="1" dirty="0">
                <a:solidFill>
                  <a:srgbClr val="182D42"/>
                </a:solidFill>
                <a:latin typeface="Aptos"/>
              </a:rPr>
              <a:t>, ale </a:t>
            </a:r>
            <a:r>
              <a:rPr sz="1600" b="1" dirty="0" err="1">
                <a:solidFill>
                  <a:srgbClr val="182D42"/>
                </a:solidFill>
                <a:latin typeface="Aptos"/>
              </a:rPr>
              <a:t>celkový</a:t>
            </a:r>
            <a:r>
              <a:rPr sz="1600" b="1" dirty="0">
                <a:solidFill>
                  <a:srgbClr val="182D42"/>
                </a:solidFill>
                <a:latin typeface="Aptos"/>
              </a:rPr>
              <a:t> </a:t>
            </a:r>
            <a:r>
              <a:rPr sz="1600" b="1" dirty="0" err="1">
                <a:solidFill>
                  <a:srgbClr val="182D42"/>
                </a:solidFill>
                <a:latin typeface="Aptos"/>
              </a:rPr>
              <a:t>objem</a:t>
            </a:r>
            <a:r>
              <a:rPr sz="1600" b="1" dirty="0">
                <a:solidFill>
                  <a:srgbClr val="182D42"/>
                </a:solidFill>
                <a:latin typeface="Aptos"/>
              </a:rPr>
              <a:t> </a:t>
            </a:r>
            <a:r>
              <a:rPr sz="1600" b="1" dirty="0" err="1">
                <a:solidFill>
                  <a:srgbClr val="182D42"/>
                </a:solidFill>
                <a:latin typeface="Aptos"/>
              </a:rPr>
              <a:t>zostáva</a:t>
            </a:r>
            <a:r>
              <a:rPr sz="1600" b="1" dirty="0">
                <a:solidFill>
                  <a:srgbClr val="182D42"/>
                </a:solidFill>
                <a:latin typeface="Aptos"/>
              </a:rPr>
              <a:t> </a:t>
            </a:r>
            <a:r>
              <a:rPr sz="1600" b="1" dirty="0" err="1">
                <a:solidFill>
                  <a:srgbClr val="182D42"/>
                </a:solidFill>
                <a:latin typeface="Aptos"/>
              </a:rPr>
              <a:t>spočiatku</a:t>
            </a:r>
            <a:r>
              <a:rPr sz="1600" b="1" dirty="0">
                <a:solidFill>
                  <a:srgbClr val="182D42"/>
                </a:solidFill>
                <a:latin typeface="Aptos"/>
              </a:rPr>
              <a:t> </a:t>
            </a:r>
            <a:r>
              <a:rPr sz="1600" b="1" dirty="0" err="1">
                <a:solidFill>
                  <a:srgbClr val="182D42"/>
                </a:solidFill>
                <a:latin typeface="Aptos"/>
              </a:rPr>
              <a:t>približne</a:t>
            </a:r>
            <a:r>
              <a:rPr sz="1600" b="1" dirty="0">
                <a:solidFill>
                  <a:srgbClr val="182D42"/>
                </a:solidFill>
                <a:latin typeface="Aptos"/>
              </a:rPr>
              <a:t> </a:t>
            </a:r>
            <a:r>
              <a:rPr sz="1600" b="1" dirty="0" err="1">
                <a:solidFill>
                  <a:srgbClr val="182D42"/>
                </a:solidFill>
                <a:latin typeface="Aptos"/>
              </a:rPr>
              <a:t>rovnaký</a:t>
            </a:r>
            <a:r>
              <a:rPr sz="1600" b="1" dirty="0">
                <a:solidFill>
                  <a:srgbClr val="182D42"/>
                </a:solidFill>
                <a:latin typeface="Aptos"/>
              </a:rPr>
              <a:t> – </a:t>
            </a:r>
            <a:r>
              <a:rPr sz="1600" b="1" dirty="0" err="1">
                <a:solidFill>
                  <a:srgbClr val="182D42"/>
                </a:solidFill>
                <a:latin typeface="Aptos"/>
              </a:rPr>
              <a:t>bunky</a:t>
            </a:r>
            <a:r>
              <a:rPr sz="1600" b="1" dirty="0">
                <a:solidFill>
                  <a:srgbClr val="182D42"/>
                </a:solidFill>
                <a:latin typeface="Aptos"/>
              </a:rPr>
              <a:t> </a:t>
            </a:r>
            <a:r>
              <a:rPr sz="1600" b="1" dirty="0" err="1">
                <a:solidFill>
                  <a:srgbClr val="182D42"/>
                </a:solidFill>
                <a:latin typeface="Aptos"/>
              </a:rPr>
              <a:t>sa</a:t>
            </a:r>
            <a:r>
              <a:rPr sz="1600" b="1" dirty="0">
                <a:solidFill>
                  <a:srgbClr val="182D42"/>
                </a:solidFill>
                <a:latin typeface="Aptos"/>
              </a:rPr>
              <a:t> </a:t>
            </a:r>
            <a:r>
              <a:rPr sz="1600" b="1" dirty="0" err="1">
                <a:solidFill>
                  <a:srgbClr val="182D42"/>
                </a:solidFill>
                <a:latin typeface="Aptos"/>
              </a:rPr>
              <a:t>zmenšujú</a:t>
            </a:r>
            <a:r>
              <a:rPr sz="1600" b="1" dirty="0">
                <a:solidFill>
                  <a:srgbClr val="182D42"/>
                </a:solidFill>
                <a:latin typeface="Aptos"/>
              </a:rPr>
              <a:t>.</a:t>
            </a:r>
          </a:p>
        </p:txBody>
      </p:sp>
      <p:sp>
        <p:nvSpPr>
          <p:cNvPr id="31" name="TextBox 3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32" name="TextBox 3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22</a:t>
            </a:r>
          </a:p>
        </p:txBody>
      </p:sp>
      <p:grpSp>
        <p:nvGrpSpPr>
          <p:cNvPr id="33" name="Skupina 32">
            <a:extLst>
              <a:ext uri="{FF2B5EF4-FFF2-40B4-BE49-F238E27FC236}">
                <a16:creationId xmlns:a16="http://schemas.microsoft.com/office/drawing/2014/main" id="{771CC7CA-02DC-7E10-2C76-92602CD88537}"/>
              </a:ext>
            </a:extLst>
          </p:cNvPr>
          <p:cNvGrpSpPr/>
          <p:nvPr/>
        </p:nvGrpSpPr>
        <p:grpSpPr>
          <a:xfrm>
            <a:off x="792032" y="3673352"/>
            <a:ext cx="10550024" cy="2064366"/>
            <a:chOff x="206981" y="3657600"/>
            <a:chExt cx="10550024" cy="2064366"/>
          </a:xfrm>
        </p:grpSpPr>
        <p:pic>
          <p:nvPicPr>
            <p:cNvPr id="34" name="Picture 6" descr="Recent aspects of mammalian fertilization research - ScienceDirect">
              <a:extLst>
                <a:ext uri="{FF2B5EF4-FFF2-40B4-BE49-F238E27FC236}">
                  <a16:creationId xmlns:a16="http://schemas.microsoft.com/office/drawing/2014/main" id="{749B85BC-8A1E-7E1C-2FC1-04304FD7D3B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651" t="5993" r="7652" b="44933"/>
            <a:stretch/>
          </p:blipFill>
          <p:spPr bwMode="auto">
            <a:xfrm>
              <a:off x="206981" y="3739242"/>
              <a:ext cx="2218033" cy="1948326"/>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IVF Success Linked to Pronuclei Separation After Fertilization | Nibhash  Kumar posted on the topic | LinkedIn">
              <a:extLst>
                <a:ext uri="{FF2B5EF4-FFF2-40B4-BE49-F238E27FC236}">
                  <a16:creationId xmlns:a16="http://schemas.microsoft.com/office/drawing/2014/main" id="{7794A3FC-6EC7-7FE8-E945-EB79C167F8E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392" t="26667" r="5080" b="22000"/>
            <a:stretch/>
          </p:blipFill>
          <p:spPr bwMode="auto">
            <a:xfrm>
              <a:off x="4093148" y="3697434"/>
              <a:ext cx="2274439" cy="1990134"/>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Cleavage and Implantation | Basicmedical Key">
              <a:extLst>
                <a:ext uri="{FF2B5EF4-FFF2-40B4-BE49-F238E27FC236}">
                  <a16:creationId xmlns:a16="http://schemas.microsoft.com/office/drawing/2014/main" id="{041230D2-045C-C89C-0255-775A978154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5810" y="3657600"/>
              <a:ext cx="2061195" cy="2064366"/>
            </a:xfrm>
            <a:prstGeom prst="rect">
              <a:avLst/>
            </a:prstGeom>
            <a:noFill/>
            <a:extLst>
              <a:ext uri="{909E8E84-426E-40DD-AFC4-6F175D3DCCD1}">
                <a14:hiddenFill xmlns:a14="http://schemas.microsoft.com/office/drawing/2010/main">
                  <a:solidFill>
                    <a:srgbClr val="FFFFFF"/>
                  </a:solidFill>
                </a14:hiddenFill>
              </a:ext>
            </a:extLst>
          </p:spPr>
        </p:pic>
        <p:cxnSp>
          <p:nvCxnSpPr>
            <p:cNvPr id="37" name="Connector 10">
              <a:extLst>
                <a:ext uri="{FF2B5EF4-FFF2-40B4-BE49-F238E27FC236}">
                  <a16:creationId xmlns:a16="http://schemas.microsoft.com/office/drawing/2014/main" id="{E3A3FA9C-E6AD-B0A3-740C-62E0871B8390}"/>
                </a:ext>
              </a:extLst>
            </p:cNvPr>
            <p:cNvCxnSpPr/>
            <p:nvPr/>
          </p:nvCxnSpPr>
          <p:spPr>
            <a:xfrm>
              <a:off x="2716008" y="4722796"/>
              <a:ext cx="109728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cxnSp>
          <p:nvCxnSpPr>
            <p:cNvPr id="38" name="Connector 10">
              <a:extLst>
                <a:ext uri="{FF2B5EF4-FFF2-40B4-BE49-F238E27FC236}">
                  <a16:creationId xmlns:a16="http://schemas.microsoft.com/office/drawing/2014/main" id="{351D88F7-969B-2884-BACE-1F89D0C5CFE0}"/>
                </a:ext>
              </a:extLst>
            </p:cNvPr>
            <p:cNvCxnSpPr/>
            <p:nvPr/>
          </p:nvCxnSpPr>
          <p:spPr>
            <a:xfrm>
              <a:off x="6956419" y="4722796"/>
              <a:ext cx="109728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KLINICKÝ PRESAH</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Keď sa pri delení chromozómov stane chyba</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Nondisjunkcia môže vytvoriť gamétu s nesprávnym počtom chromozómov</a:t>
            </a:r>
          </a:p>
        </p:txBody>
      </p:sp>
      <p:sp>
        <p:nvSpPr>
          <p:cNvPr id="6" name="Rounded Rectangle 5"/>
          <p:cNvSpPr/>
          <p:nvPr/>
        </p:nvSpPr>
        <p:spPr>
          <a:xfrm>
            <a:off x="777240" y="1737360"/>
            <a:ext cx="2926080" cy="137160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23544" y="1865376"/>
            <a:ext cx="2144113" cy="344710"/>
          </a:xfrm>
          <a:prstGeom prst="rect">
            <a:avLst/>
          </a:prstGeom>
          <a:noFill/>
        </p:spPr>
        <p:txBody>
          <a:bodyPr wrap="none" lIns="27432" tIns="18288" rIns="27432" bIns="18288">
            <a:spAutoFit/>
          </a:bodyPr>
          <a:lstStyle/>
          <a:p>
            <a:pPr algn="l"/>
            <a:r>
              <a:rPr sz="2000" b="1" dirty="0" err="1">
                <a:solidFill>
                  <a:srgbClr val="FFFFFF"/>
                </a:solidFill>
                <a:latin typeface="Aptos"/>
              </a:rPr>
              <a:t>Normálne</a:t>
            </a:r>
            <a:r>
              <a:rPr sz="2000" b="1" dirty="0">
                <a:solidFill>
                  <a:srgbClr val="FFFFFF"/>
                </a:solidFill>
                <a:latin typeface="Aptos"/>
              </a:rPr>
              <a:t> </a:t>
            </a:r>
            <a:r>
              <a:rPr sz="2000" b="1" dirty="0" err="1">
                <a:solidFill>
                  <a:srgbClr val="FFFFFF"/>
                </a:solidFill>
                <a:latin typeface="Aptos"/>
              </a:rPr>
              <a:t>delenie</a:t>
            </a:r>
            <a:endParaRPr sz="2000" b="1" dirty="0">
              <a:solidFill>
                <a:srgbClr val="FFFFFF"/>
              </a:solidFill>
              <a:latin typeface="Aptos"/>
            </a:endParaRPr>
          </a:p>
        </p:txBody>
      </p:sp>
      <p:sp>
        <p:nvSpPr>
          <p:cNvPr id="8" name="TextBox 7"/>
          <p:cNvSpPr txBox="1"/>
          <p:nvPr/>
        </p:nvSpPr>
        <p:spPr>
          <a:xfrm>
            <a:off x="923544" y="2267712"/>
            <a:ext cx="3122650" cy="313932"/>
          </a:xfrm>
          <a:prstGeom prst="rect">
            <a:avLst/>
          </a:prstGeom>
          <a:noFill/>
        </p:spPr>
        <p:txBody>
          <a:bodyPr wrap="none" lIns="27432" tIns="18288" rIns="27432" bIns="18288">
            <a:spAutoFit/>
          </a:bodyPr>
          <a:lstStyle/>
          <a:p>
            <a:pPr algn="l"/>
            <a:r>
              <a:rPr b="0" dirty="0" err="1">
                <a:solidFill>
                  <a:srgbClr val="FFFFFF"/>
                </a:solidFill>
                <a:latin typeface="Aptos"/>
              </a:rPr>
              <a:t>chromozómy</a:t>
            </a:r>
            <a:r>
              <a:rPr b="0" dirty="0">
                <a:solidFill>
                  <a:srgbClr val="FFFFFF"/>
                </a:solidFill>
                <a:latin typeface="Aptos"/>
              </a:rPr>
              <a:t> </a:t>
            </a:r>
            <a:r>
              <a:rPr b="0" dirty="0" err="1">
                <a:solidFill>
                  <a:srgbClr val="FFFFFF"/>
                </a:solidFill>
                <a:latin typeface="Aptos"/>
              </a:rPr>
              <a:t>sa</a:t>
            </a:r>
            <a:r>
              <a:rPr b="0" dirty="0">
                <a:solidFill>
                  <a:srgbClr val="FFFFFF"/>
                </a:solidFill>
                <a:latin typeface="Aptos"/>
              </a:rPr>
              <a:t> </a:t>
            </a:r>
            <a:r>
              <a:rPr b="0" dirty="0" err="1">
                <a:solidFill>
                  <a:srgbClr val="FFFFFF"/>
                </a:solidFill>
                <a:latin typeface="Aptos"/>
              </a:rPr>
              <a:t>rozídu</a:t>
            </a:r>
            <a:r>
              <a:rPr b="0" dirty="0">
                <a:solidFill>
                  <a:srgbClr val="FFFFFF"/>
                </a:solidFill>
                <a:latin typeface="Aptos"/>
              </a:rPr>
              <a:t> </a:t>
            </a:r>
            <a:r>
              <a:rPr b="0" dirty="0" err="1">
                <a:solidFill>
                  <a:srgbClr val="FFFFFF"/>
                </a:solidFill>
                <a:latin typeface="Aptos"/>
              </a:rPr>
              <a:t>správne</a:t>
            </a:r>
            <a:endParaRPr b="0" dirty="0">
              <a:solidFill>
                <a:srgbClr val="FFFFFF"/>
              </a:solidFill>
              <a:latin typeface="Aptos"/>
            </a:endParaRPr>
          </a:p>
        </p:txBody>
      </p:sp>
      <p:cxnSp>
        <p:nvCxnSpPr>
          <p:cNvPr id="9" name="Connector 8"/>
          <p:cNvCxnSpPr/>
          <p:nvPr/>
        </p:nvCxnSpPr>
        <p:spPr>
          <a:xfrm>
            <a:off x="3840480" y="2423160"/>
            <a:ext cx="77724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0" name="Rounded Rectangle 9"/>
          <p:cNvSpPr/>
          <p:nvPr/>
        </p:nvSpPr>
        <p:spPr>
          <a:xfrm>
            <a:off x="4754880" y="1737360"/>
            <a:ext cx="2926080" cy="1371600"/>
          </a:xfrm>
          <a:prstGeom prst="roundRect">
            <a:avLst/>
          </a:prstGeom>
          <a:solidFill>
            <a:srgbClr val="C65C53"/>
          </a:solidFill>
          <a:ln>
            <a:solidFill>
              <a:srgbClr val="C65C5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4901184" y="1865376"/>
            <a:ext cx="1739451" cy="344710"/>
          </a:xfrm>
          <a:prstGeom prst="rect">
            <a:avLst/>
          </a:prstGeom>
          <a:noFill/>
        </p:spPr>
        <p:txBody>
          <a:bodyPr wrap="none" lIns="27432" tIns="18288" rIns="27432" bIns="18288">
            <a:spAutoFit/>
          </a:bodyPr>
          <a:lstStyle/>
          <a:p>
            <a:pPr algn="l"/>
            <a:r>
              <a:rPr sz="2000" b="1" dirty="0" err="1">
                <a:solidFill>
                  <a:srgbClr val="FFFFFF"/>
                </a:solidFill>
                <a:latin typeface="Aptos"/>
              </a:rPr>
              <a:t>Nondisjunkcia</a:t>
            </a:r>
            <a:endParaRPr sz="2000" b="1" dirty="0">
              <a:solidFill>
                <a:srgbClr val="FFFFFF"/>
              </a:solidFill>
              <a:latin typeface="Aptos"/>
            </a:endParaRPr>
          </a:p>
        </p:txBody>
      </p:sp>
      <p:sp>
        <p:nvSpPr>
          <p:cNvPr id="12" name="TextBox 11"/>
          <p:cNvSpPr txBox="1"/>
          <p:nvPr/>
        </p:nvSpPr>
        <p:spPr>
          <a:xfrm>
            <a:off x="4901184" y="2267712"/>
            <a:ext cx="2644752" cy="590931"/>
          </a:xfrm>
          <a:prstGeom prst="rect">
            <a:avLst/>
          </a:prstGeom>
          <a:noFill/>
        </p:spPr>
        <p:txBody>
          <a:bodyPr wrap="square" lIns="27432" tIns="18288" rIns="27432" bIns="18288">
            <a:spAutoFit/>
          </a:bodyPr>
          <a:lstStyle/>
          <a:p>
            <a:pPr algn="l"/>
            <a:r>
              <a:rPr b="0" dirty="0" err="1">
                <a:solidFill>
                  <a:srgbClr val="FFFFFF"/>
                </a:solidFill>
                <a:latin typeface="Aptos"/>
              </a:rPr>
              <a:t>chromozómy</a:t>
            </a:r>
            <a:r>
              <a:rPr b="0" dirty="0">
                <a:solidFill>
                  <a:srgbClr val="FFFFFF"/>
                </a:solidFill>
                <a:latin typeface="Aptos"/>
              </a:rPr>
              <a:t> </a:t>
            </a:r>
            <a:r>
              <a:rPr b="0" dirty="0" err="1">
                <a:solidFill>
                  <a:srgbClr val="FFFFFF"/>
                </a:solidFill>
                <a:latin typeface="Aptos"/>
              </a:rPr>
              <a:t>sa</a:t>
            </a:r>
            <a:r>
              <a:rPr b="0" dirty="0">
                <a:solidFill>
                  <a:srgbClr val="FFFFFF"/>
                </a:solidFill>
                <a:latin typeface="Aptos"/>
              </a:rPr>
              <a:t> </a:t>
            </a:r>
            <a:r>
              <a:rPr b="0" dirty="0" err="1">
                <a:solidFill>
                  <a:srgbClr val="FFFFFF"/>
                </a:solidFill>
                <a:latin typeface="Aptos"/>
              </a:rPr>
              <a:t>nerozdelia</a:t>
            </a:r>
            <a:r>
              <a:rPr b="0" dirty="0">
                <a:solidFill>
                  <a:srgbClr val="FFFFFF"/>
                </a:solidFill>
                <a:latin typeface="Aptos"/>
              </a:rPr>
              <a:t> </a:t>
            </a:r>
            <a:r>
              <a:rPr b="0" dirty="0" err="1">
                <a:solidFill>
                  <a:srgbClr val="FFFFFF"/>
                </a:solidFill>
                <a:latin typeface="Aptos"/>
              </a:rPr>
              <a:t>správne</a:t>
            </a:r>
            <a:endParaRPr b="0" dirty="0">
              <a:solidFill>
                <a:srgbClr val="FFFFFF"/>
              </a:solidFill>
              <a:latin typeface="Aptos"/>
            </a:endParaRPr>
          </a:p>
        </p:txBody>
      </p:sp>
      <p:cxnSp>
        <p:nvCxnSpPr>
          <p:cNvPr id="13" name="Connector 12"/>
          <p:cNvCxnSpPr/>
          <p:nvPr/>
        </p:nvCxnSpPr>
        <p:spPr>
          <a:xfrm>
            <a:off x="7818120" y="2423160"/>
            <a:ext cx="77724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4" name="Rounded Rectangle 13"/>
          <p:cNvSpPr/>
          <p:nvPr/>
        </p:nvSpPr>
        <p:spPr>
          <a:xfrm>
            <a:off x="8732520" y="1737360"/>
            <a:ext cx="2606040" cy="1371600"/>
          </a:xfrm>
          <a:prstGeom prst="roundRect">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878824" y="1865376"/>
            <a:ext cx="1568186" cy="344710"/>
          </a:xfrm>
          <a:prstGeom prst="rect">
            <a:avLst/>
          </a:prstGeom>
          <a:noFill/>
        </p:spPr>
        <p:txBody>
          <a:bodyPr wrap="none" lIns="27432" tIns="18288" rIns="27432" bIns="18288">
            <a:spAutoFit/>
          </a:bodyPr>
          <a:lstStyle/>
          <a:p>
            <a:pPr algn="l"/>
            <a:r>
              <a:rPr sz="2000" b="1" dirty="0">
                <a:solidFill>
                  <a:srgbClr val="FFFFFF"/>
                </a:solidFill>
                <a:latin typeface="Aptos"/>
              </a:rPr>
              <a:t>Po </a:t>
            </a:r>
            <a:r>
              <a:rPr sz="2000" b="1" dirty="0" err="1">
                <a:solidFill>
                  <a:srgbClr val="FFFFFF"/>
                </a:solidFill>
                <a:latin typeface="Aptos"/>
              </a:rPr>
              <a:t>fertilizácii</a:t>
            </a:r>
            <a:endParaRPr sz="2000" b="1" dirty="0">
              <a:solidFill>
                <a:srgbClr val="FFFFFF"/>
              </a:solidFill>
              <a:latin typeface="Aptos"/>
            </a:endParaRPr>
          </a:p>
        </p:txBody>
      </p:sp>
      <p:sp>
        <p:nvSpPr>
          <p:cNvPr id="16" name="TextBox 15"/>
          <p:cNvSpPr txBox="1"/>
          <p:nvPr/>
        </p:nvSpPr>
        <p:spPr>
          <a:xfrm>
            <a:off x="8878825" y="2267712"/>
            <a:ext cx="2139696" cy="590931"/>
          </a:xfrm>
          <a:prstGeom prst="rect">
            <a:avLst/>
          </a:prstGeom>
          <a:noFill/>
        </p:spPr>
        <p:txBody>
          <a:bodyPr wrap="square" lIns="27432" tIns="18288" rIns="27432" bIns="18288">
            <a:spAutoFit/>
          </a:bodyPr>
          <a:lstStyle/>
          <a:p>
            <a:pPr algn="l"/>
            <a:r>
              <a:rPr b="0" dirty="0" err="1">
                <a:solidFill>
                  <a:srgbClr val="FFFFFF"/>
                </a:solidFill>
                <a:latin typeface="Aptos"/>
              </a:rPr>
              <a:t>trizómia</a:t>
            </a:r>
            <a:r>
              <a:rPr b="0" dirty="0">
                <a:solidFill>
                  <a:srgbClr val="FFFFFF"/>
                </a:solidFill>
                <a:latin typeface="Aptos"/>
              </a:rPr>
              <a:t> </a:t>
            </a:r>
            <a:r>
              <a:rPr b="0" dirty="0" err="1">
                <a:solidFill>
                  <a:srgbClr val="FFFFFF"/>
                </a:solidFill>
                <a:latin typeface="Aptos"/>
              </a:rPr>
              <a:t>alebo</a:t>
            </a:r>
            <a:r>
              <a:rPr b="0" dirty="0">
                <a:solidFill>
                  <a:srgbClr val="FFFFFF"/>
                </a:solidFill>
                <a:latin typeface="Aptos"/>
              </a:rPr>
              <a:t> </a:t>
            </a:r>
            <a:r>
              <a:rPr b="0" dirty="0" err="1">
                <a:solidFill>
                  <a:srgbClr val="FFFFFF"/>
                </a:solidFill>
                <a:latin typeface="Aptos"/>
              </a:rPr>
              <a:t>monozómia</a:t>
            </a:r>
            <a:endParaRPr b="0" dirty="0">
              <a:solidFill>
                <a:srgbClr val="FFFFFF"/>
              </a:solidFill>
              <a:latin typeface="Aptos"/>
            </a:endParaRPr>
          </a:p>
        </p:txBody>
      </p:sp>
      <p:sp>
        <p:nvSpPr>
          <p:cNvPr id="17" name="TextBox 16"/>
          <p:cNvSpPr txBox="1"/>
          <p:nvPr/>
        </p:nvSpPr>
        <p:spPr>
          <a:xfrm>
            <a:off x="-297180" y="3337561"/>
            <a:ext cx="8503920" cy="411480"/>
          </a:xfrm>
          <a:prstGeom prst="rect">
            <a:avLst/>
          </a:prstGeom>
          <a:noFill/>
        </p:spPr>
        <p:txBody>
          <a:bodyPr wrap="none" lIns="27432" tIns="18288" rIns="27432" bIns="18288">
            <a:spAutoFit/>
          </a:bodyPr>
          <a:lstStyle/>
          <a:p>
            <a:pPr algn="ctr"/>
            <a:r>
              <a:rPr sz="1700" b="1" dirty="0" err="1">
                <a:solidFill>
                  <a:srgbClr val="182D42"/>
                </a:solidFill>
                <a:latin typeface="Aptos"/>
              </a:rPr>
              <a:t>Príklad</a:t>
            </a:r>
            <a:r>
              <a:rPr sz="1700" b="1" dirty="0">
                <a:solidFill>
                  <a:srgbClr val="182D42"/>
                </a:solidFill>
                <a:latin typeface="Aptos"/>
              </a:rPr>
              <a:t>: </a:t>
            </a:r>
            <a:r>
              <a:rPr sz="1700" b="1" dirty="0" err="1">
                <a:solidFill>
                  <a:srgbClr val="182D42"/>
                </a:solidFill>
                <a:latin typeface="Aptos"/>
              </a:rPr>
              <a:t>Downov</a:t>
            </a:r>
            <a:r>
              <a:rPr sz="1700" b="1" dirty="0">
                <a:solidFill>
                  <a:srgbClr val="182D42"/>
                </a:solidFill>
                <a:latin typeface="Aptos"/>
              </a:rPr>
              <a:t> </a:t>
            </a:r>
            <a:r>
              <a:rPr sz="1700" b="1" dirty="0" err="1">
                <a:solidFill>
                  <a:srgbClr val="182D42"/>
                </a:solidFill>
                <a:latin typeface="Aptos"/>
              </a:rPr>
              <a:t>syndróm</a:t>
            </a:r>
            <a:r>
              <a:rPr sz="1700" b="1" dirty="0">
                <a:solidFill>
                  <a:srgbClr val="182D42"/>
                </a:solidFill>
                <a:latin typeface="Aptos"/>
              </a:rPr>
              <a:t> je </a:t>
            </a:r>
            <a:r>
              <a:rPr sz="1700" b="1" dirty="0" err="1">
                <a:solidFill>
                  <a:srgbClr val="182D42"/>
                </a:solidFill>
                <a:latin typeface="Aptos"/>
              </a:rPr>
              <a:t>spojený</a:t>
            </a:r>
            <a:r>
              <a:rPr sz="1700" b="1" dirty="0">
                <a:solidFill>
                  <a:srgbClr val="182D42"/>
                </a:solidFill>
                <a:latin typeface="Aptos"/>
              </a:rPr>
              <a:t> s </a:t>
            </a:r>
            <a:r>
              <a:rPr sz="1700" b="1" dirty="0" err="1">
                <a:solidFill>
                  <a:srgbClr val="182D42"/>
                </a:solidFill>
                <a:latin typeface="Aptos"/>
              </a:rPr>
              <a:t>trizómiou</a:t>
            </a:r>
            <a:r>
              <a:rPr sz="1700" b="1" dirty="0">
                <a:solidFill>
                  <a:srgbClr val="182D42"/>
                </a:solidFill>
                <a:latin typeface="Aptos"/>
              </a:rPr>
              <a:t> </a:t>
            </a:r>
            <a:r>
              <a:rPr sz="1700" b="1" dirty="0" err="1">
                <a:solidFill>
                  <a:srgbClr val="182D42"/>
                </a:solidFill>
                <a:latin typeface="Aptos"/>
              </a:rPr>
              <a:t>chromozómu</a:t>
            </a:r>
            <a:r>
              <a:rPr sz="1700" b="1" dirty="0">
                <a:solidFill>
                  <a:srgbClr val="182D42"/>
                </a:solidFill>
                <a:latin typeface="Aptos"/>
              </a:rPr>
              <a:t> 21.</a:t>
            </a:r>
          </a:p>
        </p:txBody>
      </p:sp>
      <p:sp>
        <p:nvSpPr>
          <p:cNvPr id="18" name="Rounded Rectangle 17"/>
          <p:cNvSpPr/>
          <p:nvPr/>
        </p:nvSpPr>
        <p:spPr>
          <a:xfrm>
            <a:off x="658368" y="5779008"/>
            <a:ext cx="5758474"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77824" y="5888736"/>
            <a:ext cx="10378440" cy="274320"/>
          </a:xfrm>
          <a:prstGeom prst="rect">
            <a:avLst/>
          </a:prstGeom>
          <a:noFill/>
        </p:spPr>
        <p:txBody>
          <a:bodyPr wrap="none" lIns="27432" tIns="18288" rIns="27432" bIns="18288">
            <a:spAutoFit/>
          </a:bodyPr>
          <a:lstStyle/>
          <a:p>
            <a:pPr algn="l"/>
            <a:r>
              <a:rPr sz="1150" b="1">
                <a:solidFill>
                  <a:srgbClr val="182D42"/>
                </a:solidFill>
                <a:latin typeface="Aptos"/>
              </a:rPr>
              <a:t>Mnohé závažné chromozómové odchýlky vedú k veľmi skorému zániku embrya.</a:t>
            </a:r>
          </a:p>
        </p:txBody>
      </p:sp>
      <p:sp>
        <p:nvSpPr>
          <p:cNvPr id="21" name="TextBox 20"/>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2" name="TextBox 21"/>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23</a:t>
            </a:r>
          </a:p>
        </p:txBody>
      </p:sp>
      <p:pic>
        <p:nvPicPr>
          <p:cNvPr id="23" name="Picture 2" descr="Blood Diseases &amp; Down Syndrome | National Down Syndrome Society (NDSS)">
            <a:extLst>
              <a:ext uri="{FF2B5EF4-FFF2-40B4-BE49-F238E27FC236}">
                <a16:creationId xmlns:a16="http://schemas.microsoft.com/office/drawing/2014/main" id="{41ED273C-B807-F98D-040F-7AEBCFB99A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2181" y="3704442"/>
            <a:ext cx="1423787" cy="200285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What is Down Syndrome — Women's Ultrasound Specialists Melbourne">
            <a:extLst>
              <a:ext uri="{FF2B5EF4-FFF2-40B4-BE49-F238E27FC236}">
                <a16:creationId xmlns:a16="http://schemas.microsoft.com/office/drawing/2014/main" id="{06091836-E8CF-DB5F-C9D9-549305D528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5936" y="3282537"/>
            <a:ext cx="3392424" cy="33924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9" name="Zástupný objekt pre obsah 3" descr="Obrázok, na ktorom je hodiny, hodinky, meradlo, čas&#10;&#10;Automaticky generovaný popis">
            <a:extLst>
              <a:ext uri="{FF2B5EF4-FFF2-40B4-BE49-F238E27FC236}">
                <a16:creationId xmlns:a16="http://schemas.microsoft.com/office/drawing/2014/main" id="{2111EBD0-8A3E-48A7-29F6-A5E82EF5EFAA}"/>
              </a:ext>
            </a:extLst>
          </p:cNvPr>
          <p:cNvPicPr>
            <a:picLocks noChangeAspect="1"/>
          </p:cNvPicPr>
          <p:nvPr/>
        </p:nvPicPr>
        <p:blipFill>
          <a:blip r:embed="rId3">
            <a:alphaModFix amt="20000"/>
          </a:blip>
          <a:stretch>
            <a:fillRect/>
          </a:stretch>
        </p:blipFill>
        <p:spPr>
          <a:xfrm>
            <a:off x="1385" y="5113"/>
            <a:ext cx="9871912" cy="6922718"/>
          </a:xfrm>
          <a:prstGeom prst="rect">
            <a:avLst/>
          </a:prstGeom>
          <a:ln>
            <a:noFill/>
          </a:ln>
          <a:effectLst>
            <a:softEdge rad="112500"/>
          </a:effectLst>
        </p:spPr>
      </p:pic>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VEK A REPRODUKCIA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Prečo vek ženy ovplyvňuje chromozómové riziko?</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5185459" cy="283154"/>
          </a:xfrm>
          <a:prstGeom prst="rect">
            <a:avLst/>
          </a:prstGeom>
          <a:noFill/>
        </p:spPr>
        <p:txBody>
          <a:bodyPr wrap="none" lIns="27432" tIns="18288" rIns="27432" bIns="18288">
            <a:spAutoFit/>
          </a:bodyPr>
          <a:lstStyle/>
          <a:p>
            <a:pPr algn="l"/>
            <a:r>
              <a:rPr sz="1600" b="0" dirty="0" err="1">
                <a:solidFill>
                  <a:srgbClr val="5E6971"/>
                </a:solidFill>
                <a:latin typeface="Aptos"/>
              </a:rPr>
              <a:t>Oocyt</a:t>
            </a:r>
            <a:r>
              <a:rPr sz="1600" b="0" dirty="0">
                <a:solidFill>
                  <a:srgbClr val="5E6971"/>
                </a:solidFill>
                <a:latin typeface="Aptos"/>
              </a:rPr>
              <a:t> </a:t>
            </a:r>
            <a:r>
              <a:rPr sz="1600" b="0" dirty="0" err="1">
                <a:solidFill>
                  <a:srgbClr val="5E6971"/>
                </a:solidFill>
                <a:latin typeface="Aptos"/>
              </a:rPr>
              <a:t>môže</a:t>
            </a:r>
            <a:r>
              <a:rPr sz="1600" b="0" dirty="0">
                <a:solidFill>
                  <a:srgbClr val="5E6971"/>
                </a:solidFill>
                <a:latin typeface="Aptos"/>
              </a:rPr>
              <a:t> </a:t>
            </a:r>
            <a:r>
              <a:rPr sz="1600" b="0" dirty="0" err="1">
                <a:solidFill>
                  <a:srgbClr val="5E6971"/>
                </a:solidFill>
                <a:latin typeface="Aptos"/>
              </a:rPr>
              <a:t>zostať</a:t>
            </a:r>
            <a:r>
              <a:rPr sz="1600" b="0" dirty="0">
                <a:solidFill>
                  <a:srgbClr val="5E6971"/>
                </a:solidFill>
                <a:latin typeface="Aptos"/>
              </a:rPr>
              <a:t> v </a:t>
            </a:r>
            <a:r>
              <a:rPr sz="1600" b="0" dirty="0" err="1">
                <a:solidFill>
                  <a:srgbClr val="5E6971"/>
                </a:solidFill>
                <a:latin typeface="Aptos"/>
              </a:rPr>
              <a:t>meiotickom</a:t>
            </a:r>
            <a:r>
              <a:rPr sz="1600" b="0" dirty="0">
                <a:solidFill>
                  <a:srgbClr val="5E6971"/>
                </a:solidFill>
                <a:latin typeface="Aptos"/>
              </a:rPr>
              <a:t> </a:t>
            </a:r>
            <a:r>
              <a:rPr sz="1600" b="0" dirty="0" err="1">
                <a:solidFill>
                  <a:srgbClr val="5E6971"/>
                </a:solidFill>
                <a:latin typeface="Aptos"/>
              </a:rPr>
              <a:t>zastavení</a:t>
            </a:r>
            <a:r>
              <a:rPr sz="1600" b="0" dirty="0">
                <a:solidFill>
                  <a:srgbClr val="5E6971"/>
                </a:solidFill>
                <a:latin typeface="Aptos"/>
              </a:rPr>
              <a:t> </a:t>
            </a:r>
            <a:r>
              <a:rPr sz="1600" b="0" dirty="0" err="1">
                <a:solidFill>
                  <a:srgbClr val="5E6971"/>
                </a:solidFill>
                <a:latin typeface="Aptos"/>
              </a:rPr>
              <a:t>celé</a:t>
            </a:r>
            <a:r>
              <a:rPr sz="1600" b="0" dirty="0">
                <a:solidFill>
                  <a:srgbClr val="5E6971"/>
                </a:solidFill>
                <a:latin typeface="Aptos"/>
              </a:rPr>
              <a:t> </a:t>
            </a:r>
            <a:r>
              <a:rPr sz="1600" b="0" dirty="0" err="1">
                <a:solidFill>
                  <a:srgbClr val="5E6971"/>
                </a:solidFill>
                <a:latin typeface="Aptos"/>
              </a:rPr>
              <a:t>desaťročia</a:t>
            </a:r>
            <a:endParaRPr sz="1600" b="0" dirty="0">
              <a:solidFill>
                <a:srgbClr val="5E6971"/>
              </a:solidFill>
              <a:latin typeface="Aptos"/>
            </a:endParaRPr>
          </a:p>
        </p:txBody>
      </p:sp>
      <p:sp>
        <p:nvSpPr>
          <p:cNvPr id="6" name="TextBox 5"/>
          <p:cNvSpPr txBox="1"/>
          <p:nvPr/>
        </p:nvSpPr>
        <p:spPr>
          <a:xfrm>
            <a:off x="914400" y="1828800"/>
            <a:ext cx="1828800" cy="320040"/>
          </a:xfrm>
          <a:prstGeom prst="rect">
            <a:avLst/>
          </a:prstGeom>
          <a:noFill/>
        </p:spPr>
        <p:txBody>
          <a:bodyPr wrap="none" lIns="27432" tIns="18288" rIns="27432" bIns="18288">
            <a:spAutoFit/>
          </a:bodyPr>
          <a:lstStyle/>
          <a:p>
            <a:pPr algn="l"/>
            <a:r>
              <a:rPr sz="1400" b="1">
                <a:solidFill>
                  <a:srgbClr val="182D42"/>
                </a:solidFill>
                <a:latin typeface="Aptos"/>
              </a:rPr>
              <a:t>prenatálne</a:t>
            </a:r>
          </a:p>
        </p:txBody>
      </p:sp>
      <p:sp>
        <p:nvSpPr>
          <p:cNvPr id="7" name="TextBox 6"/>
          <p:cNvSpPr txBox="1"/>
          <p:nvPr/>
        </p:nvSpPr>
        <p:spPr>
          <a:xfrm>
            <a:off x="3749039" y="1828800"/>
            <a:ext cx="1828800" cy="320040"/>
          </a:xfrm>
          <a:prstGeom prst="rect">
            <a:avLst/>
          </a:prstGeom>
          <a:noFill/>
        </p:spPr>
        <p:txBody>
          <a:bodyPr wrap="none" lIns="27432" tIns="18288" rIns="27432" bIns="18288">
            <a:spAutoFit/>
          </a:bodyPr>
          <a:lstStyle/>
          <a:p>
            <a:pPr algn="l"/>
            <a:r>
              <a:rPr sz="1400" b="1">
                <a:solidFill>
                  <a:srgbClr val="182D42"/>
                </a:solidFill>
                <a:latin typeface="Aptos"/>
              </a:rPr>
              <a:t>puberta</a:t>
            </a:r>
          </a:p>
        </p:txBody>
      </p:sp>
      <p:sp>
        <p:nvSpPr>
          <p:cNvPr id="8" name="TextBox 7"/>
          <p:cNvSpPr txBox="1"/>
          <p:nvPr/>
        </p:nvSpPr>
        <p:spPr>
          <a:xfrm>
            <a:off x="7315200" y="1828800"/>
            <a:ext cx="2926080" cy="320040"/>
          </a:xfrm>
          <a:prstGeom prst="rect">
            <a:avLst/>
          </a:prstGeom>
          <a:noFill/>
        </p:spPr>
        <p:txBody>
          <a:bodyPr wrap="none" lIns="27432" tIns="18288" rIns="27432" bIns="18288">
            <a:spAutoFit/>
          </a:bodyPr>
          <a:lstStyle/>
          <a:p>
            <a:pPr algn="l"/>
            <a:r>
              <a:rPr sz="1400" b="1">
                <a:solidFill>
                  <a:srgbClr val="182D42"/>
                </a:solidFill>
                <a:latin typeface="Aptos"/>
              </a:rPr>
              <a:t>neskorší reprodukčný vek</a:t>
            </a:r>
          </a:p>
        </p:txBody>
      </p:sp>
      <p:cxnSp>
        <p:nvCxnSpPr>
          <p:cNvPr id="9" name="Connector 8"/>
          <p:cNvCxnSpPr/>
          <p:nvPr/>
        </p:nvCxnSpPr>
        <p:spPr>
          <a:xfrm>
            <a:off x="1097280" y="2743200"/>
            <a:ext cx="9692640" cy="0"/>
          </a:xfrm>
          <a:prstGeom prst="line">
            <a:avLst/>
          </a:prstGeom>
          <a:ln w="50800">
            <a:solidFill>
              <a:srgbClr val="00808B"/>
            </a:solidFill>
          </a:ln>
        </p:spPr>
        <p:style>
          <a:lnRef idx="2">
            <a:schemeClr val="accent1"/>
          </a:lnRef>
          <a:fillRef idx="0">
            <a:schemeClr val="accent1"/>
          </a:fillRef>
          <a:effectRef idx="1">
            <a:schemeClr val="accent1"/>
          </a:effectRef>
          <a:fontRef idx="minor">
            <a:schemeClr val="tx1"/>
          </a:fontRef>
        </p:style>
      </p:cxnSp>
      <p:sp>
        <p:nvSpPr>
          <p:cNvPr id="10" name="Oval 9"/>
          <p:cNvSpPr/>
          <p:nvPr/>
        </p:nvSpPr>
        <p:spPr>
          <a:xfrm>
            <a:off x="1280160" y="2532888"/>
            <a:ext cx="420624" cy="420624"/>
          </a:xfrm>
          <a:prstGeom prst="ellipse">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Oval 10"/>
          <p:cNvSpPr/>
          <p:nvPr/>
        </p:nvSpPr>
        <p:spPr>
          <a:xfrm>
            <a:off x="4114800" y="2532888"/>
            <a:ext cx="420624" cy="420624"/>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9418320" y="2532888"/>
            <a:ext cx="420624" cy="420624"/>
          </a:xfrm>
          <a:prstGeom prst="ellipse">
            <a:avLst/>
          </a:prstGeom>
          <a:solidFill>
            <a:srgbClr val="C65C53"/>
          </a:solidFill>
          <a:ln>
            <a:solidFill>
              <a:srgbClr val="C65C5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3108960" y="3337560"/>
            <a:ext cx="5303520" cy="411480"/>
          </a:xfrm>
          <a:prstGeom prst="rect">
            <a:avLst/>
          </a:prstGeom>
          <a:noFill/>
        </p:spPr>
        <p:txBody>
          <a:bodyPr wrap="none" lIns="27432" tIns="18288" rIns="27432" bIns="18288">
            <a:spAutoFit/>
          </a:bodyPr>
          <a:lstStyle/>
          <a:p>
            <a:pPr algn="ctr"/>
            <a:r>
              <a:rPr sz="1800" b="1">
                <a:solidFill>
                  <a:srgbClr val="182D42"/>
                </a:solidFill>
                <a:latin typeface="Aptos"/>
              </a:rPr>
              <a:t>dlhodobé zastavenie meiózy I</a:t>
            </a:r>
          </a:p>
        </p:txBody>
      </p:sp>
      <p:sp>
        <p:nvSpPr>
          <p:cNvPr id="14" name="Rounded Rectangle 13"/>
          <p:cNvSpPr/>
          <p:nvPr/>
        </p:nvSpPr>
        <p:spPr>
          <a:xfrm>
            <a:off x="658368" y="5779008"/>
            <a:ext cx="11054986"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877824" y="5888736"/>
            <a:ext cx="10835530" cy="252377"/>
          </a:xfrm>
          <a:prstGeom prst="rect">
            <a:avLst/>
          </a:prstGeom>
          <a:noFill/>
        </p:spPr>
        <p:txBody>
          <a:bodyPr wrap="none" lIns="27432" tIns="18288" rIns="27432" bIns="18288">
            <a:spAutoFit/>
          </a:bodyPr>
          <a:lstStyle/>
          <a:p>
            <a:pPr algn="l"/>
            <a:r>
              <a:rPr sz="1400" b="1" dirty="0">
                <a:solidFill>
                  <a:srgbClr val="182D42"/>
                </a:solidFill>
                <a:latin typeface="Aptos"/>
              </a:rPr>
              <a:t>S </a:t>
            </a:r>
            <a:r>
              <a:rPr sz="1400" b="1" dirty="0" err="1">
                <a:solidFill>
                  <a:srgbClr val="182D42"/>
                </a:solidFill>
                <a:latin typeface="Aptos"/>
              </a:rPr>
              <a:t>vekom</a:t>
            </a:r>
            <a:r>
              <a:rPr sz="1400" b="1" dirty="0">
                <a:solidFill>
                  <a:srgbClr val="182D42"/>
                </a:solidFill>
                <a:latin typeface="Aptos"/>
              </a:rPr>
              <a:t> </a:t>
            </a:r>
            <a:r>
              <a:rPr sz="1400" b="1" dirty="0" err="1">
                <a:solidFill>
                  <a:srgbClr val="182D42"/>
                </a:solidFill>
                <a:latin typeface="Aptos"/>
              </a:rPr>
              <a:t>rastie</a:t>
            </a:r>
            <a:r>
              <a:rPr sz="1400" b="1" dirty="0">
                <a:solidFill>
                  <a:srgbClr val="182D42"/>
                </a:solidFill>
                <a:latin typeface="Aptos"/>
              </a:rPr>
              <a:t> </a:t>
            </a:r>
            <a:r>
              <a:rPr sz="1400" b="1" dirty="0" err="1">
                <a:solidFill>
                  <a:srgbClr val="182D42"/>
                </a:solidFill>
                <a:latin typeface="Aptos"/>
              </a:rPr>
              <a:t>pravdepodobnosť</a:t>
            </a:r>
            <a:r>
              <a:rPr sz="1400" b="1" dirty="0">
                <a:solidFill>
                  <a:srgbClr val="182D42"/>
                </a:solidFill>
                <a:latin typeface="Aptos"/>
              </a:rPr>
              <a:t> </a:t>
            </a:r>
            <a:r>
              <a:rPr sz="1400" b="1" dirty="0" err="1">
                <a:solidFill>
                  <a:srgbClr val="182D42"/>
                </a:solidFill>
                <a:latin typeface="Aptos"/>
              </a:rPr>
              <a:t>niektorých</a:t>
            </a:r>
            <a:r>
              <a:rPr sz="1400" b="1" dirty="0">
                <a:solidFill>
                  <a:srgbClr val="182D42"/>
                </a:solidFill>
                <a:latin typeface="Aptos"/>
              </a:rPr>
              <a:t> </a:t>
            </a:r>
            <a:r>
              <a:rPr sz="1400" b="1" dirty="0" err="1">
                <a:solidFill>
                  <a:srgbClr val="182D42"/>
                </a:solidFill>
                <a:latin typeface="Aptos"/>
              </a:rPr>
              <a:t>chýb</a:t>
            </a:r>
            <a:r>
              <a:rPr sz="1400" b="1" dirty="0">
                <a:solidFill>
                  <a:srgbClr val="182D42"/>
                </a:solidFill>
                <a:latin typeface="Aptos"/>
              </a:rPr>
              <a:t> </a:t>
            </a:r>
            <a:r>
              <a:rPr sz="1400" b="1" dirty="0" err="1">
                <a:solidFill>
                  <a:srgbClr val="182D42"/>
                </a:solidFill>
                <a:latin typeface="Aptos"/>
              </a:rPr>
              <a:t>segregácie</a:t>
            </a:r>
            <a:r>
              <a:rPr sz="1400" b="1" dirty="0">
                <a:solidFill>
                  <a:srgbClr val="182D42"/>
                </a:solidFill>
                <a:latin typeface="Aptos"/>
              </a:rPr>
              <a:t> </a:t>
            </a:r>
            <a:r>
              <a:rPr sz="1400" b="1" dirty="0" err="1">
                <a:solidFill>
                  <a:srgbClr val="182D42"/>
                </a:solidFill>
                <a:latin typeface="Aptos"/>
              </a:rPr>
              <a:t>chromozómov</a:t>
            </a:r>
            <a:r>
              <a:rPr sz="1400" b="1" dirty="0">
                <a:solidFill>
                  <a:srgbClr val="182D42"/>
                </a:solidFill>
                <a:latin typeface="Aptos"/>
              </a:rPr>
              <a:t>; </a:t>
            </a:r>
            <a:r>
              <a:rPr sz="1400" b="1" dirty="0" err="1">
                <a:solidFill>
                  <a:srgbClr val="182D42"/>
                </a:solidFill>
                <a:latin typeface="Aptos"/>
              </a:rPr>
              <a:t>nejde</a:t>
            </a:r>
            <a:r>
              <a:rPr sz="1400" b="1" dirty="0">
                <a:solidFill>
                  <a:srgbClr val="182D42"/>
                </a:solidFill>
                <a:latin typeface="Aptos"/>
              </a:rPr>
              <a:t> </a:t>
            </a:r>
            <a:r>
              <a:rPr sz="1400" b="1" dirty="0" err="1">
                <a:solidFill>
                  <a:srgbClr val="182D42"/>
                </a:solidFill>
                <a:latin typeface="Aptos"/>
              </a:rPr>
              <a:t>však</a:t>
            </a:r>
            <a:r>
              <a:rPr sz="1400" b="1" dirty="0">
                <a:solidFill>
                  <a:srgbClr val="182D42"/>
                </a:solidFill>
                <a:latin typeface="Aptos"/>
              </a:rPr>
              <a:t> o </a:t>
            </a:r>
            <a:r>
              <a:rPr sz="1400" b="1" dirty="0" err="1">
                <a:solidFill>
                  <a:srgbClr val="182D42"/>
                </a:solidFill>
                <a:latin typeface="Aptos"/>
              </a:rPr>
              <a:t>jednoduchú</a:t>
            </a:r>
            <a:r>
              <a:rPr sz="1400" b="1" dirty="0">
                <a:solidFill>
                  <a:srgbClr val="182D42"/>
                </a:solidFill>
                <a:latin typeface="Aptos"/>
              </a:rPr>
              <a:t> </a:t>
            </a:r>
            <a:r>
              <a:rPr sz="1400" b="1" dirty="0" err="1">
                <a:solidFill>
                  <a:srgbClr val="182D42"/>
                </a:solidFill>
                <a:latin typeface="Aptos"/>
              </a:rPr>
              <a:t>hranicu</a:t>
            </a:r>
            <a:r>
              <a:rPr sz="1400" b="1" dirty="0">
                <a:solidFill>
                  <a:srgbClr val="182D42"/>
                </a:solidFill>
                <a:latin typeface="Aptos"/>
              </a:rPr>
              <a:t> „bez </a:t>
            </a:r>
            <a:r>
              <a:rPr sz="1400" b="1" dirty="0" err="1">
                <a:solidFill>
                  <a:srgbClr val="182D42"/>
                </a:solidFill>
                <a:latin typeface="Aptos"/>
              </a:rPr>
              <a:t>rizika</a:t>
            </a:r>
            <a:r>
              <a:rPr sz="1400" b="1" dirty="0">
                <a:solidFill>
                  <a:srgbClr val="182D42"/>
                </a:solidFill>
                <a:latin typeface="Aptos"/>
              </a:rPr>
              <a:t> / s </a:t>
            </a:r>
            <a:r>
              <a:rPr sz="1400" b="1" dirty="0" err="1">
                <a:solidFill>
                  <a:srgbClr val="182D42"/>
                </a:solidFill>
                <a:latin typeface="Aptos"/>
              </a:rPr>
              <a:t>rizikom</a:t>
            </a:r>
            <a:r>
              <a:rPr sz="1400" b="1" dirty="0">
                <a:solidFill>
                  <a:srgbClr val="182D42"/>
                </a:solidFill>
                <a:latin typeface="Aptos"/>
              </a:rPr>
              <a:t>“.</a:t>
            </a:r>
          </a:p>
        </p:txBody>
      </p:sp>
      <p:sp>
        <p:nvSpPr>
          <p:cNvPr id="17" name="TextBox 16"/>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18" name="TextBox 17"/>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24</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5" name="Zástupný objekt pre obsah 3" descr="Ako to vzniklo: Prečo bocian nosí deti? | Aktuality.sk">
            <a:extLst>
              <a:ext uri="{FF2B5EF4-FFF2-40B4-BE49-F238E27FC236}">
                <a16:creationId xmlns:a16="http://schemas.microsoft.com/office/drawing/2014/main" id="{0392702B-937F-4178-CBC1-38D041D2D763}"/>
              </a:ext>
            </a:extLst>
          </p:cNvPr>
          <p:cNvPicPr>
            <a:picLocks noChangeAspect="1"/>
          </p:cNvPicPr>
          <p:nvPr/>
        </p:nvPicPr>
        <p:blipFill>
          <a:blip r:embed="rId3">
            <a:alphaModFix amt="50000"/>
          </a:blip>
          <a:stretch>
            <a:fillRect/>
          </a:stretch>
        </p:blipFill>
        <p:spPr>
          <a:xfrm>
            <a:off x="4377714" y="4900244"/>
            <a:ext cx="3146033" cy="1777258"/>
          </a:xfrm>
          <a:prstGeom prst="ellipse">
            <a:avLst/>
          </a:prstGeom>
          <a:ln>
            <a:noFill/>
          </a:ln>
          <a:effectLst>
            <a:softEdge rad="112500"/>
          </a:effectLst>
        </p:spPr>
      </p:pic>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IVF A ICSI</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Keď prirodzená cesta potrebuje pomoc</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Asistovaná reprodukcia využíva poznanie normálnej fertilizácie</a:t>
            </a:r>
          </a:p>
        </p:txBody>
      </p:sp>
      <p:sp>
        <p:nvSpPr>
          <p:cNvPr id="6" name="Rounded Rectangle 5"/>
          <p:cNvSpPr/>
          <p:nvPr/>
        </p:nvSpPr>
        <p:spPr>
          <a:xfrm>
            <a:off x="594360" y="1783080"/>
            <a:ext cx="2423160" cy="132588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40664" y="1911095"/>
            <a:ext cx="2130552" cy="310896"/>
          </a:xfrm>
          <a:prstGeom prst="rect">
            <a:avLst/>
          </a:prstGeom>
          <a:noFill/>
        </p:spPr>
        <p:txBody>
          <a:bodyPr wrap="none" lIns="27432" tIns="18288" rIns="27432" bIns="18288">
            <a:spAutoFit/>
          </a:bodyPr>
          <a:lstStyle/>
          <a:p>
            <a:pPr algn="l"/>
            <a:r>
              <a:rPr sz="1500" b="1">
                <a:solidFill>
                  <a:srgbClr val="FFFFFF"/>
                </a:solidFill>
                <a:latin typeface="Aptos"/>
              </a:rPr>
              <a:t>Stimulácia a odber
oocytov</a:t>
            </a:r>
          </a:p>
        </p:txBody>
      </p:sp>
      <p:cxnSp>
        <p:nvCxnSpPr>
          <p:cNvPr id="8" name="Connector 7"/>
          <p:cNvCxnSpPr/>
          <p:nvPr/>
        </p:nvCxnSpPr>
        <p:spPr>
          <a:xfrm>
            <a:off x="3044952" y="2450592"/>
            <a:ext cx="2743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9" name="Rounded Rectangle 8"/>
          <p:cNvSpPr/>
          <p:nvPr/>
        </p:nvSpPr>
        <p:spPr>
          <a:xfrm>
            <a:off x="3429000" y="1783080"/>
            <a:ext cx="2423160" cy="132588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3575304" y="1911095"/>
            <a:ext cx="2130552" cy="310896"/>
          </a:xfrm>
          <a:prstGeom prst="rect">
            <a:avLst/>
          </a:prstGeom>
          <a:noFill/>
        </p:spPr>
        <p:txBody>
          <a:bodyPr wrap="none" lIns="27432" tIns="18288" rIns="27432" bIns="18288">
            <a:spAutoFit/>
          </a:bodyPr>
          <a:lstStyle/>
          <a:p>
            <a:pPr algn="l"/>
            <a:r>
              <a:rPr sz="1500" b="1">
                <a:solidFill>
                  <a:srgbClr val="FFFFFF"/>
                </a:solidFill>
                <a:latin typeface="Aptos"/>
              </a:rPr>
              <a:t>Fertilizácia
v laboratóriu</a:t>
            </a:r>
          </a:p>
        </p:txBody>
      </p:sp>
      <p:cxnSp>
        <p:nvCxnSpPr>
          <p:cNvPr id="11" name="Connector 10"/>
          <p:cNvCxnSpPr/>
          <p:nvPr/>
        </p:nvCxnSpPr>
        <p:spPr>
          <a:xfrm>
            <a:off x="5879592" y="2450592"/>
            <a:ext cx="2743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2" name="Rounded Rectangle 11"/>
          <p:cNvSpPr/>
          <p:nvPr/>
        </p:nvSpPr>
        <p:spPr>
          <a:xfrm>
            <a:off x="6263640" y="1783080"/>
            <a:ext cx="2423160" cy="1325880"/>
          </a:xfrm>
          <a:prstGeom prst="roundRect">
            <a:avLst/>
          </a:prstGeom>
          <a:solidFill>
            <a:srgbClr val="4AAEB8"/>
          </a:solidFill>
          <a:ln>
            <a:solidFill>
              <a:srgbClr val="4AA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6409944" y="1911095"/>
            <a:ext cx="1032014" cy="498598"/>
          </a:xfrm>
          <a:prstGeom prst="rect">
            <a:avLst/>
          </a:prstGeom>
          <a:noFill/>
        </p:spPr>
        <p:txBody>
          <a:bodyPr wrap="none" lIns="27432" tIns="18288" rIns="27432" bIns="18288">
            <a:spAutoFit/>
          </a:bodyPr>
          <a:lstStyle/>
          <a:p>
            <a:pPr algn="l"/>
            <a:r>
              <a:rPr sz="1500" b="1" dirty="0" err="1">
                <a:solidFill>
                  <a:srgbClr val="FFFFFF"/>
                </a:solidFill>
                <a:latin typeface="Aptos"/>
              </a:rPr>
              <a:t>Skorý</a:t>
            </a:r>
            <a:r>
              <a:rPr sz="1500" b="1" dirty="0">
                <a:solidFill>
                  <a:srgbClr val="FFFFFF"/>
                </a:solidFill>
                <a:latin typeface="Aptos"/>
              </a:rPr>
              <a:t> </a:t>
            </a:r>
            <a:r>
              <a:rPr sz="1500" b="1" dirty="0" err="1">
                <a:solidFill>
                  <a:srgbClr val="FFFFFF"/>
                </a:solidFill>
                <a:latin typeface="Aptos"/>
              </a:rPr>
              <a:t>výv</a:t>
            </a:r>
            <a:r>
              <a:rPr lang="sk-SK" sz="1500" b="1" dirty="0">
                <a:solidFill>
                  <a:srgbClr val="FFFFFF"/>
                </a:solidFill>
                <a:latin typeface="Aptos"/>
              </a:rPr>
              <a:t>in</a:t>
            </a:r>
            <a:r>
              <a:rPr sz="1500" b="1" dirty="0">
                <a:solidFill>
                  <a:srgbClr val="FFFFFF"/>
                </a:solidFill>
                <a:latin typeface="Aptos"/>
              </a:rPr>
              <a:t>
</a:t>
            </a:r>
            <a:r>
              <a:rPr sz="1500" b="1" dirty="0" err="1">
                <a:solidFill>
                  <a:srgbClr val="FFFFFF"/>
                </a:solidFill>
                <a:latin typeface="Aptos"/>
              </a:rPr>
              <a:t>embrya</a:t>
            </a:r>
            <a:endParaRPr sz="1500" b="1" dirty="0">
              <a:solidFill>
                <a:srgbClr val="FFFFFF"/>
              </a:solidFill>
              <a:latin typeface="Aptos"/>
            </a:endParaRPr>
          </a:p>
        </p:txBody>
      </p:sp>
      <p:cxnSp>
        <p:nvCxnSpPr>
          <p:cNvPr id="14" name="Connector 13"/>
          <p:cNvCxnSpPr/>
          <p:nvPr/>
        </p:nvCxnSpPr>
        <p:spPr>
          <a:xfrm>
            <a:off x="8714232" y="2450592"/>
            <a:ext cx="27432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5" name="Rounded Rectangle 14"/>
          <p:cNvSpPr/>
          <p:nvPr/>
        </p:nvSpPr>
        <p:spPr>
          <a:xfrm>
            <a:off x="9098280" y="1783080"/>
            <a:ext cx="2423160" cy="1325880"/>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9244584" y="1911095"/>
            <a:ext cx="2130552" cy="310896"/>
          </a:xfrm>
          <a:prstGeom prst="rect">
            <a:avLst/>
          </a:prstGeom>
          <a:noFill/>
        </p:spPr>
        <p:txBody>
          <a:bodyPr wrap="none" lIns="27432" tIns="18288" rIns="27432" bIns="18288">
            <a:spAutoFit/>
          </a:bodyPr>
          <a:lstStyle/>
          <a:p>
            <a:pPr algn="l"/>
            <a:r>
              <a:rPr sz="1500" b="1">
                <a:solidFill>
                  <a:srgbClr val="FFFFFF"/>
                </a:solidFill>
                <a:latin typeface="Aptos"/>
              </a:rPr>
              <a:t>Transfer alebo
kryokonzervácia</a:t>
            </a:r>
          </a:p>
        </p:txBody>
      </p:sp>
      <p:sp>
        <p:nvSpPr>
          <p:cNvPr id="17" name="Rounded Rectangle 16"/>
          <p:cNvSpPr/>
          <p:nvPr/>
        </p:nvSpPr>
        <p:spPr>
          <a:xfrm>
            <a:off x="1828800" y="3886200"/>
            <a:ext cx="3749039" cy="1143000"/>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1975104" y="4014215"/>
            <a:ext cx="3456432" cy="310896"/>
          </a:xfrm>
          <a:prstGeom prst="rect">
            <a:avLst/>
          </a:prstGeom>
          <a:noFill/>
        </p:spPr>
        <p:txBody>
          <a:bodyPr wrap="none" lIns="27432" tIns="18288" rIns="27432" bIns="18288">
            <a:spAutoFit/>
          </a:bodyPr>
          <a:lstStyle/>
          <a:p>
            <a:pPr algn="l"/>
            <a:r>
              <a:rPr sz="1500" b="1">
                <a:solidFill>
                  <a:srgbClr val="182D42"/>
                </a:solidFill>
                <a:latin typeface="Aptos"/>
              </a:rPr>
              <a:t>IVF</a:t>
            </a:r>
          </a:p>
        </p:txBody>
      </p:sp>
      <p:sp>
        <p:nvSpPr>
          <p:cNvPr id="19" name="TextBox 18"/>
          <p:cNvSpPr txBox="1"/>
          <p:nvPr/>
        </p:nvSpPr>
        <p:spPr>
          <a:xfrm>
            <a:off x="1975104" y="4416552"/>
            <a:ext cx="3456432" cy="502920"/>
          </a:xfrm>
          <a:prstGeom prst="rect">
            <a:avLst/>
          </a:prstGeom>
          <a:noFill/>
        </p:spPr>
        <p:txBody>
          <a:bodyPr wrap="none" lIns="27432" tIns="18288" rIns="27432" bIns="18288">
            <a:spAutoFit/>
          </a:bodyPr>
          <a:lstStyle/>
          <a:p>
            <a:pPr algn="l"/>
            <a:r>
              <a:rPr sz="1150" b="0">
                <a:solidFill>
                  <a:srgbClr val="262B30"/>
                </a:solidFill>
                <a:latin typeface="Aptos"/>
              </a:rPr>
              <a:t>oocyt a spermie sa inkubujú spoločne</a:t>
            </a:r>
          </a:p>
        </p:txBody>
      </p:sp>
      <p:sp>
        <p:nvSpPr>
          <p:cNvPr id="20" name="Rounded Rectangle 19"/>
          <p:cNvSpPr/>
          <p:nvPr/>
        </p:nvSpPr>
        <p:spPr>
          <a:xfrm>
            <a:off x="6583680" y="3886200"/>
            <a:ext cx="3749039" cy="1143000"/>
          </a:xfrm>
          <a:prstGeom prst="roundRect">
            <a:avLst/>
          </a:prstGeom>
          <a:solidFill>
            <a:srgbClr val="F4F7F8"/>
          </a:solidFill>
          <a:ln>
            <a:solidFill>
              <a:srgbClr val="F4F7F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6729984" y="4014215"/>
            <a:ext cx="3456432" cy="310896"/>
          </a:xfrm>
          <a:prstGeom prst="rect">
            <a:avLst/>
          </a:prstGeom>
          <a:noFill/>
        </p:spPr>
        <p:txBody>
          <a:bodyPr wrap="none" lIns="27432" tIns="18288" rIns="27432" bIns="18288">
            <a:spAutoFit/>
          </a:bodyPr>
          <a:lstStyle/>
          <a:p>
            <a:pPr algn="l"/>
            <a:r>
              <a:rPr sz="1500" b="1">
                <a:solidFill>
                  <a:srgbClr val="182D42"/>
                </a:solidFill>
                <a:latin typeface="Aptos"/>
              </a:rPr>
              <a:t>ICSI</a:t>
            </a:r>
          </a:p>
        </p:txBody>
      </p:sp>
      <p:sp>
        <p:nvSpPr>
          <p:cNvPr id="22" name="TextBox 21"/>
          <p:cNvSpPr txBox="1"/>
          <p:nvPr/>
        </p:nvSpPr>
        <p:spPr>
          <a:xfrm>
            <a:off x="6729984" y="4416552"/>
            <a:ext cx="3456432" cy="502920"/>
          </a:xfrm>
          <a:prstGeom prst="rect">
            <a:avLst/>
          </a:prstGeom>
          <a:noFill/>
        </p:spPr>
        <p:txBody>
          <a:bodyPr wrap="none" lIns="27432" tIns="18288" rIns="27432" bIns="18288">
            <a:spAutoFit/>
          </a:bodyPr>
          <a:lstStyle/>
          <a:p>
            <a:pPr algn="l"/>
            <a:r>
              <a:rPr sz="1150" b="0">
                <a:solidFill>
                  <a:srgbClr val="262B30"/>
                </a:solidFill>
                <a:latin typeface="Aptos"/>
              </a:rPr>
              <a:t>jedna spermia sa injikuje priamo do oocytu</a:t>
            </a:r>
          </a:p>
        </p:txBody>
      </p:sp>
      <p:sp>
        <p:nvSpPr>
          <p:cNvPr id="23" name="TextBox 22"/>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24" name="TextBox 23"/>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25</a:t>
            </a:r>
          </a:p>
        </p:txBody>
      </p:sp>
      <p:pic>
        <p:nvPicPr>
          <p:cNvPr id="26" name="Picture 2" descr="What does ICSI mean?">
            <a:extLst>
              <a:ext uri="{FF2B5EF4-FFF2-40B4-BE49-F238E27FC236}">
                <a16:creationId xmlns:a16="http://schemas.microsoft.com/office/drawing/2014/main" id="{45038953-516F-4854-B886-061111793F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95688" y="3824478"/>
            <a:ext cx="2450592" cy="13487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MÝTUS A REALITA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IVF nie je „výroba dieťaťa v skúmavke“</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5185074" cy="221599"/>
          </a:xfrm>
          <a:prstGeom prst="rect">
            <a:avLst/>
          </a:prstGeom>
          <a:noFill/>
        </p:spPr>
        <p:txBody>
          <a:bodyPr wrap="none" lIns="27432" tIns="18288" rIns="27432" bIns="18288">
            <a:spAutoFit/>
          </a:bodyPr>
          <a:lstStyle/>
          <a:p>
            <a:pPr algn="l"/>
            <a:r>
              <a:rPr sz="1200" b="0" dirty="0" err="1">
                <a:solidFill>
                  <a:srgbClr val="5E6971"/>
                </a:solidFill>
                <a:latin typeface="Aptos"/>
              </a:rPr>
              <a:t>Laboratórium</a:t>
            </a:r>
            <a:r>
              <a:rPr sz="1200" b="0" dirty="0">
                <a:solidFill>
                  <a:srgbClr val="5E6971"/>
                </a:solidFill>
                <a:latin typeface="Aptos"/>
              </a:rPr>
              <a:t> </a:t>
            </a:r>
            <a:r>
              <a:rPr sz="1200" b="0" dirty="0" err="1">
                <a:solidFill>
                  <a:srgbClr val="5E6971"/>
                </a:solidFill>
                <a:latin typeface="Aptos"/>
              </a:rPr>
              <a:t>môže</a:t>
            </a:r>
            <a:r>
              <a:rPr sz="1200" b="0" dirty="0">
                <a:solidFill>
                  <a:srgbClr val="5E6971"/>
                </a:solidFill>
                <a:latin typeface="Aptos"/>
              </a:rPr>
              <a:t> </a:t>
            </a:r>
            <a:r>
              <a:rPr sz="1200" b="0" dirty="0" err="1">
                <a:solidFill>
                  <a:srgbClr val="5E6971"/>
                </a:solidFill>
                <a:latin typeface="Aptos"/>
              </a:rPr>
              <a:t>pomôcť</a:t>
            </a:r>
            <a:r>
              <a:rPr sz="1200" b="0" dirty="0">
                <a:solidFill>
                  <a:srgbClr val="5E6971"/>
                </a:solidFill>
                <a:latin typeface="Aptos"/>
              </a:rPr>
              <a:t> </a:t>
            </a:r>
            <a:r>
              <a:rPr sz="1200" b="0" dirty="0" err="1">
                <a:solidFill>
                  <a:srgbClr val="5E6971"/>
                </a:solidFill>
                <a:latin typeface="Aptos"/>
              </a:rPr>
              <a:t>pri</a:t>
            </a:r>
            <a:r>
              <a:rPr sz="1200" b="0" dirty="0">
                <a:solidFill>
                  <a:srgbClr val="5E6971"/>
                </a:solidFill>
                <a:latin typeface="Aptos"/>
              </a:rPr>
              <a:t> </a:t>
            </a:r>
            <a:r>
              <a:rPr sz="1200" b="0" dirty="0" err="1">
                <a:solidFill>
                  <a:srgbClr val="5E6971"/>
                </a:solidFill>
                <a:latin typeface="Aptos"/>
              </a:rPr>
              <a:t>stretnutí</a:t>
            </a:r>
            <a:r>
              <a:rPr sz="1200" b="0" dirty="0">
                <a:solidFill>
                  <a:srgbClr val="5E6971"/>
                </a:solidFill>
                <a:latin typeface="Aptos"/>
              </a:rPr>
              <a:t> </a:t>
            </a:r>
            <a:r>
              <a:rPr sz="1200" b="0" dirty="0" err="1">
                <a:solidFill>
                  <a:srgbClr val="5E6971"/>
                </a:solidFill>
                <a:latin typeface="Aptos"/>
              </a:rPr>
              <a:t>gamét</a:t>
            </a:r>
            <a:r>
              <a:rPr sz="1200" b="0" dirty="0">
                <a:solidFill>
                  <a:srgbClr val="5E6971"/>
                </a:solidFill>
                <a:latin typeface="Aptos"/>
              </a:rPr>
              <a:t> – </a:t>
            </a:r>
            <a:r>
              <a:rPr sz="1200" b="0" dirty="0" err="1">
                <a:solidFill>
                  <a:srgbClr val="5E6971"/>
                </a:solidFill>
                <a:latin typeface="Aptos"/>
              </a:rPr>
              <a:t>výv</a:t>
            </a:r>
            <a:r>
              <a:rPr lang="sk-SK" sz="1200" b="0" dirty="0">
                <a:solidFill>
                  <a:srgbClr val="5E6971"/>
                </a:solidFill>
                <a:latin typeface="Aptos"/>
              </a:rPr>
              <a:t>in</a:t>
            </a:r>
            <a:r>
              <a:rPr sz="1200" b="0" dirty="0">
                <a:solidFill>
                  <a:srgbClr val="5E6971"/>
                </a:solidFill>
                <a:latin typeface="Aptos"/>
              </a:rPr>
              <a:t> </a:t>
            </a:r>
            <a:r>
              <a:rPr sz="1200" b="0" dirty="0" err="1">
                <a:solidFill>
                  <a:srgbClr val="5E6971"/>
                </a:solidFill>
                <a:latin typeface="Aptos"/>
              </a:rPr>
              <a:t>však</a:t>
            </a:r>
            <a:r>
              <a:rPr sz="1200" b="0" dirty="0">
                <a:solidFill>
                  <a:srgbClr val="5E6971"/>
                </a:solidFill>
                <a:latin typeface="Aptos"/>
              </a:rPr>
              <a:t> </a:t>
            </a:r>
            <a:r>
              <a:rPr sz="1200" b="0" dirty="0" err="1">
                <a:solidFill>
                  <a:srgbClr val="5E6971"/>
                </a:solidFill>
                <a:latin typeface="Aptos"/>
              </a:rPr>
              <a:t>zostáva</a:t>
            </a:r>
            <a:r>
              <a:rPr sz="1200" b="0" dirty="0">
                <a:solidFill>
                  <a:srgbClr val="5E6971"/>
                </a:solidFill>
                <a:latin typeface="Aptos"/>
              </a:rPr>
              <a:t> </a:t>
            </a:r>
            <a:r>
              <a:rPr sz="1200" b="0" dirty="0" err="1">
                <a:solidFill>
                  <a:srgbClr val="5E6971"/>
                </a:solidFill>
                <a:latin typeface="Aptos"/>
              </a:rPr>
              <a:t>biologický</a:t>
            </a:r>
            <a:endParaRPr sz="1200" b="0" dirty="0">
              <a:solidFill>
                <a:srgbClr val="5E6971"/>
              </a:solidFill>
              <a:latin typeface="Aptos"/>
            </a:endParaRPr>
          </a:p>
        </p:txBody>
      </p:sp>
      <p:sp>
        <p:nvSpPr>
          <p:cNvPr id="6" name="Rounded Rectangle 5"/>
          <p:cNvSpPr/>
          <p:nvPr/>
        </p:nvSpPr>
        <p:spPr>
          <a:xfrm>
            <a:off x="822960" y="1691640"/>
            <a:ext cx="5029200" cy="1008246"/>
          </a:xfrm>
          <a:prstGeom prst="roundRect">
            <a:avLst/>
          </a:prstGeom>
          <a:solidFill>
            <a:srgbClr val="C65C53"/>
          </a:solidFill>
          <a:ln>
            <a:solidFill>
              <a:srgbClr val="C65C5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69264" y="1819656"/>
            <a:ext cx="4736592" cy="310896"/>
          </a:xfrm>
          <a:prstGeom prst="rect">
            <a:avLst/>
          </a:prstGeom>
          <a:noFill/>
        </p:spPr>
        <p:txBody>
          <a:bodyPr wrap="none" lIns="27432" tIns="18288" rIns="27432" bIns="18288">
            <a:spAutoFit/>
          </a:bodyPr>
          <a:lstStyle/>
          <a:p>
            <a:pPr algn="l"/>
            <a:r>
              <a:rPr sz="1500" b="1">
                <a:solidFill>
                  <a:srgbClr val="FFFFFF"/>
                </a:solidFill>
                <a:latin typeface="Aptos"/>
              </a:rPr>
              <a:t>Mýtus</a:t>
            </a:r>
          </a:p>
        </p:txBody>
      </p:sp>
      <p:sp>
        <p:nvSpPr>
          <p:cNvPr id="8" name="TextBox 7"/>
          <p:cNvSpPr txBox="1"/>
          <p:nvPr/>
        </p:nvSpPr>
        <p:spPr>
          <a:xfrm>
            <a:off x="969264" y="2221992"/>
            <a:ext cx="4736592" cy="2468880"/>
          </a:xfrm>
          <a:prstGeom prst="rect">
            <a:avLst/>
          </a:prstGeom>
          <a:noFill/>
        </p:spPr>
        <p:txBody>
          <a:bodyPr wrap="none" lIns="27432" tIns="18288" rIns="27432" bIns="18288">
            <a:spAutoFit/>
          </a:bodyPr>
          <a:lstStyle/>
          <a:p>
            <a:pPr algn="l"/>
            <a:r>
              <a:rPr sz="1150" b="0">
                <a:solidFill>
                  <a:srgbClr val="FFFFFF"/>
                </a:solidFill>
                <a:latin typeface="Aptos"/>
              </a:rPr>
              <a:t>„Lekári v laboratóriu vytvoria embryo.“</a:t>
            </a:r>
          </a:p>
        </p:txBody>
      </p:sp>
      <p:sp>
        <p:nvSpPr>
          <p:cNvPr id="9" name="Rounded Rectangle 8"/>
          <p:cNvSpPr/>
          <p:nvPr/>
        </p:nvSpPr>
        <p:spPr>
          <a:xfrm>
            <a:off x="6309360" y="1691640"/>
            <a:ext cx="5029200" cy="1008246"/>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55664" y="1819656"/>
            <a:ext cx="4736592" cy="310896"/>
          </a:xfrm>
          <a:prstGeom prst="rect">
            <a:avLst/>
          </a:prstGeom>
          <a:noFill/>
        </p:spPr>
        <p:txBody>
          <a:bodyPr wrap="none" lIns="27432" tIns="18288" rIns="27432" bIns="18288">
            <a:spAutoFit/>
          </a:bodyPr>
          <a:lstStyle/>
          <a:p>
            <a:pPr algn="l"/>
            <a:r>
              <a:rPr sz="1500" b="1">
                <a:solidFill>
                  <a:srgbClr val="FFFFFF"/>
                </a:solidFill>
                <a:latin typeface="Aptos"/>
              </a:rPr>
              <a:t>Realita</a:t>
            </a:r>
          </a:p>
        </p:txBody>
      </p:sp>
      <p:sp>
        <p:nvSpPr>
          <p:cNvPr id="11" name="TextBox 10"/>
          <p:cNvSpPr txBox="1"/>
          <p:nvPr/>
        </p:nvSpPr>
        <p:spPr>
          <a:xfrm>
            <a:off x="6455664" y="2221992"/>
            <a:ext cx="4736592" cy="390876"/>
          </a:xfrm>
          <a:prstGeom prst="rect">
            <a:avLst/>
          </a:prstGeom>
          <a:noFill/>
        </p:spPr>
        <p:txBody>
          <a:bodyPr wrap="square" lIns="27432" tIns="18288" rIns="27432" bIns="18288">
            <a:spAutoFit/>
          </a:bodyPr>
          <a:lstStyle/>
          <a:p>
            <a:pPr algn="l"/>
            <a:r>
              <a:rPr sz="1150" b="0" dirty="0" err="1">
                <a:solidFill>
                  <a:srgbClr val="FFFFFF"/>
                </a:solidFill>
                <a:latin typeface="Aptos"/>
              </a:rPr>
              <a:t>Laboratórium</a:t>
            </a:r>
            <a:r>
              <a:rPr sz="1150" b="0" dirty="0">
                <a:solidFill>
                  <a:srgbClr val="FFFFFF"/>
                </a:solidFill>
                <a:latin typeface="Aptos"/>
              </a:rPr>
              <a:t> </a:t>
            </a:r>
            <a:r>
              <a:rPr sz="1150" b="0" dirty="0" err="1">
                <a:solidFill>
                  <a:srgbClr val="FFFFFF"/>
                </a:solidFill>
                <a:latin typeface="Aptos"/>
              </a:rPr>
              <a:t>vytvorí</a:t>
            </a:r>
            <a:r>
              <a:rPr sz="1150" b="0" dirty="0">
                <a:solidFill>
                  <a:srgbClr val="FFFFFF"/>
                </a:solidFill>
                <a:latin typeface="Aptos"/>
              </a:rPr>
              <a:t> </a:t>
            </a:r>
            <a:r>
              <a:rPr sz="1150" b="0" dirty="0" err="1">
                <a:solidFill>
                  <a:srgbClr val="FFFFFF"/>
                </a:solidFill>
                <a:latin typeface="Aptos"/>
              </a:rPr>
              <a:t>podmienky</a:t>
            </a:r>
            <a:r>
              <a:rPr sz="1150" b="0" dirty="0">
                <a:solidFill>
                  <a:srgbClr val="FFFFFF"/>
                </a:solidFill>
                <a:latin typeface="Aptos"/>
              </a:rPr>
              <a:t> pre </a:t>
            </a:r>
            <a:r>
              <a:rPr sz="1150" b="0" dirty="0" err="1">
                <a:solidFill>
                  <a:srgbClr val="FFFFFF"/>
                </a:solidFill>
                <a:latin typeface="Aptos"/>
              </a:rPr>
              <a:t>fertilizáciu</a:t>
            </a:r>
            <a:r>
              <a:rPr sz="1150" b="0" dirty="0">
                <a:solidFill>
                  <a:srgbClr val="FFFFFF"/>
                </a:solidFill>
                <a:latin typeface="Aptos"/>
              </a:rPr>
              <a:t> </a:t>
            </a:r>
            <a:r>
              <a:rPr sz="1150" b="0" dirty="0" err="1">
                <a:solidFill>
                  <a:srgbClr val="FFFFFF"/>
                </a:solidFill>
                <a:latin typeface="Aptos"/>
              </a:rPr>
              <a:t>alebo</a:t>
            </a:r>
            <a:r>
              <a:rPr sz="1150" b="0" dirty="0">
                <a:solidFill>
                  <a:srgbClr val="FFFFFF"/>
                </a:solidFill>
                <a:latin typeface="Aptos"/>
              </a:rPr>
              <a:t> </a:t>
            </a:r>
            <a:r>
              <a:rPr sz="1150" b="0" dirty="0" err="1">
                <a:solidFill>
                  <a:srgbClr val="FFFFFF"/>
                </a:solidFill>
                <a:latin typeface="Aptos"/>
              </a:rPr>
              <a:t>ju</a:t>
            </a:r>
            <a:r>
              <a:rPr sz="1150" b="0" dirty="0">
                <a:solidFill>
                  <a:srgbClr val="FFFFFF"/>
                </a:solidFill>
                <a:latin typeface="Aptos"/>
              </a:rPr>
              <a:t> </a:t>
            </a:r>
            <a:r>
              <a:rPr sz="1150" b="0" dirty="0" err="1">
                <a:solidFill>
                  <a:srgbClr val="FFFFFF"/>
                </a:solidFill>
                <a:latin typeface="Aptos"/>
              </a:rPr>
              <a:t>technicky</a:t>
            </a:r>
            <a:r>
              <a:rPr sz="1150" b="0" dirty="0">
                <a:solidFill>
                  <a:srgbClr val="FFFFFF"/>
                </a:solidFill>
                <a:latin typeface="Aptos"/>
              </a:rPr>
              <a:t> </a:t>
            </a:r>
            <a:r>
              <a:rPr sz="1150" b="0" dirty="0" err="1">
                <a:solidFill>
                  <a:srgbClr val="FFFFFF"/>
                </a:solidFill>
                <a:latin typeface="Aptos"/>
              </a:rPr>
              <a:t>uľahčí</a:t>
            </a:r>
            <a:r>
              <a:rPr sz="1150" b="0" dirty="0">
                <a:solidFill>
                  <a:srgbClr val="FFFFFF"/>
                </a:solidFill>
                <a:latin typeface="Aptos"/>
              </a:rPr>
              <a:t>. Po </a:t>
            </a:r>
            <a:r>
              <a:rPr sz="1150" b="0" dirty="0" err="1">
                <a:solidFill>
                  <a:srgbClr val="FFFFFF"/>
                </a:solidFill>
                <a:latin typeface="Aptos"/>
              </a:rPr>
              <a:t>aktivácii</a:t>
            </a:r>
            <a:r>
              <a:rPr sz="1150" b="0" dirty="0">
                <a:solidFill>
                  <a:srgbClr val="FFFFFF"/>
                </a:solidFill>
                <a:latin typeface="Aptos"/>
              </a:rPr>
              <a:t> </a:t>
            </a:r>
            <a:r>
              <a:rPr sz="1150" b="0" dirty="0" err="1">
                <a:solidFill>
                  <a:srgbClr val="FFFFFF"/>
                </a:solidFill>
                <a:latin typeface="Aptos"/>
              </a:rPr>
              <a:t>oocytu</a:t>
            </a:r>
            <a:r>
              <a:rPr sz="1150" b="0" dirty="0">
                <a:solidFill>
                  <a:srgbClr val="FFFFFF"/>
                </a:solidFill>
                <a:latin typeface="Aptos"/>
              </a:rPr>
              <a:t> </a:t>
            </a:r>
            <a:r>
              <a:rPr sz="1150" b="0" dirty="0" err="1">
                <a:solidFill>
                  <a:srgbClr val="FFFFFF"/>
                </a:solidFill>
                <a:latin typeface="Aptos"/>
              </a:rPr>
              <a:t>musí</a:t>
            </a:r>
            <a:r>
              <a:rPr sz="1150" b="0" dirty="0">
                <a:solidFill>
                  <a:srgbClr val="FFFFFF"/>
                </a:solidFill>
                <a:latin typeface="Aptos"/>
              </a:rPr>
              <a:t> embryo </a:t>
            </a:r>
            <a:r>
              <a:rPr sz="1150" b="0" dirty="0" err="1">
                <a:solidFill>
                  <a:srgbClr val="FFFFFF"/>
                </a:solidFill>
                <a:latin typeface="Aptos"/>
              </a:rPr>
              <a:t>samo</a:t>
            </a:r>
            <a:r>
              <a:rPr sz="1150" b="0" dirty="0">
                <a:solidFill>
                  <a:srgbClr val="FFFFFF"/>
                </a:solidFill>
                <a:latin typeface="Aptos"/>
              </a:rPr>
              <a:t> </a:t>
            </a:r>
            <a:r>
              <a:rPr sz="1150" b="0" dirty="0" err="1">
                <a:solidFill>
                  <a:srgbClr val="FFFFFF"/>
                </a:solidFill>
                <a:latin typeface="Aptos"/>
              </a:rPr>
              <a:t>spustiť</a:t>
            </a:r>
            <a:r>
              <a:rPr sz="1150" b="0" dirty="0">
                <a:solidFill>
                  <a:srgbClr val="FFFFFF"/>
                </a:solidFill>
                <a:latin typeface="Aptos"/>
              </a:rPr>
              <a:t> a </a:t>
            </a:r>
            <a:r>
              <a:rPr sz="1150" b="0" dirty="0" err="1">
                <a:solidFill>
                  <a:srgbClr val="FFFFFF"/>
                </a:solidFill>
                <a:latin typeface="Aptos"/>
              </a:rPr>
              <a:t>koordinovať</a:t>
            </a:r>
            <a:r>
              <a:rPr sz="1150" b="0" dirty="0">
                <a:solidFill>
                  <a:srgbClr val="FFFFFF"/>
                </a:solidFill>
                <a:latin typeface="Aptos"/>
              </a:rPr>
              <a:t> </a:t>
            </a:r>
            <a:r>
              <a:rPr sz="1150" b="0" dirty="0" err="1">
                <a:solidFill>
                  <a:srgbClr val="FFFFFF"/>
                </a:solidFill>
                <a:latin typeface="Aptos"/>
              </a:rPr>
              <a:t>svoj</a:t>
            </a:r>
            <a:r>
              <a:rPr sz="1150" b="0" dirty="0">
                <a:solidFill>
                  <a:srgbClr val="FFFFFF"/>
                </a:solidFill>
                <a:latin typeface="Aptos"/>
              </a:rPr>
              <a:t> </a:t>
            </a:r>
            <a:r>
              <a:rPr sz="1150" b="0" dirty="0" err="1">
                <a:solidFill>
                  <a:srgbClr val="FFFFFF"/>
                </a:solidFill>
                <a:latin typeface="Aptos"/>
              </a:rPr>
              <a:t>vývoj</a:t>
            </a:r>
            <a:r>
              <a:rPr sz="1150" b="0" dirty="0">
                <a:solidFill>
                  <a:srgbClr val="FFFFFF"/>
                </a:solidFill>
                <a:latin typeface="Aptos"/>
              </a:rPr>
              <a:t>.</a:t>
            </a:r>
          </a:p>
        </p:txBody>
      </p:sp>
      <p:sp>
        <p:nvSpPr>
          <p:cNvPr id="12" name="Rounded Rectangle 11"/>
          <p:cNvSpPr/>
          <p:nvPr/>
        </p:nvSpPr>
        <p:spPr>
          <a:xfrm>
            <a:off x="658368" y="5779008"/>
            <a:ext cx="10863072" cy="530352"/>
          </a:xfrm>
          <a:prstGeom prst="roundRect">
            <a:avLst/>
          </a:prstGeom>
          <a:solidFill>
            <a:srgbClr val="E7F2F4"/>
          </a:solidFill>
          <a:ln>
            <a:solidFill>
              <a:srgbClr val="E7F2F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658368" y="5779008"/>
            <a:ext cx="73152" cy="530352"/>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877824" y="5888736"/>
            <a:ext cx="10378440" cy="274320"/>
          </a:xfrm>
          <a:prstGeom prst="rect">
            <a:avLst/>
          </a:prstGeom>
          <a:noFill/>
        </p:spPr>
        <p:txBody>
          <a:bodyPr wrap="none" lIns="27432" tIns="18288" rIns="27432" bIns="18288">
            <a:spAutoFit/>
          </a:bodyPr>
          <a:lstStyle/>
          <a:p>
            <a:pPr algn="l"/>
            <a:r>
              <a:rPr sz="1150" b="1">
                <a:solidFill>
                  <a:srgbClr val="182D42"/>
                </a:solidFill>
                <a:latin typeface="Aptos"/>
              </a:rPr>
              <a:t>Asistovaná reprodukcia mení prostredie a spôsob stretnutia gamét, nie základné princípy embryonálneho vývoja.</a:t>
            </a:r>
          </a:p>
        </p:txBody>
      </p:sp>
      <p:sp>
        <p:nvSpPr>
          <p:cNvPr id="15" name="TextBox 14"/>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16" name="TextBox 15"/>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26</a:t>
            </a:r>
          </a:p>
        </p:txBody>
      </p:sp>
      <p:pic>
        <p:nvPicPr>
          <p:cNvPr id="9222" name="Picture 6" descr="Step-by-Step IVF Process Guide for First-Time Patients">
            <a:extLst>
              <a:ext uri="{FF2B5EF4-FFF2-40B4-BE49-F238E27FC236}">
                <a16:creationId xmlns:a16="http://schemas.microsoft.com/office/drawing/2014/main" id="{79B9FB34-3016-6746-305A-FA44B6D07F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5393" b="7609"/>
          <a:stretch/>
        </p:blipFill>
        <p:spPr bwMode="auto">
          <a:xfrm>
            <a:off x="3026872" y="2903136"/>
            <a:ext cx="6144351" cy="274571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a:extLst>
              <a:ext uri="{FF2B5EF4-FFF2-40B4-BE49-F238E27FC236}">
                <a16:creationId xmlns:a16="http://schemas.microsoft.com/office/drawing/2014/main" id="{C6EA5F99-551A-A5DE-D298-3FB2086464A7}"/>
              </a:ext>
            </a:extLst>
          </p:cNvPr>
          <p:cNvPicPr>
            <a:picLocks noChangeAspect="1"/>
          </p:cNvPicPr>
          <p:nvPr/>
        </p:nvPicPr>
        <p:blipFill>
          <a:blip r:embed="rId2"/>
          <a:stretch>
            <a:fillRect/>
          </a:stretch>
        </p:blipFill>
        <p:spPr>
          <a:xfrm>
            <a:off x="0" y="206416"/>
            <a:ext cx="12192000" cy="6445167"/>
          </a:xfrm>
          <a:prstGeom prst="rect">
            <a:avLst/>
          </a:prstGeom>
        </p:spPr>
      </p:pic>
    </p:spTree>
    <p:extLst>
      <p:ext uri="{BB962C8B-B14F-4D97-AF65-F5344CB8AC3E}">
        <p14:creationId xmlns:p14="http://schemas.microsoft.com/office/powerpoint/2010/main" val="26006020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ZAMYSLENIE</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Čo je na tomto procese najpozoruhodnejšie?</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2889381" cy="283154"/>
          </a:xfrm>
          <a:prstGeom prst="rect">
            <a:avLst/>
          </a:prstGeom>
          <a:noFill/>
        </p:spPr>
        <p:txBody>
          <a:bodyPr wrap="none" lIns="27432" tIns="18288" rIns="27432" bIns="18288">
            <a:spAutoFit/>
          </a:bodyPr>
          <a:lstStyle/>
          <a:p>
            <a:pPr algn="l"/>
            <a:r>
              <a:rPr sz="1600" b="0" dirty="0">
                <a:solidFill>
                  <a:srgbClr val="5E6971"/>
                </a:solidFill>
                <a:effectLst>
                  <a:outerShdw blurRad="38100" dist="38100" dir="2700000" algn="tl">
                    <a:srgbClr val="000000">
                      <a:alpha val="43137"/>
                    </a:srgbClr>
                  </a:outerShdw>
                </a:effectLst>
                <a:latin typeface="Aptos"/>
              </a:rPr>
              <a:t>Tri </a:t>
            </a:r>
            <a:r>
              <a:rPr sz="1600" b="0" dirty="0" err="1">
                <a:solidFill>
                  <a:srgbClr val="5E6971"/>
                </a:solidFill>
                <a:effectLst>
                  <a:outerShdw blurRad="38100" dist="38100" dir="2700000" algn="tl">
                    <a:srgbClr val="000000">
                      <a:alpha val="43137"/>
                    </a:srgbClr>
                  </a:outerShdw>
                </a:effectLst>
                <a:latin typeface="Aptos"/>
              </a:rPr>
              <a:t>paradoxy</a:t>
            </a:r>
            <a:r>
              <a:rPr sz="1600" b="0" dirty="0">
                <a:solidFill>
                  <a:srgbClr val="5E6971"/>
                </a:solidFill>
                <a:effectLst>
                  <a:outerShdw blurRad="38100" dist="38100" dir="2700000" algn="tl">
                    <a:srgbClr val="000000">
                      <a:alpha val="43137"/>
                    </a:srgbClr>
                  </a:outerShdw>
                </a:effectLst>
                <a:latin typeface="Aptos"/>
              </a:rPr>
              <a:t> </a:t>
            </a:r>
            <a:r>
              <a:rPr sz="1600" b="0" dirty="0" err="1">
                <a:solidFill>
                  <a:srgbClr val="5E6971"/>
                </a:solidFill>
                <a:effectLst>
                  <a:outerShdw blurRad="38100" dist="38100" dir="2700000" algn="tl">
                    <a:srgbClr val="000000">
                      <a:alpha val="43137"/>
                    </a:srgbClr>
                  </a:outerShdw>
                </a:effectLst>
                <a:latin typeface="Aptos"/>
              </a:rPr>
              <a:t>ľudskej</a:t>
            </a:r>
            <a:r>
              <a:rPr sz="1600" b="0" dirty="0">
                <a:solidFill>
                  <a:srgbClr val="5E6971"/>
                </a:solidFill>
                <a:effectLst>
                  <a:outerShdw blurRad="38100" dist="38100" dir="2700000" algn="tl">
                    <a:srgbClr val="000000">
                      <a:alpha val="43137"/>
                    </a:srgbClr>
                  </a:outerShdw>
                </a:effectLst>
                <a:latin typeface="Aptos"/>
              </a:rPr>
              <a:t> </a:t>
            </a:r>
            <a:r>
              <a:rPr sz="1600" b="0" dirty="0" err="1">
                <a:solidFill>
                  <a:srgbClr val="5E6971"/>
                </a:solidFill>
                <a:effectLst>
                  <a:outerShdw blurRad="38100" dist="38100" dir="2700000" algn="tl">
                    <a:srgbClr val="000000">
                      <a:alpha val="43137"/>
                    </a:srgbClr>
                  </a:outerShdw>
                </a:effectLst>
                <a:latin typeface="Aptos"/>
              </a:rPr>
              <a:t>reprodukcie</a:t>
            </a:r>
            <a:endParaRPr sz="1600" b="0" dirty="0">
              <a:solidFill>
                <a:srgbClr val="5E6971"/>
              </a:solidFill>
              <a:effectLst>
                <a:outerShdw blurRad="38100" dist="38100" dir="2700000" algn="tl">
                  <a:srgbClr val="000000">
                    <a:alpha val="43137"/>
                  </a:srgbClr>
                </a:outerShdw>
              </a:effectLst>
              <a:latin typeface="Aptos"/>
            </a:endParaRPr>
          </a:p>
        </p:txBody>
      </p:sp>
      <p:sp>
        <p:nvSpPr>
          <p:cNvPr id="6" name="Rounded Rectangle 5"/>
          <p:cNvSpPr/>
          <p:nvPr/>
        </p:nvSpPr>
        <p:spPr>
          <a:xfrm>
            <a:off x="914400" y="1600200"/>
            <a:ext cx="10332720" cy="105156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060704" y="1728216"/>
            <a:ext cx="10040112" cy="310896"/>
          </a:xfrm>
          <a:prstGeom prst="rect">
            <a:avLst/>
          </a:prstGeom>
          <a:noFill/>
        </p:spPr>
        <p:txBody>
          <a:bodyPr wrap="none" lIns="27432" tIns="18288" rIns="27432" bIns="18288">
            <a:spAutoFit/>
          </a:bodyPr>
          <a:lstStyle/>
          <a:p>
            <a:pPr algn="l"/>
            <a:r>
              <a:rPr sz="1500" b="1">
                <a:solidFill>
                  <a:srgbClr val="FFFFFF"/>
                </a:solidFill>
                <a:latin typeface="Aptos"/>
              </a:rPr>
              <a:t>Množstvo vs. výber</a:t>
            </a:r>
          </a:p>
        </p:txBody>
      </p:sp>
      <p:sp>
        <p:nvSpPr>
          <p:cNvPr id="8" name="TextBox 7"/>
          <p:cNvSpPr txBox="1"/>
          <p:nvPr/>
        </p:nvSpPr>
        <p:spPr>
          <a:xfrm>
            <a:off x="1060704" y="2130552"/>
            <a:ext cx="10040112" cy="411479"/>
          </a:xfrm>
          <a:prstGeom prst="rect">
            <a:avLst/>
          </a:prstGeom>
          <a:noFill/>
        </p:spPr>
        <p:txBody>
          <a:bodyPr wrap="none" lIns="27432" tIns="18288" rIns="27432" bIns="18288">
            <a:spAutoFit/>
          </a:bodyPr>
          <a:lstStyle/>
          <a:p>
            <a:pPr algn="l"/>
            <a:r>
              <a:rPr sz="1150" b="0">
                <a:solidFill>
                  <a:srgbClr val="FFFFFF"/>
                </a:solidFill>
                <a:latin typeface="Aptos"/>
              </a:rPr>
              <a:t>milióny spermií → jedna úspešná</a:t>
            </a:r>
          </a:p>
        </p:txBody>
      </p:sp>
      <p:sp>
        <p:nvSpPr>
          <p:cNvPr id="9" name="Rounded Rectangle 8"/>
          <p:cNvSpPr/>
          <p:nvPr/>
        </p:nvSpPr>
        <p:spPr>
          <a:xfrm>
            <a:off x="914400" y="3017520"/>
            <a:ext cx="10332720" cy="105156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1060704" y="3145536"/>
            <a:ext cx="10040112" cy="310896"/>
          </a:xfrm>
          <a:prstGeom prst="rect">
            <a:avLst/>
          </a:prstGeom>
          <a:noFill/>
        </p:spPr>
        <p:txBody>
          <a:bodyPr wrap="none" lIns="27432" tIns="18288" rIns="27432" bIns="18288">
            <a:spAutoFit/>
          </a:bodyPr>
          <a:lstStyle/>
          <a:p>
            <a:pPr algn="l"/>
            <a:r>
              <a:rPr sz="1500" b="1">
                <a:solidFill>
                  <a:srgbClr val="FFFFFF"/>
                </a:solidFill>
                <a:latin typeface="Aptos"/>
              </a:rPr>
              <a:t>Čakanie vs. rýchlosť</a:t>
            </a:r>
          </a:p>
        </p:txBody>
      </p:sp>
      <p:sp>
        <p:nvSpPr>
          <p:cNvPr id="11" name="TextBox 10"/>
          <p:cNvSpPr txBox="1"/>
          <p:nvPr/>
        </p:nvSpPr>
        <p:spPr>
          <a:xfrm>
            <a:off x="1060704" y="3547872"/>
            <a:ext cx="10040112" cy="411479"/>
          </a:xfrm>
          <a:prstGeom prst="rect">
            <a:avLst/>
          </a:prstGeom>
          <a:noFill/>
        </p:spPr>
        <p:txBody>
          <a:bodyPr wrap="none" lIns="27432" tIns="18288" rIns="27432" bIns="18288">
            <a:spAutoFit/>
          </a:bodyPr>
          <a:lstStyle/>
          <a:p>
            <a:pPr algn="l"/>
            <a:r>
              <a:rPr sz="1150" b="0">
                <a:solidFill>
                  <a:srgbClr val="FFFFFF"/>
                </a:solidFill>
                <a:latin typeface="Aptos"/>
              </a:rPr>
              <a:t>oocyt čaká roky → fertilizácia prebehne v hodinách</a:t>
            </a:r>
          </a:p>
        </p:txBody>
      </p:sp>
      <p:sp>
        <p:nvSpPr>
          <p:cNvPr id="12" name="Rounded Rectangle 11"/>
          <p:cNvSpPr/>
          <p:nvPr/>
        </p:nvSpPr>
        <p:spPr>
          <a:xfrm>
            <a:off x="914400" y="4434840"/>
            <a:ext cx="10332720" cy="1051560"/>
          </a:xfrm>
          <a:prstGeom prst="roundRect">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1060704" y="4562855"/>
            <a:ext cx="10040112" cy="310896"/>
          </a:xfrm>
          <a:prstGeom prst="rect">
            <a:avLst/>
          </a:prstGeom>
          <a:noFill/>
        </p:spPr>
        <p:txBody>
          <a:bodyPr wrap="none" lIns="27432" tIns="18288" rIns="27432" bIns="18288">
            <a:spAutoFit/>
          </a:bodyPr>
          <a:lstStyle/>
          <a:p>
            <a:pPr algn="l"/>
            <a:r>
              <a:rPr sz="1500" b="1">
                <a:solidFill>
                  <a:srgbClr val="FFFFFF"/>
                </a:solidFill>
                <a:latin typeface="Aptos"/>
              </a:rPr>
              <a:t>Náhoda vs. presnosť</a:t>
            </a:r>
          </a:p>
        </p:txBody>
      </p:sp>
      <p:sp>
        <p:nvSpPr>
          <p:cNvPr id="14" name="TextBox 13"/>
          <p:cNvSpPr txBox="1"/>
          <p:nvPr/>
        </p:nvSpPr>
        <p:spPr>
          <a:xfrm>
            <a:off x="1060704" y="4965192"/>
            <a:ext cx="10040112" cy="411479"/>
          </a:xfrm>
          <a:prstGeom prst="rect">
            <a:avLst/>
          </a:prstGeom>
          <a:noFill/>
        </p:spPr>
        <p:txBody>
          <a:bodyPr wrap="none" lIns="27432" tIns="18288" rIns="27432" bIns="18288">
            <a:spAutoFit/>
          </a:bodyPr>
          <a:lstStyle/>
          <a:p>
            <a:pPr algn="l"/>
            <a:r>
              <a:rPr sz="1150" b="0">
                <a:solidFill>
                  <a:srgbClr val="FFFFFF"/>
                </a:solidFill>
                <a:latin typeface="Aptos"/>
              </a:rPr>
              <a:t>náhodná genetická kombinácia → presne koordinovaný vývoj</a:t>
            </a:r>
          </a:p>
        </p:txBody>
      </p:sp>
      <p:sp>
        <p:nvSpPr>
          <p:cNvPr id="15" name="TextBox 14"/>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16" name="TextBox 15"/>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27</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INTERAKCIA</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Krátky kvíz bez známkovania</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Skúste odpovedať skôr, než ukážeme riešenie</a:t>
            </a:r>
          </a:p>
        </p:txBody>
      </p:sp>
      <p:sp>
        <p:nvSpPr>
          <p:cNvPr id="6" name="Oval 5"/>
          <p:cNvSpPr/>
          <p:nvPr/>
        </p:nvSpPr>
        <p:spPr>
          <a:xfrm>
            <a:off x="822960" y="1508760"/>
            <a:ext cx="457200" cy="45720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22960" y="1641348"/>
            <a:ext cx="457200" cy="192024"/>
          </a:xfrm>
          <a:prstGeom prst="rect">
            <a:avLst/>
          </a:prstGeom>
          <a:noFill/>
        </p:spPr>
        <p:txBody>
          <a:bodyPr wrap="none" lIns="27432" tIns="18288" rIns="27432" bIns="18288">
            <a:spAutoFit/>
          </a:bodyPr>
          <a:lstStyle/>
          <a:p>
            <a:pPr algn="ctr"/>
            <a:r>
              <a:rPr sz="1300" b="1">
                <a:solidFill>
                  <a:srgbClr val="FFFFFF"/>
                </a:solidFill>
                <a:latin typeface="Aptos"/>
              </a:rPr>
              <a:t>1</a:t>
            </a:r>
          </a:p>
        </p:txBody>
      </p:sp>
      <p:sp>
        <p:nvSpPr>
          <p:cNvPr id="8" name="TextBox 7"/>
          <p:cNvSpPr txBox="1"/>
          <p:nvPr/>
        </p:nvSpPr>
        <p:spPr>
          <a:xfrm>
            <a:off x="1508760" y="1490472"/>
            <a:ext cx="9509760" cy="502920"/>
          </a:xfrm>
          <a:prstGeom prst="rect">
            <a:avLst/>
          </a:prstGeom>
          <a:noFill/>
        </p:spPr>
        <p:txBody>
          <a:bodyPr wrap="none" lIns="27432" tIns="18288" rIns="27432" bIns="18288">
            <a:spAutoFit/>
          </a:bodyPr>
          <a:lstStyle/>
          <a:p>
            <a:pPr algn="l"/>
            <a:r>
              <a:rPr sz="1600" b="1">
                <a:solidFill>
                  <a:srgbClr val="182D42"/>
                </a:solidFill>
                <a:latin typeface="Aptos"/>
              </a:rPr>
              <a:t>Prečo majú spermia a oocyt iba 23 chromozómov?</a:t>
            </a:r>
          </a:p>
        </p:txBody>
      </p:sp>
      <p:sp>
        <p:nvSpPr>
          <p:cNvPr id="9" name="Oval 8"/>
          <p:cNvSpPr/>
          <p:nvPr/>
        </p:nvSpPr>
        <p:spPr>
          <a:xfrm>
            <a:off x="822960" y="2532888"/>
            <a:ext cx="457200" cy="45720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22960" y="2665476"/>
            <a:ext cx="457200" cy="192024"/>
          </a:xfrm>
          <a:prstGeom prst="rect">
            <a:avLst/>
          </a:prstGeom>
          <a:noFill/>
        </p:spPr>
        <p:txBody>
          <a:bodyPr wrap="none" lIns="27432" tIns="18288" rIns="27432" bIns="18288">
            <a:spAutoFit/>
          </a:bodyPr>
          <a:lstStyle/>
          <a:p>
            <a:pPr algn="ctr"/>
            <a:r>
              <a:rPr sz="1300" b="1">
                <a:solidFill>
                  <a:srgbClr val="FFFFFF"/>
                </a:solidFill>
                <a:latin typeface="Aptos"/>
              </a:rPr>
              <a:t>2</a:t>
            </a:r>
          </a:p>
        </p:txBody>
      </p:sp>
      <p:sp>
        <p:nvSpPr>
          <p:cNvPr id="11" name="TextBox 10"/>
          <p:cNvSpPr txBox="1"/>
          <p:nvPr/>
        </p:nvSpPr>
        <p:spPr>
          <a:xfrm>
            <a:off x="1508760" y="2514600"/>
            <a:ext cx="9509760" cy="502920"/>
          </a:xfrm>
          <a:prstGeom prst="rect">
            <a:avLst/>
          </a:prstGeom>
          <a:noFill/>
        </p:spPr>
        <p:txBody>
          <a:bodyPr wrap="none" lIns="27432" tIns="18288" rIns="27432" bIns="18288">
            <a:spAutoFit/>
          </a:bodyPr>
          <a:lstStyle/>
          <a:p>
            <a:pPr algn="l"/>
            <a:r>
              <a:rPr sz="1600" b="1">
                <a:solidFill>
                  <a:srgbClr val="182D42"/>
                </a:solidFill>
                <a:latin typeface="Aptos"/>
              </a:rPr>
              <a:t>Ktorá bunka je pri ovulácii uvoľnená z ovária?</a:t>
            </a:r>
          </a:p>
        </p:txBody>
      </p:sp>
      <p:sp>
        <p:nvSpPr>
          <p:cNvPr id="12" name="Oval 11"/>
          <p:cNvSpPr/>
          <p:nvPr/>
        </p:nvSpPr>
        <p:spPr>
          <a:xfrm>
            <a:off x="822960" y="3557016"/>
            <a:ext cx="457200" cy="45720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22960" y="3689604"/>
            <a:ext cx="457200" cy="192024"/>
          </a:xfrm>
          <a:prstGeom prst="rect">
            <a:avLst/>
          </a:prstGeom>
          <a:noFill/>
        </p:spPr>
        <p:txBody>
          <a:bodyPr wrap="none" lIns="27432" tIns="18288" rIns="27432" bIns="18288">
            <a:spAutoFit/>
          </a:bodyPr>
          <a:lstStyle/>
          <a:p>
            <a:pPr algn="ctr"/>
            <a:r>
              <a:rPr sz="1300" b="1">
                <a:solidFill>
                  <a:srgbClr val="FFFFFF"/>
                </a:solidFill>
                <a:latin typeface="Aptos"/>
              </a:rPr>
              <a:t>3</a:t>
            </a:r>
          </a:p>
        </p:txBody>
      </p:sp>
      <p:sp>
        <p:nvSpPr>
          <p:cNvPr id="14" name="TextBox 13"/>
          <p:cNvSpPr txBox="1"/>
          <p:nvPr/>
        </p:nvSpPr>
        <p:spPr>
          <a:xfrm>
            <a:off x="1508760" y="3538728"/>
            <a:ext cx="9509760" cy="502920"/>
          </a:xfrm>
          <a:prstGeom prst="rect">
            <a:avLst/>
          </a:prstGeom>
          <a:noFill/>
        </p:spPr>
        <p:txBody>
          <a:bodyPr wrap="none" lIns="27432" tIns="18288" rIns="27432" bIns="18288">
            <a:spAutoFit/>
          </a:bodyPr>
          <a:lstStyle/>
          <a:p>
            <a:pPr algn="l"/>
            <a:r>
              <a:rPr sz="1600" b="1">
                <a:solidFill>
                  <a:srgbClr val="182D42"/>
                </a:solidFill>
                <a:latin typeface="Aptos"/>
              </a:rPr>
              <a:t>Kde najčastejšie prebieha fertilizácia?</a:t>
            </a:r>
          </a:p>
        </p:txBody>
      </p:sp>
      <p:sp>
        <p:nvSpPr>
          <p:cNvPr id="15" name="Oval 14"/>
          <p:cNvSpPr/>
          <p:nvPr/>
        </p:nvSpPr>
        <p:spPr>
          <a:xfrm>
            <a:off x="822960" y="4581144"/>
            <a:ext cx="457200" cy="457200"/>
          </a:xfrm>
          <a:prstGeom prst="ellipse">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822960" y="4713731"/>
            <a:ext cx="457200" cy="192024"/>
          </a:xfrm>
          <a:prstGeom prst="rect">
            <a:avLst/>
          </a:prstGeom>
          <a:noFill/>
        </p:spPr>
        <p:txBody>
          <a:bodyPr wrap="none" lIns="27432" tIns="18288" rIns="27432" bIns="18288">
            <a:spAutoFit/>
          </a:bodyPr>
          <a:lstStyle/>
          <a:p>
            <a:pPr algn="ctr"/>
            <a:r>
              <a:rPr sz="1300" b="1">
                <a:solidFill>
                  <a:srgbClr val="FFFFFF"/>
                </a:solidFill>
                <a:latin typeface="Aptos"/>
              </a:rPr>
              <a:t>4</a:t>
            </a:r>
          </a:p>
        </p:txBody>
      </p:sp>
      <p:sp>
        <p:nvSpPr>
          <p:cNvPr id="17" name="TextBox 16"/>
          <p:cNvSpPr txBox="1"/>
          <p:nvPr/>
        </p:nvSpPr>
        <p:spPr>
          <a:xfrm>
            <a:off x="1508760" y="4562856"/>
            <a:ext cx="9509760" cy="502920"/>
          </a:xfrm>
          <a:prstGeom prst="rect">
            <a:avLst/>
          </a:prstGeom>
          <a:noFill/>
        </p:spPr>
        <p:txBody>
          <a:bodyPr wrap="none" lIns="27432" tIns="18288" rIns="27432" bIns="18288">
            <a:spAutoFit/>
          </a:bodyPr>
          <a:lstStyle/>
          <a:p>
            <a:pPr algn="l"/>
            <a:r>
              <a:rPr sz="1600" b="1">
                <a:solidFill>
                  <a:srgbClr val="182D42"/>
                </a:solidFill>
                <a:latin typeface="Aptos"/>
              </a:rPr>
              <a:t>Prečo po vstupe jednej spermie nemôžu vstúpiť ďalšie?</a:t>
            </a:r>
          </a:p>
        </p:txBody>
      </p:sp>
      <p:sp>
        <p:nvSpPr>
          <p:cNvPr id="18" name="TextBox 17"/>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19" name="TextBox 18"/>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28</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658368" y="256032"/>
            <a:ext cx="3657600" cy="274320"/>
          </a:xfrm>
          <a:prstGeom prst="rect">
            <a:avLst/>
          </a:prstGeom>
          <a:noFill/>
        </p:spPr>
        <p:txBody>
          <a:bodyPr wrap="none" lIns="27432" tIns="18288" rIns="27432" bIns="18288">
            <a:spAutoFit/>
          </a:bodyPr>
          <a:lstStyle/>
          <a:p>
            <a:pPr algn="l"/>
            <a:r>
              <a:rPr sz="900" b="1">
                <a:solidFill>
                  <a:srgbClr val="00808B"/>
                </a:solidFill>
                <a:latin typeface="Aptos"/>
              </a:rPr>
              <a:t>SÚHRN</a:t>
            </a:r>
          </a:p>
        </p:txBody>
      </p:sp>
      <p:sp>
        <p:nvSpPr>
          <p:cNvPr id="3" name="TextBox 2"/>
          <p:cNvSpPr txBox="1"/>
          <p:nvPr/>
        </p:nvSpPr>
        <p:spPr>
          <a:xfrm>
            <a:off x="658368" y="566928"/>
            <a:ext cx="10881360" cy="566928"/>
          </a:xfrm>
          <a:prstGeom prst="rect">
            <a:avLst/>
          </a:prstGeom>
          <a:noFill/>
        </p:spPr>
        <p:txBody>
          <a:bodyPr wrap="none" lIns="27432" tIns="18288" rIns="27432" bIns="18288">
            <a:spAutoFit/>
          </a:bodyPr>
          <a:lstStyle/>
          <a:p>
            <a:pPr algn="l"/>
            <a:r>
              <a:rPr sz="2700" b="1">
                <a:solidFill>
                  <a:srgbClr val="182D42"/>
                </a:solidFill>
                <a:latin typeface="Aptos Display"/>
              </a:rPr>
              <a:t>Od počiatku v jednej minúte</a:t>
            </a:r>
          </a:p>
        </p:txBody>
      </p:sp>
      <p:sp>
        <p:nvSpPr>
          <p:cNvPr id="4" name="Rectangle 3"/>
          <p:cNvSpPr/>
          <p:nvPr/>
        </p:nvSpPr>
        <p:spPr>
          <a:xfrm>
            <a:off x="658368" y="1170432"/>
            <a:ext cx="1051560" cy="45720"/>
          </a:xfrm>
          <a:prstGeom prst="rect">
            <a:avLst/>
          </a:prstGeom>
          <a:solidFill>
            <a:srgbClr val="00808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1847088" y="1042415"/>
            <a:ext cx="9326880" cy="347472"/>
          </a:xfrm>
          <a:prstGeom prst="rect">
            <a:avLst/>
          </a:prstGeom>
          <a:noFill/>
        </p:spPr>
        <p:txBody>
          <a:bodyPr wrap="none" lIns="27432" tIns="18288" rIns="27432" bIns="18288">
            <a:spAutoFit/>
          </a:bodyPr>
          <a:lstStyle/>
          <a:p>
            <a:pPr algn="l"/>
            <a:r>
              <a:rPr sz="1200" b="0">
                <a:solidFill>
                  <a:srgbClr val="5E6971"/>
                </a:solidFill>
                <a:latin typeface="Aptos"/>
              </a:rPr>
              <a:t>Celý príbeh na jednej snímke</a:t>
            </a:r>
          </a:p>
        </p:txBody>
      </p:sp>
      <p:sp>
        <p:nvSpPr>
          <p:cNvPr id="6" name="Rounded Rectangle 5"/>
          <p:cNvSpPr/>
          <p:nvPr/>
        </p:nvSpPr>
        <p:spPr>
          <a:xfrm>
            <a:off x="365760" y="2057400"/>
            <a:ext cx="1691640" cy="1417320"/>
          </a:xfrm>
          <a:prstGeom prst="roundRect">
            <a:avLst/>
          </a:prstGeom>
          <a:solidFill>
            <a:srgbClr val="705291"/>
          </a:solidFill>
          <a:ln>
            <a:solidFill>
              <a:srgbClr val="70529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512064" y="2185416"/>
            <a:ext cx="1399032" cy="310896"/>
          </a:xfrm>
          <a:prstGeom prst="rect">
            <a:avLst/>
          </a:prstGeom>
          <a:noFill/>
        </p:spPr>
        <p:txBody>
          <a:bodyPr wrap="none" lIns="27432" tIns="18288" rIns="27432" bIns="18288">
            <a:spAutoFit/>
          </a:bodyPr>
          <a:lstStyle/>
          <a:p>
            <a:pPr algn="l"/>
            <a:r>
              <a:rPr sz="1500" b="1">
                <a:solidFill>
                  <a:srgbClr val="FFFFFF"/>
                </a:solidFill>
                <a:latin typeface="Aptos"/>
              </a:rPr>
              <a:t>PGC</a:t>
            </a:r>
          </a:p>
        </p:txBody>
      </p:sp>
      <p:sp>
        <p:nvSpPr>
          <p:cNvPr id="8" name="TextBox 7"/>
          <p:cNvSpPr txBox="1"/>
          <p:nvPr/>
        </p:nvSpPr>
        <p:spPr>
          <a:xfrm>
            <a:off x="512064" y="2587752"/>
            <a:ext cx="1399032" cy="777240"/>
          </a:xfrm>
          <a:prstGeom prst="rect">
            <a:avLst/>
          </a:prstGeom>
          <a:noFill/>
        </p:spPr>
        <p:txBody>
          <a:bodyPr wrap="none" lIns="27432" tIns="18288" rIns="27432" bIns="18288">
            <a:spAutoFit/>
          </a:bodyPr>
          <a:lstStyle/>
          <a:p>
            <a:pPr algn="l"/>
            <a:r>
              <a:rPr sz="1150" b="0">
                <a:solidFill>
                  <a:srgbClr val="FFFFFF"/>
                </a:solidFill>
                <a:latin typeface="Aptos"/>
              </a:rPr>
              <a:t>zárodočná línia</a:t>
            </a:r>
          </a:p>
        </p:txBody>
      </p:sp>
      <p:cxnSp>
        <p:nvCxnSpPr>
          <p:cNvPr id="9" name="Connector 8"/>
          <p:cNvCxnSpPr/>
          <p:nvPr/>
        </p:nvCxnSpPr>
        <p:spPr>
          <a:xfrm>
            <a:off x="2084831" y="2761488"/>
            <a:ext cx="182881"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0" name="Rounded Rectangle 9"/>
          <p:cNvSpPr/>
          <p:nvPr/>
        </p:nvSpPr>
        <p:spPr>
          <a:xfrm>
            <a:off x="2331720" y="2057400"/>
            <a:ext cx="1691640" cy="1417320"/>
          </a:xfrm>
          <a:prstGeom prst="roundRect">
            <a:avLst/>
          </a:prstGeom>
          <a:solidFill>
            <a:srgbClr val="182D42"/>
          </a:solidFill>
          <a:ln>
            <a:solidFill>
              <a:srgbClr val="182D4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2478024" y="2185416"/>
            <a:ext cx="1399032" cy="310896"/>
          </a:xfrm>
          <a:prstGeom prst="rect">
            <a:avLst/>
          </a:prstGeom>
          <a:noFill/>
        </p:spPr>
        <p:txBody>
          <a:bodyPr wrap="none" lIns="27432" tIns="18288" rIns="27432" bIns="18288">
            <a:spAutoFit/>
          </a:bodyPr>
          <a:lstStyle/>
          <a:p>
            <a:pPr algn="l"/>
            <a:r>
              <a:rPr sz="1500" b="1">
                <a:solidFill>
                  <a:srgbClr val="FFFFFF"/>
                </a:solidFill>
                <a:latin typeface="Aptos"/>
              </a:rPr>
              <a:t>Meióza</a:t>
            </a:r>
          </a:p>
        </p:txBody>
      </p:sp>
      <p:sp>
        <p:nvSpPr>
          <p:cNvPr id="12" name="TextBox 11"/>
          <p:cNvSpPr txBox="1"/>
          <p:nvPr/>
        </p:nvSpPr>
        <p:spPr>
          <a:xfrm>
            <a:off x="2478024" y="2587752"/>
            <a:ext cx="1399032" cy="777240"/>
          </a:xfrm>
          <a:prstGeom prst="rect">
            <a:avLst/>
          </a:prstGeom>
          <a:noFill/>
        </p:spPr>
        <p:txBody>
          <a:bodyPr wrap="none" lIns="27432" tIns="18288" rIns="27432" bIns="18288">
            <a:spAutoFit/>
          </a:bodyPr>
          <a:lstStyle/>
          <a:p>
            <a:pPr algn="l"/>
            <a:r>
              <a:rPr sz="1150" b="0">
                <a:solidFill>
                  <a:srgbClr val="FFFFFF"/>
                </a:solidFill>
                <a:latin typeface="Aptos"/>
              </a:rPr>
              <a:t>23 chromozómov</a:t>
            </a:r>
          </a:p>
        </p:txBody>
      </p:sp>
      <p:cxnSp>
        <p:nvCxnSpPr>
          <p:cNvPr id="13" name="Connector 12"/>
          <p:cNvCxnSpPr/>
          <p:nvPr/>
        </p:nvCxnSpPr>
        <p:spPr>
          <a:xfrm>
            <a:off x="4050791" y="2761488"/>
            <a:ext cx="182881"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4" name="Rounded Rectangle 13"/>
          <p:cNvSpPr/>
          <p:nvPr/>
        </p:nvSpPr>
        <p:spPr>
          <a:xfrm>
            <a:off x="4297680" y="2057400"/>
            <a:ext cx="1691640" cy="141732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4443984" y="2185416"/>
            <a:ext cx="1399032" cy="310896"/>
          </a:xfrm>
          <a:prstGeom prst="rect">
            <a:avLst/>
          </a:prstGeom>
          <a:noFill/>
        </p:spPr>
        <p:txBody>
          <a:bodyPr wrap="none" lIns="27432" tIns="18288" rIns="27432" bIns="18288">
            <a:spAutoFit/>
          </a:bodyPr>
          <a:lstStyle/>
          <a:p>
            <a:pPr algn="l"/>
            <a:r>
              <a:rPr sz="1500" b="1">
                <a:solidFill>
                  <a:srgbClr val="FFFFFF"/>
                </a:solidFill>
                <a:latin typeface="Aptos"/>
              </a:rPr>
              <a:t>Gaméty</a:t>
            </a:r>
          </a:p>
        </p:txBody>
      </p:sp>
      <p:sp>
        <p:nvSpPr>
          <p:cNvPr id="16" name="TextBox 15"/>
          <p:cNvSpPr txBox="1"/>
          <p:nvPr/>
        </p:nvSpPr>
        <p:spPr>
          <a:xfrm>
            <a:off x="4443984" y="2587752"/>
            <a:ext cx="1399032" cy="777240"/>
          </a:xfrm>
          <a:prstGeom prst="rect">
            <a:avLst/>
          </a:prstGeom>
          <a:noFill/>
        </p:spPr>
        <p:txBody>
          <a:bodyPr wrap="none" lIns="27432" tIns="18288" rIns="27432" bIns="18288">
            <a:spAutoFit/>
          </a:bodyPr>
          <a:lstStyle/>
          <a:p>
            <a:pPr algn="l"/>
            <a:r>
              <a:rPr sz="1150" b="0">
                <a:solidFill>
                  <a:srgbClr val="FFFFFF"/>
                </a:solidFill>
                <a:latin typeface="Aptos"/>
              </a:rPr>
              <a:t>spermia + oocyt</a:t>
            </a:r>
          </a:p>
        </p:txBody>
      </p:sp>
      <p:cxnSp>
        <p:nvCxnSpPr>
          <p:cNvPr id="17" name="Connector 16"/>
          <p:cNvCxnSpPr/>
          <p:nvPr/>
        </p:nvCxnSpPr>
        <p:spPr>
          <a:xfrm>
            <a:off x="6016752" y="2761488"/>
            <a:ext cx="18288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18" name="Rounded Rectangle 17"/>
          <p:cNvSpPr/>
          <p:nvPr/>
        </p:nvSpPr>
        <p:spPr>
          <a:xfrm>
            <a:off x="6263640" y="2057400"/>
            <a:ext cx="1691640" cy="1417320"/>
          </a:xfrm>
          <a:prstGeom prst="roundRect">
            <a:avLst/>
          </a:prstGeom>
          <a:solidFill>
            <a:srgbClr val="D29D3E"/>
          </a:solidFill>
          <a:ln>
            <a:solidFill>
              <a:srgbClr val="D29D3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6409944" y="2185416"/>
            <a:ext cx="1399032" cy="310896"/>
          </a:xfrm>
          <a:prstGeom prst="rect">
            <a:avLst/>
          </a:prstGeom>
          <a:noFill/>
        </p:spPr>
        <p:txBody>
          <a:bodyPr wrap="none" lIns="27432" tIns="18288" rIns="27432" bIns="18288">
            <a:spAutoFit/>
          </a:bodyPr>
          <a:lstStyle/>
          <a:p>
            <a:pPr algn="l"/>
            <a:r>
              <a:rPr sz="1500" b="1">
                <a:solidFill>
                  <a:srgbClr val="FFFFFF"/>
                </a:solidFill>
                <a:latin typeface="Aptos"/>
              </a:rPr>
              <a:t>Fertilizácia</a:t>
            </a:r>
          </a:p>
        </p:txBody>
      </p:sp>
      <p:sp>
        <p:nvSpPr>
          <p:cNvPr id="20" name="TextBox 19"/>
          <p:cNvSpPr txBox="1"/>
          <p:nvPr/>
        </p:nvSpPr>
        <p:spPr>
          <a:xfrm>
            <a:off x="6409944" y="2587752"/>
            <a:ext cx="1399032" cy="777240"/>
          </a:xfrm>
          <a:prstGeom prst="rect">
            <a:avLst/>
          </a:prstGeom>
          <a:noFill/>
        </p:spPr>
        <p:txBody>
          <a:bodyPr wrap="none" lIns="27432" tIns="18288" rIns="27432" bIns="18288">
            <a:spAutoFit/>
          </a:bodyPr>
          <a:lstStyle/>
          <a:p>
            <a:pPr algn="l"/>
            <a:r>
              <a:rPr sz="1150" b="0">
                <a:solidFill>
                  <a:srgbClr val="FFFFFF"/>
                </a:solidFill>
                <a:latin typeface="Aptos"/>
              </a:rPr>
              <a:t>spojenie genómov</a:t>
            </a:r>
          </a:p>
        </p:txBody>
      </p:sp>
      <p:cxnSp>
        <p:nvCxnSpPr>
          <p:cNvPr id="21" name="Connector 20"/>
          <p:cNvCxnSpPr/>
          <p:nvPr/>
        </p:nvCxnSpPr>
        <p:spPr>
          <a:xfrm>
            <a:off x="7982712" y="2761488"/>
            <a:ext cx="18288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22" name="Rounded Rectangle 21"/>
          <p:cNvSpPr/>
          <p:nvPr/>
        </p:nvSpPr>
        <p:spPr>
          <a:xfrm>
            <a:off x="8229600" y="2057400"/>
            <a:ext cx="1691640" cy="1417320"/>
          </a:xfrm>
          <a:prstGeom prst="roundRect">
            <a:avLst/>
          </a:prstGeom>
          <a:solidFill>
            <a:srgbClr val="398969"/>
          </a:solidFill>
          <a:ln>
            <a:solidFill>
              <a:srgbClr val="398969"/>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8375904" y="2185416"/>
            <a:ext cx="1399032" cy="310896"/>
          </a:xfrm>
          <a:prstGeom prst="rect">
            <a:avLst/>
          </a:prstGeom>
          <a:noFill/>
        </p:spPr>
        <p:txBody>
          <a:bodyPr wrap="none" lIns="27432" tIns="18288" rIns="27432" bIns="18288">
            <a:spAutoFit/>
          </a:bodyPr>
          <a:lstStyle/>
          <a:p>
            <a:pPr algn="l"/>
            <a:r>
              <a:rPr sz="1500" b="1">
                <a:solidFill>
                  <a:srgbClr val="FFFFFF"/>
                </a:solidFill>
                <a:latin typeface="Aptos"/>
              </a:rPr>
              <a:t>Zygota</a:t>
            </a:r>
          </a:p>
        </p:txBody>
      </p:sp>
      <p:sp>
        <p:nvSpPr>
          <p:cNvPr id="24" name="TextBox 23"/>
          <p:cNvSpPr txBox="1"/>
          <p:nvPr/>
        </p:nvSpPr>
        <p:spPr>
          <a:xfrm>
            <a:off x="8375904" y="2587752"/>
            <a:ext cx="1399032" cy="777240"/>
          </a:xfrm>
          <a:prstGeom prst="rect">
            <a:avLst/>
          </a:prstGeom>
          <a:noFill/>
        </p:spPr>
        <p:txBody>
          <a:bodyPr wrap="none" lIns="27432" tIns="18288" rIns="27432" bIns="18288">
            <a:spAutoFit/>
          </a:bodyPr>
          <a:lstStyle/>
          <a:p>
            <a:pPr algn="l"/>
            <a:r>
              <a:rPr sz="1150" b="0">
                <a:solidFill>
                  <a:srgbClr val="FFFFFF"/>
                </a:solidFill>
                <a:latin typeface="Aptos"/>
              </a:rPr>
              <a:t>46 chromozómov</a:t>
            </a:r>
          </a:p>
        </p:txBody>
      </p:sp>
      <p:cxnSp>
        <p:nvCxnSpPr>
          <p:cNvPr id="25" name="Connector 24"/>
          <p:cNvCxnSpPr/>
          <p:nvPr/>
        </p:nvCxnSpPr>
        <p:spPr>
          <a:xfrm>
            <a:off x="9948672" y="2761488"/>
            <a:ext cx="182880" cy="0"/>
          </a:xfrm>
          <a:prstGeom prst="line">
            <a:avLst/>
          </a:prstGeom>
          <a:ln w="27940">
            <a:solidFill>
              <a:srgbClr val="5E6971"/>
            </a:solidFill>
          </a:ln>
        </p:spPr>
        <p:style>
          <a:lnRef idx="2">
            <a:schemeClr val="accent1"/>
          </a:lnRef>
          <a:fillRef idx="0">
            <a:schemeClr val="accent1"/>
          </a:fillRef>
          <a:effectRef idx="1">
            <a:schemeClr val="accent1"/>
          </a:effectRef>
          <a:fontRef idx="minor">
            <a:schemeClr val="tx1"/>
          </a:fontRef>
        </p:style>
      </p:cxnSp>
      <p:sp>
        <p:nvSpPr>
          <p:cNvPr id="26" name="Rounded Rectangle 25"/>
          <p:cNvSpPr/>
          <p:nvPr/>
        </p:nvSpPr>
        <p:spPr>
          <a:xfrm>
            <a:off x="10195560" y="2057400"/>
            <a:ext cx="1691640" cy="1417320"/>
          </a:xfrm>
          <a:prstGeom prst="roundRect">
            <a:avLst/>
          </a:prstGeom>
          <a:solidFill>
            <a:srgbClr val="4AAEB8"/>
          </a:solidFill>
          <a:ln>
            <a:solidFill>
              <a:srgbClr val="4AAEB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10341864" y="2185416"/>
            <a:ext cx="1399032" cy="310896"/>
          </a:xfrm>
          <a:prstGeom prst="rect">
            <a:avLst/>
          </a:prstGeom>
          <a:noFill/>
        </p:spPr>
        <p:txBody>
          <a:bodyPr wrap="none" lIns="27432" tIns="18288" rIns="27432" bIns="18288">
            <a:spAutoFit/>
          </a:bodyPr>
          <a:lstStyle/>
          <a:p>
            <a:pPr algn="l"/>
            <a:r>
              <a:rPr sz="1500" b="1">
                <a:solidFill>
                  <a:srgbClr val="FFFFFF"/>
                </a:solidFill>
                <a:latin typeface="Aptos"/>
              </a:rPr>
              <a:t>Rýhovanie</a:t>
            </a:r>
          </a:p>
        </p:txBody>
      </p:sp>
      <p:sp>
        <p:nvSpPr>
          <p:cNvPr id="28" name="TextBox 27"/>
          <p:cNvSpPr txBox="1"/>
          <p:nvPr/>
        </p:nvSpPr>
        <p:spPr>
          <a:xfrm>
            <a:off x="10341864" y="2587752"/>
            <a:ext cx="1399032" cy="777240"/>
          </a:xfrm>
          <a:prstGeom prst="rect">
            <a:avLst/>
          </a:prstGeom>
          <a:noFill/>
        </p:spPr>
        <p:txBody>
          <a:bodyPr wrap="none" lIns="27432" tIns="18288" rIns="27432" bIns="18288">
            <a:spAutoFit/>
          </a:bodyPr>
          <a:lstStyle/>
          <a:p>
            <a:pPr algn="l"/>
            <a:r>
              <a:rPr sz="1150" b="0">
                <a:solidFill>
                  <a:srgbClr val="FFFFFF"/>
                </a:solidFill>
                <a:latin typeface="Aptos"/>
              </a:rPr>
              <a:t>prvé delenia</a:t>
            </a:r>
          </a:p>
        </p:txBody>
      </p:sp>
      <p:sp>
        <p:nvSpPr>
          <p:cNvPr id="29" name="TextBox 28"/>
          <p:cNvSpPr txBox="1"/>
          <p:nvPr/>
        </p:nvSpPr>
        <p:spPr>
          <a:xfrm>
            <a:off x="1371600" y="4297680"/>
            <a:ext cx="9418320" cy="457200"/>
          </a:xfrm>
          <a:prstGeom prst="rect">
            <a:avLst/>
          </a:prstGeom>
          <a:noFill/>
        </p:spPr>
        <p:txBody>
          <a:bodyPr wrap="none" lIns="27432" tIns="18288" rIns="27432" bIns="18288">
            <a:spAutoFit/>
          </a:bodyPr>
          <a:lstStyle/>
          <a:p>
            <a:pPr algn="ctr"/>
            <a:r>
              <a:rPr sz="2000" b="1">
                <a:solidFill>
                  <a:srgbClr val="182D42"/>
                </a:solidFill>
                <a:latin typeface="Aptos"/>
              </a:rPr>
              <a:t>Jedna biologická kontinuita: generácia → gaméty → nová generácia</a:t>
            </a:r>
          </a:p>
        </p:txBody>
      </p:sp>
      <p:sp>
        <p:nvSpPr>
          <p:cNvPr id="30" name="TextBox 29"/>
          <p:cNvSpPr txBox="1"/>
          <p:nvPr/>
        </p:nvSpPr>
        <p:spPr>
          <a:xfrm>
            <a:off x="658368" y="6473952"/>
            <a:ext cx="4572000" cy="182880"/>
          </a:xfrm>
          <a:prstGeom prst="rect">
            <a:avLst/>
          </a:prstGeom>
          <a:noFill/>
        </p:spPr>
        <p:txBody>
          <a:bodyPr wrap="none" lIns="27432" tIns="18288" rIns="27432" bIns="18288">
            <a:spAutoFit/>
          </a:bodyPr>
          <a:lstStyle/>
          <a:p>
            <a:pPr algn="l"/>
            <a:r>
              <a:rPr sz="800" b="0">
                <a:solidFill>
                  <a:srgbClr val="5E6971"/>
                </a:solidFill>
                <a:latin typeface="Aptos"/>
              </a:rPr>
              <a:t>Od počiatku • Univerzita tretieho veku</a:t>
            </a:r>
          </a:p>
        </p:txBody>
      </p:sp>
      <p:sp>
        <p:nvSpPr>
          <p:cNvPr id="31" name="TextBox 30"/>
          <p:cNvSpPr txBox="1"/>
          <p:nvPr/>
        </p:nvSpPr>
        <p:spPr>
          <a:xfrm>
            <a:off x="11018520" y="6473952"/>
            <a:ext cx="457200" cy="182880"/>
          </a:xfrm>
          <a:prstGeom prst="rect">
            <a:avLst/>
          </a:prstGeom>
          <a:noFill/>
        </p:spPr>
        <p:txBody>
          <a:bodyPr wrap="none" lIns="27432" tIns="18288" rIns="27432" bIns="18288">
            <a:spAutoFit/>
          </a:bodyPr>
          <a:lstStyle/>
          <a:p>
            <a:pPr algn="r"/>
            <a:r>
              <a:rPr sz="800" b="0">
                <a:solidFill>
                  <a:srgbClr val="5E6971"/>
                </a:solidFill>
                <a:latin typeface="Aptos"/>
              </a:rPr>
              <a:t>29</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182D42"/>
        </a:solidFill>
        <a:effectLst/>
      </p:bgPr>
    </p:bg>
    <p:spTree>
      <p:nvGrpSpPr>
        <p:cNvPr id="1" name=""/>
        <p:cNvGrpSpPr/>
        <p:nvPr/>
      </p:nvGrpSpPr>
      <p:grpSpPr>
        <a:xfrm>
          <a:off x="0" y="0"/>
          <a:ext cx="0" cy="0"/>
          <a:chOff x="0" y="0"/>
          <a:chExt cx="0" cy="0"/>
        </a:xfrm>
      </p:grpSpPr>
      <p:sp>
        <p:nvSpPr>
          <p:cNvPr id="2" name="TextBox 1"/>
          <p:cNvSpPr txBox="1"/>
          <p:nvPr/>
        </p:nvSpPr>
        <p:spPr>
          <a:xfrm>
            <a:off x="914400" y="1417320"/>
            <a:ext cx="10332720" cy="640080"/>
          </a:xfrm>
          <a:prstGeom prst="rect">
            <a:avLst/>
          </a:prstGeom>
          <a:noFill/>
        </p:spPr>
        <p:txBody>
          <a:bodyPr wrap="none" lIns="27432" tIns="18288" rIns="27432" bIns="18288">
            <a:spAutoFit/>
          </a:bodyPr>
          <a:lstStyle/>
          <a:p>
            <a:pPr algn="ctr"/>
            <a:r>
              <a:rPr sz="3400" b="1">
                <a:solidFill>
                  <a:srgbClr val="FFFFFF"/>
                </a:solidFill>
                <a:latin typeface="Aptos Display"/>
              </a:rPr>
              <a:t>OD POČIATKU</a:t>
            </a:r>
          </a:p>
        </p:txBody>
      </p:sp>
      <p:sp>
        <p:nvSpPr>
          <p:cNvPr id="3" name="TextBox 2"/>
          <p:cNvSpPr txBox="1"/>
          <p:nvPr/>
        </p:nvSpPr>
        <p:spPr>
          <a:xfrm>
            <a:off x="2408954" y="2514600"/>
            <a:ext cx="7343612" cy="621709"/>
          </a:xfrm>
          <a:prstGeom prst="rect">
            <a:avLst/>
          </a:prstGeom>
          <a:noFill/>
        </p:spPr>
        <p:txBody>
          <a:bodyPr wrap="none" lIns="27432" tIns="18288" rIns="27432" bIns="18288">
            <a:spAutoFit/>
          </a:bodyPr>
          <a:lstStyle/>
          <a:p>
            <a:pPr algn="ctr"/>
            <a:r>
              <a:rPr sz="1900" b="0" dirty="0">
                <a:solidFill>
                  <a:srgbClr val="D2E4E9"/>
                </a:solidFill>
                <a:latin typeface="Aptos"/>
              </a:rPr>
              <a:t>Z </a:t>
            </a:r>
            <a:r>
              <a:rPr sz="1900" b="0" dirty="0" err="1">
                <a:solidFill>
                  <a:srgbClr val="D2E4E9"/>
                </a:solidFill>
                <a:latin typeface="Aptos"/>
              </a:rPr>
              <a:t>dvoch</a:t>
            </a:r>
            <a:r>
              <a:rPr sz="1900" b="0" dirty="0">
                <a:solidFill>
                  <a:srgbClr val="D2E4E9"/>
                </a:solidFill>
                <a:latin typeface="Aptos"/>
              </a:rPr>
              <a:t> </a:t>
            </a:r>
            <a:r>
              <a:rPr sz="1900" b="0" dirty="0" err="1">
                <a:solidFill>
                  <a:srgbClr val="D2E4E9"/>
                </a:solidFill>
                <a:latin typeface="Aptos"/>
              </a:rPr>
              <a:t>haploidných</a:t>
            </a:r>
            <a:r>
              <a:rPr sz="1900" b="0" dirty="0">
                <a:solidFill>
                  <a:srgbClr val="D2E4E9"/>
                </a:solidFill>
                <a:latin typeface="Aptos"/>
              </a:rPr>
              <a:t> </a:t>
            </a:r>
            <a:r>
              <a:rPr sz="1900" b="0" dirty="0" err="1">
                <a:solidFill>
                  <a:srgbClr val="D2E4E9"/>
                </a:solidFill>
                <a:latin typeface="Aptos"/>
              </a:rPr>
              <a:t>buniek</a:t>
            </a:r>
            <a:r>
              <a:rPr sz="1900" b="0" dirty="0">
                <a:solidFill>
                  <a:srgbClr val="D2E4E9"/>
                </a:solidFill>
                <a:latin typeface="Aptos"/>
              </a:rPr>
              <a:t> </a:t>
            </a:r>
            <a:r>
              <a:rPr sz="1900" b="0" dirty="0" err="1">
                <a:solidFill>
                  <a:srgbClr val="D2E4E9"/>
                </a:solidFill>
                <a:latin typeface="Aptos"/>
              </a:rPr>
              <a:t>vzniká</a:t>
            </a:r>
            <a:r>
              <a:rPr sz="1900" b="0" dirty="0">
                <a:solidFill>
                  <a:srgbClr val="D2E4E9"/>
                </a:solidFill>
                <a:latin typeface="Aptos"/>
              </a:rPr>
              <a:t> </a:t>
            </a:r>
            <a:r>
              <a:rPr sz="1900" b="0" dirty="0" err="1">
                <a:solidFill>
                  <a:srgbClr val="D2E4E9"/>
                </a:solidFill>
                <a:latin typeface="Aptos"/>
              </a:rPr>
              <a:t>jedna</a:t>
            </a:r>
            <a:r>
              <a:rPr sz="1900" b="0" dirty="0">
                <a:solidFill>
                  <a:srgbClr val="D2E4E9"/>
                </a:solidFill>
                <a:latin typeface="Aptos"/>
              </a:rPr>
              <a:t> </a:t>
            </a:r>
            <a:r>
              <a:rPr sz="1900" b="0" dirty="0" err="1">
                <a:solidFill>
                  <a:srgbClr val="D2E4E9"/>
                </a:solidFill>
                <a:latin typeface="Aptos"/>
              </a:rPr>
              <a:t>geneticky</a:t>
            </a:r>
            <a:r>
              <a:rPr sz="1900" b="0" dirty="0">
                <a:solidFill>
                  <a:srgbClr val="D2E4E9"/>
                </a:solidFill>
                <a:latin typeface="Aptos"/>
              </a:rPr>
              <a:t> </a:t>
            </a:r>
            <a:r>
              <a:rPr sz="1900" b="0" dirty="0" err="1">
                <a:solidFill>
                  <a:srgbClr val="D2E4E9"/>
                </a:solidFill>
                <a:latin typeface="Aptos"/>
              </a:rPr>
              <a:t>jedinečná</a:t>
            </a:r>
            <a:r>
              <a:rPr sz="1900" b="0" dirty="0">
                <a:solidFill>
                  <a:srgbClr val="D2E4E9"/>
                </a:solidFill>
                <a:latin typeface="Aptos"/>
              </a:rPr>
              <a:t> </a:t>
            </a:r>
            <a:r>
              <a:rPr sz="1900" b="0" dirty="0" err="1">
                <a:solidFill>
                  <a:srgbClr val="D2E4E9"/>
                </a:solidFill>
                <a:latin typeface="Aptos"/>
              </a:rPr>
              <a:t>zygota</a:t>
            </a:r>
            <a:r>
              <a:rPr sz="1900" b="0" dirty="0">
                <a:solidFill>
                  <a:srgbClr val="D2E4E9"/>
                </a:solidFill>
                <a:latin typeface="Aptos"/>
              </a:rPr>
              <a:t> –
a </a:t>
            </a:r>
            <a:r>
              <a:rPr sz="1900" b="0" dirty="0" err="1">
                <a:solidFill>
                  <a:srgbClr val="D2E4E9"/>
                </a:solidFill>
                <a:latin typeface="Aptos"/>
              </a:rPr>
              <a:t>začína</a:t>
            </a:r>
            <a:r>
              <a:rPr sz="1900" b="0" dirty="0">
                <a:solidFill>
                  <a:srgbClr val="D2E4E9"/>
                </a:solidFill>
                <a:latin typeface="Aptos"/>
              </a:rPr>
              <a:t> </a:t>
            </a:r>
            <a:r>
              <a:rPr sz="1900" b="0" dirty="0" err="1">
                <a:solidFill>
                  <a:srgbClr val="D2E4E9"/>
                </a:solidFill>
                <a:latin typeface="Aptos"/>
              </a:rPr>
              <a:t>nový</a:t>
            </a:r>
            <a:r>
              <a:rPr sz="1900" b="0" dirty="0">
                <a:solidFill>
                  <a:srgbClr val="D2E4E9"/>
                </a:solidFill>
                <a:latin typeface="Aptos"/>
              </a:rPr>
              <a:t> </a:t>
            </a:r>
            <a:r>
              <a:rPr sz="1900" b="0" dirty="0" err="1">
                <a:solidFill>
                  <a:srgbClr val="D2E4E9"/>
                </a:solidFill>
                <a:latin typeface="Aptos"/>
              </a:rPr>
              <a:t>výv</a:t>
            </a:r>
            <a:r>
              <a:rPr lang="sk-SK" sz="1900" b="0" dirty="0" err="1">
                <a:solidFill>
                  <a:srgbClr val="D2E4E9"/>
                </a:solidFill>
                <a:latin typeface="Aptos"/>
              </a:rPr>
              <a:t>inový</a:t>
            </a:r>
            <a:r>
              <a:rPr sz="1900" b="0" dirty="0">
                <a:solidFill>
                  <a:srgbClr val="D2E4E9"/>
                </a:solidFill>
                <a:latin typeface="Aptos"/>
              </a:rPr>
              <a:t> </a:t>
            </a:r>
            <a:r>
              <a:rPr sz="1900" b="0" dirty="0" err="1">
                <a:solidFill>
                  <a:srgbClr val="D2E4E9"/>
                </a:solidFill>
                <a:latin typeface="Aptos"/>
              </a:rPr>
              <a:t>príbeh</a:t>
            </a:r>
            <a:r>
              <a:rPr sz="1900" b="0" dirty="0">
                <a:solidFill>
                  <a:srgbClr val="D2E4E9"/>
                </a:solidFill>
                <a:latin typeface="Aptos"/>
              </a:rPr>
              <a:t>.</a:t>
            </a:r>
          </a:p>
        </p:txBody>
      </p:sp>
      <p:sp>
        <p:nvSpPr>
          <p:cNvPr id="4" name="Rounded Rectangle 3"/>
          <p:cNvSpPr/>
          <p:nvPr/>
        </p:nvSpPr>
        <p:spPr>
          <a:xfrm>
            <a:off x="4434840" y="4251960"/>
            <a:ext cx="3337560" cy="914400"/>
          </a:xfrm>
          <a:prstGeom prst="roundRect">
            <a:avLst/>
          </a:prstGeom>
          <a:solidFill>
            <a:srgbClr val="00808B"/>
          </a:solidFill>
          <a:ln>
            <a:solidFill>
              <a:srgbClr val="00808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4581144" y="4379976"/>
            <a:ext cx="3044952" cy="310896"/>
          </a:xfrm>
          <a:prstGeom prst="rect">
            <a:avLst/>
          </a:prstGeom>
          <a:noFill/>
        </p:spPr>
        <p:txBody>
          <a:bodyPr wrap="none" lIns="27432" tIns="18288" rIns="27432" bIns="18288">
            <a:spAutoFit/>
          </a:bodyPr>
          <a:lstStyle/>
          <a:p>
            <a:pPr algn="l"/>
            <a:r>
              <a:rPr sz="1500" b="1">
                <a:solidFill>
                  <a:srgbClr val="FFFFFF"/>
                </a:solidFill>
                <a:latin typeface="Aptos"/>
              </a:rPr>
              <a:t>Otázky a diskusia</a:t>
            </a:r>
          </a:p>
        </p:txBody>
      </p:sp>
      <p:sp>
        <p:nvSpPr>
          <p:cNvPr id="6" name="TextBox 5"/>
          <p:cNvSpPr txBox="1"/>
          <p:nvPr/>
        </p:nvSpPr>
        <p:spPr>
          <a:xfrm>
            <a:off x="5117837" y="5806440"/>
            <a:ext cx="2017283" cy="283154"/>
          </a:xfrm>
          <a:prstGeom prst="rect">
            <a:avLst/>
          </a:prstGeom>
          <a:noFill/>
        </p:spPr>
        <p:txBody>
          <a:bodyPr wrap="none" lIns="27432" tIns="18288" rIns="27432" bIns="18288">
            <a:spAutoFit/>
          </a:bodyPr>
          <a:lstStyle/>
          <a:p>
            <a:pPr algn="ctr"/>
            <a:r>
              <a:rPr sz="1600" b="0" dirty="0" err="1">
                <a:solidFill>
                  <a:srgbClr val="BECFD6"/>
                </a:solidFill>
                <a:latin typeface="Aptos"/>
              </a:rPr>
              <a:t>Ďakujem</a:t>
            </a:r>
            <a:r>
              <a:rPr sz="1600" b="0" dirty="0">
                <a:solidFill>
                  <a:srgbClr val="BECFD6"/>
                </a:solidFill>
                <a:latin typeface="Aptos"/>
              </a:rPr>
              <a:t> za </a:t>
            </a:r>
            <a:r>
              <a:rPr sz="1600" b="0" dirty="0" err="1">
                <a:solidFill>
                  <a:srgbClr val="BECFD6"/>
                </a:solidFill>
                <a:latin typeface="Aptos"/>
              </a:rPr>
              <a:t>pozornosť</a:t>
            </a:r>
            <a:endParaRPr sz="1600" b="0" dirty="0">
              <a:solidFill>
                <a:srgbClr val="BECFD6"/>
              </a:solidFill>
              <a:latin typeface="Apto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85</TotalTime>
  <Words>3973</Words>
  <Application>Microsoft Office PowerPoint</Application>
  <PresentationFormat>Širokouhlá</PresentationFormat>
  <Paragraphs>383</Paragraphs>
  <Slides>35</Slides>
  <Notes>30</Notes>
  <HiddenSlides>0</HiddenSlides>
  <MMClips>0</MMClips>
  <ScaleCrop>false</ScaleCrop>
  <HeadingPairs>
    <vt:vector size="6" baseType="variant">
      <vt:variant>
        <vt:lpstr>Použité písma</vt:lpstr>
      </vt:variant>
      <vt:variant>
        <vt:i4>4</vt:i4>
      </vt:variant>
      <vt:variant>
        <vt:lpstr>Motív</vt:lpstr>
      </vt:variant>
      <vt:variant>
        <vt:i4>1</vt:i4>
      </vt:variant>
      <vt:variant>
        <vt:lpstr>Nadpisy snímok</vt:lpstr>
      </vt:variant>
      <vt:variant>
        <vt:i4>35</vt:i4>
      </vt:variant>
    </vt:vector>
  </HeadingPairs>
  <TitlesOfParts>
    <vt:vector size="40" baseType="lpstr">
      <vt:lpstr>Aptos</vt:lpstr>
      <vt:lpstr>Aptos Display</vt:lpstr>
      <vt:lpstr>Arial</vt:lpstr>
      <vt:lpstr>Calibri</vt:lpstr>
      <vt:lpstr>Office Theme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subject/>
  <dc:creator>Veronika Mešťanová</dc:creator>
  <cp:keywords/>
  <dc:description>generated using python-pptx</dc:description>
  <cp:lastModifiedBy>Mešťanová Veronika</cp:lastModifiedBy>
  <cp:revision>13</cp:revision>
  <dcterms:created xsi:type="dcterms:W3CDTF">2013-01-27T09:14:16Z</dcterms:created>
  <dcterms:modified xsi:type="dcterms:W3CDTF">2026-09-29T07:50:40Z</dcterms:modified>
  <cp:category/>
</cp:coreProperties>
</file>