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2" r:id="rId4"/>
    <p:sldId id="303" r:id="rId5"/>
    <p:sldId id="304" r:id="rId6"/>
    <p:sldId id="273" r:id="rId7"/>
    <p:sldId id="358" r:id="rId8"/>
    <p:sldId id="360" r:id="rId9"/>
    <p:sldId id="366" r:id="rId10"/>
    <p:sldId id="361" r:id="rId11"/>
    <p:sldId id="367" r:id="rId12"/>
    <p:sldId id="259" r:id="rId13"/>
    <p:sldId id="260" r:id="rId14"/>
    <p:sldId id="262" r:id="rId15"/>
    <p:sldId id="263" r:id="rId16"/>
    <p:sldId id="264" r:id="rId17"/>
    <p:sldId id="265" r:id="rId18"/>
    <p:sldId id="305" r:id="rId19"/>
    <p:sldId id="261" r:id="rId20"/>
    <p:sldId id="362" r:id="rId21"/>
    <p:sldId id="266" r:id="rId22"/>
    <p:sldId id="267" r:id="rId23"/>
    <p:sldId id="268" r:id="rId24"/>
    <p:sldId id="282" r:id="rId25"/>
    <p:sldId id="363" r:id="rId26"/>
    <p:sldId id="269" r:id="rId27"/>
    <p:sldId id="283" r:id="rId28"/>
    <p:sldId id="270" r:id="rId29"/>
    <p:sldId id="306" r:id="rId30"/>
    <p:sldId id="271" r:id="rId31"/>
    <p:sldId id="307" r:id="rId32"/>
    <p:sldId id="308" r:id="rId33"/>
    <p:sldId id="368" r:id="rId34"/>
    <p:sldId id="369" r:id="rId35"/>
    <p:sldId id="316" r:id="rId36"/>
    <p:sldId id="317" r:id="rId37"/>
    <p:sldId id="318" r:id="rId38"/>
    <p:sldId id="309" r:id="rId39"/>
    <p:sldId id="313" r:id="rId40"/>
    <p:sldId id="319" r:id="rId41"/>
    <p:sldId id="315" r:id="rId42"/>
    <p:sldId id="310" r:id="rId43"/>
    <p:sldId id="314" r:id="rId44"/>
    <p:sldId id="311" r:id="rId45"/>
    <p:sldId id="312" r:id="rId46"/>
    <p:sldId id="284" r:id="rId47"/>
    <p:sldId id="287" r:id="rId48"/>
    <p:sldId id="285" r:id="rId49"/>
    <p:sldId id="286" r:id="rId50"/>
    <p:sldId id="291" r:id="rId51"/>
    <p:sldId id="364" r:id="rId52"/>
    <p:sldId id="353" r:id="rId53"/>
    <p:sldId id="354" r:id="rId54"/>
    <p:sldId id="320" r:id="rId55"/>
    <p:sldId id="348" r:id="rId56"/>
    <p:sldId id="355" r:id="rId57"/>
    <p:sldId id="365" r:id="rId58"/>
    <p:sldId id="292" r:id="rId59"/>
    <p:sldId id="289" r:id="rId60"/>
    <p:sldId id="321" r:id="rId61"/>
    <p:sldId id="356" r:id="rId62"/>
    <p:sldId id="357" r:id="rId63"/>
    <p:sldId id="322" r:id="rId64"/>
    <p:sldId id="323" r:id="rId65"/>
    <p:sldId id="290" r:id="rId66"/>
    <p:sldId id="324" r:id="rId67"/>
    <p:sldId id="326" r:id="rId68"/>
    <p:sldId id="325" r:id="rId69"/>
    <p:sldId id="274" r:id="rId70"/>
    <p:sldId id="275" r:id="rId71"/>
    <p:sldId id="276" r:id="rId72"/>
    <p:sldId id="277" r:id="rId73"/>
    <p:sldId id="278" r:id="rId74"/>
    <p:sldId id="279" r:id="rId75"/>
    <p:sldId id="280" r:id="rId76"/>
    <p:sldId id="281" r:id="rId77"/>
    <p:sldId id="293" r:id="rId78"/>
    <p:sldId id="294" r:id="rId79"/>
    <p:sldId id="295" r:id="rId80"/>
    <p:sldId id="296" r:id="rId81"/>
    <p:sldId id="288" r:id="rId82"/>
    <p:sldId id="298" r:id="rId83"/>
    <p:sldId id="299" r:id="rId84"/>
    <p:sldId id="300" r:id="rId85"/>
    <p:sldId id="301" r:id="rId86"/>
    <p:sldId id="302" r:id="rId87"/>
    <p:sldId id="297" r:id="rId88"/>
    <p:sldId id="327" r:id="rId89"/>
    <p:sldId id="332" r:id="rId90"/>
    <p:sldId id="328" r:id="rId91"/>
    <p:sldId id="329" r:id="rId92"/>
    <p:sldId id="352" r:id="rId93"/>
    <p:sldId id="330" r:id="rId94"/>
    <p:sldId id="331" r:id="rId95"/>
    <p:sldId id="333" r:id="rId96"/>
    <p:sldId id="334" r:id="rId97"/>
    <p:sldId id="335" r:id="rId98"/>
    <p:sldId id="336" r:id="rId99"/>
    <p:sldId id="337" r:id="rId100"/>
    <p:sldId id="338" r:id="rId101"/>
    <p:sldId id="339" r:id="rId102"/>
    <p:sldId id="351" r:id="rId103"/>
    <p:sldId id="349" r:id="rId104"/>
    <p:sldId id="347" r:id="rId105"/>
    <p:sldId id="340" r:id="rId106"/>
    <p:sldId id="341" r:id="rId107"/>
    <p:sldId id="342" r:id="rId108"/>
    <p:sldId id="350" r:id="rId109"/>
    <p:sldId id="343" r:id="rId110"/>
    <p:sldId id="344" r:id="rId111"/>
    <p:sldId id="345" r:id="rId112"/>
    <p:sldId id="346" r:id="rId113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628" autoAdjust="0"/>
    <p:restoredTop sz="94660"/>
  </p:normalViewPr>
  <p:slideViewPr>
    <p:cSldViewPr>
      <p:cViewPr varScale="1">
        <p:scale>
          <a:sx n="40" d="100"/>
          <a:sy n="40" d="100"/>
        </p:scale>
        <p:origin x="1416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tableStyles" Target="tableStyles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ĺžni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ĺžni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ĺžni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ĺžni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ĺžni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ĺžni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ĺžni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ĺžni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ĺžni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93885725-DDAF-4AE9-AC5B-21E30DEF41CB}" type="datetimeFigureOut">
              <a:rPr lang="sk-SK" smtClean="0"/>
              <a:pPr/>
              <a:t>20.9.2019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sk-SK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71AB4E6-3188-448B-B005-26955E2E176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85725-DDAF-4AE9-AC5B-21E30DEF41CB}" type="datetimeFigureOut">
              <a:rPr lang="sk-SK" smtClean="0"/>
              <a:pPr/>
              <a:t>20.9.2019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AB4E6-3188-448B-B005-26955E2E176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85725-DDAF-4AE9-AC5B-21E30DEF41CB}" type="datetimeFigureOut">
              <a:rPr lang="sk-SK" smtClean="0"/>
              <a:pPr/>
              <a:t>20.9.2019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AB4E6-3188-448B-B005-26955E2E176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85725-DDAF-4AE9-AC5B-21E30DEF41CB}" type="datetimeFigureOut">
              <a:rPr lang="sk-SK" smtClean="0"/>
              <a:pPr/>
              <a:t>20.9.2019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AB4E6-3188-448B-B005-26955E2E176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obsahu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26" name="Zástupný symbol dátumu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93885725-DDAF-4AE9-AC5B-21E30DEF41CB}" type="datetimeFigureOut">
              <a:rPr lang="sk-SK" smtClean="0"/>
              <a:pPr/>
              <a:t>20.9.2019</a:t>
            </a:fld>
            <a:endParaRPr lang="sk-SK"/>
          </a:p>
        </p:txBody>
      </p:sp>
      <p:sp>
        <p:nvSpPr>
          <p:cNvPr id="27" name="Zástupný symbol čísla snímky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1AB4E6-3188-448B-B005-26955E2E1768}" type="slidenum">
              <a:rPr lang="sk-SK" smtClean="0"/>
              <a:pPr/>
              <a:t>‹#›</a:t>
            </a:fld>
            <a:endParaRPr lang="sk-SK"/>
          </a:p>
        </p:txBody>
      </p:sp>
      <p:sp>
        <p:nvSpPr>
          <p:cNvPr id="28" name="Zástupný symbol päty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93885725-DDAF-4AE9-AC5B-21E30DEF41CB}" type="datetimeFigureOut">
              <a:rPr lang="sk-SK" smtClean="0"/>
              <a:pPr/>
              <a:t>20.9.2019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71AB4E6-3188-448B-B005-26955E2E176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85725-DDAF-4AE9-AC5B-21E30DEF41CB}" type="datetimeFigureOut">
              <a:rPr lang="sk-SK" smtClean="0"/>
              <a:pPr/>
              <a:t>20.9.2019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AB4E6-3188-448B-B005-26955E2E176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85725-DDAF-4AE9-AC5B-21E30DEF41CB}" type="datetimeFigureOut">
              <a:rPr lang="sk-SK" smtClean="0"/>
              <a:pPr/>
              <a:t>20.9.2019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AB4E6-3188-448B-B005-26955E2E176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85725-DDAF-4AE9-AC5B-21E30DEF41CB}" type="datetimeFigureOut">
              <a:rPr lang="sk-SK" smtClean="0"/>
              <a:pPr/>
              <a:t>20.9.2019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AB4E6-3188-448B-B005-26955E2E176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85725-DDAF-4AE9-AC5B-21E30DEF41CB}" type="datetimeFigureOut">
              <a:rPr lang="sk-SK" smtClean="0"/>
              <a:pPr/>
              <a:t>20.9.2019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AB4E6-3188-448B-B005-26955E2E176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85725-DDAF-4AE9-AC5B-21E30DEF41CB}" type="datetimeFigureOut">
              <a:rPr lang="sk-SK" smtClean="0"/>
              <a:pPr/>
              <a:t>20.9.2019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AB4E6-3188-448B-B005-26955E2E1768}" type="slidenum">
              <a:rPr lang="sk-SK" smtClean="0"/>
              <a:pPr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ĺžni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ĺžni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ĺžni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ĺžni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ĺžni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ĺžni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ĺžni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ĺžni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ĺžni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ĺžni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ĺžni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ĺžni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ĺžni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93885725-DDAF-4AE9-AC5B-21E30DEF41CB}" type="datetimeFigureOut">
              <a:rPr lang="sk-SK" smtClean="0"/>
              <a:pPr/>
              <a:t>20.9.2019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sk-SK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71AB4E6-3188-448B-B005-26955E2E1768}" type="slidenum">
              <a:rPr lang="sk-SK" smtClean="0"/>
              <a:pPr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57200" y="1124745"/>
            <a:ext cx="8458200" cy="2747168"/>
          </a:xfrm>
        </p:spPr>
        <p:txBody>
          <a:bodyPr>
            <a:normAutofit/>
          </a:bodyPr>
          <a:lstStyle/>
          <a:p>
            <a:r>
              <a:rPr lang="sk-SK" sz="3100" dirty="0" smtClean="0"/>
              <a:t>                             ČSN</a:t>
            </a:r>
            <a:br>
              <a:rPr lang="sk-SK" sz="3100" dirty="0" smtClean="0"/>
            </a:br>
            <a:r>
              <a:rPr lang="sk-SK" sz="3100" dirty="0" smtClean="0"/>
              <a:t> 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008112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rgbClr val="FF0000"/>
                </a:solidFill>
              </a:rPr>
              <a:t>Čiastočne snímateľné náhrady</a:t>
            </a:r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 funkčne, esteticky, morfologicky nahrádzajú stratu zubov u všetkých typov defektov</a:t>
            </a:r>
          </a:p>
          <a:p>
            <a:r>
              <a:rPr lang="sk-SK" dirty="0" smtClean="0"/>
              <a:t>Nie vždy ale predstavujú optimálny variant ošetrenia </a:t>
            </a:r>
          </a:p>
          <a:p>
            <a:r>
              <a:rPr lang="sk-SK" dirty="0" smtClean="0"/>
              <a:t>Dôležité je pre ich indikáciu posúdiť očakávaný terapeutický účinok na jednej strane a možné riziká spojené s aplikáciou náhrady na druhej strane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solidFill>
                  <a:srgbClr val="FF0000"/>
                </a:solidFill>
              </a:rPr>
              <a:t>Čiastočne snímateľné náhrady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smtClean="0"/>
              <a:t>ČSN sú definované ako snímateľné náhrady doplňujúce čiastočne defektný zubný oblúk, pričom prítomné zuby sú použité k: </a:t>
            </a:r>
          </a:p>
          <a:p>
            <a:pPr lvl="0"/>
            <a:r>
              <a:rPr lang="sk-SK" dirty="0" err="1" smtClean="0"/>
              <a:t>retencii</a:t>
            </a:r>
            <a:r>
              <a:rPr lang="sk-SK" dirty="0" smtClean="0"/>
              <a:t> náhrady</a:t>
            </a:r>
          </a:p>
          <a:p>
            <a:pPr lvl="0"/>
            <a:r>
              <a:rPr lang="sk-SK" dirty="0" smtClean="0"/>
              <a:t>stabilite náhrady</a:t>
            </a:r>
          </a:p>
          <a:p>
            <a:pPr lvl="0"/>
            <a:r>
              <a:rPr lang="sk-SK" dirty="0" smtClean="0"/>
              <a:t>prenosu </a:t>
            </a:r>
            <a:r>
              <a:rPr lang="sk-SK" dirty="0" err="1" smtClean="0"/>
              <a:t>žuv</a:t>
            </a:r>
            <a:r>
              <a:rPr lang="sk-SK" dirty="0" smtClean="0"/>
              <a:t>. tlaku len v </a:t>
            </a:r>
            <a:r>
              <a:rPr lang="sk-SK" dirty="0" err="1" smtClean="0"/>
              <a:t>niekt</a:t>
            </a:r>
            <a:r>
              <a:rPr lang="sk-SK" dirty="0" smtClean="0"/>
              <a:t>. prípadoch</a:t>
            </a:r>
          </a:p>
          <a:p>
            <a:r>
              <a:rPr lang="sk-SK" dirty="0" smtClean="0"/>
              <a:t>Obnove </a:t>
            </a:r>
            <a:r>
              <a:rPr lang="sk-SK" dirty="0" err="1" smtClean="0"/>
              <a:t>žúv.funkcie</a:t>
            </a:r>
            <a:r>
              <a:rPr lang="sk-SK" dirty="0" smtClean="0"/>
              <a:t> – </a:t>
            </a:r>
            <a:r>
              <a:rPr lang="sk-SK" dirty="0" err="1" smtClean="0"/>
              <a:t>oklúzia</a:t>
            </a:r>
            <a:r>
              <a:rPr lang="sk-SK" dirty="0" smtClean="0"/>
              <a:t>, artikulácia, zábrana </a:t>
            </a:r>
            <a:r>
              <a:rPr lang="sk-SK" dirty="0" err="1" smtClean="0"/>
              <a:t>supraoklúzie</a:t>
            </a:r>
            <a:r>
              <a:rPr lang="sk-SK" dirty="0" smtClean="0"/>
              <a:t> </a:t>
            </a:r>
            <a:r>
              <a:rPr lang="sk-SK" dirty="0" err="1" smtClean="0"/>
              <a:t>antag</a:t>
            </a:r>
            <a:r>
              <a:rPr lang="sk-SK" dirty="0" smtClean="0"/>
              <a:t>.,</a:t>
            </a:r>
          </a:p>
          <a:p>
            <a:r>
              <a:rPr lang="sk-SK" dirty="0" smtClean="0"/>
              <a:t>Obnova fonetiky</a:t>
            </a:r>
          </a:p>
          <a:p>
            <a:r>
              <a:rPr lang="sk-SK" dirty="0" smtClean="0"/>
              <a:t>Obnova estetiky </a:t>
            </a:r>
          </a:p>
          <a:p>
            <a:r>
              <a:rPr lang="sk-SK" dirty="0" smtClean="0"/>
              <a:t>Zastavenie pokračujúcej deštrukcie </a:t>
            </a:r>
            <a:r>
              <a:rPr lang="sk-SK" dirty="0" err="1" smtClean="0"/>
              <a:t>stomatognátneho</a:t>
            </a:r>
            <a:r>
              <a:rPr lang="sk-SK" dirty="0" smtClean="0"/>
              <a:t> systému 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Hodnotenie </a:t>
            </a:r>
            <a:r>
              <a:rPr lang="sk-SK" dirty="0" err="1" smtClean="0"/>
              <a:t>protéz.lôžka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err="1" smtClean="0"/>
              <a:t>Mx</a:t>
            </a:r>
            <a:r>
              <a:rPr lang="sk-SK" dirty="0" smtClean="0"/>
              <a:t> – pozitívne- </a:t>
            </a:r>
            <a:r>
              <a:rPr lang="sk-SK" dirty="0" err="1" smtClean="0"/>
              <a:t>široký,dostatočne</a:t>
            </a:r>
            <a:r>
              <a:rPr lang="sk-SK" dirty="0" smtClean="0"/>
              <a:t> hrubý a vysoký ,orálne a </a:t>
            </a:r>
            <a:r>
              <a:rPr lang="sk-SK" dirty="0" err="1" smtClean="0"/>
              <a:t>vestib.rozľahlý</a:t>
            </a:r>
            <a:r>
              <a:rPr lang="sk-SK" dirty="0" smtClean="0"/>
              <a:t> </a:t>
            </a:r>
            <a:r>
              <a:rPr lang="sk-SK" dirty="0" err="1" smtClean="0"/>
              <a:t>alveol,pevný,svahy</a:t>
            </a:r>
            <a:r>
              <a:rPr lang="sk-SK" dirty="0" smtClean="0"/>
              <a:t> </a:t>
            </a:r>
            <a:r>
              <a:rPr lang="sk-SK" dirty="0" err="1" smtClean="0"/>
              <a:t>obojstr.paralelné,príp.mierne</a:t>
            </a:r>
            <a:r>
              <a:rPr lang="sk-SK" dirty="0" smtClean="0"/>
              <a:t> </a:t>
            </a:r>
            <a:r>
              <a:rPr lang="sk-SK" dirty="0" err="1" smtClean="0"/>
              <a:t>strmé,široké</a:t>
            </a:r>
            <a:r>
              <a:rPr lang="sk-SK" dirty="0" smtClean="0"/>
              <a:t> tubery </a:t>
            </a:r>
            <a:r>
              <a:rPr lang="sk-SK" dirty="0" err="1" smtClean="0"/>
              <a:t>konvexné,Svhroederová</a:t>
            </a:r>
            <a:r>
              <a:rPr lang="sk-SK" dirty="0" smtClean="0"/>
              <a:t> </a:t>
            </a:r>
            <a:r>
              <a:rPr lang="sk-SK" dirty="0" err="1" smtClean="0"/>
              <a:t>zónaúsliyničná</a:t>
            </a:r>
            <a:r>
              <a:rPr lang="sk-SK" dirty="0" smtClean="0"/>
              <a:t> časť prechodu alveolu v </a:t>
            </a:r>
            <a:r>
              <a:rPr lang="sk-SK" dirty="0" err="1" smtClean="0"/>
              <a:t>dist.časti</a:t>
            </a:r>
            <a:r>
              <a:rPr lang="sk-SK" dirty="0" smtClean="0"/>
              <a:t> podnebia/ mimo slizničný </a:t>
            </a:r>
            <a:r>
              <a:rPr lang="sk-SK" dirty="0" err="1" smtClean="0"/>
              <a:t>kryt,široké</a:t>
            </a:r>
            <a:r>
              <a:rPr lang="sk-SK" dirty="0" smtClean="0"/>
              <a:t> podnebie ploché prechádzajúce skoro pod pravý uhlom do </a:t>
            </a:r>
            <a:r>
              <a:rPr lang="sk-SK" dirty="0" err="1" smtClean="0"/>
              <a:t>tuberu,sliznica</a:t>
            </a:r>
            <a:r>
              <a:rPr lang="sk-SK" dirty="0" smtClean="0"/>
              <a:t> málo </a:t>
            </a:r>
            <a:r>
              <a:rPr lang="sk-SK" dirty="0" err="1" smtClean="0"/>
              <a:t>stlačitelná,mierne</a:t>
            </a:r>
            <a:r>
              <a:rPr lang="sk-SK" dirty="0" smtClean="0"/>
              <a:t> </a:t>
            </a:r>
            <a:r>
              <a:rPr lang="sk-SK" dirty="0" err="1" smtClean="0"/>
              <a:t>prominujúci</a:t>
            </a:r>
            <a:r>
              <a:rPr lang="sk-SK" dirty="0" smtClean="0"/>
              <a:t> podnebný </a:t>
            </a:r>
            <a:r>
              <a:rPr lang="sk-SK" dirty="0" err="1" smtClean="0"/>
              <a:t>šev,mukoperiost</a:t>
            </a:r>
            <a:r>
              <a:rPr lang="sk-SK" dirty="0" smtClean="0"/>
              <a:t> v </a:t>
            </a:r>
            <a:r>
              <a:rPr lang="sk-SK" dirty="0" err="1" smtClean="0"/>
              <a:t>retroinc.oblasti</a:t>
            </a:r>
            <a:r>
              <a:rPr lang="sk-SK" dirty="0" smtClean="0"/>
              <a:t> široký a bez vlajúcich hrebeňov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820286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/>
              <a:t>Hodnotenie </a:t>
            </a:r>
            <a:r>
              <a:rPr lang="sk-SK" dirty="0" err="1"/>
              <a:t>protéz.lôžka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Mn- pozitívne – hranatý </a:t>
            </a:r>
            <a:r>
              <a:rPr lang="sk-SK" dirty="0" err="1" smtClean="0"/>
              <a:t>elipt.konvexný</a:t>
            </a:r>
            <a:r>
              <a:rPr lang="sk-SK" dirty="0" smtClean="0"/>
              <a:t> alveol s mierne strmými </a:t>
            </a:r>
            <a:r>
              <a:rPr lang="sk-SK" dirty="0" err="1" smtClean="0"/>
              <a:t>svahmi,mierna</a:t>
            </a:r>
            <a:r>
              <a:rPr lang="sk-SK" dirty="0" smtClean="0"/>
              <a:t> </a:t>
            </a:r>
            <a:r>
              <a:rPr lang="sk-SK" dirty="0" err="1" smtClean="0"/>
              <a:t>atrofia,tuberc.mand</a:t>
            </a:r>
            <a:r>
              <a:rPr lang="sk-SK" dirty="0" smtClean="0"/>
              <a:t>. </a:t>
            </a:r>
            <a:r>
              <a:rPr lang="sk-SK" dirty="0"/>
              <a:t>m</a:t>
            </a:r>
            <a:r>
              <a:rPr lang="sk-SK" dirty="0" smtClean="0"/>
              <a:t>ierne konvexné kryté </a:t>
            </a:r>
            <a:r>
              <a:rPr lang="sk-SK" dirty="0" err="1" smtClean="0"/>
              <a:t>sliynicou,v</a:t>
            </a:r>
            <a:r>
              <a:rPr lang="sk-SK" dirty="0" smtClean="0"/>
              <a:t> </a:t>
            </a:r>
            <a:r>
              <a:rPr lang="sk-SK" dirty="0" err="1" smtClean="0"/>
              <a:t>retroinc.oblasti</a:t>
            </a:r>
            <a:r>
              <a:rPr lang="sk-SK" dirty="0" smtClean="0"/>
              <a:t> vysoký </a:t>
            </a:r>
            <a:r>
              <a:rPr lang="sk-SK" dirty="0" err="1" smtClean="0"/>
              <a:t>vertik.príp.mierne</a:t>
            </a:r>
            <a:r>
              <a:rPr lang="sk-SK" dirty="0" smtClean="0"/>
              <a:t> </a:t>
            </a:r>
            <a:r>
              <a:rPr lang="sk-SK" dirty="0" err="1" smtClean="0"/>
              <a:t>ling.sklonený</a:t>
            </a:r>
            <a:r>
              <a:rPr lang="sk-SK" dirty="0" smtClean="0"/>
              <a:t> alveol 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58419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u="sng" dirty="0" smtClean="0"/>
              <a:t>Rozdelenie ČSN: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Hl. kritériom je ich </a:t>
            </a:r>
            <a:r>
              <a:rPr lang="sk-SK" dirty="0" err="1" smtClean="0"/>
              <a:t>biodynamika</a:t>
            </a:r>
            <a:r>
              <a:rPr lang="sk-SK" dirty="0" smtClean="0"/>
              <a:t> = spôsob akým náhrada prenáša </a:t>
            </a:r>
            <a:r>
              <a:rPr lang="sk-SK" dirty="0" err="1" smtClean="0"/>
              <a:t>žuv</a:t>
            </a:r>
            <a:r>
              <a:rPr lang="sk-SK" dirty="0" smtClean="0"/>
              <a:t>. tlak na svoj podklad a ako ho využíva. Konečným cieľom </a:t>
            </a:r>
            <a:r>
              <a:rPr lang="sk-SK" dirty="0" err="1" smtClean="0"/>
              <a:t>zťaženia</a:t>
            </a:r>
            <a:r>
              <a:rPr lang="sk-SK" dirty="0" smtClean="0"/>
              <a:t> a prevodu </a:t>
            </a:r>
            <a:r>
              <a:rPr lang="sk-SK" dirty="0" err="1" smtClean="0"/>
              <a:t>žuv</a:t>
            </a:r>
            <a:r>
              <a:rPr lang="sk-SK" dirty="0" smtClean="0"/>
              <a:t>. síl je vždy alveol. kosť.</a:t>
            </a:r>
          </a:p>
          <a:p>
            <a:r>
              <a:rPr lang="sk-SK" dirty="0" smtClean="0"/>
              <a:t>Na zákl. prenosu </a:t>
            </a:r>
            <a:r>
              <a:rPr lang="sk-SK" dirty="0" err="1" smtClean="0"/>
              <a:t>žuv</a:t>
            </a:r>
            <a:r>
              <a:rPr lang="sk-SK" dirty="0" smtClean="0"/>
              <a:t>. síl rozlišujeme náhrady s:</a:t>
            </a:r>
          </a:p>
          <a:p>
            <a:pPr lvl="0"/>
            <a:r>
              <a:rPr lang="sk-SK" dirty="0" smtClean="0">
                <a:solidFill>
                  <a:srgbClr val="FF0000"/>
                </a:solidFill>
              </a:rPr>
              <a:t>Dentálnym</a:t>
            </a:r>
            <a:r>
              <a:rPr lang="sk-SK" dirty="0" smtClean="0"/>
              <a:t>- snímateľný mostík</a:t>
            </a:r>
          </a:p>
          <a:p>
            <a:pPr lvl="0"/>
            <a:r>
              <a:rPr lang="sk-SK" dirty="0" err="1" smtClean="0">
                <a:solidFill>
                  <a:srgbClr val="FF0000"/>
                </a:solidFill>
              </a:rPr>
              <a:t>Dentomukóznym</a:t>
            </a:r>
            <a:r>
              <a:rPr lang="sk-SK" dirty="0" smtClean="0"/>
              <a:t>- </a:t>
            </a:r>
            <a:r>
              <a:rPr lang="sk-SK" dirty="0" err="1" smtClean="0"/>
              <a:t>skeletované</a:t>
            </a:r>
            <a:r>
              <a:rPr lang="sk-SK" dirty="0" smtClean="0"/>
              <a:t> </a:t>
            </a:r>
            <a:r>
              <a:rPr lang="sk-SK" dirty="0" err="1" smtClean="0"/>
              <a:t>čsn</a:t>
            </a:r>
            <a:endParaRPr lang="sk-SK" dirty="0" smtClean="0"/>
          </a:p>
          <a:p>
            <a:pPr lvl="0"/>
            <a:r>
              <a:rPr lang="sk-SK" dirty="0" err="1" smtClean="0">
                <a:solidFill>
                  <a:srgbClr val="FF0000"/>
                </a:solidFill>
              </a:rPr>
              <a:t>Mukodentálnym</a:t>
            </a:r>
            <a:r>
              <a:rPr lang="sk-SK" dirty="0" smtClean="0"/>
              <a:t>- jednoduché </a:t>
            </a:r>
            <a:r>
              <a:rPr lang="sk-SK" dirty="0" err="1" smtClean="0"/>
              <a:t>čsn</a:t>
            </a:r>
            <a:endParaRPr lang="sk-SK" dirty="0" smtClean="0"/>
          </a:p>
          <a:p>
            <a:pPr lvl="0"/>
            <a:r>
              <a:rPr lang="sk-SK" dirty="0" err="1" smtClean="0">
                <a:solidFill>
                  <a:srgbClr val="FF0000"/>
                </a:solidFill>
              </a:rPr>
              <a:t>Mukóznym</a:t>
            </a:r>
            <a:r>
              <a:rPr lang="sk-SK" dirty="0" smtClean="0">
                <a:solidFill>
                  <a:srgbClr val="FF0000"/>
                </a:solidFill>
              </a:rPr>
              <a:t> </a:t>
            </a:r>
            <a:r>
              <a:rPr lang="sk-SK" dirty="0" smtClean="0"/>
              <a:t>prenosom- celkové náhrady  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000" dirty="0" smtClean="0"/>
              <a:t>Topografická klasifikácia- </a:t>
            </a:r>
          </a:p>
          <a:p>
            <a:r>
              <a:rPr lang="sk-SK" sz="2000" dirty="0" smtClean="0"/>
              <a:t>u skráteného oblúka 1.,2.,tr </a:t>
            </a:r>
            <a:r>
              <a:rPr lang="sk-SK" sz="2000" dirty="0" err="1" smtClean="0"/>
              <a:t>kennedyho</a:t>
            </a:r>
            <a:r>
              <a:rPr lang="sk-SK" sz="2000" dirty="0" smtClean="0"/>
              <a:t> sedlové náhrady/ </a:t>
            </a:r>
            <a:r>
              <a:rPr lang="sk-SK" sz="2000" dirty="0" err="1" smtClean="0"/>
              <a:t>jednostr</a:t>
            </a:r>
            <a:r>
              <a:rPr lang="sk-SK" sz="2000" dirty="0" smtClean="0"/>
              <a:t>., </a:t>
            </a:r>
            <a:r>
              <a:rPr lang="sk-SK" sz="2000" dirty="0" err="1" smtClean="0"/>
              <a:t>obojstr</a:t>
            </a:r>
            <a:r>
              <a:rPr lang="sk-SK" sz="2000" dirty="0" smtClean="0"/>
              <a:t>/</a:t>
            </a:r>
          </a:p>
          <a:p>
            <a:r>
              <a:rPr lang="sk-SK" sz="2000" dirty="0" smtClean="0"/>
              <a:t>Prerušený oblúk 3.,tr </a:t>
            </a:r>
            <a:r>
              <a:rPr lang="sk-SK" sz="2000" dirty="0" err="1" smtClean="0"/>
              <a:t>snímat</a:t>
            </a:r>
            <a:r>
              <a:rPr lang="sk-SK" sz="2000" dirty="0" smtClean="0"/>
              <a:t>. Mostíky</a:t>
            </a:r>
          </a:p>
          <a:p>
            <a:r>
              <a:rPr lang="sk-SK" sz="2000" dirty="0" err="1" smtClean="0"/>
              <a:t>Kombinové</a:t>
            </a:r>
            <a:r>
              <a:rPr lang="sk-SK" sz="2000" dirty="0" smtClean="0"/>
              <a:t> prípady </a:t>
            </a:r>
            <a:r>
              <a:rPr lang="sk-SK" sz="2000" dirty="0" err="1" smtClean="0"/>
              <a:t>skeletálne</a:t>
            </a:r>
            <a:r>
              <a:rPr lang="sk-SK" sz="2000" dirty="0" smtClean="0"/>
              <a:t> náhrady</a:t>
            </a:r>
          </a:p>
          <a:p>
            <a:endParaRPr lang="sk-SK" sz="2000" dirty="0"/>
          </a:p>
          <a:p>
            <a:r>
              <a:rPr lang="sk-SK" sz="2000" dirty="0" smtClean="0"/>
              <a:t>Podľa časového horizontu – dočasné, trvalé</a:t>
            </a:r>
          </a:p>
          <a:p>
            <a:r>
              <a:rPr lang="sk-SK" sz="2000" dirty="0" smtClean="0"/>
              <a:t>Podľa materiálu- </a:t>
            </a:r>
            <a:r>
              <a:rPr lang="sk-SK" sz="2000" dirty="0" err="1" smtClean="0"/>
              <a:t>rigídne</a:t>
            </a:r>
            <a:r>
              <a:rPr lang="sk-SK" sz="2000" dirty="0" smtClean="0"/>
              <a:t> plastové, plastické</a:t>
            </a:r>
          </a:p>
          <a:p>
            <a:r>
              <a:rPr lang="sk-SK" sz="2000" dirty="0" smtClean="0"/>
              <a:t>Podľa kotviacich prvkov- sponové, s liatou </a:t>
            </a:r>
            <a:r>
              <a:rPr lang="sk-SK" sz="2000" dirty="0" err="1" smtClean="0"/>
              <a:t>konštrukciou,teleskop</a:t>
            </a:r>
            <a:r>
              <a:rPr lang="sk-SK" sz="2000" dirty="0" smtClean="0"/>
              <a:t>. </a:t>
            </a:r>
            <a:r>
              <a:rPr lang="sk-SK" sz="2000" dirty="0" err="1" smtClean="0"/>
              <a:t>Príp.konusové</a:t>
            </a:r>
            <a:r>
              <a:rPr lang="sk-SK" sz="2000" dirty="0" smtClean="0"/>
              <a:t>, so zásuvnými spojmi</a:t>
            </a:r>
          </a:p>
          <a:p>
            <a:endParaRPr lang="sk-SK" sz="2000" dirty="0"/>
          </a:p>
        </p:txBody>
      </p:sp>
    </p:spTree>
    <p:extLst>
      <p:ext uri="{BB962C8B-B14F-4D97-AF65-F5344CB8AC3E}">
        <p14:creationId xmlns:p14="http://schemas.microsoft.com/office/powerpoint/2010/main" val="123781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000" dirty="0" smtClean="0"/>
              <a:t>Podľa umiestnenia oporných prvkov-</a:t>
            </a:r>
          </a:p>
          <a:p>
            <a:pPr marL="109728" indent="0">
              <a:buNone/>
            </a:pPr>
            <a:r>
              <a:rPr lang="sk-SK" sz="2000" dirty="0" err="1" smtClean="0"/>
              <a:t>Kvadrangulárne</a:t>
            </a:r>
            <a:r>
              <a:rPr lang="sk-SK" sz="2000" dirty="0" smtClean="0"/>
              <a:t> – 4 bodoch</a:t>
            </a:r>
          </a:p>
          <a:p>
            <a:pPr marL="109728" indent="0">
              <a:buNone/>
            </a:pPr>
            <a:r>
              <a:rPr lang="sk-SK" sz="2000" dirty="0" err="1" smtClean="0"/>
              <a:t>Triangulárne</a:t>
            </a:r>
            <a:endParaRPr lang="sk-SK" sz="2000" dirty="0" smtClean="0"/>
          </a:p>
          <a:p>
            <a:pPr marL="109728" indent="0">
              <a:buNone/>
            </a:pPr>
            <a:r>
              <a:rPr lang="sk-SK" sz="2000" dirty="0" smtClean="0"/>
              <a:t>Lineárne- </a:t>
            </a:r>
            <a:r>
              <a:rPr lang="sk-SK" sz="2000" dirty="0" err="1" smtClean="0"/>
              <a:t>sagitálne</a:t>
            </a:r>
            <a:r>
              <a:rPr lang="sk-SK" sz="2000" dirty="0" smtClean="0"/>
              <a:t>, diagonálne, </a:t>
            </a:r>
            <a:r>
              <a:rPr lang="sk-SK" sz="2000" dirty="0" err="1" smtClean="0"/>
              <a:t>trnsverzálne</a:t>
            </a:r>
            <a:endParaRPr lang="sk-SK" sz="2000" dirty="0" smtClean="0"/>
          </a:p>
          <a:p>
            <a:pPr marL="109728" indent="0">
              <a:buNone/>
            </a:pPr>
            <a:r>
              <a:rPr lang="sk-SK" sz="2000" dirty="0" smtClean="0"/>
              <a:t>bodové</a:t>
            </a:r>
            <a:endParaRPr lang="sk-SK" sz="2000" dirty="0"/>
          </a:p>
        </p:txBody>
      </p:sp>
    </p:spTree>
    <p:extLst>
      <p:ext uri="{BB962C8B-B14F-4D97-AF65-F5344CB8AC3E}">
        <p14:creationId xmlns:p14="http://schemas.microsoft.com/office/powerpoint/2010/main" val="3922624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548680"/>
            <a:ext cx="5328592" cy="6309320"/>
          </a:xfrm>
        </p:spPr>
      </p:pic>
    </p:spTree>
    <p:extLst>
      <p:ext uri="{BB962C8B-B14F-4D97-AF65-F5344CB8AC3E}">
        <p14:creationId xmlns:p14="http://schemas.microsoft.com/office/powerpoint/2010/main" val="1244086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požiadavky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000" dirty="0" smtClean="0"/>
              <a:t>Sedlo má byť </a:t>
            </a:r>
            <a:r>
              <a:rPr lang="sk-SK" sz="2000" dirty="0" err="1" smtClean="0"/>
              <a:t>extendované</a:t>
            </a:r>
            <a:r>
              <a:rPr lang="sk-SK" sz="2000" dirty="0" smtClean="0"/>
              <a:t> max.dist,</a:t>
            </a:r>
            <a:r>
              <a:rPr lang="sk-SK" sz="2000" dirty="0" err="1" smtClean="0"/>
              <a:t>vestib</a:t>
            </a:r>
            <a:r>
              <a:rPr lang="sk-SK" sz="2000" dirty="0" smtClean="0"/>
              <a:t>.,v Mn aj </a:t>
            </a:r>
            <a:r>
              <a:rPr lang="sk-SK" sz="2000" dirty="0" err="1" smtClean="0"/>
              <a:t>ling</a:t>
            </a:r>
            <a:r>
              <a:rPr lang="sk-SK" sz="2000" dirty="0" smtClean="0"/>
              <a:t>.,</a:t>
            </a:r>
          </a:p>
          <a:p>
            <a:r>
              <a:rPr lang="sk-SK" sz="2000" dirty="0" smtClean="0"/>
              <a:t>V </a:t>
            </a:r>
            <a:r>
              <a:rPr lang="sk-SK" sz="2000" dirty="0" err="1" smtClean="0"/>
              <a:t>Mx</a:t>
            </a:r>
            <a:r>
              <a:rPr lang="sk-SK" sz="2000" dirty="0" smtClean="0"/>
              <a:t> </a:t>
            </a:r>
            <a:r>
              <a:rPr lang="sk-SK" sz="2000" dirty="0" err="1" smtClean="0"/>
              <a:t>extendovaná</a:t>
            </a:r>
            <a:r>
              <a:rPr lang="sk-SK" sz="2000" dirty="0" smtClean="0"/>
              <a:t> až na </a:t>
            </a:r>
            <a:r>
              <a:rPr lang="sk-SK" sz="2000" dirty="0" err="1" smtClean="0"/>
              <a:t>tuber</a:t>
            </a:r>
            <a:r>
              <a:rPr lang="sk-SK" sz="2000" dirty="0" smtClean="0"/>
              <a:t> </a:t>
            </a:r>
            <a:r>
              <a:rPr lang="sk-SK" sz="2000" dirty="0" err="1" smtClean="0"/>
              <a:t>Mx</a:t>
            </a:r>
            <a:r>
              <a:rPr lang="sk-SK" sz="2000" dirty="0" smtClean="0"/>
              <a:t>., v Mn </a:t>
            </a:r>
            <a:r>
              <a:rPr lang="sk-SK" sz="2000" dirty="0" err="1" smtClean="0"/>
              <a:t>trigonum</a:t>
            </a:r>
            <a:r>
              <a:rPr lang="sk-SK" sz="2000" dirty="0" smtClean="0"/>
              <a:t> </a:t>
            </a:r>
            <a:r>
              <a:rPr lang="sk-SK" sz="2000" dirty="0" err="1" smtClean="0"/>
              <a:t>retromolare</a:t>
            </a:r>
            <a:endParaRPr lang="sk-SK" sz="2000" dirty="0" smtClean="0"/>
          </a:p>
          <a:p>
            <a:r>
              <a:rPr lang="sk-SK" sz="2000" dirty="0" err="1" smtClean="0"/>
              <a:t>Vestib.plochy</a:t>
            </a:r>
            <a:r>
              <a:rPr lang="sk-SK" sz="2000" dirty="0" smtClean="0"/>
              <a:t> v kontakte s </a:t>
            </a:r>
            <a:r>
              <a:rPr lang="sk-SK" sz="2000" dirty="0" err="1" smtClean="0"/>
              <a:t>bukálnou</a:t>
            </a:r>
            <a:r>
              <a:rPr lang="sk-SK" sz="2000" dirty="0" smtClean="0"/>
              <a:t> sliznicou</a:t>
            </a:r>
          </a:p>
          <a:p>
            <a:r>
              <a:rPr lang="sk-SK" sz="2000" dirty="0" smtClean="0"/>
              <a:t>Sedlo nesmie obmedzovať pohyblivosť jazyka</a:t>
            </a:r>
          </a:p>
          <a:p>
            <a:r>
              <a:rPr lang="sk-SK" sz="2000" dirty="0" err="1" smtClean="0"/>
              <a:t>Doporučuje</a:t>
            </a:r>
            <a:r>
              <a:rPr lang="sk-SK" sz="2000" dirty="0" smtClean="0"/>
              <a:t> sa </a:t>
            </a:r>
            <a:r>
              <a:rPr lang="sk-SK" sz="2000" dirty="0" err="1" smtClean="0"/>
              <a:t>nenahradzovat</a:t>
            </a:r>
            <a:r>
              <a:rPr lang="sk-SK" sz="2000" dirty="0" smtClean="0"/>
              <a:t> 2.molar-prenos tlaku</a:t>
            </a:r>
          </a:p>
          <a:p>
            <a:r>
              <a:rPr lang="sk-SK" sz="2000" dirty="0" smtClean="0"/>
              <a:t>Zábrana </a:t>
            </a:r>
            <a:r>
              <a:rPr lang="sk-SK" sz="2000" dirty="0" err="1" smtClean="0"/>
              <a:t>rezorbcie</a:t>
            </a:r>
            <a:r>
              <a:rPr lang="sk-SK" sz="2000" dirty="0" smtClean="0"/>
              <a:t> hrebeňa- odliata konštrukcia tak, aby sa dala podložiť</a:t>
            </a:r>
          </a:p>
          <a:p>
            <a:r>
              <a:rPr lang="sk-SK" sz="2000" dirty="0" smtClean="0"/>
              <a:t>Upravená </a:t>
            </a:r>
            <a:r>
              <a:rPr lang="sk-SK" sz="2000" dirty="0" err="1" smtClean="0"/>
              <a:t>oklúzia</a:t>
            </a:r>
            <a:r>
              <a:rPr lang="sk-SK" sz="2000" dirty="0" smtClean="0"/>
              <a:t> aj artikulácia</a:t>
            </a:r>
          </a:p>
          <a:p>
            <a:r>
              <a:rPr lang="sk-SK" sz="2000" dirty="0" smtClean="0"/>
              <a:t>Nezaťažovať </a:t>
            </a:r>
            <a:r>
              <a:rPr lang="sk-SK" sz="2000" dirty="0" err="1" smtClean="0"/>
              <a:t>parodont</a:t>
            </a:r>
            <a:r>
              <a:rPr lang="sk-SK" sz="2000" dirty="0" smtClean="0"/>
              <a:t>, </a:t>
            </a:r>
            <a:endParaRPr lang="sk-SK" sz="2000" dirty="0"/>
          </a:p>
        </p:txBody>
      </p:sp>
    </p:spTree>
    <p:extLst>
      <p:ext uri="{BB962C8B-B14F-4D97-AF65-F5344CB8AC3E}">
        <p14:creationId xmlns:p14="http://schemas.microsoft.com/office/powerpoint/2010/main" val="115187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268760"/>
            <a:ext cx="6768752" cy="4896544"/>
          </a:xfrm>
        </p:spPr>
      </p:pic>
    </p:spTree>
    <p:extLst>
      <p:ext uri="{BB962C8B-B14F-4D97-AF65-F5344CB8AC3E}">
        <p14:creationId xmlns:p14="http://schemas.microsoft.com/office/powerpoint/2010/main" val="41617597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936104"/>
          </a:xfrm>
        </p:spPr>
        <p:txBody>
          <a:bodyPr/>
          <a:lstStyle/>
          <a:p>
            <a:r>
              <a:rPr lang="sk-SK" b="1" dirty="0" smtClean="0">
                <a:solidFill>
                  <a:srgbClr val="0070C0"/>
                </a:solidFill>
              </a:rPr>
              <a:t>Konštrukčné prvky:</a:t>
            </a:r>
            <a:endParaRPr lang="sk-SK" b="1" dirty="0">
              <a:solidFill>
                <a:srgbClr val="0070C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364736"/>
          </a:xfrm>
        </p:spPr>
        <p:txBody>
          <a:bodyPr>
            <a:normAutofit fontScale="85000" lnSpcReduction="10000"/>
          </a:bodyPr>
          <a:lstStyle/>
          <a:p>
            <a:r>
              <a:rPr lang="sk-SK" dirty="0" smtClean="0"/>
              <a:t>Telo náhrady- </a:t>
            </a:r>
            <a:r>
              <a:rPr lang="sk-SK" dirty="0" err="1" smtClean="0"/>
              <a:t>sedlo,doplňa</a:t>
            </a:r>
            <a:r>
              <a:rPr lang="sk-SK" dirty="0" smtClean="0"/>
              <a:t> </a:t>
            </a:r>
            <a:r>
              <a:rPr lang="sk-SK" dirty="0" err="1" smtClean="0"/>
              <a:t>rezorbovaný</a:t>
            </a:r>
            <a:r>
              <a:rPr lang="sk-SK" dirty="0" smtClean="0"/>
              <a:t> </a:t>
            </a:r>
            <a:r>
              <a:rPr lang="sk-SK" dirty="0" err="1" smtClean="0"/>
              <a:t>alveol,defekt.oblúk</a:t>
            </a:r>
            <a:r>
              <a:rPr lang="sk-SK" dirty="0" smtClean="0"/>
              <a:t> a zuby</a:t>
            </a:r>
          </a:p>
          <a:p>
            <a:pPr marL="109728" indent="0">
              <a:buNone/>
            </a:pPr>
            <a:endParaRPr lang="sk-SK" dirty="0" smtClean="0"/>
          </a:p>
          <a:p>
            <a:r>
              <a:rPr lang="sk-SK" dirty="0" smtClean="0"/>
              <a:t>Kotviace prvky-pripevňujú telo ku </a:t>
            </a:r>
            <a:r>
              <a:rPr lang="sk-SK" dirty="0" err="1" smtClean="0"/>
              <a:t>zvyšk.chrupu</a:t>
            </a:r>
            <a:endParaRPr lang="sk-SK" dirty="0" smtClean="0"/>
          </a:p>
          <a:p>
            <a:pPr marL="109728" indent="0">
              <a:buNone/>
            </a:pPr>
            <a:r>
              <a:rPr lang="sk-SK" dirty="0" smtClean="0"/>
              <a:t>                       </a:t>
            </a:r>
            <a:r>
              <a:rPr lang="sk-SK" dirty="0" err="1" smtClean="0"/>
              <a:t>sponové,nesponové</a:t>
            </a:r>
            <a:r>
              <a:rPr lang="sk-SK" dirty="0" smtClean="0"/>
              <a:t>/zás.spoje,2plášť.korunky/</a:t>
            </a:r>
          </a:p>
          <a:p>
            <a:pPr marL="109728" indent="0">
              <a:buNone/>
            </a:pPr>
            <a:endParaRPr lang="sk-SK" dirty="0" smtClean="0"/>
          </a:p>
          <a:p>
            <a:r>
              <a:rPr lang="sk-SK" dirty="0" smtClean="0"/>
              <a:t>Spojovacie prvky-spájajú </a:t>
            </a:r>
            <a:r>
              <a:rPr lang="sk-SK" dirty="0" err="1" smtClean="0"/>
              <a:t>jednotl.časti</a:t>
            </a:r>
            <a:r>
              <a:rPr lang="sk-SK" dirty="0" smtClean="0"/>
              <a:t> v celok</a:t>
            </a:r>
          </a:p>
          <a:p>
            <a:pPr marL="109728" indent="0">
              <a:buNone/>
            </a:pPr>
            <a:r>
              <a:rPr lang="sk-SK" dirty="0"/>
              <a:t> </a:t>
            </a:r>
            <a:r>
              <a:rPr lang="sk-SK" dirty="0" smtClean="0"/>
              <a:t>                      hlavné-</a:t>
            </a:r>
            <a:r>
              <a:rPr lang="sk-SK" dirty="0" err="1" smtClean="0"/>
              <a:t>stabilizačné,vyztužujúce</a:t>
            </a:r>
            <a:r>
              <a:rPr lang="sk-SK" dirty="0" smtClean="0"/>
              <a:t>/dosky, strmene/                       vedľajšie </a:t>
            </a:r>
          </a:p>
          <a:p>
            <a:pPr marL="109728" indent="0">
              <a:buNone/>
            </a:pPr>
            <a:r>
              <a:rPr lang="sk-SK" dirty="0" smtClean="0"/>
              <a:t> </a:t>
            </a:r>
          </a:p>
          <a:p>
            <a:r>
              <a:rPr lang="sk-SK" dirty="0" smtClean="0"/>
              <a:t>Stabilizačné prvky-bránia škodlivým pohybom náhrady počas </a:t>
            </a:r>
            <a:r>
              <a:rPr lang="sk-SK" dirty="0" err="1" smtClean="0"/>
              <a:t>žúvania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701824"/>
          </a:xfrm>
        </p:spPr>
        <p:txBody>
          <a:bodyPr/>
          <a:lstStyle/>
          <a:p>
            <a:r>
              <a:rPr lang="sk-SK" b="1" dirty="0" smtClean="0">
                <a:solidFill>
                  <a:srgbClr val="002060"/>
                </a:solidFill>
              </a:rPr>
              <a:t>Telo náhrady</a:t>
            </a:r>
            <a:endParaRPr lang="sk-SK" b="1" dirty="0">
              <a:solidFill>
                <a:srgbClr val="00206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585696"/>
          </a:xfrm>
        </p:spPr>
        <p:txBody>
          <a:bodyPr>
            <a:normAutofit lnSpcReduction="10000"/>
          </a:bodyPr>
          <a:lstStyle/>
          <a:p>
            <a:r>
              <a:rPr lang="sk-SK" dirty="0" smtClean="0"/>
              <a:t>Označuje sa ako báza náhrady, hlavná časť</a:t>
            </a:r>
          </a:p>
          <a:p>
            <a:r>
              <a:rPr lang="sk-SK" dirty="0" smtClean="0"/>
              <a:t>Nesie chýbajúce zuby</a:t>
            </a:r>
          </a:p>
          <a:p>
            <a:r>
              <a:rPr lang="sk-SK" dirty="0" smtClean="0"/>
              <a:t>Dopĺňa atrofovanú časť alveolárneho výbežku</a:t>
            </a:r>
          </a:p>
          <a:p>
            <a:r>
              <a:rPr lang="sk-SK" dirty="0" smtClean="0"/>
              <a:t>Jeho rozsah závisí od typu náhrady:</a:t>
            </a:r>
          </a:p>
          <a:p>
            <a:r>
              <a:rPr lang="sk-SK" dirty="0" smtClean="0"/>
              <a:t> - redukované na oblasť hrebeňa </a:t>
            </a:r>
            <a:r>
              <a:rPr lang="sk-SK" dirty="0" err="1" smtClean="0"/>
              <a:t>alv</a:t>
            </a:r>
            <a:r>
              <a:rPr lang="sk-SK" dirty="0" smtClean="0"/>
              <a:t>. výbežku (snímateľný mostík)---dentálny prenos </a:t>
            </a:r>
          </a:p>
          <a:p>
            <a:r>
              <a:rPr lang="sk-SK" dirty="0" smtClean="0"/>
              <a:t>- u náhrad s </a:t>
            </a:r>
            <a:r>
              <a:rPr lang="sk-SK" dirty="0" err="1" smtClean="0"/>
              <a:t>dento-mukóznym</a:t>
            </a:r>
            <a:r>
              <a:rPr lang="sk-SK" dirty="0" smtClean="0"/>
              <a:t> prenosom </a:t>
            </a:r>
            <a:r>
              <a:rPr lang="sk-SK" dirty="0" err="1" smtClean="0"/>
              <a:t>žs</a:t>
            </a:r>
            <a:r>
              <a:rPr lang="sk-SK" dirty="0" smtClean="0"/>
              <a:t> pokrýva celý alveol </a:t>
            </a:r>
          </a:p>
          <a:p>
            <a:r>
              <a:rPr lang="sk-SK" dirty="0" smtClean="0"/>
              <a:t>maximálne </a:t>
            </a:r>
            <a:r>
              <a:rPr lang="sk-SK" dirty="0" err="1" smtClean="0"/>
              <a:t>extendované</a:t>
            </a:r>
            <a:r>
              <a:rPr lang="sk-SK" dirty="0" smtClean="0"/>
              <a:t> do oblasti </a:t>
            </a:r>
            <a:r>
              <a:rPr lang="sk-SK" dirty="0" err="1" smtClean="0"/>
              <a:t>vestibula</a:t>
            </a:r>
            <a:r>
              <a:rPr lang="sk-SK" dirty="0" smtClean="0"/>
              <a:t> a </a:t>
            </a:r>
            <a:r>
              <a:rPr lang="sk-SK" dirty="0" err="1" smtClean="0"/>
              <a:t>sublingválne</a:t>
            </a:r>
            <a:r>
              <a:rPr lang="sk-SK" dirty="0" smtClean="0"/>
              <a:t> (náhrady s </a:t>
            </a:r>
            <a:r>
              <a:rPr lang="sk-SK" dirty="0" err="1" smtClean="0"/>
              <a:t>muk-odentálnym</a:t>
            </a:r>
            <a:r>
              <a:rPr lang="sk-SK" dirty="0" smtClean="0"/>
              <a:t> prenosom </a:t>
            </a:r>
            <a:r>
              <a:rPr lang="sk-SK" dirty="0" err="1" smtClean="0"/>
              <a:t>žs</a:t>
            </a:r>
            <a:r>
              <a:rPr lang="sk-SK" dirty="0" smtClean="0"/>
              <a:t>) 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836712"/>
            <a:ext cx="4439548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445224"/>
            <a:ext cx="5781675" cy="93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980728"/>
            <a:ext cx="2981384" cy="432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5589240"/>
            <a:ext cx="549592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908720"/>
            <a:ext cx="4791075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4437112"/>
            <a:ext cx="5886450" cy="130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836712"/>
            <a:ext cx="5181600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5085184"/>
            <a:ext cx="57626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Zuby- živicové / </a:t>
            </a:r>
            <a:r>
              <a:rPr lang="sk-SK" dirty="0" err="1" smtClean="0"/>
              <a:t>lacné,spojenie</a:t>
            </a:r>
            <a:r>
              <a:rPr lang="sk-SK" dirty="0" smtClean="0"/>
              <a:t> s </a:t>
            </a:r>
            <a:r>
              <a:rPr lang="sk-SK" dirty="0" err="1" smtClean="0"/>
              <a:t>živic.telom</a:t>
            </a:r>
            <a:r>
              <a:rPr lang="sk-SK" dirty="0" smtClean="0"/>
              <a:t> chemickou cestou pevné a ľahko </a:t>
            </a:r>
            <a:r>
              <a:rPr lang="sk-SK" dirty="0" err="1" smtClean="0"/>
              <a:t>vykonatelný</a:t>
            </a:r>
            <a:r>
              <a:rPr lang="sk-SK" dirty="0" smtClean="0"/>
              <a:t> </a:t>
            </a:r>
            <a:r>
              <a:rPr lang="sk-SK" dirty="0" err="1" smtClean="0"/>
              <a:t>zábrus.málo</a:t>
            </a:r>
            <a:r>
              <a:rPr lang="sk-SK" dirty="0" smtClean="0"/>
              <a:t> odolné voči abrázii/</a:t>
            </a:r>
          </a:p>
          <a:p>
            <a:r>
              <a:rPr lang="sk-SK" dirty="0"/>
              <a:t> </a:t>
            </a:r>
            <a:r>
              <a:rPr lang="sk-SK" dirty="0" smtClean="0"/>
              <a:t>          keramické/ </a:t>
            </a:r>
            <a:r>
              <a:rPr lang="sk-SK" dirty="0" err="1" smtClean="0"/>
              <a:t>estetické,neabradujú,zábrusmi</a:t>
            </a:r>
            <a:r>
              <a:rPr lang="sk-SK" dirty="0" smtClean="0"/>
              <a:t> </a:t>
            </a:r>
            <a:r>
              <a:rPr lang="sk-SK" dirty="0" err="1" smtClean="0"/>
              <a:t>praskajú,vyžadujú</a:t>
            </a:r>
            <a:r>
              <a:rPr lang="sk-SK" dirty="0" smtClean="0"/>
              <a:t> dokonalé vyartikulovanie </a:t>
            </a:r>
            <a:r>
              <a:rPr lang="sk-SK" dirty="0" err="1" smtClean="0"/>
              <a:t>náhrad,lebo</a:t>
            </a:r>
            <a:r>
              <a:rPr lang="sk-SK" dirty="0" smtClean="0"/>
              <a:t> svojou tvrdosťou traumatizujú </a:t>
            </a:r>
            <a:r>
              <a:rPr lang="sk-SK" dirty="0" err="1" smtClean="0"/>
              <a:t>antag</a:t>
            </a:r>
            <a:r>
              <a:rPr lang="sk-SK" dirty="0" smtClean="0"/>
              <a:t>./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847276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002060"/>
                </a:solidFill>
              </a:rPr>
              <a:t>Kotviace prvky</a:t>
            </a:r>
            <a:endParaRPr lang="sk-SK" b="1" dirty="0">
              <a:solidFill>
                <a:srgbClr val="00206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61760"/>
          </a:xfrm>
        </p:spPr>
        <p:txBody>
          <a:bodyPr>
            <a:normAutofit fontScale="92500" lnSpcReduction="10000"/>
          </a:bodyPr>
          <a:lstStyle/>
          <a:p>
            <a:r>
              <a:rPr lang="sk-SK" dirty="0" smtClean="0"/>
              <a:t>Patria sem: </a:t>
            </a:r>
            <a:r>
              <a:rPr lang="sk-SK" dirty="0" smtClean="0">
                <a:solidFill>
                  <a:srgbClr val="FFC000"/>
                </a:solidFill>
              </a:rPr>
              <a:t>spony</a:t>
            </a:r>
          </a:p>
          <a:p>
            <a:r>
              <a:rPr lang="sk-SK" dirty="0" smtClean="0"/>
              <a:t>                      </a:t>
            </a:r>
            <a:r>
              <a:rPr lang="sk-SK" dirty="0" smtClean="0">
                <a:solidFill>
                  <a:srgbClr val="92D050"/>
                </a:solidFill>
              </a:rPr>
              <a:t>zásuvné spoje</a:t>
            </a:r>
          </a:p>
          <a:p>
            <a:r>
              <a:rPr lang="sk-SK" dirty="0" smtClean="0"/>
              <a:t>                      </a:t>
            </a:r>
            <a:r>
              <a:rPr lang="sk-SK" dirty="0" smtClean="0">
                <a:solidFill>
                  <a:srgbClr val="00B0F0"/>
                </a:solidFill>
              </a:rPr>
              <a:t>pomocné kotviace zariadenia</a:t>
            </a:r>
          </a:p>
          <a:p>
            <a:r>
              <a:rPr lang="sk-SK" dirty="0" smtClean="0"/>
              <a:t>Kotviace prvky zabezpečujú </a:t>
            </a:r>
            <a:r>
              <a:rPr lang="sk-SK" dirty="0" err="1" smtClean="0"/>
              <a:t>retenciu</a:t>
            </a:r>
            <a:r>
              <a:rPr lang="sk-SK" dirty="0" smtClean="0"/>
              <a:t> a stabilitu náhrady a čiastočne sa podieľajú na prenose </a:t>
            </a:r>
            <a:r>
              <a:rPr lang="sk-SK" dirty="0" err="1" smtClean="0"/>
              <a:t>žs</a:t>
            </a:r>
            <a:endParaRPr lang="sk-SK" dirty="0" smtClean="0"/>
          </a:p>
          <a:p>
            <a:r>
              <a:rPr lang="sk-SK" dirty="0" smtClean="0"/>
              <a:t>Najviac ovplyvňujú funkčnosť náhrady a jej účinok na zvyškový chrup a tkanivá </a:t>
            </a:r>
            <a:r>
              <a:rPr lang="sk-SK" dirty="0" err="1" smtClean="0"/>
              <a:t>protézneho</a:t>
            </a:r>
            <a:r>
              <a:rPr lang="sk-SK" dirty="0" smtClean="0"/>
              <a:t> lôžka</a:t>
            </a:r>
          </a:p>
          <a:p>
            <a:r>
              <a:rPr lang="sk-SK" dirty="0" smtClean="0"/>
              <a:t>Hlavnou úlohou je zabezpečiť </a:t>
            </a:r>
            <a:r>
              <a:rPr lang="sk-SK" dirty="0" err="1" smtClean="0"/>
              <a:t>retenciu</a:t>
            </a:r>
            <a:r>
              <a:rPr lang="sk-SK" dirty="0" smtClean="0"/>
              <a:t> a stabilitu náhrady, </a:t>
            </a:r>
            <a:r>
              <a:rPr lang="sk-SK" dirty="0" err="1" smtClean="0"/>
              <a:t>tj</a:t>
            </a:r>
            <a:r>
              <a:rPr lang="sk-SK" dirty="0" smtClean="0"/>
              <a:t>. aby vplyvom rôznych síl (lepivá potrava, </a:t>
            </a:r>
            <a:r>
              <a:rPr lang="sk-SK" dirty="0" err="1" smtClean="0"/>
              <a:t>žuv</a:t>
            </a:r>
            <a:r>
              <a:rPr lang="sk-SK" dirty="0" smtClean="0"/>
              <a:t>. sily) nedislokovala</a:t>
            </a:r>
          </a:p>
          <a:p>
            <a:r>
              <a:rPr lang="sk-SK" dirty="0" smtClean="0"/>
              <a:t>Ak sa kotviace prvky podieľajú aj na prenose </a:t>
            </a:r>
            <a:r>
              <a:rPr lang="sk-SK" dirty="0" err="1" smtClean="0"/>
              <a:t>žs</a:t>
            </a:r>
            <a:r>
              <a:rPr lang="sk-SK" dirty="0" smtClean="0"/>
              <a:t> na zvyškový chrup, označujeme ich ako oporné kotviace prvky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funkcie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000" dirty="0" err="1" smtClean="0"/>
              <a:t>Retencia</a:t>
            </a:r>
            <a:r>
              <a:rPr lang="sk-SK" sz="2000" dirty="0" smtClean="0"/>
              <a:t>- vertikálne, </a:t>
            </a:r>
            <a:r>
              <a:rPr lang="sk-SK" sz="2000" dirty="0" err="1" smtClean="0"/>
              <a:t>tahové,tlakové,horizontálne</a:t>
            </a:r>
            <a:r>
              <a:rPr lang="sk-SK" sz="2000" dirty="0" smtClean="0"/>
              <a:t> posuvné</a:t>
            </a:r>
          </a:p>
          <a:p>
            <a:r>
              <a:rPr lang="sk-SK" sz="2000" dirty="0" smtClean="0"/>
              <a:t>Oporná- rozložený na čo najviac sponových zubov a hrebeň axiálne vzhľadom k </a:t>
            </a:r>
            <a:r>
              <a:rPr lang="sk-SK" sz="2000" dirty="0" err="1" smtClean="0"/>
              <a:t>parodontu</a:t>
            </a:r>
            <a:endParaRPr lang="sk-SK" sz="2000" dirty="0" smtClean="0"/>
          </a:p>
          <a:p>
            <a:pPr marL="109728" indent="0">
              <a:buNone/>
            </a:pPr>
            <a:r>
              <a:rPr lang="sk-SK" sz="2000" dirty="0" smtClean="0"/>
              <a:t>Stabilizačná- maximálne spojenie zo </a:t>
            </a:r>
            <a:r>
              <a:rPr lang="sk-SK" sz="2000" dirty="0" err="1" smtClean="0"/>
              <a:t>zvyšk,chrupom</a:t>
            </a:r>
            <a:endParaRPr lang="sk-SK" sz="2000" dirty="0" smtClean="0"/>
          </a:p>
          <a:p>
            <a:pPr marL="109728" indent="0">
              <a:buNone/>
            </a:pPr>
            <a:r>
              <a:rPr lang="sk-SK" sz="2000" dirty="0" smtClean="0"/>
              <a:t>Určenie smeru nasadenia a sňatia- kotviacim prvkami je daná dráha</a:t>
            </a:r>
          </a:p>
          <a:p>
            <a:pPr marL="109728" indent="0">
              <a:buNone/>
            </a:pPr>
            <a:r>
              <a:rPr lang="sk-SK" sz="2000" dirty="0" err="1" smtClean="0"/>
              <a:t>Antirotačná</a:t>
            </a:r>
            <a:r>
              <a:rPr lang="sk-SK" sz="2000" dirty="0" smtClean="0"/>
              <a:t> funkcia- zábrana rotačným pohybom sedla kotvením</a:t>
            </a:r>
          </a:p>
        </p:txBody>
      </p:sp>
    </p:spTree>
    <p:extLst>
      <p:ext uri="{BB962C8B-B14F-4D97-AF65-F5344CB8AC3E}">
        <p14:creationId xmlns:p14="http://schemas.microsoft.com/office/powerpoint/2010/main" val="419711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FFC000"/>
                </a:solidFill>
              </a:rPr>
              <a:t>spony</a:t>
            </a:r>
            <a:endParaRPr lang="sk-SK" b="1" dirty="0">
              <a:solidFill>
                <a:srgbClr val="FFC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17744"/>
          </a:xfrm>
        </p:spPr>
        <p:txBody>
          <a:bodyPr>
            <a:normAutofit lnSpcReduction="10000"/>
          </a:bodyPr>
          <a:lstStyle/>
          <a:p>
            <a:r>
              <a:rPr lang="sk-SK" dirty="0" smtClean="0"/>
              <a:t>Najdôležitejšie a najviac používané kotviace prvky</a:t>
            </a:r>
          </a:p>
          <a:p>
            <a:r>
              <a:rPr lang="sk-SK" dirty="0" smtClean="0"/>
              <a:t>Spravidla nevyžadujú úpravu pilierového zuba</a:t>
            </a:r>
          </a:p>
          <a:p>
            <a:r>
              <a:rPr lang="sk-SK" dirty="0" smtClean="0"/>
              <a:t>Nasadzujú sa na povrch klinickej korunky</a:t>
            </a:r>
          </a:p>
          <a:p>
            <a:r>
              <a:rPr lang="sk-SK" dirty="0" smtClean="0"/>
              <a:t>Ich základnou úlohou je zabezpečenie </a:t>
            </a:r>
            <a:r>
              <a:rPr lang="sk-SK" dirty="0" err="1" smtClean="0"/>
              <a:t>retencie</a:t>
            </a:r>
            <a:r>
              <a:rPr lang="sk-SK" dirty="0" smtClean="0"/>
              <a:t> a stability a čiastočne i prenos </a:t>
            </a:r>
            <a:r>
              <a:rPr lang="sk-SK" dirty="0" err="1" smtClean="0"/>
              <a:t>žs</a:t>
            </a:r>
            <a:r>
              <a:rPr lang="sk-SK" dirty="0" smtClean="0"/>
              <a:t> u trojramenných spôn (</a:t>
            </a:r>
            <a:r>
              <a:rPr lang="sk-SK" dirty="0" err="1" smtClean="0"/>
              <a:t>okluzálne</a:t>
            </a:r>
            <a:r>
              <a:rPr lang="sk-SK" dirty="0" smtClean="0"/>
              <a:t>, </a:t>
            </a:r>
            <a:r>
              <a:rPr lang="sk-SK" dirty="0" err="1" smtClean="0"/>
              <a:t>vestibulárne</a:t>
            </a:r>
            <a:r>
              <a:rPr lang="sk-SK" dirty="0" smtClean="0"/>
              <a:t>, orálne)</a:t>
            </a:r>
          </a:p>
          <a:p>
            <a:r>
              <a:rPr lang="sk-SK" dirty="0" smtClean="0"/>
              <a:t> Zhotovujú sa väčšinou liate, najčastejšie z </a:t>
            </a:r>
            <a:r>
              <a:rPr lang="sk-SK" dirty="0" err="1" smtClean="0"/>
              <a:t>chrómkobaltových</a:t>
            </a:r>
            <a:r>
              <a:rPr lang="sk-SK" dirty="0" smtClean="0"/>
              <a:t> zliatin. Retenčné ramená kombinovaných spôn sa dnes zhotovujú s guľatého pružného oceľového drôtu 0,7 – 0,8 mm silného.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sk-SK" dirty="0" smtClean="0">
                <a:solidFill>
                  <a:srgbClr val="FFC000"/>
                </a:solidFill>
              </a:rPr>
              <a:t>Rozdelenie spôn</a:t>
            </a:r>
            <a:r>
              <a:rPr lang="sk-SK" dirty="0" smtClean="0"/>
              <a:t>: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61760"/>
          </a:xfrm>
        </p:spPr>
        <p:txBody>
          <a:bodyPr>
            <a:normAutofit fontScale="77500" lnSpcReduction="20000"/>
          </a:bodyPr>
          <a:lstStyle/>
          <a:p>
            <a:r>
              <a:rPr lang="sk-SK" dirty="0" smtClean="0">
                <a:solidFill>
                  <a:srgbClr val="FF0000"/>
                </a:solidFill>
              </a:rPr>
              <a:t>Podľa funkčného </a:t>
            </a:r>
            <a:r>
              <a:rPr lang="sk-SK" dirty="0" err="1" smtClean="0">
                <a:solidFill>
                  <a:srgbClr val="FF0000"/>
                </a:solidFill>
              </a:rPr>
              <a:t>hľadiska:-prenos</a:t>
            </a:r>
            <a:r>
              <a:rPr lang="sk-SK" dirty="0" smtClean="0">
                <a:solidFill>
                  <a:srgbClr val="FF0000"/>
                </a:solidFill>
              </a:rPr>
              <a:t> </a:t>
            </a:r>
            <a:r>
              <a:rPr lang="sk-SK" dirty="0" err="1" smtClean="0">
                <a:solidFill>
                  <a:srgbClr val="FF0000"/>
                </a:solidFill>
              </a:rPr>
              <a:t>žs</a:t>
            </a:r>
            <a:endParaRPr lang="sk-SK" dirty="0" smtClean="0">
              <a:solidFill>
                <a:srgbClr val="FF0000"/>
              </a:solidFill>
            </a:endParaRPr>
          </a:p>
          <a:p>
            <a:r>
              <a:rPr lang="sk-SK" dirty="0" smtClean="0"/>
              <a:t>-retenčné (</a:t>
            </a:r>
            <a:r>
              <a:rPr lang="sk-SK" dirty="0" err="1" smtClean="0"/>
              <a:t>jednoramnné</a:t>
            </a:r>
            <a:r>
              <a:rPr lang="sk-SK" dirty="0" smtClean="0"/>
              <a:t>, dvoj..)</a:t>
            </a:r>
          </a:p>
          <a:p>
            <a:r>
              <a:rPr lang="sk-SK" dirty="0" smtClean="0"/>
              <a:t>- oporné (prenos </a:t>
            </a:r>
            <a:r>
              <a:rPr lang="sk-SK" dirty="0" err="1" smtClean="0"/>
              <a:t>žs</a:t>
            </a:r>
            <a:r>
              <a:rPr lang="sk-SK" dirty="0" smtClean="0"/>
              <a:t>- trojramenné)</a:t>
            </a:r>
          </a:p>
          <a:p>
            <a:r>
              <a:rPr lang="sk-SK" dirty="0" smtClean="0">
                <a:solidFill>
                  <a:srgbClr val="FF0000"/>
                </a:solidFill>
              </a:rPr>
              <a:t>Podľa použitého materiálu:</a:t>
            </a:r>
          </a:p>
          <a:p>
            <a:r>
              <a:rPr lang="sk-SK" dirty="0" smtClean="0"/>
              <a:t>- </a:t>
            </a:r>
            <a:r>
              <a:rPr lang="sk-SK" dirty="0" err="1" smtClean="0"/>
              <a:t>drôtenné</a:t>
            </a:r>
            <a:endParaRPr lang="sk-SK" dirty="0" smtClean="0"/>
          </a:p>
          <a:p>
            <a:r>
              <a:rPr lang="sk-SK" dirty="0" smtClean="0"/>
              <a:t>- liate</a:t>
            </a:r>
          </a:p>
          <a:p>
            <a:r>
              <a:rPr lang="sk-SK" dirty="0" smtClean="0"/>
              <a:t>- kombinované </a:t>
            </a:r>
          </a:p>
          <a:p>
            <a:r>
              <a:rPr lang="sk-SK" dirty="0" smtClean="0">
                <a:solidFill>
                  <a:srgbClr val="FF0000"/>
                </a:solidFill>
              </a:rPr>
              <a:t>Podľa tvaru:</a:t>
            </a:r>
          </a:p>
          <a:p>
            <a:r>
              <a:rPr lang="sk-SK" dirty="0" smtClean="0"/>
              <a:t>- otvorené</a:t>
            </a:r>
          </a:p>
          <a:p>
            <a:r>
              <a:rPr lang="sk-SK" dirty="0" smtClean="0"/>
              <a:t>- prstencovité</a:t>
            </a:r>
          </a:p>
          <a:p>
            <a:r>
              <a:rPr lang="sk-SK" dirty="0" smtClean="0"/>
              <a:t>- v tvare písmena E,C</a:t>
            </a:r>
          </a:p>
          <a:p>
            <a:r>
              <a:rPr lang="sk-SK" dirty="0" smtClean="0">
                <a:solidFill>
                  <a:srgbClr val="FF0000"/>
                </a:solidFill>
              </a:rPr>
              <a:t>Podľa počtu ramien:</a:t>
            </a:r>
          </a:p>
          <a:p>
            <a:r>
              <a:rPr lang="sk-SK" dirty="0" smtClean="0"/>
              <a:t>1 ramenné</a:t>
            </a:r>
          </a:p>
          <a:p>
            <a:r>
              <a:rPr lang="sk-SK" dirty="0" smtClean="0"/>
              <a:t>2 a 3 </a:t>
            </a:r>
            <a:r>
              <a:rPr lang="sk-SK" dirty="0" err="1" smtClean="0"/>
              <a:t>ramnné</a:t>
            </a:r>
            <a:endParaRPr lang="sk-SK" dirty="0" smtClean="0"/>
          </a:p>
          <a:p>
            <a:r>
              <a:rPr lang="sk-SK" dirty="0" smtClean="0"/>
              <a:t>Odstup ramien- vzhľadom na líniu max </a:t>
            </a:r>
            <a:r>
              <a:rPr lang="sk-SK" dirty="0" err="1" smtClean="0"/>
              <a:t>konvexity</a:t>
            </a:r>
            <a:r>
              <a:rPr lang="sk-SK" dirty="0" smtClean="0"/>
              <a:t>- s nízkym i vysokým odstupom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432048"/>
          </a:xfrm>
        </p:spPr>
        <p:txBody>
          <a:bodyPr>
            <a:normAutofit fontScale="90000"/>
          </a:bodyPr>
          <a:lstStyle/>
          <a:p>
            <a:r>
              <a:rPr lang="sk-SK" dirty="0" smtClean="0">
                <a:solidFill>
                  <a:srgbClr val="FFC000"/>
                </a:solidFill>
              </a:rPr>
              <a:t>Línia max </a:t>
            </a:r>
            <a:r>
              <a:rPr lang="sk-SK" dirty="0" err="1" smtClean="0">
                <a:solidFill>
                  <a:srgbClr val="FFC000"/>
                </a:solidFill>
              </a:rPr>
              <a:t>konvexity</a:t>
            </a:r>
            <a:endParaRPr lang="sk-SK" dirty="0">
              <a:solidFill>
                <a:srgbClr val="FFC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/>
          <a:lstStyle/>
          <a:p>
            <a:r>
              <a:rPr lang="sk-SK" dirty="0" smtClean="0"/>
              <a:t>Myslená čiara, ktorá spája miesta najväčšieho vyklenutia na povrchu zuba v horizontálnej i vertikálnej rovine</a:t>
            </a:r>
          </a:p>
          <a:p>
            <a:r>
              <a:rPr lang="sk-SK" dirty="0" smtClean="0"/>
              <a:t>Podľa autorov:</a:t>
            </a:r>
          </a:p>
          <a:p>
            <a:r>
              <a:rPr lang="sk-SK" dirty="0" err="1" smtClean="0"/>
              <a:t>Swenson,Ney</a:t>
            </a:r>
            <a:r>
              <a:rPr lang="sk-SK" dirty="0" smtClean="0"/>
              <a:t>, </a:t>
            </a:r>
            <a:r>
              <a:rPr lang="sk-SK" dirty="0" err="1" smtClean="0"/>
              <a:t>Kennedy,Bonyhard</a:t>
            </a:r>
            <a:endParaRPr lang="sk-SK" dirty="0" smtClean="0"/>
          </a:p>
          <a:p>
            <a:r>
              <a:rPr lang="sk-SK" dirty="0" smtClean="0"/>
              <a:t>Spoločnou úlohou všetkých spôn – zabezpeč. spojenie (náhrady) s pilierovými zubami</a:t>
            </a:r>
          </a:p>
          <a:p>
            <a:r>
              <a:rPr lang="sk-SK" dirty="0" smtClean="0"/>
              <a:t>- náhrada sa nemá dislokovať</a:t>
            </a:r>
          </a:p>
          <a:p>
            <a:r>
              <a:rPr lang="sk-SK" dirty="0" smtClean="0"/>
              <a:t>- spojenie nesmie poškodiť zub  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836712"/>
            <a:ext cx="7632848" cy="5737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Požiadavky na materiál</a:t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2000" dirty="0" smtClean="0"/>
              <a:t>Liata konštrukcia musí byť </a:t>
            </a:r>
            <a:r>
              <a:rPr lang="sk-SK" sz="2000" dirty="0" err="1" smtClean="0"/>
              <a:t>gracilne</a:t>
            </a:r>
            <a:r>
              <a:rPr lang="sk-SK" sz="2000" dirty="0" smtClean="0"/>
              <a:t> </a:t>
            </a:r>
            <a:r>
              <a:rPr lang="sk-SK" sz="2000" dirty="0" err="1" smtClean="0"/>
              <a:t>vymodelovaná,z</a:t>
            </a:r>
            <a:r>
              <a:rPr lang="sk-SK" sz="2000" dirty="0" smtClean="0"/>
              <a:t> </a:t>
            </a:r>
            <a:r>
              <a:rPr lang="sk-SK" sz="2000" dirty="0" err="1" smtClean="0"/>
              <a:t>biokompatibilného</a:t>
            </a:r>
            <a:r>
              <a:rPr lang="sk-SK" sz="2000" dirty="0" smtClean="0"/>
              <a:t> </a:t>
            </a:r>
            <a:r>
              <a:rPr lang="sk-SK" sz="2000" dirty="0" err="1" smtClean="0"/>
              <a:t>materiálu,odolná</a:t>
            </a:r>
            <a:r>
              <a:rPr lang="sk-SK" sz="2000" dirty="0" smtClean="0"/>
              <a:t> </a:t>
            </a:r>
            <a:r>
              <a:rPr lang="sk-SK" sz="2000" dirty="0" err="1" smtClean="0"/>
              <a:t>mechan,poškodeniu,korozii</a:t>
            </a:r>
            <a:endParaRPr lang="sk-SK" sz="2000" dirty="0"/>
          </a:p>
          <a:p>
            <a:r>
              <a:rPr lang="sk-SK" sz="2000" dirty="0" smtClean="0"/>
              <a:t>Naj </a:t>
            </a:r>
            <a:r>
              <a:rPr lang="sk-SK" sz="2000" dirty="0" err="1" smtClean="0"/>
              <a:t>chrom</a:t>
            </a:r>
            <a:r>
              <a:rPr lang="sk-SK" sz="2000" dirty="0" smtClean="0"/>
              <a:t> </a:t>
            </a:r>
            <a:r>
              <a:rPr lang="sk-SK" sz="2000" dirty="0" err="1" smtClean="0"/>
              <a:t>cobalt</a:t>
            </a:r>
            <a:endParaRPr lang="sk-SK" sz="2000" dirty="0" smtClean="0"/>
          </a:p>
          <a:p>
            <a:r>
              <a:rPr lang="sk-SK" sz="2000" dirty="0" smtClean="0"/>
              <a:t>Zliatiny FE, Ni a </a:t>
            </a:r>
            <a:r>
              <a:rPr lang="sk-SK" sz="2000" dirty="0" err="1" smtClean="0"/>
              <a:t>Co</a:t>
            </a:r>
            <a:r>
              <a:rPr lang="sk-SK" sz="2000" dirty="0" smtClean="0"/>
              <a:t>- odolnejšie v ťahy, tlaku a </a:t>
            </a:r>
            <a:r>
              <a:rPr lang="sk-SK" sz="2000" dirty="0" err="1" smtClean="0"/>
              <a:t>torzii,ohybu</a:t>
            </a:r>
            <a:r>
              <a:rPr lang="sk-SK" sz="2000" dirty="0" smtClean="0"/>
              <a:t>- modul elasticity vyšší</a:t>
            </a:r>
          </a:p>
          <a:p>
            <a:pPr marL="109728" indent="0">
              <a:buNone/>
            </a:pPr>
            <a:r>
              <a:rPr lang="sk-SK" sz="2000" dirty="0" smtClean="0"/>
              <a:t>Rozmedzie pružnosti je 0,2%</a:t>
            </a:r>
          </a:p>
        </p:txBody>
      </p:sp>
    </p:spTree>
    <p:extLst>
      <p:ext uri="{BB962C8B-B14F-4D97-AF65-F5344CB8AC3E}">
        <p14:creationId xmlns:p14="http://schemas.microsoft.com/office/powerpoint/2010/main" val="1760143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00B0F0"/>
                </a:solidFill>
              </a:rPr>
              <a:t>2- ramenné spony</a:t>
            </a:r>
            <a:endParaRPr lang="sk-SK" b="1" dirty="0">
              <a:solidFill>
                <a:srgbClr val="00B0F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>
            <a:normAutofit fontScale="92500" lnSpcReduction="10000"/>
          </a:bodyPr>
          <a:lstStyle/>
          <a:p>
            <a:r>
              <a:rPr lang="sk-SK" b="1" dirty="0" smtClean="0"/>
              <a:t>Retenčné- </a:t>
            </a:r>
            <a:r>
              <a:rPr lang="sk-SK" dirty="0" smtClean="0"/>
              <a:t>majú za úlohu pridržiavať a čiastočne stabilizovať snímateľné náhrady</a:t>
            </a:r>
          </a:p>
          <a:p>
            <a:r>
              <a:rPr lang="sk-SK" dirty="0" smtClean="0"/>
              <a:t>Žuvací tlak neprenášajú a preto sa používajú len u </a:t>
            </a:r>
            <a:r>
              <a:rPr lang="sk-SK" dirty="0" err="1" smtClean="0"/>
              <a:t>mukóznych</a:t>
            </a:r>
            <a:r>
              <a:rPr lang="sk-SK" dirty="0" smtClean="0"/>
              <a:t> a dočasných náhrad</a:t>
            </a:r>
            <a:endParaRPr lang="sk-SK" b="1" dirty="0" smtClean="0"/>
          </a:p>
          <a:p>
            <a:r>
              <a:rPr lang="sk-SK" dirty="0" smtClean="0"/>
              <a:t>Patria tu spony jednoramenné a dvojramenné (jedno rameno je </a:t>
            </a:r>
            <a:r>
              <a:rPr lang="sk-SK" dirty="0" err="1" smtClean="0"/>
              <a:t>vestibulárne</a:t>
            </a:r>
            <a:r>
              <a:rPr lang="sk-SK" dirty="0" smtClean="0"/>
              <a:t>, jedno orálne) </a:t>
            </a:r>
          </a:p>
          <a:p>
            <a:r>
              <a:rPr lang="sk-SK" dirty="0" smtClean="0"/>
              <a:t>Slúži len aby sa náhrada nedislokovala –retenčné spony</a:t>
            </a:r>
          </a:p>
          <a:p>
            <a:r>
              <a:rPr lang="sk-SK" dirty="0" smtClean="0"/>
              <a:t>Retenčná schopnosť je daná priemerom použitého drôtu, </a:t>
            </a:r>
            <a:r>
              <a:rPr lang="sk-SK" dirty="0" err="1" smtClean="0"/>
              <a:t>mechan</a:t>
            </a:r>
            <a:r>
              <a:rPr lang="sk-SK" dirty="0" smtClean="0"/>
              <a:t>. vlastnosťou materiálu, dĺžkou a priebehom retenčného ramena, pozíciou ramena vzhľadom na líniu max </a:t>
            </a:r>
            <a:r>
              <a:rPr lang="sk-SK" dirty="0" err="1" smtClean="0"/>
              <a:t>konvexity</a:t>
            </a:r>
            <a:r>
              <a:rPr lang="sk-SK" dirty="0" smtClean="0"/>
              <a:t> , stupňom napruženia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73728"/>
          </a:xfrm>
        </p:spPr>
        <p:txBody>
          <a:bodyPr>
            <a:normAutofit lnSpcReduction="10000"/>
          </a:bodyPr>
          <a:lstStyle/>
          <a:p>
            <a:r>
              <a:rPr lang="sk-SK" dirty="0" smtClean="0"/>
              <a:t>Kombinovaná </a:t>
            </a:r>
            <a:r>
              <a:rPr lang="sk-SK" dirty="0" err="1" smtClean="0"/>
              <a:t>dvojaramenná</a:t>
            </a:r>
            <a:r>
              <a:rPr lang="sk-SK" dirty="0" smtClean="0"/>
              <a:t> spona má rameno retenčné, ktoré  prebieha po </a:t>
            </a:r>
            <a:r>
              <a:rPr lang="sk-SK" dirty="0" err="1" smtClean="0"/>
              <a:t>vestibulárnej</a:t>
            </a:r>
            <a:r>
              <a:rPr lang="sk-SK" dirty="0" smtClean="0"/>
              <a:t> ploche zuba. </a:t>
            </a:r>
          </a:p>
          <a:p>
            <a:r>
              <a:rPr lang="sk-SK" dirty="0" smtClean="0"/>
              <a:t>Podľa priebehu môže byt jednoduché, slučkové, lomené alebo </a:t>
            </a:r>
            <a:r>
              <a:rPr lang="sk-SK" dirty="0" err="1" smtClean="0"/>
              <a:t>očkové</a:t>
            </a:r>
            <a:r>
              <a:rPr lang="sk-SK" dirty="0" smtClean="0"/>
              <a:t>. Druhé rameno je stabilizačné, ktoré je </a:t>
            </a:r>
            <a:r>
              <a:rPr lang="sk-SK" dirty="0" err="1" smtClean="0"/>
              <a:t>rigídne</a:t>
            </a:r>
            <a:r>
              <a:rPr lang="sk-SK" dirty="0" smtClean="0"/>
              <a:t>, </a:t>
            </a:r>
            <a:r>
              <a:rPr lang="sk-SK" dirty="0" err="1" smtClean="0"/>
              <a:t>liaté</a:t>
            </a:r>
            <a:r>
              <a:rPr lang="sk-SK" dirty="0" smtClean="0"/>
              <a:t> a prebieha po maximálnom horizontálnom zakrivení na orálnej ploche zuba.</a:t>
            </a:r>
          </a:p>
          <a:p>
            <a:r>
              <a:rPr lang="sk-SK" dirty="0" smtClean="0"/>
              <a:t>Jednoramenné spony-dnes </a:t>
            </a:r>
            <a:r>
              <a:rPr lang="sk-SK" dirty="0" err="1" smtClean="0"/>
              <a:t>nezhotovujeme.Medzi</a:t>
            </a:r>
            <a:r>
              <a:rPr lang="sk-SK" dirty="0" smtClean="0"/>
              <a:t> zubom a telom náhrady vzniká </a:t>
            </a:r>
            <a:r>
              <a:rPr lang="sk-SK" dirty="0" err="1" smtClean="0"/>
              <a:t>medzea,páčivé</a:t>
            </a:r>
            <a:r>
              <a:rPr lang="sk-SK" dirty="0" smtClean="0"/>
              <a:t> sily pružného </a:t>
            </a:r>
            <a:r>
              <a:rPr lang="sk-SK" dirty="0" err="1" smtClean="0"/>
              <a:t>ramennie</a:t>
            </a:r>
            <a:r>
              <a:rPr lang="sk-SK" dirty="0" smtClean="0"/>
              <a:t> je postavená prekážka a pilier sa uvoľňuje! 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65816"/>
          </a:xfrm>
        </p:spPr>
        <p:txBody>
          <a:bodyPr>
            <a:normAutofit fontScale="92500" lnSpcReduction="10000"/>
          </a:bodyPr>
          <a:lstStyle/>
          <a:p>
            <a:r>
              <a:rPr lang="sk-SK" dirty="0" smtClean="0"/>
              <a:t>Výhody: </a:t>
            </a:r>
          </a:p>
          <a:p>
            <a:r>
              <a:rPr lang="sk-SK" dirty="0" smtClean="0"/>
              <a:t>jednoduché zhotovenie</a:t>
            </a:r>
          </a:p>
          <a:p>
            <a:r>
              <a:rPr lang="sk-SK" dirty="0" smtClean="0"/>
              <a:t>Možnosť dodatočného tvarovania</a:t>
            </a:r>
          </a:p>
          <a:p>
            <a:r>
              <a:rPr lang="sk-SK" dirty="0" smtClean="0"/>
              <a:t>Možnosť opakovaného napruženia drôt. ramena</a:t>
            </a:r>
          </a:p>
          <a:p>
            <a:endParaRPr lang="sk-SK" dirty="0" smtClean="0"/>
          </a:p>
          <a:p>
            <a:r>
              <a:rPr lang="sk-SK" dirty="0" smtClean="0"/>
              <a:t>Nevýhody:</a:t>
            </a:r>
          </a:p>
          <a:p>
            <a:r>
              <a:rPr lang="sk-SK" dirty="0" smtClean="0"/>
              <a:t>Neumožňuje prenos </a:t>
            </a:r>
            <a:r>
              <a:rPr lang="sk-SK" dirty="0" err="1" smtClean="0"/>
              <a:t>žs</a:t>
            </a:r>
            <a:endParaRPr lang="sk-SK" dirty="0" smtClean="0"/>
          </a:p>
          <a:p>
            <a:r>
              <a:rPr lang="sk-SK" dirty="0" smtClean="0"/>
              <a:t>Nezabezpečuje vertikálnu stabilitu náhrady (nezamedzuje jej poklesu)</a:t>
            </a:r>
          </a:p>
          <a:p>
            <a:r>
              <a:rPr lang="sk-SK" dirty="0" smtClean="0"/>
              <a:t>Zvyšuje sa riziko páčenia zuba, ak </a:t>
            </a:r>
            <a:r>
              <a:rPr lang="sk-SK" dirty="0" err="1" smtClean="0"/>
              <a:t>vestibulárne</a:t>
            </a:r>
            <a:r>
              <a:rPr lang="sk-SK" dirty="0" smtClean="0"/>
              <a:t> rameno klesne pod úroveň max </a:t>
            </a:r>
            <a:r>
              <a:rPr lang="sk-SK" dirty="0" err="1" smtClean="0"/>
              <a:t>konvexity</a:t>
            </a:r>
            <a:r>
              <a:rPr lang="sk-SK" dirty="0" smtClean="0"/>
              <a:t> </a:t>
            </a:r>
          </a:p>
          <a:p>
            <a:r>
              <a:rPr lang="sk-SK" dirty="0" smtClean="0"/>
              <a:t>Riziko poškodenia marginálneho </a:t>
            </a:r>
            <a:r>
              <a:rPr lang="sk-SK" dirty="0" err="1" smtClean="0"/>
              <a:t>parodontu</a:t>
            </a:r>
            <a:r>
              <a:rPr lang="sk-SK" dirty="0" smtClean="0"/>
              <a:t> v dôsledku kumulácie </a:t>
            </a:r>
            <a:r>
              <a:rPr lang="sk-SK" dirty="0" err="1" smtClean="0"/>
              <a:t>plaku</a:t>
            </a:r>
            <a:endParaRPr lang="sk-SK" dirty="0" smtClean="0"/>
          </a:p>
          <a:p>
            <a:r>
              <a:rPr lang="sk-SK" dirty="0" smtClean="0"/>
              <a:t>Tieto spony sú vhodné len na dočasné použitie !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Spony s horným odstupom – </a:t>
            </a:r>
            <a:r>
              <a:rPr lang="sk-SK" dirty="0" err="1" smtClean="0"/>
              <a:t>oklúzny,prechádza</a:t>
            </a:r>
            <a:r>
              <a:rPr lang="sk-SK" dirty="0" smtClean="0"/>
              <a:t> kvadrantom 1,2,3.Indikované u zubov </a:t>
            </a:r>
            <a:r>
              <a:rPr lang="sk-SK" dirty="0" err="1" smtClean="0"/>
              <a:t>klenutých,ktorých</a:t>
            </a:r>
            <a:r>
              <a:rPr lang="sk-SK" dirty="0" smtClean="0"/>
              <a:t> </a:t>
            </a:r>
            <a:r>
              <a:rPr lang="sk-SK" dirty="0" err="1" smtClean="0"/>
              <a:t>konvexita</a:t>
            </a:r>
            <a:r>
              <a:rPr lang="sk-SK" dirty="0" smtClean="0"/>
              <a:t> sa vyžaduje pružnejšie ramená</a:t>
            </a:r>
          </a:p>
          <a:p>
            <a:r>
              <a:rPr lang="sk-SK" dirty="0" smtClean="0"/>
              <a:t>Spony s vysokým odstupom – </a:t>
            </a:r>
            <a:r>
              <a:rPr lang="sk-SK" dirty="0" err="1" smtClean="0"/>
              <a:t>ging</a:t>
            </a:r>
            <a:r>
              <a:rPr lang="sk-SK" dirty="0" smtClean="0"/>
              <a:t>.,prechádza </a:t>
            </a:r>
            <a:r>
              <a:rPr lang="sk-SK" dirty="0" err="1" smtClean="0"/>
              <a:t>kvadr.z</a:t>
            </a:r>
            <a:r>
              <a:rPr lang="sk-SK" dirty="0" smtClean="0"/>
              <a:t> tela náhrady do kv,2,3.Indikované pre zuby s malou </a:t>
            </a:r>
            <a:r>
              <a:rPr lang="sk-SK" dirty="0" err="1" smtClean="0"/>
              <a:t>konvezitou</a:t>
            </a:r>
            <a:r>
              <a:rPr lang="sk-SK" dirty="0" smtClean="0"/>
              <a:t>/ </a:t>
            </a:r>
            <a:r>
              <a:rPr lang="sk-SK" dirty="0" err="1" smtClean="0"/>
              <a:t>Bonyhard,šípová</a:t>
            </a:r>
            <a:r>
              <a:rPr lang="sk-SK" dirty="0" smtClean="0"/>
              <a:t> </a:t>
            </a:r>
            <a:r>
              <a:rPr lang="sk-SK" dirty="0" err="1" smtClean="0"/>
              <a:t>Gottliebova</a:t>
            </a:r>
            <a:r>
              <a:rPr lang="sk-SK" dirty="0" smtClean="0"/>
              <a:t> pre </a:t>
            </a:r>
            <a:r>
              <a:rPr lang="sk-SK" dirty="0" err="1" smtClean="0"/>
              <a:t>dist.zuby</a:t>
            </a:r>
            <a:r>
              <a:rPr lang="sk-SK" dirty="0" smtClean="0"/>
              <a:t>/</a:t>
            </a:r>
          </a:p>
          <a:p>
            <a:pPr marL="109728" indent="0">
              <a:buNone/>
            </a:pPr>
            <a:r>
              <a:rPr lang="sk-SK" dirty="0"/>
              <a:t> </a:t>
            </a:r>
            <a:r>
              <a:rPr lang="sk-SK" dirty="0" smtClean="0"/>
              <a:t>    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55112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00B0F0"/>
                </a:solidFill>
              </a:rPr>
              <a:t>3 ramenné spony</a:t>
            </a:r>
            <a:endParaRPr lang="sk-SK" b="1" dirty="0">
              <a:solidFill>
                <a:srgbClr val="00B0F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/>
          <a:lstStyle/>
          <a:p>
            <a:r>
              <a:rPr lang="sk-SK" dirty="0" err="1" smtClean="0"/>
              <a:t>oklúzne</a:t>
            </a:r>
            <a:r>
              <a:rPr lang="sk-SK" dirty="0" smtClean="0"/>
              <a:t> rameno, prenáša žuvací tlak na pilierový zub </a:t>
            </a:r>
            <a:r>
              <a:rPr lang="sk-SK" dirty="0" err="1" smtClean="0"/>
              <a:t>tým,žze</a:t>
            </a:r>
            <a:r>
              <a:rPr lang="sk-SK" dirty="0" smtClean="0"/>
              <a:t> sa opiera o </a:t>
            </a:r>
            <a:r>
              <a:rPr lang="sk-SK" dirty="0" err="1" smtClean="0"/>
              <a:t>oklúznu</a:t>
            </a:r>
            <a:r>
              <a:rPr lang="sk-SK" dirty="0" smtClean="0"/>
              <a:t>  plôšku alebo </a:t>
            </a:r>
            <a:r>
              <a:rPr lang="sk-SK" dirty="0" err="1" smtClean="0"/>
              <a:t>incizálnu</a:t>
            </a:r>
            <a:r>
              <a:rPr lang="sk-SK" dirty="0" smtClean="0"/>
              <a:t> hranu sponového zuba. Tiež napomáha stabilizácii náhrady. </a:t>
            </a:r>
          </a:p>
          <a:p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2209800"/>
            <a:ext cx="8229600" cy="4364736"/>
          </a:xfrm>
        </p:spPr>
        <p:txBody>
          <a:bodyPr>
            <a:normAutofit lnSpcReduction="10000"/>
          </a:bodyPr>
          <a:lstStyle/>
          <a:p>
            <a:r>
              <a:rPr lang="sk-SK" b="1" dirty="0" smtClean="0"/>
              <a:t>Oporné – </a:t>
            </a:r>
            <a:r>
              <a:rPr lang="sk-SK" dirty="0" smtClean="0"/>
              <a:t>3 </a:t>
            </a:r>
            <a:r>
              <a:rPr lang="sk-SK" dirty="0" err="1" smtClean="0"/>
              <a:t>ramenné,oklúzne,ktoré</a:t>
            </a:r>
            <a:r>
              <a:rPr lang="sk-SK" dirty="0" smtClean="0"/>
              <a:t> prenáša tlak na pilier </a:t>
            </a:r>
            <a:r>
              <a:rPr lang="sk-SK" dirty="0" err="1" smtClean="0"/>
              <a:t>tým,že</a:t>
            </a:r>
            <a:r>
              <a:rPr lang="sk-SK" dirty="0" smtClean="0"/>
              <a:t> sa opiera na </a:t>
            </a:r>
            <a:r>
              <a:rPr lang="sk-SK" dirty="0" err="1" smtClean="0"/>
              <a:t>oklúznu</a:t>
            </a:r>
            <a:r>
              <a:rPr lang="sk-SK" dirty="0" smtClean="0"/>
              <a:t> </a:t>
            </a:r>
            <a:r>
              <a:rPr lang="sk-SK" dirty="0" err="1" smtClean="0"/>
              <a:t>pl.ale.inciz.hranu</a:t>
            </a:r>
            <a:r>
              <a:rPr lang="sk-SK" dirty="0" smtClean="0"/>
              <a:t> </a:t>
            </a:r>
            <a:r>
              <a:rPr lang="sk-SK" dirty="0" err="1" smtClean="0"/>
              <a:t>zuba,stabilizuje,bráni</a:t>
            </a:r>
            <a:r>
              <a:rPr lang="sk-SK" dirty="0" smtClean="0"/>
              <a:t> </a:t>
            </a:r>
            <a:r>
              <a:rPr lang="sk-SK" dirty="0" err="1" smtClean="0"/>
              <a:t>vertik.polesu</a:t>
            </a:r>
            <a:r>
              <a:rPr lang="sk-SK" dirty="0" smtClean="0"/>
              <a:t> </a:t>
            </a:r>
            <a:r>
              <a:rPr lang="sk-SK" dirty="0" err="1" smtClean="0"/>
              <a:t>náhrady.ich</a:t>
            </a:r>
            <a:r>
              <a:rPr lang="sk-SK" dirty="0" smtClean="0"/>
              <a:t> ramená naliehajú na zub v 3 na seba kolmých </a:t>
            </a:r>
            <a:r>
              <a:rPr lang="sk-SK" dirty="0" err="1" smtClean="0"/>
              <a:t>rovinách,čím</a:t>
            </a:r>
            <a:r>
              <a:rPr lang="sk-SK" dirty="0" smtClean="0"/>
              <a:t> sa zvyšuje ich retenčný a </a:t>
            </a:r>
            <a:r>
              <a:rPr lang="sk-SK" dirty="0" err="1" smtClean="0"/>
              <a:t>stabil.úč</a:t>
            </a:r>
            <a:r>
              <a:rPr lang="sk-SK" dirty="0" smtClean="0"/>
              <a:t>. Vystupuje z tela náhrady tak, že s </a:t>
            </a:r>
            <a:r>
              <a:rPr lang="sk-SK" dirty="0" err="1" smtClean="0"/>
              <a:t>pozdl.osou</a:t>
            </a:r>
            <a:r>
              <a:rPr lang="sk-SK" dirty="0" smtClean="0"/>
              <a:t> zuba zviera 90° </a:t>
            </a:r>
            <a:r>
              <a:rPr lang="sk-SK" dirty="0" err="1" smtClean="0"/>
              <a:t>uhol,nesmie</a:t>
            </a:r>
            <a:r>
              <a:rPr lang="sk-SK" dirty="0" smtClean="0"/>
              <a:t> prekážať </a:t>
            </a:r>
            <a:r>
              <a:rPr lang="sk-SK" dirty="0" err="1" smtClean="0"/>
              <a:t>oklúzii</a:t>
            </a:r>
            <a:r>
              <a:rPr lang="sk-SK" dirty="0" smtClean="0"/>
              <a:t>- nutná </a:t>
            </a:r>
            <a:r>
              <a:rPr lang="sk-SK" dirty="0" err="1" smtClean="0"/>
              <a:t>niekdy</a:t>
            </a:r>
            <a:r>
              <a:rPr lang="sk-SK" dirty="0" smtClean="0"/>
              <a:t> úprava </a:t>
            </a:r>
          </a:p>
          <a:p>
            <a:r>
              <a:rPr lang="sk-SK" dirty="0" smtClean="0"/>
              <a:t>Pre svoju konštrukciu vyžaduje zákres línii pomocou </a:t>
            </a:r>
            <a:r>
              <a:rPr lang="sk-SK" dirty="0" err="1" smtClean="0"/>
              <a:t>sponorysu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142840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936104"/>
          </a:xfrm>
        </p:spPr>
        <p:txBody>
          <a:bodyPr/>
          <a:lstStyle/>
          <a:p>
            <a:r>
              <a:rPr lang="sk-SK" dirty="0" smtClean="0"/>
              <a:t>Pravidla pre rozmiestnenie spôn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23528" y="1628800"/>
            <a:ext cx="8229600" cy="4325112"/>
          </a:xfrm>
        </p:spPr>
        <p:txBody>
          <a:bodyPr>
            <a:normAutofit fontScale="77500" lnSpcReduction="20000"/>
          </a:bodyPr>
          <a:lstStyle/>
          <a:p>
            <a:r>
              <a:rPr lang="sk-SK" dirty="0" smtClean="0"/>
              <a:t>Retenčná </a:t>
            </a:r>
            <a:r>
              <a:rPr lang="sk-SK" dirty="0" err="1" smtClean="0"/>
              <a:t>síla</a:t>
            </a:r>
            <a:r>
              <a:rPr lang="sk-SK" dirty="0" smtClean="0"/>
              <a:t> napruženého ramena nesmie prekročiť mieru vplyvu na </a:t>
            </a:r>
            <a:r>
              <a:rPr lang="sk-SK" dirty="0" err="1" smtClean="0"/>
              <a:t>parodont,dodržať</a:t>
            </a:r>
            <a:r>
              <a:rPr lang="sk-SK" dirty="0" smtClean="0"/>
              <a:t> zásad nasadzovania a </a:t>
            </a:r>
            <a:r>
              <a:rPr lang="sk-SK" dirty="0" err="1" smtClean="0"/>
              <a:t>snímania,proti</a:t>
            </a:r>
            <a:r>
              <a:rPr lang="sk-SK" dirty="0" smtClean="0"/>
              <a:t> tomu pôsobí </a:t>
            </a:r>
            <a:r>
              <a:rPr lang="sk-SK" dirty="0" err="1" smtClean="0"/>
              <a:t>stabil.rameno,ktoré</a:t>
            </a:r>
            <a:r>
              <a:rPr lang="sk-SK" dirty="0" smtClean="0"/>
              <a:t> musí byť </a:t>
            </a:r>
            <a:r>
              <a:rPr lang="sk-SK" dirty="0" err="1" smtClean="0"/>
              <a:t>rigídne</a:t>
            </a:r>
            <a:r>
              <a:rPr lang="sk-SK" dirty="0" smtClean="0"/>
              <a:t> a v kontakte so zubom</a:t>
            </a:r>
          </a:p>
          <a:p>
            <a:r>
              <a:rPr lang="sk-SK" dirty="0" smtClean="0"/>
              <a:t>Oporné liate spony- súčet dĺžky ramien spôn musí byť väčší ako polovica dĺžky obvodu zuba</a:t>
            </a:r>
          </a:p>
          <a:p>
            <a:r>
              <a:rPr lang="sk-SK" dirty="0" smtClean="0"/>
              <a:t>Pre kotvenie a stabilitu náhrad 3 pravidlá-</a:t>
            </a:r>
          </a:p>
          <a:p>
            <a:r>
              <a:rPr lang="sk-SK" dirty="0" smtClean="0">
                <a:solidFill>
                  <a:srgbClr val="FF0000"/>
                </a:solidFill>
              </a:rPr>
              <a:t>1. plošné rozmiestnenie- </a:t>
            </a:r>
            <a:r>
              <a:rPr lang="sk-SK" dirty="0" smtClean="0"/>
              <a:t>spony na </a:t>
            </a:r>
            <a:r>
              <a:rPr lang="sk-SK" dirty="0" err="1" smtClean="0"/>
              <a:t>zvyšk.chrup</a:t>
            </a:r>
            <a:r>
              <a:rPr lang="sk-SK" dirty="0" smtClean="0"/>
              <a:t> rozmiestnené </a:t>
            </a:r>
            <a:r>
              <a:rPr lang="sk-SK" dirty="0" err="1" smtClean="0"/>
              <a:t>tak,že</a:t>
            </a:r>
            <a:r>
              <a:rPr lang="sk-SK" dirty="0" smtClean="0"/>
              <a:t> ich spojnica uzatvára plochu</a:t>
            </a:r>
          </a:p>
          <a:p>
            <a:r>
              <a:rPr lang="sk-SK" dirty="0" smtClean="0">
                <a:solidFill>
                  <a:srgbClr val="FF0000"/>
                </a:solidFill>
              </a:rPr>
              <a:t>2.periférne</a:t>
            </a:r>
            <a:r>
              <a:rPr lang="sk-SK" dirty="0" smtClean="0"/>
              <a:t>-vedľa spony kotvenej na pilieri susediacom s medzerou by boli umiestnené spony aj na zuboch  vzdialenejších od medzery</a:t>
            </a:r>
          </a:p>
          <a:p>
            <a:r>
              <a:rPr lang="sk-SK" dirty="0" smtClean="0">
                <a:solidFill>
                  <a:srgbClr val="FF0000"/>
                </a:solidFill>
              </a:rPr>
              <a:t>3.reciprocita</a:t>
            </a:r>
            <a:r>
              <a:rPr lang="sk-SK" dirty="0" smtClean="0"/>
              <a:t>- spony smerujú buď </a:t>
            </a:r>
            <a:r>
              <a:rPr lang="sk-SK" dirty="0" err="1" smtClean="0"/>
              <a:t>svojpu</a:t>
            </a:r>
            <a:r>
              <a:rPr lang="sk-SK" dirty="0" smtClean="0"/>
              <a:t> </a:t>
            </a:r>
            <a:r>
              <a:rPr lang="sk-SK" dirty="0" err="1" smtClean="0"/>
              <a:t>koknavitou</a:t>
            </a:r>
            <a:r>
              <a:rPr lang="sk-SK" dirty="0" smtClean="0"/>
              <a:t> </a:t>
            </a:r>
            <a:r>
              <a:rPr lang="sk-SK" dirty="0" err="1" smtClean="0"/>
              <a:t>al.konvexitou</a:t>
            </a:r>
            <a:r>
              <a:rPr lang="sk-SK" dirty="0" smtClean="0"/>
              <a:t> proti sebe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404576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268760"/>
            <a:ext cx="8013486" cy="4237901"/>
          </a:xfrm>
        </p:spPr>
      </p:pic>
    </p:spTree>
    <p:extLst>
      <p:ext uri="{BB962C8B-B14F-4D97-AF65-F5344CB8AC3E}">
        <p14:creationId xmlns:p14="http://schemas.microsoft.com/office/powerpoint/2010/main" val="392791756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412776"/>
            <a:ext cx="7416824" cy="4469929"/>
          </a:xfrm>
        </p:spPr>
      </p:pic>
    </p:spTree>
    <p:extLst>
      <p:ext uri="{BB962C8B-B14F-4D97-AF65-F5344CB8AC3E}">
        <p14:creationId xmlns:p14="http://schemas.microsoft.com/office/powerpoint/2010/main" val="313940972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Analýza v </a:t>
            </a:r>
            <a:r>
              <a:rPr lang="sk-SK" dirty="0" err="1" smtClean="0"/>
              <a:t>paralelometri</a:t>
            </a:r>
            <a:r>
              <a:rPr lang="sk-SK" dirty="0" smtClean="0"/>
              <a:t> </a:t>
            </a:r>
            <a:r>
              <a:rPr lang="sk-SK" dirty="0" err="1" smtClean="0"/>
              <a:t>al.sponoryse,kde</a:t>
            </a:r>
            <a:r>
              <a:rPr lang="sk-SK" dirty="0" smtClean="0"/>
              <a:t> zisťujeme:</a:t>
            </a:r>
          </a:p>
          <a:p>
            <a:pPr marL="109728" indent="0">
              <a:buNone/>
            </a:pPr>
            <a:r>
              <a:rPr lang="sk-SK" dirty="0" smtClean="0"/>
              <a:t>1./ Os nasadenia náhrad –</a:t>
            </a:r>
          </a:p>
          <a:p>
            <a:pPr marL="109728" indent="0">
              <a:buNone/>
            </a:pPr>
            <a:r>
              <a:rPr lang="sk-SK" dirty="0"/>
              <a:t> </a:t>
            </a:r>
            <a:r>
              <a:rPr lang="sk-SK" dirty="0" smtClean="0"/>
              <a:t>     </a:t>
            </a:r>
            <a:r>
              <a:rPr lang="sk-SK" dirty="0" err="1" smtClean="0"/>
              <a:t>a.metóda</a:t>
            </a:r>
            <a:r>
              <a:rPr lang="sk-SK" dirty="0" smtClean="0"/>
              <a:t> priemerných uhlov </a:t>
            </a:r>
            <a:r>
              <a:rPr lang="sk-SK" dirty="0" err="1" smtClean="0"/>
              <a:t>nasadenia,čo</a:t>
            </a:r>
            <a:r>
              <a:rPr lang="sk-SK" dirty="0" smtClean="0"/>
              <a:t> je zakreslenie </a:t>
            </a:r>
            <a:r>
              <a:rPr lang="sk-SK" dirty="0" err="1" smtClean="0"/>
              <a:t>pozdlž.os</a:t>
            </a:r>
            <a:r>
              <a:rPr lang="sk-SK" dirty="0" smtClean="0"/>
              <a:t> koruniek zubov  pomocou analyzačnej tyčinky a stanovením uhlov </a:t>
            </a:r>
          </a:p>
          <a:p>
            <a:pPr marL="109728" indent="0">
              <a:buNone/>
            </a:pPr>
            <a:r>
              <a:rPr lang="sk-SK" dirty="0"/>
              <a:t> </a:t>
            </a:r>
            <a:r>
              <a:rPr lang="sk-SK" dirty="0" smtClean="0"/>
              <a:t>     </a:t>
            </a:r>
            <a:r>
              <a:rPr lang="sk-SK" dirty="0" err="1" smtClean="0"/>
              <a:t>b.selektívna</a:t>
            </a:r>
            <a:r>
              <a:rPr lang="sk-SK" dirty="0" smtClean="0"/>
              <a:t> metóda – predný sklon u </a:t>
            </a:r>
            <a:r>
              <a:rPr lang="sk-SK" dirty="0" err="1" smtClean="0"/>
              <a:t>obojstr.skrát.zubor</a:t>
            </a:r>
            <a:r>
              <a:rPr lang="sk-SK" dirty="0" smtClean="0"/>
              <a:t>. S </a:t>
            </a:r>
            <a:r>
              <a:rPr lang="sk-SK" dirty="0" err="1" smtClean="0"/>
              <a:t>premolármi,nasadenia</a:t>
            </a:r>
            <a:r>
              <a:rPr lang="sk-SK" dirty="0" smtClean="0"/>
              <a:t> zozadu </a:t>
            </a:r>
            <a:r>
              <a:rPr lang="sk-SK" dirty="0" err="1" smtClean="0"/>
              <a:t>dopredu,zadný</a:t>
            </a:r>
            <a:r>
              <a:rPr lang="sk-SK" dirty="0" smtClean="0"/>
              <a:t> sklon </a:t>
            </a:r>
            <a:r>
              <a:rPr lang="sk-SK" dirty="0" err="1" smtClean="0"/>
              <a:t>zpredu</a:t>
            </a:r>
            <a:r>
              <a:rPr lang="sk-SK" dirty="0" smtClean="0"/>
              <a:t> </a:t>
            </a:r>
            <a:r>
              <a:rPr lang="sk-SK" dirty="0" err="1" smtClean="0"/>
              <a:t>dozadu,bočný</a:t>
            </a:r>
            <a:r>
              <a:rPr lang="sk-SK" dirty="0" smtClean="0"/>
              <a:t> sklon nasadenia z opačnej strany v ose sklonu zuba</a:t>
            </a:r>
          </a:p>
          <a:p>
            <a:pPr marL="109728" indent="0">
              <a:buNone/>
            </a:pPr>
            <a:r>
              <a:rPr lang="sk-SK" dirty="0" smtClean="0"/>
              <a:t>Definitívny sklon </a:t>
            </a:r>
            <a:r>
              <a:rPr lang="sk-SK" dirty="0" err="1" smtClean="0"/>
              <a:t>zajistíme</a:t>
            </a:r>
            <a:r>
              <a:rPr lang="sk-SK" dirty="0" smtClean="0"/>
              <a:t> 3 </a:t>
            </a:r>
            <a:r>
              <a:rPr lang="sk-SK" dirty="0" err="1" smtClean="0"/>
              <a:t>orient.čiarami</a:t>
            </a:r>
            <a:r>
              <a:rPr lang="sk-SK" dirty="0" smtClean="0"/>
              <a:t> na modely</a:t>
            </a:r>
          </a:p>
        </p:txBody>
      </p:sp>
    </p:spTree>
    <p:extLst>
      <p:ext uri="{BB962C8B-B14F-4D97-AF65-F5344CB8AC3E}">
        <p14:creationId xmlns:p14="http://schemas.microsoft.com/office/powerpoint/2010/main" val="266059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2./ preverenia </a:t>
            </a:r>
            <a:r>
              <a:rPr lang="sk-SK" dirty="0" err="1" smtClean="0"/>
              <a:t>podbiehavých</a:t>
            </a:r>
            <a:r>
              <a:rPr lang="sk-SK" dirty="0" smtClean="0"/>
              <a:t> miest – analyzačnou tyčinkou zakreslíme na pilieroch a sponových zuboch </a:t>
            </a:r>
            <a:r>
              <a:rPr lang="sk-SK" dirty="0" err="1" smtClean="0"/>
              <a:t>horizont.líniu</a:t>
            </a:r>
            <a:r>
              <a:rPr lang="sk-SK" dirty="0" smtClean="0"/>
              <a:t> </a:t>
            </a:r>
            <a:r>
              <a:rPr lang="sk-SK" dirty="0" err="1" smtClean="0"/>
              <a:t>max.zakrivenia,čo</a:t>
            </a:r>
            <a:r>
              <a:rPr lang="sk-SK" dirty="0" smtClean="0"/>
              <a:t> nám zub rozdelí na oblasť od nej </a:t>
            </a:r>
            <a:r>
              <a:rPr lang="sk-SK" dirty="0" err="1" smtClean="0"/>
              <a:t>okluzálne</a:t>
            </a:r>
            <a:r>
              <a:rPr lang="sk-SK" dirty="0" smtClean="0"/>
              <a:t> a na </a:t>
            </a:r>
            <a:r>
              <a:rPr lang="sk-SK" dirty="0" err="1" smtClean="0"/>
              <a:t>podbiehavý</a:t>
            </a:r>
            <a:r>
              <a:rPr lang="sk-SK" dirty="0" smtClean="0"/>
              <a:t> priestor cervikálne. </a:t>
            </a:r>
          </a:p>
          <a:p>
            <a:endParaRPr lang="sk-SK" dirty="0"/>
          </a:p>
          <a:p>
            <a:r>
              <a:rPr lang="sk-SK" dirty="0" smtClean="0"/>
              <a:t>3./ zákres </a:t>
            </a:r>
            <a:r>
              <a:rPr lang="sk-SK" dirty="0" err="1" smtClean="0"/>
              <a:t>konštr.prvkov</a:t>
            </a:r>
            <a:r>
              <a:rPr lang="sk-SK" dirty="0" smtClean="0"/>
              <a:t> </a:t>
            </a:r>
            <a:r>
              <a:rPr lang="sk-SK" dirty="0" err="1" smtClean="0"/>
              <a:t>náhrady,paralelizácia</a:t>
            </a:r>
            <a:r>
              <a:rPr lang="sk-SK" dirty="0" smtClean="0"/>
              <a:t> a blokáda rušivých </a:t>
            </a:r>
            <a:r>
              <a:rPr lang="sk-SK" dirty="0" err="1" smtClean="0"/>
              <a:t>podbiehavých</a:t>
            </a:r>
            <a:r>
              <a:rPr lang="sk-SK" dirty="0" smtClean="0"/>
              <a:t> miest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969781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6" name="Zástupný symbol obsahu 5" descr="C:\Users\Spravca\AppData\Local\Microsoft\Windows\INetCache\Content.Word\20150121_191639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692696"/>
            <a:ext cx="8229600" cy="5847010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16200000"/>
            </a:camera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381772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296144"/>
          </a:xfrm>
        </p:spPr>
        <p:txBody>
          <a:bodyPr/>
          <a:lstStyle/>
          <a:p>
            <a:r>
              <a:rPr lang="sk-SK" dirty="0" err="1" smtClean="0"/>
              <a:t>Neyov</a:t>
            </a:r>
            <a:r>
              <a:rPr lang="sk-SK" dirty="0" smtClean="0"/>
              <a:t> systém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05776"/>
          </a:xfrm>
        </p:spPr>
        <p:txBody>
          <a:bodyPr>
            <a:normAutofit/>
          </a:bodyPr>
          <a:lstStyle/>
          <a:p>
            <a:r>
              <a:rPr lang="sk-SK" dirty="0" smtClean="0"/>
              <a:t>1. klasická 3 ramenná spona</a:t>
            </a:r>
          </a:p>
          <a:p>
            <a:endParaRPr lang="sk-SK" dirty="0" smtClean="0"/>
          </a:p>
          <a:p>
            <a:endParaRPr lang="sk-SK" dirty="0"/>
          </a:p>
          <a:p>
            <a:pPr marL="109728" indent="0">
              <a:buNone/>
            </a:pPr>
            <a:endParaRPr lang="sk-SK" dirty="0" smtClean="0"/>
          </a:p>
          <a:p>
            <a:r>
              <a:rPr lang="sk-SK" dirty="0" smtClean="0"/>
              <a:t>2. </a:t>
            </a:r>
            <a:r>
              <a:rPr lang="sk-SK" dirty="0" err="1" smtClean="0"/>
              <a:t>zuby,kde</a:t>
            </a:r>
            <a:r>
              <a:rPr lang="sk-SK" dirty="0" smtClean="0"/>
              <a:t> </a:t>
            </a:r>
            <a:r>
              <a:rPr lang="sk-SK" dirty="0" err="1" smtClean="0"/>
              <a:t>max.konvexita</a:t>
            </a:r>
            <a:r>
              <a:rPr lang="sk-SK" dirty="0" smtClean="0"/>
              <a:t> prebieha blízko </a:t>
            </a:r>
            <a:r>
              <a:rPr lang="sk-SK" dirty="0" err="1" smtClean="0"/>
              <a:t>gingívy.Oklúzne</a:t>
            </a:r>
            <a:r>
              <a:rPr lang="sk-SK" dirty="0" smtClean="0"/>
              <a:t> rameno </a:t>
            </a:r>
            <a:r>
              <a:rPr lang="sk-SK" dirty="0" err="1" smtClean="0"/>
              <a:t>samostatné,minimálne</a:t>
            </a:r>
            <a:r>
              <a:rPr lang="sk-SK" dirty="0" smtClean="0"/>
              <a:t> </a:t>
            </a:r>
            <a:r>
              <a:rPr lang="sk-SK" dirty="0" err="1" smtClean="0"/>
              <a:t>stabil.účinok</a:t>
            </a:r>
            <a:endParaRPr lang="sk-SK" dirty="0" smtClean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04001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3140968"/>
            <a:ext cx="4668011" cy="3501008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48680"/>
            <a:ext cx="4942384" cy="3706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77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/>
              <a:t>3.kombinácia č.1 a č.2.indikovaná kde </a:t>
            </a:r>
            <a:r>
              <a:rPr lang="sk-SK" dirty="0" err="1"/>
              <a:t>max,konvexita</a:t>
            </a:r>
            <a:r>
              <a:rPr lang="sk-SK" dirty="0"/>
              <a:t> blízko </a:t>
            </a:r>
            <a:r>
              <a:rPr lang="sk-SK" dirty="0" err="1"/>
              <a:t>gingívy,na</a:t>
            </a:r>
            <a:r>
              <a:rPr lang="sk-SK" dirty="0"/>
              <a:t> druhej strane blízko </a:t>
            </a:r>
            <a:r>
              <a:rPr lang="sk-SK" dirty="0" err="1"/>
              <a:t>oklúznej</a:t>
            </a:r>
            <a:r>
              <a:rPr lang="sk-SK" dirty="0"/>
              <a:t> </a:t>
            </a:r>
            <a:r>
              <a:rPr lang="sk-SK" dirty="0" err="1"/>
              <a:t>pl</a:t>
            </a:r>
            <a:r>
              <a:rPr lang="sk-SK" dirty="0"/>
              <a:t>.,</a:t>
            </a:r>
            <a:r>
              <a:rPr lang="sk-SK" dirty="0" err="1"/>
              <a:t>stabil.úč.malý,nebráni</a:t>
            </a:r>
            <a:r>
              <a:rPr lang="sk-SK" dirty="0"/>
              <a:t> rotácii </a:t>
            </a:r>
            <a:r>
              <a:rPr lang="sk-SK" dirty="0" err="1"/>
              <a:t>zuba!,pri</a:t>
            </a:r>
            <a:r>
              <a:rPr lang="sk-SK" dirty="0"/>
              <a:t> </a:t>
            </a:r>
            <a:r>
              <a:rPr lang="sk-SK" dirty="0" err="1"/>
              <a:t>snímať.mostíkoch</a:t>
            </a:r>
            <a:endParaRPr lang="sk-SK" dirty="0"/>
          </a:p>
          <a:p>
            <a:endParaRPr lang="sk-SK" dirty="0"/>
          </a:p>
          <a:p>
            <a:r>
              <a:rPr lang="sk-SK" dirty="0"/>
              <a:t>4.tzv.spätná </a:t>
            </a:r>
            <a:r>
              <a:rPr lang="sk-SK" dirty="0" err="1"/>
              <a:t>spona,u</a:t>
            </a:r>
            <a:r>
              <a:rPr lang="sk-SK" dirty="0"/>
              <a:t> </a:t>
            </a:r>
            <a:r>
              <a:rPr lang="sk-SK" dirty="0" err="1"/>
              <a:t>premolároch.neuplatňuje</a:t>
            </a:r>
            <a:r>
              <a:rPr lang="sk-SK" dirty="0"/>
              <a:t> sa u nej recipročný </a:t>
            </a:r>
            <a:r>
              <a:rPr lang="sk-SK" dirty="0" err="1"/>
              <a:t>úč</a:t>
            </a:r>
            <a:r>
              <a:rPr lang="sk-SK" dirty="0"/>
              <a:t>., spona ako celok </a:t>
            </a:r>
            <a:r>
              <a:rPr lang="sk-SK" dirty="0" err="1"/>
              <a:t>pruží,retencia</a:t>
            </a:r>
            <a:r>
              <a:rPr lang="sk-SK" dirty="0"/>
              <a:t> je </a:t>
            </a:r>
            <a:r>
              <a:rPr lang="sk-SK" dirty="0" err="1"/>
              <a:t>dobrá.rigídne</a:t>
            </a:r>
            <a:r>
              <a:rPr lang="sk-SK" dirty="0"/>
              <a:t> rameno ide nad </a:t>
            </a:r>
            <a:r>
              <a:rPr lang="sk-SK" dirty="0" err="1"/>
              <a:t>uroveň</a:t>
            </a:r>
            <a:r>
              <a:rPr lang="sk-SK" dirty="0"/>
              <a:t> </a:t>
            </a:r>
            <a:r>
              <a:rPr lang="sk-SK" dirty="0" err="1"/>
              <a:t>maxkonvexity,vybieha</a:t>
            </a:r>
            <a:r>
              <a:rPr lang="sk-SK" dirty="0"/>
              <a:t> v </a:t>
            </a:r>
            <a:r>
              <a:rPr lang="sk-SK" dirty="0" err="1"/>
              <a:t>oklúzny</a:t>
            </a:r>
            <a:r>
              <a:rPr lang="sk-SK" dirty="0"/>
              <a:t> </a:t>
            </a:r>
            <a:r>
              <a:rPr lang="sk-SK" dirty="0" err="1"/>
              <a:t>výb</a:t>
            </a:r>
            <a:r>
              <a:rPr lang="sk-SK" dirty="0"/>
              <a:t>., a z </a:t>
            </a:r>
            <a:r>
              <a:rPr lang="sk-SK" dirty="0" err="1"/>
              <a:t>vestib.pl.pod</a:t>
            </a:r>
            <a:r>
              <a:rPr lang="sk-SK" dirty="0"/>
              <a:t> úroveň </a:t>
            </a:r>
            <a:r>
              <a:rPr lang="sk-SK" dirty="0" err="1"/>
              <a:t>konvexity</a:t>
            </a:r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931490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7008" y="3590256"/>
            <a:ext cx="4356992" cy="3267744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80"/>
            <a:ext cx="5184576" cy="3888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71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53752"/>
          </a:xfrm>
        </p:spPr>
        <p:txBody>
          <a:bodyPr>
            <a:normAutofit fontScale="90000"/>
          </a:bodyPr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17744"/>
          </a:xfrm>
        </p:spPr>
        <p:txBody>
          <a:bodyPr/>
          <a:lstStyle/>
          <a:p>
            <a:r>
              <a:rPr lang="sk-SK" dirty="0" smtClean="0"/>
              <a:t>5. opak </a:t>
            </a:r>
            <a:r>
              <a:rPr lang="sk-SK" dirty="0" err="1" smtClean="0"/>
              <a:t>predchádzajúcej.indikovaná</a:t>
            </a:r>
            <a:r>
              <a:rPr lang="sk-SK" dirty="0" smtClean="0"/>
              <a:t> na posledný zub skráteného </a:t>
            </a:r>
            <a:r>
              <a:rPr lang="sk-SK" dirty="0" err="1" smtClean="0"/>
              <a:t>zuboradia,aby</a:t>
            </a:r>
            <a:r>
              <a:rPr lang="sk-SK" dirty="0" smtClean="0"/>
              <a:t> sme ju spojili s telom </a:t>
            </a:r>
            <a:r>
              <a:rPr lang="sk-SK" dirty="0" err="1" smtClean="0"/>
              <a:t>náhrady,najč.premoláre</a:t>
            </a:r>
            <a:r>
              <a:rPr lang="sk-SK" dirty="0" smtClean="0"/>
              <a:t> orálne sklonené v sánke</a:t>
            </a:r>
          </a:p>
          <a:p>
            <a:endParaRPr lang="sk-SK" dirty="0"/>
          </a:p>
          <a:p>
            <a:r>
              <a:rPr lang="sk-SK" dirty="0" smtClean="0"/>
              <a:t>6. na posledný </a:t>
            </a:r>
            <a:r>
              <a:rPr lang="sk-SK" dirty="0" err="1" smtClean="0"/>
              <a:t>molár</a:t>
            </a:r>
            <a:r>
              <a:rPr lang="sk-SK" dirty="0" smtClean="0"/>
              <a:t> pri </a:t>
            </a:r>
            <a:r>
              <a:rPr lang="sk-SK" dirty="0" err="1" smtClean="0"/>
              <a:t>snímat.mostíkoch.Mohutná</a:t>
            </a:r>
            <a:r>
              <a:rPr lang="sk-SK" dirty="0" smtClean="0"/>
              <a:t> oporná s dvoma </a:t>
            </a:r>
            <a:r>
              <a:rPr lang="sk-SK" dirty="0" err="1" smtClean="0"/>
              <a:t>oklúznymi</a:t>
            </a:r>
            <a:r>
              <a:rPr lang="sk-SK" dirty="0" smtClean="0"/>
              <a:t> </a:t>
            </a:r>
            <a:r>
              <a:rPr lang="sk-SK" dirty="0" err="1" smtClean="0"/>
              <a:t>výb</a:t>
            </a:r>
            <a:r>
              <a:rPr lang="sk-SK" dirty="0" smtClean="0"/>
              <a:t>.,</a:t>
            </a:r>
            <a:r>
              <a:rPr lang="sk-SK" dirty="0" err="1" smtClean="0"/>
              <a:t>vysoka</a:t>
            </a:r>
            <a:r>
              <a:rPr lang="sk-SK" dirty="0" smtClean="0"/>
              <a:t> </a:t>
            </a:r>
            <a:r>
              <a:rPr lang="sk-SK" dirty="0" err="1" smtClean="0"/>
              <a:t>stabilizácia,rigídne</a:t>
            </a:r>
            <a:r>
              <a:rPr lang="sk-SK" dirty="0" smtClean="0"/>
              <a:t> rameno zdvojené a ide </a:t>
            </a:r>
            <a:r>
              <a:rPr lang="sk-SK" dirty="0" err="1" smtClean="0"/>
              <a:t>podĺa</a:t>
            </a:r>
            <a:r>
              <a:rPr lang="sk-SK" dirty="0" smtClean="0"/>
              <a:t> sklonu </a:t>
            </a:r>
            <a:r>
              <a:rPr lang="sk-SK" dirty="0" err="1" smtClean="0"/>
              <a:t>zuba,retenčné</a:t>
            </a:r>
            <a:r>
              <a:rPr lang="sk-SK" dirty="0" smtClean="0"/>
              <a:t> tam kde </a:t>
            </a:r>
            <a:r>
              <a:rPr lang="sk-SK" dirty="0" err="1" smtClean="0"/>
              <a:t>max.konvexita</a:t>
            </a:r>
            <a:r>
              <a:rPr lang="sk-SK" dirty="0" smtClean="0"/>
              <a:t> je blízko </a:t>
            </a:r>
            <a:r>
              <a:rPr lang="sk-SK" dirty="0" err="1" smtClean="0"/>
              <a:t>oklúznej</a:t>
            </a:r>
            <a:r>
              <a:rPr lang="sk-SK" dirty="0" smtClean="0"/>
              <a:t> </a:t>
            </a:r>
            <a:r>
              <a:rPr lang="sk-SK" dirty="0" err="1" smtClean="0"/>
              <a:t>pl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391859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5" y="3232602"/>
            <a:ext cx="4618856" cy="3464142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88640"/>
            <a:ext cx="4800533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832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err="1" smtClean="0"/>
              <a:t>Swenson</a:t>
            </a:r>
            <a:r>
              <a:rPr lang="sk-SK" dirty="0" smtClean="0"/>
              <a:t> – očný </a:t>
            </a:r>
            <a:r>
              <a:rPr lang="sk-SK" dirty="0" err="1" smtClean="0"/>
              <a:t>zub,kde</a:t>
            </a:r>
            <a:r>
              <a:rPr lang="sk-SK" dirty="0" smtClean="0"/>
              <a:t> </a:t>
            </a:r>
            <a:r>
              <a:rPr lang="sk-SK" dirty="0" err="1" smtClean="0"/>
              <a:t>max.konvexita</a:t>
            </a:r>
            <a:r>
              <a:rPr lang="sk-SK" dirty="0" smtClean="0"/>
              <a:t> vestib.pl.je blízko </a:t>
            </a:r>
            <a:r>
              <a:rPr lang="sk-SK" dirty="0" err="1" smtClean="0"/>
              <a:t>nciz.hrany,čo</a:t>
            </a:r>
            <a:r>
              <a:rPr lang="sk-SK" dirty="0" smtClean="0"/>
              <a:t> brán </a:t>
            </a:r>
            <a:r>
              <a:rPr lang="sk-SK" dirty="0" err="1" smtClean="0"/>
              <a:t>kozmetticky</a:t>
            </a:r>
            <a:endParaRPr lang="sk-SK" dirty="0" smtClean="0"/>
          </a:p>
          <a:p>
            <a:endParaRPr lang="sk-SK" dirty="0"/>
          </a:p>
          <a:p>
            <a:r>
              <a:rPr lang="sk-SK" dirty="0" err="1" smtClean="0"/>
              <a:t>Roach-meziodist</a:t>
            </a:r>
            <a:r>
              <a:rPr lang="sk-SK" dirty="0" smtClean="0"/>
              <a:t>.,očné </a:t>
            </a:r>
            <a:r>
              <a:rPr lang="sk-SK" dirty="0" err="1" smtClean="0"/>
              <a:t>zuby,nízka</a:t>
            </a:r>
            <a:r>
              <a:rPr lang="sk-SK" dirty="0" smtClean="0"/>
              <a:t> </a:t>
            </a:r>
            <a:r>
              <a:rPr lang="sk-SK" dirty="0" err="1" smtClean="0"/>
              <a:t>retencia,samostatný</a:t>
            </a:r>
            <a:r>
              <a:rPr lang="sk-SK" dirty="0" smtClean="0"/>
              <a:t> </a:t>
            </a:r>
            <a:r>
              <a:rPr lang="sk-SK" dirty="0" err="1" smtClean="0"/>
              <a:t>výb.idúci</a:t>
            </a:r>
            <a:r>
              <a:rPr lang="sk-SK" dirty="0" smtClean="0"/>
              <a:t> z tela na aprox.pl privrátenú k defektu a </a:t>
            </a:r>
            <a:r>
              <a:rPr lang="sk-SK" dirty="0" err="1" smtClean="0"/>
              <a:t>tykadlové</a:t>
            </a:r>
            <a:r>
              <a:rPr lang="sk-SK" dirty="0" smtClean="0"/>
              <a:t> ramienka s nízkym odstupom</a:t>
            </a:r>
          </a:p>
          <a:p>
            <a:endParaRPr lang="sk-SK" dirty="0"/>
          </a:p>
          <a:p>
            <a:r>
              <a:rPr lang="sk-SK" dirty="0" err="1" smtClean="0"/>
              <a:t>Bonwill</a:t>
            </a:r>
            <a:r>
              <a:rPr lang="sk-SK" dirty="0" smtClean="0"/>
              <a:t> –zdvojená 3 ramenná od seba odvrátená E spona</a:t>
            </a:r>
          </a:p>
          <a:p>
            <a:r>
              <a:rPr lang="sk-SK" dirty="0" err="1" smtClean="0"/>
              <a:t>Jackson</a:t>
            </a:r>
            <a:r>
              <a:rPr lang="sk-SK" dirty="0" smtClean="0"/>
              <a:t>- mohutná s uzatvoreným typom </a:t>
            </a:r>
            <a:r>
              <a:rPr lang="sk-SK" dirty="0" err="1" smtClean="0"/>
              <a:t>retenč.ramena,molárová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851909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Predĺžená spona- rigidne rameno sa predĺži na ďalší zub </a:t>
            </a:r>
            <a:r>
              <a:rPr lang="sk-SK" dirty="0" err="1" smtClean="0"/>
              <a:t>al.viac</a:t>
            </a:r>
            <a:r>
              <a:rPr lang="sk-SK" dirty="0" smtClean="0"/>
              <a:t> zubov</a:t>
            </a:r>
          </a:p>
          <a:p>
            <a:r>
              <a:rPr lang="sk-SK" dirty="0" smtClean="0"/>
              <a:t>Pokračujúca spona- </a:t>
            </a:r>
            <a:r>
              <a:rPr lang="sk-SK" dirty="0" err="1" smtClean="0"/>
              <a:t>rigídne</a:t>
            </a:r>
            <a:r>
              <a:rPr lang="sk-SK" dirty="0" smtClean="0"/>
              <a:t> rameno sa rozvedie na ľubovoľný počet </a:t>
            </a:r>
            <a:r>
              <a:rPr lang="sk-SK" dirty="0" err="1" smtClean="0"/>
              <a:t>zvyšk.zubov.Má</a:t>
            </a:r>
            <a:r>
              <a:rPr lang="sk-SK" dirty="0" smtClean="0"/>
              <a:t> úlohu rozviesť </a:t>
            </a:r>
            <a:r>
              <a:rPr lang="sk-SK" dirty="0" err="1" smtClean="0"/>
              <a:t>silu,dlahovaciu,doplňa</a:t>
            </a:r>
            <a:r>
              <a:rPr lang="sk-SK" dirty="0" smtClean="0"/>
              <a:t> skrátené kontaktné body a </a:t>
            </a:r>
            <a:r>
              <a:rPr lang="sk-SK" dirty="0" err="1" smtClean="0"/>
              <a:t>plošky,stabilizátpr</a:t>
            </a:r>
            <a:r>
              <a:rPr lang="sk-SK" dirty="0" smtClean="0"/>
              <a:t> </a:t>
            </a:r>
            <a:r>
              <a:rPr lang="sk-SK" dirty="0" err="1" smtClean="0"/>
              <a:t>náhrady,spojovacia</a:t>
            </a:r>
            <a:r>
              <a:rPr lang="sk-SK" dirty="0" smtClean="0"/>
              <a:t> funkcia / </a:t>
            </a:r>
            <a:r>
              <a:rPr lang="sk-SK" dirty="0" err="1" smtClean="0"/>
              <a:t>Kennedy,Elbrecht,Van</a:t>
            </a:r>
            <a:r>
              <a:rPr lang="sk-SK" dirty="0" smtClean="0"/>
              <a:t> </a:t>
            </a:r>
            <a:r>
              <a:rPr lang="sk-SK" dirty="0" err="1" smtClean="0"/>
              <a:t>Thiel,Spreng,Swenson</a:t>
            </a:r>
            <a:r>
              <a:rPr lang="sk-SK" dirty="0" smtClean="0"/>
              <a:t>/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40553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sk-SK" dirty="0" smtClean="0"/>
              <a:t>časti liatych spôn: </a:t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686800" cy="5305776"/>
          </a:xfrm>
        </p:spPr>
        <p:txBody>
          <a:bodyPr>
            <a:normAutofit fontScale="92500" lnSpcReduction="10000"/>
          </a:bodyPr>
          <a:lstStyle/>
          <a:p>
            <a:r>
              <a:rPr lang="sk-SK" dirty="0" smtClean="0"/>
              <a:t>1. začiatok spony, je to časť, ktorá vychádza z tela náhrady alebo z hlavného spojovacieho prvku.</a:t>
            </a:r>
          </a:p>
          <a:p>
            <a:r>
              <a:rPr lang="sk-SK" dirty="0" smtClean="0"/>
              <a:t>2. Telo spony, ktorá leží na alebo nad vodiacou líniou. Z tela vychádzajú ramená spony a </a:t>
            </a:r>
            <a:r>
              <a:rPr lang="sk-SK" dirty="0" err="1" smtClean="0"/>
              <a:t>oklúzny</a:t>
            </a:r>
            <a:r>
              <a:rPr lang="sk-SK" dirty="0" smtClean="0"/>
              <a:t> výbežok.</a:t>
            </a:r>
          </a:p>
          <a:p>
            <a:r>
              <a:rPr lang="sk-SK" dirty="0" smtClean="0"/>
              <a:t>3. </a:t>
            </a:r>
            <a:r>
              <a:rPr lang="sk-SK" dirty="0" err="1" smtClean="0"/>
              <a:t>Oklúzny</a:t>
            </a:r>
            <a:r>
              <a:rPr lang="sk-SK" dirty="0" smtClean="0"/>
              <a:t> výbežok spony vystupuje z tela na </a:t>
            </a:r>
            <a:r>
              <a:rPr lang="sk-SK" dirty="0" err="1" smtClean="0"/>
              <a:t>oklúznu</a:t>
            </a:r>
            <a:r>
              <a:rPr lang="sk-SK" dirty="0" smtClean="0"/>
              <a:t> plochu zuba. Prevádza žuvací tlak dentálnou cestou a stabilizuje náhradu</a:t>
            </a:r>
          </a:p>
          <a:p>
            <a:r>
              <a:rPr lang="sk-SK" dirty="0" smtClean="0"/>
              <a:t>4. Rameno spony vychádza nad alebo na deliacej línii, ktorú kríži a konci v tzv. mernom bode (zaistene </a:t>
            </a:r>
            <a:r>
              <a:rPr lang="sk-SK" dirty="0" err="1" smtClean="0"/>
              <a:t>paralelometrom</a:t>
            </a:r>
            <a:r>
              <a:rPr lang="sk-SK" dirty="0" smtClean="0"/>
              <a:t> pomocou merných tyčiniek). Má časť stabilizačnú a retenčnú. Stabilizačná prebieha nad, retenčná pod deliacou líniou.</a:t>
            </a:r>
          </a:p>
          <a:p>
            <a:r>
              <a:rPr lang="sk-SK" dirty="0" smtClean="0"/>
              <a:t>Nevýhody – </a:t>
            </a:r>
            <a:r>
              <a:rPr lang="sk-SK" dirty="0" err="1" smtClean="0"/>
              <a:t>estetika,pošk.povrchu</a:t>
            </a:r>
            <a:r>
              <a:rPr lang="sk-SK" dirty="0" smtClean="0"/>
              <a:t> zuba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340768"/>
            <a:ext cx="6120680" cy="52330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836712"/>
            <a:ext cx="4964314" cy="50170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980728"/>
            <a:ext cx="5256584" cy="5593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77784"/>
          </a:xfrm>
        </p:spPr>
        <p:txBody>
          <a:bodyPr>
            <a:normAutofit/>
          </a:bodyPr>
          <a:lstStyle/>
          <a:p>
            <a:r>
              <a:rPr lang="sk-SK" dirty="0" smtClean="0">
                <a:solidFill>
                  <a:srgbClr val="92D050"/>
                </a:solidFill>
              </a:rPr>
              <a:t>2. </a:t>
            </a:r>
            <a:r>
              <a:rPr lang="sk-SK" b="1" dirty="0" smtClean="0">
                <a:solidFill>
                  <a:srgbClr val="92D050"/>
                </a:solidFill>
              </a:rPr>
              <a:t>zásuvne kotviace zariadenia</a:t>
            </a:r>
            <a:r>
              <a:rPr lang="sk-SK" dirty="0" smtClean="0">
                <a:solidFill>
                  <a:srgbClr val="92D050"/>
                </a:solidFill>
              </a:rPr>
              <a:t>- </a:t>
            </a:r>
            <a:r>
              <a:rPr lang="sk-SK" sz="1900" dirty="0" smtClean="0"/>
              <a:t>odstraňujú nevýhody spôn- nedokonalý esteticky vzhľad, možnosť poškodenia povrchu pilierových zubov.</a:t>
            </a:r>
          </a:p>
          <a:p>
            <a:r>
              <a:rPr lang="sk-SK" sz="1900" dirty="0" smtClean="0"/>
              <a:t> Patria tu: zásuvné spoje, teleskopické korunky, oporné strmene s paralelnými plochami.</a:t>
            </a:r>
          </a:p>
          <a:p>
            <a:r>
              <a:rPr lang="sk-SK" sz="1900" b="1" dirty="0" smtClean="0"/>
              <a:t>Zásuvne spoje</a:t>
            </a:r>
            <a:r>
              <a:rPr lang="sk-SK" sz="1900" dirty="0" smtClean="0"/>
              <a:t> (</a:t>
            </a:r>
            <a:r>
              <a:rPr lang="sk-SK" sz="1900" dirty="0" err="1" smtClean="0"/>
              <a:t>attachmenty</a:t>
            </a:r>
            <a:r>
              <a:rPr lang="sk-SK" sz="1900" dirty="0" smtClean="0"/>
              <a:t>)- skladajú sa z matrice (</a:t>
            </a:r>
            <a:r>
              <a:rPr lang="sk-SK" sz="1900" dirty="0" err="1" smtClean="0"/>
              <a:t>negativna</a:t>
            </a:r>
            <a:r>
              <a:rPr lang="sk-SK" sz="1900" dirty="0" smtClean="0"/>
              <a:t> časť spoja) a </a:t>
            </a:r>
            <a:r>
              <a:rPr lang="sk-SK" sz="1900" dirty="0" err="1" smtClean="0"/>
              <a:t>patrice</a:t>
            </a:r>
            <a:r>
              <a:rPr lang="sk-SK" sz="1900" dirty="0" smtClean="0"/>
              <a:t> (pozitívna). Môžu byť s dorazom, ak naráža pri dosadení náhrady na spodinu matrice, alebo bez dorazu, ak nedosahuje </a:t>
            </a:r>
            <a:r>
              <a:rPr lang="sk-SK" sz="1900" dirty="0" err="1" smtClean="0"/>
              <a:t>patrica</a:t>
            </a:r>
            <a:r>
              <a:rPr lang="sk-SK" sz="1900" dirty="0" smtClean="0"/>
              <a:t> spodinu matrice a zostáva medzi obidvoma dielmi medzera v </a:t>
            </a:r>
            <a:r>
              <a:rPr lang="sk-SK" sz="1900" dirty="0" err="1" smtClean="0"/>
              <a:t>rozmedzi</a:t>
            </a:r>
            <a:r>
              <a:rPr lang="sk-SK" sz="1900" dirty="0" smtClean="0"/>
              <a:t> </a:t>
            </a:r>
            <a:r>
              <a:rPr lang="sk-SK" sz="1900" dirty="0" err="1" smtClean="0"/>
              <a:t>reziliencie</a:t>
            </a:r>
            <a:r>
              <a:rPr lang="sk-SK" sz="1900" dirty="0" smtClean="0"/>
              <a:t> </a:t>
            </a:r>
            <a:r>
              <a:rPr lang="sk-SK" sz="1900" dirty="0" err="1" smtClean="0"/>
              <a:t>protézneho</a:t>
            </a:r>
            <a:r>
              <a:rPr lang="sk-SK" sz="1900" dirty="0" smtClean="0"/>
              <a:t> lôžka. Zásuvné spoje s dorazom sú indikované pre dentálne snímacie náhrady, bez dorazu pre náhrady so zmiešaným prenosom </a:t>
            </a:r>
            <a:r>
              <a:rPr lang="sk-SK" sz="1900" dirty="0" err="1" smtClean="0"/>
              <a:t>žuvacíh</a:t>
            </a:r>
            <a:r>
              <a:rPr lang="sk-SK" sz="1900" dirty="0" smtClean="0"/>
              <a:t> síl</a:t>
            </a:r>
          </a:p>
          <a:p>
            <a:r>
              <a:rPr lang="sk-SK" sz="1900" dirty="0"/>
              <a:t>Zásuvné spoje s tlmičom – konštrukcia dovolí pohyb tela až po dosiahnutí určitej veľkosti a sily </a:t>
            </a:r>
            <a:r>
              <a:rPr lang="sk-SK" sz="1900" dirty="0" err="1"/>
              <a:t>žúv.tlaku</a:t>
            </a:r>
            <a:endParaRPr lang="sk-SK" sz="1900" dirty="0"/>
          </a:p>
          <a:p>
            <a:r>
              <a:rPr lang="sk-SK" sz="1900" dirty="0" err="1"/>
              <a:t>Vonkajšie,vnútorné</a:t>
            </a:r>
            <a:r>
              <a:rPr lang="sk-SK" sz="1900" dirty="0"/>
              <a:t>-či je </a:t>
            </a:r>
            <a:r>
              <a:rPr lang="sk-SK" sz="1900" dirty="0" err="1"/>
              <a:t>patrica</a:t>
            </a:r>
            <a:r>
              <a:rPr lang="sk-SK" sz="1900" dirty="0"/>
              <a:t> umiestnená na konštrukcii alebo čnie z nej von</a:t>
            </a:r>
          </a:p>
          <a:p>
            <a:r>
              <a:rPr lang="sk-SK" sz="1900" dirty="0"/>
              <a:t>Zhotovenie </a:t>
            </a:r>
            <a:r>
              <a:rPr lang="sk-SK" sz="1900" dirty="0" err="1"/>
              <a:t>indiv.v</a:t>
            </a:r>
            <a:r>
              <a:rPr lang="sk-SK" sz="1900" dirty="0"/>
              <a:t> laboratóriu na základe analýzy , </a:t>
            </a:r>
            <a:r>
              <a:rPr lang="sk-SK" sz="1900" dirty="0" err="1"/>
              <a:t>príp.prefabrikáty</a:t>
            </a:r>
            <a:r>
              <a:rPr lang="sk-SK" sz="1900" dirty="0"/>
              <a:t>,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49792"/>
          </a:xfrm>
        </p:spPr>
        <p:txBody>
          <a:bodyPr>
            <a:normAutofit/>
          </a:bodyPr>
          <a:lstStyle/>
          <a:p>
            <a:r>
              <a:rPr lang="sk-SK" sz="2000" dirty="0" smtClean="0"/>
              <a:t>Zhotovenie technikom individuálne </a:t>
            </a:r>
            <a:r>
              <a:rPr lang="sk-SK" sz="2000" dirty="0" err="1" smtClean="0"/>
              <a:t>semiprecízne</a:t>
            </a:r>
            <a:r>
              <a:rPr lang="sk-SK" sz="2000" dirty="0" smtClean="0"/>
              <a:t> </a:t>
            </a:r>
            <a:r>
              <a:rPr lang="sk-SK" sz="2000" dirty="0" err="1" smtClean="0"/>
              <a:t>al.priemyslovo</a:t>
            </a:r>
            <a:r>
              <a:rPr lang="sk-SK" sz="2000" dirty="0" smtClean="0"/>
              <a:t> precízne</a:t>
            </a:r>
          </a:p>
          <a:p>
            <a:pPr marL="109728" indent="0">
              <a:buNone/>
            </a:pPr>
            <a:r>
              <a:rPr lang="sk-SK" sz="2000" dirty="0" smtClean="0"/>
              <a:t>rozdelenie.- 2 plášťové- </a:t>
            </a:r>
            <a:r>
              <a:rPr lang="sk-SK" sz="2000" dirty="0" err="1" smtClean="0"/>
              <a:t>konusy</a:t>
            </a:r>
            <a:r>
              <a:rPr lang="sk-SK" sz="2000" dirty="0" smtClean="0"/>
              <a:t>, teleskopy</a:t>
            </a:r>
          </a:p>
          <a:p>
            <a:pPr marL="109728" indent="0">
              <a:buNone/>
            </a:pPr>
            <a:r>
              <a:rPr lang="sk-SK" sz="2000" dirty="0"/>
              <a:t> </a:t>
            </a:r>
            <a:r>
              <a:rPr lang="sk-SK" sz="2000" dirty="0" smtClean="0"/>
              <a:t>                     s drážkovými </a:t>
            </a:r>
            <a:r>
              <a:rPr lang="sk-SK" sz="2000" dirty="0" err="1" smtClean="0"/>
              <a:t>polokorunkami-oporný,s</a:t>
            </a:r>
            <a:r>
              <a:rPr lang="sk-SK" sz="2000" dirty="0" smtClean="0"/>
              <a:t> vidiacimi čapmi</a:t>
            </a:r>
          </a:p>
          <a:p>
            <a:pPr marL="109728" indent="0">
              <a:buNone/>
            </a:pPr>
            <a:r>
              <a:rPr lang="sk-SK" sz="2000" dirty="0"/>
              <a:t> </a:t>
            </a:r>
            <a:r>
              <a:rPr lang="sk-SK" sz="2000" dirty="0" smtClean="0"/>
              <a:t>                     konfekčné-</a:t>
            </a:r>
            <a:r>
              <a:rPr lang="sk-SK" sz="2000" dirty="0" err="1" smtClean="0"/>
              <a:t>precízne,semiprecízne</a:t>
            </a:r>
            <a:r>
              <a:rPr lang="sk-SK" sz="2000" dirty="0" smtClean="0"/>
              <a:t>/upevnené na SN </a:t>
            </a:r>
            <a:r>
              <a:rPr lang="sk-SK" sz="2000" dirty="0" err="1" smtClean="0"/>
              <a:t>naletovaním,nalepením</a:t>
            </a:r>
            <a:r>
              <a:rPr lang="sk-SK" sz="2000" dirty="0" smtClean="0"/>
              <a:t> </a:t>
            </a:r>
            <a:r>
              <a:rPr lang="sk-SK" sz="2000" dirty="0" err="1" smtClean="0"/>
              <a:t>silanizáciou,fixácia</a:t>
            </a:r>
            <a:r>
              <a:rPr lang="sk-SK" sz="2000" dirty="0" smtClean="0"/>
              <a:t> v bazálnom plaste</a:t>
            </a:r>
          </a:p>
          <a:p>
            <a:pPr marL="109728" indent="0">
              <a:buNone/>
            </a:pPr>
            <a:r>
              <a:rPr lang="sk-SK" sz="2000" dirty="0" smtClean="0"/>
              <a:t>                      </a:t>
            </a:r>
            <a:r>
              <a:rPr lang="sk-SK" sz="2000" dirty="0" err="1" smtClean="0"/>
              <a:t>šarnierové</a:t>
            </a:r>
            <a:r>
              <a:rPr lang="sk-SK" sz="2000" dirty="0" smtClean="0"/>
              <a:t> /rotácia/, </a:t>
            </a:r>
            <a:r>
              <a:rPr lang="sk-SK" sz="2000" dirty="0" err="1" smtClean="0"/>
              <a:t>rezilienčné</a:t>
            </a:r>
            <a:r>
              <a:rPr lang="sk-SK" sz="2000" dirty="0" smtClean="0"/>
              <a:t> </a:t>
            </a:r>
            <a:r>
              <a:rPr lang="sk-SK" sz="2000" dirty="0" err="1" smtClean="0"/>
              <a:t>klby</a:t>
            </a:r>
            <a:r>
              <a:rPr lang="sk-SK" sz="2000" dirty="0" smtClean="0"/>
              <a:t>/aj </a:t>
            </a:r>
            <a:r>
              <a:rPr lang="sk-SK" sz="2000" dirty="0" err="1" smtClean="0"/>
              <a:t>vertik.pohyb</a:t>
            </a:r>
            <a:r>
              <a:rPr lang="sk-SK" sz="2000" dirty="0" smtClean="0"/>
              <a:t>/</a:t>
            </a:r>
          </a:p>
          <a:p>
            <a:pPr marL="109728" indent="0">
              <a:buNone/>
            </a:pPr>
            <a:r>
              <a:rPr lang="sk-SK" sz="2000" dirty="0"/>
              <a:t> </a:t>
            </a:r>
            <a:r>
              <a:rPr lang="sk-SK" sz="2000" dirty="0" smtClean="0"/>
              <a:t>                     systém </a:t>
            </a:r>
            <a:r>
              <a:rPr lang="sk-SK" sz="2000" dirty="0" err="1" smtClean="0"/>
              <a:t>zatlačovacích</a:t>
            </a:r>
            <a:r>
              <a:rPr lang="sk-SK" sz="2000" dirty="0" smtClean="0"/>
              <a:t> gombíkov</a:t>
            </a:r>
            <a:endParaRPr lang="sk-SK" sz="2000" dirty="0"/>
          </a:p>
          <a:p>
            <a:pPr marL="109728" indent="0">
              <a:buNone/>
            </a:pPr>
            <a:endParaRPr lang="sk-SK" sz="2000" dirty="0" smtClean="0"/>
          </a:p>
          <a:p>
            <a:pPr marL="109728" indent="0">
              <a:buNone/>
            </a:pPr>
            <a:endParaRPr lang="sk-SK" sz="2000" dirty="0"/>
          </a:p>
          <a:p>
            <a:pPr marL="109728" indent="0">
              <a:buNone/>
            </a:pPr>
            <a:endParaRPr lang="sk-SK" sz="2000" dirty="0" smtClean="0"/>
          </a:p>
          <a:p>
            <a:pPr marL="109728" indent="0">
              <a:buNone/>
            </a:pPr>
            <a:endParaRPr lang="sk-SK" sz="2000" dirty="0" smtClean="0"/>
          </a:p>
        </p:txBody>
      </p:sp>
    </p:spTree>
    <p:extLst>
      <p:ext uri="{BB962C8B-B14F-4D97-AF65-F5344CB8AC3E}">
        <p14:creationId xmlns:p14="http://schemas.microsoft.com/office/powerpoint/2010/main" val="38346625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53280"/>
            <a:ext cx="6048671" cy="6804112"/>
          </a:xfrm>
        </p:spPr>
      </p:pic>
    </p:spTree>
    <p:extLst>
      <p:ext uri="{BB962C8B-B14F-4D97-AF65-F5344CB8AC3E}">
        <p14:creationId xmlns:p14="http://schemas.microsoft.com/office/powerpoint/2010/main" val="332459527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677"/>
          <a:stretch/>
        </p:blipFill>
        <p:spPr>
          <a:xfrm>
            <a:off x="2267745" y="1242634"/>
            <a:ext cx="3876410" cy="4850662"/>
          </a:xfrm>
        </p:spPr>
      </p:pic>
    </p:spTree>
    <p:extLst>
      <p:ext uri="{BB962C8B-B14F-4D97-AF65-F5344CB8AC3E}">
        <p14:creationId xmlns:p14="http://schemas.microsoft.com/office/powerpoint/2010/main" val="3148098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57200" y="1097281"/>
            <a:ext cx="8229600" cy="45719"/>
          </a:xfrm>
        </p:spPr>
        <p:txBody>
          <a:bodyPr>
            <a:normAutofit fontScale="90000"/>
          </a:bodyPr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31536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sk-SK" b="1" dirty="0" smtClean="0"/>
              <a:t>Teleskopické korunky –</a:t>
            </a:r>
            <a:r>
              <a:rPr lang="sk-SK" dirty="0" smtClean="0"/>
              <a:t> modifikácia zásuvného </a:t>
            </a:r>
            <a:r>
              <a:rPr lang="sk-SK" dirty="0" err="1" smtClean="0"/>
              <a:t>spoja.Matrica</a:t>
            </a:r>
            <a:r>
              <a:rPr lang="sk-SK" dirty="0" smtClean="0"/>
              <a:t> je súčasť snímacej </a:t>
            </a:r>
            <a:r>
              <a:rPr lang="sk-SK" dirty="0" err="1" smtClean="0"/>
              <a:t>náhrady.Patrica</a:t>
            </a:r>
            <a:r>
              <a:rPr lang="sk-SK" dirty="0" smtClean="0"/>
              <a:t> je </a:t>
            </a:r>
            <a:r>
              <a:rPr lang="sk-SK" dirty="0" err="1" smtClean="0"/>
              <a:t>vnút.pevne</a:t>
            </a:r>
            <a:r>
              <a:rPr lang="sk-SK" dirty="0" smtClean="0"/>
              <a:t> spojená s </a:t>
            </a:r>
            <a:r>
              <a:rPr lang="sk-SK" dirty="0" err="1" smtClean="0"/>
              <a:t>pilier.zubom,mierne</a:t>
            </a:r>
            <a:r>
              <a:rPr lang="sk-SK" dirty="0" smtClean="0"/>
              <a:t> </a:t>
            </a:r>
            <a:r>
              <a:rPr lang="sk-SK" dirty="0" err="1" smtClean="0"/>
              <a:t>konická.Obe</a:t>
            </a:r>
            <a:r>
              <a:rPr lang="sk-SK" dirty="0" smtClean="0"/>
              <a:t> v tesnom </a:t>
            </a:r>
            <a:r>
              <a:rPr lang="sk-SK" dirty="0" err="1" smtClean="0"/>
              <a:t>spojení.U</a:t>
            </a:r>
            <a:r>
              <a:rPr lang="sk-SK" dirty="0" smtClean="0"/>
              <a:t> náhrad s dentálnym prenosom </a:t>
            </a:r>
            <a:r>
              <a:rPr lang="sk-SK" dirty="0" err="1" smtClean="0"/>
              <a:t>tlaku.Medzi</a:t>
            </a:r>
            <a:r>
              <a:rPr lang="sk-SK" dirty="0" smtClean="0"/>
              <a:t> </a:t>
            </a:r>
            <a:r>
              <a:rPr lang="sk-SK" dirty="0" err="1" smtClean="0"/>
              <a:t>von.a</a:t>
            </a:r>
            <a:r>
              <a:rPr lang="sk-SK" dirty="0" smtClean="0"/>
              <a:t> </a:t>
            </a:r>
            <a:r>
              <a:rPr lang="sk-SK" dirty="0" err="1" smtClean="0"/>
              <a:t>vnút.plášť</a:t>
            </a:r>
            <a:r>
              <a:rPr lang="sk-SK" dirty="0" smtClean="0"/>
              <a:t> </a:t>
            </a:r>
            <a:r>
              <a:rPr lang="sk-SK" dirty="0" err="1" smtClean="0"/>
              <a:t>pérové</a:t>
            </a:r>
            <a:r>
              <a:rPr lang="sk-SK" dirty="0" smtClean="0"/>
              <a:t> tlmiče  pre sedlové náhrady</a:t>
            </a:r>
          </a:p>
          <a:p>
            <a:pPr marL="109728" indent="0">
              <a:buNone/>
            </a:pPr>
            <a:endParaRPr lang="sk-SK" dirty="0" smtClean="0"/>
          </a:p>
          <a:p>
            <a:pPr marL="109728" indent="0">
              <a:buNone/>
            </a:pPr>
            <a:r>
              <a:rPr lang="sk-SK" dirty="0" smtClean="0"/>
              <a:t>Prednosti- pevné </a:t>
            </a:r>
            <a:r>
              <a:rPr lang="sk-SK" dirty="0" err="1" smtClean="0"/>
              <a:t>kotvenie,umožnia</a:t>
            </a:r>
            <a:r>
              <a:rPr lang="sk-SK" dirty="0" smtClean="0"/>
              <a:t> hygienu</a:t>
            </a:r>
          </a:p>
          <a:p>
            <a:pPr marL="109728" indent="0">
              <a:buNone/>
            </a:pPr>
            <a:r>
              <a:rPr lang="sk-SK" dirty="0" smtClean="0"/>
              <a:t>Nevýhody- zhoršenie estetiky</a:t>
            </a:r>
          </a:p>
          <a:p>
            <a:pPr marL="109728" indent="0">
              <a:buNone/>
            </a:pPr>
            <a:r>
              <a:rPr lang="sk-SK" dirty="0"/>
              <a:t> </a:t>
            </a:r>
            <a:endParaRPr lang="sk-SK" sz="2000" dirty="0" smtClean="0"/>
          </a:p>
        </p:txBody>
      </p:sp>
    </p:spTree>
    <p:extLst>
      <p:ext uri="{BB962C8B-B14F-4D97-AF65-F5344CB8AC3E}">
        <p14:creationId xmlns:p14="http://schemas.microsoft.com/office/powerpoint/2010/main" val="3468785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Teleskop.korunky</a:t>
            </a:r>
            <a:endParaRPr lang="sk-SK" dirty="0"/>
          </a:p>
        </p:txBody>
      </p:sp>
      <p:pic>
        <p:nvPicPr>
          <p:cNvPr id="4" name="Picture 2" descr="http://image.slidesharecdn.com/completeoverdenture3-140809113030-phpapp02/95/complete-overdenture3-12-1024.jpg?cb=140760252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56244" t="60580" r="-14942"/>
          <a:stretch>
            <a:fillRect/>
          </a:stretch>
        </p:blipFill>
        <p:spPr>
          <a:xfrm>
            <a:off x="1367136" y="3068960"/>
            <a:ext cx="7776864" cy="3096344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9" t="22280" b="52742"/>
          <a:stretch/>
        </p:blipFill>
        <p:spPr>
          <a:xfrm>
            <a:off x="899592" y="1340768"/>
            <a:ext cx="5676585" cy="2376264"/>
          </a:xfrm>
        </p:spPr>
      </p:pic>
      <p:pic>
        <p:nvPicPr>
          <p:cNvPr id="5" name="Obrázok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66" t="21651" r="5235" b="68899"/>
          <a:stretch/>
        </p:blipFill>
        <p:spPr>
          <a:xfrm>
            <a:off x="894482" y="3429000"/>
            <a:ext cx="5904656" cy="792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7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57200" y="908720"/>
            <a:ext cx="8229600" cy="234280"/>
          </a:xfrm>
        </p:spPr>
        <p:txBody>
          <a:bodyPr>
            <a:normAutofit fontScale="90000"/>
          </a:bodyPr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61760"/>
          </a:xfrm>
        </p:spPr>
        <p:txBody>
          <a:bodyPr/>
          <a:lstStyle/>
          <a:p>
            <a:r>
              <a:rPr lang="sk-SK" dirty="0"/>
              <a:t>cylinder-s paralelnými </a:t>
            </a:r>
            <a:r>
              <a:rPr lang="sk-SK" dirty="0" err="1" smtClean="0"/>
              <a:t>stenami,umožnia</a:t>
            </a:r>
            <a:r>
              <a:rPr lang="sk-SK" dirty="0" smtClean="0"/>
              <a:t> </a:t>
            </a:r>
            <a:r>
              <a:rPr lang="sk-SK" dirty="0" err="1"/>
              <a:t>rezilienčné</a:t>
            </a:r>
            <a:r>
              <a:rPr lang="sk-SK" dirty="0"/>
              <a:t> </a:t>
            </a:r>
            <a:r>
              <a:rPr lang="sk-SK" dirty="0" err="1" smtClean="0"/>
              <a:t>kotvenie,ťažko</a:t>
            </a:r>
            <a:r>
              <a:rPr lang="sk-SK" dirty="0" smtClean="0"/>
              <a:t> regulovaná </a:t>
            </a:r>
            <a:r>
              <a:rPr lang="sk-SK" dirty="0" err="1" smtClean="0"/>
              <a:t>frikcia</a:t>
            </a:r>
            <a:endParaRPr lang="sk-SK" dirty="0" smtClean="0"/>
          </a:p>
          <a:p>
            <a:r>
              <a:rPr lang="sk-SK" dirty="0" err="1" smtClean="0"/>
              <a:t>Konusy</a:t>
            </a:r>
            <a:r>
              <a:rPr lang="sk-SK" dirty="0" smtClean="0"/>
              <a:t>- odstupňovaná </a:t>
            </a:r>
            <a:r>
              <a:rPr lang="sk-SK" dirty="0" err="1" smtClean="0"/>
              <a:t>retencia,jednoduchá</a:t>
            </a:r>
            <a:r>
              <a:rPr lang="sk-SK" dirty="0" smtClean="0"/>
              <a:t> </a:t>
            </a:r>
            <a:r>
              <a:rPr lang="sk-SK" dirty="0" err="1" smtClean="0"/>
              <a:t>manipulácia,sila</a:t>
            </a:r>
            <a:r>
              <a:rPr lang="sk-SK" dirty="0" smtClean="0"/>
              <a:t> daná uhlom </a:t>
            </a:r>
            <a:r>
              <a:rPr lang="sk-SK" dirty="0" err="1" smtClean="0"/>
              <a:t>kónusu,malý</a:t>
            </a:r>
            <a:r>
              <a:rPr lang="sk-SK" dirty="0" smtClean="0"/>
              <a:t> priestor medzi oboma </a:t>
            </a:r>
            <a:r>
              <a:rPr lang="sk-SK" dirty="0" err="1" smtClean="0"/>
              <a:t>plášťtami</a:t>
            </a:r>
            <a:r>
              <a:rPr lang="sk-SK" dirty="0" smtClean="0"/>
              <a:t>- </a:t>
            </a:r>
            <a:r>
              <a:rPr lang="sk-SK" dirty="0" err="1" smtClean="0"/>
              <a:t>klín</a:t>
            </a:r>
            <a:r>
              <a:rPr lang="sk-SK" dirty="0" smtClean="0"/>
              <a:t>- nižšie opotrebovanie materiálu, cervikálny okraj estetika! Sú z </a:t>
            </a:r>
            <a:r>
              <a:rPr lang="sk-SK" dirty="0" err="1" smtClean="0"/>
              <a:t>ušľacht.kovov</a:t>
            </a:r>
            <a:r>
              <a:rPr lang="sk-SK" dirty="0" smtClean="0"/>
              <a:t> s </a:t>
            </a:r>
            <a:r>
              <a:rPr lang="sk-SK" smtClean="0"/>
              <a:t>vysokým obsahom zlata</a:t>
            </a:r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57265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17744"/>
          </a:xfrm>
        </p:spPr>
        <p:txBody>
          <a:bodyPr/>
          <a:lstStyle/>
          <a:p>
            <a:r>
              <a:rPr lang="sk-SK" dirty="0" smtClean="0">
                <a:solidFill>
                  <a:srgbClr val="002060"/>
                </a:solidFill>
              </a:rPr>
              <a:t>3. </a:t>
            </a:r>
            <a:r>
              <a:rPr lang="sk-SK" b="1" dirty="0" smtClean="0">
                <a:solidFill>
                  <a:srgbClr val="002060"/>
                </a:solidFill>
              </a:rPr>
              <a:t>pomocné kotviace zariadenia</a:t>
            </a:r>
            <a:r>
              <a:rPr lang="sk-SK" dirty="0" smtClean="0">
                <a:solidFill>
                  <a:srgbClr val="002060"/>
                </a:solidFill>
              </a:rPr>
              <a:t>- </a:t>
            </a:r>
            <a:r>
              <a:rPr lang="sk-SK" dirty="0" smtClean="0"/>
              <a:t>teleskopické retenčné </a:t>
            </a:r>
            <a:r>
              <a:rPr lang="sk-SK" dirty="0" err="1" smtClean="0"/>
              <a:t>systémy.Princíp-vzáj.trenie</a:t>
            </a:r>
            <a:r>
              <a:rPr lang="sk-SK" dirty="0" smtClean="0"/>
              <a:t> 2 </a:t>
            </a:r>
            <a:r>
              <a:rPr lang="sk-SK" dirty="0" err="1" smtClean="0"/>
              <a:t>č.spájajúcich</a:t>
            </a:r>
            <a:r>
              <a:rPr lang="sk-SK" dirty="0" smtClean="0"/>
              <a:t> náhradu s </a:t>
            </a:r>
            <a:r>
              <a:rPr lang="sk-SK" dirty="0" err="1" smtClean="0"/>
              <a:t>pilierom</a:t>
            </a:r>
            <a:r>
              <a:rPr lang="sk-SK" dirty="0" err="1" smtClean="0">
                <a:solidFill>
                  <a:srgbClr val="002060"/>
                </a:solidFill>
              </a:rPr>
              <a:t>.</a:t>
            </a:r>
            <a:r>
              <a:rPr lang="sk-SK" dirty="0" err="1"/>
              <a:t>P</a:t>
            </a:r>
            <a:r>
              <a:rPr lang="sk-SK" dirty="0" err="1" smtClean="0"/>
              <a:t>atria</a:t>
            </a:r>
            <a:r>
              <a:rPr lang="sk-SK" dirty="0" smtClean="0"/>
              <a:t> tu tzv. perové zámky. Ide o pružné pero, ktoré je umiestnené v dutine matrice a ktoré po nasadení náhrady zapadne do priehlbinky vypreparovanej v </a:t>
            </a:r>
            <a:r>
              <a:rPr lang="sk-SK" dirty="0" err="1" smtClean="0"/>
              <a:t>patrici</a:t>
            </a:r>
            <a:r>
              <a:rPr lang="sk-SK" dirty="0" smtClean="0"/>
              <a:t>.</a:t>
            </a:r>
          </a:p>
          <a:p>
            <a:r>
              <a:rPr lang="sk-SK" dirty="0" smtClean="0"/>
              <a:t> Takto sa zvyšuje retenčný efekt kotviaceho prvku. </a:t>
            </a:r>
          </a:p>
          <a:p>
            <a:r>
              <a:rPr lang="sk-SK" dirty="0" smtClean="0"/>
              <a:t>Pri uvoľňovaní náhrady sa pero stlačí a umožní vybratie náhrady.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33768"/>
          </a:xfrm>
        </p:spPr>
        <p:txBody>
          <a:bodyPr/>
          <a:lstStyle/>
          <a:p>
            <a:r>
              <a:rPr lang="sk-SK" b="1" dirty="0" smtClean="0">
                <a:solidFill>
                  <a:srgbClr val="0070C0"/>
                </a:solidFill>
              </a:rPr>
              <a:t>Prvky spojovacie</a:t>
            </a:r>
            <a:r>
              <a:rPr lang="sk-SK" dirty="0" smtClean="0">
                <a:solidFill>
                  <a:srgbClr val="0070C0"/>
                </a:solidFill>
              </a:rPr>
              <a:t>- </a:t>
            </a:r>
            <a:r>
              <a:rPr lang="sk-SK" dirty="0" smtClean="0"/>
              <a:t>rozlišujeme dva druhy: </a:t>
            </a:r>
          </a:p>
          <a:p>
            <a:endParaRPr lang="sk-SK" dirty="0" smtClean="0"/>
          </a:p>
          <a:p>
            <a:r>
              <a:rPr lang="sk-SK" dirty="0" smtClean="0"/>
              <a:t>1. hlavné, ktoré tvoria akýsi rám, spájajúci časti tela protézy</a:t>
            </a:r>
          </a:p>
          <a:p>
            <a:r>
              <a:rPr lang="sk-SK" dirty="0" smtClean="0"/>
              <a:t>2. vedľajšie, ktoré spájajú hlavné prvky spojovacie s ostatnými konštrukčnými prvkami náhrady.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25760"/>
          </a:xfrm>
        </p:spPr>
        <p:txBody>
          <a:bodyPr>
            <a:normAutofit fontScale="90000"/>
          </a:bodyPr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305776"/>
          </a:xfrm>
        </p:spPr>
        <p:txBody>
          <a:bodyPr>
            <a:normAutofit fontScale="85000" lnSpcReduction="10000"/>
          </a:bodyPr>
          <a:lstStyle/>
          <a:p>
            <a:r>
              <a:rPr lang="sk-SK" dirty="0" smtClean="0">
                <a:solidFill>
                  <a:schemeClr val="bg2">
                    <a:lumMod val="75000"/>
                  </a:schemeClr>
                </a:solidFill>
              </a:rPr>
              <a:t>Hlavné – </a:t>
            </a:r>
          </a:p>
          <a:p>
            <a:r>
              <a:rPr lang="sk-SK" dirty="0" smtClean="0"/>
              <a:t>1. strmene – </a:t>
            </a:r>
          </a:p>
          <a:p>
            <a:r>
              <a:rPr lang="sk-SK" dirty="0" smtClean="0"/>
              <a:t>Predný podnebný – v </a:t>
            </a:r>
            <a:r>
              <a:rPr lang="sk-SK" dirty="0" err="1" smtClean="0"/>
              <a:t>obl.podnebných</a:t>
            </a:r>
            <a:r>
              <a:rPr lang="sk-SK" dirty="0" smtClean="0"/>
              <a:t> </a:t>
            </a:r>
            <a:r>
              <a:rPr lang="sk-SK" dirty="0" err="1" smtClean="0"/>
              <a:t>rias,postranný</a:t>
            </a:r>
            <a:r>
              <a:rPr lang="sk-SK" dirty="0" smtClean="0"/>
              <a:t>- </a:t>
            </a:r>
            <a:r>
              <a:rPr lang="sk-SK" dirty="0" err="1" smtClean="0"/>
              <a:t>dist.pokrač</a:t>
            </a:r>
            <a:r>
              <a:rPr lang="sk-SK" dirty="0" smtClean="0"/>
              <a:t>., a zadný-spája </a:t>
            </a:r>
            <a:r>
              <a:rPr lang="sk-SK" dirty="0" err="1" smtClean="0"/>
              <a:t>dist.kovové</a:t>
            </a:r>
            <a:r>
              <a:rPr lang="sk-SK" dirty="0" smtClean="0"/>
              <a:t> </a:t>
            </a:r>
            <a:r>
              <a:rPr lang="sk-SK" dirty="0" err="1" smtClean="0"/>
              <a:t>konštr</a:t>
            </a:r>
            <a:r>
              <a:rPr lang="sk-SK" dirty="0" smtClean="0"/>
              <a:t>.,</a:t>
            </a:r>
            <a:r>
              <a:rPr lang="sk-SK" dirty="0" err="1" smtClean="0"/>
              <a:t>sublingv</a:t>
            </a:r>
            <a:r>
              <a:rPr lang="sk-SK" dirty="0" smtClean="0"/>
              <a:t>.- spája obe strany </a:t>
            </a:r>
            <a:r>
              <a:rPr lang="sk-SK" dirty="0" err="1" smtClean="0"/>
              <a:t>oblúkaling.svah</a:t>
            </a:r>
            <a:r>
              <a:rPr lang="sk-SK" dirty="0" smtClean="0"/>
              <a:t> alveolu, </a:t>
            </a:r>
            <a:r>
              <a:rPr lang="sk-SK" dirty="0" err="1" smtClean="0"/>
              <a:t>vestib</a:t>
            </a:r>
            <a:r>
              <a:rPr lang="sk-SK" dirty="0" smtClean="0"/>
              <a:t>.-</a:t>
            </a:r>
            <a:r>
              <a:rPr lang="sk-SK" dirty="0" err="1" smtClean="0"/>
              <a:t>výnimočne,u</a:t>
            </a:r>
            <a:r>
              <a:rPr lang="sk-SK" dirty="0" smtClean="0"/>
              <a:t> príliš orálne skloneného alveolu a zubov</a:t>
            </a:r>
          </a:p>
          <a:p>
            <a:r>
              <a:rPr lang="sk-SK" dirty="0" smtClean="0"/>
              <a:t>2. redukované dosky –1 a 2tr., plošne nasadajú na </a:t>
            </a:r>
            <a:r>
              <a:rPr lang="sk-SK" dirty="0" err="1" smtClean="0"/>
              <a:t>podnebie,osa</a:t>
            </a:r>
            <a:r>
              <a:rPr lang="sk-SK" dirty="0" smtClean="0"/>
              <a:t> dosky kolmá na podnebný </a:t>
            </a:r>
            <a:r>
              <a:rPr lang="sk-SK" dirty="0" err="1" smtClean="0"/>
              <a:t>šev,dosku</a:t>
            </a:r>
            <a:r>
              <a:rPr lang="sk-SK" dirty="0" smtClean="0"/>
              <a:t> U </a:t>
            </a:r>
            <a:r>
              <a:rPr lang="sk-SK" dirty="0" err="1" smtClean="0"/>
              <a:t>u</a:t>
            </a:r>
            <a:r>
              <a:rPr lang="sk-SK" dirty="0" smtClean="0"/>
              <a:t> dávivého reflexu</a:t>
            </a:r>
          </a:p>
          <a:p>
            <a:r>
              <a:rPr lang="sk-SK" dirty="0" err="1" smtClean="0"/>
              <a:t>Subling.doska</a:t>
            </a:r>
            <a:r>
              <a:rPr lang="sk-SK" dirty="0"/>
              <a:t> </a:t>
            </a:r>
            <a:r>
              <a:rPr lang="sk-SK" dirty="0" smtClean="0"/>
              <a:t>– redukovaná v </a:t>
            </a:r>
            <a:r>
              <a:rPr lang="sk-SK" dirty="0" err="1" smtClean="0"/>
              <a:t>Mn.,pri</a:t>
            </a:r>
            <a:r>
              <a:rPr lang="sk-SK" dirty="0" smtClean="0"/>
              <a:t> plytkom </a:t>
            </a:r>
            <a:r>
              <a:rPr lang="sk-SK" dirty="0" err="1" smtClean="0"/>
              <a:t>subling.priestore</a:t>
            </a:r>
            <a:r>
              <a:rPr lang="sk-SK" dirty="0" smtClean="0"/>
              <a:t> a </a:t>
            </a:r>
            <a:r>
              <a:rPr lang="sk-SK" dirty="0" err="1" smtClean="0"/>
              <a:t>niízkom</a:t>
            </a:r>
            <a:r>
              <a:rPr lang="sk-SK" dirty="0" smtClean="0"/>
              <a:t> alveole</a:t>
            </a:r>
          </a:p>
          <a:p>
            <a:r>
              <a:rPr lang="sk-SK" dirty="0" err="1" smtClean="0"/>
              <a:t>Lingv.doska</a:t>
            </a:r>
            <a:r>
              <a:rPr lang="sk-SK" dirty="0" smtClean="0"/>
              <a:t>- u </a:t>
            </a:r>
            <a:r>
              <a:rPr lang="sk-SK" dirty="0" err="1" smtClean="0"/>
              <a:t>mukoznej</a:t>
            </a:r>
            <a:r>
              <a:rPr lang="sk-SK" dirty="0" smtClean="0"/>
              <a:t> náhrady!</a:t>
            </a:r>
          </a:p>
          <a:p>
            <a:r>
              <a:rPr lang="sk-SK" dirty="0" smtClean="0"/>
              <a:t>Podnebná doska – liata kovová </a:t>
            </a:r>
            <a:r>
              <a:rPr lang="sk-SK" dirty="0" err="1" smtClean="0"/>
              <a:t>al.živicová.,,zásady</a:t>
            </a:r>
            <a:r>
              <a:rPr lang="sk-SK" dirty="0" smtClean="0"/>
              <a:t> ako pre TN!</a:t>
            </a:r>
          </a:p>
          <a:p>
            <a:r>
              <a:rPr lang="sk-SK" dirty="0" smtClean="0"/>
              <a:t>3.podnebné dosky –</a:t>
            </a:r>
            <a:r>
              <a:rPr lang="sk-SK" dirty="0" err="1" smtClean="0"/>
              <a:t>HČSN,lingválne</a:t>
            </a:r>
            <a:r>
              <a:rPr lang="sk-SK" dirty="0" smtClean="0"/>
              <a:t> u š.tr.,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43397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692697"/>
            <a:ext cx="4824535" cy="6048672"/>
          </a:xfrm>
        </p:spPr>
      </p:pic>
    </p:spTree>
    <p:extLst>
      <p:ext uri="{BB962C8B-B14F-4D97-AF65-F5344CB8AC3E}">
        <p14:creationId xmlns:p14="http://schemas.microsoft.com/office/powerpoint/2010/main" val="86453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Zástupný symbol obsahu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606" b="42751"/>
          <a:stretch/>
        </p:blipFill>
        <p:spPr>
          <a:xfrm>
            <a:off x="1115616" y="2227555"/>
            <a:ext cx="6768752" cy="3600400"/>
          </a:xfrm>
        </p:spPr>
      </p:pic>
    </p:spTree>
    <p:extLst>
      <p:ext uri="{BB962C8B-B14F-4D97-AF65-F5344CB8AC3E}">
        <p14:creationId xmlns:p14="http://schemas.microsoft.com/office/powerpoint/2010/main" val="4180074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>
                <a:solidFill>
                  <a:schemeClr val="bg2">
                    <a:lumMod val="75000"/>
                  </a:schemeClr>
                </a:solidFill>
              </a:rPr>
              <a:t>Vedľajšie – </a:t>
            </a:r>
          </a:p>
          <a:p>
            <a:r>
              <a:rPr lang="sk-SK" dirty="0" smtClean="0"/>
              <a:t>Spoje medzi telom náhrady </a:t>
            </a:r>
            <a:r>
              <a:rPr lang="sk-SK" dirty="0" err="1" smtClean="0"/>
              <a:t>al.hl.prvkami</a:t>
            </a:r>
            <a:r>
              <a:rPr lang="sk-SK" dirty="0" smtClean="0"/>
              <a:t> spojov. a kotvovými a </a:t>
            </a:r>
            <a:r>
              <a:rPr lang="sk-SK" dirty="0" err="1" smtClean="0"/>
              <a:t>stabiliz.prvkami</a:t>
            </a:r>
            <a:endParaRPr lang="sk-SK" dirty="0" smtClean="0"/>
          </a:p>
          <a:p>
            <a:r>
              <a:rPr lang="sk-SK" dirty="0" smtClean="0"/>
              <a:t>Pevné – na krátko / liata </a:t>
            </a:r>
            <a:r>
              <a:rPr lang="sk-SK" dirty="0" err="1" smtClean="0"/>
              <a:t>dent.čas</a:t>
            </a:r>
            <a:r>
              <a:rPr lang="sk-SK" dirty="0" err="1"/>
              <a:t>ť</a:t>
            </a:r>
            <a:r>
              <a:rPr lang="sk-SK" dirty="0" smtClean="0"/>
              <a:t> ide priamo k pilieru/,2tr., a </a:t>
            </a:r>
            <a:r>
              <a:rPr lang="sk-SK" dirty="0" err="1" smtClean="0"/>
              <a:t>Mx,jednostr.skrátený</a:t>
            </a:r>
            <a:r>
              <a:rPr lang="sk-SK" dirty="0" smtClean="0"/>
              <a:t> </a:t>
            </a:r>
            <a:r>
              <a:rPr lang="sk-SK" dirty="0" err="1" smtClean="0"/>
              <a:t>oblúk,pružné</a:t>
            </a:r>
            <a:r>
              <a:rPr lang="sk-SK" dirty="0" smtClean="0"/>
              <a:t>, </a:t>
            </a:r>
            <a:r>
              <a:rPr lang="sk-SK" dirty="0" err="1" smtClean="0"/>
              <a:t>polopružné</a:t>
            </a:r>
            <a:r>
              <a:rPr lang="sk-SK" dirty="0" smtClean="0"/>
              <a:t>-dovolí určité </a:t>
            </a:r>
            <a:r>
              <a:rPr lang="sk-SK" dirty="0" err="1" smtClean="0"/>
              <a:t>pohyby,čím</a:t>
            </a:r>
            <a:r>
              <a:rPr lang="sk-SK" dirty="0" smtClean="0"/>
              <a:t> viac </a:t>
            </a:r>
            <a:r>
              <a:rPr lang="sk-SK" dirty="0" err="1" smtClean="0"/>
              <a:t>mes.od</a:t>
            </a:r>
            <a:r>
              <a:rPr lang="sk-SK" dirty="0" smtClean="0"/>
              <a:t> oporného </a:t>
            </a:r>
            <a:r>
              <a:rPr lang="sk-SK" dirty="0" err="1" smtClean="0"/>
              <a:t>výb.spája</a:t>
            </a:r>
            <a:r>
              <a:rPr lang="sk-SK" dirty="0" smtClean="0"/>
              <a:t> priebežná spona sa s </a:t>
            </a:r>
            <a:r>
              <a:rPr lang="sk-SK" dirty="0" err="1" smtClean="0"/>
              <a:t>hl.strmeňom.Ak</a:t>
            </a:r>
            <a:r>
              <a:rPr lang="sk-SK" dirty="0" smtClean="0"/>
              <a:t> je až v obl.rez.-spoj na ďaleko/ </a:t>
            </a:r>
            <a:r>
              <a:rPr lang="sk-SK" dirty="0" err="1" smtClean="0"/>
              <a:t>premol.spatné</a:t>
            </a:r>
            <a:r>
              <a:rPr lang="sk-SK" dirty="0" smtClean="0"/>
              <a:t> </a:t>
            </a:r>
            <a:r>
              <a:rPr lang="sk-SK" dirty="0" err="1" smtClean="0"/>
              <a:t>Nejvé</a:t>
            </a:r>
            <a:r>
              <a:rPr lang="sk-SK" dirty="0" smtClean="0"/>
              <a:t> spony/ </a:t>
            </a:r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213004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77784"/>
          </a:xfrm>
        </p:spPr>
        <p:txBody>
          <a:bodyPr/>
          <a:lstStyle/>
          <a:p>
            <a:r>
              <a:rPr lang="sk-SK" dirty="0" smtClean="0"/>
              <a:t>Kĺby – chráni </a:t>
            </a:r>
            <a:r>
              <a:rPr lang="sk-SK" dirty="0" err="1" smtClean="0"/>
              <a:t>parodot</a:t>
            </a:r>
            <a:r>
              <a:rPr lang="sk-SK" dirty="0" smtClean="0"/>
              <a:t> </a:t>
            </a:r>
            <a:r>
              <a:rPr lang="sk-SK" dirty="0" err="1" smtClean="0"/>
              <a:t>zuba,na</a:t>
            </a:r>
            <a:r>
              <a:rPr lang="sk-SK" dirty="0" smtClean="0"/>
              <a:t> princípe </a:t>
            </a:r>
            <a:r>
              <a:rPr lang="sk-SK" dirty="0" err="1" smtClean="0"/>
              <a:t>rezilienčného</a:t>
            </a:r>
            <a:r>
              <a:rPr lang="sk-SK" dirty="0" smtClean="0"/>
              <a:t> </a:t>
            </a:r>
            <a:r>
              <a:rPr lang="sk-SK" dirty="0" err="1" smtClean="0"/>
              <a:t>klbu</a:t>
            </a:r>
            <a:r>
              <a:rPr lang="sk-SK" dirty="0" smtClean="0"/>
              <a:t> – vyrovnáva pri zaťažení </a:t>
            </a:r>
            <a:r>
              <a:rPr lang="sk-SK" dirty="0" err="1" smtClean="0"/>
              <a:t>rezilienciu</a:t>
            </a:r>
            <a:r>
              <a:rPr lang="sk-SK" dirty="0" smtClean="0"/>
              <a:t> sliznice medzi chrupom a sliznicou</a:t>
            </a:r>
          </a:p>
          <a:p>
            <a:r>
              <a:rPr lang="sk-SK" dirty="0" smtClean="0"/>
              <a:t>Jednoduchý </a:t>
            </a:r>
            <a:r>
              <a:rPr lang="sk-SK" dirty="0" err="1" smtClean="0"/>
              <a:t>šarnierov</a:t>
            </a:r>
            <a:r>
              <a:rPr lang="sk-SK" dirty="0" smtClean="0"/>
              <a:t>- </a:t>
            </a:r>
            <a:r>
              <a:rPr lang="sk-SK" dirty="0" err="1" smtClean="0"/>
              <a:t>vertik.pohyb</a:t>
            </a:r>
            <a:r>
              <a:rPr lang="sk-SK" dirty="0" smtClean="0"/>
              <a:t> sedla</a:t>
            </a:r>
          </a:p>
          <a:p>
            <a:r>
              <a:rPr lang="sk-SK" dirty="0" smtClean="0"/>
              <a:t>Prechod </a:t>
            </a:r>
            <a:r>
              <a:rPr lang="sk-SK" dirty="0" err="1" smtClean="0"/>
              <a:t>meddzi</a:t>
            </a:r>
            <a:r>
              <a:rPr lang="sk-SK" dirty="0" smtClean="0"/>
              <a:t> </a:t>
            </a:r>
            <a:r>
              <a:rPr lang="sk-SK" dirty="0" err="1" smtClean="0"/>
              <a:t>šarnierom</a:t>
            </a:r>
            <a:r>
              <a:rPr lang="sk-SK" dirty="0" smtClean="0"/>
              <a:t>  a </a:t>
            </a:r>
            <a:r>
              <a:rPr lang="sk-SK" dirty="0" err="1" smtClean="0"/>
              <a:t>rezilienčným</a:t>
            </a:r>
            <a:r>
              <a:rPr lang="sk-SK" dirty="0" smtClean="0"/>
              <a:t> – </a:t>
            </a:r>
            <a:r>
              <a:rPr lang="sk-SK" dirty="0" err="1" smtClean="0"/>
              <a:t>vertik.pokles</a:t>
            </a:r>
            <a:r>
              <a:rPr lang="sk-SK" dirty="0" smtClean="0"/>
              <a:t> aj mes.</a:t>
            </a:r>
          </a:p>
          <a:p>
            <a:r>
              <a:rPr lang="sk-SK" dirty="0" err="1" smtClean="0"/>
              <a:t>Rezilienčný</a:t>
            </a:r>
            <a:r>
              <a:rPr lang="sk-SK" dirty="0" smtClean="0"/>
              <a:t> – </a:t>
            </a:r>
            <a:r>
              <a:rPr lang="sk-SK" dirty="0" err="1" smtClean="0"/>
              <a:t>vertik</a:t>
            </a:r>
            <a:r>
              <a:rPr lang="sk-SK" dirty="0" smtClean="0"/>
              <a:t>., </a:t>
            </a:r>
            <a:r>
              <a:rPr lang="sk-SK" dirty="0" err="1" smtClean="0"/>
              <a:t>translačný,obmedzenú</a:t>
            </a:r>
            <a:r>
              <a:rPr lang="sk-SK" dirty="0" smtClean="0"/>
              <a:t> rotáciu okolo </a:t>
            </a:r>
            <a:r>
              <a:rPr lang="sk-SK" dirty="0" err="1" smtClean="0"/>
              <a:t>pozdl.osi</a:t>
            </a:r>
            <a:r>
              <a:rPr lang="sk-SK" dirty="0" smtClean="0"/>
              <a:t> alveoly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64973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17744"/>
          </a:xfrm>
        </p:spPr>
        <p:txBody>
          <a:bodyPr/>
          <a:lstStyle/>
          <a:p>
            <a:r>
              <a:rPr lang="sk-SK" b="1" dirty="0" smtClean="0">
                <a:solidFill>
                  <a:srgbClr val="0070C0"/>
                </a:solidFill>
              </a:rPr>
              <a:t>Prvky stabilizačné</a:t>
            </a:r>
            <a:r>
              <a:rPr lang="sk-SK" dirty="0" smtClean="0">
                <a:solidFill>
                  <a:srgbClr val="0070C0"/>
                </a:solidFill>
              </a:rPr>
              <a:t>- </a:t>
            </a:r>
            <a:r>
              <a:rPr lang="sk-SK" dirty="0" smtClean="0"/>
              <a:t>pri funkcii protézy sa uplatňujú rôzne sily, ktoré môžu poškodiť </a:t>
            </a:r>
            <a:r>
              <a:rPr lang="sk-SK" dirty="0" err="1" smtClean="0"/>
              <a:t>protézne</a:t>
            </a:r>
            <a:r>
              <a:rPr lang="sk-SK" dirty="0" smtClean="0"/>
              <a:t> lôžko a </a:t>
            </a:r>
            <a:r>
              <a:rPr lang="sk-SK" dirty="0" err="1" smtClean="0"/>
              <a:t>parodont</a:t>
            </a:r>
            <a:r>
              <a:rPr lang="sk-SK" dirty="0" smtClean="0"/>
              <a:t> </a:t>
            </a:r>
            <a:r>
              <a:rPr lang="sk-SK" dirty="0" err="1" smtClean="0"/>
              <a:t>ostavajúcich</a:t>
            </a:r>
            <a:r>
              <a:rPr lang="sk-SK" dirty="0" smtClean="0"/>
              <a:t> zubov.</a:t>
            </a:r>
          </a:p>
          <a:p>
            <a:endParaRPr lang="sk-SK" dirty="0" smtClean="0"/>
          </a:p>
          <a:p>
            <a:r>
              <a:rPr lang="sk-SK" dirty="0" smtClean="0"/>
              <a:t> Stabilizačné prvky bránia otáčavému pohybu protézy okolo rotačných osí a tým aj kývaniu náhrady a páčeniu pilierových zubov.</a:t>
            </a:r>
          </a:p>
          <a:p>
            <a:endParaRPr lang="sk-SK" dirty="0"/>
          </a:p>
          <a:p>
            <a:r>
              <a:rPr lang="sk-SK" dirty="0" smtClean="0"/>
              <a:t> priebežné </a:t>
            </a:r>
            <a:r>
              <a:rPr lang="sk-SK" dirty="0" err="1" smtClean="0"/>
              <a:t>spony,nepriame</a:t>
            </a:r>
            <a:r>
              <a:rPr lang="sk-SK" dirty="0" smtClean="0"/>
              <a:t> </a:t>
            </a:r>
            <a:r>
              <a:rPr lang="sk-SK" dirty="0" err="1" smtClean="0"/>
              <a:t>kotv.prvky</a:t>
            </a:r>
            <a:endParaRPr lang="sk-SK" dirty="0" smtClean="0"/>
          </a:p>
          <a:p>
            <a:r>
              <a:rPr lang="sk-SK" dirty="0" err="1" smtClean="0"/>
              <a:t>Mx</a:t>
            </a:r>
            <a:r>
              <a:rPr lang="sk-SK" dirty="0" smtClean="0"/>
              <a:t>- zadný podnebný </a:t>
            </a:r>
            <a:r>
              <a:rPr lang="sk-SK" dirty="0" err="1" smtClean="0"/>
              <a:t>strmeň,stabiliz.krídla</a:t>
            </a:r>
            <a:r>
              <a:rPr lang="sk-SK" dirty="0" smtClean="0"/>
              <a:t> </a:t>
            </a:r>
            <a:r>
              <a:rPr lang="sk-SK" dirty="0" err="1" smtClean="0"/>
              <a:t>reduk.dosiek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57200" y="980728"/>
            <a:ext cx="8229600" cy="162272"/>
          </a:xfrm>
        </p:spPr>
        <p:txBody>
          <a:bodyPr>
            <a:normAutofit fontScale="90000"/>
          </a:bodyPr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05232"/>
          </a:xfrm>
        </p:spPr>
        <p:txBody>
          <a:bodyPr>
            <a:normAutofit/>
          </a:bodyPr>
          <a:lstStyle/>
          <a:p>
            <a:r>
              <a:rPr lang="sk-SK" dirty="0" err="1" smtClean="0"/>
              <a:t>Atyp.kotvenie</a:t>
            </a:r>
            <a:r>
              <a:rPr lang="sk-SK" dirty="0" smtClean="0"/>
              <a:t> –</a:t>
            </a:r>
          </a:p>
          <a:p>
            <a:r>
              <a:rPr lang="sk-SK" dirty="0" smtClean="0"/>
              <a:t>1.pomocou </a:t>
            </a:r>
            <a:r>
              <a:rPr lang="sk-SK" dirty="0" err="1" smtClean="0"/>
              <a:t>spon</a:t>
            </a:r>
            <a:r>
              <a:rPr lang="sk-SK" dirty="0" smtClean="0"/>
              <a:t> – </a:t>
            </a:r>
            <a:r>
              <a:rPr lang="sk-SK" dirty="0" err="1" smtClean="0"/>
              <a:t>paralelita,oblý</a:t>
            </a:r>
            <a:r>
              <a:rPr lang="sk-SK" dirty="0" smtClean="0"/>
              <a:t> tvar </a:t>
            </a:r>
            <a:r>
              <a:rPr lang="sk-SK" dirty="0" err="1" smtClean="0"/>
              <a:t>korunky,zdravé</a:t>
            </a:r>
            <a:r>
              <a:rPr lang="sk-SK" dirty="0" smtClean="0"/>
              <a:t> TZT</a:t>
            </a:r>
          </a:p>
          <a:p>
            <a:r>
              <a:rPr lang="sk-SK" dirty="0" smtClean="0"/>
              <a:t>2.kombin.FN a SN</a:t>
            </a:r>
          </a:p>
          <a:p>
            <a:r>
              <a:rPr lang="sk-SK" dirty="0" smtClean="0"/>
              <a:t>3.zásuvné spoje –</a:t>
            </a:r>
            <a:r>
              <a:rPr lang="sk-SK" dirty="0" err="1" smtClean="0"/>
              <a:t>rezilientné</a:t>
            </a:r>
            <a:r>
              <a:rPr lang="sk-SK" dirty="0" smtClean="0"/>
              <a:t>/kompenzujú </a:t>
            </a:r>
            <a:r>
              <a:rPr lang="sk-SK" dirty="0" err="1" smtClean="0"/>
              <a:t>rezilienciu</a:t>
            </a:r>
            <a:r>
              <a:rPr lang="sk-SK" dirty="0" smtClean="0"/>
              <a:t> a tlmia nárazy/, </a:t>
            </a:r>
            <a:r>
              <a:rPr lang="sk-SK" dirty="0" err="1" smtClean="0"/>
              <a:t>nerezilientné</a:t>
            </a:r>
            <a:r>
              <a:rPr lang="sk-SK" dirty="0" smtClean="0"/>
              <a:t>/ pevný </a:t>
            </a:r>
            <a:r>
              <a:rPr lang="sk-SK" dirty="0" err="1" smtClean="0"/>
              <a:t>doraz,rigídne</a:t>
            </a:r>
            <a:r>
              <a:rPr lang="sk-SK" dirty="0" smtClean="0"/>
              <a:t>/</a:t>
            </a:r>
          </a:p>
          <a:p>
            <a:r>
              <a:rPr lang="sk-SK" dirty="0" err="1" smtClean="0"/>
              <a:t>Extrakoronárne</a:t>
            </a:r>
            <a:r>
              <a:rPr lang="sk-SK" dirty="0" smtClean="0"/>
              <a:t>/ na </a:t>
            </a:r>
            <a:r>
              <a:rPr lang="sk-SK" dirty="0" err="1" smtClean="0"/>
              <a:t>aprox.stene</a:t>
            </a:r>
            <a:r>
              <a:rPr lang="sk-SK" dirty="0" smtClean="0"/>
              <a:t> </a:t>
            </a:r>
            <a:r>
              <a:rPr lang="sk-SK" dirty="0" err="1" smtClean="0"/>
              <a:t>korunky,intrakoronárne</a:t>
            </a:r>
            <a:r>
              <a:rPr lang="sk-SK" dirty="0" smtClean="0"/>
              <a:t>/ v klinickej </a:t>
            </a:r>
            <a:r>
              <a:rPr lang="sk-SK" dirty="0" err="1" smtClean="0"/>
              <a:t>krunke</a:t>
            </a:r>
            <a:r>
              <a:rPr lang="sk-SK" dirty="0" smtClean="0"/>
              <a:t>/</a:t>
            </a:r>
          </a:p>
          <a:p>
            <a:r>
              <a:rPr lang="sk-SK" dirty="0" smtClean="0"/>
              <a:t>S vysunutým ramenom matrice a </a:t>
            </a:r>
            <a:r>
              <a:rPr lang="sk-SK" dirty="0" err="1" smtClean="0"/>
              <a:t>patrice</a:t>
            </a:r>
            <a:r>
              <a:rPr lang="sk-SK" dirty="0" smtClean="0"/>
              <a:t>-šetrí </a:t>
            </a:r>
            <a:r>
              <a:rPr lang="sk-SK" dirty="0" err="1" smtClean="0"/>
              <a:t>papil,na</a:t>
            </a:r>
            <a:r>
              <a:rPr lang="sk-SK" dirty="0" smtClean="0"/>
              <a:t> </a:t>
            </a:r>
            <a:r>
              <a:rPr lang="sk-SK" dirty="0" err="1" smtClean="0"/>
              <a:t>pdporných</a:t>
            </a:r>
            <a:r>
              <a:rPr lang="sk-SK" dirty="0" smtClean="0"/>
              <a:t> </a:t>
            </a:r>
            <a:r>
              <a:rPr lang="sk-SK" dirty="0" err="1" smtClean="0"/>
              <a:t>strmenoch</a:t>
            </a:r>
            <a:r>
              <a:rPr lang="sk-SK" dirty="0" smtClean="0"/>
              <a:t>-obe strany medzery</a:t>
            </a:r>
          </a:p>
          <a:p>
            <a:endParaRPr lang="sk-SK" dirty="0" smtClean="0"/>
          </a:p>
          <a:p>
            <a:endParaRPr lang="sk-SK" dirty="0" smtClean="0"/>
          </a:p>
        </p:txBody>
      </p:sp>
    </p:spTree>
    <p:extLst>
      <p:ext uri="{BB962C8B-B14F-4D97-AF65-F5344CB8AC3E}">
        <p14:creationId xmlns:p14="http://schemas.microsoft.com/office/powerpoint/2010/main" val="3949792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Vertikálne umiestnenie spoje zásuvného –pri kompletnej </a:t>
            </a:r>
            <a:r>
              <a:rPr lang="sk-SK" dirty="0" err="1" smtClean="0"/>
              <a:t>klin.korunke</a:t>
            </a:r>
            <a:endParaRPr lang="sk-SK" dirty="0" smtClean="0"/>
          </a:p>
          <a:p>
            <a:r>
              <a:rPr lang="sk-SK" dirty="0" smtClean="0"/>
              <a:t>Koreňové – </a:t>
            </a:r>
            <a:r>
              <a:rPr lang="sk-SK" dirty="0" err="1" smtClean="0"/>
              <a:t>extraradikulárne,intraradikulárne-adhezívne</a:t>
            </a:r>
            <a:r>
              <a:rPr lang="sk-SK" dirty="0" smtClean="0"/>
              <a:t> kde matrica v tele čiapočky </a:t>
            </a:r>
            <a:r>
              <a:rPr lang="sk-SK" dirty="0" err="1" smtClean="0"/>
              <a:t>al.nad</a:t>
            </a:r>
            <a:r>
              <a:rPr lang="sk-SK" dirty="0" smtClean="0"/>
              <a:t> úrovňou orálnej </a:t>
            </a:r>
            <a:r>
              <a:rPr lang="sk-SK" dirty="0" err="1" smtClean="0"/>
              <a:t>pl.koreňa</a:t>
            </a:r>
            <a:endParaRPr lang="sk-SK" dirty="0" smtClean="0"/>
          </a:p>
          <a:p>
            <a:r>
              <a:rPr lang="sk-SK" dirty="0" smtClean="0"/>
              <a:t>Zámky –</a:t>
            </a:r>
            <a:r>
              <a:rPr lang="sk-SK" dirty="0" err="1" smtClean="0"/>
              <a:t>masívne,u</a:t>
            </a:r>
            <a:r>
              <a:rPr lang="sk-SK" dirty="0" smtClean="0"/>
              <a:t> epilepsie</a:t>
            </a:r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52396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/>
              <a:t>4.biokompat.materiály </a:t>
            </a:r>
            <a:r>
              <a:rPr lang="sk-SK" dirty="0" err="1"/>
              <a:t>neakrylátové</a:t>
            </a:r>
            <a:endParaRPr lang="sk-SK" dirty="0"/>
          </a:p>
          <a:p>
            <a:r>
              <a:rPr lang="sk-SK" dirty="0"/>
              <a:t>5.Frézovacia </a:t>
            </a:r>
            <a:r>
              <a:rPr lang="sk-SK" dirty="0" err="1"/>
              <a:t>technikašpec.frézovacích</a:t>
            </a:r>
            <a:r>
              <a:rPr lang="sk-SK" dirty="0"/>
              <a:t> turbínových </a:t>
            </a:r>
            <a:r>
              <a:rPr lang="sk-SK" dirty="0" err="1"/>
              <a:t>paralelometrov</a:t>
            </a:r>
            <a:endParaRPr lang="sk-SK" dirty="0"/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865229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008112"/>
          </a:xfrm>
        </p:spPr>
        <p:txBody>
          <a:bodyPr>
            <a:normAutofit fontScale="90000"/>
          </a:bodyPr>
          <a:lstStyle/>
          <a:p>
            <a:r>
              <a:rPr lang="sk-SK" b="1" u="sng" dirty="0" err="1" smtClean="0"/>
              <a:t>Biodynamika</a:t>
            </a:r>
            <a:r>
              <a:rPr lang="sk-SK" b="1" u="sng" dirty="0" smtClean="0"/>
              <a:t> ČSN: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873728"/>
          </a:xfrm>
        </p:spPr>
        <p:txBody>
          <a:bodyPr>
            <a:normAutofit lnSpcReduction="10000"/>
          </a:bodyPr>
          <a:lstStyle/>
          <a:p>
            <a:r>
              <a:rPr lang="sk-SK" b="1" u="sng" dirty="0" smtClean="0">
                <a:solidFill>
                  <a:srgbClr val="C00000"/>
                </a:solidFill>
              </a:rPr>
              <a:t>1.s dentálnym prenosom:</a:t>
            </a:r>
            <a:endParaRPr lang="sk-SK" b="1" dirty="0" smtClean="0">
              <a:solidFill>
                <a:srgbClr val="C00000"/>
              </a:solidFill>
            </a:endParaRPr>
          </a:p>
          <a:p>
            <a:r>
              <a:rPr lang="sk-SK" dirty="0" smtClean="0"/>
              <a:t>Snímateľné mostíky, kt. nahrádzajú viac vedľa seba chýbajúcich zubov, pričom vzniknutá medzera musí byť ohraničená piliermi </a:t>
            </a:r>
            <a:r>
              <a:rPr lang="sk-SK" dirty="0" err="1" smtClean="0"/>
              <a:t>I.tr</a:t>
            </a:r>
            <a:r>
              <a:rPr lang="sk-SK" dirty="0" smtClean="0"/>
              <a:t>. al. ich </a:t>
            </a:r>
            <a:r>
              <a:rPr lang="sk-SK" dirty="0" err="1" smtClean="0"/>
              <a:t>ekvivalentami</a:t>
            </a:r>
            <a:endParaRPr lang="sk-SK" dirty="0" smtClean="0"/>
          </a:p>
          <a:p>
            <a:r>
              <a:rPr lang="sk-SK" dirty="0" err="1" smtClean="0"/>
              <a:t>Charajteristické</a:t>
            </a:r>
            <a:r>
              <a:rPr lang="sk-SK" dirty="0" smtClean="0"/>
              <a:t> pre nich je, že </a:t>
            </a:r>
            <a:r>
              <a:rPr lang="sk-SK" dirty="0" err="1" smtClean="0"/>
              <a:t>žuv</a:t>
            </a:r>
            <a:r>
              <a:rPr lang="sk-SK" dirty="0" smtClean="0"/>
              <a:t>. tlak je zachytený:</a:t>
            </a:r>
          </a:p>
          <a:p>
            <a:pPr lvl="0"/>
            <a:r>
              <a:rPr lang="sk-SK" dirty="0" smtClean="0"/>
              <a:t>A) </a:t>
            </a:r>
            <a:r>
              <a:rPr lang="sk-SK" dirty="0" err="1" smtClean="0"/>
              <a:t>medzičlenmi</a:t>
            </a:r>
            <a:r>
              <a:rPr lang="sk-SK" dirty="0" smtClean="0"/>
              <a:t> – u </a:t>
            </a:r>
            <a:r>
              <a:rPr lang="sk-SK" dirty="0" err="1" smtClean="0"/>
              <a:t>fix</a:t>
            </a:r>
            <a:r>
              <a:rPr lang="sk-SK" dirty="0" smtClean="0"/>
              <a:t>. náhrad prostredníctvom pilierovej konštrukcie</a:t>
            </a:r>
          </a:p>
          <a:p>
            <a:pPr lvl="0"/>
            <a:r>
              <a:rPr lang="sk-SK" dirty="0" smtClean="0"/>
              <a:t> B) telom náhrady – u </a:t>
            </a:r>
            <a:r>
              <a:rPr lang="sk-SK" dirty="0" err="1" smtClean="0"/>
              <a:t>snímateľ</a:t>
            </a:r>
            <a:r>
              <a:rPr lang="sk-SK" dirty="0" smtClean="0"/>
              <a:t>. náhrad </a:t>
            </a:r>
            <a:r>
              <a:rPr lang="sk-SK" dirty="0" err="1" smtClean="0"/>
              <a:t>prostr</a:t>
            </a:r>
            <a:r>
              <a:rPr lang="sk-SK" dirty="0" smtClean="0"/>
              <a:t>. sponového zuba je prenesený na </a:t>
            </a:r>
            <a:r>
              <a:rPr lang="sk-SK" dirty="0" err="1" smtClean="0"/>
              <a:t>alv</a:t>
            </a:r>
            <a:r>
              <a:rPr lang="sk-SK" dirty="0" smtClean="0"/>
              <a:t>. kosť cez závesný aparát zuba.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57200" y="-2187624"/>
            <a:ext cx="8229600" cy="2952328"/>
          </a:xfrm>
        </p:spPr>
        <p:txBody>
          <a:bodyPr/>
          <a:lstStyle/>
          <a:p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77784"/>
          </a:xfrm>
        </p:spPr>
        <p:txBody>
          <a:bodyPr>
            <a:normAutofit fontScale="92500"/>
          </a:bodyPr>
          <a:lstStyle/>
          <a:p>
            <a:r>
              <a:rPr lang="sk-SK" dirty="0" smtClean="0"/>
              <a:t>Je to prenos fyziologický a rigidný, pretože </a:t>
            </a:r>
            <a:r>
              <a:rPr lang="sk-SK" dirty="0" err="1" smtClean="0"/>
              <a:t>reziliencia</a:t>
            </a:r>
            <a:r>
              <a:rPr lang="sk-SK" dirty="0" smtClean="0"/>
              <a:t> (stlačiteľnosť) </a:t>
            </a:r>
            <a:r>
              <a:rPr lang="sk-SK" dirty="0" err="1" smtClean="0"/>
              <a:t>periodoncia</a:t>
            </a:r>
            <a:r>
              <a:rPr lang="sk-SK" dirty="0" smtClean="0"/>
              <a:t> je veľmi malá. </a:t>
            </a:r>
          </a:p>
          <a:p>
            <a:r>
              <a:rPr lang="sk-SK" dirty="0" smtClean="0"/>
              <a:t>Dentálny prenos </a:t>
            </a:r>
            <a:r>
              <a:rPr lang="sk-SK" dirty="0" err="1" smtClean="0"/>
              <a:t>žuv</a:t>
            </a:r>
            <a:r>
              <a:rPr lang="sk-SK" dirty="0" smtClean="0"/>
              <a:t>. tlaku využíva závesný aparát zuba a hl. mechanizmom pôsobenia je ťah. </a:t>
            </a:r>
          </a:p>
          <a:p>
            <a:r>
              <a:rPr lang="sk-SK" dirty="0" err="1" smtClean="0"/>
              <a:t>Parodontálne</a:t>
            </a:r>
            <a:r>
              <a:rPr lang="sk-SK" dirty="0" smtClean="0"/>
              <a:t> vlákna sa pri axiálnom zaťažení napnú. Pri bežnom zaťažení nedochádza k preťaženiu </a:t>
            </a:r>
            <a:r>
              <a:rPr lang="sk-SK" dirty="0" err="1" smtClean="0"/>
              <a:t>periodoncia</a:t>
            </a:r>
            <a:r>
              <a:rPr lang="sk-SK" dirty="0" smtClean="0"/>
              <a:t>, lebo sú tam prítomné </a:t>
            </a:r>
            <a:r>
              <a:rPr lang="sk-SK" dirty="0" err="1" smtClean="0"/>
              <a:t>proprioreceptory</a:t>
            </a:r>
            <a:r>
              <a:rPr lang="sk-SK" dirty="0" smtClean="0"/>
              <a:t> (</a:t>
            </a:r>
            <a:r>
              <a:rPr lang="sk-SK" dirty="0" err="1" smtClean="0"/>
              <a:t>nociceptory</a:t>
            </a:r>
            <a:r>
              <a:rPr lang="sk-SK" dirty="0" smtClean="0"/>
              <a:t>) a tie pri nadmernom zaťažení reagujú bolestivo, čím okamžite dochádza k </a:t>
            </a:r>
            <a:r>
              <a:rPr lang="sk-SK" dirty="0" err="1" smtClean="0"/>
              <a:t>abdukcii</a:t>
            </a:r>
            <a:r>
              <a:rPr lang="sk-SK" dirty="0" smtClean="0"/>
              <a:t> </a:t>
            </a:r>
            <a:r>
              <a:rPr lang="sk-SK" dirty="0" err="1" smtClean="0"/>
              <a:t>Mn</a:t>
            </a:r>
            <a:r>
              <a:rPr lang="sk-SK" dirty="0" smtClean="0"/>
              <a:t> a tak je príslušná skupina zubov chránená pred poškodením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37824"/>
          </a:xfrm>
        </p:spPr>
        <p:txBody>
          <a:bodyPr/>
          <a:lstStyle/>
          <a:p>
            <a:r>
              <a:rPr lang="sk-SK" b="1" u="sng" dirty="0" smtClean="0">
                <a:solidFill>
                  <a:srgbClr val="C00000"/>
                </a:solidFill>
              </a:rPr>
              <a:t>2.s </a:t>
            </a:r>
            <a:r>
              <a:rPr lang="sk-SK" b="1" u="sng" dirty="0" err="1" smtClean="0">
                <a:solidFill>
                  <a:srgbClr val="C00000"/>
                </a:solidFill>
              </a:rPr>
              <a:t>dentomukóznym</a:t>
            </a:r>
            <a:r>
              <a:rPr lang="sk-SK" b="1" u="sng" dirty="0" smtClean="0">
                <a:solidFill>
                  <a:srgbClr val="C00000"/>
                </a:solidFill>
              </a:rPr>
              <a:t> prenosom:</a:t>
            </a:r>
            <a:endParaRPr lang="sk-SK" b="1" dirty="0" smtClean="0">
              <a:solidFill>
                <a:srgbClr val="C00000"/>
              </a:solidFill>
            </a:endParaRPr>
          </a:p>
          <a:p>
            <a:r>
              <a:rPr lang="sk-SK" dirty="0" smtClean="0"/>
              <a:t>Nahrádzajú najrozsiahlejšie defekty, kedy je zub. oblúk skrátený aspoň na jednej strane. Prítomnosť väčšieho počtu zdravých pilierových zubov a relatívne rozsiahly bezzubý úsek umožňuje využiť na prenos </a:t>
            </a:r>
            <a:r>
              <a:rPr lang="sk-SK" dirty="0" err="1" smtClean="0"/>
              <a:t>žuv</a:t>
            </a:r>
            <a:r>
              <a:rPr lang="sk-SK" dirty="0" smtClean="0"/>
              <a:t>. síl sliznicu aj kosť.</a:t>
            </a:r>
          </a:p>
          <a:p>
            <a:r>
              <a:rPr lang="sk-SK" dirty="0" smtClean="0"/>
              <a:t>Pri použití týchto náhrad je </a:t>
            </a:r>
            <a:r>
              <a:rPr lang="sk-SK" dirty="0" err="1" smtClean="0"/>
              <a:t>protézne</a:t>
            </a:r>
            <a:r>
              <a:rPr lang="sk-SK" dirty="0" smtClean="0"/>
              <a:t> lôžko zaťažované nerovnomerne, pričom najmenej zaťažované sú úseky bezprostredne susediace so sponovými zubami, kým úseky vzdialenejšie sú zaťažované viac.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77784"/>
          </a:xfrm>
        </p:spPr>
        <p:txBody>
          <a:bodyPr/>
          <a:lstStyle/>
          <a:p>
            <a:r>
              <a:rPr lang="sk-SK" dirty="0" smtClean="0"/>
              <a:t>Časť </a:t>
            </a:r>
            <a:r>
              <a:rPr lang="sk-SK" dirty="0" err="1" smtClean="0"/>
              <a:t>žuv</a:t>
            </a:r>
            <a:r>
              <a:rPr lang="sk-SK" dirty="0" smtClean="0"/>
              <a:t>. tlaku prenášaná na </a:t>
            </a:r>
            <a:r>
              <a:rPr lang="sk-SK" dirty="0" err="1" smtClean="0"/>
              <a:t>alv</a:t>
            </a:r>
            <a:r>
              <a:rPr lang="sk-SK" dirty="0" smtClean="0"/>
              <a:t>. kosť v axiálnom smere cez napnuté </a:t>
            </a:r>
            <a:r>
              <a:rPr lang="sk-SK" dirty="0" err="1" smtClean="0"/>
              <a:t>parodont</a:t>
            </a:r>
            <a:r>
              <a:rPr lang="sk-SK" dirty="0" smtClean="0"/>
              <a:t>. vlákna a časť je prenášané sliznicou. </a:t>
            </a:r>
          </a:p>
          <a:p>
            <a:r>
              <a:rPr lang="sk-SK" dirty="0" smtClean="0"/>
              <a:t>Pod sedlom náhrady nastávajú po určitej dobe </a:t>
            </a:r>
            <a:r>
              <a:rPr lang="sk-SK" dirty="0" err="1" smtClean="0"/>
              <a:t>resorpčné</a:t>
            </a:r>
            <a:r>
              <a:rPr lang="sk-SK" dirty="0" smtClean="0"/>
              <a:t> zmeny smerujúce k strate stability náhrady (sedlová časť sa stáva labilnou, vykonáva väčšie pohyby, kt. sa prostredníctvom kotviacich prvkov prenášajú na sponové zuby, čo vedie k ich vykývaniu a až ku strate)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/>
          <a:lstStyle/>
          <a:p>
            <a:r>
              <a:rPr lang="sk-SK" dirty="0" err="1" smtClean="0"/>
              <a:t>Alv</a:t>
            </a:r>
            <a:r>
              <a:rPr lang="sk-SK" dirty="0" smtClean="0"/>
              <a:t>. kosť pod sliznicou, na kt. pôsobí dlhodobá a nadmerná záťaž, reaguje tlakovou atrofiou. Kosť v oblasti preťaženia závesného aparátu zuba reaguje apozíciou (</a:t>
            </a:r>
            <a:r>
              <a:rPr lang="sk-SK" dirty="0" err="1" smtClean="0"/>
              <a:t>úč</a:t>
            </a:r>
            <a:r>
              <a:rPr lang="sk-SK" dirty="0" smtClean="0"/>
              <a:t>- </a:t>
            </a:r>
            <a:r>
              <a:rPr lang="sk-SK" dirty="0" err="1" smtClean="0"/>
              <a:t>osteoblastov</a:t>
            </a:r>
            <a:r>
              <a:rPr lang="sk-SK" dirty="0" smtClean="0"/>
              <a:t>) a v mieste pôsobenia tlaku </a:t>
            </a:r>
            <a:r>
              <a:rPr lang="sk-SK" dirty="0" err="1" smtClean="0"/>
              <a:t>resorpciou</a:t>
            </a:r>
            <a:r>
              <a:rPr lang="sk-SK" dirty="0" smtClean="0"/>
              <a:t> (</a:t>
            </a:r>
            <a:r>
              <a:rPr lang="sk-SK" dirty="0" err="1" smtClean="0"/>
              <a:t>úč</a:t>
            </a:r>
            <a:r>
              <a:rPr lang="sk-SK" dirty="0" smtClean="0"/>
              <a:t>. </a:t>
            </a:r>
            <a:r>
              <a:rPr lang="sk-SK" dirty="0" err="1" smtClean="0"/>
              <a:t>osteoklastov</a:t>
            </a:r>
            <a:r>
              <a:rPr lang="sk-SK" dirty="0" smtClean="0"/>
              <a:t>), tak sa v kosti dosť dlho udržujú </a:t>
            </a:r>
            <a:r>
              <a:rPr lang="sk-SK" dirty="0" err="1" smtClean="0"/>
              <a:t>parodont</a:t>
            </a:r>
            <a:r>
              <a:rPr lang="sk-SK" dirty="0" smtClean="0"/>
              <a:t>. štrbiny v normálnej šírke.</a:t>
            </a:r>
          </a:p>
          <a:p>
            <a:r>
              <a:rPr lang="sk-SK" dirty="0" smtClean="0"/>
              <a:t> Pri ďalšom zaťažení však začínajú prevažovať </a:t>
            </a:r>
            <a:r>
              <a:rPr lang="sk-SK" dirty="0" err="1" smtClean="0"/>
              <a:t>resorptívne</a:t>
            </a:r>
            <a:r>
              <a:rPr lang="sk-SK" dirty="0" smtClean="0"/>
              <a:t> procesy, čo vedie k rozrušeniu kosteného lôžka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29712"/>
          </a:xfrm>
        </p:spPr>
        <p:txBody>
          <a:bodyPr/>
          <a:lstStyle/>
          <a:p>
            <a:r>
              <a:rPr lang="sk-SK" b="1" u="sng" dirty="0" smtClean="0">
                <a:solidFill>
                  <a:srgbClr val="FF0000"/>
                </a:solidFill>
              </a:rPr>
              <a:t>3.s </a:t>
            </a:r>
            <a:r>
              <a:rPr lang="sk-SK" b="1" u="sng" dirty="0" err="1" smtClean="0">
                <a:solidFill>
                  <a:srgbClr val="FF0000"/>
                </a:solidFill>
              </a:rPr>
              <a:t>mukodentálnym</a:t>
            </a:r>
            <a:r>
              <a:rPr lang="sk-SK" b="1" u="sng" dirty="0" smtClean="0">
                <a:solidFill>
                  <a:srgbClr val="FF0000"/>
                </a:solidFill>
              </a:rPr>
              <a:t> prenosom:</a:t>
            </a:r>
            <a:endParaRPr lang="sk-SK" b="1" dirty="0" smtClean="0">
              <a:solidFill>
                <a:srgbClr val="FF0000"/>
              </a:solidFill>
            </a:endParaRPr>
          </a:p>
          <a:p>
            <a:r>
              <a:rPr lang="sk-SK" dirty="0" smtClean="0"/>
              <a:t>Sú to náhrady sedlové, </a:t>
            </a:r>
            <a:r>
              <a:rPr lang="sk-SK" dirty="0" err="1" smtClean="0"/>
              <a:t>zbytkové</a:t>
            </a:r>
            <a:r>
              <a:rPr lang="sk-SK" dirty="0" smtClean="0"/>
              <a:t> zuby sa využívajú len na stabilitu a </a:t>
            </a:r>
            <a:r>
              <a:rPr lang="sk-SK" dirty="0" err="1" smtClean="0"/>
              <a:t>retenciu</a:t>
            </a:r>
            <a:r>
              <a:rPr lang="sk-SK" dirty="0" smtClean="0"/>
              <a:t> náhrady.  Prevažnú časť prenosu </a:t>
            </a:r>
            <a:r>
              <a:rPr lang="sk-SK" dirty="0" err="1" smtClean="0"/>
              <a:t>žuv</a:t>
            </a:r>
            <a:r>
              <a:rPr lang="sk-SK" dirty="0" smtClean="0"/>
              <a:t>. síl zabezpečuje sliznica.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65816"/>
          </a:xfrm>
        </p:spPr>
        <p:txBody>
          <a:bodyPr>
            <a:normAutofit lnSpcReduction="10000"/>
          </a:bodyPr>
          <a:lstStyle/>
          <a:p>
            <a:r>
              <a:rPr lang="sk-SK" b="1" u="sng" dirty="0" smtClean="0">
                <a:solidFill>
                  <a:srgbClr val="FF0000"/>
                </a:solidFill>
              </a:rPr>
              <a:t>4.s </a:t>
            </a:r>
            <a:r>
              <a:rPr lang="sk-SK" b="1" u="sng" dirty="0" err="1" smtClean="0">
                <a:solidFill>
                  <a:srgbClr val="FF0000"/>
                </a:solidFill>
              </a:rPr>
              <a:t>mukóznym</a:t>
            </a:r>
            <a:r>
              <a:rPr lang="sk-SK" b="1" u="sng" dirty="0" smtClean="0">
                <a:solidFill>
                  <a:srgbClr val="FF0000"/>
                </a:solidFill>
              </a:rPr>
              <a:t> prenosom:</a:t>
            </a:r>
            <a:endParaRPr lang="sk-SK" b="1" dirty="0" smtClean="0">
              <a:solidFill>
                <a:srgbClr val="FF0000"/>
              </a:solidFill>
            </a:endParaRPr>
          </a:p>
          <a:p>
            <a:r>
              <a:rPr lang="sk-SK" dirty="0" smtClean="0"/>
              <a:t>Množstvo </a:t>
            </a:r>
            <a:r>
              <a:rPr lang="sk-SK" dirty="0" err="1" smtClean="0"/>
              <a:t>podslizničného</a:t>
            </a:r>
            <a:r>
              <a:rPr lang="sk-SK" dirty="0" smtClean="0"/>
              <a:t> väziva ovplyvňuje pohyblivosť a stlačiteľnosť sliznice. Kým pri dentálnom prenose na závesný aparát zuba pôsobí predovšetkým ťah, v tomto prípade je to tlak</a:t>
            </a:r>
          </a:p>
          <a:p>
            <a:r>
              <a:rPr lang="sk-SK" dirty="0" smtClean="0"/>
              <a:t>Nefyziologický tlak vždy vyvoláva ischémiu, kt. vo väčšine prípadov nie je škodlivá.</a:t>
            </a:r>
          </a:p>
          <a:p>
            <a:r>
              <a:rPr lang="sk-SK" dirty="0" smtClean="0"/>
              <a:t> </a:t>
            </a:r>
            <a:r>
              <a:rPr lang="sk-SK" dirty="0" err="1" smtClean="0"/>
              <a:t>Intermitentný</a:t>
            </a:r>
            <a:r>
              <a:rPr lang="sk-SK" dirty="0" smtClean="0"/>
              <a:t> krátkodobý tlak, vystriedaný relaxáciou mäkkých tkanív pôsobí ako masáž sliznice a škody na mäkkých tkanivách a priľahlej kosti sú menšie, než v prípade, že tkanivo nie je zaťažované vôbec (atrofia ex </a:t>
            </a:r>
            <a:r>
              <a:rPr lang="sk-SK" dirty="0" err="1" smtClean="0"/>
              <a:t>inactivitate</a:t>
            </a:r>
            <a:r>
              <a:rPr lang="sk-SK" dirty="0" smtClean="0"/>
              <a:t>)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65816"/>
          </a:xfrm>
        </p:spPr>
        <p:txBody>
          <a:bodyPr>
            <a:normAutofit fontScale="92500" lnSpcReduction="10000"/>
          </a:bodyPr>
          <a:lstStyle/>
          <a:p>
            <a:r>
              <a:rPr lang="sk-SK" dirty="0" smtClean="0"/>
              <a:t>Naopak v prípade nadmernej záťaže, napr. pri </a:t>
            </a:r>
            <a:r>
              <a:rPr lang="sk-SK" dirty="0" err="1" smtClean="0"/>
              <a:t>bruxizme</a:t>
            </a:r>
            <a:r>
              <a:rPr lang="sk-SK" dirty="0" smtClean="0"/>
              <a:t>, veľmi rýchlo dochádza ku kostným zmenám v dôsledku tlakovej </a:t>
            </a:r>
            <a:r>
              <a:rPr lang="sk-SK" dirty="0" err="1" smtClean="0"/>
              <a:t>resorpcie</a:t>
            </a:r>
            <a:r>
              <a:rPr lang="sk-SK" dirty="0" smtClean="0"/>
              <a:t>.</a:t>
            </a:r>
          </a:p>
          <a:p>
            <a:r>
              <a:rPr lang="sk-SK" dirty="0" smtClean="0"/>
              <a:t>Na prenos </a:t>
            </a:r>
            <a:r>
              <a:rPr lang="sk-SK" dirty="0" err="1" smtClean="0"/>
              <a:t>žuv</a:t>
            </a:r>
            <a:r>
              <a:rPr lang="sk-SK" dirty="0" smtClean="0"/>
              <a:t>. síl je využitá výlučne sliznica a </a:t>
            </a:r>
            <a:r>
              <a:rPr lang="sk-SK" dirty="0" err="1" smtClean="0"/>
              <a:t>podslizničné</a:t>
            </a:r>
            <a:r>
              <a:rPr lang="sk-SK" dirty="0" smtClean="0"/>
              <a:t> väzivo. </a:t>
            </a:r>
          </a:p>
          <a:p>
            <a:r>
              <a:rPr lang="sk-SK" dirty="0" smtClean="0"/>
              <a:t>Aby </a:t>
            </a:r>
            <a:r>
              <a:rPr lang="sk-SK" dirty="0" err="1" smtClean="0"/>
              <a:t>žuv</a:t>
            </a:r>
            <a:r>
              <a:rPr lang="sk-SK" dirty="0" smtClean="0"/>
              <a:t>. tlak výrazne neprevyšoval únosnú mieru, musia byť tieto náhrady maximálne </a:t>
            </a:r>
            <a:r>
              <a:rPr lang="sk-SK" dirty="0" err="1" smtClean="0"/>
              <a:t>extendované</a:t>
            </a:r>
            <a:r>
              <a:rPr lang="sk-SK" dirty="0" smtClean="0"/>
              <a:t> a ich telo zaberá veľkú plochu. </a:t>
            </a:r>
          </a:p>
          <a:p>
            <a:r>
              <a:rPr lang="sk-SK" dirty="0" smtClean="0"/>
              <a:t>Patria k im celkové snímateľné náhrady a ČSN v prípade malého počtu ojedinele stojacich zubov s negatívnym biol. faktorom</a:t>
            </a:r>
          </a:p>
          <a:p>
            <a:r>
              <a:rPr lang="sk-SK" dirty="0" err="1" smtClean="0"/>
              <a:t>Mukózny</a:t>
            </a:r>
            <a:r>
              <a:rPr lang="sk-SK" dirty="0" smtClean="0"/>
              <a:t> prenos </a:t>
            </a:r>
            <a:r>
              <a:rPr lang="sk-SK" dirty="0" err="1" smtClean="0"/>
              <a:t>žuv</a:t>
            </a:r>
            <a:r>
              <a:rPr lang="sk-SK" dirty="0" smtClean="0"/>
              <a:t>. síl je nefyziologický, preto je snahou čo najdlhšie uchovať v zubnom oblúku piliere 1.triedy.</a:t>
            </a:r>
          </a:p>
          <a:p>
            <a:r>
              <a:rPr lang="sk-SK" dirty="0" smtClean="0"/>
              <a:t> 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49792"/>
          </a:xfrm>
        </p:spPr>
        <p:txBody>
          <a:bodyPr>
            <a:normAutofit/>
          </a:bodyPr>
          <a:lstStyle/>
          <a:p>
            <a:r>
              <a:rPr lang="cs-CZ" dirty="0" err="1" smtClean="0"/>
              <a:t>Tieto</a:t>
            </a:r>
            <a:r>
              <a:rPr lang="cs-CZ" dirty="0" smtClean="0"/>
              <a:t> náhrady </a:t>
            </a:r>
            <a:r>
              <a:rPr lang="cs-CZ" dirty="0" err="1" smtClean="0"/>
              <a:t>nemajú</a:t>
            </a:r>
            <a:r>
              <a:rPr lang="cs-CZ" dirty="0" smtClean="0"/>
              <a:t> </a:t>
            </a:r>
            <a:r>
              <a:rPr lang="cs-CZ" dirty="0" err="1" smtClean="0"/>
              <a:t>zložité</a:t>
            </a:r>
            <a:r>
              <a:rPr lang="cs-CZ" dirty="0" smtClean="0"/>
              <a:t> kovové </a:t>
            </a:r>
            <a:r>
              <a:rPr lang="cs-CZ" dirty="0" err="1" smtClean="0"/>
              <a:t>liate</a:t>
            </a:r>
            <a:r>
              <a:rPr lang="cs-CZ" dirty="0" smtClean="0"/>
              <a:t> </a:t>
            </a:r>
            <a:r>
              <a:rPr lang="cs-CZ" dirty="0" err="1" smtClean="0"/>
              <a:t>konštrukcie</a:t>
            </a:r>
            <a:r>
              <a:rPr lang="cs-CZ" dirty="0" smtClean="0"/>
              <a:t>, </a:t>
            </a:r>
            <a:r>
              <a:rPr lang="cs-CZ" dirty="0" err="1" smtClean="0"/>
              <a:t>jednoduchšie</a:t>
            </a:r>
            <a:r>
              <a:rPr lang="cs-CZ" dirty="0" smtClean="0"/>
              <a:t> </a:t>
            </a:r>
            <a:r>
              <a:rPr lang="cs-CZ" dirty="0" err="1" smtClean="0"/>
              <a:t>zhotovenie</a:t>
            </a:r>
            <a:r>
              <a:rPr lang="cs-CZ" dirty="0" smtClean="0"/>
              <a:t>:</a:t>
            </a:r>
            <a:endParaRPr lang="sk-SK" dirty="0" smtClean="0"/>
          </a:p>
          <a:p>
            <a:r>
              <a:rPr lang="cs-CZ" b="1" i="1" dirty="0" smtClean="0"/>
              <a:t>1.ordinačná </a:t>
            </a:r>
            <a:r>
              <a:rPr lang="cs-CZ" b="1" i="1" dirty="0" err="1" smtClean="0"/>
              <a:t>fáza</a:t>
            </a:r>
            <a:r>
              <a:rPr lang="cs-CZ" dirty="0" smtClean="0"/>
              <a:t> – po </a:t>
            </a:r>
            <a:r>
              <a:rPr lang="cs-CZ" dirty="0" err="1" smtClean="0"/>
              <a:t>vhodnej</a:t>
            </a:r>
            <a:r>
              <a:rPr lang="cs-CZ" dirty="0" smtClean="0"/>
              <a:t> </a:t>
            </a:r>
            <a:r>
              <a:rPr lang="cs-CZ" dirty="0" err="1" smtClean="0"/>
              <a:t>úprave</a:t>
            </a:r>
            <a:r>
              <a:rPr lang="cs-CZ" dirty="0" smtClean="0"/>
              <a:t> </a:t>
            </a:r>
            <a:r>
              <a:rPr lang="cs-CZ" dirty="0" err="1" smtClean="0"/>
              <a:t>pilierových</a:t>
            </a:r>
            <a:r>
              <a:rPr lang="cs-CZ" dirty="0" smtClean="0"/>
              <a:t> </a:t>
            </a:r>
            <a:r>
              <a:rPr lang="cs-CZ" dirty="0" err="1" smtClean="0"/>
              <a:t>zubov</a:t>
            </a:r>
            <a:r>
              <a:rPr lang="cs-CZ" dirty="0" smtClean="0"/>
              <a:t> urobíme alginátové </a:t>
            </a:r>
            <a:r>
              <a:rPr lang="cs-CZ" dirty="0" err="1" smtClean="0"/>
              <a:t>odtlačky</a:t>
            </a:r>
            <a:r>
              <a:rPr lang="cs-CZ" dirty="0" smtClean="0"/>
              <a:t> v </a:t>
            </a:r>
            <a:r>
              <a:rPr lang="cs-CZ" dirty="0" err="1" smtClean="0"/>
              <a:t>konfekčnej</a:t>
            </a:r>
            <a:r>
              <a:rPr lang="cs-CZ" dirty="0" smtClean="0"/>
              <a:t> </a:t>
            </a:r>
            <a:r>
              <a:rPr lang="cs-CZ" dirty="0" err="1" smtClean="0"/>
              <a:t>lyžici</a:t>
            </a:r>
            <a:r>
              <a:rPr lang="cs-CZ" dirty="0" smtClean="0"/>
              <a:t>.</a:t>
            </a:r>
            <a:endParaRPr lang="sk-SK" dirty="0" smtClean="0"/>
          </a:p>
          <a:p>
            <a:r>
              <a:rPr lang="cs-CZ" b="1" i="1" dirty="0" smtClean="0"/>
              <a:t>1.laboratórna </a:t>
            </a:r>
            <a:r>
              <a:rPr lang="cs-CZ" b="1" i="1" dirty="0" err="1" smtClean="0"/>
              <a:t>fáza</a:t>
            </a:r>
            <a:r>
              <a:rPr lang="cs-CZ" dirty="0" smtClean="0"/>
              <a:t> – </a:t>
            </a:r>
            <a:r>
              <a:rPr lang="cs-CZ" dirty="0" err="1" smtClean="0"/>
              <a:t>zhotovenie</a:t>
            </a:r>
            <a:r>
              <a:rPr lang="cs-CZ" dirty="0" smtClean="0"/>
              <a:t> </a:t>
            </a:r>
            <a:r>
              <a:rPr lang="cs-CZ" dirty="0" err="1" smtClean="0"/>
              <a:t>sadrových</a:t>
            </a:r>
            <a:r>
              <a:rPr lang="cs-CZ" dirty="0" smtClean="0"/>
              <a:t> </a:t>
            </a:r>
            <a:r>
              <a:rPr lang="cs-CZ" dirty="0" err="1" smtClean="0"/>
              <a:t>modelov</a:t>
            </a:r>
            <a:r>
              <a:rPr lang="cs-CZ" dirty="0" smtClean="0"/>
              <a:t> a </a:t>
            </a:r>
            <a:r>
              <a:rPr lang="cs-CZ" dirty="0" err="1" smtClean="0"/>
              <a:t>zhyzových</a:t>
            </a:r>
            <a:r>
              <a:rPr lang="cs-CZ" dirty="0" smtClean="0"/>
              <a:t> </a:t>
            </a:r>
            <a:r>
              <a:rPr lang="cs-CZ" dirty="0" err="1" smtClean="0"/>
              <a:t>šablón</a:t>
            </a:r>
            <a:r>
              <a:rPr lang="cs-CZ" dirty="0" smtClean="0"/>
              <a:t>, </a:t>
            </a:r>
            <a:r>
              <a:rPr lang="cs-CZ" dirty="0" err="1" smtClean="0"/>
              <a:t>ak</a:t>
            </a:r>
            <a:r>
              <a:rPr lang="cs-CZ" dirty="0" smtClean="0"/>
              <a:t> neboli prvotné </a:t>
            </a:r>
            <a:r>
              <a:rPr lang="cs-CZ" dirty="0" err="1" smtClean="0"/>
              <a:t>odtlačky</a:t>
            </a:r>
            <a:r>
              <a:rPr lang="cs-CZ" dirty="0" smtClean="0"/>
              <a:t> dokonalé a neboli </a:t>
            </a:r>
            <a:r>
              <a:rPr lang="cs-CZ" dirty="0" err="1" smtClean="0"/>
              <a:t>zachytené</a:t>
            </a:r>
            <a:r>
              <a:rPr lang="cs-CZ" dirty="0" smtClean="0"/>
              <a:t> </a:t>
            </a:r>
            <a:r>
              <a:rPr lang="cs-CZ" dirty="0" err="1" smtClean="0"/>
              <a:t>potrebné</a:t>
            </a:r>
            <a:r>
              <a:rPr lang="cs-CZ" dirty="0" smtClean="0"/>
              <a:t> anatomické útvary, zhotoví laborant aj </a:t>
            </a:r>
            <a:r>
              <a:rPr lang="cs-CZ" dirty="0" err="1" smtClean="0"/>
              <a:t>individuálnu</a:t>
            </a:r>
            <a:r>
              <a:rPr lang="cs-CZ" dirty="0" smtClean="0"/>
              <a:t> </a:t>
            </a:r>
            <a:r>
              <a:rPr lang="cs-CZ" dirty="0" err="1" smtClean="0"/>
              <a:t>odtlačkovú</a:t>
            </a:r>
            <a:r>
              <a:rPr lang="cs-CZ" dirty="0" smtClean="0"/>
              <a:t> </a:t>
            </a:r>
            <a:r>
              <a:rPr lang="cs-CZ" dirty="0" err="1" smtClean="0"/>
              <a:t>lyžicu</a:t>
            </a:r>
            <a:r>
              <a:rPr lang="cs-CZ" dirty="0" smtClean="0"/>
              <a:t>.</a:t>
            </a:r>
            <a:endParaRPr lang="sk-SK" dirty="0" smtClean="0"/>
          </a:p>
          <a:p>
            <a:r>
              <a:rPr lang="cs-CZ" dirty="0" smtClean="0"/>
              <a:t> 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33768"/>
          </a:xfrm>
        </p:spPr>
        <p:txBody>
          <a:bodyPr>
            <a:normAutofit fontScale="92500" lnSpcReduction="10000"/>
          </a:bodyPr>
          <a:lstStyle/>
          <a:p>
            <a:r>
              <a:rPr lang="cs-CZ" b="1" i="1" dirty="0" smtClean="0"/>
              <a:t>2.ordin. </a:t>
            </a:r>
            <a:r>
              <a:rPr lang="cs-CZ" b="1" i="1" dirty="0" err="1" smtClean="0"/>
              <a:t>fáza</a:t>
            </a:r>
            <a:r>
              <a:rPr lang="cs-CZ" dirty="0" smtClean="0"/>
              <a:t> – </a:t>
            </a:r>
            <a:r>
              <a:rPr lang="cs-CZ" dirty="0" err="1" smtClean="0"/>
              <a:t>pomocou</a:t>
            </a:r>
            <a:r>
              <a:rPr lang="cs-CZ" dirty="0" smtClean="0"/>
              <a:t> </a:t>
            </a:r>
            <a:r>
              <a:rPr lang="cs-CZ" dirty="0" err="1" smtClean="0"/>
              <a:t>zhryzovej</a:t>
            </a:r>
            <a:r>
              <a:rPr lang="cs-CZ" dirty="0" smtClean="0"/>
              <a:t> </a:t>
            </a:r>
            <a:r>
              <a:rPr lang="cs-CZ" dirty="0" err="1" smtClean="0"/>
              <a:t>šablóny</a:t>
            </a:r>
            <a:r>
              <a:rPr lang="cs-CZ" dirty="0" smtClean="0"/>
              <a:t> </a:t>
            </a:r>
            <a:r>
              <a:rPr lang="cs-CZ" dirty="0" err="1" smtClean="0"/>
              <a:t>určenie</a:t>
            </a:r>
            <a:r>
              <a:rPr lang="cs-CZ" dirty="0" smtClean="0"/>
              <a:t> </a:t>
            </a:r>
            <a:r>
              <a:rPr lang="cs-CZ" dirty="0" err="1" smtClean="0"/>
              <a:t>Mx</a:t>
            </a:r>
            <a:r>
              <a:rPr lang="cs-CZ" dirty="0" smtClean="0"/>
              <a:t> – </a:t>
            </a:r>
            <a:r>
              <a:rPr lang="cs-CZ" dirty="0" err="1" smtClean="0"/>
              <a:t>Mn</a:t>
            </a:r>
            <a:r>
              <a:rPr lang="cs-CZ" dirty="0" smtClean="0"/>
              <a:t> </a:t>
            </a:r>
            <a:r>
              <a:rPr lang="cs-CZ" dirty="0" err="1" smtClean="0"/>
              <a:t>vzťahov</a:t>
            </a:r>
            <a:r>
              <a:rPr lang="cs-CZ" dirty="0" smtClean="0"/>
              <a:t>, </a:t>
            </a:r>
            <a:r>
              <a:rPr lang="cs-CZ" dirty="0" err="1" smtClean="0"/>
              <a:t>ak</a:t>
            </a:r>
            <a:r>
              <a:rPr lang="cs-CZ" dirty="0" smtClean="0"/>
              <a:t> </a:t>
            </a:r>
            <a:r>
              <a:rPr lang="cs-CZ" dirty="0" err="1" smtClean="0"/>
              <a:t>nie</a:t>
            </a:r>
            <a:r>
              <a:rPr lang="cs-CZ" dirty="0" smtClean="0"/>
              <a:t> je zachovaná oporná zóna postupujeme </a:t>
            </a:r>
            <a:r>
              <a:rPr lang="cs-CZ" dirty="0" err="1" smtClean="0"/>
              <a:t>ako</a:t>
            </a:r>
            <a:r>
              <a:rPr lang="cs-CZ" dirty="0" smtClean="0"/>
              <a:t> u </a:t>
            </a:r>
            <a:r>
              <a:rPr lang="cs-CZ" dirty="0" err="1" smtClean="0"/>
              <a:t>totálnych</a:t>
            </a:r>
            <a:r>
              <a:rPr lang="cs-CZ" dirty="0" smtClean="0"/>
              <a:t> náhrad, </a:t>
            </a:r>
            <a:r>
              <a:rPr lang="cs-CZ" dirty="0" err="1" smtClean="0"/>
              <a:t>výber</a:t>
            </a:r>
            <a:r>
              <a:rPr lang="cs-CZ" dirty="0" smtClean="0"/>
              <a:t> </a:t>
            </a:r>
            <a:r>
              <a:rPr lang="cs-CZ" dirty="0" err="1" smtClean="0"/>
              <a:t>zubov</a:t>
            </a:r>
            <a:r>
              <a:rPr lang="cs-CZ" dirty="0" smtClean="0"/>
              <a:t> a </a:t>
            </a:r>
            <a:r>
              <a:rPr lang="cs-CZ" dirty="0" err="1" smtClean="0"/>
              <a:t>naznačenie</a:t>
            </a:r>
            <a:r>
              <a:rPr lang="cs-CZ" dirty="0" smtClean="0"/>
              <a:t> </a:t>
            </a:r>
            <a:r>
              <a:rPr lang="cs-CZ" dirty="0" err="1" smtClean="0"/>
              <a:t>priebehu</a:t>
            </a:r>
            <a:r>
              <a:rPr lang="cs-CZ" dirty="0" smtClean="0"/>
              <a:t> kovových </a:t>
            </a:r>
            <a:r>
              <a:rPr lang="cs-CZ" dirty="0" err="1" smtClean="0"/>
              <a:t>prvkov</a:t>
            </a:r>
            <a:r>
              <a:rPr lang="cs-CZ" dirty="0" smtClean="0"/>
              <a:t>.</a:t>
            </a:r>
            <a:endParaRPr lang="sk-SK" dirty="0" smtClean="0"/>
          </a:p>
          <a:p>
            <a:r>
              <a:rPr lang="cs-CZ" b="1" i="1" dirty="0" smtClean="0"/>
              <a:t>2.lab. </a:t>
            </a:r>
            <a:r>
              <a:rPr lang="cs-CZ" b="1" i="1" dirty="0" err="1" smtClean="0"/>
              <a:t>fáza</a:t>
            </a:r>
            <a:r>
              <a:rPr lang="cs-CZ" dirty="0" smtClean="0"/>
              <a:t> – </a:t>
            </a:r>
            <a:r>
              <a:rPr lang="cs-CZ" dirty="0" err="1" smtClean="0"/>
              <a:t>zasadrovanie</a:t>
            </a:r>
            <a:r>
              <a:rPr lang="cs-CZ" dirty="0" smtClean="0"/>
              <a:t> </a:t>
            </a:r>
            <a:r>
              <a:rPr lang="cs-CZ" dirty="0" err="1" smtClean="0"/>
              <a:t>modelov</a:t>
            </a:r>
            <a:r>
              <a:rPr lang="cs-CZ" dirty="0" smtClean="0"/>
              <a:t> do </a:t>
            </a:r>
            <a:r>
              <a:rPr lang="cs-CZ" dirty="0" err="1" smtClean="0"/>
              <a:t>artikulačného</a:t>
            </a:r>
            <a:r>
              <a:rPr lang="cs-CZ" dirty="0" smtClean="0"/>
              <a:t> </a:t>
            </a:r>
            <a:r>
              <a:rPr lang="cs-CZ" dirty="0" err="1" smtClean="0"/>
              <a:t>prístroja</a:t>
            </a:r>
            <a:r>
              <a:rPr lang="cs-CZ" dirty="0" smtClean="0"/>
              <a:t>, </a:t>
            </a:r>
            <a:r>
              <a:rPr lang="cs-CZ" dirty="0" err="1" smtClean="0"/>
              <a:t>určenie</a:t>
            </a:r>
            <a:r>
              <a:rPr lang="cs-CZ" dirty="0" smtClean="0"/>
              <a:t> </a:t>
            </a:r>
            <a:r>
              <a:rPr lang="cs-CZ" dirty="0" err="1" smtClean="0"/>
              <a:t>smeru</a:t>
            </a:r>
            <a:r>
              <a:rPr lang="cs-CZ" dirty="0" smtClean="0"/>
              <a:t> </a:t>
            </a:r>
            <a:r>
              <a:rPr lang="cs-CZ" dirty="0" err="1" smtClean="0"/>
              <a:t>nasadenia</a:t>
            </a:r>
            <a:r>
              <a:rPr lang="cs-CZ" dirty="0" smtClean="0"/>
              <a:t> náhrady, zákres </a:t>
            </a:r>
            <a:r>
              <a:rPr lang="cs-CZ" dirty="0" err="1" smtClean="0"/>
              <a:t>deliacej</a:t>
            </a:r>
            <a:r>
              <a:rPr lang="cs-CZ" dirty="0" smtClean="0"/>
              <a:t> </a:t>
            </a:r>
            <a:r>
              <a:rPr lang="cs-CZ" dirty="0" err="1" smtClean="0"/>
              <a:t>línie</a:t>
            </a:r>
            <a:r>
              <a:rPr lang="cs-CZ" dirty="0" smtClean="0"/>
              <a:t> na sponových </a:t>
            </a:r>
            <a:r>
              <a:rPr lang="cs-CZ" dirty="0" err="1" smtClean="0"/>
              <a:t>zuboch</a:t>
            </a:r>
            <a:r>
              <a:rPr lang="cs-CZ" dirty="0" smtClean="0"/>
              <a:t>, zákres </a:t>
            </a:r>
            <a:r>
              <a:rPr lang="cs-CZ" dirty="0" err="1" smtClean="0"/>
              <a:t>modelácie</a:t>
            </a:r>
            <a:r>
              <a:rPr lang="cs-CZ" dirty="0" smtClean="0"/>
              <a:t> a </a:t>
            </a:r>
            <a:r>
              <a:rPr lang="cs-CZ" dirty="0" err="1" smtClean="0"/>
              <a:t>odtliatie</a:t>
            </a:r>
            <a:r>
              <a:rPr lang="cs-CZ" dirty="0" smtClean="0"/>
              <a:t> </a:t>
            </a:r>
            <a:r>
              <a:rPr lang="cs-CZ" dirty="0" err="1" smtClean="0"/>
              <a:t>liatých</a:t>
            </a:r>
            <a:r>
              <a:rPr lang="cs-CZ" dirty="0" smtClean="0"/>
              <a:t> </a:t>
            </a:r>
            <a:r>
              <a:rPr lang="cs-CZ" dirty="0" err="1" smtClean="0"/>
              <a:t>kotviacich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</a:t>
            </a:r>
            <a:r>
              <a:rPr lang="cs-CZ" dirty="0" err="1" smtClean="0"/>
              <a:t>stabilizačných</a:t>
            </a:r>
            <a:r>
              <a:rPr lang="cs-CZ" dirty="0" smtClean="0"/>
              <a:t> </a:t>
            </a:r>
            <a:r>
              <a:rPr lang="cs-CZ" dirty="0" err="1" smtClean="0"/>
              <a:t>prvkov</a:t>
            </a:r>
            <a:r>
              <a:rPr lang="cs-CZ" dirty="0" smtClean="0"/>
              <a:t>. Vymodeluje </a:t>
            </a:r>
            <a:r>
              <a:rPr lang="cs-CZ" dirty="0" err="1" smtClean="0"/>
              <a:t>sa</a:t>
            </a:r>
            <a:r>
              <a:rPr lang="cs-CZ" dirty="0" smtClean="0"/>
              <a:t> voskový model náhrady, </a:t>
            </a:r>
            <a:r>
              <a:rPr lang="cs-CZ" dirty="0" err="1" smtClean="0"/>
              <a:t>vrátane</a:t>
            </a:r>
            <a:r>
              <a:rPr lang="cs-CZ" dirty="0" smtClean="0"/>
              <a:t> </a:t>
            </a:r>
            <a:r>
              <a:rPr lang="cs-CZ" dirty="0" err="1" smtClean="0"/>
              <a:t>postavenia</a:t>
            </a:r>
            <a:r>
              <a:rPr lang="cs-CZ" dirty="0" smtClean="0"/>
              <a:t> </a:t>
            </a:r>
            <a:r>
              <a:rPr lang="cs-CZ" dirty="0" err="1" smtClean="0"/>
              <a:t>zubov</a:t>
            </a:r>
            <a:r>
              <a:rPr lang="cs-CZ" dirty="0" smtClean="0"/>
              <a:t> a </a:t>
            </a:r>
            <a:r>
              <a:rPr lang="cs-CZ" dirty="0" err="1" smtClean="0"/>
              <a:t>upevnenie</a:t>
            </a:r>
            <a:r>
              <a:rPr lang="cs-CZ" dirty="0" smtClean="0"/>
              <a:t> </a:t>
            </a:r>
            <a:r>
              <a:rPr lang="cs-CZ" dirty="0" err="1" smtClean="0"/>
              <a:t>odliatych</a:t>
            </a:r>
            <a:r>
              <a:rPr lang="cs-CZ" dirty="0" smtClean="0"/>
              <a:t> </a:t>
            </a:r>
            <a:r>
              <a:rPr lang="cs-CZ" dirty="0" err="1" smtClean="0"/>
              <a:t>kotviacich</a:t>
            </a:r>
            <a:r>
              <a:rPr lang="cs-CZ" dirty="0" smtClean="0"/>
              <a:t> </a:t>
            </a:r>
            <a:r>
              <a:rPr lang="cs-CZ" dirty="0" err="1" smtClean="0"/>
              <a:t>prvkov</a:t>
            </a:r>
            <a:r>
              <a:rPr lang="cs-CZ" dirty="0" smtClean="0"/>
              <a:t> </a:t>
            </a:r>
            <a:r>
              <a:rPr lang="cs-CZ" dirty="0" err="1" smtClean="0"/>
              <a:t>al</a:t>
            </a:r>
            <a:r>
              <a:rPr lang="cs-CZ" dirty="0" smtClean="0"/>
              <a:t>. </a:t>
            </a:r>
            <a:r>
              <a:rPr lang="cs-CZ" dirty="0" err="1" smtClean="0"/>
              <a:t>retenčných</a:t>
            </a:r>
            <a:r>
              <a:rPr lang="cs-CZ" dirty="0" smtClean="0"/>
              <a:t> </a:t>
            </a:r>
            <a:r>
              <a:rPr lang="cs-CZ" dirty="0" err="1" smtClean="0"/>
              <a:t>drôtených</a:t>
            </a:r>
            <a:r>
              <a:rPr lang="cs-CZ" dirty="0" smtClean="0"/>
              <a:t> </a:t>
            </a:r>
            <a:r>
              <a:rPr lang="cs-CZ" dirty="0" err="1" smtClean="0"/>
              <a:t>ramien</a:t>
            </a:r>
            <a:r>
              <a:rPr lang="cs-CZ" dirty="0" smtClean="0"/>
              <a:t> kombinovaných </a:t>
            </a:r>
            <a:r>
              <a:rPr lang="cs-CZ" dirty="0" err="1" smtClean="0"/>
              <a:t>spôn</a:t>
            </a:r>
            <a:r>
              <a:rPr lang="cs-CZ" dirty="0" smtClean="0"/>
              <a:t>.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33768"/>
          </a:xfrm>
        </p:spPr>
        <p:txBody>
          <a:bodyPr>
            <a:normAutofit fontScale="92500"/>
          </a:bodyPr>
          <a:lstStyle/>
          <a:p>
            <a:r>
              <a:rPr lang="cs-CZ" b="1" i="1" dirty="0" smtClean="0"/>
              <a:t>3.ordin. </a:t>
            </a:r>
            <a:r>
              <a:rPr lang="cs-CZ" b="1" i="1" dirty="0" err="1" smtClean="0"/>
              <a:t>fáza</a:t>
            </a:r>
            <a:r>
              <a:rPr lang="cs-CZ" dirty="0" smtClean="0"/>
              <a:t> – po </a:t>
            </a:r>
            <a:r>
              <a:rPr lang="cs-CZ" dirty="0" err="1" smtClean="0"/>
              <a:t>nasadení</a:t>
            </a:r>
            <a:r>
              <a:rPr lang="cs-CZ" dirty="0" smtClean="0"/>
              <a:t> náhrady sledujeme </a:t>
            </a:r>
            <a:r>
              <a:rPr lang="cs-CZ" dirty="0" err="1" smtClean="0"/>
              <a:t>smer</a:t>
            </a:r>
            <a:r>
              <a:rPr lang="cs-CZ" dirty="0" smtClean="0"/>
              <a:t> jej </a:t>
            </a:r>
            <a:r>
              <a:rPr lang="cs-CZ" dirty="0" err="1" smtClean="0"/>
              <a:t>nasadenia</a:t>
            </a:r>
            <a:r>
              <a:rPr lang="cs-CZ" dirty="0" smtClean="0"/>
              <a:t>, </a:t>
            </a:r>
            <a:r>
              <a:rPr lang="cs-CZ" dirty="0" err="1" smtClean="0"/>
              <a:t>dosadnutie</a:t>
            </a:r>
            <a:r>
              <a:rPr lang="cs-CZ" dirty="0" smtClean="0"/>
              <a:t> náhrady na </a:t>
            </a:r>
            <a:r>
              <a:rPr lang="cs-CZ" dirty="0" err="1" smtClean="0"/>
              <a:t>protézne</a:t>
            </a:r>
            <a:r>
              <a:rPr lang="cs-CZ" dirty="0" smtClean="0"/>
              <a:t> </a:t>
            </a:r>
            <a:r>
              <a:rPr lang="cs-CZ" dirty="0" err="1" smtClean="0"/>
              <a:t>lôžko</a:t>
            </a:r>
            <a:r>
              <a:rPr lang="cs-CZ" dirty="0" smtClean="0"/>
              <a:t>, </a:t>
            </a:r>
            <a:r>
              <a:rPr lang="cs-CZ" dirty="0" err="1" smtClean="0"/>
              <a:t>dosadnutie</a:t>
            </a:r>
            <a:r>
              <a:rPr lang="cs-CZ" dirty="0" smtClean="0"/>
              <a:t> </a:t>
            </a:r>
            <a:r>
              <a:rPr lang="cs-CZ" dirty="0" err="1" smtClean="0"/>
              <a:t>kotviacich</a:t>
            </a:r>
            <a:r>
              <a:rPr lang="cs-CZ" dirty="0" smtClean="0"/>
              <a:t> </a:t>
            </a:r>
            <a:r>
              <a:rPr lang="cs-CZ" dirty="0" err="1" smtClean="0"/>
              <a:t>prvkov</a:t>
            </a:r>
            <a:r>
              <a:rPr lang="cs-CZ" dirty="0" smtClean="0"/>
              <a:t> na </a:t>
            </a:r>
            <a:r>
              <a:rPr lang="cs-CZ" dirty="0" err="1" smtClean="0"/>
              <a:t>pilierové</a:t>
            </a:r>
            <a:r>
              <a:rPr lang="cs-CZ" dirty="0" smtClean="0"/>
              <a:t> zuby a </a:t>
            </a:r>
            <a:r>
              <a:rPr lang="cs-CZ" dirty="0" err="1" smtClean="0"/>
              <a:t>artikuláciu</a:t>
            </a:r>
            <a:r>
              <a:rPr lang="cs-CZ" dirty="0" smtClean="0"/>
              <a:t> </a:t>
            </a:r>
            <a:r>
              <a:rPr lang="cs-CZ" dirty="0" err="1" smtClean="0"/>
              <a:t>umelého</a:t>
            </a:r>
            <a:r>
              <a:rPr lang="cs-CZ" dirty="0" smtClean="0"/>
              <a:t> chrupu. </a:t>
            </a:r>
            <a:r>
              <a:rPr lang="cs-CZ" dirty="0" err="1" smtClean="0"/>
              <a:t>Ak</a:t>
            </a:r>
            <a:r>
              <a:rPr lang="cs-CZ" dirty="0" smtClean="0"/>
              <a:t> je nutné urobíme </a:t>
            </a:r>
            <a:r>
              <a:rPr lang="cs-CZ" dirty="0" err="1" smtClean="0"/>
              <a:t>potrebné</a:t>
            </a:r>
            <a:r>
              <a:rPr lang="cs-CZ" dirty="0" smtClean="0"/>
              <a:t> úpravy.</a:t>
            </a:r>
            <a:endParaRPr lang="sk-SK" dirty="0" smtClean="0"/>
          </a:p>
          <a:p>
            <a:r>
              <a:rPr lang="cs-CZ" b="1" i="1" dirty="0" smtClean="0"/>
              <a:t>3.lab. </a:t>
            </a:r>
            <a:r>
              <a:rPr lang="cs-CZ" b="1" i="1" dirty="0" err="1" smtClean="0"/>
              <a:t>fáza</a:t>
            </a:r>
            <a:r>
              <a:rPr lang="cs-CZ" dirty="0" smtClean="0"/>
              <a:t> – </a:t>
            </a:r>
            <a:r>
              <a:rPr lang="cs-CZ" dirty="0" err="1" smtClean="0"/>
              <a:t>definitívna</a:t>
            </a:r>
            <a:r>
              <a:rPr lang="cs-CZ" dirty="0" smtClean="0"/>
              <a:t> </a:t>
            </a:r>
            <a:r>
              <a:rPr lang="cs-CZ" dirty="0" err="1" smtClean="0"/>
              <a:t>modelácia</a:t>
            </a:r>
            <a:r>
              <a:rPr lang="cs-CZ" dirty="0" smtClean="0"/>
              <a:t>, </a:t>
            </a:r>
            <a:r>
              <a:rPr lang="cs-CZ" dirty="0" err="1" smtClean="0"/>
              <a:t>zakyvetovanie</a:t>
            </a:r>
            <a:r>
              <a:rPr lang="cs-CZ" dirty="0" smtClean="0"/>
              <a:t> </a:t>
            </a:r>
            <a:r>
              <a:rPr lang="cs-CZ" dirty="0" err="1" smtClean="0"/>
              <a:t>voskovej</a:t>
            </a:r>
            <a:r>
              <a:rPr lang="cs-CZ" dirty="0" smtClean="0"/>
              <a:t> protézy, </a:t>
            </a:r>
            <a:r>
              <a:rPr lang="cs-CZ" dirty="0" err="1" smtClean="0"/>
              <a:t>vyplavenie</a:t>
            </a:r>
            <a:r>
              <a:rPr lang="cs-CZ" dirty="0" smtClean="0"/>
              <a:t> vosku, urobí </a:t>
            </a:r>
            <a:r>
              <a:rPr lang="cs-CZ" dirty="0" err="1" smtClean="0"/>
              <a:t>sa</a:t>
            </a:r>
            <a:r>
              <a:rPr lang="cs-CZ" dirty="0" smtClean="0"/>
              <a:t> </a:t>
            </a:r>
            <a:r>
              <a:rPr lang="cs-CZ" dirty="0" err="1" smtClean="0"/>
              <a:t>izolácia</a:t>
            </a:r>
            <a:r>
              <a:rPr lang="cs-CZ" dirty="0" smtClean="0"/>
              <a:t> sádrových </a:t>
            </a:r>
            <a:r>
              <a:rPr lang="cs-CZ" dirty="0" err="1" smtClean="0"/>
              <a:t>plôch</a:t>
            </a:r>
            <a:r>
              <a:rPr lang="cs-CZ" dirty="0" smtClean="0"/>
              <a:t> a následná </a:t>
            </a:r>
            <a:r>
              <a:rPr lang="cs-CZ" dirty="0" err="1" smtClean="0"/>
              <a:t>príprava</a:t>
            </a:r>
            <a:r>
              <a:rPr lang="cs-CZ" dirty="0" smtClean="0"/>
              <a:t> </a:t>
            </a:r>
            <a:r>
              <a:rPr lang="cs-CZ" dirty="0" err="1" smtClean="0"/>
              <a:t>živicového</a:t>
            </a:r>
            <a:r>
              <a:rPr lang="cs-CZ" dirty="0" smtClean="0"/>
              <a:t> cesta – </a:t>
            </a:r>
            <a:r>
              <a:rPr lang="cs-CZ" dirty="0" err="1" smtClean="0"/>
              <a:t>napchávanie</a:t>
            </a:r>
            <a:r>
              <a:rPr lang="cs-CZ" dirty="0" smtClean="0"/>
              <a:t>, </a:t>
            </a:r>
            <a:r>
              <a:rPr lang="cs-CZ" dirty="0" err="1" smtClean="0"/>
              <a:t>lisovanie</a:t>
            </a:r>
            <a:r>
              <a:rPr lang="cs-CZ" dirty="0" smtClean="0"/>
              <a:t>, </a:t>
            </a:r>
            <a:r>
              <a:rPr lang="cs-CZ" dirty="0" err="1" smtClean="0"/>
              <a:t>stiahnutie</a:t>
            </a:r>
            <a:r>
              <a:rPr lang="cs-CZ" dirty="0" smtClean="0"/>
              <a:t> do </a:t>
            </a:r>
            <a:r>
              <a:rPr lang="cs-CZ" dirty="0" err="1" smtClean="0"/>
              <a:t>strmeňov</a:t>
            </a:r>
            <a:r>
              <a:rPr lang="cs-CZ" dirty="0" smtClean="0"/>
              <a:t>, </a:t>
            </a:r>
            <a:r>
              <a:rPr lang="cs-CZ" dirty="0" err="1" smtClean="0"/>
              <a:t>polymerizácia</a:t>
            </a:r>
            <a:r>
              <a:rPr lang="cs-CZ" dirty="0" smtClean="0"/>
              <a:t>, </a:t>
            </a:r>
            <a:r>
              <a:rPr lang="cs-CZ" dirty="0" err="1" smtClean="0"/>
              <a:t>vybratie</a:t>
            </a:r>
            <a:r>
              <a:rPr lang="cs-CZ" dirty="0" smtClean="0"/>
              <a:t> náhrady a jej </a:t>
            </a:r>
            <a:r>
              <a:rPr lang="cs-CZ" dirty="0" err="1" smtClean="0"/>
              <a:t>opracovanie</a:t>
            </a:r>
            <a:r>
              <a:rPr lang="cs-CZ" dirty="0" smtClean="0"/>
              <a:t>.</a:t>
            </a:r>
            <a:endParaRPr lang="sk-SK" dirty="0" smtClean="0"/>
          </a:p>
          <a:p>
            <a:r>
              <a:rPr lang="cs-CZ" dirty="0" smtClean="0"/>
              <a:t> 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089752"/>
          </a:xfrm>
        </p:spPr>
        <p:txBody>
          <a:bodyPr>
            <a:normAutofit fontScale="92500" lnSpcReduction="20000"/>
          </a:bodyPr>
          <a:lstStyle/>
          <a:p>
            <a:r>
              <a:rPr lang="cs-CZ" b="1" i="1" dirty="0" smtClean="0"/>
              <a:t>4.ordin. </a:t>
            </a:r>
            <a:r>
              <a:rPr lang="cs-CZ" b="1" i="1" dirty="0" err="1" smtClean="0"/>
              <a:t>fáza</a:t>
            </a:r>
            <a:r>
              <a:rPr lang="cs-CZ" dirty="0" smtClean="0"/>
              <a:t> – </a:t>
            </a:r>
            <a:r>
              <a:rPr lang="cs-CZ" dirty="0" err="1" smtClean="0"/>
              <a:t>odovzdanie</a:t>
            </a:r>
            <a:r>
              <a:rPr lang="cs-CZ" dirty="0" smtClean="0"/>
              <a:t> – sledujeme či </a:t>
            </a:r>
            <a:r>
              <a:rPr lang="cs-CZ" dirty="0" err="1" smtClean="0"/>
              <a:t>pri</a:t>
            </a:r>
            <a:r>
              <a:rPr lang="cs-CZ" dirty="0" smtClean="0"/>
              <a:t> </a:t>
            </a:r>
            <a:r>
              <a:rPr lang="cs-CZ" dirty="0" err="1" smtClean="0"/>
              <a:t>nasadzovaní</a:t>
            </a:r>
            <a:r>
              <a:rPr lang="cs-CZ" dirty="0" smtClean="0"/>
              <a:t> </a:t>
            </a:r>
            <a:r>
              <a:rPr lang="cs-CZ" dirty="0" err="1" smtClean="0"/>
              <a:t>niekde</a:t>
            </a:r>
            <a:r>
              <a:rPr lang="cs-CZ" dirty="0" smtClean="0"/>
              <a:t> </a:t>
            </a:r>
            <a:r>
              <a:rPr lang="cs-CZ" dirty="0" err="1" smtClean="0"/>
              <a:t>neprekáža</a:t>
            </a:r>
            <a:r>
              <a:rPr lang="cs-CZ" dirty="0" smtClean="0"/>
              <a:t> </a:t>
            </a:r>
            <a:r>
              <a:rPr lang="cs-CZ" dirty="0" err="1" smtClean="0"/>
              <a:t>podbiehavý</a:t>
            </a:r>
            <a:r>
              <a:rPr lang="cs-CZ" dirty="0" smtClean="0"/>
              <a:t>, </a:t>
            </a:r>
            <a:r>
              <a:rPr lang="cs-CZ" dirty="0" err="1" smtClean="0"/>
              <a:t>príliš</a:t>
            </a:r>
            <a:r>
              <a:rPr lang="cs-CZ" dirty="0" smtClean="0"/>
              <a:t> vysoký okraj náhrady – mohlo by </a:t>
            </a:r>
            <a:r>
              <a:rPr lang="cs-CZ" dirty="0" err="1" smtClean="0"/>
              <a:t>dôjsť</a:t>
            </a:r>
            <a:r>
              <a:rPr lang="cs-CZ" dirty="0" smtClean="0"/>
              <a:t> k </a:t>
            </a:r>
            <a:r>
              <a:rPr lang="cs-CZ" dirty="0" err="1" smtClean="0"/>
              <a:t>poraneniu</a:t>
            </a:r>
            <a:r>
              <a:rPr lang="cs-CZ" dirty="0" smtClean="0"/>
              <a:t> </a:t>
            </a:r>
            <a:r>
              <a:rPr lang="cs-CZ" dirty="0" err="1" smtClean="0"/>
              <a:t>slizničného</a:t>
            </a:r>
            <a:r>
              <a:rPr lang="cs-CZ" dirty="0" smtClean="0"/>
              <a:t> krytu. Závadu </a:t>
            </a:r>
            <a:r>
              <a:rPr lang="cs-CZ" dirty="0" err="1" smtClean="0"/>
              <a:t>spoznáme</a:t>
            </a:r>
            <a:r>
              <a:rPr lang="cs-CZ" dirty="0" smtClean="0"/>
              <a:t> </a:t>
            </a:r>
            <a:r>
              <a:rPr lang="cs-CZ" dirty="0" err="1" smtClean="0"/>
              <a:t>prílišnou</a:t>
            </a:r>
            <a:r>
              <a:rPr lang="cs-CZ" dirty="0" smtClean="0"/>
              <a:t> </a:t>
            </a:r>
            <a:r>
              <a:rPr lang="cs-CZ" dirty="0" err="1" smtClean="0"/>
              <a:t>anemizáciou</a:t>
            </a:r>
            <a:r>
              <a:rPr lang="cs-CZ" dirty="0" smtClean="0"/>
              <a:t> </a:t>
            </a:r>
            <a:r>
              <a:rPr lang="cs-CZ" dirty="0" err="1" smtClean="0"/>
              <a:t>priestoru</a:t>
            </a:r>
            <a:r>
              <a:rPr lang="cs-CZ" dirty="0" smtClean="0"/>
              <a:t>, na </a:t>
            </a:r>
            <a:r>
              <a:rPr lang="cs-CZ" dirty="0" err="1" smtClean="0"/>
              <a:t>kt</a:t>
            </a:r>
            <a:r>
              <a:rPr lang="cs-CZ" dirty="0" smtClean="0"/>
              <a:t>. okraj protézy </a:t>
            </a:r>
            <a:r>
              <a:rPr lang="cs-CZ" dirty="0" err="1" smtClean="0"/>
              <a:t>nasadá</a:t>
            </a:r>
            <a:r>
              <a:rPr lang="cs-CZ" dirty="0" smtClean="0"/>
              <a:t>.</a:t>
            </a:r>
            <a:endParaRPr lang="sk-SK" dirty="0" smtClean="0"/>
          </a:p>
          <a:p>
            <a:r>
              <a:rPr lang="cs-CZ" dirty="0" smtClean="0"/>
              <a:t>Po </a:t>
            </a:r>
            <a:r>
              <a:rPr lang="cs-CZ" dirty="0" err="1" smtClean="0"/>
              <a:t>nasadení</a:t>
            </a:r>
            <a:r>
              <a:rPr lang="cs-CZ" dirty="0" smtClean="0"/>
              <a:t> kontrolujeme </a:t>
            </a:r>
            <a:r>
              <a:rPr lang="cs-CZ" dirty="0" err="1" smtClean="0"/>
              <a:t>účinnosť</a:t>
            </a:r>
            <a:r>
              <a:rPr lang="cs-CZ" dirty="0" smtClean="0"/>
              <a:t> </a:t>
            </a:r>
            <a:r>
              <a:rPr lang="cs-CZ" dirty="0" err="1" smtClean="0"/>
              <a:t>kotviacich</a:t>
            </a:r>
            <a:r>
              <a:rPr lang="cs-CZ" dirty="0" smtClean="0"/>
              <a:t> </a:t>
            </a:r>
            <a:r>
              <a:rPr lang="cs-CZ" dirty="0" err="1" smtClean="0"/>
              <a:t>prvkov</a:t>
            </a:r>
            <a:r>
              <a:rPr lang="cs-CZ" dirty="0" smtClean="0"/>
              <a:t>, </a:t>
            </a:r>
            <a:r>
              <a:rPr lang="cs-CZ" dirty="0" err="1" smtClean="0"/>
              <a:t>ak</a:t>
            </a:r>
            <a:r>
              <a:rPr lang="cs-CZ" dirty="0" smtClean="0"/>
              <a:t> je nutné urobíme </a:t>
            </a:r>
            <a:r>
              <a:rPr lang="cs-CZ" dirty="0" err="1" smtClean="0"/>
              <a:t>napruženie</a:t>
            </a:r>
            <a:r>
              <a:rPr lang="cs-CZ" dirty="0" smtClean="0"/>
              <a:t> </a:t>
            </a:r>
            <a:r>
              <a:rPr lang="cs-CZ" dirty="0" err="1" smtClean="0"/>
              <a:t>drôtených</a:t>
            </a:r>
            <a:r>
              <a:rPr lang="cs-CZ" dirty="0" smtClean="0"/>
              <a:t> </a:t>
            </a:r>
            <a:r>
              <a:rPr lang="cs-CZ" dirty="0" err="1" smtClean="0"/>
              <a:t>retenčných</a:t>
            </a:r>
            <a:r>
              <a:rPr lang="cs-CZ" dirty="0" smtClean="0"/>
              <a:t> </a:t>
            </a:r>
            <a:r>
              <a:rPr lang="cs-CZ" dirty="0" err="1" smtClean="0"/>
              <a:t>ramien</a:t>
            </a:r>
            <a:r>
              <a:rPr lang="cs-CZ" dirty="0" smtClean="0"/>
              <a:t>, </a:t>
            </a:r>
            <a:r>
              <a:rPr lang="cs-CZ" dirty="0" err="1" smtClean="0"/>
              <a:t>dodatočnú</a:t>
            </a:r>
            <a:r>
              <a:rPr lang="cs-CZ" dirty="0" smtClean="0"/>
              <a:t> úpravu </a:t>
            </a:r>
            <a:r>
              <a:rPr lang="cs-CZ" dirty="0" err="1" smtClean="0"/>
              <a:t>artikulácie</a:t>
            </a:r>
            <a:r>
              <a:rPr lang="cs-CZ" dirty="0" smtClean="0"/>
              <a:t> a poučíme pacienta</a:t>
            </a:r>
            <a:endParaRPr lang="sk-SK" dirty="0" smtClean="0"/>
          </a:p>
          <a:p>
            <a:r>
              <a:rPr lang="cs-CZ" dirty="0" smtClean="0"/>
              <a:t>Pac. zavoláme na kontrolu -  v </a:t>
            </a:r>
            <a:r>
              <a:rPr lang="cs-CZ" dirty="0" err="1" smtClean="0"/>
              <a:t>prípade</a:t>
            </a:r>
            <a:r>
              <a:rPr lang="cs-CZ" dirty="0" smtClean="0"/>
              <a:t> </a:t>
            </a:r>
            <a:r>
              <a:rPr lang="cs-CZ" dirty="0" err="1" smtClean="0"/>
              <a:t>problémov</a:t>
            </a:r>
            <a:r>
              <a:rPr lang="cs-CZ" dirty="0" smtClean="0"/>
              <a:t> nutné </a:t>
            </a:r>
            <a:r>
              <a:rPr lang="cs-CZ" dirty="0" err="1" smtClean="0"/>
              <a:t>nostiť</a:t>
            </a:r>
            <a:r>
              <a:rPr lang="cs-CZ" dirty="0" smtClean="0"/>
              <a:t> náhradu v </a:t>
            </a:r>
            <a:r>
              <a:rPr lang="cs-CZ" dirty="0" err="1" smtClean="0"/>
              <a:t>ústach</a:t>
            </a:r>
            <a:r>
              <a:rPr lang="cs-CZ" dirty="0" smtClean="0"/>
              <a:t> </a:t>
            </a:r>
            <a:r>
              <a:rPr lang="cs-CZ" dirty="0" err="1" smtClean="0"/>
              <a:t>najmenej</a:t>
            </a:r>
            <a:r>
              <a:rPr lang="cs-CZ" dirty="0" smtClean="0"/>
              <a:t> 4 hod. </a:t>
            </a:r>
            <a:r>
              <a:rPr lang="cs-CZ" dirty="0" err="1" smtClean="0"/>
              <a:t>pred</a:t>
            </a:r>
            <a:r>
              <a:rPr lang="cs-CZ" dirty="0" smtClean="0"/>
              <a:t> kontrolou – </a:t>
            </a:r>
            <a:r>
              <a:rPr lang="cs-CZ" dirty="0" err="1" smtClean="0"/>
              <a:t>lepšie</a:t>
            </a:r>
            <a:r>
              <a:rPr lang="cs-CZ" dirty="0" smtClean="0"/>
              <a:t> </a:t>
            </a:r>
            <a:r>
              <a:rPr lang="cs-CZ" dirty="0" err="1" smtClean="0"/>
              <a:t>vidieť</a:t>
            </a:r>
            <a:r>
              <a:rPr lang="cs-CZ" dirty="0" smtClean="0"/>
              <a:t> </a:t>
            </a:r>
            <a:r>
              <a:rPr lang="cs-CZ" dirty="0" err="1" smtClean="0"/>
              <a:t>miesta</a:t>
            </a:r>
            <a:r>
              <a:rPr lang="cs-CZ" dirty="0" smtClean="0"/>
              <a:t> na sliznici, </a:t>
            </a:r>
            <a:r>
              <a:rPr lang="cs-CZ" dirty="0" err="1" smtClean="0"/>
              <a:t>kt</a:t>
            </a:r>
            <a:r>
              <a:rPr lang="cs-CZ" dirty="0" smtClean="0"/>
              <a:t>. je nutné </a:t>
            </a:r>
            <a:r>
              <a:rPr lang="cs-CZ" dirty="0" err="1" smtClean="0"/>
              <a:t>odľahčiť</a:t>
            </a:r>
            <a:r>
              <a:rPr lang="cs-CZ" dirty="0" smtClean="0"/>
              <a:t>.</a:t>
            </a:r>
            <a:endParaRPr lang="sk-SK" dirty="0" smtClean="0"/>
          </a:p>
          <a:p>
            <a:r>
              <a:rPr lang="cs-CZ" dirty="0" smtClean="0"/>
              <a:t> 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sk-SK" b="1" u="sng" dirty="0" smtClean="0"/>
              <a:t>Prehľad pracovného postupu u ČSN s </a:t>
            </a:r>
            <a:r>
              <a:rPr lang="sk-SK" b="1" u="sng" dirty="0" err="1" smtClean="0"/>
              <a:t>mukóznym</a:t>
            </a:r>
            <a:r>
              <a:rPr lang="sk-SK" b="1" u="sng" dirty="0" smtClean="0"/>
              <a:t> prenosom žuvacích síl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729712"/>
          </a:xfrm>
        </p:spPr>
        <p:txBody>
          <a:bodyPr>
            <a:normAutofit fontScale="62500" lnSpcReduction="20000"/>
          </a:bodyPr>
          <a:lstStyle/>
          <a:p>
            <a:r>
              <a:rPr lang="cs-CZ" b="1" dirty="0" smtClean="0"/>
              <a:t>V </a:t>
            </a:r>
            <a:r>
              <a:rPr lang="cs-CZ" b="1" dirty="0" err="1" smtClean="0"/>
              <a:t>ordinácii</a:t>
            </a:r>
            <a:r>
              <a:rPr lang="cs-CZ" b="1" dirty="0" smtClean="0"/>
              <a:t>:	</a:t>
            </a:r>
          </a:p>
          <a:p>
            <a:r>
              <a:rPr lang="cs-CZ" b="1" dirty="0" smtClean="0"/>
              <a:t>					    V </a:t>
            </a:r>
            <a:r>
              <a:rPr lang="cs-CZ" b="1" dirty="0" err="1" smtClean="0"/>
              <a:t>laboratóriu</a:t>
            </a:r>
            <a:r>
              <a:rPr lang="cs-CZ" b="1" dirty="0" smtClean="0"/>
              <a:t>:</a:t>
            </a:r>
            <a:endParaRPr lang="sk-SK" dirty="0" smtClean="0"/>
          </a:p>
          <a:p>
            <a:pPr lvl="0"/>
            <a:r>
              <a:rPr lang="cs-CZ" dirty="0" smtClean="0"/>
              <a:t>anatomické </a:t>
            </a:r>
            <a:r>
              <a:rPr lang="cs-CZ" dirty="0" err="1" smtClean="0"/>
              <a:t>odtlačky</a:t>
            </a:r>
            <a:r>
              <a:rPr lang="cs-CZ" dirty="0" smtClean="0"/>
              <a:t> </a:t>
            </a:r>
            <a:r>
              <a:rPr lang="cs-CZ" dirty="0" err="1" smtClean="0"/>
              <a:t>Mx</a:t>
            </a:r>
            <a:r>
              <a:rPr lang="cs-CZ" dirty="0" smtClean="0"/>
              <a:t> a </a:t>
            </a:r>
            <a:r>
              <a:rPr lang="cs-CZ" dirty="0" err="1" smtClean="0"/>
              <a:t>Mn</a:t>
            </a:r>
            <a:endParaRPr lang="cs-CZ" dirty="0" smtClean="0"/>
          </a:p>
          <a:p>
            <a:r>
              <a:rPr lang="cs-CZ" dirty="0" smtClean="0"/>
              <a:t>                                                                               1. a) </a:t>
            </a:r>
            <a:r>
              <a:rPr lang="cs-CZ" dirty="0" err="1" smtClean="0"/>
              <a:t>sadrové</a:t>
            </a:r>
            <a:r>
              <a:rPr lang="cs-CZ" dirty="0" smtClean="0"/>
              <a:t> modely</a:t>
            </a:r>
            <a:endParaRPr lang="sk-SK" dirty="0" smtClean="0"/>
          </a:p>
          <a:p>
            <a:r>
              <a:rPr lang="cs-CZ" dirty="0" smtClean="0"/>
              <a:t>	                                                                         b) </a:t>
            </a:r>
            <a:r>
              <a:rPr lang="cs-CZ" dirty="0" err="1" smtClean="0"/>
              <a:t>zhryzové</a:t>
            </a:r>
            <a:r>
              <a:rPr lang="cs-CZ" dirty="0" smtClean="0"/>
              <a:t> </a:t>
            </a:r>
            <a:r>
              <a:rPr lang="cs-CZ" dirty="0" err="1" smtClean="0"/>
              <a:t>šablóny</a:t>
            </a:r>
            <a:endParaRPr lang="sk-SK" dirty="0" smtClean="0"/>
          </a:p>
          <a:p>
            <a:pPr lvl="0"/>
            <a:r>
              <a:rPr lang="cs-CZ" dirty="0" smtClean="0"/>
              <a:t>a) </a:t>
            </a:r>
            <a:r>
              <a:rPr lang="cs-CZ" dirty="0" err="1" smtClean="0"/>
              <a:t>určenie</a:t>
            </a:r>
            <a:r>
              <a:rPr lang="cs-CZ" dirty="0" smtClean="0"/>
              <a:t> </a:t>
            </a:r>
            <a:r>
              <a:rPr lang="cs-CZ" dirty="0" err="1" smtClean="0"/>
              <a:t>Mx</a:t>
            </a:r>
            <a:r>
              <a:rPr lang="cs-CZ" dirty="0" smtClean="0"/>
              <a:t> – </a:t>
            </a:r>
            <a:r>
              <a:rPr lang="cs-CZ" dirty="0" err="1" smtClean="0"/>
              <a:t>Mn</a:t>
            </a:r>
            <a:r>
              <a:rPr lang="cs-CZ" dirty="0" smtClean="0"/>
              <a:t> </a:t>
            </a:r>
            <a:r>
              <a:rPr lang="cs-CZ" dirty="0" err="1" smtClean="0"/>
              <a:t>vzťahov</a:t>
            </a:r>
            <a:endParaRPr lang="sk-SK" dirty="0" smtClean="0"/>
          </a:p>
          <a:p>
            <a:r>
              <a:rPr lang="cs-CZ" dirty="0" smtClean="0"/>
              <a:t>b) zákres kovových </a:t>
            </a:r>
            <a:r>
              <a:rPr lang="cs-CZ" dirty="0" err="1" smtClean="0"/>
              <a:t>konštrukcií</a:t>
            </a:r>
            <a:r>
              <a:rPr lang="cs-CZ" dirty="0" smtClean="0"/>
              <a:t>, </a:t>
            </a:r>
            <a:r>
              <a:rPr lang="cs-CZ" dirty="0" err="1" smtClean="0"/>
              <a:t>výber</a:t>
            </a:r>
            <a:endParaRPr lang="sk-SK" dirty="0" smtClean="0"/>
          </a:p>
          <a:p>
            <a:r>
              <a:rPr lang="cs-CZ" dirty="0" smtClean="0"/>
              <a:t>	</a:t>
            </a:r>
            <a:r>
              <a:rPr lang="cs-CZ" dirty="0" err="1" smtClean="0"/>
              <a:t>umelých</a:t>
            </a:r>
            <a:r>
              <a:rPr lang="cs-CZ" dirty="0" smtClean="0"/>
              <a:t> </a:t>
            </a:r>
            <a:r>
              <a:rPr lang="cs-CZ" dirty="0" err="1" smtClean="0"/>
              <a:t>zubov</a:t>
            </a:r>
            <a:r>
              <a:rPr lang="cs-CZ" dirty="0" smtClean="0"/>
              <a:t>                                              </a:t>
            </a:r>
            <a:endParaRPr lang="sk-SK" dirty="0" smtClean="0"/>
          </a:p>
          <a:p>
            <a:r>
              <a:rPr lang="cs-CZ" dirty="0" smtClean="0"/>
              <a:t>                                                                      2. a) </a:t>
            </a:r>
            <a:r>
              <a:rPr lang="cs-CZ" dirty="0" err="1" smtClean="0"/>
              <a:t>modelácia</a:t>
            </a:r>
            <a:r>
              <a:rPr lang="cs-CZ" dirty="0" smtClean="0"/>
              <a:t> </a:t>
            </a:r>
            <a:r>
              <a:rPr lang="cs-CZ" dirty="0" err="1" smtClean="0"/>
              <a:t>voskovej</a:t>
            </a:r>
            <a:r>
              <a:rPr lang="cs-CZ" dirty="0" smtClean="0"/>
              <a:t> náhrady</a:t>
            </a:r>
            <a:endParaRPr lang="sk-SK" dirty="0" smtClean="0"/>
          </a:p>
          <a:p>
            <a:r>
              <a:rPr lang="cs-CZ" dirty="0" smtClean="0"/>
              <a:t>				               b) </a:t>
            </a:r>
            <a:r>
              <a:rPr lang="cs-CZ" dirty="0" err="1" smtClean="0"/>
              <a:t>zhotovenie</a:t>
            </a:r>
            <a:r>
              <a:rPr lang="cs-CZ" dirty="0" smtClean="0"/>
              <a:t> kovových </a:t>
            </a:r>
            <a:r>
              <a:rPr lang="cs-CZ" dirty="0" err="1" smtClean="0"/>
              <a:t>prvkov</a:t>
            </a:r>
            <a:endParaRPr lang="sk-SK" dirty="0" smtClean="0"/>
          </a:p>
          <a:p>
            <a:pPr lvl="0"/>
            <a:r>
              <a:rPr lang="cs-CZ" dirty="0" smtClean="0"/>
              <a:t>3.   </a:t>
            </a:r>
            <a:r>
              <a:rPr lang="cs-CZ" dirty="0" err="1" smtClean="0"/>
              <a:t>skúška</a:t>
            </a:r>
            <a:r>
              <a:rPr lang="cs-CZ" dirty="0" smtClean="0"/>
              <a:t> </a:t>
            </a:r>
            <a:r>
              <a:rPr lang="cs-CZ" dirty="0" err="1" smtClean="0"/>
              <a:t>voskovej</a:t>
            </a:r>
            <a:r>
              <a:rPr lang="cs-CZ" dirty="0" smtClean="0"/>
              <a:t> náhrady </a:t>
            </a:r>
            <a:r>
              <a:rPr lang="cs-CZ" dirty="0" err="1" smtClean="0"/>
              <a:t>vrátane</a:t>
            </a:r>
            <a:endParaRPr lang="sk-SK" dirty="0" smtClean="0"/>
          </a:p>
          <a:p>
            <a:r>
              <a:rPr lang="cs-CZ" dirty="0" smtClean="0"/>
              <a:t>       kovových </a:t>
            </a:r>
            <a:r>
              <a:rPr lang="cs-CZ" dirty="0" err="1" smtClean="0"/>
              <a:t>prvkov</a:t>
            </a:r>
            <a:endParaRPr lang="sk-SK" dirty="0" smtClean="0"/>
          </a:p>
          <a:p>
            <a:r>
              <a:rPr lang="cs-CZ" dirty="0" smtClean="0"/>
              <a:t>				           3. </a:t>
            </a:r>
            <a:r>
              <a:rPr lang="cs-CZ" dirty="0" err="1" smtClean="0"/>
              <a:t>zhotovenie</a:t>
            </a:r>
            <a:r>
              <a:rPr lang="cs-CZ" dirty="0" smtClean="0"/>
              <a:t> </a:t>
            </a:r>
            <a:r>
              <a:rPr lang="cs-CZ" dirty="0" err="1" smtClean="0"/>
              <a:t>živicovej</a:t>
            </a:r>
            <a:r>
              <a:rPr lang="cs-CZ" dirty="0" smtClean="0"/>
              <a:t> náhrady</a:t>
            </a:r>
            <a:endParaRPr lang="sk-SK" dirty="0" smtClean="0"/>
          </a:p>
          <a:p>
            <a:pPr lvl="0"/>
            <a:r>
              <a:rPr lang="cs-CZ" dirty="0" smtClean="0"/>
              <a:t>4. </a:t>
            </a:r>
            <a:r>
              <a:rPr lang="cs-CZ" dirty="0" err="1" smtClean="0"/>
              <a:t>odovzdanie</a:t>
            </a:r>
            <a:r>
              <a:rPr lang="cs-CZ" dirty="0" smtClean="0"/>
              <a:t> náhrady</a:t>
            </a:r>
            <a:endParaRPr lang="sk-SK" dirty="0" smtClean="0"/>
          </a:p>
          <a:p>
            <a:pPr lvl="0"/>
            <a:r>
              <a:rPr lang="cs-CZ" dirty="0" smtClean="0"/>
              <a:t>5.  kontrola náhrady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5218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 </a:t>
            </a:r>
            <a:endParaRPr lang="sk-SK" dirty="0" smtClean="0"/>
          </a:p>
          <a:p>
            <a:r>
              <a:rPr lang="cs-CZ" b="1" dirty="0" smtClean="0"/>
              <a:t>1.ordin. </a:t>
            </a:r>
            <a:r>
              <a:rPr lang="cs-CZ" b="1" dirty="0" err="1" smtClean="0"/>
              <a:t>fáza</a:t>
            </a:r>
            <a:r>
              <a:rPr lang="cs-CZ" b="1" dirty="0" smtClean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predbežné</a:t>
            </a:r>
            <a:r>
              <a:rPr lang="cs-CZ" dirty="0" smtClean="0"/>
              <a:t> otlačky </a:t>
            </a:r>
            <a:r>
              <a:rPr lang="cs-CZ" dirty="0" err="1" smtClean="0"/>
              <a:t>alginátom</a:t>
            </a:r>
            <a:r>
              <a:rPr lang="cs-CZ" dirty="0" smtClean="0"/>
              <a:t>, </a:t>
            </a:r>
            <a:r>
              <a:rPr lang="cs-CZ" dirty="0" err="1" smtClean="0"/>
              <a:t>zhryzové</a:t>
            </a:r>
            <a:r>
              <a:rPr lang="cs-CZ" dirty="0" smtClean="0"/>
              <a:t> </a:t>
            </a:r>
            <a:r>
              <a:rPr lang="cs-CZ" dirty="0" err="1" smtClean="0"/>
              <a:t>odtlačky</a:t>
            </a:r>
            <a:r>
              <a:rPr lang="cs-CZ" dirty="0" smtClean="0"/>
              <a:t>, na </a:t>
            </a:r>
            <a:r>
              <a:rPr lang="cs-CZ" dirty="0" err="1" smtClean="0"/>
              <a:t>štítok</a:t>
            </a:r>
            <a:r>
              <a:rPr lang="cs-CZ" dirty="0" smtClean="0"/>
              <a:t> zakreslíme typ, </a:t>
            </a:r>
            <a:r>
              <a:rPr lang="cs-CZ" dirty="0" err="1" smtClean="0"/>
              <a:t>priebeh</a:t>
            </a:r>
            <a:r>
              <a:rPr lang="cs-CZ" dirty="0" smtClean="0"/>
              <a:t>, rozsah a </a:t>
            </a:r>
            <a:r>
              <a:rPr lang="cs-CZ" dirty="0" err="1" smtClean="0"/>
              <a:t>zamýšľané</a:t>
            </a:r>
            <a:r>
              <a:rPr lang="cs-CZ" dirty="0" smtClean="0"/>
              <a:t> </a:t>
            </a:r>
            <a:r>
              <a:rPr lang="cs-CZ" dirty="0" err="1" smtClean="0"/>
              <a:t>konštrukčné</a:t>
            </a:r>
            <a:r>
              <a:rPr lang="cs-CZ" dirty="0" smtClean="0"/>
              <a:t> prvky, </a:t>
            </a:r>
            <a:r>
              <a:rPr lang="cs-CZ" dirty="0" err="1" smtClean="0"/>
              <a:t>pred</a:t>
            </a:r>
            <a:r>
              <a:rPr lang="cs-CZ" dirty="0" smtClean="0"/>
              <a:t> </a:t>
            </a:r>
            <a:r>
              <a:rPr lang="cs-CZ" dirty="0" err="1" smtClean="0"/>
              <a:t>odtlačkom</a:t>
            </a:r>
            <a:r>
              <a:rPr lang="cs-CZ" dirty="0" smtClean="0"/>
              <a:t> </a:t>
            </a:r>
            <a:r>
              <a:rPr lang="cs-CZ" dirty="0" err="1" smtClean="0"/>
              <a:t>pripraviť</a:t>
            </a:r>
            <a:r>
              <a:rPr lang="cs-CZ" dirty="0" smtClean="0"/>
              <a:t> </a:t>
            </a:r>
            <a:r>
              <a:rPr lang="cs-CZ" dirty="0" err="1" smtClean="0"/>
              <a:t>potrebné</a:t>
            </a:r>
            <a:r>
              <a:rPr lang="cs-CZ" dirty="0" smtClean="0"/>
              <a:t> zábrusy </a:t>
            </a:r>
            <a:r>
              <a:rPr lang="cs-CZ" dirty="0" err="1" smtClean="0"/>
              <a:t>pre</a:t>
            </a:r>
            <a:r>
              <a:rPr lang="cs-CZ" dirty="0" smtClean="0"/>
              <a:t> </a:t>
            </a:r>
            <a:r>
              <a:rPr lang="cs-CZ" dirty="0" err="1" smtClean="0"/>
              <a:t>oklúzne</a:t>
            </a:r>
            <a:r>
              <a:rPr lang="cs-CZ" dirty="0" smtClean="0"/>
              <a:t> rameno </a:t>
            </a:r>
            <a:r>
              <a:rPr lang="cs-CZ" dirty="0" err="1" smtClean="0"/>
              <a:t>al</a:t>
            </a:r>
            <a:r>
              <a:rPr lang="cs-CZ" dirty="0" smtClean="0"/>
              <a:t>. je zub </a:t>
            </a:r>
            <a:r>
              <a:rPr lang="cs-CZ" dirty="0" err="1" smtClean="0"/>
              <a:t>okorunkovaný</a:t>
            </a:r>
            <a:endParaRPr lang="sk-SK" dirty="0" smtClean="0"/>
          </a:p>
          <a:p>
            <a:r>
              <a:rPr lang="cs-CZ" b="1" dirty="0" smtClean="0"/>
              <a:t>1.lab. </a:t>
            </a:r>
            <a:r>
              <a:rPr lang="cs-CZ" b="1" dirty="0" err="1" smtClean="0"/>
              <a:t>fáza</a:t>
            </a:r>
            <a:r>
              <a:rPr lang="cs-CZ" b="1" dirty="0" smtClean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študijný</a:t>
            </a:r>
            <a:r>
              <a:rPr lang="cs-CZ" dirty="0" smtClean="0"/>
              <a:t> model a model </a:t>
            </a:r>
            <a:r>
              <a:rPr lang="cs-CZ" dirty="0" err="1" smtClean="0"/>
              <a:t>protiľahlej</a:t>
            </a:r>
            <a:r>
              <a:rPr lang="cs-CZ" dirty="0" smtClean="0"/>
              <a:t> časti, </a:t>
            </a:r>
            <a:r>
              <a:rPr lang="cs-CZ" dirty="0" err="1" smtClean="0"/>
              <a:t>podľa</a:t>
            </a:r>
            <a:r>
              <a:rPr lang="cs-CZ" dirty="0" smtClean="0"/>
              <a:t> </a:t>
            </a:r>
            <a:r>
              <a:rPr lang="cs-CZ" dirty="0" err="1" smtClean="0"/>
              <a:t>zhryzového</a:t>
            </a:r>
            <a:r>
              <a:rPr lang="cs-CZ" dirty="0" smtClean="0"/>
              <a:t> </a:t>
            </a:r>
            <a:r>
              <a:rPr lang="cs-CZ" dirty="0" err="1" smtClean="0"/>
              <a:t>odtlačku</a:t>
            </a:r>
            <a:r>
              <a:rPr lang="cs-CZ" dirty="0" smtClean="0"/>
              <a:t> </a:t>
            </a:r>
            <a:r>
              <a:rPr lang="cs-CZ" dirty="0" err="1" smtClean="0"/>
              <a:t>aplikácia</a:t>
            </a:r>
            <a:r>
              <a:rPr lang="cs-CZ" dirty="0" smtClean="0"/>
              <a:t> do </a:t>
            </a:r>
            <a:r>
              <a:rPr lang="cs-CZ" dirty="0" err="1" smtClean="0"/>
              <a:t>artik</a:t>
            </a:r>
            <a:r>
              <a:rPr lang="cs-CZ" dirty="0" smtClean="0"/>
              <a:t>. </a:t>
            </a:r>
            <a:r>
              <a:rPr lang="cs-CZ" dirty="0" err="1" smtClean="0"/>
              <a:t>prístroja</a:t>
            </a:r>
            <a:r>
              <a:rPr lang="cs-CZ" dirty="0" smtClean="0"/>
              <a:t>, </a:t>
            </a:r>
            <a:r>
              <a:rPr lang="cs-CZ" dirty="0" err="1" smtClean="0"/>
              <a:t>prevedieme</a:t>
            </a:r>
            <a:r>
              <a:rPr lang="cs-CZ" dirty="0" smtClean="0"/>
              <a:t> </a:t>
            </a:r>
            <a:r>
              <a:rPr lang="cs-CZ" dirty="0" err="1" smtClean="0"/>
              <a:t>predbežnú</a:t>
            </a:r>
            <a:r>
              <a:rPr lang="cs-CZ" dirty="0" smtClean="0"/>
              <a:t> analýzu modelu: </a:t>
            </a:r>
            <a:r>
              <a:rPr lang="cs-CZ" dirty="0" err="1" smtClean="0"/>
              <a:t>zaistenie</a:t>
            </a:r>
            <a:r>
              <a:rPr lang="cs-CZ" dirty="0" smtClean="0"/>
              <a:t> osy </a:t>
            </a:r>
            <a:r>
              <a:rPr lang="cs-CZ" dirty="0" err="1" smtClean="0"/>
              <a:t>nasadenia</a:t>
            </a:r>
            <a:r>
              <a:rPr lang="cs-CZ" dirty="0" smtClean="0"/>
              <a:t> náhrady, </a:t>
            </a:r>
            <a:r>
              <a:rPr lang="cs-CZ" dirty="0" err="1" smtClean="0"/>
              <a:t>preverenie</a:t>
            </a:r>
            <a:r>
              <a:rPr lang="cs-CZ" dirty="0" smtClean="0"/>
              <a:t> </a:t>
            </a:r>
            <a:r>
              <a:rPr lang="cs-CZ" dirty="0" err="1" smtClean="0"/>
              <a:t>podbiehavých</a:t>
            </a:r>
            <a:r>
              <a:rPr lang="cs-CZ" dirty="0" smtClean="0"/>
              <a:t> </a:t>
            </a:r>
            <a:r>
              <a:rPr lang="cs-CZ" dirty="0" err="1" smtClean="0"/>
              <a:t>miest</a:t>
            </a:r>
            <a:r>
              <a:rPr lang="cs-CZ" dirty="0" smtClean="0"/>
              <a:t>, zákres </a:t>
            </a:r>
            <a:r>
              <a:rPr lang="cs-CZ" dirty="0" err="1" smtClean="0"/>
              <a:t>konštrkčných</a:t>
            </a:r>
            <a:r>
              <a:rPr lang="cs-CZ" dirty="0" smtClean="0"/>
              <a:t> </a:t>
            </a:r>
            <a:r>
              <a:rPr lang="cs-CZ" dirty="0" err="1" smtClean="0"/>
              <a:t>prvkov</a:t>
            </a:r>
            <a:r>
              <a:rPr lang="cs-CZ" dirty="0" smtClean="0"/>
              <a:t> náhrady, </a:t>
            </a:r>
            <a:r>
              <a:rPr lang="cs-CZ" dirty="0" err="1" smtClean="0"/>
              <a:t>paralelizácia</a:t>
            </a:r>
            <a:r>
              <a:rPr lang="cs-CZ" dirty="0" smtClean="0"/>
              <a:t> a blokáda rušivých </a:t>
            </a:r>
            <a:r>
              <a:rPr lang="cs-CZ" dirty="0" err="1" smtClean="0"/>
              <a:t>podbiehavých</a:t>
            </a:r>
            <a:r>
              <a:rPr lang="cs-CZ" dirty="0" smtClean="0"/>
              <a:t> </a:t>
            </a:r>
            <a:r>
              <a:rPr lang="cs-CZ" dirty="0" err="1" smtClean="0"/>
              <a:t>miest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737824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/>
              <a:t>2.ordin. </a:t>
            </a:r>
            <a:r>
              <a:rPr lang="cs-CZ" b="1" dirty="0" err="1" smtClean="0"/>
              <a:t>fáza</a:t>
            </a:r>
            <a:r>
              <a:rPr lang="cs-CZ" b="1" dirty="0" smtClean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pomocou</a:t>
            </a:r>
            <a:r>
              <a:rPr lang="cs-CZ" dirty="0" smtClean="0"/>
              <a:t> </a:t>
            </a:r>
            <a:r>
              <a:rPr lang="cs-CZ" dirty="0" err="1" smtClean="0"/>
              <a:t>individ</a:t>
            </a:r>
            <a:r>
              <a:rPr lang="cs-CZ" dirty="0" smtClean="0"/>
              <a:t>. </a:t>
            </a:r>
            <a:r>
              <a:rPr lang="cs-CZ" dirty="0" err="1" smtClean="0"/>
              <a:t>odltačkovej</a:t>
            </a:r>
            <a:r>
              <a:rPr lang="cs-CZ" dirty="0" smtClean="0"/>
              <a:t> </a:t>
            </a:r>
            <a:r>
              <a:rPr lang="cs-CZ" dirty="0" err="1" smtClean="0"/>
              <a:t>lyžice</a:t>
            </a:r>
            <a:r>
              <a:rPr lang="cs-CZ" dirty="0" smtClean="0"/>
              <a:t> (</a:t>
            </a:r>
            <a:r>
              <a:rPr lang="cs-CZ" dirty="0" err="1" smtClean="0"/>
              <a:t>kt</a:t>
            </a:r>
            <a:r>
              <a:rPr lang="cs-CZ" dirty="0" smtClean="0"/>
              <a:t>. laborant zhotovil </a:t>
            </a:r>
            <a:r>
              <a:rPr lang="cs-CZ" dirty="0" err="1" smtClean="0"/>
              <a:t>pomocou</a:t>
            </a:r>
            <a:r>
              <a:rPr lang="cs-CZ" dirty="0" smtClean="0"/>
              <a:t> </a:t>
            </a:r>
            <a:r>
              <a:rPr lang="cs-CZ" dirty="0" err="1" smtClean="0"/>
              <a:t>Duracrolu</a:t>
            </a:r>
            <a:r>
              <a:rPr lang="cs-CZ" dirty="0" smtClean="0"/>
              <a:t> – </a:t>
            </a:r>
            <a:r>
              <a:rPr lang="cs-CZ" dirty="0" err="1" smtClean="0"/>
              <a:t>svetlom</a:t>
            </a:r>
            <a:r>
              <a:rPr lang="cs-CZ" dirty="0" smtClean="0"/>
              <a:t> </a:t>
            </a:r>
            <a:r>
              <a:rPr lang="cs-CZ" dirty="0" err="1" smtClean="0"/>
              <a:t>tuhnúca</a:t>
            </a:r>
            <a:r>
              <a:rPr lang="cs-CZ" dirty="0" smtClean="0"/>
              <a:t> </a:t>
            </a:r>
            <a:r>
              <a:rPr lang="cs-CZ" dirty="0" err="1" smtClean="0"/>
              <a:t>živica</a:t>
            </a:r>
            <a:r>
              <a:rPr lang="cs-CZ" dirty="0" smtClean="0"/>
              <a:t>) a vhodnou hmotou </a:t>
            </a:r>
            <a:r>
              <a:rPr lang="cs-CZ" dirty="0" err="1" smtClean="0"/>
              <a:t>sa</a:t>
            </a:r>
            <a:r>
              <a:rPr lang="cs-CZ" dirty="0" smtClean="0"/>
              <a:t> urobí </a:t>
            </a:r>
            <a:r>
              <a:rPr lang="cs-CZ" dirty="0" err="1" smtClean="0"/>
              <a:t>definitívny</a:t>
            </a:r>
            <a:r>
              <a:rPr lang="cs-CZ" dirty="0" smtClean="0"/>
              <a:t> </a:t>
            </a:r>
            <a:r>
              <a:rPr lang="cs-CZ" dirty="0" err="1" smtClean="0"/>
              <a:t>odtlačok</a:t>
            </a:r>
            <a:r>
              <a:rPr lang="cs-CZ" dirty="0" smtClean="0"/>
              <a:t>, a </a:t>
            </a:r>
            <a:r>
              <a:rPr lang="cs-CZ" dirty="0" err="1" smtClean="0"/>
              <a:t>pomocou</a:t>
            </a:r>
            <a:r>
              <a:rPr lang="cs-CZ" dirty="0" smtClean="0"/>
              <a:t>  šablony </a:t>
            </a:r>
            <a:r>
              <a:rPr lang="cs-CZ" dirty="0" err="1" smtClean="0"/>
              <a:t>určenie</a:t>
            </a:r>
            <a:r>
              <a:rPr lang="cs-CZ" dirty="0" smtClean="0"/>
              <a:t> </a:t>
            </a:r>
            <a:r>
              <a:rPr lang="cs-CZ" dirty="0" err="1" smtClean="0"/>
              <a:t>Mx</a:t>
            </a:r>
            <a:r>
              <a:rPr lang="cs-CZ" dirty="0" smtClean="0"/>
              <a:t> – </a:t>
            </a:r>
            <a:r>
              <a:rPr lang="cs-CZ" dirty="0" err="1" smtClean="0"/>
              <a:t>Mn</a:t>
            </a:r>
            <a:r>
              <a:rPr lang="cs-CZ" dirty="0" smtClean="0"/>
              <a:t> </a:t>
            </a:r>
            <a:r>
              <a:rPr lang="cs-CZ" dirty="0" err="1" smtClean="0"/>
              <a:t>vzťahov</a:t>
            </a:r>
            <a:endParaRPr lang="sk-SK" dirty="0" smtClean="0"/>
          </a:p>
          <a:p>
            <a:r>
              <a:rPr lang="cs-CZ" b="1" dirty="0" smtClean="0"/>
              <a:t>2.lab. </a:t>
            </a:r>
            <a:r>
              <a:rPr lang="cs-CZ" b="1" dirty="0" err="1" smtClean="0"/>
              <a:t>fáza</a:t>
            </a:r>
            <a:r>
              <a:rPr lang="cs-CZ" b="1" dirty="0" smtClean="0"/>
              <a:t> </a:t>
            </a:r>
            <a:r>
              <a:rPr lang="cs-CZ" dirty="0" smtClean="0"/>
              <a:t>– prvotný </a:t>
            </a:r>
            <a:r>
              <a:rPr lang="cs-CZ" dirty="0" err="1" smtClean="0"/>
              <a:t>prac</a:t>
            </a:r>
            <a:r>
              <a:rPr lang="cs-CZ" dirty="0" smtClean="0"/>
              <a:t>. model z </a:t>
            </a:r>
            <a:r>
              <a:rPr lang="cs-CZ" dirty="0" err="1" smtClean="0"/>
              <a:t>tvrdej</a:t>
            </a:r>
            <a:r>
              <a:rPr lang="cs-CZ" dirty="0" smtClean="0"/>
              <a:t> </a:t>
            </a:r>
            <a:r>
              <a:rPr lang="cs-CZ" dirty="0" err="1" smtClean="0"/>
              <a:t>sadry</a:t>
            </a:r>
            <a:r>
              <a:rPr lang="cs-CZ" dirty="0" smtClean="0"/>
              <a:t>, </a:t>
            </a:r>
            <a:r>
              <a:rPr lang="cs-CZ" dirty="0" err="1" smtClean="0"/>
              <a:t>určenie</a:t>
            </a:r>
            <a:r>
              <a:rPr lang="cs-CZ" dirty="0" smtClean="0"/>
              <a:t> </a:t>
            </a:r>
            <a:r>
              <a:rPr lang="cs-CZ" dirty="0" err="1" smtClean="0"/>
              <a:t>smeru</a:t>
            </a:r>
            <a:r>
              <a:rPr lang="cs-CZ" dirty="0" smtClean="0"/>
              <a:t> </a:t>
            </a:r>
            <a:r>
              <a:rPr lang="cs-CZ" dirty="0" err="1" smtClean="0"/>
              <a:t>nasadenia</a:t>
            </a:r>
            <a:r>
              <a:rPr lang="cs-CZ" dirty="0" smtClean="0"/>
              <a:t> náhrady, </a:t>
            </a:r>
            <a:r>
              <a:rPr lang="cs-CZ" dirty="0" err="1" smtClean="0"/>
              <a:t>určenie</a:t>
            </a:r>
            <a:r>
              <a:rPr lang="cs-CZ" dirty="0" smtClean="0"/>
              <a:t> </a:t>
            </a:r>
            <a:r>
              <a:rPr lang="cs-CZ" dirty="0" err="1" smtClean="0"/>
              <a:t>merného</a:t>
            </a:r>
            <a:r>
              <a:rPr lang="cs-CZ" dirty="0" smtClean="0"/>
              <a:t> bodu a </a:t>
            </a:r>
            <a:r>
              <a:rPr lang="cs-CZ" dirty="0" err="1" smtClean="0"/>
              <a:t>definitívny</a:t>
            </a:r>
            <a:r>
              <a:rPr lang="cs-CZ" dirty="0" smtClean="0"/>
              <a:t> zákres kov. </a:t>
            </a:r>
            <a:r>
              <a:rPr lang="cs-CZ" dirty="0" err="1" smtClean="0"/>
              <a:t>konštrukcie</a:t>
            </a:r>
            <a:r>
              <a:rPr lang="cs-CZ" dirty="0" smtClean="0"/>
              <a:t>. Model si </a:t>
            </a:r>
            <a:r>
              <a:rPr lang="cs-CZ" dirty="0" err="1" smtClean="0"/>
              <a:t>pripravíme</a:t>
            </a:r>
            <a:r>
              <a:rPr lang="cs-CZ" dirty="0" smtClean="0"/>
              <a:t> k </a:t>
            </a:r>
            <a:r>
              <a:rPr lang="cs-CZ" dirty="0" err="1" smtClean="0"/>
              <a:t>dublovaniu</a:t>
            </a:r>
            <a:r>
              <a:rPr lang="cs-CZ" dirty="0" smtClean="0"/>
              <a:t> </a:t>
            </a:r>
            <a:r>
              <a:rPr lang="cs-CZ" dirty="0" err="1" smtClean="0"/>
              <a:t>vyplnením</a:t>
            </a:r>
            <a:r>
              <a:rPr lang="cs-CZ" dirty="0" smtClean="0"/>
              <a:t> </a:t>
            </a:r>
            <a:r>
              <a:rPr lang="cs-CZ" dirty="0" err="1" smtClean="0"/>
              <a:t>všetkých</a:t>
            </a:r>
            <a:r>
              <a:rPr lang="cs-CZ" dirty="0" smtClean="0"/>
              <a:t> </a:t>
            </a:r>
            <a:r>
              <a:rPr lang="cs-CZ" dirty="0" err="1" smtClean="0"/>
              <a:t>podbiehavých</a:t>
            </a:r>
            <a:r>
              <a:rPr lang="cs-CZ" dirty="0" smtClean="0"/>
              <a:t> </a:t>
            </a:r>
            <a:r>
              <a:rPr lang="cs-CZ" dirty="0" err="1" smtClean="0"/>
              <a:t>miest</a:t>
            </a:r>
            <a:r>
              <a:rPr lang="cs-CZ" dirty="0" smtClean="0"/>
              <a:t> </a:t>
            </a:r>
            <a:r>
              <a:rPr lang="cs-CZ" dirty="0" err="1" smtClean="0"/>
              <a:t>ružovým</a:t>
            </a:r>
            <a:r>
              <a:rPr lang="cs-CZ" dirty="0" smtClean="0"/>
              <a:t> </a:t>
            </a:r>
            <a:r>
              <a:rPr lang="cs-CZ" dirty="0" err="1" smtClean="0"/>
              <a:t>voskom</a:t>
            </a:r>
            <a:r>
              <a:rPr lang="cs-CZ" dirty="0" smtClean="0"/>
              <a:t>, </a:t>
            </a:r>
            <a:r>
              <a:rPr lang="cs-CZ" dirty="0" err="1" smtClean="0"/>
              <a:t>paralelizovaním</a:t>
            </a:r>
            <a:r>
              <a:rPr lang="cs-CZ" dirty="0" smtClean="0"/>
              <a:t> vzniknutých voskových </a:t>
            </a:r>
            <a:r>
              <a:rPr lang="cs-CZ" dirty="0" err="1" smtClean="0"/>
              <a:t>plôch</a:t>
            </a:r>
            <a:r>
              <a:rPr lang="cs-CZ" dirty="0" smtClean="0"/>
              <a:t> a </a:t>
            </a:r>
            <a:r>
              <a:rPr lang="cs-CZ" dirty="0" err="1" smtClean="0"/>
              <a:t>odľahčením</a:t>
            </a:r>
            <a:r>
              <a:rPr lang="cs-CZ" dirty="0" smtClean="0"/>
              <a:t> a krytím </a:t>
            </a:r>
            <a:r>
              <a:rPr lang="cs-CZ" dirty="0" err="1" smtClean="0"/>
              <a:t>ružovým</a:t>
            </a:r>
            <a:r>
              <a:rPr lang="cs-CZ" dirty="0" smtClean="0"/>
              <a:t> </a:t>
            </a:r>
            <a:r>
              <a:rPr lang="cs-CZ" dirty="0" err="1" smtClean="0"/>
              <a:t>voskom</a:t>
            </a:r>
            <a:r>
              <a:rPr lang="cs-CZ" dirty="0" smtClean="0"/>
              <a:t> </a:t>
            </a:r>
            <a:r>
              <a:rPr lang="cs-CZ" dirty="0" err="1" smtClean="0"/>
              <a:t>tých</a:t>
            </a:r>
            <a:r>
              <a:rPr lang="cs-CZ" dirty="0" smtClean="0"/>
              <a:t> </a:t>
            </a:r>
            <a:r>
              <a:rPr lang="cs-CZ" dirty="0" err="1" smtClean="0"/>
              <a:t>miest</a:t>
            </a:r>
            <a:r>
              <a:rPr lang="cs-CZ" dirty="0" smtClean="0"/>
              <a:t>, </a:t>
            </a:r>
            <a:r>
              <a:rPr lang="cs-CZ" dirty="0" err="1" smtClean="0"/>
              <a:t>kt</a:t>
            </a:r>
            <a:r>
              <a:rPr lang="cs-CZ" dirty="0" smtClean="0"/>
              <a:t>. </a:t>
            </a:r>
            <a:r>
              <a:rPr lang="cs-CZ" dirty="0" err="1" smtClean="0"/>
              <a:t>nemajú</a:t>
            </a:r>
            <a:r>
              <a:rPr lang="cs-CZ" dirty="0" smtClean="0"/>
              <a:t> byť </a:t>
            </a:r>
            <a:r>
              <a:rPr lang="cs-CZ" dirty="0" err="1" smtClean="0"/>
              <a:t>zaťažené</a:t>
            </a:r>
            <a:r>
              <a:rPr lang="cs-CZ" dirty="0" smtClean="0"/>
              <a:t> kovovou </a:t>
            </a:r>
            <a:r>
              <a:rPr lang="cs-CZ" dirty="0" err="1" smtClean="0"/>
              <a:t>konštrukciou</a:t>
            </a:r>
            <a:r>
              <a:rPr lang="cs-CZ" dirty="0" smtClean="0"/>
              <a:t>. </a:t>
            </a:r>
            <a:r>
              <a:rPr lang="cs-CZ" dirty="0" err="1" smtClean="0"/>
              <a:t>Priebeh</a:t>
            </a:r>
            <a:r>
              <a:rPr lang="cs-CZ" dirty="0" smtClean="0"/>
              <a:t> </a:t>
            </a:r>
            <a:r>
              <a:rPr lang="cs-CZ" dirty="0" err="1" smtClean="0"/>
              <a:t>spôn</a:t>
            </a:r>
            <a:r>
              <a:rPr lang="cs-CZ" dirty="0" smtClean="0"/>
              <a:t> </a:t>
            </a:r>
            <a:r>
              <a:rPr lang="cs-CZ" dirty="0" err="1" smtClean="0"/>
              <a:t>sa</a:t>
            </a:r>
            <a:r>
              <a:rPr lang="cs-CZ" dirty="0" smtClean="0"/>
              <a:t> </a:t>
            </a:r>
            <a:r>
              <a:rPr lang="cs-CZ" dirty="0" err="1" smtClean="0"/>
              <a:t>vymedzí</a:t>
            </a:r>
            <a:r>
              <a:rPr lang="cs-CZ" dirty="0" smtClean="0"/>
              <a:t> zhotovením paralelných oporných voskových </a:t>
            </a:r>
            <a:r>
              <a:rPr lang="cs-CZ" dirty="0" err="1" smtClean="0"/>
              <a:t>schodíkov</a:t>
            </a:r>
            <a:r>
              <a:rPr lang="cs-CZ" dirty="0" smtClean="0"/>
              <a:t>. </a:t>
            </a:r>
            <a:r>
              <a:rPr lang="cs-CZ" dirty="0" err="1" smtClean="0"/>
              <a:t>Dublovaním</a:t>
            </a:r>
            <a:r>
              <a:rPr lang="cs-CZ" dirty="0" smtClean="0"/>
              <a:t> </a:t>
            </a:r>
            <a:r>
              <a:rPr lang="cs-CZ" dirty="0" err="1" smtClean="0"/>
              <a:t>získame</a:t>
            </a:r>
            <a:r>
              <a:rPr lang="cs-CZ" dirty="0" smtClean="0"/>
              <a:t> druhotný – </a:t>
            </a:r>
            <a:r>
              <a:rPr lang="cs-CZ" dirty="0" err="1" smtClean="0"/>
              <a:t>liaci</a:t>
            </a:r>
            <a:r>
              <a:rPr lang="cs-CZ" dirty="0" smtClean="0"/>
              <a:t> model z </a:t>
            </a:r>
            <a:r>
              <a:rPr lang="cs-CZ" dirty="0" err="1" smtClean="0"/>
              <a:t>formovacej</a:t>
            </a:r>
            <a:r>
              <a:rPr lang="cs-CZ" dirty="0" smtClean="0"/>
              <a:t> hmoty. </a:t>
            </a:r>
            <a:r>
              <a:rPr lang="cs-CZ" dirty="0" err="1" smtClean="0"/>
              <a:t>Liaci</a:t>
            </a:r>
            <a:r>
              <a:rPr lang="cs-CZ" dirty="0" smtClean="0"/>
              <a:t> model </a:t>
            </a:r>
            <a:r>
              <a:rPr lang="cs-CZ" dirty="0" err="1" smtClean="0"/>
              <a:t>sa</a:t>
            </a:r>
            <a:r>
              <a:rPr lang="cs-CZ" dirty="0" smtClean="0"/>
              <a:t> vytvrdí, z </a:t>
            </a:r>
            <a:r>
              <a:rPr lang="cs-CZ" dirty="0" err="1" smtClean="0"/>
              <a:t>liacieho</a:t>
            </a:r>
            <a:r>
              <a:rPr lang="cs-CZ" dirty="0" smtClean="0"/>
              <a:t> vosku </a:t>
            </a:r>
            <a:r>
              <a:rPr lang="cs-CZ" dirty="0" err="1" smtClean="0"/>
              <a:t>sa</a:t>
            </a:r>
            <a:r>
              <a:rPr lang="cs-CZ" dirty="0" smtClean="0"/>
              <a:t> </a:t>
            </a:r>
            <a:r>
              <a:rPr lang="cs-CZ" dirty="0" err="1" smtClean="0"/>
              <a:t>vyodeluje</a:t>
            </a:r>
            <a:r>
              <a:rPr lang="cs-CZ" dirty="0" smtClean="0"/>
              <a:t> tvar kov. </a:t>
            </a:r>
            <a:r>
              <a:rPr lang="cs-CZ" dirty="0" err="1" smtClean="0"/>
              <a:t>konštrukcie</a:t>
            </a:r>
            <a:r>
              <a:rPr lang="cs-CZ" dirty="0" smtClean="0"/>
              <a:t>, </a:t>
            </a:r>
            <a:r>
              <a:rPr lang="cs-CZ" dirty="0" err="1" smtClean="0"/>
              <a:t>zavedie</a:t>
            </a:r>
            <a:r>
              <a:rPr lang="cs-CZ" dirty="0" smtClean="0"/>
              <a:t> </a:t>
            </a:r>
            <a:r>
              <a:rPr lang="cs-CZ" dirty="0" err="1" smtClean="0"/>
              <a:t>sa</a:t>
            </a:r>
            <a:r>
              <a:rPr lang="cs-CZ" dirty="0" smtClean="0"/>
              <a:t> vtokový systém – urobíme </a:t>
            </a:r>
            <a:r>
              <a:rPr lang="cs-CZ" dirty="0" err="1" smtClean="0"/>
              <a:t>odtučnenie</a:t>
            </a:r>
            <a:r>
              <a:rPr lang="cs-CZ" dirty="0" smtClean="0"/>
              <a:t> a </a:t>
            </a:r>
            <a:r>
              <a:rPr lang="cs-CZ" dirty="0" err="1" smtClean="0"/>
              <a:t>zatlmelenie</a:t>
            </a:r>
            <a:r>
              <a:rPr lang="cs-CZ" dirty="0" smtClean="0"/>
              <a:t> modelu, </a:t>
            </a:r>
            <a:r>
              <a:rPr lang="cs-CZ" dirty="0" err="1" smtClean="0"/>
              <a:t>odliatie</a:t>
            </a:r>
            <a:r>
              <a:rPr lang="cs-CZ" dirty="0" smtClean="0"/>
              <a:t> a </a:t>
            </a:r>
            <a:r>
              <a:rPr lang="cs-CZ" dirty="0" err="1" smtClean="0"/>
              <a:t>opracovanie</a:t>
            </a:r>
            <a:r>
              <a:rPr lang="cs-CZ" dirty="0" smtClean="0"/>
              <a:t> kov. </a:t>
            </a:r>
            <a:r>
              <a:rPr lang="cs-CZ" dirty="0" err="1" smtClean="0"/>
              <a:t>konš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77784"/>
          </a:xfrm>
        </p:spPr>
        <p:txBody>
          <a:bodyPr>
            <a:normAutofit/>
          </a:bodyPr>
          <a:lstStyle/>
          <a:p>
            <a:r>
              <a:rPr lang="cs-CZ" b="1" dirty="0" smtClean="0"/>
              <a:t>3.ordin. </a:t>
            </a:r>
            <a:r>
              <a:rPr lang="cs-CZ" b="1" dirty="0" err="1" smtClean="0"/>
              <a:t>fáza</a:t>
            </a:r>
            <a:r>
              <a:rPr lang="cs-CZ" b="1" dirty="0" smtClean="0"/>
              <a:t> </a:t>
            </a:r>
            <a:r>
              <a:rPr lang="cs-CZ" dirty="0" smtClean="0"/>
              <a:t>– kontrola </a:t>
            </a:r>
            <a:r>
              <a:rPr lang="cs-CZ" dirty="0" err="1" smtClean="0"/>
              <a:t>konštr</a:t>
            </a:r>
            <a:r>
              <a:rPr lang="cs-CZ" dirty="0" smtClean="0"/>
              <a:t>. </a:t>
            </a:r>
            <a:r>
              <a:rPr lang="cs-CZ" dirty="0" err="1" smtClean="0"/>
              <a:t>prvkov</a:t>
            </a:r>
            <a:r>
              <a:rPr lang="cs-CZ" dirty="0" smtClean="0"/>
              <a:t> a </a:t>
            </a:r>
            <a:r>
              <a:rPr lang="cs-CZ" dirty="0" err="1" smtClean="0"/>
              <a:t>smer</a:t>
            </a:r>
            <a:r>
              <a:rPr lang="cs-CZ" dirty="0" smtClean="0"/>
              <a:t> </a:t>
            </a:r>
            <a:r>
              <a:rPr lang="cs-CZ" dirty="0" err="1" smtClean="0"/>
              <a:t>nasádzania</a:t>
            </a:r>
            <a:r>
              <a:rPr lang="cs-CZ" dirty="0" smtClean="0"/>
              <a:t> náhrady, </a:t>
            </a:r>
            <a:r>
              <a:rPr lang="cs-CZ" dirty="0" err="1" smtClean="0"/>
              <a:t>výber</a:t>
            </a:r>
            <a:r>
              <a:rPr lang="cs-CZ" dirty="0" smtClean="0"/>
              <a:t> </a:t>
            </a:r>
            <a:r>
              <a:rPr lang="cs-CZ" dirty="0" err="1" smtClean="0"/>
              <a:t>zubov</a:t>
            </a:r>
            <a:r>
              <a:rPr lang="cs-CZ" dirty="0" smtClean="0"/>
              <a:t>, </a:t>
            </a:r>
            <a:r>
              <a:rPr lang="cs-CZ" dirty="0" err="1" smtClean="0"/>
              <a:t>zhotovenie</a:t>
            </a:r>
            <a:r>
              <a:rPr lang="cs-CZ" dirty="0" smtClean="0"/>
              <a:t> </a:t>
            </a:r>
            <a:r>
              <a:rPr lang="cs-CZ" dirty="0" err="1" smtClean="0"/>
              <a:t>funkčného</a:t>
            </a:r>
            <a:r>
              <a:rPr lang="cs-CZ" dirty="0" smtClean="0"/>
              <a:t> </a:t>
            </a:r>
            <a:r>
              <a:rPr lang="cs-CZ" dirty="0" err="1" smtClean="0"/>
              <a:t>odtlačku</a:t>
            </a:r>
            <a:r>
              <a:rPr lang="cs-CZ" dirty="0" smtClean="0"/>
              <a:t> (</a:t>
            </a:r>
            <a:r>
              <a:rPr lang="cs-CZ" dirty="0" err="1" smtClean="0"/>
              <a:t>Dentiplastom</a:t>
            </a:r>
            <a:r>
              <a:rPr lang="cs-CZ" dirty="0" smtClean="0"/>
              <a:t> </a:t>
            </a:r>
            <a:r>
              <a:rPr lang="cs-CZ" dirty="0" err="1" smtClean="0"/>
              <a:t>pomocou</a:t>
            </a:r>
            <a:r>
              <a:rPr lang="cs-CZ" dirty="0" smtClean="0"/>
              <a:t> sedla z </a:t>
            </a:r>
            <a:r>
              <a:rPr lang="cs-CZ" dirty="0" err="1" smtClean="0"/>
              <a:t>rýchlo</a:t>
            </a:r>
            <a:r>
              <a:rPr lang="cs-CZ" dirty="0" smtClean="0"/>
              <a:t> </a:t>
            </a:r>
            <a:r>
              <a:rPr lang="cs-CZ" dirty="0" err="1" smtClean="0"/>
              <a:t>tvrdnúcej</a:t>
            </a:r>
            <a:r>
              <a:rPr lang="cs-CZ" dirty="0" smtClean="0"/>
              <a:t> živice, sedlo je spojené s kov. </a:t>
            </a:r>
            <a:r>
              <a:rPr lang="cs-CZ" dirty="0" err="1" smtClean="0"/>
              <a:t>konštr</a:t>
            </a:r>
            <a:r>
              <a:rPr lang="cs-CZ" dirty="0" smtClean="0"/>
              <a:t>. – sedlo </a:t>
            </a:r>
            <a:r>
              <a:rPr lang="cs-CZ" dirty="0" err="1" smtClean="0"/>
              <a:t>ako</a:t>
            </a:r>
            <a:r>
              <a:rPr lang="cs-CZ" dirty="0" smtClean="0"/>
              <a:t> </a:t>
            </a:r>
            <a:r>
              <a:rPr lang="cs-CZ" dirty="0" err="1" smtClean="0"/>
              <a:t>odtlačková</a:t>
            </a:r>
            <a:r>
              <a:rPr lang="cs-CZ" dirty="0" smtClean="0"/>
              <a:t> </a:t>
            </a:r>
            <a:r>
              <a:rPr lang="cs-CZ" dirty="0" err="1" smtClean="0"/>
              <a:t>lyžica</a:t>
            </a:r>
            <a:r>
              <a:rPr lang="cs-CZ" dirty="0" smtClean="0"/>
              <a:t>)</a:t>
            </a:r>
            <a:endParaRPr lang="sk-SK" dirty="0" smtClean="0"/>
          </a:p>
          <a:p>
            <a:r>
              <a:rPr lang="cs-CZ" b="1" dirty="0" smtClean="0"/>
              <a:t>3.lab. </a:t>
            </a:r>
            <a:r>
              <a:rPr lang="cs-CZ" b="1" dirty="0" err="1" smtClean="0"/>
              <a:t>fáza</a:t>
            </a:r>
            <a:r>
              <a:rPr lang="cs-CZ" b="1" dirty="0" smtClean="0"/>
              <a:t> </a:t>
            </a:r>
            <a:r>
              <a:rPr lang="cs-CZ" dirty="0" smtClean="0"/>
              <a:t>– prvotný </a:t>
            </a:r>
            <a:r>
              <a:rPr lang="cs-CZ" dirty="0" err="1" smtClean="0"/>
              <a:t>prac</a:t>
            </a:r>
            <a:r>
              <a:rPr lang="cs-CZ" dirty="0" smtClean="0"/>
              <a:t>. model </a:t>
            </a:r>
            <a:r>
              <a:rPr lang="cs-CZ" dirty="0" err="1" smtClean="0"/>
              <a:t>sa</a:t>
            </a:r>
            <a:r>
              <a:rPr lang="cs-CZ" dirty="0" smtClean="0"/>
              <a:t> </a:t>
            </a:r>
            <a:r>
              <a:rPr lang="cs-CZ" dirty="0" err="1" smtClean="0"/>
              <a:t>pomocou</a:t>
            </a:r>
            <a:r>
              <a:rPr lang="cs-CZ" dirty="0" smtClean="0"/>
              <a:t> </a:t>
            </a:r>
            <a:r>
              <a:rPr lang="cs-CZ" dirty="0" err="1" smtClean="0"/>
              <a:t>zhryzových</a:t>
            </a:r>
            <a:r>
              <a:rPr lang="cs-CZ" dirty="0" smtClean="0"/>
              <a:t> </a:t>
            </a:r>
            <a:r>
              <a:rPr lang="cs-CZ" dirty="0" err="1" smtClean="0"/>
              <a:t>šablón</a:t>
            </a:r>
            <a:r>
              <a:rPr lang="cs-CZ" dirty="0" smtClean="0"/>
              <a:t> upevní do </a:t>
            </a:r>
            <a:r>
              <a:rPr lang="cs-CZ" dirty="0" err="1" smtClean="0"/>
              <a:t>artik</a:t>
            </a:r>
            <a:r>
              <a:rPr lang="cs-CZ" dirty="0" smtClean="0"/>
              <a:t>. </a:t>
            </a:r>
            <a:r>
              <a:rPr lang="cs-CZ" dirty="0" err="1" smtClean="0"/>
              <a:t>prístroja</a:t>
            </a:r>
            <a:r>
              <a:rPr lang="cs-CZ" dirty="0" smtClean="0"/>
              <a:t>, aplikujeme na model </a:t>
            </a:r>
            <a:r>
              <a:rPr lang="cs-CZ" dirty="0" err="1" smtClean="0"/>
              <a:t>odliatu</a:t>
            </a:r>
            <a:r>
              <a:rPr lang="cs-CZ" dirty="0" smtClean="0"/>
              <a:t> kov. </a:t>
            </a:r>
            <a:r>
              <a:rPr lang="cs-CZ" dirty="0" err="1" smtClean="0"/>
              <a:t>konštrukciu</a:t>
            </a:r>
            <a:r>
              <a:rPr lang="cs-CZ" dirty="0" smtClean="0"/>
              <a:t>, z vosku </a:t>
            </a:r>
            <a:r>
              <a:rPr lang="cs-CZ" dirty="0" err="1" smtClean="0"/>
              <a:t>sa</a:t>
            </a:r>
            <a:r>
              <a:rPr lang="cs-CZ" dirty="0" smtClean="0"/>
              <a:t> vymodeluje </a:t>
            </a:r>
            <a:r>
              <a:rPr lang="cs-CZ" dirty="0" err="1" smtClean="0"/>
              <a:t>budúca</a:t>
            </a:r>
            <a:r>
              <a:rPr lang="cs-CZ" dirty="0" smtClean="0"/>
              <a:t> </a:t>
            </a:r>
            <a:r>
              <a:rPr lang="cs-CZ" dirty="0" err="1" smtClean="0"/>
              <a:t>živicová</a:t>
            </a:r>
            <a:r>
              <a:rPr lang="cs-CZ" dirty="0" smtClean="0"/>
              <a:t> </a:t>
            </a:r>
            <a:r>
              <a:rPr lang="cs-CZ" dirty="0" err="1" smtClean="0"/>
              <a:t>časť</a:t>
            </a:r>
            <a:r>
              <a:rPr lang="cs-CZ" dirty="0" smtClean="0"/>
              <a:t> a </a:t>
            </a:r>
            <a:r>
              <a:rPr lang="cs-CZ" dirty="0" err="1" smtClean="0"/>
              <a:t>postavia</a:t>
            </a:r>
            <a:r>
              <a:rPr lang="cs-CZ" dirty="0" smtClean="0"/>
              <a:t> </a:t>
            </a:r>
            <a:r>
              <a:rPr lang="cs-CZ" dirty="0" err="1" smtClean="0"/>
              <a:t>sa</a:t>
            </a:r>
            <a:r>
              <a:rPr lang="cs-CZ" dirty="0" smtClean="0"/>
              <a:t> </a:t>
            </a:r>
            <a:r>
              <a:rPr lang="cs-CZ" dirty="0" err="1" smtClean="0"/>
              <a:t>umelé</a:t>
            </a:r>
            <a:r>
              <a:rPr lang="cs-CZ" dirty="0" smtClean="0"/>
              <a:t> zuby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49792"/>
          </a:xfrm>
        </p:spPr>
        <p:txBody>
          <a:bodyPr/>
          <a:lstStyle/>
          <a:p>
            <a:r>
              <a:rPr lang="cs-CZ" b="1" dirty="0" smtClean="0"/>
              <a:t>4.ordin. </a:t>
            </a:r>
            <a:r>
              <a:rPr lang="cs-CZ" b="1" dirty="0" err="1" smtClean="0"/>
              <a:t>fáza</a:t>
            </a:r>
            <a:r>
              <a:rPr lang="cs-CZ" b="1" dirty="0" smtClean="0"/>
              <a:t> </a:t>
            </a:r>
            <a:r>
              <a:rPr lang="cs-CZ" dirty="0" smtClean="0"/>
              <a:t>– kontrola </a:t>
            </a:r>
            <a:r>
              <a:rPr lang="cs-CZ" dirty="0" err="1" smtClean="0"/>
              <a:t>smeru</a:t>
            </a:r>
            <a:r>
              <a:rPr lang="cs-CZ" dirty="0" smtClean="0"/>
              <a:t> </a:t>
            </a:r>
            <a:r>
              <a:rPr lang="cs-CZ" dirty="0" err="1" smtClean="0"/>
              <a:t>nasadenia</a:t>
            </a:r>
            <a:r>
              <a:rPr lang="cs-CZ" dirty="0" smtClean="0"/>
              <a:t> vosk. náhrady, kontrola </a:t>
            </a:r>
            <a:r>
              <a:rPr lang="cs-CZ" dirty="0" err="1" smtClean="0"/>
              <a:t>nasadania</a:t>
            </a:r>
            <a:r>
              <a:rPr lang="cs-CZ" dirty="0" smtClean="0"/>
              <a:t> </a:t>
            </a:r>
            <a:r>
              <a:rPr lang="cs-CZ" dirty="0" err="1" smtClean="0"/>
              <a:t>konštrukčných</a:t>
            </a:r>
            <a:r>
              <a:rPr lang="cs-CZ" dirty="0" smtClean="0"/>
              <a:t> </a:t>
            </a:r>
            <a:r>
              <a:rPr lang="cs-CZ" dirty="0" err="1" smtClean="0"/>
              <a:t>prvkov</a:t>
            </a:r>
            <a:r>
              <a:rPr lang="cs-CZ" dirty="0" smtClean="0"/>
              <a:t> a sedla, sledujeme </a:t>
            </a:r>
            <a:r>
              <a:rPr lang="cs-CZ" dirty="0" err="1" smtClean="0"/>
              <a:t>artikuláciu</a:t>
            </a:r>
            <a:r>
              <a:rPr lang="cs-CZ" dirty="0" smtClean="0"/>
              <a:t> a estetiku</a:t>
            </a:r>
            <a:endParaRPr lang="sk-SK" dirty="0" smtClean="0"/>
          </a:p>
          <a:p>
            <a:r>
              <a:rPr lang="cs-CZ" b="1" dirty="0" smtClean="0"/>
              <a:t>4.lab. </a:t>
            </a:r>
            <a:r>
              <a:rPr lang="cs-CZ" b="1" dirty="0" err="1" smtClean="0"/>
              <a:t>fáza</a:t>
            </a:r>
            <a:r>
              <a:rPr lang="cs-CZ" b="1" dirty="0" smtClean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def</a:t>
            </a:r>
            <a:r>
              <a:rPr lang="cs-CZ" dirty="0" smtClean="0"/>
              <a:t>. úprava vosk. modelu, </a:t>
            </a:r>
            <a:r>
              <a:rPr lang="cs-CZ" dirty="0" err="1" smtClean="0"/>
              <a:t>kyvetovanie</a:t>
            </a:r>
            <a:r>
              <a:rPr lang="cs-CZ" dirty="0" smtClean="0"/>
              <a:t>, </a:t>
            </a:r>
            <a:r>
              <a:rPr lang="cs-CZ" dirty="0" err="1" smtClean="0"/>
              <a:t>vyplavenie</a:t>
            </a:r>
            <a:r>
              <a:rPr lang="cs-CZ" dirty="0" smtClean="0"/>
              <a:t> vosku, </a:t>
            </a:r>
            <a:r>
              <a:rPr lang="cs-CZ" dirty="0" err="1" smtClean="0"/>
              <a:t>izolácia</a:t>
            </a:r>
            <a:r>
              <a:rPr lang="cs-CZ" dirty="0" smtClean="0"/>
              <a:t> </a:t>
            </a:r>
            <a:r>
              <a:rPr lang="cs-CZ" dirty="0" err="1" smtClean="0"/>
              <a:t>sadrových</a:t>
            </a:r>
            <a:r>
              <a:rPr lang="cs-CZ" dirty="0" smtClean="0"/>
              <a:t> </a:t>
            </a:r>
            <a:r>
              <a:rPr lang="cs-CZ" dirty="0" err="1" smtClean="0"/>
              <a:t>plôch</a:t>
            </a:r>
            <a:r>
              <a:rPr lang="cs-CZ" dirty="0" smtClean="0"/>
              <a:t> v </a:t>
            </a:r>
            <a:r>
              <a:rPr lang="cs-CZ" dirty="0" err="1" smtClean="0"/>
              <a:t>kyvete</a:t>
            </a:r>
            <a:r>
              <a:rPr lang="cs-CZ" dirty="0" smtClean="0"/>
              <a:t>, </a:t>
            </a:r>
            <a:r>
              <a:rPr lang="cs-CZ" dirty="0" err="1" smtClean="0"/>
              <a:t>napchávanie</a:t>
            </a:r>
            <a:r>
              <a:rPr lang="cs-CZ" dirty="0" smtClean="0"/>
              <a:t> </a:t>
            </a:r>
            <a:r>
              <a:rPr lang="cs-CZ" dirty="0" err="1" smtClean="0"/>
              <a:t>živicového</a:t>
            </a:r>
            <a:r>
              <a:rPr lang="cs-CZ" dirty="0" smtClean="0"/>
              <a:t> cesta, </a:t>
            </a:r>
            <a:r>
              <a:rPr lang="cs-CZ" dirty="0" err="1" smtClean="0"/>
              <a:t>lisovanie</a:t>
            </a:r>
            <a:r>
              <a:rPr lang="cs-CZ" dirty="0" smtClean="0"/>
              <a:t>, </a:t>
            </a:r>
            <a:r>
              <a:rPr lang="cs-CZ" dirty="0" err="1" smtClean="0"/>
              <a:t>upevnenie</a:t>
            </a:r>
            <a:r>
              <a:rPr lang="cs-CZ" dirty="0" smtClean="0"/>
              <a:t> do </a:t>
            </a:r>
            <a:r>
              <a:rPr lang="cs-CZ" dirty="0" err="1" smtClean="0"/>
              <a:t>strmeňov</a:t>
            </a:r>
            <a:r>
              <a:rPr lang="cs-CZ" dirty="0" smtClean="0"/>
              <a:t>, </a:t>
            </a:r>
            <a:r>
              <a:rPr lang="cs-CZ" dirty="0" err="1" smtClean="0"/>
              <a:t>polymerizácia</a:t>
            </a:r>
            <a:r>
              <a:rPr lang="cs-CZ" dirty="0" smtClean="0"/>
              <a:t>, </a:t>
            </a:r>
            <a:r>
              <a:rPr lang="cs-CZ" dirty="0" err="1" smtClean="0"/>
              <a:t>vybratie</a:t>
            </a:r>
            <a:r>
              <a:rPr lang="cs-CZ" dirty="0" smtClean="0"/>
              <a:t> a </a:t>
            </a:r>
            <a:r>
              <a:rPr lang="cs-CZ" dirty="0" err="1" smtClean="0"/>
              <a:t>opracovanie</a:t>
            </a:r>
            <a:r>
              <a:rPr lang="cs-CZ" dirty="0" smtClean="0"/>
              <a:t> náhrady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5.ordin. </a:t>
            </a:r>
            <a:r>
              <a:rPr lang="cs-CZ" b="1" dirty="0" err="1" smtClean="0"/>
              <a:t>fáza</a:t>
            </a:r>
            <a:r>
              <a:rPr lang="cs-CZ" b="1" dirty="0" smtClean="0"/>
              <a:t> </a:t>
            </a:r>
            <a:r>
              <a:rPr lang="cs-CZ" dirty="0" smtClean="0"/>
              <a:t>– </a:t>
            </a:r>
            <a:r>
              <a:rPr lang="cs-CZ" dirty="0" err="1" smtClean="0"/>
              <a:t>odovzdanie</a:t>
            </a:r>
            <a:r>
              <a:rPr lang="cs-CZ" dirty="0" smtClean="0"/>
              <a:t>, kontrola </a:t>
            </a:r>
            <a:r>
              <a:rPr lang="cs-CZ" dirty="0" err="1" smtClean="0"/>
              <a:t>dosadnutie</a:t>
            </a:r>
            <a:r>
              <a:rPr lang="cs-CZ" dirty="0" smtClean="0"/>
              <a:t> sedla na </a:t>
            </a:r>
            <a:r>
              <a:rPr lang="cs-CZ" dirty="0" err="1" smtClean="0"/>
              <a:t>lôžko</a:t>
            </a:r>
            <a:r>
              <a:rPr lang="cs-CZ" dirty="0" smtClean="0"/>
              <a:t>, kov. </a:t>
            </a:r>
            <a:r>
              <a:rPr lang="cs-CZ" dirty="0" err="1" smtClean="0"/>
              <a:t>konštr</a:t>
            </a:r>
            <a:r>
              <a:rPr lang="cs-CZ" dirty="0" smtClean="0"/>
              <a:t>., </a:t>
            </a:r>
            <a:r>
              <a:rPr lang="cs-CZ" dirty="0" err="1" smtClean="0"/>
              <a:t>overujeme</a:t>
            </a:r>
            <a:r>
              <a:rPr lang="cs-CZ" dirty="0" smtClean="0"/>
              <a:t> </a:t>
            </a:r>
            <a:r>
              <a:rPr lang="cs-CZ" dirty="0" err="1" smtClean="0"/>
              <a:t>artikuláciu</a:t>
            </a:r>
            <a:r>
              <a:rPr lang="cs-CZ" dirty="0" smtClean="0"/>
              <a:t>, </a:t>
            </a:r>
            <a:r>
              <a:rPr lang="cs-CZ" dirty="0" err="1" smtClean="0"/>
              <a:t>kt</a:t>
            </a:r>
            <a:r>
              <a:rPr lang="cs-CZ" dirty="0" smtClean="0"/>
              <a:t>. v </a:t>
            </a:r>
            <a:r>
              <a:rPr lang="cs-CZ" dirty="0" err="1" smtClean="0"/>
              <a:t>prípade</a:t>
            </a:r>
            <a:r>
              <a:rPr lang="cs-CZ" dirty="0" smtClean="0"/>
              <a:t> </a:t>
            </a:r>
            <a:r>
              <a:rPr lang="cs-CZ" dirty="0" err="1" smtClean="0"/>
              <a:t>potreby</a:t>
            </a:r>
            <a:r>
              <a:rPr lang="cs-CZ" dirty="0" smtClean="0"/>
              <a:t> upravujeme </a:t>
            </a:r>
            <a:r>
              <a:rPr lang="cs-CZ" dirty="0" err="1" smtClean="0"/>
              <a:t>priamym</a:t>
            </a:r>
            <a:r>
              <a:rPr lang="cs-CZ" dirty="0" smtClean="0"/>
              <a:t> </a:t>
            </a:r>
            <a:r>
              <a:rPr lang="cs-CZ" dirty="0" err="1" smtClean="0"/>
              <a:t>zábrusom</a:t>
            </a:r>
            <a:r>
              <a:rPr lang="cs-CZ" dirty="0" smtClean="0"/>
              <a:t>, </a:t>
            </a:r>
            <a:r>
              <a:rPr lang="cs-CZ" dirty="0" err="1" smtClean="0"/>
              <a:t>posudzovanie</a:t>
            </a:r>
            <a:r>
              <a:rPr lang="cs-CZ" dirty="0" smtClean="0"/>
              <a:t> </a:t>
            </a:r>
            <a:r>
              <a:rPr lang="cs-CZ" dirty="0" err="1" smtClean="0"/>
              <a:t>retenčnej</a:t>
            </a:r>
            <a:r>
              <a:rPr lang="cs-CZ" dirty="0" smtClean="0"/>
              <a:t> schopnosti </a:t>
            </a:r>
            <a:r>
              <a:rPr lang="cs-CZ" dirty="0" err="1" smtClean="0"/>
              <a:t>kotviacich</a:t>
            </a:r>
            <a:r>
              <a:rPr lang="cs-CZ" dirty="0" smtClean="0"/>
              <a:t> </a:t>
            </a:r>
            <a:r>
              <a:rPr lang="cs-CZ" dirty="0" err="1" smtClean="0"/>
              <a:t>prvkov</a:t>
            </a:r>
            <a:r>
              <a:rPr lang="cs-CZ" dirty="0" smtClean="0"/>
              <a:t>, </a:t>
            </a:r>
            <a:r>
              <a:rPr lang="cs-CZ" dirty="0" err="1" smtClean="0"/>
              <a:t>príp</a:t>
            </a:r>
            <a:r>
              <a:rPr lang="cs-CZ" dirty="0" smtClean="0"/>
              <a:t>. úprava, </a:t>
            </a:r>
            <a:r>
              <a:rPr lang="cs-CZ" dirty="0" err="1" smtClean="0"/>
              <a:t>poučenie</a:t>
            </a:r>
            <a:r>
              <a:rPr lang="cs-CZ" dirty="0" smtClean="0"/>
              <a:t> pac.</a:t>
            </a:r>
            <a:endParaRPr lang="sk-SK" dirty="0" smtClean="0"/>
          </a:p>
          <a:p>
            <a:r>
              <a:rPr lang="sk-SK" dirty="0" smtClean="0"/>
              <a:t> 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08720"/>
            <a:ext cx="8229600" cy="576064"/>
          </a:xfrm>
        </p:spPr>
        <p:txBody>
          <a:bodyPr>
            <a:normAutofit fontScale="90000"/>
          </a:bodyPr>
          <a:lstStyle/>
          <a:p>
            <a:r>
              <a:rPr lang="sk-SK" sz="2700" b="1" u="sng" dirty="0" smtClean="0"/>
              <a:t>Prehľad pracovného postupu ČSN s </a:t>
            </a:r>
            <a:r>
              <a:rPr lang="sk-SK" sz="2700" b="1" u="sng" dirty="0" err="1" smtClean="0"/>
              <a:t>dentomukóznym</a:t>
            </a:r>
            <a:r>
              <a:rPr lang="sk-SK" sz="2700" b="1" u="sng" dirty="0" smtClean="0"/>
              <a:t> prenosom žuvacích síl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484784"/>
            <a:ext cx="8686800" cy="5373216"/>
          </a:xfrm>
        </p:spPr>
        <p:txBody>
          <a:bodyPr>
            <a:normAutofit fontScale="40000" lnSpcReduction="20000"/>
          </a:bodyPr>
          <a:lstStyle/>
          <a:p>
            <a:r>
              <a:rPr lang="cs-CZ" b="1" dirty="0" smtClean="0"/>
              <a:t>V </a:t>
            </a:r>
            <a:r>
              <a:rPr lang="cs-CZ" b="1" dirty="0" err="1" smtClean="0"/>
              <a:t>ordinácii</a:t>
            </a:r>
            <a:r>
              <a:rPr lang="cs-CZ" b="1" dirty="0" smtClean="0"/>
              <a:t>:						V </a:t>
            </a:r>
            <a:r>
              <a:rPr lang="cs-CZ" b="1" dirty="0" err="1" smtClean="0"/>
              <a:t>laboratóriu</a:t>
            </a:r>
            <a:r>
              <a:rPr lang="cs-CZ" b="1" dirty="0" smtClean="0"/>
              <a:t>:</a:t>
            </a:r>
            <a:endParaRPr lang="sk-SK" dirty="0" smtClean="0"/>
          </a:p>
          <a:p>
            <a:pPr lvl="0"/>
            <a:r>
              <a:rPr lang="cs-CZ" dirty="0" smtClean="0"/>
              <a:t>1.a) </a:t>
            </a:r>
            <a:r>
              <a:rPr lang="cs-CZ" dirty="0" err="1" smtClean="0"/>
              <a:t>predbežný</a:t>
            </a:r>
            <a:r>
              <a:rPr lang="cs-CZ" dirty="0" smtClean="0"/>
              <a:t> </a:t>
            </a:r>
            <a:r>
              <a:rPr lang="cs-CZ" dirty="0" err="1" smtClean="0"/>
              <a:t>odtlačok</a:t>
            </a:r>
            <a:endParaRPr lang="sk-SK" dirty="0" smtClean="0"/>
          </a:p>
          <a:p>
            <a:r>
              <a:rPr lang="cs-CZ" dirty="0" smtClean="0"/>
              <a:t>  b) pomocný </a:t>
            </a:r>
            <a:r>
              <a:rPr lang="cs-CZ" dirty="0" err="1" smtClean="0"/>
              <a:t>odtlačok</a:t>
            </a:r>
            <a:r>
              <a:rPr lang="cs-CZ" dirty="0" smtClean="0"/>
              <a:t> </a:t>
            </a:r>
            <a:r>
              <a:rPr lang="cs-CZ" dirty="0" err="1" smtClean="0"/>
              <a:t>protiľahlej</a:t>
            </a:r>
            <a:r>
              <a:rPr lang="cs-CZ" dirty="0" smtClean="0"/>
              <a:t> časti</a:t>
            </a:r>
            <a:endParaRPr lang="sk-SK" dirty="0" smtClean="0"/>
          </a:p>
          <a:p>
            <a:r>
              <a:rPr lang="cs-CZ" dirty="0" smtClean="0"/>
              <a:t>  c) </a:t>
            </a:r>
            <a:r>
              <a:rPr lang="cs-CZ" dirty="0" err="1" smtClean="0"/>
              <a:t>zhryzový</a:t>
            </a:r>
            <a:r>
              <a:rPr lang="cs-CZ" dirty="0" smtClean="0"/>
              <a:t> </a:t>
            </a:r>
            <a:r>
              <a:rPr lang="cs-CZ" dirty="0" err="1" smtClean="0"/>
              <a:t>odtlačok</a:t>
            </a:r>
            <a:endParaRPr lang="sk-SK" dirty="0" smtClean="0"/>
          </a:p>
          <a:p>
            <a:r>
              <a:rPr lang="cs-CZ" dirty="0" smtClean="0"/>
              <a:t>                                                                                                                                                         1. a) </a:t>
            </a:r>
            <a:r>
              <a:rPr lang="cs-CZ" dirty="0" err="1" smtClean="0"/>
              <a:t>štúdijný</a:t>
            </a:r>
            <a:r>
              <a:rPr lang="cs-CZ" dirty="0" smtClean="0"/>
              <a:t> model</a:t>
            </a:r>
            <a:endParaRPr lang="sk-SK" dirty="0" smtClean="0"/>
          </a:p>
          <a:p>
            <a:r>
              <a:rPr lang="cs-CZ" dirty="0" smtClean="0"/>
              <a:t>                                                                                                                                                             b) </a:t>
            </a:r>
            <a:r>
              <a:rPr lang="cs-CZ" dirty="0" err="1" smtClean="0"/>
              <a:t>predbežná</a:t>
            </a:r>
            <a:r>
              <a:rPr lang="cs-CZ" dirty="0" smtClean="0"/>
              <a:t> analýza modelu</a:t>
            </a:r>
            <a:endParaRPr lang="sk-SK" dirty="0" smtClean="0"/>
          </a:p>
          <a:p>
            <a:r>
              <a:rPr lang="cs-CZ" dirty="0" smtClean="0"/>
              <a:t>                                                                                                                                                             c) </a:t>
            </a:r>
            <a:r>
              <a:rPr lang="cs-CZ" dirty="0" err="1" smtClean="0"/>
              <a:t>individuálna</a:t>
            </a:r>
            <a:r>
              <a:rPr lang="cs-CZ" dirty="0" smtClean="0"/>
              <a:t> </a:t>
            </a:r>
            <a:r>
              <a:rPr lang="cs-CZ" dirty="0" err="1" smtClean="0"/>
              <a:t>lyžica</a:t>
            </a:r>
            <a:endParaRPr lang="sk-SK" dirty="0" smtClean="0"/>
          </a:p>
          <a:p>
            <a:r>
              <a:rPr lang="cs-CZ" dirty="0" smtClean="0"/>
              <a:t>                                                                                                                                                             d) </a:t>
            </a:r>
            <a:r>
              <a:rPr lang="cs-CZ" dirty="0" err="1" smtClean="0"/>
              <a:t>zhryzová</a:t>
            </a:r>
            <a:r>
              <a:rPr lang="cs-CZ" dirty="0" smtClean="0"/>
              <a:t> </a:t>
            </a:r>
            <a:r>
              <a:rPr lang="cs-CZ" dirty="0" err="1" smtClean="0"/>
              <a:t>šablóna</a:t>
            </a:r>
            <a:endParaRPr lang="sk-SK" dirty="0" smtClean="0"/>
          </a:p>
          <a:p>
            <a:pPr lvl="0"/>
            <a:r>
              <a:rPr lang="cs-CZ" dirty="0" smtClean="0"/>
              <a:t>2. a) </a:t>
            </a:r>
            <a:r>
              <a:rPr lang="cs-CZ" dirty="0" err="1" smtClean="0"/>
              <a:t>definitívny</a:t>
            </a:r>
            <a:r>
              <a:rPr lang="cs-CZ" dirty="0" smtClean="0"/>
              <a:t> </a:t>
            </a:r>
            <a:r>
              <a:rPr lang="cs-CZ" dirty="0" err="1" smtClean="0"/>
              <a:t>odtlačok</a:t>
            </a:r>
            <a:endParaRPr lang="sk-SK" dirty="0" smtClean="0"/>
          </a:p>
          <a:p>
            <a:r>
              <a:rPr lang="cs-CZ" dirty="0" smtClean="0"/>
              <a:t>    b) </a:t>
            </a:r>
            <a:r>
              <a:rPr lang="cs-CZ" dirty="0" err="1" smtClean="0"/>
              <a:t>určenie</a:t>
            </a:r>
            <a:r>
              <a:rPr lang="cs-CZ" dirty="0" smtClean="0"/>
              <a:t> </a:t>
            </a:r>
            <a:r>
              <a:rPr lang="cs-CZ" dirty="0" err="1" smtClean="0"/>
              <a:t>Mx</a:t>
            </a:r>
            <a:r>
              <a:rPr lang="cs-CZ" dirty="0" smtClean="0"/>
              <a:t> – </a:t>
            </a:r>
            <a:r>
              <a:rPr lang="cs-CZ" dirty="0" err="1" smtClean="0"/>
              <a:t>Mn</a:t>
            </a:r>
            <a:r>
              <a:rPr lang="cs-CZ" dirty="0" smtClean="0"/>
              <a:t> </a:t>
            </a:r>
            <a:r>
              <a:rPr lang="cs-CZ" dirty="0" err="1" smtClean="0"/>
              <a:t>vzťahov</a:t>
            </a:r>
            <a:endParaRPr lang="sk-SK" dirty="0" smtClean="0"/>
          </a:p>
          <a:p>
            <a:r>
              <a:rPr lang="cs-CZ" dirty="0" smtClean="0"/>
              <a:t>    c) zákres </a:t>
            </a:r>
            <a:r>
              <a:rPr lang="cs-CZ" dirty="0" err="1" smtClean="0"/>
              <a:t>kovovej</a:t>
            </a:r>
            <a:r>
              <a:rPr lang="cs-CZ" dirty="0" smtClean="0"/>
              <a:t> </a:t>
            </a:r>
            <a:r>
              <a:rPr lang="cs-CZ" dirty="0" err="1" smtClean="0"/>
              <a:t>konštrukcie</a:t>
            </a:r>
            <a:endParaRPr lang="sk-SK" dirty="0" smtClean="0"/>
          </a:p>
          <a:p>
            <a:r>
              <a:rPr lang="cs-CZ" dirty="0" smtClean="0"/>
              <a:t>						2. a) prvotný </a:t>
            </a:r>
            <a:r>
              <a:rPr lang="cs-CZ" dirty="0" err="1" smtClean="0"/>
              <a:t>pracovný</a:t>
            </a:r>
            <a:r>
              <a:rPr lang="cs-CZ" dirty="0" smtClean="0"/>
              <a:t> model</a:t>
            </a:r>
            <a:endParaRPr lang="sk-SK" dirty="0" smtClean="0"/>
          </a:p>
          <a:p>
            <a:r>
              <a:rPr lang="cs-CZ" dirty="0" smtClean="0"/>
              <a:t>						    b) </a:t>
            </a:r>
            <a:r>
              <a:rPr lang="cs-CZ" dirty="0" err="1" smtClean="0"/>
              <a:t>definitívna</a:t>
            </a:r>
            <a:r>
              <a:rPr lang="cs-CZ" dirty="0" smtClean="0"/>
              <a:t> analýza modelu</a:t>
            </a:r>
            <a:endParaRPr lang="sk-SK" dirty="0" smtClean="0"/>
          </a:p>
          <a:p>
            <a:r>
              <a:rPr lang="cs-CZ" dirty="0" smtClean="0"/>
              <a:t>						    c) </a:t>
            </a:r>
            <a:r>
              <a:rPr lang="cs-CZ" dirty="0" err="1" smtClean="0"/>
              <a:t>paralelizácia</a:t>
            </a:r>
            <a:r>
              <a:rPr lang="cs-CZ" dirty="0" smtClean="0"/>
              <a:t> prvotného modelu</a:t>
            </a:r>
            <a:endParaRPr lang="sk-SK" dirty="0" smtClean="0"/>
          </a:p>
          <a:p>
            <a:r>
              <a:rPr lang="cs-CZ" dirty="0" smtClean="0"/>
              <a:t>						    d) druhotný </a:t>
            </a:r>
            <a:r>
              <a:rPr lang="cs-CZ" dirty="0" err="1" smtClean="0"/>
              <a:t>pracovný</a:t>
            </a:r>
            <a:r>
              <a:rPr lang="cs-CZ" dirty="0" smtClean="0"/>
              <a:t> (</a:t>
            </a:r>
            <a:r>
              <a:rPr lang="cs-CZ" dirty="0" err="1" smtClean="0"/>
              <a:t>liaci</a:t>
            </a:r>
            <a:r>
              <a:rPr lang="cs-CZ" dirty="0" smtClean="0"/>
              <a:t>) model</a:t>
            </a:r>
            <a:endParaRPr lang="sk-SK" dirty="0" smtClean="0"/>
          </a:p>
          <a:p>
            <a:r>
              <a:rPr lang="cs-CZ" dirty="0" smtClean="0"/>
              <a:t>						    e) </a:t>
            </a:r>
            <a:r>
              <a:rPr lang="cs-CZ" dirty="0" err="1" smtClean="0"/>
              <a:t>modelácia</a:t>
            </a:r>
            <a:r>
              <a:rPr lang="cs-CZ" dirty="0" smtClean="0"/>
              <a:t> a </a:t>
            </a:r>
            <a:r>
              <a:rPr lang="cs-CZ" dirty="0" err="1" smtClean="0"/>
              <a:t>odliatie</a:t>
            </a:r>
            <a:r>
              <a:rPr lang="cs-CZ" dirty="0" smtClean="0"/>
              <a:t> kov. </a:t>
            </a:r>
            <a:r>
              <a:rPr lang="cs-CZ" dirty="0" err="1" smtClean="0"/>
              <a:t>konštrukcie</a:t>
            </a:r>
            <a:endParaRPr lang="sk-SK" dirty="0" smtClean="0"/>
          </a:p>
          <a:p>
            <a:pPr lvl="0"/>
            <a:r>
              <a:rPr lang="cs-CZ" dirty="0" smtClean="0"/>
              <a:t>3.  a) </a:t>
            </a:r>
            <a:r>
              <a:rPr lang="cs-CZ" dirty="0" err="1" smtClean="0"/>
              <a:t>skúška</a:t>
            </a:r>
            <a:r>
              <a:rPr lang="cs-CZ" dirty="0" smtClean="0"/>
              <a:t> </a:t>
            </a:r>
            <a:r>
              <a:rPr lang="cs-CZ" dirty="0" err="1" smtClean="0"/>
              <a:t>kovovej</a:t>
            </a:r>
            <a:r>
              <a:rPr lang="cs-CZ" dirty="0" smtClean="0"/>
              <a:t> </a:t>
            </a:r>
            <a:r>
              <a:rPr lang="cs-CZ" dirty="0" err="1" smtClean="0"/>
              <a:t>konštrukcie</a:t>
            </a:r>
            <a:endParaRPr lang="sk-SK" dirty="0" smtClean="0"/>
          </a:p>
          <a:p>
            <a:r>
              <a:rPr lang="cs-CZ" dirty="0" smtClean="0"/>
              <a:t>     b) </a:t>
            </a:r>
            <a:r>
              <a:rPr lang="cs-CZ" dirty="0" err="1" smtClean="0"/>
              <a:t>výber</a:t>
            </a:r>
            <a:r>
              <a:rPr lang="cs-CZ" dirty="0" smtClean="0"/>
              <a:t> </a:t>
            </a:r>
            <a:r>
              <a:rPr lang="cs-CZ" dirty="0" err="1" smtClean="0"/>
              <a:t>umelých</a:t>
            </a:r>
            <a:r>
              <a:rPr lang="cs-CZ" dirty="0" smtClean="0"/>
              <a:t> </a:t>
            </a:r>
            <a:r>
              <a:rPr lang="cs-CZ" dirty="0" err="1" smtClean="0"/>
              <a:t>zubov</a:t>
            </a:r>
            <a:endParaRPr lang="sk-SK" dirty="0" smtClean="0"/>
          </a:p>
          <a:p>
            <a:r>
              <a:rPr lang="cs-CZ" dirty="0" smtClean="0"/>
              <a:t>						3. a) </a:t>
            </a:r>
            <a:r>
              <a:rPr lang="cs-CZ" dirty="0" err="1" smtClean="0"/>
              <a:t>modelácia</a:t>
            </a:r>
            <a:r>
              <a:rPr lang="cs-CZ" dirty="0" smtClean="0"/>
              <a:t> </a:t>
            </a:r>
            <a:r>
              <a:rPr lang="cs-CZ" dirty="0" err="1" smtClean="0"/>
              <a:t>živicových</a:t>
            </a:r>
            <a:r>
              <a:rPr lang="cs-CZ" dirty="0" smtClean="0"/>
              <a:t> častí náhrady z </a:t>
            </a:r>
            <a:endParaRPr lang="sk-SK" dirty="0" smtClean="0"/>
          </a:p>
          <a:p>
            <a:r>
              <a:rPr lang="cs-CZ" dirty="0" smtClean="0"/>
              <a:t>						        vosku</a:t>
            </a:r>
            <a:endParaRPr lang="sk-SK" dirty="0" smtClean="0"/>
          </a:p>
          <a:p>
            <a:r>
              <a:rPr lang="cs-CZ" dirty="0" smtClean="0"/>
              <a:t> 						    b) </a:t>
            </a:r>
            <a:r>
              <a:rPr lang="cs-CZ" dirty="0" err="1" smtClean="0"/>
              <a:t>zostavenie</a:t>
            </a:r>
            <a:r>
              <a:rPr lang="cs-CZ" dirty="0" smtClean="0"/>
              <a:t> </a:t>
            </a:r>
            <a:r>
              <a:rPr lang="cs-CZ" dirty="0" err="1" smtClean="0"/>
              <a:t>umelého</a:t>
            </a:r>
            <a:r>
              <a:rPr lang="cs-CZ" dirty="0" smtClean="0"/>
              <a:t> chrupu</a:t>
            </a:r>
            <a:endParaRPr lang="sk-SK" dirty="0" smtClean="0"/>
          </a:p>
          <a:p>
            <a:pPr lvl="0"/>
            <a:r>
              <a:rPr lang="cs-CZ" dirty="0" smtClean="0"/>
              <a:t>4.   </a:t>
            </a:r>
            <a:r>
              <a:rPr lang="cs-CZ" dirty="0" err="1" smtClean="0"/>
              <a:t>skúška</a:t>
            </a:r>
            <a:r>
              <a:rPr lang="cs-CZ" dirty="0" smtClean="0"/>
              <a:t> </a:t>
            </a:r>
            <a:r>
              <a:rPr lang="cs-CZ" dirty="0" err="1" smtClean="0"/>
              <a:t>voskovej</a:t>
            </a:r>
            <a:r>
              <a:rPr lang="cs-CZ" dirty="0" smtClean="0"/>
              <a:t> náhrady</a:t>
            </a:r>
            <a:endParaRPr lang="sk-SK" dirty="0" smtClean="0"/>
          </a:p>
          <a:p>
            <a:r>
              <a:rPr lang="cs-CZ" dirty="0" smtClean="0"/>
              <a:t>                                                                                                                                                           4. </a:t>
            </a:r>
            <a:r>
              <a:rPr lang="cs-CZ" dirty="0" err="1" smtClean="0"/>
              <a:t>polymerizácia</a:t>
            </a:r>
            <a:r>
              <a:rPr lang="cs-CZ" dirty="0" smtClean="0"/>
              <a:t> a </a:t>
            </a:r>
            <a:r>
              <a:rPr lang="cs-CZ" dirty="0" err="1" smtClean="0"/>
              <a:t>opracovanie</a:t>
            </a:r>
            <a:r>
              <a:rPr lang="cs-CZ" dirty="0" smtClean="0"/>
              <a:t> náhrady</a:t>
            </a:r>
            <a:endParaRPr lang="sk-SK" dirty="0" smtClean="0"/>
          </a:p>
          <a:p>
            <a:pPr lvl="0"/>
            <a:r>
              <a:rPr lang="cs-CZ" dirty="0" smtClean="0"/>
              <a:t>5.   </a:t>
            </a:r>
            <a:r>
              <a:rPr lang="cs-CZ" dirty="0" err="1" smtClean="0"/>
              <a:t>odovzdanie</a:t>
            </a:r>
            <a:r>
              <a:rPr lang="cs-CZ" dirty="0" smtClean="0"/>
              <a:t> náhrady</a:t>
            </a:r>
            <a:endParaRPr lang="sk-SK" dirty="0" smtClean="0"/>
          </a:p>
          <a:p>
            <a:pPr lvl="0"/>
            <a:r>
              <a:rPr lang="cs-CZ" dirty="0" smtClean="0"/>
              <a:t>6.   kontrola náhrady</a:t>
            </a:r>
            <a:endParaRPr lang="sk-SK" dirty="0" smtClean="0"/>
          </a:p>
          <a:p>
            <a:r>
              <a:rPr lang="cs-CZ" dirty="0" smtClean="0"/>
              <a:t> 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36104"/>
          </a:xfrm>
        </p:spPr>
        <p:txBody>
          <a:bodyPr/>
          <a:lstStyle/>
          <a:p>
            <a:pPr algn="ctr"/>
            <a:r>
              <a:rPr lang="sk-SK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Snímateľné mostíky</a:t>
            </a:r>
            <a:endParaRPr lang="sk-SK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33768"/>
          </a:xfrm>
        </p:spPr>
        <p:txBody>
          <a:bodyPr>
            <a:normAutofit/>
          </a:bodyPr>
          <a:lstStyle/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Náhrady 1.tr.</a:t>
            </a: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 dentálnym prenosom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žúv.tlaku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fyziologický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Indikácie: rozsiahle defekty po strate 3 a viac zubov, široká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front.medzera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109728" indent="0">
              <a:buNone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veľké medzery ohraničené piliermi s nižším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biolog.faktorom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109728" indent="0">
              <a:buNone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chronické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gingivitídy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Konštrukcia: telo tvorí úzka plocha, neprenáša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žúv.tlak,mierna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masáž sliznice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vertikálne,zuby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živicové,ich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oklúzna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pl.redukovaná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asi o 1/3,kotviace prvky – oporné spony celoliate často v kombinácii so zásuvnými systémami, spojovacie prvky – podnebné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strmene,podjazykové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strmene, stabilizačné prvky – využitie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stabiliz.úč.kotviacich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prvkov,v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Mn priebežné spony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Defekty: obojstranne rozsiahle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medzery,kombinácia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jednostr.medzery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later.úseku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postr.medzerou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na druhej strane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oblúka,jednostr.medzery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rozsiahla medzera vo fronte neohraničená piliermi 1.tr,kombinácie menších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postr.defektov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front.medzerou</a:t>
            </a: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02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FM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vs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SM- FM má vyššiu výkonnosť pri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žúvaní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 ním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zúžitkuje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asi 75%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žúv.síl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 závislosti od veľkosti medzery,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dlahovací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úč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je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vyšší,lepšie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 pacient zvykne, nevýhody FM- nutná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preparácia,zväčšenie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podielu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žúv.síl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na pilier preťažuje jeho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periodontium</a:t>
            </a:r>
            <a:endParaRPr lang="sk-SK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Negatívne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transv.sily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 redukujú plošným kotvením u mostíka, čo je aj ďalší faktor rozhodovania sa medzi FM a SM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Výhoda SM je ,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žúv.sily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 dajú rozviesť na väčší počet zubov, skoro na celý zvyškový chrup, za piliere  je možné zvoliť aj zuby priamo nehraničiace s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medzerou,zákl.prvky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SM sa dajú rozviesť v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dlahovacie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 tým zvýšiť </a:t>
            </a:r>
            <a:r>
              <a:rPr lang="sk-SK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profylakt.úč.náhrady,hygienické</a:t>
            </a: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109728" indent="0">
              <a:buNone/>
            </a:pPr>
            <a:r>
              <a:rPr lang="sk-SK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26284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47248" cy="792088"/>
          </a:xfrm>
        </p:spPr>
        <p:txBody>
          <a:bodyPr/>
          <a:lstStyle/>
          <a:p>
            <a:pPr algn="ctr"/>
            <a:r>
              <a:rPr lang="sk-SK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Dentomukózne</a:t>
            </a:r>
            <a:r>
              <a:rPr lang="sk-SK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náhrady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33768"/>
          </a:xfrm>
        </p:spPr>
        <p:txBody>
          <a:bodyPr>
            <a:normAutofit lnSpcReduction="10000"/>
          </a:bodyPr>
          <a:lstStyle/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Sedlové náhrady so zmiešaným prenosom tlaku, hybridné</a:t>
            </a:r>
          </a:p>
          <a:p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Prenos- </a:t>
            </a:r>
            <a:r>
              <a:rPr lang="sk-SK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semifyziologický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čím </a:t>
            </a:r>
            <a:r>
              <a:rPr lang="sk-SK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mez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je </a:t>
            </a:r>
            <a:r>
              <a:rPr lang="sk-SK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protézne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lôžko </a:t>
            </a:r>
            <a:r>
              <a:rPr lang="sk-SK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zaťažené,tým</a:t>
            </a:r>
            <a:r>
              <a:rPr lang="sk-SK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väčší tlak na neho aj piliere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Indikácie: 2.tr., skrátené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zuboradia,zmiešaný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prenos bráni zvýšenej  </a:t>
            </a:r>
          </a:p>
          <a:p>
            <a:pPr marL="109728" indent="0">
              <a:buNone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rezorbcii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protézneho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lôžka a vplyvu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transv.síl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na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parodont</a:t>
            </a:r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zvyšk.zubov</a:t>
            </a: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Konštrukcia: čím je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biolog.faktor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zvyšk.zubov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lepší a menší defekt tým pevnejšiu volíme náhradu a prikláňame sa k prenosu tlaku s prevahou dent.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zl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.,tým obmedzujeme pokles náhrady v zmysle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reziliencie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sliznice.</a:t>
            </a:r>
          </a:p>
          <a:p>
            <a:pPr marL="109728" indent="0">
              <a:buNone/>
            </a:pP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3 č.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dentálnu,slizničnú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spojenie medzi nimi</a:t>
            </a:r>
          </a:p>
          <a:p>
            <a:pPr marL="109728" indent="0">
              <a:buNone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Problém je rozdiel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fyziolog.apik.pohyblivosti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zubov a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reziliencie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pri zaťažení čiže snaha rovnomerne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rozližiť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tlak v zmysle ich tolerancie a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biolog.hodnoty</a:t>
            </a: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Kľúčom je spojovacia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časť,ktorá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zabezpečí rovnomernosť!</a:t>
            </a:r>
          </a:p>
          <a:p>
            <a:pPr marL="109728" indent="0">
              <a:buNone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 praxi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fyziol.pohybl.zubov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je 30-40 ku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reziliencii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0,6 -1,6mm sliznice</a:t>
            </a:r>
          </a:p>
          <a:p>
            <a:pPr marL="109728" indent="0">
              <a:buNone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Pomer zaťaženia oboch zložiek závisí od veľkosti plochy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radixov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zubov zaťažovaných a veľkosti plochy zaťaženej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sliznice,závisí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aj od typu kotvenia</a:t>
            </a:r>
          </a:p>
          <a:p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013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31536"/>
          </a:xfrm>
        </p:spPr>
        <p:txBody>
          <a:bodyPr>
            <a:normAutofit/>
          </a:bodyPr>
          <a:lstStyle/>
          <a:p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Reziliencia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Mx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0,6- 1,6mm, v Mn 0,2- 0,6mm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Úloha je vyrovnať rozdiel- 1. pevné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rigídne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/ 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chrómkobaltové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konštrukcie s pokračujúcou sponou,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swensonová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doska,predný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zadný podnebný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strmeň,zásuvné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spoje,teleskopické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korunky/ </a:t>
            </a:r>
          </a:p>
          <a:p>
            <a:pPr marL="109728" indent="0">
              <a:buNone/>
            </a:pP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2.polopružné / čím je vzdialenejšie liata spojka od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distálneho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piliera tým je vyššia jej pružnosť!/</a:t>
            </a:r>
          </a:p>
          <a:p>
            <a:pPr marL="109728" indent="0">
              <a:buNone/>
            </a:pPr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3.pružné /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rezilienčný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kĺb/</a:t>
            </a:r>
          </a:p>
          <a:p>
            <a:pPr marL="109728" indent="0">
              <a:buNone/>
            </a:pPr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stabilizačné prvky – ide o trojuholníkovité alebo lichobežníkovité plošné zakotvenie obmedzené na menšiu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plochu,tým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narušená stabilita náhrady</a:t>
            </a:r>
          </a:p>
          <a:p>
            <a:pPr marL="109728" indent="0">
              <a:buNone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Dentálne stabilizátory – priebežné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spony,zadný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podnebný strmeň  a stabilizačné krídla redukovaných dosiek</a:t>
            </a:r>
          </a:p>
          <a:p>
            <a:pPr marL="109728" indent="0">
              <a:buNone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 zvýšenie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retencie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stabilizácie kotviacich prvkov použijeme : a/.na posledný pilier spony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distálne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otvorené s dvoma opornými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tŕňami</a:t>
            </a: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b./nepriame kotvenie čo najviac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meziálne</a:t>
            </a: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09728" indent="0">
              <a:buNone/>
            </a:pP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c./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Bonwillovu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sponu čo najviac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meziálne</a:t>
            </a: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772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err="1" smtClean="0"/>
              <a:t>Najč.defekty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k-SK" sz="1800" dirty="0" err="1" smtClean="0"/>
              <a:t>Obojstr.skrát.ZO</a:t>
            </a:r>
            <a:r>
              <a:rPr lang="sk-SK" sz="1800" dirty="0" smtClean="0"/>
              <a:t> –nepriame kotvenie</a:t>
            </a:r>
          </a:p>
          <a:p>
            <a:r>
              <a:rPr lang="sk-SK" sz="1800" dirty="0" err="1" smtClean="0"/>
              <a:t>Obojstr.skrát.ZO</a:t>
            </a:r>
            <a:r>
              <a:rPr lang="sk-SK" sz="1800" dirty="0" smtClean="0"/>
              <a:t> s medzerou –najprv front</a:t>
            </a:r>
          </a:p>
          <a:p>
            <a:r>
              <a:rPr lang="sk-SK" sz="1800" dirty="0" err="1" smtClean="0"/>
              <a:t>Jednostr.skrát.ZO</a:t>
            </a:r>
            <a:r>
              <a:rPr lang="sk-SK" sz="1800" dirty="0" smtClean="0"/>
              <a:t> – trojuholníkové plošné kotvenie</a:t>
            </a:r>
          </a:p>
          <a:p>
            <a:r>
              <a:rPr lang="sk-SK" sz="1800" dirty="0" err="1" smtClean="0"/>
              <a:t>Jednostr.skrát.ZO</a:t>
            </a:r>
            <a:r>
              <a:rPr lang="sk-SK" sz="1800" dirty="0" smtClean="0"/>
              <a:t> s medzerou – front / opora zakotvená na pilieroch hraničiacich s medzerou/,</a:t>
            </a:r>
            <a:r>
              <a:rPr lang="sk-SK" sz="1800" dirty="0" err="1" smtClean="0"/>
              <a:t>distálne</a:t>
            </a:r>
            <a:r>
              <a:rPr lang="sk-SK" sz="1800" dirty="0" smtClean="0"/>
              <a:t> masívne kotvenie/, kombinácia </a:t>
            </a:r>
          </a:p>
          <a:p>
            <a:endParaRPr lang="sk-SK" sz="1800" dirty="0"/>
          </a:p>
          <a:p>
            <a:endParaRPr lang="sk-SK" sz="1800" dirty="0" smtClean="0"/>
          </a:p>
          <a:p>
            <a:r>
              <a:rPr lang="sk-SK" sz="1800" dirty="0" smtClean="0"/>
              <a:t>Priaznivé defekty – veľká </a:t>
            </a:r>
            <a:r>
              <a:rPr lang="sk-SK" sz="1800" dirty="0" err="1" smtClean="0"/>
              <a:t>front.medzera</a:t>
            </a:r>
            <a:r>
              <a:rPr lang="sk-SK" sz="1800" dirty="0" smtClean="0"/>
              <a:t>, v oblasti očného zuba s rozšírením na protiľahlú stranu, defekt až na posledný </a:t>
            </a:r>
            <a:r>
              <a:rPr lang="sk-SK" sz="1800" dirty="0" err="1" smtClean="0"/>
              <a:t>molár</a:t>
            </a:r>
            <a:endParaRPr lang="sk-SK" sz="1800" dirty="0" smtClean="0"/>
          </a:p>
          <a:p>
            <a:endParaRPr lang="sk-SK" sz="1800" dirty="0"/>
          </a:p>
          <a:p>
            <a:r>
              <a:rPr lang="sk-SK" sz="1800" dirty="0" smtClean="0"/>
              <a:t>Nepriaznivé defekty – veľká postranná medzera stratou očného zuba, </a:t>
            </a:r>
            <a:r>
              <a:rPr lang="sk-SK" sz="1800" dirty="0" err="1" smtClean="0"/>
              <a:t>jednostr.skrátenie</a:t>
            </a:r>
            <a:r>
              <a:rPr lang="sk-SK" sz="1800" dirty="0" smtClean="0"/>
              <a:t> stratou aj </a:t>
            </a:r>
            <a:r>
              <a:rPr lang="sk-SK" sz="1800" dirty="0" err="1" smtClean="0"/>
              <a:t>očného,ojedinelé</a:t>
            </a:r>
            <a:r>
              <a:rPr lang="sk-SK" sz="1800" dirty="0" smtClean="0"/>
              <a:t> zuby – </a:t>
            </a:r>
            <a:r>
              <a:rPr lang="sk-SK" sz="1800" dirty="0" err="1" smtClean="0"/>
              <a:t>biolog.faktor</a:t>
            </a:r>
            <a:r>
              <a:rPr lang="sk-SK" sz="1800" dirty="0" smtClean="0"/>
              <a:t>!</a:t>
            </a:r>
          </a:p>
          <a:p>
            <a:endParaRPr lang="sk-SK" sz="1800" dirty="0"/>
          </a:p>
        </p:txBody>
      </p:sp>
    </p:spTree>
    <p:extLst>
      <p:ext uri="{BB962C8B-B14F-4D97-AF65-F5344CB8AC3E}">
        <p14:creationId xmlns:p14="http://schemas.microsoft.com/office/powerpoint/2010/main" val="4080923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1066800"/>
          </a:xfrm>
        </p:spPr>
        <p:txBody>
          <a:bodyPr/>
          <a:lstStyle/>
          <a:p>
            <a:pPr algn="ctr"/>
            <a:r>
              <a:rPr lang="sk-SK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Mukózne</a:t>
            </a:r>
            <a:r>
              <a:rPr lang="sk-SK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náhrady</a:t>
            </a:r>
            <a:endParaRPr lang="sk-SK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1369" y="1916832"/>
            <a:ext cx="8229600" cy="4729712"/>
          </a:xfrm>
        </p:spPr>
        <p:txBody>
          <a:bodyPr>
            <a:normAutofit/>
          </a:bodyPr>
          <a:lstStyle/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Doskové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náhrady,defekty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3.tr.,najmenej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vyhovujúce,zvyškový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chrup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vyižitie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len na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retenciu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náhrady,často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 oslabeným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parodontom,prenos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tlaku platňou cez sliznicu a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podslizničné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väzivo na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kosť,pričom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tolerancia odporu sliznice a kostného podkladu závisí od veľkosti tlaku síl na jednotku plochy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Tlak rozvádzame na čo maximálne možnú plochu tým, že bázu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extendujeme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vystužujeme mriežkou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lietou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kovovou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Kotvenie- riadime sa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biolog.faktorom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zubov,kombinované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spony</a:t>
            </a:r>
          </a:p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Stabilizácia- priebežné spony</a:t>
            </a:r>
          </a:p>
          <a:p>
            <a:pPr marL="109728" indent="0">
              <a:buNone/>
            </a:pPr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2361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4096"/>
          </a:xfrm>
        </p:spPr>
        <p:txBody>
          <a:bodyPr/>
          <a:lstStyle/>
          <a:p>
            <a:pPr algn="ctr"/>
            <a:r>
              <a:rPr lang="sk-SK" dirty="0" smtClean="0">
                <a:solidFill>
                  <a:srgbClr val="FF0000"/>
                </a:solidFill>
              </a:rPr>
              <a:t>Podopreté protézy</a:t>
            </a:r>
            <a:endParaRPr lang="sk-SK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33768"/>
          </a:xfrm>
        </p:spPr>
        <p:txBody>
          <a:bodyPr>
            <a:normAutofit/>
          </a:bodyPr>
          <a:lstStyle/>
          <a:p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Dentálne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al.dentomukózne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náhrady,ktoré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sa kotvia opornými strmeňmi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al.zásuvnými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spojmi</a:t>
            </a:r>
          </a:p>
          <a:p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Gilmor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hranatý,plošné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kotvenie náhrady, indikácie- všetky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obturačné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náhrady,poresekčné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náhrady/ zuby viac vystavené zaťaženiu/,spojenie pružné/ dnes sa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úpúšťa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 a </a:t>
            </a:r>
            <a:r>
              <a:rPr lang="sk-SK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rigídne</a:t>
            </a:r>
            <a:endParaRPr lang="sk-SK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Dolder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oporný strmeň spája koreňové čiapočky na pilierových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zuboch,supraradikulárne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/zmenšíme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extraalveolárnu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páku- pri atrofovanom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parodonte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indikovaná/,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vajcovity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profil,kĺbové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spojenie umožňuje fyziologické výkyvy a pružnosť jazdca umožní dosadnutie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náhray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na sliznicu len pri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funkcii,nevýhody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-nutnosť výmeny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teflónov,dekapitácia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endodont.oš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sk-SK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význam-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dlahovanie,sprostredkovanie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čiastočného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príp.úplného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prenosu tlaku </a:t>
            </a:r>
            <a:r>
              <a:rPr lang="sk-SK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dentálne,retencia</a:t>
            </a:r>
            <a:r>
              <a:rPr lang="sk-SK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náhrady</a:t>
            </a:r>
            <a:endParaRPr lang="sk-SK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826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 dirty="0"/>
          </a:p>
        </p:txBody>
      </p:sp>
      <p:pic>
        <p:nvPicPr>
          <p:cNvPr id="1026" name="Picture 2" descr="C:\Windows\system32\config\systemprofile\Desktop\obr 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052736"/>
            <a:ext cx="5967120" cy="432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1026" name="Picture 2" descr="C:\Windows\system32\config\systemprofile\Desktop\obr 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340768"/>
            <a:ext cx="6775704" cy="4160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2050" name="Picture 2" descr="C:\Windows\system32\config\systemprofile\Desktop\obr 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268760"/>
            <a:ext cx="5118618" cy="432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3074" name="Picture 2" descr="C:\Windows\system32\config\systemprofile\Desktop\obr 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124744"/>
            <a:ext cx="5112057" cy="432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098" name="Picture 2" descr="C:\Windows\system32\config\systemprofile\Desktop\obr 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196752"/>
            <a:ext cx="5980142" cy="432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5122" name="Picture 2" descr="C:\Windows\system32\config\systemprofile\Desktop\obr 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268760"/>
            <a:ext cx="5864749" cy="432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>
                <a:solidFill>
                  <a:srgbClr val="FF0000"/>
                </a:solidFill>
              </a:rPr>
              <a:t>            Hybridné náhrady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sk-SK" dirty="0" smtClean="0"/>
              <a:t>Patria medzi nesponové náhrady / zásuvné </a:t>
            </a:r>
            <a:r>
              <a:rPr lang="sk-SK" dirty="0" err="1" smtClean="0"/>
              <a:t>spoje,teleskop.kurunky,kotviace</a:t>
            </a:r>
            <a:r>
              <a:rPr lang="sk-SK" dirty="0" smtClean="0"/>
              <a:t> a oporné strmene/</a:t>
            </a:r>
          </a:p>
          <a:p>
            <a:r>
              <a:rPr lang="sk-SK" dirty="0" err="1" smtClean="0"/>
              <a:t>SN,pre</a:t>
            </a:r>
            <a:r>
              <a:rPr lang="sk-SK" dirty="0" smtClean="0"/>
              <a:t> defekty 3.tr.,oslabený </a:t>
            </a:r>
            <a:r>
              <a:rPr lang="sk-SK" dirty="0" err="1" smtClean="0"/>
              <a:t>parodont,ku</a:t>
            </a:r>
            <a:r>
              <a:rPr lang="sk-SK" dirty="0" smtClean="0"/>
              <a:t> kotveniu sa využíva koreňový </a:t>
            </a:r>
            <a:r>
              <a:rPr lang="sk-SK" dirty="0" err="1" smtClean="0"/>
              <a:t>kotv.systém</a:t>
            </a:r>
            <a:r>
              <a:rPr lang="sk-SK" dirty="0" smtClean="0"/>
              <a:t> alebo teleskopy </a:t>
            </a:r>
            <a:r>
              <a:rPr lang="sk-SK" dirty="0" err="1" smtClean="0"/>
              <a:t>príp.implantáty</a:t>
            </a:r>
            <a:endParaRPr lang="sk-SK" dirty="0" smtClean="0"/>
          </a:p>
          <a:p>
            <a:r>
              <a:rPr lang="sk-SK" dirty="0" err="1" smtClean="0"/>
              <a:t>Mukózny</a:t>
            </a:r>
            <a:r>
              <a:rPr lang="sk-SK" dirty="0" smtClean="0"/>
              <a:t> prenos tlaku</a:t>
            </a:r>
          </a:p>
          <a:p>
            <a:r>
              <a:rPr lang="sk-SK" dirty="0" smtClean="0"/>
              <a:t>Najjednoduchšia je </a:t>
            </a:r>
            <a:r>
              <a:rPr lang="sk-SK" dirty="0" err="1" smtClean="0"/>
              <a:t>koreň.čiapočka,zásuvny</a:t>
            </a:r>
            <a:r>
              <a:rPr lang="sk-SK" dirty="0" smtClean="0"/>
              <a:t> spoj v tvare </a:t>
            </a:r>
            <a:r>
              <a:rPr lang="sk-SK" dirty="0" err="1" smtClean="0"/>
              <a:t>guličky</a:t>
            </a:r>
            <a:r>
              <a:rPr lang="sk-SK" dirty="0" smtClean="0"/>
              <a:t> kotvený v koreni,</a:t>
            </a:r>
          </a:p>
          <a:p>
            <a:r>
              <a:rPr lang="sk-SK" dirty="0" smtClean="0"/>
              <a:t>Využíva </a:t>
            </a:r>
            <a:r>
              <a:rPr lang="sk-SK" dirty="0" err="1" smtClean="0"/>
              <a:t>zuby,korene,al.implantát</a:t>
            </a:r>
            <a:r>
              <a:rPr lang="sk-SK" dirty="0" smtClean="0"/>
              <a:t> k prenosu tlaku</a:t>
            </a:r>
          </a:p>
          <a:p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sk-SK" dirty="0" err="1" smtClean="0"/>
              <a:t>Spoje-modifikované</a:t>
            </a:r>
            <a:r>
              <a:rPr lang="sk-SK" dirty="0" smtClean="0"/>
              <a:t> </a:t>
            </a:r>
            <a:r>
              <a:rPr lang="sk-SK" dirty="0" err="1" smtClean="0"/>
              <a:t>rigídne,rigídnepružné,kĺbové</a:t>
            </a:r>
            <a:endParaRPr lang="sk-SK" dirty="0" smtClean="0"/>
          </a:p>
          <a:p>
            <a:pPr>
              <a:buNone/>
            </a:pPr>
            <a:r>
              <a:rPr lang="sk-SK" dirty="0" smtClean="0"/>
              <a:t>Výhody- spomaľujú </a:t>
            </a:r>
            <a:r>
              <a:rPr lang="sk-SK" dirty="0" err="1" smtClean="0"/>
              <a:t>rezorbciu,umožnenie</a:t>
            </a:r>
            <a:r>
              <a:rPr lang="sk-SK" dirty="0" smtClean="0"/>
              <a:t> senzorickej citlivosti</a:t>
            </a:r>
          </a:p>
          <a:p>
            <a:pPr>
              <a:buNone/>
            </a:pPr>
            <a:r>
              <a:rPr lang="sk-SK" dirty="0" smtClean="0"/>
              <a:t>Zhotovenie na:  </a:t>
            </a:r>
            <a:r>
              <a:rPr lang="sk-SK" dirty="0" err="1" smtClean="0"/>
              <a:t>koren.systém,Dolder</a:t>
            </a:r>
            <a:r>
              <a:rPr lang="sk-SK" smtClean="0"/>
              <a:t>, magnet</a:t>
            </a:r>
            <a:endParaRPr lang="sk-SK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err="1" smtClean="0"/>
              <a:t>Koreň.čiapočka</a:t>
            </a:r>
            <a:endParaRPr lang="sk-SK" dirty="0"/>
          </a:p>
        </p:txBody>
      </p:sp>
      <p:pic>
        <p:nvPicPr>
          <p:cNvPr id="4" name="Picture 2" descr="http://image.slidesharecdn.com/completeoverdenture3-140809113030-phpapp02/95/complete-overdenture3-11-1024.jpg?cb=140760252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67240"/>
          <a:stretch>
            <a:fillRect/>
          </a:stretch>
        </p:blipFill>
        <p:spPr>
          <a:xfrm>
            <a:off x="0" y="2708920"/>
            <a:ext cx="8604448" cy="3864918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Picture 2" descr="http://image.slidesharecdn.com/completeoverdenture3-140809113030-phpapp02/95/complete-overdenture3-6-1024.jpg?cb=140760252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64912" b="70899"/>
          <a:stretch>
            <a:fillRect/>
          </a:stretch>
        </p:blipFill>
        <p:spPr>
          <a:xfrm>
            <a:off x="0" y="692696"/>
            <a:ext cx="5922037" cy="3240360"/>
          </a:xfrm>
          <a:noFill/>
        </p:spPr>
      </p:pic>
      <p:pic>
        <p:nvPicPr>
          <p:cNvPr id="5" name="Picture 2" descr="http://image.slidesharecdn.com/completeoverdenture3-140809113030-phpapp02/95/complete-overdenture3-6-1024.jpg?cb=1407602526"/>
          <p:cNvPicPr>
            <a:picLocks noChangeAspect="1" noChangeArrowheads="1"/>
          </p:cNvPicPr>
          <p:nvPr/>
        </p:nvPicPr>
        <p:blipFill>
          <a:blip r:embed="rId2" cstate="print"/>
          <a:srcRect l="66537" b="70424"/>
          <a:stretch>
            <a:fillRect/>
          </a:stretch>
        </p:blipFill>
        <p:spPr>
          <a:xfrm>
            <a:off x="4139952" y="2780928"/>
            <a:ext cx="5004048" cy="40770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Systém s prídavným kotvením</a:t>
            </a:r>
            <a:br>
              <a:rPr lang="sk-SK" dirty="0" smtClean="0"/>
            </a:br>
            <a:endParaRPr lang="sk-SK" dirty="0"/>
          </a:p>
        </p:txBody>
      </p:sp>
      <p:pic>
        <p:nvPicPr>
          <p:cNvPr id="4" name="Picture 2" descr="http://image.slidesharecdn.com/completeoverdenture3-140809113030-phpapp02/95/complete-overdenture3-14-1024.jpg?cb=140760252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61240" t="62245"/>
          <a:stretch>
            <a:fillRect/>
          </a:stretch>
        </p:blipFill>
        <p:spPr>
          <a:xfrm>
            <a:off x="827584" y="2348880"/>
            <a:ext cx="6912768" cy="4968552"/>
          </a:xfr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dirty="0" smtClean="0"/>
              <a:t>Delenie </a:t>
            </a:r>
            <a:r>
              <a:rPr lang="sk-SK" dirty="0" err="1" smtClean="0"/>
              <a:t>atachmentov</a:t>
            </a:r>
            <a:r>
              <a:rPr lang="sk-SK" dirty="0" smtClean="0"/>
              <a:t/>
            </a:r>
            <a:br>
              <a:rPr lang="sk-SK" dirty="0" smtClean="0"/>
            </a:b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Gombičkové</a:t>
            </a:r>
          </a:p>
          <a:p>
            <a:endParaRPr lang="sk-SK" dirty="0"/>
          </a:p>
        </p:txBody>
      </p:sp>
      <p:pic>
        <p:nvPicPr>
          <p:cNvPr id="4" name="Picture 2" descr="http://image.slidesharecdn.com/completeoverdenture3-140809113030-phpapp02/95/complete-overdenture3-22-1024.jpg?cb=1407602526"/>
          <p:cNvPicPr>
            <a:picLocks noChangeAspect="1" noChangeArrowheads="1"/>
          </p:cNvPicPr>
          <p:nvPr/>
        </p:nvPicPr>
        <p:blipFill>
          <a:blip r:embed="rId2" cstate="print"/>
          <a:srcRect t="56300"/>
          <a:stretch>
            <a:fillRect/>
          </a:stretch>
        </p:blipFill>
        <p:spPr>
          <a:xfrm>
            <a:off x="0" y="2780928"/>
            <a:ext cx="9129713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333224"/>
          </a:xfrm>
        </p:spPr>
        <p:txBody>
          <a:bodyPr/>
          <a:lstStyle/>
          <a:p>
            <a:pPr>
              <a:buNone/>
            </a:pPr>
            <a:r>
              <a:rPr lang="sk-SK" dirty="0" smtClean="0"/>
              <a:t>Gombičkové – </a:t>
            </a:r>
            <a:r>
              <a:rPr lang="sk-SK" dirty="0" err="1" smtClean="0"/>
              <a:t>extrakoronárne</a:t>
            </a:r>
            <a:r>
              <a:rPr lang="sk-SK" dirty="0" smtClean="0"/>
              <a:t>, </a:t>
            </a:r>
            <a:r>
              <a:rPr lang="sk-SK" dirty="0" err="1" smtClean="0"/>
              <a:t>intrakoronárne</a:t>
            </a:r>
            <a:endParaRPr lang="sk-SK" dirty="0" smtClean="0"/>
          </a:p>
          <a:p>
            <a:endParaRPr lang="sk-SK" dirty="0"/>
          </a:p>
        </p:txBody>
      </p:sp>
      <p:pic>
        <p:nvPicPr>
          <p:cNvPr id="4" name="Picture 2" descr="http://image.slidesharecdn.com/completeoverdenture3-140809113030-phpapp02/95/complete-overdenture3-23-1024.jpg?cb=1407602526"/>
          <p:cNvPicPr>
            <a:picLocks noChangeAspect="1" noChangeArrowheads="1"/>
          </p:cNvPicPr>
          <p:nvPr/>
        </p:nvPicPr>
        <p:blipFill>
          <a:blip r:embed="rId2" cstate="print"/>
          <a:srcRect t="61550" r="5113"/>
          <a:stretch>
            <a:fillRect/>
          </a:stretch>
        </p:blipFill>
        <p:spPr>
          <a:xfrm>
            <a:off x="0" y="1700808"/>
            <a:ext cx="8676456" cy="2232248"/>
          </a:xfrm>
          <a:prstGeom prst="rect">
            <a:avLst/>
          </a:prstGeom>
          <a:noFill/>
        </p:spPr>
      </p:pic>
      <p:pic>
        <p:nvPicPr>
          <p:cNvPr id="5" name="Picture 2" descr="http://image.slidesharecdn.com/completeoverdenture3-140809113030-phpapp02/95/complete-overdenture3-24-1024.jpg?cb=1407602526"/>
          <p:cNvPicPr>
            <a:picLocks noChangeAspect="1" noChangeArrowheads="1"/>
          </p:cNvPicPr>
          <p:nvPr/>
        </p:nvPicPr>
        <p:blipFill>
          <a:blip r:embed="rId3" cstate="print"/>
          <a:srcRect l="11413" t="45800" b="13251"/>
          <a:stretch>
            <a:fillRect/>
          </a:stretch>
        </p:blipFill>
        <p:spPr>
          <a:xfrm>
            <a:off x="611560" y="3573016"/>
            <a:ext cx="8100392" cy="2808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tyčinkové</a:t>
            </a:r>
          </a:p>
          <a:p>
            <a:endParaRPr lang="sk-SK" dirty="0"/>
          </a:p>
        </p:txBody>
      </p:sp>
      <p:pic>
        <p:nvPicPr>
          <p:cNvPr id="4" name="Picture 2" descr="http://image.slidesharecdn.com/completeoverdenture3-140809113030-phpapp02/95/complete-overdenture3-26-1024.jpg?cb=1407602526"/>
          <p:cNvPicPr>
            <a:picLocks noChangeAspect="1" noChangeArrowheads="1"/>
          </p:cNvPicPr>
          <p:nvPr/>
        </p:nvPicPr>
        <p:blipFill>
          <a:blip r:embed="rId2" cstate="print"/>
          <a:srcRect l="17713" t="53150"/>
          <a:stretch>
            <a:fillRect/>
          </a:stretch>
        </p:blipFill>
        <p:spPr>
          <a:xfrm>
            <a:off x="467544" y="2996952"/>
            <a:ext cx="7524328" cy="32129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smtClean="0"/>
              <a:t>Magnetické</a:t>
            </a:r>
          </a:p>
          <a:p>
            <a:endParaRPr lang="sk-SK" dirty="0"/>
          </a:p>
        </p:txBody>
      </p:sp>
      <p:pic>
        <p:nvPicPr>
          <p:cNvPr id="4" name="Picture 2" descr="http://image.slidesharecdn.com/completeoverdenture3-140809113030-phpapp02/95/complete-overdenture3-28-1024.jpg?cb=1407602526"/>
          <p:cNvPicPr>
            <a:picLocks noChangeAspect="1" noChangeArrowheads="1"/>
          </p:cNvPicPr>
          <p:nvPr/>
        </p:nvPicPr>
        <p:blipFill>
          <a:blip r:embed="rId2" cstate="print"/>
          <a:srcRect l="64175" t="54200"/>
          <a:stretch>
            <a:fillRect/>
          </a:stretch>
        </p:blipFill>
        <p:spPr>
          <a:xfrm>
            <a:off x="1043608" y="2852936"/>
            <a:ext cx="5904656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1517104"/>
          </a:xfrm>
        </p:spPr>
        <p:txBody>
          <a:bodyPr>
            <a:normAutofit/>
          </a:bodyPr>
          <a:lstStyle/>
          <a:p>
            <a:r>
              <a:rPr lang="sk-SK" dirty="0" smtClean="0"/>
              <a:t>SN kotvené cez implantáty</a:t>
            </a:r>
            <a:br>
              <a:rPr lang="sk-SK" dirty="0" smtClean="0"/>
            </a:br>
            <a:endParaRPr lang="sk-SK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t="72236"/>
          <a:stretch>
            <a:fillRect/>
          </a:stretch>
        </p:blipFill>
        <p:spPr bwMode="auto">
          <a:xfrm>
            <a:off x="827584" y="1556792"/>
            <a:ext cx="7272808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image.slidesharecdn.com/implantsthefutureofprosthodontics-110216052935-phpapp02/95/implants-the-future-of-prosthodontics-45-728.jpg?cb=1297855929"/>
          <p:cNvPicPr>
            <a:picLocks noChangeAspect="1" noChangeArrowheads="1"/>
          </p:cNvPicPr>
          <p:nvPr/>
        </p:nvPicPr>
        <p:blipFill>
          <a:blip r:embed="rId3" cstate="print"/>
          <a:srcRect l="45520" t="21650" b="21650"/>
          <a:stretch>
            <a:fillRect/>
          </a:stretch>
        </p:blipFill>
        <p:spPr bwMode="auto">
          <a:xfrm>
            <a:off x="1835696" y="4149080"/>
            <a:ext cx="4034472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pic>
        <p:nvPicPr>
          <p:cNvPr id="4" name="Picture 2" descr="http://image.slidesharecdn.com/implantsthefutureofprosthodontics-110216052935-phpapp02/95/implants-the-future-of-prosthodontics-6-728.jpg?cb=129785592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l="42507" t="18950" b="32760"/>
          <a:stretch>
            <a:fillRect/>
          </a:stretch>
        </p:blipFill>
        <p:spPr bwMode="auto">
          <a:xfrm>
            <a:off x="0" y="476672"/>
            <a:ext cx="4464496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image.slidesharecdn.com/implantsthefutureofprosthodontics-110216052935-phpapp02/95/implants-the-future-of-prosthodontics-10-728.jpg?cb=1297855929"/>
          <p:cNvPicPr>
            <a:picLocks noChangeAspect="1" noChangeArrowheads="1"/>
          </p:cNvPicPr>
          <p:nvPr/>
        </p:nvPicPr>
        <p:blipFill>
          <a:blip r:embed="rId3" cstate="print"/>
          <a:srcRect l="26037" t="10687" r="32136" b="55157"/>
          <a:stretch>
            <a:fillRect/>
          </a:stretch>
        </p:blipFill>
        <p:spPr bwMode="auto">
          <a:xfrm>
            <a:off x="0" y="3789040"/>
            <a:ext cx="4406890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http://image.slidesharecdn.com/implantsthefutureofprosthodontics-110216052935-phpapp02/95/implants-the-future-of-prosthodontics-12-728.jpg?cb=1297855929"/>
          <p:cNvPicPr>
            <a:picLocks noChangeAspect="1" noChangeArrowheads="1"/>
          </p:cNvPicPr>
          <p:nvPr/>
        </p:nvPicPr>
        <p:blipFill>
          <a:blip r:embed="rId4" cstate="print"/>
          <a:srcRect l="60735" t="36176"/>
          <a:stretch>
            <a:fillRect/>
          </a:stretch>
        </p:blipFill>
        <p:spPr bwMode="auto">
          <a:xfrm>
            <a:off x="4716016" y="1844824"/>
            <a:ext cx="3744416" cy="41044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tský">
  <a:themeElements>
    <a:clrScheme name="Hala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ests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sts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685</TotalTime>
  <Words>3138</Words>
  <Application>Microsoft Office PowerPoint</Application>
  <PresentationFormat>Prezentácia na obrazovke (4:3)</PresentationFormat>
  <Paragraphs>409</Paragraphs>
  <Slides>112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112</vt:i4>
      </vt:variant>
    </vt:vector>
  </HeadingPairs>
  <TitlesOfParts>
    <vt:vector size="118" baseType="lpstr">
      <vt:lpstr>Arial</vt:lpstr>
      <vt:lpstr>Georgia</vt:lpstr>
      <vt:lpstr>Times New Roman</vt:lpstr>
      <vt:lpstr>Trebuchet MS</vt:lpstr>
      <vt:lpstr>Wingdings 2</vt:lpstr>
      <vt:lpstr>Mestský</vt:lpstr>
      <vt:lpstr>                             ČSN   </vt:lpstr>
      <vt:lpstr>Čiastočne snímateľné náhrady</vt:lpstr>
      <vt:lpstr>Čiastočne snímateľné náhrady</vt:lpstr>
      <vt:lpstr>Hodnotenie protéz.lôžka</vt:lpstr>
      <vt:lpstr>Hodnotenie protéz.lôžka</vt:lpstr>
      <vt:lpstr>Rozdelenie ČSN: </vt:lpstr>
      <vt:lpstr>Prezentácia programu PowerPoint</vt:lpstr>
      <vt:lpstr>Prezentácia programu PowerPoint</vt:lpstr>
      <vt:lpstr>Prezentácia programu PowerPoint</vt:lpstr>
      <vt:lpstr>požiadavky</vt:lpstr>
      <vt:lpstr>Prezentácia programu PowerPoint</vt:lpstr>
      <vt:lpstr>Konštrukčné prvky:</vt:lpstr>
      <vt:lpstr>Telo náhrady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Kotviace prvky</vt:lpstr>
      <vt:lpstr>funkcie</vt:lpstr>
      <vt:lpstr>spony</vt:lpstr>
      <vt:lpstr>Rozdelenie spôn:</vt:lpstr>
      <vt:lpstr>Línia max konvexity</vt:lpstr>
      <vt:lpstr>Prezentácia programu PowerPoint</vt:lpstr>
      <vt:lpstr>Požiadavky na materiál </vt:lpstr>
      <vt:lpstr>2- ramenné spony</vt:lpstr>
      <vt:lpstr>Prezentácia programu PowerPoint</vt:lpstr>
      <vt:lpstr>Prezentácia programu PowerPoint</vt:lpstr>
      <vt:lpstr>Prezentácia programu PowerPoint</vt:lpstr>
      <vt:lpstr>3 ramenné spony</vt:lpstr>
      <vt:lpstr>Prezentácia programu PowerPoint</vt:lpstr>
      <vt:lpstr>Pravidla pre rozmiestnenie spôn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Neyov systém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časti liatych spôn:  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Teleskop.korunky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Biodynamika ČSN: 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Prehľad pracovného postupu u ČSN s mukóznym prenosom žuvacích síl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Prehľad pracovného postupu ČSN s dentomukóznym prenosom žuvacích síl </vt:lpstr>
      <vt:lpstr>Snímateľné mostíky</vt:lpstr>
      <vt:lpstr>Prezentácia programu PowerPoint</vt:lpstr>
      <vt:lpstr>Dentomukózne náhrady</vt:lpstr>
      <vt:lpstr>Prezentácia programu PowerPoint</vt:lpstr>
      <vt:lpstr>Najč.defekty </vt:lpstr>
      <vt:lpstr> Mukózne náhrady</vt:lpstr>
      <vt:lpstr>Podopreté protézy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            Hybridné náhrady</vt:lpstr>
      <vt:lpstr>Prezentácia programu PowerPoint</vt:lpstr>
      <vt:lpstr>Koreň.čiapočka</vt:lpstr>
      <vt:lpstr>Prezentácia programu PowerPoint</vt:lpstr>
      <vt:lpstr>Systém s prídavným kotvením </vt:lpstr>
      <vt:lpstr>Delenie atachmentov </vt:lpstr>
      <vt:lpstr>Prezentácia programu PowerPoint</vt:lpstr>
      <vt:lpstr>Prezentácia programu PowerPoint</vt:lpstr>
      <vt:lpstr>Prezentácia programu PowerPoint</vt:lpstr>
      <vt:lpstr>SN kotvené cez implantáty 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Náhrady zubov : snímateľné náhrady : rozdelenie, druhy Čiastočné snímateľné náhrady: rozdelenie, popis konštrukčných prvkov   </dc:title>
  <dc:creator>frenky</dc:creator>
  <cp:lastModifiedBy>Windows User</cp:lastModifiedBy>
  <cp:revision>104</cp:revision>
  <dcterms:created xsi:type="dcterms:W3CDTF">2014-04-08T19:11:04Z</dcterms:created>
  <dcterms:modified xsi:type="dcterms:W3CDTF">2019-09-20T12:20:05Z</dcterms:modified>
</cp:coreProperties>
</file>