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8" r:id="rId11"/>
    <p:sldId id="279" r:id="rId12"/>
    <p:sldId id="265" r:id="rId13"/>
    <p:sldId id="266" r:id="rId14"/>
    <p:sldId id="271" r:id="rId15"/>
    <p:sldId id="272" r:id="rId16"/>
    <p:sldId id="273" r:id="rId17"/>
    <p:sldId id="274" r:id="rId18"/>
    <p:sldId id="275" r:id="rId19"/>
    <p:sldId id="268" r:id="rId20"/>
    <p:sldId id="281" r:id="rId21"/>
    <p:sldId id="280" r:id="rId22"/>
    <p:sldId id="282" r:id="rId23"/>
    <p:sldId id="277" r:id="rId24"/>
    <p:sldId id="269" r:id="rId25"/>
    <p:sldId id="270" r:id="rId26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66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uhlý trojuho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ľná forma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ľná forma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ľná forma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ovná spojnic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Výlož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Výlož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ľná forma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uhlý trojuho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Rovná spojnic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Výlož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Výlož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3" name="Zástupný symbol dátumu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FF68A-E998-462F-BAC4-4936AEFB5C7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07077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ľná forma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ľná forma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uhlý trojuho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Rovná spojnic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678D91C-7BA2-4B9C-9FFD-BF841455ED82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BE7AF4E-4494-4836-8F6E-1C4A21DD243D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err="1" smtClean="0"/>
              <a:t>Skloionomerne</a:t>
            </a:r>
            <a:r>
              <a:rPr lang="sk-SK" dirty="0" smtClean="0"/>
              <a:t> cementy 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dirty="0" err="1" smtClean="0"/>
              <a:t>GIc</a:t>
            </a:r>
            <a:r>
              <a:rPr lang="sk-SK" dirty="0" smtClean="0"/>
              <a:t> – </a:t>
            </a:r>
            <a:r>
              <a:rPr lang="sk-SK" dirty="0" err="1" smtClean="0"/>
              <a:t>Glass-ionomer</a:t>
            </a:r>
            <a:r>
              <a:rPr lang="sk-SK" dirty="0" smtClean="0"/>
              <a:t> </a:t>
            </a:r>
            <a:r>
              <a:rPr lang="sk-SK" dirty="0" err="1" smtClean="0"/>
              <a:t>cements</a:t>
            </a:r>
            <a:endParaRPr lang="sk-SK" dirty="0" smtClean="0"/>
          </a:p>
          <a:p>
            <a:r>
              <a:rPr lang="sk-SK" dirty="0" smtClean="0"/>
              <a:t>ASPA- </a:t>
            </a:r>
            <a:r>
              <a:rPr lang="sk-SK" dirty="0" err="1" smtClean="0"/>
              <a:t>alumino-silicate</a:t>
            </a:r>
            <a:r>
              <a:rPr lang="sk-SK" dirty="0" smtClean="0"/>
              <a:t> –</a:t>
            </a:r>
            <a:r>
              <a:rPr lang="sk-SK" dirty="0" err="1" smtClean="0"/>
              <a:t>polyalkenoic-acid</a:t>
            </a:r>
            <a:endParaRPr lang="sk-SK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1.A</a:t>
            </a:r>
            <a:r>
              <a:rPr lang="sk-SK" b="1" dirty="0" smtClean="0"/>
              <a:t>norganická zložka</a:t>
            </a:r>
            <a:r>
              <a:rPr lang="sk-SK" dirty="0" smtClean="0"/>
              <a:t>/prášok/ </a:t>
            </a:r>
            <a:r>
              <a:rPr lang="sk-SK" dirty="0" smtClean="0"/>
              <a:t>-mletá </a:t>
            </a:r>
            <a:r>
              <a:rPr lang="sk-SK" dirty="0" smtClean="0"/>
              <a:t>tavenina-SIO2</a:t>
            </a:r>
            <a:r>
              <a:rPr lang="sk-SK" dirty="0" smtClean="0"/>
              <a:t>, Al2O3,CaF2 – tavením vzniká kremičitan </a:t>
            </a:r>
            <a:r>
              <a:rPr lang="sk-SK" dirty="0" err="1" smtClean="0"/>
              <a:t>hlinitý,vápnik,fluor</a:t>
            </a:r>
            <a:endParaRPr lang="sk-SK" dirty="0" smtClean="0"/>
          </a:p>
          <a:p>
            <a:r>
              <a:rPr lang="sk-SK" b="1" dirty="0" smtClean="0"/>
              <a:t>2.Organická zložka</a:t>
            </a:r>
            <a:r>
              <a:rPr lang="sk-SK" dirty="0" smtClean="0"/>
              <a:t> – </a:t>
            </a:r>
            <a:r>
              <a:rPr lang="sk-SK" dirty="0" err="1" smtClean="0"/>
              <a:t>polyalkenátové</a:t>
            </a:r>
            <a:r>
              <a:rPr lang="sk-SK" dirty="0" smtClean="0"/>
              <a:t> kyseliny-/</a:t>
            </a:r>
            <a:r>
              <a:rPr lang="sk-SK" dirty="0" err="1" smtClean="0"/>
              <a:t>kys.akrylová,maleinová,itakonitová</a:t>
            </a:r>
            <a:r>
              <a:rPr lang="sk-SK" dirty="0" smtClean="0"/>
              <a:t>/</a:t>
            </a:r>
          </a:p>
          <a:p>
            <a:r>
              <a:rPr lang="sk-SK" b="1" dirty="0" smtClean="0"/>
              <a:t>3.voda</a:t>
            </a:r>
            <a:r>
              <a:rPr lang="sk-SK" dirty="0" smtClean="0"/>
              <a:t> ako reakčné médium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Zloženie </a:t>
            </a:r>
            <a:br>
              <a:rPr lang="sk-SK" dirty="0" smtClean="0"/>
            </a:br>
            <a:endParaRPr lang="sk-SK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Tuhnutie GI cementov</a:t>
            </a:r>
            <a:endParaRPr lang="sk-SK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1.iniciálna fáza – prestup iónov </a:t>
            </a:r>
            <a:r>
              <a:rPr lang="sk-SK" dirty="0" err="1" smtClean="0"/>
              <a:t>Ca,Al</a:t>
            </a:r>
            <a:r>
              <a:rPr lang="sk-SK" dirty="0" smtClean="0"/>
              <a:t> do vodnej fázy</a:t>
            </a:r>
          </a:p>
          <a:p>
            <a:r>
              <a:rPr lang="sk-SK" dirty="0" smtClean="0"/>
              <a:t>2.gelácia – </a:t>
            </a:r>
            <a:r>
              <a:rPr lang="sk-SK" dirty="0" err="1" smtClean="0"/>
              <a:t>iony</a:t>
            </a:r>
            <a:r>
              <a:rPr lang="sk-SK" dirty="0" smtClean="0"/>
              <a:t> Ca sa viažu na </a:t>
            </a:r>
            <a:r>
              <a:rPr lang="sk-SK" dirty="0" err="1" smtClean="0"/>
              <a:t>polykyselinu</a:t>
            </a:r>
            <a:r>
              <a:rPr lang="sk-SK" dirty="0" smtClean="0"/>
              <a:t>- 10.min.klasické,3-5 </a:t>
            </a:r>
            <a:r>
              <a:rPr lang="sk-SK" dirty="0" err="1" smtClean="0"/>
              <a:t>min.kondenzačné</a:t>
            </a:r>
            <a:endParaRPr lang="sk-SK" dirty="0" smtClean="0"/>
          </a:p>
          <a:p>
            <a:r>
              <a:rPr lang="sk-SK" dirty="0" smtClean="0"/>
              <a:t>3.pozdná /sekundárna /fáza tuhnutia – na </a:t>
            </a:r>
            <a:r>
              <a:rPr lang="sk-SK" dirty="0" err="1" smtClean="0"/>
              <a:t>polykyseliny</a:t>
            </a:r>
            <a:r>
              <a:rPr lang="sk-SK" dirty="0" smtClean="0"/>
              <a:t> sa viažu </a:t>
            </a:r>
            <a:r>
              <a:rPr lang="sk-SK" dirty="0" err="1" smtClean="0"/>
              <a:t>iony</a:t>
            </a:r>
            <a:r>
              <a:rPr lang="sk-SK" dirty="0" smtClean="0"/>
              <a:t> </a:t>
            </a:r>
            <a:r>
              <a:rPr lang="sk-SK" dirty="0" err="1" smtClean="0"/>
              <a:t>Al</a:t>
            </a:r>
            <a:r>
              <a:rPr lang="sk-SK" dirty="0" smtClean="0"/>
              <a:t>- 24 hodín</a:t>
            </a:r>
          </a:p>
          <a:p>
            <a:r>
              <a:rPr lang="sk-SK" dirty="0" smtClean="0"/>
              <a:t>4. pomalá </a:t>
            </a:r>
            <a:r>
              <a:rPr lang="sk-SK" dirty="0" err="1" smtClean="0"/>
              <a:t>maturácia</a:t>
            </a:r>
            <a:r>
              <a:rPr lang="sk-SK" dirty="0" smtClean="0"/>
              <a:t> - týždne</a:t>
            </a:r>
            <a:endParaRPr lang="sk-SK" dirty="0"/>
          </a:p>
        </p:txBody>
      </p:sp>
      <p:pic>
        <p:nvPicPr>
          <p:cNvPr id="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0384" y="1444294"/>
            <a:ext cx="3680087" cy="3784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Vlastnosti GI cementov</a:t>
            </a:r>
            <a:endParaRPr lang="sk-SK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Chemická väzba na </a:t>
            </a:r>
            <a:r>
              <a:rPr lang="sk-SK" dirty="0" err="1" smtClean="0"/>
              <a:t>dentín</a:t>
            </a:r>
            <a:r>
              <a:rPr lang="sk-SK" dirty="0" smtClean="0"/>
              <a:t> – </a:t>
            </a:r>
            <a:r>
              <a:rPr lang="sk-SK" dirty="0" err="1" smtClean="0"/>
              <a:t>P,Ca</a:t>
            </a:r>
            <a:r>
              <a:rPr lang="sk-SK" dirty="0" smtClean="0"/>
              <a:t> </a:t>
            </a:r>
            <a:r>
              <a:rPr lang="sk-SK" dirty="0" err="1" smtClean="0"/>
              <a:t>hydroxyapatitu</a:t>
            </a:r>
            <a:r>
              <a:rPr lang="sk-SK" dirty="0" smtClean="0"/>
              <a:t> </a:t>
            </a:r>
            <a:r>
              <a:rPr lang="sk-SK" dirty="0" smtClean="0"/>
              <a:t>sa </a:t>
            </a:r>
            <a:r>
              <a:rPr lang="sk-SK" dirty="0" err="1" smtClean="0"/>
              <a:t>važu</a:t>
            </a:r>
            <a:r>
              <a:rPr lang="sk-SK" dirty="0" smtClean="0"/>
              <a:t> na reťazce </a:t>
            </a:r>
            <a:r>
              <a:rPr lang="sk-SK" dirty="0" err="1" smtClean="0"/>
              <a:t>polykyselín</a:t>
            </a:r>
            <a:endParaRPr lang="sk-SK" dirty="0" smtClean="0"/>
          </a:p>
          <a:p>
            <a:r>
              <a:rPr lang="sk-SK" dirty="0" err="1" smtClean="0"/>
              <a:t>Kariostatický</a:t>
            </a:r>
            <a:r>
              <a:rPr lang="sk-SK" dirty="0" smtClean="0"/>
              <a:t> účinok – voľné ióny </a:t>
            </a:r>
            <a:r>
              <a:rPr lang="sk-SK" dirty="0" err="1" smtClean="0"/>
              <a:t>Fluoru</a:t>
            </a:r>
            <a:endParaRPr lang="sk-SK" dirty="0" smtClean="0"/>
          </a:p>
          <a:p>
            <a:r>
              <a:rPr lang="sk-SK" dirty="0" smtClean="0"/>
              <a:t>Estetika – najmä v kombinácii so živicou</a:t>
            </a:r>
          </a:p>
          <a:p>
            <a:r>
              <a:rPr lang="sk-SK" dirty="0" smtClean="0"/>
              <a:t>Jednoduchá príprava</a:t>
            </a:r>
          </a:p>
          <a:p>
            <a:r>
              <a:rPr lang="sk-SK" dirty="0" err="1" smtClean="0"/>
              <a:t>Remineralizácia</a:t>
            </a:r>
            <a:r>
              <a:rPr lang="sk-SK" dirty="0" smtClean="0"/>
              <a:t> </a:t>
            </a:r>
            <a:r>
              <a:rPr lang="sk-SK" dirty="0" err="1" smtClean="0"/>
              <a:t>dentínu</a:t>
            </a:r>
            <a:endParaRPr lang="sk-SK" dirty="0"/>
          </a:p>
        </p:txBody>
      </p:sp>
      <p:pic>
        <p:nvPicPr>
          <p:cNvPr id="7" name="Zástupný symbol obsahu 6" descr="C:\Users\Jozef\Desktop\GI\images.jpg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556792"/>
            <a:ext cx="3469010" cy="3024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Počiatočná citlivosť na vlhko – lak!!!</a:t>
            </a:r>
          </a:p>
          <a:p>
            <a:r>
              <a:rPr lang="sk-SK" dirty="0" smtClean="0"/>
              <a:t>Menšia mechanická odolnosť</a:t>
            </a:r>
          </a:p>
          <a:p>
            <a:r>
              <a:rPr lang="sk-SK" dirty="0" smtClean="0"/>
              <a:t>Optika – horšia ako </a:t>
            </a:r>
            <a:r>
              <a:rPr lang="sk-SK" dirty="0" err="1" smtClean="0"/>
              <a:t>kompozity</a:t>
            </a:r>
            <a:endParaRPr lang="sk-SK" dirty="0" smtClean="0"/>
          </a:p>
          <a:p>
            <a:r>
              <a:rPr lang="sk-SK" dirty="0" smtClean="0"/>
              <a:t>Kyslá reakcia – </a:t>
            </a:r>
            <a:r>
              <a:rPr lang="sk-SK" dirty="0" err="1" smtClean="0"/>
              <a:t>subbáza</a:t>
            </a:r>
            <a:r>
              <a:rPr lang="sk-SK" dirty="0" smtClean="0"/>
              <a:t>!</a:t>
            </a:r>
          </a:p>
          <a:p>
            <a:r>
              <a:rPr lang="sk-SK" dirty="0" smtClean="0"/>
              <a:t>Nasávanie </a:t>
            </a:r>
            <a:r>
              <a:rPr lang="sk-SK" dirty="0" err="1" smtClean="0"/>
              <a:t>tubulárnej</a:t>
            </a:r>
            <a:r>
              <a:rPr lang="sk-SK" dirty="0" smtClean="0"/>
              <a:t> tekutiny – nepresušovať </a:t>
            </a:r>
            <a:r>
              <a:rPr lang="sk-SK" dirty="0" err="1" smtClean="0"/>
              <a:t>kavitu</a:t>
            </a:r>
            <a:r>
              <a:rPr lang="sk-SK" dirty="0" smtClean="0"/>
              <a:t>!!!! 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Nevýhody GI cementov</a:t>
            </a:r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1.Klasické</a:t>
            </a:r>
            <a:r>
              <a:rPr lang="sk-SK" dirty="0" smtClean="0"/>
              <a:t> – tekutinou je kyselina/na svetle </a:t>
            </a:r>
            <a:r>
              <a:rPr lang="sk-SK" dirty="0" err="1" smtClean="0"/>
              <a:t>polymerizuje</a:t>
            </a:r>
            <a:r>
              <a:rPr lang="sk-SK" dirty="0" smtClean="0"/>
              <a:t>/ voda je v prášku/</a:t>
            </a:r>
            <a:r>
              <a:rPr lang="sk-SK" dirty="0" err="1" smtClean="0"/>
              <a:t>hydrous</a:t>
            </a:r>
            <a:r>
              <a:rPr lang="sk-SK" dirty="0" smtClean="0"/>
              <a:t>/</a:t>
            </a:r>
          </a:p>
          <a:p>
            <a:r>
              <a:rPr lang="sk-SK" b="1" dirty="0" smtClean="0"/>
              <a:t>2.Vodou riediteľné </a:t>
            </a:r>
            <a:r>
              <a:rPr lang="sk-SK" dirty="0" smtClean="0"/>
              <a:t>– kyselina je súčasťou prášku /</a:t>
            </a:r>
            <a:r>
              <a:rPr lang="sk-SK" dirty="0" err="1" smtClean="0"/>
              <a:t>anhydrous</a:t>
            </a:r>
            <a:r>
              <a:rPr lang="sk-SK" dirty="0" smtClean="0"/>
              <a:t>/</a:t>
            </a:r>
          </a:p>
          <a:p>
            <a:r>
              <a:rPr lang="sk-SK" b="1" dirty="0" smtClean="0"/>
              <a:t>3.Svetlom tuhnúce </a:t>
            </a:r>
            <a:r>
              <a:rPr lang="sk-SK" dirty="0" smtClean="0"/>
              <a:t>– reakčným médiom je živica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Klasifikácia GI podľa zloženia</a:t>
            </a:r>
            <a:endParaRPr lang="sk-SK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Typ I.: </a:t>
            </a:r>
            <a:r>
              <a:rPr lang="sk-SK" dirty="0" smtClean="0"/>
              <a:t>fixačné cementy – </a:t>
            </a:r>
            <a:r>
              <a:rPr lang="sk-SK" dirty="0" err="1" smtClean="0"/>
              <a:t>korunky,inlaye</a:t>
            </a:r>
            <a:endParaRPr lang="sk-SK" dirty="0" smtClean="0"/>
          </a:p>
          <a:p>
            <a:r>
              <a:rPr lang="sk-SK" b="1" dirty="0" smtClean="0"/>
              <a:t>Typ II</a:t>
            </a:r>
            <a:r>
              <a:rPr lang="sk-SK" dirty="0" smtClean="0"/>
              <a:t>.:1/ estetické výplne –</a:t>
            </a:r>
          </a:p>
          <a:p>
            <a:r>
              <a:rPr lang="sk-SK" dirty="0" smtClean="0"/>
              <a:t>1.a/pomaly tuhnúce</a:t>
            </a:r>
          </a:p>
          <a:p>
            <a:r>
              <a:rPr lang="sk-SK" dirty="0" smtClean="0"/>
              <a:t>2.b/rýchlo tuhnúce /kondenzačné/</a:t>
            </a:r>
          </a:p>
          <a:p>
            <a:r>
              <a:rPr lang="sk-SK" dirty="0"/>
              <a:t> </a:t>
            </a:r>
            <a:r>
              <a:rPr lang="sk-SK" dirty="0" smtClean="0"/>
              <a:t>          2/ metal </a:t>
            </a:r>
            <a:r>
              <a:rPr lang="sk-SK" dirty="0" err="1" smtClean="0"/>
              <a:t>ionoméry</a:t>
            </a:r>
            <a:endParaRPr lang="sk-SK" dirty="0" smtClean="0"/>
          </a:p>
          <a:p>
            <a:r>
              <a:rPr lang="sk-SK" b="1" dirty="0" smtClean="0"/>
              <a:t>Typ III</a:t>
            </a:r>
            <a:r>
              <a:rPr lang="sk-SK" dirty="0" smtClean="0"/>
              <a:t>.: Podložkové cementy</a:t>
            </a:r>
          </a:p>
          <a:p>
            <a:r>
              <a:rPr lang="sk-SK" b="1" dirty="0"/>
              <a:t>Typ IV.: Pečatidlá </a:t>
            </a:r>
            <a:r>
              <a:rPr lang="sk-SK" b="1" dirty="0" err="1"/>
              <a:t>fisúr</a:t>
            </a:r>
            <a:r>
              <a:rPr lang="sk-SK" dirty="0"/>
              <a:t> (</a:t>
            </a:r>
            <a:r>
              <a:rPr lang="sk-SK" i="1" dirty="0" err="1"/>
              <a:t>Fissure</a:t>
            </a:r>
            <a:r>
              <a:rPr lang="sk-SK" i="1" dirty="0"/>
              <a:t> </a:t>
            </a:r>
            <a:r>
              <a:rPr lang="sk-SK" i="1" dirty="0" err="1"/>
              <a:t>sealent</a:t>
            </a:r>
            <a:r>
              <a:rPr lang="sk-SK" i="1" dirty="0"/>
              <a:t>)</a:t>
            </a:r>
            <a:endParaRPr lang="en-US" dirty="0"/>
          </a:p>
          <a:p>
            <a:r>
              <a:rPr lang="sk-SK" b="1" dirty="0"/>
              <a:t>Typ V.: Ortodontické cementy</a:t>
            </a:r>
            <a:endParaRPr lang="en-US" dirty="0"/>
          </a:p>
          <a:p>
            <a:r>
              <a:rPr lang="sk-SK" b="1" dirty="0"/>
              <a:t>Typ VI.: </a:t>
            </a:r>
            <a:r>
              <a:rPr lang="sk-SK" b="1" dirty="0" err="1"/>
              <a:t>Dostavbové</a:t>
            </a:r>
            <a:r>
              <a:rPr lang="sk-SK" b="1" dirty="0"/>
              <a:t> cementy</a:t>
            </a:r>
            <a:r>
              <a:rPr lang="sk-SK" i="1" dirty="0"/>
              <a:t> (</a:t>
            </a:r>
            <a:r>
              <a:rPr lang="sk-SK" i="1" dirty="0" err="1"/>
              <a:t>Core</a:t>
            </a:r>
            <a:r>
              <a:rPr lang="sk-SK" i="1" dirty="0"/>
              <a:t> </a:t>
            </a:r>
            <a:r>
              <a:rPr lang="sk-SK" i="1" dirty="0" err="1"/>
              <a:t>build</a:t>
            </a:r>
            <a:r>
              <a:rPr lang="sk-SK" i="1" dirty="0"/>
              <a:t> </a:t>
            </a:r>
            <a:r>
              <a:rPr lang="sk-SK" i="1" dirty="0" err="1"/>
              <a:t>up</a:t>
            </a:r>
            <a:r>
              <a:rPr lang="sk-SK" i="1" dirty="0"/>
              <a:t>)</a:t>
            </a:r>
            <a:endParaRPr lang="en-US" dirty="0"/>
          </a:p>
          <a:p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Klasifikácia podľa indikácie</a:t>
            </a:r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u="sng" dirty="0" smtClean="0"/>
              <a:t>Fixácia -</a:t>
            </a:r>
            <a:r>
              <a:rPr lang="sk-SK" dirty="0" smtClean="0"/>
              <a:t> </a:t>
            </a:r>
            <a:r>
              <a:rPr lang="sk-SK" dirty="0" err="1" smtClean="0"/>
              <a:t>koruniek,mostíkov,inlayí,ortodontické</a:t>
            </a:r>
            <a:r>
              <a:rPr lang="sk-SK" dirty="0" smtClean="0"/>
              <a:t> </a:t>
            </a:r>
            <a:r>
              <a:rPr lang="sk-SK" dirty="0" err="1" smtClean="0"/>
              <a:t>zámky,čapové</a:t>
            </a:r>
            <a:r>
              <a:rPr lang="sk-SK" dirty="0" smtClean="0"/>
              <a:t> nadstavby</a:t>
            </a:r>
          </a:p>
          <a:p>
            <a:r>
              <a:rPr lang="sk-SK" u="sng" dirty="0" smtClean="0"/>
              <a:t>Výplne</a:t>
            </a:r>
            <a:r>
              <a:rPr lang="sk-SK" dirty="0" smtClean="0"/>
              <a:t> – mliečne zuby okrem 4.Bl.triedy</a:t>
            </a:r>
          </a:p>
          <a:p>
            <a:r>
              <a:rPr lang="sk-SK" dirty="0" smtClean="0"/>
              <a:t>Stále zuby – I.,II. </a:t>
            </a:r>
            <a:r>
              <a:rPr lang="sk-SK" dirty="0" err="1" smtClean="0"/>
              <a:t>Bl.trieda</a:t>
            </a:r>
            <a:r>
              <a:rPr lang="sk-SK" dirty="0" smtClean="0"/>
              <a:t> – malé </a:t>
            </a:r>
            <a:r>
              <a:rPr lang="sk-SK" dirty="0" err="1" smtClean="0"/>
              <a:t>kavity</a:t>
            </a:r>
            <a:endParaRPr lang="sk-SK" dirty="0" smtClean="0"/>
          </a:p>
          <a:p>
            <a:r>
              <a:rPr lang="sk-SK" dirty="0" err="1" smtClean="0"/>
              <a:t>III.,V.Bl.tr</a:t>
            </a:r>
            <a:r>
              <a:rPr lang="sk-SK" dirty="0" smtClean="0"/>
              <a:t>. – 3.trieda dlhodobé provizórium</a:t>
            </a:r>
          </a:p>
          <a:p>
            <a:r>
              <a:rPr lang="sk-SK" dirty="0" smtClean="0"/>
              <a:t>Pečatenie </a:t>
            </a:r>
            <a:r>
              <a:rPr lang="sk-SK" dirty="0" err="1" smtClean="0"/>
              <a:t>fisúr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Indikácie GI</a:t>
            </a:r>
            <a:endParaRPr lang="sk-SK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u="sng" dirty="0" smtClean="0"/>
              <a:t>Ručná</a:t>
            </a:r>
            <a:r>
              <a:rPr lang="sk-SK" dirty="0" smtClean="0"/>
              <a:t> – Dodržať pomer prášku a tekutiny</a:t>
            </a:r>
          </a:p>
          <a:p>
            <a:r>
              <a:rPr lang="sk-SK" dirty="0" smtClean="0"/>
              <a:t>Miešať na umelohmotnej </a:t>
            </a:r>
            <a:r>
              <a:rPr lang="sk-SK" dirty="0" err="1" smtClean="0"/>
              <a:t>podl</a:t>
            </a:r>
            <a:r>
              <a:rPr lang="sk-SK" dirty="0" smtClean="0"/>
              <a:t>.,tyčinkou z umelej hmoty 30 sek.</a:t>
            </a:r>
          </a:p>
          <a:p>
            <a:r>
              <a:rPr lang="sk-SK" dirty="0" err="1" smtClean="0"/>
              <a:t>Kavitu</a:t>
            </a:r>
            <a:r>
              <a:rPr lang="sk-SK" dirty="0" smtClean="0"/>
              <a:t> očistiť cleanerom/10% </a:t>
            </a:r>
            <a:r>
              <a:rPr lang="sk-SK" dirty="0" err="1" smtClean="0"/>
              <a:t>kys.akrylová</a:t>
            </a:r>
            <a:r>
              <a:rPr lang="sk-SK" dirty="0" smtClean="0"/>
              <a:t>/</a:t>
            </a:r>
          </a:p>
          <a:p>
            <a:r>
              <a:rPr lang="sk-SK" dirty="0" smtClean="0"/>
              <a:t>Použiť matricu u 2. a 5.Bl triedy</a:t>
            </a:r>
          </a:p>
          <a:p>
            <a:r>
              <a:rPr lang="sk-SK" dirty="0" smtClean="0"/>
              <a:t>Povrch výplne chrániť lakom!</a:t>
            </a:r>
          </a:p>
          <a:p>
            <a:r>
              <a:rPr lang="sk-SK" dirty="0" smtClean="0"/>
              <a:t>Strojová- kapsle – </a:t>
            </a:r>
            <a:r>
              <a:rPr lang="sk-SK" dirty="0" err="1" smtClean="0"/>
              <a:t>rýchlejšia,presný</a:t>
            </a:r>
            <a:r>
              <a:rPr lang="sk-SK" dirty="0" smtClean="0"/>
              <a:t> </a:t>
            </a:r>
            <a:r>
              <a:rPr lang="sk-SK" dirty="0" err="1" smtClean="0"/>
              <a:t>pomer,kvalitnejšia</a:t>
            </a:r>
            <a:r>
              <a:rPr lang="sk-SK" dirty="0" smtClean="0"/>
              <a:t> výplň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Príprava GI cementov</a:t>
            </a:r>
            <a:endParaRPr lang="sk-SK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Maximálna doba miešania 30 sek !!!</a:t>
            </a:r>
            <a:endParaRPr lang="sk-SK" dirty="0"/>
          </a:p>
        </p:txBody>
      </p:sp>
      <p:pic>
        <p:nvPicPr>
          <p:cNvPr id="9" name="Picture 2" descr="C:\Users\Jozef\Desktop\1.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2639291" cy="2261062"/>
          </a:xfrm>
          <a:prstGeom prst="rect">
            <a:avLst/>
          </a:prstGeom>
          <a:noFill/>
        </p:spPr>
      </p:pic>
      <p:pic>
        <p:nvPicPr>
          <p:cNvPr id="10" name="Picture 5" descr="C:\Users\Jozef\Desktop\3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556792"/>
            <a:ext cx="2448272" cy="2232248"/>
          </a:xfrm>
          <a:prstGeom prst="rect">
            <a:avLst/>
          </a:prstGeom>
          <a:noFill/>
        </p:spPr>
      </p:pic>
      <p:pic>
        <p:nvPicPr>
          <p:cNvPr id="11" name="Picture 4" descr="C:\Users\Jozef\Desktop\4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556792"/>
            <a:ext cx="2988765" cy="2232248"/>
          </a:xfrm>
          <a:prstGeom prst="rect">
            <a:avLst/>
          </a:prstGeom>
          <a:noFill/>
        </p:spPr>
      </p:pic>
      <p:pic>
        <p:nvPicPr>
          <p:cNvPr id="12" name="Picture 6" descr="C:\Users\Jozef\Desktop\5.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933056"/>
            <a:ext cx="2933354" cy="2574851"/>
          </a:xfrm>
          <a:prstGeom prst="rect">
            <a:avLst/>
          </a:prstGeom>
          <a:noFill/>
        </p:spPr>
      </p:pic>
      <p:pic>
        <p:nvPicPr>
          <p:cNvPr id="13" name="Picture 2" descr="C:\Users\Jozef\Desktop\KNIHA KAZUISTIKY\opravy\DSC06000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347864" y="3933056"/>
            <a:ext cx="4886541" cy="26407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0742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Aplikačné</a:t>
            </a:r>
            <a:r>
              <a:rPr lang="en-US" dirty="0" smtClean="0"/>
              <a:t> </a:t>
            </a:r>
            <a:r>
              <a:rPr lang="en-US" dirty="0" err="1" smtClean="0"/>
              <a:t>kapsle</a:t>
            </a:r>
            <a:endParaRPr lang="en-US" dirty="0"/>
          </a:p>
        </p:txBody>
      </p:sp>
      <p:pic>
        <p:nvPicPr>
          <p:cNvPr id="4" name="Content Placeholder 3" descr="Screenshot 2014-09-12 00.26.0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" b="95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9585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 reakčným médiom je živica</a:t>
            </a:r>
          </a:p>
          <a:p>
            <a:r>
              <a:rPr lang="sk-SK" dirty="0" smtClean="0"/>
              <a:t>Lepšia </a:t>
            </a:r>
            <a:r>
              <a:rPr lang="sk-SK" dirty="0" err="1" smtClean="0"/>
              <a:t>estetika,rýchlejšie</a:t>
            </a:r>
            <a:r>
              <a:rPr lang="sk-SK" dirty="0" smtClean="0"/>
              <a:t> tuhnutie – deti</a:t>
            </a:r>
          </a:p>
          <a:p>
            <a:r>
              <a:rPr lang="sk-SK" dirty="0" smtClean="0"/>
              <a:t>Horšie </a:t>
            </a:r>
            <a:r>
              <a:rPr lang="sk-SK" dirty="0" err="1" smtClean="0"/>
              <a:t>antikariogénne</a:t>
            </a:r>
            <a:r>
              <a:rPr lang="sk-SK" dirty="0" smtClean="0"/>
              <a:t> účinky – </a:t>
            </a:r>
            <a:r>
              <a:rPr lang="sk-SK" dirty="0" err="1" smtClean="0"/>
              <a:t>Fuji</a:t>
            </a:r>
            <a:r>
              <a:rPr lang="sk-SK" dirty="0" smtClean="0"/>
              <a:t> II.LC</a:t>
            </a:r>
          </a:p>
          <a:p>
            <a:r>
              <a:rPr lang="sk-SK" dirty="0" smtClean="0"/>
              <a:t>Prevažujú vlastnosti GI cementov</a:t>
            </a:r>
          </a:p>
          <a:p>
            <a:r>
              <a:rPr lang="sk-SK" b="1" u="sng" dirty="0" err="1" smtClean="0"/>
              <a:t>Kompoméry</a:t>
            </a:r>
            <a:r>
              <a:rPr lang="sk-SK" b="1" u="sng" dirty="0" smtClean="0"/>
              <a:t> </a:t>
            </a:r>
            <a:r>
              <a:rPr lang="sk-SK" u="sng" dirty="0" smtClean="0"/>
              <a:t>–</a:t>
            </a:r>
            <a:r>
              <a:rPr lang="sk-SK" dirty="0" smtClean="0"/>
              <a:t> prevažujú vlastnosti </a:t>
            </a:r>
            <a:r>
              <a:rPr lang="sk-SK" dirty="0" err="1" smtClean="0"/>
              <a:t>kompozitov</a:t>
            </a:r>
            <a:endParaRPr lang="sk-SK" dirty="0" smtClean="0"/>
          </a:p>
          <a:p>
            <a:r>
              <a:rPr lang="sk-SK" dirty="0" smtClean="0"/>
              <a:t>Diskutabilné vlastnosti – 3. a 5.trieda -</a:t>
            </a:r>
            <a:r>
              <a:rPr lang="sk-SK" dirty="0" err="1" smtClean="0"/>
              <a:t>Dyract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Svetlom tuhnúce GI</a:t>
            </a:r>
            <a:endParaRPr lang="sk-SK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GI- Výborný uzáver ,zlá estetika a mechanická odolnosť</a:t>
            </a:r>
          </a:p>
          <a:p>
            <a:r>
              <a:rPr lang="sk-SK" dirty="0" smtClean="0"/>
              <a:t>Kompozit – Výborná estetika a mechanická </a:t>
            </a:r>
            <a:r>
              <a:rPr lang="sk-SK" dirty="0" err="1" smtClean="0"/>
              <a:t>odolnosť,nespoľahlivý</a:t>
            </a:r>
            <a:r>
              <a:rPr lang="sk-SK" dirty="0" smtClean="0"/>
              <a:t> uzáver/kontrakcia/</a:t>
            </a:r>
          </a:p>
          <a:p>
            <a:r>
              <a:rPr lang="sk-SK" dirty="0" smtClean="0"/>
              <a:t>Sendvičová výplň - dočasná výplň GI/</a:t>
            </a:r>
            <a:r>
              <a:rPr lang="sk-SK" dirty="0" err="1" smtClean="0"/>
              <a:t>ketac</a:t>
            </a:r>
            <a:r>
              <a:rPr lang="sk-SK" dirty="0" smtClean="0"/>
              <a:t> </a:t>
            </a:r>
            <a:r>
              <a:rPr lang="sk-SK" dirty="0" err="1" smtClean="0"/>
              <a:t>molar,Fuji</a:t>
            </a:r>
            <a:r>
              <a:rPr lang="sk-SK" dirty="0" smtClean="0"/>
              <a:t> IX. /,</a:t>
            </a:r>
            <a:r>
              <a:rPr lang="sk-SK" dirty="0" err="1" smtClean="0"/>
              <a:t>odpreparovanie</a:t>
            </a:r>
            <a:r>
              <a:rPr lang="sk-SK" dirty="0" smtClean="0"/>
              <a:t> cca ½ hrúbky </a:t>
            </a:r>
            <a:r>
              <a:rPr lang="sk-SK" dirty="0" err="1" smtClean="0"/>
              <a:t>výplne-kompozit-odložený</a:t>
            </a:r>
            <a:r>
              <a:rPr lang="sk-SK" dirty="0" smtClean="0"/>
              <a:t> sendvič</a:t>
            </a:r>
          </a:p>
          <a:p>
            <a:r>
              <a:rPr lang="sk-SK" dirty="0" smtClean="0"/>
              <a:t>Otvorený a </a:t>
            </a:r>
            <a:r>
              <a:rPr lang="sk-SK" smtClean="0"/>
              <a:t>zatvorený sendvič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Kombinácia GI cementov a </a:t>
            </a:r>
            <a:r>
              <a:rPr lang="sk-SK" dirty="0" err="1" smtClean="0"/>
              <a:t>kompozitov</a:t>
            </a:r>
            <a:endParaRPr lang="sk-SK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200" dirty="0" smtClean="0"/>
              <a:t>Ochrana vitálneho pahýľa zuba 37 – </a:t>
            </a:r>
            <a:r>
              <a:rPr lang="sk-SK" sz="3200" dirty="0" err="1" smtClean="0"/>
              <a:t>erozívno-atričný</a:t>
            </a:r>
            <a:r>
              <a:rPr lang="sk-SK" sz="3200" dirty="0" smtClean="0"/>
              <a:t> defekt</a:t>
            </a:r>
            <a:endParaRPr lang="sk-SK" sz="3200" dirty="0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0" t="28814" r="27243" b="22712"/>
          <a:stretch/>
        </p:blipFill>
        <p:spPr>
          <a:xfrm>
            <a:off x="611560" y="1604599"/>
            <a:ext cx="6480720" cy="4982489"/>
          </a:xfrm>
        </p:spPr>
      </p:pic>
    </p:spTree>
    <p:extLst>
      <p:ext uri="{BB962C8B-B14F-4D97-AF65-F5344CB8AC3E}">
        <p14:creationId xmlns:p14="http://schemas.microsoft.com/office/powerpoint/2010/main" val="422709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Sekčné matrice </a:t>
            </a:r>
            <a:r>
              <a:rPr lang="sk-SK" dirty="0" err="1" smtClean="0"/>
              <a:t>triodent</a:t>
            </a:r>
            <a:r>
              <a:rPr lang="sk-SK" dirty="0" smtClean="0"/>
              <a:t> - teflón</a:t>
            </a:r>
            <a:endParaRPr lang="sk-SK" dirty="0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29" t="32881" r="32914" b="33898"/>
          <a:stretch/>
        </p:blipFill>
        <p:spPr>
          <a:xfrm>
            <a:off x="971600" y="1628800"/>
            <a:ext cx="7344816" cy="4896544"/>
          </a:xfrm>
        </p:spPr>
      </p:pic>
    </p:spTree>
    <p:extLst>
      <p:ext uri="{BB962C8B-B14F-4D97-AF65-F5344CB8AC3E}">
        <p14:creationId xmlns:p14="http://schemas.microsoft.com/office/powerpoint/2010/main" val="293438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Dobudovaná </a:t>
            </a:r>
            <a:r>
              <a:rPr lang="sk-SK" sz="2800" dirty="0" err="1" smtClean="0"/>
              <a:t>skloionomérna</a:t>
            </a:r>
            <a:r>
              <a:rPr lang="sk-SK" sz="2800" dirty="0" smtClean="0"/>
              <a:t> korunka ako dlhodobé provizórium</a:t>
            </a:r>
            <a:endParaRPr lang="sk-SK" sz="2800" dirty="0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24" t="31186" r="33369" b="33559"/>
          <a:stretch/>
        </p:blipFill>
        <p:spPr>
          <a:xfrm>
            <a:off x="611560" y="1737659"/>
            <a:ext cx="6120680" cy="4750379"/>
          </a:xfrm>
        </p:spPr>
      </p:pic>
    </p:spTree>
    <p:extLst>
      <p:ext uri="{BB962C8B-B14F-4D97-AF65-F5344CB8AC3E}">
        <p14:creationId xmlns:p14="http://schemas.microsoft.com/office/powerpoint/2010/main" val="102595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5"/>
          <p:cNvPicPr>
            <a:picLocks noChangeAspect="1" noChangeArrowheads="1"/>
          </p:cNvPicPr>
          <p:nvPr/>
        </p:nvPicPr>
        <p:blipFill>
          <a:blip r:embed="rId2" cstate="print"/>
          <a:srcRect l="5656" b="15648"/>
          <a:stretch>
            <a:fillRect/>
          </a:stretch>
        </p:blipFill>
        <p:spPr bwMode="auto">
          <a:xfrm>
            <a:off x="1692275" y="549275"/>
            <a:ext cx="55467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2301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333375"/>
            <a:ext cx="5802312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2775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-12000"/>
          </a:blip>
          <a:srcRect/>
          <a:stretch>
            <a:fillRect/>
          </a:stretch>
        </p:blipFill>
        <p:spPr bwMode="auto">
          <a:xfrm>
            <a:off x="-108519" y="1556792"/>
            <a:ext cx="338437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7" y="1556792"/>
            <a:ext cx="3811378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7776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07910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" r="539"/>
          <a:stretch>
            <a:fillRect/>
          </a:stretch>
        </p:blipFill>
        <p:spPr/>
      </p:pic>
      <p:pic>
        <p:nvPicPr>
          <p:cNvPr id="6" name="Content Placeholder 5" descr="DSC07914.JPG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" r="5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556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07910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" r="539"/>
          <a:stretch>
            <a:fillRect/>
          </a:stretch>
        </p:blipFill>
        <p:spPr/>
      </p:pic>
      <p:pic>
        <p:nvPicPr>
          <p:cNvPr id="6" name="Content Placeholder 5" descr="DSC07914.JPG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" r="539"/>
          <a:stretch>
            <a:fillRect/>
          </a:stretch>
        </p:blipFill>
        <p:spPr/>
      </p:pic>
      <p:pic>
        <p:nvPicPr>
          <p:cNvPr id="7" name="Content Placeholder 4" descr="DSC07919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" r="539"/>
          <a:stretch>
            <a:fillRect/>
          </a:stretch>
        </p:blipFill>
        <p:spPr>
          <a:xfrm>
            <a:off x="609600" y="1589567"/>
            <a:ext cx="38862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45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07930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" r="539"/>
          <a:stretch>
            <a:fillRect/>
          </a:stretch>
        </p:blipFill>
        <p:spPr/>
      </p:pic>
      <p:pic>
        <p:nvPicPr>
          <p:cNvPr id="8" name="Content Placeholder 7" descr="DSC07929.JPG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" r="5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2200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1472208"/>
          </a:xfrm>
        </p:spPr>
        <p:txBody>
          <a:bodyPr>
            <a:normAutofit/>
          </a:bodyPr>
          <a:lstStyle/>
          <a:p>
            <a:r>
              <a:rPr lang="sk-SK" dirty="0" err="1" smtClean="0"/>
              <a:t>Pragodent</a:t>
            </a:r>
            <a:r>
              <a:rPr lang="sk-SK" dirty="0" smtClean="0"/>
              <a:t> 2014- </a:t>
            </a:r>
            <a:r>
              <a:rPr lang="sk-SK" dirty="0" err="1" smtClean="0"/>
              <a:t>Kariologie</a:t>
            </a:r>
            <a:r>
              <a:rPr lang="sk-SK" dirty="0" smtClean="0"/>
              <a:t>(</a:t>
            </a:r>
            <a:r>
              <a:rPr lang="sk-SK" dirty="0" err="1" smtClean="0"/>
              <a:t>Minčík</a:t>
            </a:r>
            <a:r>
              <a:rPr lang="sk-SK" dirty="0" smtClean="0"/>
              <a:t> a kol. </a:t>
            </a:r>
            <a:endParaRPr lang="sk-SK" dirty="0"/>
          </a:p>
        </p:txBody>
      </p:sp>
      <p:pic>
        <p:nvPicPr>
          <p:cNvPr id="1026" name="Picture 2" descr="C:\Users\Mincik\Desktop\IMG-20141012-WA0014 (1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00808"/>
            <a:ext cx="7164288" cy="51571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7707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7805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1376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la">
  <a:themeElements>
    <a:clrScheme name="Hal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al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al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585</TotalTime>
  <Words>428</Words>
  <Application>Microsoft Office PowerPoint</Application>
  <PresentationFormat>Prezentácia na obrazovke (4:3)</PresentationFormat>
  <Paragraphs>69</Paragraphs>
  <Slides>25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25</vt:i4>
      </vt:variant>
    </vt:vector>
  </HeadingPairs>
  <TitlesOfParts>
    <vt:vector size="30" baseType="lpstr">
      <vt:lpstr>Lucida Sans Unicode</vt:lpstr>
      <vt:lpstr>Verdana</vt:lpstr>
      <vt:lpstr>Wingdings 2</vt:lpstr>
      <vt:lpstr>Wingdings 3</vt:lpstr>
      <vt:lpstr>Hala</vt:lpstr>
      <vt:lpstr>Skloionomerne cementy </vt:lpstr>
      <vt:lpstr>Zloženie  </vt:lpstr>
      <vt:lpstr>Tuhnutie GI cementov</vt:lpstr>
      <vt:lpstr>Vlastnosti GI cementov</vt:lpstr>
      <vt:lpstr>Nevýhody GI cementov</vt:lpstr>
      <vt:lpstr>Klasifikácia GI podľa zloženia</vt:lpstr>
      <vt:lpstr>Klasifikácia podľa indikácie</vt:lpstr>
      <vt:lpstr>Indikácie GI</vt:lpstr>
      <vt:lpstr>Príprava GI cementov</vt:lpstr>
      <vt:lpstr>Maximálna doba miešania 30 sek !!!</vt:lpstr>
      <vt:lpstr>Aplikačné kapsle</vt:lpstr>
      <vt:lpstr>Svetlom tuhnúce GI</vt:lpstr>
      <vt:lpstr>Kombinácia GI cementov a kompozitov</vt:lpstr>
      <vt:lpstr>Ochrana vitálneho pahýľa zuba 37 – erozívno-atričný defekt</vt:lpstr>
      <vt:lpstr>Sekčné matrice triodent - teflón</vt:lpstr>
      <vt:lpstr>Dobudovaná skloionomérna korunka ako dlhodobé provizórium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Pragodent 2014- Kariologie(Minčík a kol. 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Skloionomerne cementy</dc:title>
  <dc:creator>PC</dc:creator>
  <cp:lastModifiedBy>G50</cp:lastModifiedBy>
  <cp:revision>26</cp:revision>
  <dcterms:created xsi:type="dcterms:W3CDTF">2010-04-06T15:41:07Z</dcterms:created>
  <dcterms:modified xsi:type="dcterms:W3CDTF">2015-03-12T17:22:06Z</dcterms:modified>
</cp:coreProperties>
</file>