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  <p:sldId id="291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2" name="Obdĺžni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ĺžni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ĺžni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ĺžni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ĺžni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56" name="Obdĺžni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ĺžni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ĺžni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ĺžni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ľná forma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ľná forma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ľná forma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ľná forma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ľná forma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ľná forma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ľná forma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ľná forma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ľná forma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ľná forma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ľná forma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ľná forma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ľná forma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ľná forma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ľná forma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Obdĺžni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ĺžni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ĺžni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ĺžni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ĺžni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6" name="Obdĺžni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ĺžni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ĺžni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ĺžni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ĺžni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ĺžni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ĺžni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ĺžni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ĺžni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ĺžni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Rovná spojnic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Rovná spojnic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ovná spojnic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ovná spojnic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Rovná spojnic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ovná spojnic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ovná spojnic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Rovná spojnic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ovná spojnic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ovná spojnic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ĺžni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ĺžni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ĺžni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ĺžni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8DD4A22-789D-4E32-B3BC-1508323269AB}" type="datetimeFigureOut">
              <a:rPr lang="sk-SK" smtClean="0"/>
              <a:pPr/>
              <a:t>4. 4. 2014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81D10479-BC27-48E1-8C04-6E6860D17878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sk-SK" sz="3200" dirty="0" smtClean="0"/>
              <a:t>Anatómia koreňových kanálov .Zásady trepanácie zubov.</a:t>
            </a:r>
          </a:p>
          <a:p>
            <a:r>
              <a:rPr lang="sk-SK" sz="3200" dirty="0" smtClean="0"/>
              <a:t>                         </a:t>
            </a:r>
          </a:p>
          <a:p>
            <a:r>
              <a:rPr lang="sk-SK" sz="3200" dirty="0" smtClean="0"/>
              <a:t>Inštrumentárium používané na ošetrovanie koreňového kanála</a:t>
            </a:r>
            <a:endParaRPr lang="sk-SK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Endodoncia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Ošetrenie koreňových kanálikov </a:t>
            </a:r>
          </a:p>
          <a:p>
            <a:r>
              <a:rPr lang="sk-SK" dirty="0" smtClean="0"/>
              <a:t>Pre úspešnú terapiu je dôležité poznať konfiguráciu a morfológiu koreňových kanálikov</a:t>
            </a:r>
          </a:p>
          <a:p>
            <a:r>
              <a:rPr lang="sk-SK" dirty="0" smtClean="0"/>
              <a:t>Venovať pozornosť normálnej anatómii </a:t>
            </a:r>
            <a:r>
              <a:rPr lang="sk-SK" dirty="0" err="1" smtClean="0"/>
              <a:t>kk</a:t>
            </a:r>
            <a:r>
              <a:rPr lang="sk-SK" dirty="0" smtClean="0"/>
              <a:t> i štatistickej </a:t>
            </a:r>
            <a:r>
              <a:rPr lang="sk-SK" dirty="0" err="1" smtClean="0"/>
              <a:t>incidencii</a:t>
            </a:r>
            <a:r>
              <a:rPr lang="sk-SK" dirty="0" smtClean="0"/>
              <a:t> rôznych variácií priebehu, tvaru i počtu </a:t>
            </a:r>
            <a:r>
              <a:rPr lang="sk-SK" dirty="0" err="1" smtClean="0"/>
              <a:t>kk</a:t>
            </a:r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1052736"/>
            <a:ext cx="7772400" cy="5302824"/>
          </a:xfrm>
        </p:spPr>
        <p:txBody>
          <a:bodyPr>
            <a:normAutofit/>
          </a:bodyPr>
          <a:lstStyle/>
          <a:p>
            <a:r>
              <a:rPr lang="sk-SK" dirty="0" smtClean="0"/>
              <a:t>Všeobecne dreňová dutina kopíruje tvar korunky zuba, vekom a chronickým dráždením sa zužuje až zaniká</a:t>
            </a:r>
          </a:p>
          <a:p>
            <a:r>
              <a:rPr lang="sk-SK" dirty="0" smtClean="0"/>
              <a:t>Koreňový kanálik môže byť v priebehu jednoduchý alebo s množstvom vetvení</a:t>
            </a:r>
          </a:p>
          <a:p>
            <a:r>
              <a:rPr lang="sk-SK" dirty="0" smtClean="0"/>
              <a:t>Šírka </a:t>
            </a:r>
            <a:r>
              <a:rPr lang="sk-SK" dirty="0" err="1" smtClean="0"/>
              <a:t>kk</a:t>
            </a:r>
            <a:r>
              <a:rPr lang="sk-SK" dirty="0" smtClean="0"/>
              <a:t> sa zužuje </a:t>
            </a:r>
            <a:r>
              <a:rPr lang="sk-SK" dirty="0" err="1" smtClean="0"/>
              <a:t>apikálne</a:t>
            </a:r>
            <a:r>
              <a:rPr lang="sk-SK" dirty="0" smtClean="0"/>
              <a:t>, najužšia je 0,0-1,5 mm od </a:t>
            </a:r>
            <a:r>
              <a:rPr lang="sk-SK" dirty="0" err="1" smtClean="0"/>
              <a:t>apexu</a:t>
            </a:r>
            <a:r>
              <a:rPr lang="sk-SK" dirty="0" smtClean="0"/>
              <a:t> v </a:t>
            </a:r>
            <a:r>
              <a:rPr lang="sk-SK" dirty="0" err="1" smtClean="0"/>
              <a:t>apikálnej</a:t>
            </a:r>
            <a:r>
              <a:rPr lang="sk-SK" dirty="0" smtClean="0"/>
              <a:t> </a:t>
            </a:r>
            <a:r>
              <a:rPr lang="sk-SK" dirty="0" err="1" smtClean="0"/>
              <a:t>konstrikcii</a:t>
            </a:r>
            <a:r>
              <a:rPr lang="sk-SK" dirty="0" smtClean="0"/>
              <a:t> (</a:t>
            </a:r>
            <a:r>
              <a:rPr lang="sk-SK" dirty="0" err="1" smtClean="0"/>
              <a:t>dentín</a:t>
            </a:r>
            <a:r>
              <a:rPr lang="sk-SK" dirty="0" smtClean="0"/>
              <a:t> stien </a:t>
            </a:r>
            <a:r>
              <a:rPr lang="sk-SK" dirty="0" err="1" smtClean="0"/>
              <a:t>kk</a:t>
            </a:r>
            <a:r>
              <a:rPr lang="sk-SK" dirty="0" smtClean="0"/>
              <a:t> sa tu stretáva s cementom)- fyziologický </a:t>
            </a:r>
            <a:r>
              <a:rPr lang="sk-SK" dirty="0" err="1" smtClean="0"/>
              <a:t>apikálny</a:t>
            </a:r>
            <a:r>
              <a:rPr lang="sk-SK" dirty="0" smtClean="0"/>
              <a:t> otvor, tu končí </a:t>
            </a:r>
            <a:r>
              <a:rPr lang="sk-SK" dirty="0" err="1" smtClean="0"/>
              <a:t>kk</a:t>
            </a:r>
            <a:r>
              <a:rPr lang="sk-SK" dirty="0" smtClean="0"/>
              <a:t> (tu má siahať koreňová výplň) </a:t>
            </a:r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916832"/>
            <a:ext cx="24669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708920"/>
            <a:ext cx="24765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lokTextu 5"/>
          <p:cNvSpPr txBox="1"/>
          <p:nvPr/>
        </p:nvSpPr>
        <p:spPr>
          <a:xfrm>
            <a:off x="1115616" y="5085184"/>
            <a:ext cx="36741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 smtClean="0"/>
              <a:t>Vetvenie koreňových kanálikov</a:t>
            </a:r>
            <a:endParaRPr lang="sk-SK" sz="28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916832"/>
            <a:ext cx="24098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780928"/>
            <a:ext cx="24098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BlokTextu 9"/>
          <p:cNvSpPr txBox="1"/>
          <p:nvPr/>
        </p:nvSpPr>
        <p:spPr>
          <a:xfrm>
            <a:off x="5220073" y="522920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err="1" smtClean="0"/>
              <a:t>Apikálne</a:t>
            </a:r>
            <a:r>
              <a:rPr lang="sk-SK" sz="2400" dirty="0" smtClean="0"/>
              <a:t> ukončenie </a:t>
            </a:r>
            <a:r>
              <a:rPr lang="sk-SK" sz="2400" dirty="0" err="1" smtClean="0"/>
              <a:t>kk</a:t>
            </a:r>
            <a:r>
              <a:rPr lang="sk-SK" sz="2400" dirty="0" smtClean="0"/>
              <a:t> je na hranici </a:t>
            </a:r>
            <a:r>
              <a:rPr lang="sk-SK" sz="2400" dirty="0" err="1" smtClean="0"/>
              <a:t>dentínu</a:t>
            </a:r>
            <a:r>
              <a:rPr lang="sk-SK" sz="2400" dirty="0" smtClean="0"/>
              <a:t> a cementu</a:t>
            </a:r>
            <a:endParaRPr lang="sk-SK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764704"/>
            <a:ext cx="7772400" cy="5590856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Tvar </a:t>
            </a:r>
            <a:r>
              <a:rPr lang="sk-SK" dirty="0" err="1" smtClean="0"/>
              <a:t>apikálneho</a:t>
            </a:r>
            <a:r>
              <a:rPr lang="sk-SK" dirty="0" smtClean="0"/>
              <a:t> otvoru môže byť oválny, okrúhly, nepravidelný alebo sa delí </a:t>
            </a:r>
          </a:p>
          <a:p>
            <a:r>
              <a:rPr lang="sk-SK" dirty="0" err="1" smtClean="0"/>
              <a:t>Kk</a:t>
            </a:r>
            <a:r>
              <a:rPr lang="sk-SK" dirty="0" smtClean="0"/>
              <a:t> môžu byť vzájomne prepojené priečnymi spojkami</a:t>
            </a:r>
          </a:p>
          <a:p>
            <a:r>
              <a:rPr lang="sk-SK" dirty="0" smtClean="0"/>
              <a:t>Popri hlavnom </a:t>
            </a:r>
            <a:r>
              <a:rPr lang="sk-SK" dirty="0" err="1" smtClean="0"/>
              <a:t>kk</a:t>
            </a:r>
            <a:r>
              <a:rPr lang="sk-SK" dirty="0" smtClean="0"/>
              <a:t> existujú </a:t>
            </a:r>
            <a:r>
              <a:rPr lang="sk-SK" dirty="0" err="1" smtClean="0"/>
              <a:t>kk</a:t>
            </a:r>
            <a:r>
              <a:rPr lang="sk-SK" dirty="0" smtClean="0"/>
              <a:t> </a:t>
            </a:r>
            <a:r>
              <a:rPr lang="sk-SK" dirty="0" err="1" smtClean="0"/>
              <a:t>akcesórne</a:t>
            </a:r>
            <a:r>
              <a:rPr lang="sk-SK" dirty="0" smtClean="0"/>
              <a:t>, ako mnohopočetné </a:t>
            </a:r>
            <a:r>
              <a:rPr lang="sk-SK" dirty="0" err="1" smtClean="0"/>
              <a:t>ramifikácie</a:t>
            </a:r>
            <a:r>
              <a:rPr lang="sk-SK" dirty="0" smtClean="0"/>
              <a:t> v </a:t>
            </a:r>
            <a:r>
              <a:rPr lang="sk-SK" dirty="0" err="1" smtClean="0"/>
              <a:t>apikálnej</a:t>
            </a:r>
            <a:r>
              <a:rPr lang="sk-SK" dirty="0" smtClean="0"/>
              <a:t> tretine zuba a laterálne </a:t>
            </a:r>
            <a:r>
              <a:rPr lang="sk-SK" dirty="0" err="1" smtClean="0"/>
              <a:t>kk</a:t>
            </a:r>
            <a:r>
              <a:rPr lang="sk-SK" dirty="0" smtClean="0"/>
              <a:t>, vyskytujúce sa v strednej  a koronárnej tretine koreňov </a:t>
            </a:r>
            <a:r>
              <a:rPr lang="sk-SK" dirty="0" err="1" smtClean="0"/>
              <a:t>molárov</a:t>
            </a:r>
            <a:r>
              <a:rPr lang="sk-SK" dirty="0" smtClean="0"/>
              <a:t> v 59-76%</a:t>
            </a:r>
          </a:p>
          <a:p>
            <a:r>
              <a:rPr lang="sk-SK" dirty="0" smtClean="0"/>
              <a:t>Ide o cievne spojky s </a:t>
            </a:r>
            <a:r>
              <a:rPr lang="sk-SK" dirty="0" err="1" smtClean="0"/>
              <a:t>periodonciom</a:t>
            </a:r>
            <a:r>
              <a:rPr lang="sk-SK" dirty="0" smtClean="0"/>
              <a:t>, odkiaľ môžu prúdiť produkty toxínov a baktérií do pulpy  </a:t>
            </a:r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Klasifikácie </a:t>
            </a:r>
            <a:r>
              <a:rPr lang="sk-SK" dirty="0" err="1" smtClean="0">
                <a:solidFill>
                  <a:srgbClr val="FF0000"/>
                </a:solidFill>
              </a:rPr>
              <a:t>kk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Priemerná dĺžka </a:t>
            </a:r>
            <a:r>
              <a:rPr lang="sk-SK" dirty="0" err="1" smtClean="0"/>
              <a:t>kk</a:t>
            </a:r>
            <a:r>
              <a:rPr lang="sk-SK" dirty="0" smtClean="0"/>
              <a:t> je štatistický údaj</a:t>
            </a:r>
          </a:p>
          <a:p>
            <a:r>
              <a:rPr lang="sk-SK" dirty="0" smtClean="0"/>
              <a:t>Máme rôzne klasifikácie konfigurácie </a:t>
            </a:r>
            <a:r>
              <a:rPr lang="sk-SK" dirty="0" err="1" smtClean="0"/>
              <a:t>kk</a:t>
            </a:r>
            <a:endParaRPr lang="sk-SK" dirty="0" smtClean="0"/>
          </a:p>
          <a:p>
            <a:r>
              <a:rPr lang="sk-SK" dirty="0" err="1" smtClean="0"/>
              <a:t>Weine</a:t>
            </a:r>
            <a:r>
              <a:rPr lang="sk-SK" dirty="0" smtClean="0"/>
              <a:t> 1982 klasifikuje 4 kategórie </a:t>
            </a:r>
            <a:r>
              <a:rPr lang="sk-SK" dirty="0" err="1" smtClean="0"/>
              <a:t>kk</a:t>
            </a:r>
            <a:r>
              <a:rPr lang="sk-SK" dirty="0" smtClean="0"/>
              <a:t> (1 až 2 </a:t>
            </a:r>
            <a:r>
              <a:rPr lang="sk-SK" dirty="0" err="1" smtClean="0"/>
              <a:t>kk</a:t>
            </a:r>
            <a:r>
              <a:rPr lang="sk-SK" dirty="0" smtClean="0"/>
              <a:t>  v jednom koreni zuba podľa počtu vchodov a </a:t>
            </a:r>
            <a:r>
              <a:rPr lang="sk-SK" dirty="0" err="1" smtClean="0"/>
              <a:t>apikálnych</a:t>
            </a:r>
            <a:r>
              <a:rPr lang="sk-SK" dirty="0" smtClean="0"/>
              <a:t> otvorov)</a:t>
            </a:r>
          </a:p>
          <a:p>
            <a:r>
              <a:rPr lang="sk-SK" dirty="0" err="1" smtClean="0"/>
              <a:t>Vertucciho</a:t>
            </a:r>
            <a:r>
              <a:rPr lang="sk-SK" dirty="0" smtClean="0"/>
              <a:t> klasifikácia 1984 je rozšírená o priebeh </a:t>
            </a:r>
            <a:r>
              <a:rPr lang="sk-SK" dirty="0" err="1" smtClean="0"/>
              <a:t>kk</a:t>
            </a:r>
            <a:endParaRPr lang="sk-SK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052736"/>
            <a:ext cx="4692933" cy="2160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212976"/>
            <a:ext cx="475252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lokTextu 5"/>
          <p:cNvSpPr txBox="1"/>
          <p:nvPr/>
        </p:nvSpPr>
        <p:spPr>
          <a:xfrm>
            <a:off x="2195736" y="5805264"/>
            <a:ext cx="51956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3200" dirty="0" smtClean="0"/>
              <a:t>Klasifikácia priebehu a tvar </a:t>
            </a:r>
            <a:r>
              <a:rPr lang="sk-SK" sz="3200" dirty="0" err="1" smtClean="0"/>
              <a:t>kk</a:t>
            </a:r>
            <a:endParaRPr lang="sk-SK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6408712" cy="952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340768"/>
            <a:ext cx="6408713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869160"/>
            <a:ext cx="640871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5445224"/>
            <a:ext cx="6408712" cy="141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820891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2492896"/>
            <a:ext cx="820891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lokTextu 5"/>
          <p:cNvSpPr txBox="1"/>
          <p:nvPr/>
        </p:nvSpPr>
        <p:spPr>
          <a:xfrm>
            <a:off x="1259632" y="764704"/>
            <a:ext cx="7574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 smtClean="0"/>
              <a:t>Frekvencia nálezov dvoch </a:t>
            </a:r>
            <a:r>
              <a:rPr lang="sk-SK" sz="2400" dirty="0" err="1" smtClean="0"/>
              <a:t>kk</a:t>
            </a:r>
            <a:r>
              <a:rPr lang="sk-SK" sz="2400" dirty="0" smtClean="0"/>
              <a:t> v jednom koreni  u zubov v % </a:t>
            </a:r>
            <a:endParaRPr lang="sk-SK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936104"/>
          </a:xfrm>
        </p:spPr>
        <p:txBody>
          <a:bodyPr/>
          <a:lstStyle/>
          <a:p>
            <a:pPr algn="ctr"/>
            <a:r>
              <a:rPr lang="sk-SK" sz="3200" dirty="0" smtClean="0">
                <a:solidFill>
                  <a:srgbClr val="FF0000"/>
                </a:solidFill>
              </a:rPr>
              <a:t>Anatomická variácia </a:t>
            </a:r>
            <a:r>
              <a:rPr lang="sk-SK" sz="3200" b="1" dirty="0" smtClean="0">
                <a:solidFill>
                  <a:srgbClr val="FF0000"/>
                </a:solidFill>
              </a:rPr>
              <a:t>j</a:t>
            </a:r>
            <a:r>
              <a:rPr lang="sk-SK" sz="3200" dirty="0" smtClean="0">
                <a:solidFill>
                  <a:srgbClr val="FF0000"/>
                </a:solidFill>
              </a:rPr>
              <a:t>ednotlivých zubov</a:t>
            </a:r>
            <a:endParaRPr lang="sk-SK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3568" y="1268760"/>
            <a:ext cx="8208912" cy="5086800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 smtClean="0">
                <a:solidFill>
                  <a:srgbClr val="FFFF00"/>
                </a:solidFill>
              </a:rPr>
              <a:t>Horné rezáky- </a:t>
            </a:r>
            <a:r>
              <a:rPr lang="sk-SK" dirty="0" smtClean="0"/>
              <a:t>vzácne majú viac než 1 </a:t>
            </a:r>
            <a:r>
              <a:rPr lang="sk-SK" dirty="0" err="1" smtClean="0"/>
              <a:t>koreň.kan</a:t>
            </a:r>
            <a:r>
              <a:rPr lang="sk-SK" dirty="0" smtClean="0"/>
              <a:t>.(typ I.), dreňová dutina je širšia vo </a:t>
            </a:r>
            <a:r>
              <a:rPr lang="sk-SK" dirty="0" err="1" smtClean="0"/>
              <a:t>vestibulo-orálnom</a:t>
            </a:r>
            <a:r>
              <a:rPr lang="sk-SK" dirty="0" smtClean="0"/>
              <a:t> smere, u veľkých rezákov vybieha do 3 rohov u malých 2 rohov pulpy </a:t>
            </a:r>
          </a:p>
          <a:p>
            <a:r>
              <a:rPr lang="sk-SK" dirty="0" smtClean="0"/>
              <a:t>Prierez </a:t>
            </a:r>
            <a:r>
              <a:rPr lang="sk-SK" dirty="0" err="1" smtClean="0"/>
              <a:t>kk</a:t>
            </a:r>
            <a:r>
              <a:rPr lang="sk-SK" dirty="0" smtClean="0"/>
              <a:t> veľkého rezáka je kruhový, </a:t>
            </a:r>
            <a:r>
              <a:rPr lang="sk-SK" dirty="0" err="1" smtClean="0"/>
              <a:t>kk</a:t>
            </a:r>
            <a:r>
              <a:rPr lang="sk-SK" dirty="0" smtClean="0"/>
              <a:t> sa skláňa </a:t>
            </a:r>
            <a:r>
              <a:rPr lang="sk-SK" dirty="0" err="1" smtClean="0"/>
              <a:t>palatinálne</a:t>
            </a:r>
            <a:r>
              <a:rPr lang="sk-SK" dirty="0" smtClean="0"/>
              <a:t> a odkláňa sa od  korunky zuba o 16-20°</a:t>
            </a:r>
          </a:p>
          <a:p>
            <a:r>
              <a:rPr lang="sk-SK" dirty="0" smtClean="0"/>
              <a:t>Tvar </a:t>
            </a:r>
            <a:r>
              <a:rPr lang="sk-SK" dirty="0" err="1" smtClean="0"/>
              <a:t>kk</a:t>
            </a:r>
            <a:r>
              <a:rPr lang="sk-SK" dirty="0" smtClean="0"/>
              <a:t>  u malých rezákov je viac oválny, o korunky zuba sa odchyľuje </a:t>
            </a:r>
            <a:r>
              <a:rPr lang="sk-SK" dirty="0" err="1" smtClean="0"/>
              <a:t>palatinálne</a:t>
            </a:r>
            <a:r>
              <a:rPr lang="sk-SK" dirty="0" smtClean="0"/>
              <a:t>, v </a:t>
            </a:r>
            <a:r>
              <a:rPr lang="sk-SK" dirty="0" err="1" smtClean="0"/>
              <a:t>apikálnej</a:t>
            </a:r>
            <a:r>
              <a:rPr lang="sk-SK" dirty="0" smtClean="0"/>
              <a:t> časti má zakrivenie </a:t>
            </a:r>
            <a:r>
              <a:rPr lang="sk-SK" dirty="0" err="1" smtClean="0"/>
              <a:t>distopalatinálne</a:t>
            </a:r>
            <a:endParaRPr lang="sk-SK" dirty="0" smtClean="0"/>
          </a:p>
          <a:p>
            <a:r>
              <a:rPr lang="sk-SK" dirty="0" err="1" smtClean="0"/>
              <a:t>Trepanačný</a:t>
            </a:r>
            <a:r>
              <a:rPr lang="sk-SK" dirty="0" smtClean="0"/>
              <a:t> otvor lokalizujeme do strednej tretiny </a:t>
            </a:r>
            <a:r>
              <a:rPr lang="sk-SK" dirty="0" err="1" smtClean="0"/>
              <a:t>palatinálnej</a:t>
            </a:r>
            <a:r>
              <a:rPr lang="sk-SK" dirty="0" smtClean="0"/>
              <a:t> plochy </a:t>
            </a:r>
          </a:p>
          <a:p>
            <a:r>
              <a:rPr lang="sk-SK" dirty="0" smtClean="0"/>
              <a:t>   </a:t>
            </a:r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476672"/>
            <a:ext cx="7772400" cy="5878888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 smtClean="0">
                <a:solidFill>
                  <a:srgbClr val="FFFF00"/>
                </a:solidFill>
              </a:rPr>
              <a:t>Horný očný zub- </a:t>
            </a:r>
            <a:r>
              <a:rPr lang="sk-SK" dirty="0" smtClean="0"/>
              <a:t>má dreňovú dutinu oválneho prierezu , koreň. kanálik je široký </a:t>
            </a:r>
            <a:r>
              <a:rPr lang="sk-SK" dirty="0" err="1" smtClean="0"/>
              <a:t>labio-palatinálne</a:t>
            </a:r>
            <a:r>
              <a:rPr lang="sk-SK" dirty="0" smtClean="0"/>
              <a:t>,  </a:t>
            </a:r>
            <a:r>
              <a:rPr lang="sk-SK" dirty="0" err="1" smtClean="0"/>
              <a:t>apikálnej</a:t>
            </a:r>
            <a:r>
              <a:rPr lang="sk-SK" dirty="0" smtClean="0"/>
              <a:t> tretine ľahko </a:t>
            </a:r>
            <a:r>
              <a:rPr lang="sk-SK" dirty="0" err="1" smtClean="0"/>
              <a:t>distálne</a:t>
            </a:r>
            <a:r>
              <a:rPr lang="sk-SK" dirty="0" smtClean="0"/>
              <a:t> zakrivený </a:t>
            </a:r>
          </a:p>
          <a:p>
            <a:r>
              <a:rPr lang="sk-SK" dirty="0" err="1" smtClean="0"/>
              <a:t>Trepanačný</a:t>
            </a:r>
            <a:r>
              <a:rPr lang="sk-SK" dirty="0" smtClean="0"/>
              <a:t> otvor lokalizujeme do strednej tretiny </a:t>
            </a:r>
            <a:r>
              <a:rPr lang="sk-SK" dirty="0" err="1" smtClean="0"/>
              <a:t>palatinálnej</a:t>
            </a:r>
            <a:r>
              <a:rPr lang="sk-SK" dirty="0" smtClean="0"/>
              <a:t> plochy </a:t>
            </a:r>
          </a:p>
          <a:p>
            <a:r>
              <a:rPr lang="sk-SK" b="1" dirty="0" smtClean="0">
                <a:solidFill>
                  <a:srgbClr val="FFFF00"/>
                </a:solidFill>
              </a:rPr>
              <a:t>Prvý horný </a:t>
            </a:r>
            <a:r>
              <a:rPr lang="sk-SK" b="1" dirty="0" err="1" smtClean="0">
                <a:solidFill>
                  <a:srgbClr val="FFFF00"/>
                </a:solidFill>
              </a:rPr>
              <a:t>premolár</a:t>
            </a:r>
            <a:r>
              <a:rPr lang="sk-SK" b="1" dirty="0" smtClean="0">
                <a:solidFill>
                  <a:srgbClr val="FFFF00"/>
                </a:solidFill>
              </a:rPr>
              <a:t>- </a:t>
            </a:r>
            <a:r>
              <a:rPr lang="sk-SK" dirty="0" smtClean="0"/>
              <a:t>má dreňovú dutinu valcovitého tvaru, ktorá vybieha do dvoch rohov, má obyčajne 2 korene s 2 koreň. kanálikmi (typ IV). , menej často 1 </a:t>
            </a:r>
            <a:r>
              <a:rPr lang="sk-SK" dirty="0" err="1" smtClean="0"/>
              <a:t>kk</a:t>
            </a:r>
            <a:r>
              <a:rPr lang="sk-SK" dirty="0" smtClean="0"/>
              <a:t>, príp. 3 </a:t>
            </a:r>
            <a:r>
              <a:rPr lang="sk-SK" dirty="0" err="1" smtClean="0"/>
              <a:t>kk</a:t>
            </a:r>
            <a:r>
              <a:rPr lang="sk-SK" dirty="0" smtClean="0"/>
              <a:t> – 2 </a:t>
            </a:r>
            <a:r>
              <a:rPr lang="sk-SK" dirty="0" err="1" smtClean="0"/>
              <a:t>bukálne</a:t>
            </a:r>
            <a:r>
              <a:rPr lang="sk-SK" dirty="0" smtClean="0"/>
              <a:t> a 1 </a:t>
            </a:r>
            <a:r>
              <a:rPr lang="sk-SK" dirty="0" err="1" smtClean="0"/>
              <a:t>palatinálne</a:t>
            </a:r>
            <a:endParaRPr lang="sk-SK" dirty="0" smtClean="0"/>
          </a:p>
          <a:p>
            <a:r>
              <a:rPr lang="sk-SK" dirty="0" smtClean="0"/>
              <a:t>Vchody do </a:t>
            </a:r>
            <a:r>
              <a:rPr lang="sk-SK" dirty="0" err="1" smtClean="0"/>
              <a:t>kk</a:t>
            </a:r>
            <a:r>
              <a:rPr lang="sk-SK" dirty="0" smtClean="0"/>
              <a:t> ležia bližšie k </a:t>
            </a:r>
            <a:r>
              <a:rPr lang="sk-SK" dirty="0" err="1" smtClean="0"/>
              <a:t>meziálnemu</a:t>
            </a:r>
            <a:r>
              <a:rPr lang="sk-SK" dirty="0" smtClean="0"/>
              <a:t> okraju </a:t>
            </a:r>
            <a:r>
              <a:rPr lang="sk-SK" dirty="0" err="1" smtClean="0"/>
              <a:t>trepanačného</a:t>
            </a:r>
            <a:r>
              <a:rPr lang="sk-SK" dirty="0" smtClean="0"/>
              <a:t> otvoru, trep. Otvor má oválny tvar a lokalizuje sa v strede korunky zuba</a:t>
            </a:r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3568" y="404664"/>
            <a:ext cx="8208912" cy="6453336"/>
          </a:xfrm>
        </p:spPr>
        <p:txBody>
          <a:bodyPr>
            <a:normAutofit/>
          </a:bodyPr>
          <a:lstStyle/>
          <a:p>
            <a:pPr algn="just"/>
            <a:r>
              <a:rPr lang="sk-SK" b="1" dirty="0" smtClean="0">
                <a:solidFill>
                  <a:srgbClr val="FFFF00"/>
                </a:solidFill>
              </a:rPr>
              <a:t>Druhý horný </a:t>
            </a:r>
            <a:r>
              <a:rPr lang="sk-SK" b="1" dirty="0" err="1" smtClean="0">
                <a:solidFill>
                  <a:srgbClr val="FFFF00"/>
                </a:solidFill>
              </a:rPr>
              <a:t>premolár</a:t>
            </a:r>
            <a:r>
              <a:rPr lang="sk-SK" b="1" dirty="0" smtClean="0">
                <a:solidFill>
                  <a:srgbClr val="FFFF00"/>
                </a:solidFill>
              </a:rPr>
              <a:t>- </a:t>
            </a:r>
            <a:r>
              <a:rPr lang="sk-SK" dirty="0" smtClean="0"/>
              <a:t>má 1 koreň , 1 </a:t>
            </a:r>
            <a:r>
              <a:rPr lang="sk-SK" dirty="0" err="1" smtClean="0"/>
              <a:t>kk</a:t>
            </a:r>
            <a:r>
              <a:rPr lang="sk-SK" dirty="0" smtClean="0"/>
              <a:t> širší v </a:t>
            </a:r>
            <a:r>
              <a:rPr lang="sk-SK" dirty="0" err="1" smtClean="0"/>
              <a:t>buko-orálnom</a:t>
            </a:r>
            <a:r>
              <a:rPr lang="sk-SK" dirty="0" smtClean="0"/>
              <a:t> smere , asi 4 8 %  typ I. alebo II. Asi v 25% typ IV. , vzácne o typ VIII., tvar a uloženie </a:t>
            </a:r>
            <a:r>
              <a:rPr lang="sk-SK" dirty="0" err="1" smtClean="0"/>
              <a:t>trepan</a:t>
            </a:r>
            <a:r>
              <a:rPr lang="sk-SK" dirty="0" smtClean="0"/>
              <a:t>. otvoru pod.</a:t>
            </a:r>
          </a:p>
          <a:p>
            <a:pPr algn="just"/>
            <a:r>
              <a:rPr lang="sk-SK" b="1" dirty="0" smtClean="0">
                <a:solidFill>
                  <a:srgbClr val="FFFF00"/>
                </a:solidFill>
              </a:rPr>
              <a:t>Prvý horný </a:t>
            </a:r>
            <a:r>
              <a:rPr lang="sk-SK" b="1" dirty="0" err="1" smtClean="0">
                <a:solidFill>
                  <a:srgbClr val="FFFF00"/>
                </a:solidFill>
              </a:rPr>
              <a:t>molár</a:t>
            </a:r>
            <a:r>
              <a:rPr lang="sk-SK" b="1" dirty="0" smtClean="0">
                <a:solidFill>
                  <a:srgbClr val="FFFF00"/>
                </a:solidFill>
              </a:rPr>
              <a:t>- </a:t>
            </a:r>
            <a:r>
              <a:rPr lang="sk-SK" dirty="0" smtClean="0"/>
              <a:t>má tvar dreňovej dutiny valcovitý a vybieha do 4 rohov pulpy </a:t>
            </a:r>
          </a:p>
          <a:p>
            <a:pPr algn="just"/>
            <a:r>
              <a:rPr lang="sk-SK" dirty="0" smtClean="0"/>
              <a:t>Má 3 korene , v 60% 4 </a:t>
            </a:r>
            <a:r>
              <a:rPr lang="sk-SK" dirty="0" err="1" smtClean="0"/>
              <a:t>kk</a:t>
            </a:r>
            <a:r>
              <a:rPr lang="sk-SK" dirty="0" smtClean="0"/>
              <a:t> , zdvojenie je v </a:t>
            </a:r>
            <a:r>
              <a:rPr lang="sk-SK" dirty="0" err="1" smtClean="0"/>
              <a:t>mezio-bukálnom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., je zahnutý v </a:t>
            </a:r>
            <a:r>
              <a:rPr lang="sk-SK" dirty="0" err="1" smtClean="0"/>
              <a:t>apikálnej</a:t>
            </a:r>
            <a:r>
              <a:rPr lang="sk-SK" dirty="0" smtClean="0"/>
              <a:t> tretine </a:t>
            </a:r>
            <a:r>
              <a:rPr lang="sk-SK" dirty="0" err="1" smtClean="0"/>
              <a:t>disto-palatinálne</a:t>
            </a:r>
            <a:r>
              <a:rPr lang="sk-SK" dirty="0" smtClean="0"/>
              <a:t> , </a:t>
            </a:r>
            <a:r>
              <a:rPr lang="sk-SK" dirty="0" err="1" smtClean="0"/>
              <a:t>disto-buálny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 je , kratší, rovný ale v </a:t>
            </a:r>
            <a:r>
              <a:rPr lang="sk-SK" dirty="0" err="1" smtClean="0"/>
              <a:t>apikálnej</a:t>
            </a:r>
            <a:r>
              <a:rPr lang="sk-SK" dirty="0" smtClean="0"/>
              <a:t> polovici môže mať </a:t>
            </a:r>
            <a:r>
              <a:rPr lang="sk-SK" dirty="0" err="1" smtClean="0"/>
              <a:t>meziálne</a:t>
            </a:r>
            <a:r>
              <a:rPr lang="sk-SK" dirty="0" smtClean="0"/>
              <a:t> prehnutie, </a:t>
            </a:r>
            <a:r>
              <a:rPr lang="sk-SK" dirty="0" err="1" smtClean="0"/>
              <a:t>palatinálny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 je najsilnejší a najdlhší , v </a:t>
            </a:r>
            <a:r>
              <a:rPr lang="sk-SK" dirty="0" err="1" smtClean="0"/>
              <a:t>apikálnych</a:t>
            </a:r>
            <a:r>
              <a:rPr lang="sk-SK" dirty="0" smtClean="0"/>
              <a:t> 5 mm smeruje </a:t>
            </a:r>
            <a:r>
              <a:rPr lang="sk-SK" dirty="0" err="1" smtClean="0"/>
              <a:t>bukálne</a:t>
            </a:r>
            <a:r>
              <a:rPr lang="sk-SK" dirty="0" smtClean="0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476672"/>
            <a:ext cx="7772400" cy="5878888"/>
          </a:xfrm>
        </p:spPr>
        <p:txBody>
          <a:bodyPr/>
          <a:lstStyle/>
          <a:p>
            <a:pPr algn="just"/>
            <a:r>
              <a:rPr lang="sk-SK" dirty="0" smtClean="0"/>
              <a:t>Konfigurácia </a:t>
            </a:r>
            <a:r>
              <a:rPr lang="sk-SK" dirty="0" err="1" smtClean="0"/>
              <a:t>palatin</a:t>
            </a:r>
            <a:r>
              <a:rPr lang="sk-SK" dirty="0" smtClean="0"/>
              <a:t>. a </a:t>
            </a:r>
            <a:r>
              <a:rPr lang="sk-SK" dirty="0" err="1" smtClean="0"/>
              <a:t>disto-bukálneho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. Je prevažne typ I.</a:t>
            </a:r>
          </a:p>
          <a:p>
            <a:pPr algn="just"/>
            <a:r>
              <a:rPr lang="sk-SK" dirty="0" err="1" smtClean="0"/>
              <a:t>Trepan</a:t>
            </a:r>
            <a:r>
              <a:rPr lang="sk-SK" dirty="0" smtClean="0"/>
              <a:t>. otvor  </a:t>
            </a:r>
            <a:r>
              <a:rPr lang="sk-SK" dirty="0" err="1" smtClean="0"/>
              <a:t>lokaliz</a:t>
            </a:r>
            <a:r>
              <a:rPr lang="sk-SK" dirty="0" smtClean="0"/>
              <a:t>. do </a:t>
            </a:r>
            <a:r>
              <a:rPr lang="sk-SK" dirty="0" err="1" smtClean="0"/>
              <a:t>meziálnej</a:t>
            </a:r>
            <a:r>
              <a:rPr lang="sk-SK" dirty="0" smtClean="0"/>
              <a:t> polovice korunky, má </a:t>
            </a:r>
            <a:r>
              <a:rPr lang="sk-SK" dirty="0" err="1" smtClean="0"/>
              <a:t>romboidný</a:t>
            </a:r>
            <a:r>
              <a:rPr lang="sk-SK" dirty="0" smtClean="0"/>
              <a:t> tvar  so širšou základňou na </a:t>
            </a:r>
            <a:r>
              <a:rPr lang="sk-SK" dirty="0" err="1" smtClean="0"/>
              <a:t>meziálnej</a:t>
            </a:r>
            <a:r>
              <a:rPr lang="sk-SK" dirty="0" smtClean="0"/>
              <a:t> stene</a:t>
            </a:r>
          </a:p>
          <a:p>
            <a:pPr algn="just"/>
            <a:r>
              <a:rPr lang="sk-SK" b="1" dirty="0" smtClean="0">
                <a:solidFill>
                  <a:srgbClr val="FFFF00"/>
                </a:solidFill>
              </a:rPr>
              <a:t>Druhý horný </a:t>
            </a:r>
            <a:r>
              <a:rPr lang="sk-SK" b="1" dirty="0" err="1" smtClean="0">
                <a:solidFill>
                  <a:srgbClr val="FFFF00"/>
                </a:solidFill>
              </a:rPr>
              <a:t>molár</a:t>
            </a:r>
            <a:r>
              <a:rPr lang="sk-SK" b="1" dirty="0" smtClean="0">
                <a:solidFill>
                  <a:srgbClr val="FFFF00"/>
                </a:solidFill>
              </a:rPr>
              <a:t>- </a:t>
            </a:r>
            <a:r>
              <a:rPr lang="sk-SK" dirty="0" smtClean="0"/>
              <a:t>korene sú menej divergentné , častejšie sú spojené , vstup do </a:t>
            </a:r>
            <a:r>
              <a:rPr lang="sk-SK" dirty="0" err="1" smtClean="0"/>
              <a:t>bukálnych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  je často spoločný , má 3 </a:t>
            </a:r>
            <a:r>
              <a:rPr lang="sk-SK" dirty="0" err="1" smtClean="0"/>
              <a:t>kk</a:t>
            </a:r>
            <a:r>
              <a:rPr lang="sk-SK" dirty="0" smtClean="0"/>
              <a:t>  </a:t>
            </a:r>
          </a:p>
          <a:p>
            <a:pPr algn="just"/>
            <a:r>
              <a:rPr lang="sk-SK" b="1" dirty="0" smtClean="0">
                <a:solidFill>
                  <a:srgbClr val="FFFF00"/>
                </a:solidFill>
              </a:rPr>
              <a:t>Dolné rezáky- </a:t>
            </a:r>
            <a:r>
              <a:rPr lang="sk-SK" dirty="0" smtClean="0"/>
              <a:t>majú širšiu dreňovú dutinu v smere </a:t>
            </a:r>
            <a:r>
              <a:rPr lang="sk-SK" dirty="0" err="1" smtClean="0"/>
              <a:t>labio-lingválnom</a:t>
            </a:r>
            <a:r>
              <a:rPr lang="sk-SK" dirty="0" smtClean="0"/>
              <a:t>, ku krčku sa zužuje , v 40% majú 2 </a:t>
            </a:r>
            <a:r>
              <a:rPr lang="sk-SK" dirty="0" err="1" smtClean="0"/>
              <a:t>kk</a:t>
            </a:r>
            <a:r>
              <a:rPr lang="sk-SK" dirty="0" smtClean="0"/>
              <a:t> typu IV., v 6 % majú 2 </a:t>
            </a:r>
            <a:r>
              <a:rPr lang="sk-SK" dirty="0" err="1" smtClean="0"/>
              <a:t>apikálne</a:t>
            </a:r>
            <a:r>
              <a:rPr lang="sk-SK" dirty="0" smtClean="0"/>
              <a:t> otvory     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620688"/>
            <a:ext cx="7772400" cy="5734872"/>
          </a:xfrm>
        </p:spPr>
        <p:txBody>
          <a:bodyPr>
            <a:normAutofit fontScale="92500"/>
          </a:bodyPr>
          <a:lstStyle/>
          <a:p>
            <a:r>
              <a:rPr lang="sk-SK" dirty="0" smtClean="0"/>
              <a:t>U zubov s 1 </a:t>
            </a:r>
            <a:r>
              <a:rPr lang="sk-SK" dirty="0" err="1" smtClean="0"/>
              <a:t>kk</a:t>
            </a:r>
            <a:r>
              <a:rPr lang="sk-SK" dirty="0" smtClean="0"/>
              <a:t>  je priebeh rovný </a:t>
            </a:r>
            <a:r>
              <a:rPr lang="sk-SK" dirty="0" err="1" smtClean="0"/>
              <a:t>ľahok</a:t>
            </a:r>
            <a:r>
              <a:rPr lang="sk-SK" dirty="0" smtClean="0"/>
              <a:t> </a:t>
            </a:r>
            <a:r>
              <a:rPr lang="sk-SK" dirty="0" err="1" smtClean="0"/>
              <a:t>distálne</a:t>
            </a:r>
            <a:r>
              <a:rPr lang="sk-SK" dirty="0" smtClean="0"/>
              <a:t> zakrivený, </a:t>
            </a:r>
            <a:r>
              <a:rPr lang="sk-SK" dirty="0" err="1" smtClean="0"/>
              <a:t>trepan</a:t>
            </a:r>
            <a:r>
              <a:rPr lang="sk-SK" dirty="0" smtClean="0"/>
              <a:t>. otvor lokalizujeme do centra lingválnej plochy trojuholníkovitého tvaru so základňou k </a:t>
            </a:r>
            <a:r>
              <a:rPr lang="sk-SK" dirty="0" err="1" smtClean="0"/>
              <a:t>incizálnej</a:t>
            </a:r>
            <a:r>
              <a:rPr lang="sk-SK" dirty="0" smtClean="0"/>
              <a:t> hrane, tvar </a:t>
            </a:r>
            <a:r>
              <a:rPr lang="sk-SK" dirty="0" err="1" smtClean="0"/>
              <a:t>tepan</a:t>
            </a:r>
            <a:r>
              <a:rPr lang="sk-SK" dirty="0" smtClean="0"/>
              <a:t>. </a:t>
            </a:r>
            <a:r>
              <a:rPr lang="sk-SK" dirty="0" err="1" smtClean="0"/>
              <a:t>kavity</a:t>
            </a:r>
            <a:r>
              <a:rPr lang="sk-SK" dirty="0" smtClean="0"/>
              <a:t> je </a:t>
            </a:r>
            <a:r>
              <a:rPr lang="sk-SK" dirty="0" err="1" smtClean="0"/>
              <a:t>ovoidný</a:t>
            </a:r>
            <a:r>
              <a:rPr lang="sk-SK" dirty="0" smtClean="0"/>
              <a:t>  </a:t>
            </a:r>
          </a:p>
          <a:p>
            <a:r>
              <a:rPr lang="sk-SK" b="1" dirty="0" smtClean="0">
                <a:solidFill>
                  <a:srgbClr val="FFFF00"/>
                </a:solidFill>
              </a:rPr>
              <a:t>Dolné očné zuby-   </a:t>
            </a:r>
            <a:r>
              <a:rPr lang="sk-SK" dirty="0" smtClean="0"/>
              <a:t>sú menšie ako horné , vzácne v 14% majú 2 </a:t>
            </a:r>
            <a:r>
              <a:rPr lang="sk-SK" dirty="0" err="1" smtClean="0"/>
              <a:t>kk</a:t>
            </a:r>
            <a:r>
              <a:rPr lang="sk-SK" dirty="0" smtClean="0"/>
              <a:t>, v 6 % majú 2 </a:t>
            </a:r>
            <a:r>
              <a:rPr lang="sk-SK" dirty="0" err="1" smtClean="0"/>
              <a:t>apikálne</a:t>
            </a:r>
            <a:r>
              <a:rPr lang="sk-SK" dirty="0" smtClean="0"/>
              <a:t> otvory</a:t>
            </a:r>
          </a:p>
          <a:p>
            <a:r>
              <a:rPr lang="sk-SK" dirty="0" smtClean="0"/>
              <a:t>Prvý dolný </a:t>
            </a:r>
            <a:r>
              <a:rPr lang="sk-SK" dirty="0" err="1" smtClean="0"/>
              <a:t>premolár</a:t>
            </a:r>
            <a:r>
              <a:rPr lang="sk-SK" dirty="0" smtClean="0"/>
              <a:t>- dreňová dutina oválneho prierezu, vybieha do 2 rohov , v 33% máva zdvojenie </a:t>
            </a:r>
            <a:r>
              <a:rPr lang="sk-SK" dirty="0" err="1" smtClean="0"/>
              <a:t>kk</a:t>
            </a:r>
            <a:r>
              <a:rPr lang="sk-SK" dirty="0" smtClean="0"/>
              <a:t> v </a:t>
            </a:r>
            <a:r>
              <a:rPr lang="sk-SK" dirty="0" err="1" smtClean="0"/>
              <a:t>apikálnej</a:t>
            </a:r>
            <a:r>
              <a:rPr lang="sk-SK" dirty="0" smtClean="0"/>
              <a:t> polovici , 3 </a:t>
            </a:r>
            <a:r>
              <a:rPr lang="sk-SK" dirty="0" err="1" smtClean="0"/>
              <a:t>kk</a:t>
            </a:r>
            <a:r>
              <a:rPr lang="sk-SK" dirty="0" smtClean="0"/>
              <a:t> mávajú v 2%, </a:t>
            </a:r>
            <a:r>
              <a:rPr lang="sk-SK" dirty="0" err="1" smtClean="0"/>
              <a:t>trepan</a:t>
            </a:r>
            <a:r>
              <a:rPr lang="sk-SK" dirty="0" smtClean="0"/>
              <a:t>. otvor v centre </a:t>
            </a:r>
            <a:r>
              <a:rPr lang="sk-SK" dirty="0" err="1" smtClean="0"/>
              <a:t>oklúznej</a:t>
            </a:r>
            <a:r>
              <a:rPr lang="sk-SK" dirty="0" smtClean="0"/>
              <a:t> plochy, má </a:t>
            </a:r>
            <a:r>
              <a:rPr lang="sk-SK" dirty="0" err="1" smtClean="0"/>
              <a:t>ovoidný</a:t>
            </a:r>
            <a:r>
              <a:rPr lang="sk-SK" dirty="0" smtClean="0"/>
              <a:t> tvar v smere </a:t>
            </a:r>
            <a:r>
              <a:rPr lang="sk-SK" dirty="0" err="1" smtClean="0"/>
              <a:t>buko-orálnom</a:t>
            </a:r>
            <a:r>
              <a:rPr lang="sk-SK" dirty="0" smtClean="0"/>
              <a:t>   </a:t>
            </a:r>
            <a:endParaRPr lang="sk-SK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548680"/>
            <a:ext cx="7772400" cy="5806880"/>
          </a:xfrm>
        </p:spPr>
        <p:txBody>
          <a:bodyPr>
            <a:normAutofit lnSpcReduction="10000"/>
          </a:bodyPr>
          <a:lstStyle/>
          <a:p>
            <a:r>
              <a:rPr lang="sk-SK" b="1" dirty="0" smtClean="0">
                <a:solidFill>
                  <a:srgbClr val="FFFF00"/>
                </a:solidFill>
              </a:rPr>
              <a:t>Druhý dolný </a:t>
            </a:r>
            <a:r>
              <a:rPr lang="sk-SK" b="1" dirty="0" err="1" smtClean="0">
                <a:solidFill>
                  <a:srgbClr val="FFFF00"/>
                </a:solidFill>
              </a:rPr>
              <a:t>premolár</a:t>
            </a:r>
            <a:r>
              <a:rPr lang="sk-SK" b="1" dirty="0" smtClean="0">
                <a:solidFill>
                  <a:srgbClr val="FFFF00"/>
                </a:solidFill>
              </a:rPr>
              <a:t>- </a:t>
            </a:r>
            <a:r>
              <a:rPr lang="sk-SK" dirty="0" smtClean="0"/>
              <a:t>najčastejšie 1 </a:t>
            </a:r>
            <a:r>
              <a:rPr lang="sk-SK" dirty="0" err="1" smtClean="0"/>
              <a:t>kk</a:t>
            </a:r>
            <a:r>
              <a:rPr lang="sk-SK" dirty="0" smtClean="0"/>
              <a:t>  širší v </a:t>
            </a:r>
            <a:r>
              <a:rPr lang="sk-SK" dirty="0" err="1" smtClean="0"/>
              <a:t>buko-lingválnom</a:t>
            </a:r>
            <a:r>
              <a:rPr lang="sk-SK" dirty="0" smtClean="0"/>
              <a:t> smere, ľahko </a:t>
            </a:r>
            <a:r>
              <a:rPr lang="sk-SK" dirty="0" err="1" smtClean="0"/>
              <a:t>distálne</a:t>
            </a:r>
            <a:r>
              <a:rPr lang="sk-SK" dirty="0" smtClean="0"/>
              <a:t> zakrivený , často je prítomný laterálny </a:t>
            </a:r>
            <a:r>
              <a:rPr lang="sk-SK" dirty="0" err="1" smtClean="0"/>
              <a:t>kk</a:t>
            </a:r>
            <a:r>
              <a:rPr lang="sk-SK" dirty="0" smtClean="0"/>
              <a:t> </a:t>
            </a:r>
          </a:p>
          <a:p>
            <a:r>
              <a:rPr lang="sk-SK" b="1" dirty="0" smtClean="0">
                <a:solidFill>
                  <a:srgbClr val="FFFF00"/>
                </a:solidFill>
              </a:rPr>
              <a:t>Prvý dolný </a:t>
            </a:r>
            <a:r>
              <a:rPr lang="sk-SK" b="1" dirty="0" err="1" smtClean="0">
                <a:solidFill>
                  <a:srgbClr val="FFFF00"/>
                </a:solidFill>
              </a:rPr>
              <a:t>molár</a:t>
            </a:r>
            <a:r>
              <a:rPr lang="sk-SK" b="1" dirty="0" smtClean="0">
                <a:solidFill>
                  <a:srgbClr val="FFFF00"/>
                </a:solidFill>
              </a:rPr>
              <a:t>- </a:t>
            </a:r>
            <a:r>
              <a:rPr lang="sk-SK" dirty="0" smtClean="0"/>
              <a:t>má valcovitý tvar dreň. dutiny , kt. vybieha do 5 rohov , najčastejšie 3 </a:t>
            </a:r>
            <a:r>
              <a:rPr lang="sk-SK" dirty="0" err="1" smtClean="0"/>
              <a:t>kk</a:t>
            </a:r>
            <a:r>
              <a:rPr lang="sk-SK" dirty="0" smtClean="0"/>
              <a:t>, 1 </a:t>
            </a:r>
            <a:r>
              <a:rPr lang="sk-SK" dirty="0" err="1" smtClean="0"/>
              <a:t>distálne</a:t>
            </a:r>
            <a:r>
              <a:rPr lang="sk-SK" dirty="0" smtClean="0"/>
              <a:t>  a 2 </a:t>
            </a:r>
            <a:r>
              <a:rPr lang="sk-SK" dirty="0" err="1" smtClean="0"/>
              <a:t>meziálne</a:t>
            </a:r>
            <a:r>
              <a:rPr lang="sk-SK" dirty="0" smtClean="0"/>
              <a:t> , v 45% sa oba </a:t>
            </a:r>
            <a:r>
              <a:rPr lang="sk-SK" dirty="0" err="1" smtClean="0"/>
              <a:t>meziálne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 spájajú do 1 </a:t>
            </a:r>
            <a:r>
              <a:rPr lang="sk-SK" dirty="0" err="1" smtClean="0"/>
              <a:t>apikálneho</a:t>
            </a:r>
            <a:r>
              <a:rPr lang="sk-SK" dirty="0" smtClean="0"/>
              <a:t> otvoru (typ II) , v 25% sú v </a:t>
            </a:r>
            <a:r>
              <a:rPr lang="sk-SK" dirty="0" err="1" smtClean="0"/>
              <a:t>distálnom</a:t>
            </a:r>
            <a:r>
              <a:rPr lang="sk-SK" dirty="0" smtClean="0"/>
              <a:t> koreni 2 </a:t>
            </a:r>
            <a:r>
              <a:rPr lang="sk-SK" dirty="0" err="1" smtClean="0"/>
              <a:t>kk</a:t>
            </a:r>
            <a:endParaRPr lang="sk-SK" dirty="0" smtClean="0"/>
          </a:p>
          <a:p>
            <a:r>
              <a:rPr lang="sk-SK" dirty="0" err="1" smtClean="0"/>
              <a:t>Mezio</a:t>
            </a:r>
            <a:r>
              <a:rPr lang="sk-SK" dirty="0" smtClean="0"/>
              <a:t>- </a:t>
            </a:r>
            <a:r>
              <a:rPr lang="sk-SK" dirty="0" err="1" smtClean="0"/>
              <a:t>bukálny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 je uložený </a:t>
            </a:r>
            <a:r>
              <a:rPr lang="sk-SK" dirty="0" err="1" smtClean="0"/>
              <a:t>meziálne</a:t>
            </a:r>
            <a:r>
              <a:rPr lang="sk-SK" dirty="0" smtClean="0"/>
              <a:t> a prebieha v smere viac </a:t>
            </a:r>
            <a:r>
              <a:rPr lang="sk-SK" dirty="0" err="1" smtClean="0"/>
              <a:t>distálnym</a:t>
            </a:r>
            <a:r>
              <a:rPr lang="sk-SK" dirty="0" smtClean="0"/>
              <a:t>, </a:t>
            </a:r>
            <a:r>
              <a:rPr lang="sk-SK" dirty="0" err="1" smtClean="0"/>
              <a:t>mezio-lingválny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 je zahnutý </a:t>
            </a:r>
            <a:r>
              <a:rPr lang="sk-SK" dirty="0" err="1" smtClean="0"/>
              <a:t>bukálne</a:t>
            </a:r>
            <a:endParaRPr lang="sk-SK" dirty="0" smtClean="0"/>
          </a:p>
          <a:p>
            <a:r>
              <a:rPr lang="sk-SK" dirty="0" err="1" smtClean="0"/>
              <a:t>Trepan</a:t>
            </a:r>
            <a:r>
              <a:rPr lang="sk-SK" dirty="0" smtClean="0"/>
              <a:t>. Otvor je lokalizovaný v </a:t>
            </a:r>
            <a:r>
              <a:rPr lang="sk-SK" dirty="0" err="1" smtClean="0"/>
              <a:t>meziálnej</a:t>
            </a:r>
            <a:r>
              <a:rPr lang="sk-SK" dirty="0" smtClean="0"/>
              <a:t> polovici </a:t>
            </a:r>
            <a:r>
              <a:rPr lang="sk-SK" dirty="0" err="1" smtClean="0"/>
              <a:t>oklúznej</a:t>
            </a:r>
            <a:r>
              <a:rPr lang="sk-SK" dirty="0" smtClean="0"/>
              <a:t> plochy</a:t>
            </a:r>
            <a:endParaRPr lang="sk-SK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620688"/>
            <a:ext cx="7772400" cy="5734872"/>
          </a:xfrm>
        </p:spPr>
        <p:txBody>
          <a:bodyPr/>
          <a:lstStyle/>
          <a:p>
            <a:r>
              <a:rPr lang="sk-SK" b="1" dirty="0" smtClean="0">
                <a:solidFill>
                  <a:srgbClr val="FFFF00"/>
                </a:solidFill>
              </a:rPr>
              <a:t>Druhý dolný </a:t>
            </a:r>
            <a:r>
              <a:rPr lang="sk-SK" b="1" dirty="0" err="1" smtClean="0">
                <a:solidFill>
                  <a:srgbClr val="FFFF00"/>
                </a:solidFill>
              </a:rPr>
              <a:t>molár</a:t>
            </a:r>
            <a:r>
              <a:rPr lang="sk-SK" b="1" dirty="0" smtClean="0">
                <a:solidFill>
                  <a:srgbClr val="FFFF00"/>
                </a:solidFill>
              </a:rPr>
              <a:t>- </a:t>
            </a:r>
            <a:r>
              <a:rPr lang="sk-SK" dirty="0" smtClean="0"/>
              <a:t>najčastejšie 3 </a:t>
            </a:r>
            <a:r>
              <a:rPr lang="sk-SK" dirty="0" err="1" smtClean="0"/>
              <a:t>kk</a:t>
            </a:r>
            <a:r>
              <a:rPr lang="sk-SK" dirty="0" smtClean="0"/>
              <a:t>, </a:t>
            </a:r>
            <a:r>
              <a:rPr lang="sk-SK" dirty="0" err="1" smtClean="0"/>
              <a:t>distálne</a:t>
            </a:r>
            <a:r>
              <a:rPr lang="sk-SK" dirty="0" smtClean="0"/>
              <a:t> v 1 </a:t>
            </a:r>
            <a:r>
              <a:rPr lang="sk-SK" dirty="0" err="1" smtClean="0"/>
              <a:t>kk</a:t>
            </a:r>
            <a:r>
              <a:rPr lang="sk-SK" dirty="0" smtClean="0"/>
              <a:t>, vzácne sú korene spojené </a:t>
            </a:r>
            <a:endParaRPr lang="sk-SK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Endodontické</a:t>
            </a:r>
            <a:r>
              <a:rPr lang="sk-SK" b="1" dirty="0" smtClean="0">
                <a:solidFill>
                  <a:srgbClr val="FF0000"/>
                </a:solidFill>
              </a:rPr>
              <a:t> inštrumentárium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Podľa ISO/DIN 6360/1  sú koreňové nástroje označené priemerom, stúpaním a dĺžkou pracovnej časti</a:t>
            </a:r>
          </a:p>
          <a:p>
            <a:r>
              <a:rPr lang="sk-SK" dirty="0" smtClean="0"/>
              <a:t>Značenie vyjadruje materiál pracovnej časti (A) , tvar a druh držadla (B)-rúčky, dĺžku koreňového nástroja ( C )</a:t>
            </a:r>
            <a:r>
              <a:rPr lang="sk-SK" dirty="0" smtClean="0"/>
              <a:t> , charakter pracovnej časti (D) a </a:t>
            </a:r>
            <a:r>
              <a:rPr lang="sk-SK" dirty="0" err="1" smtClean="0"/>
              <a:t>veľkoť</a:t>
            </a:r>
            <a:r>
              <a:rPr lang="sk-SK" dirty="0" smtClean="0"/>
              <a:t>, priemer koreňového nástroja podľa ISO ( </a:t>
            </a:r>
            <a:r>
              <a:rPr lang="sk-SK" dirty="0" err="1" smtClean="0"/>
              <a:t>International</a:t>
            </a:r>
            <a:r>
              <a:rPr lang="sk-SK" dirty="0" smtClean="0"/>
              <a:t> </a:t>
            </a:r>
            <a:r>
              <a:rPr lang="sk-SK" dirty="0" err="1" smtClean="0"/>
              <a:t>Organization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Standardization</a:t>
            </a:r>
            <a:r>
              <a:rPr lang="sk-SK" dirty="0" smtClean="0"/>
              <a:t> ( E )</a:t>
            </a:r>
            <a:endParaRPr lang="sk-SK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8399309" cy="181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BlokTextu 4"/>
          <p:cNvSpPr txBox="1"/>
          <p:nvPr/>
        </p:nvSpPr>
        <p:spPr>
          <a:xfrm>
            <a:off x="1475656" y="4005064"/>
            <a:ext cx="45849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3200" dirty="0" smtClean="0"/>
              <a:t>ISO pre koreňové nástroje</a:t>
            </a:r>
            <a:endParaRPr lang="sk-SK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980728"/>
            <a:ext cx="7772400" cy="5374832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Priemer nástroja tesne za hrotom , kde začínajú </a:t>
            </a:r>
            <a:r>
              <a:rPr lang="sk-SK" dirty="0" err="1" smtClean="0"/>
              <a:t>brity</a:t>
            </a:r>
            <a:r>
              <a:rPr lang="sk-SK" dirty="0" smtClean="0"/>
              <a:t> v mm krát 100 udáva číslo koreň. nástroja, ktorému zodpovedá farebné označenie (biela, žltá, červená, modrá, zelená, čierna)</a:t>
            </a:r>
          </a:p>
          <a:p>
            <a:r>
              <a:rPr lang="sk-SK" dirty="0" smtClean="0"/>
              <a:t>Zväčšovanie priemeru koreň. nástroja je na každý mm o 0,02 mm (t.j. 2%)</a:t>
            </a:r>
          </a:p>
          <a:p>
            <a:r>
              <a:rPr lang="sk-SK" dirty="0" smtClean="0"/>
              <a:t>Pracovná časť koreň. nástroja je  dlhá 16 mm </a:t>
            </a:r>
          </a:p>
          <a:p>
            <a:r>
              <a:rPr lang="sk-SK" dirty="0" smtClean="0"/>
              <a:t>Celková dĺžka koreň. nástroja  môže byť 19, 21, 25, 28 a 31 mm, líši sa veľkosťou nepracovnej časti    </a:t>
            </a:r>
            <a:endParaRPr lang="sk-SK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0728"/>
            <a:ext cx="345638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420888"/>
            <a:ext cx="346517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653136"/>
            <a:ext cx="345638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76672"/>
            <a:ext cx="3253219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2060848"/>
            <a:ext cx="32403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3933056"/>
            <a:ext cx="324036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24744"/>
            <a:ext cx="7200800" cy="158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08920"/>
            <a:ext cx="7150745" cy="1126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lokTextu 5"/>
          <p:cNvSpPr txBox="1"/>
          <p:nvPr/>
        </p:nvSpPr>
        <p:spPr>
          <a:xfrm>
            <a:off x="1403648" y="4653136"/>
            <a:ext cx="76358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800" dirty="0" smtClean="0"/>
              <a:t>Grafické symboly používané pre koreňové nástroje</a:t>
            </a:r>
            <a:endParaRPr lang="sk-SK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>
                <a:solidFill>
                  <a:srgbClr val="FF0000"/>
                </a:solidFill>
              </a:rPr>
              <a:t>Klasifikácia koreňových nástrojov</a:t>
            </a:r>
            <a:endParaRPr lang="sk-SK" sz="3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Podľa prípravy a výroby pracovnej časti delíme koreňové nástroje do dvoch skupín:</a:t>
            </a:r>
          </a:p>
          <a:p>
            <a:pPr>
              <a:buNone/>
            </a:pPr>
            <a:endParaRPr lang="sk-SK" dirty="0" smtClean="0"/>
          </a:p>
          <a:p>
            <a:r>
              <a:rPr lang="sk-SK" dirty="0" smtClean="0"/>
              <a:t>Nástroje vyrobené stočením profilovaného drôtu (</a:t>
            </a:r>
            <a:r>
              <a:rPr lang="sk-SK" dirty="0" err="1" smtClean="0"/>
              <a:t>twisting</a:t>
            </a:r>
            <a:r>
              <a:rPr lang="sk-SK" dirty="0" smtClean="0"/>
              <a:t>) </a:t>
            </a:r>
            <a:r>
              <a:rPr lang="sk-SK" dirty="0" err="1" smtClean="0"/>
              <a:t>K-reamer</a:t>
            </a:r>
            <a:r>
              <a:rPr lang="sk-SK" dirty="0" smtClean="0"/>
              <a:t>, </a:t>
            </a:r>
            <a:r>
              <a:rPr lang="sk-SK" dirty="0" err="1" smtClean="0"/>
              <a:t>K-file</a:t>
            </a:r>
            <a:endParaRPr lang="sk-SK" dirty="0" smtClean="0"/>
          </a:p>
          <a:p>
            <a:r>
              <a:rPr lang="sk-SK" dirty="0" smtClean="0"/>
              <a:t>Nástroje vyrobené frézovaním z drôtu kruhového prierezu (</a:t>
            </a:r>
            <a:r>
              <a:rPr lang="sk-SK" dirty="0" err="1" smtClean="0"/>
              <a:t>machining</a:t>
            </a:r>
            <a:r>
              <a:rPr lang="sk-SK" dirty="0" smtClean="0"/>
              <a:t>)- </a:t>
            </a:r>
            <a:r>
              <a:rPr lang="sk-SK" dirty="0" err="1" smtClean="0"/>
              <a:t>H-file</a:t>
            </a:r>
            <a:endParaRPr lang="sk-SK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Výroba koreňových nástrojov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Uhlíková oceľ  napr. </a:t>
            </a:r>
            <a:r>
              <a:rPr lang="sk-SK" dirty="0" err="1" smtClean="0"/>
              <a:t>Beutelrock</a:t>
            </a:r>
            <a:endParaRPr lang="sk-SK" dirty="0" smtClean="0"/>
          </a:p>
          <a:p>
            <a:r>
              <a:rPr lang="sk-SK" dirty="0" smtClean="0"/>
              <a:t>Nekorodujúca oceľ napr. </a:t>
            </a:r>
            <a:r>
              <a:rPr lang="sk-SK" dirty="0" err="1" smtClean="0"/>
              <a:t>K-reamer</a:t>
            </a:r>
            <a:r>
              <a:rPr lang="sk-SK" dirty="0" smtClean="0"/>
              <a:t>, </a:t>
            </a:r>
            <a:r>
              <a:rPr lang="sk-SK" dirty="0" err="1" smtClean="0"/>
              <a:t>H-file</a:t>
            </a:r>
            <a:r>
              <a:rPr lang="sk-SK" dirty="0" smtClean="0"/>
              <a:t>, </a:t>
            </a:r>
            <a:r>
              <a:rPr lang="sk-SK" dirty="0" err="1" smtClean="0"/>
              <a:t>K-file</a:t>
            </a:r>
            <a:endParaRPr lang="sk-SK" dirty="0" smtClean="0"/>
          </a:p>
          <a:p>
            <a:r>
              <a:rPr lang="sk-SK" dirty="0" smtClean="0"/>
              <a:t>Titan- koreňové čapy </a:t>
            </a:r>
          </a:p>
          <a:p>
            <a:r>
              <a:rPr lang="sk-SK" dirty="0" err="1" smtClean="0"/>
              <a:t>Nikel-tiánové</a:t>
            </a:r>
            <a:r>
              <a:rPr lang="sk-SK" dirty="0" smtClean="0"/>
              <a:t> zliatiny napr. Profile, </a:t>
            </a:r>
            <a:r>
              <a:rPr lang="sk-SK" dirty="0" err="1" smtClean="0"/>
              <a:t>NiTi</a:t>
            </a:r>
            <a:r>
              <a:rPr lang="sk-SK" dirty="0" smtClean="0"/>
              <a:t> –</a:t>
            </a:r>
            <a:r>
              <a:rPr lang="sk-SK" dirty="0" err="1" smtClean="0"/>
              <a:t>flex</a:t>
            </a:r>
            <a:endParaRPr lang="sk-SK" dirty="0" smtClean="0"/>
          </a:p>
          <a:p>
            <a:r>
              <a:rPr lang="sk-SK" dirty="0" smtClean="0"/>
              <a:t>Nástroje z uhlíkovej ocele sú  krehké , viac elastické a  pružné sú nástroje z nekorodujúcej ocele, najviac flexibilné sú </a:t>
            </a:r>
            <a:r>
              <a:rPr lang="sk-SK" dirty="0" err="1" smtClean="0"/>
              <a:t>NiTi</a:t>
            </a:r>
            <a:r>
              <a:rPr lang="sk-SK" dirty="0" smtClean="0"/>
              <a:t> nástroje </a:t>
            </a:r>
            <a:endParaRPr lang="sk-SK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764704"/>
            <a:ext cx="7772400" cy="5590856"/>
          </a:xfrm>
        </p:spPr>
        <p:txBody>
          <a:bodyPr/>
          <a:lstStyle/>
          <a:p>
            <a:r>
              <a:rPr lang="sk-SK" dirty="0" smtClean="0"/>
              <a:t>Podľa charakteru prierezu pracovnej časti a spôsobu preparácie možno koreňové nástroje rozdeliť: </a:t>
            </a:r>
          </a:p>
          <a:p>
            <a:r>
              <a:rPr lang="sk-SK" dirty="0" smtClean="0"/>
              <a:t>---</a:t>
            </a:r>
            <a:r>
              <a:rPr lang="sk-SK" dirty="0" smtClean="0">
                <a:solidFill>
                  <a:srgbClr val="FF0000"/>
                </a:solidFill>
              </a:rPr>
              <a:t>nástroje vhodné pre cirkulárnu</a:t>
            </a:r>
            <a:r>
              <a:rPr lang="sk-SK" dirty="0" smtClean="0"/>
              <a:t>, </a:t>
            </a:r>
            <a:r>
              <a:rPr lang="sk-SK" dirty="0" err="1" smtClean="0"/>
              <a:t>rotáčnú</a:t>
            </a:r>
            <a:r>
              <a:rPr lang="sk-SK" dirty="0" smtClean="0"/>
              <a:t> preparáciu ( </a:t>
            </a:r>
            <a:r>
              <a:rPr lang="sk-SK" dirty="0" err="1" smtClean="0"/>
              <a:t>reaming</a:t>
            </a:r>
            <a:r>
              <a:rPr lang="sk-SK" dirty="0" smtClean="0"/>
              <a:t> </a:t>
            </a:r>
            <a:r>
              <a:rPr lang="sk-SK" dirty="0" err="1" smtClean="0"/>
              <a:t>action</a:t>
            </a:r>
            <a:r>
              <a:rPr lang="sk-SK" dirty="0" smtClean="0"/>
              <a:t>)  -</a:t>
            </a:r>
            <a:r>
              <a:rPr lang="sk-SK" dirty="0" err="1" smtClean="0"/>
              <a:t>reamers</a:t>
            </a:r>
            <a:r>
              <a:rPr lang="sk-SK" dirty="0" smtClean="0"/>
              <a:t>, </a:t>
            </a:r>
            <a:r>
              <a:rPr lang="sk-SK" dirty="0" err="1" smtClean="0"/>
              <a:t>Gates</a:t>
            </a:r>
            <a:r>
              <a:rPr lang="sk-SK" dirty="0" smtClean="0"/>
              <a:t>, </a:t>
            </a:r>
            <a:r>
              <a:rPr lang="sk-SK" dirty="0" err="1" smtClean="0"/>
              <a:t>Pesso</a:t>
            </a:r>
            <a:endParaRPr lang="sk-SK" dirty="0" smtClean="0"/>
          </a:p>
          <a:p>
            <a:r>
              <a:rPr lang="sk-SK" dirty="0" smtClean="0"/>
              <a:t>---</a:t>
            </a:r>
            <a:r>
              <a:rPr lang="sk-SK" dirty="0" smtClean="0">
                <a:solidFill>
                  <a:srgbClr val="FF0000"/>
                </a:solidFill>
              </a:rPr>
              <a:t>nástroje vhodné pre pilovanie </a:t>
            </a:r>
            <a:r>
              <a:rPr lang="sk-SK" dirty="0" smtClean="0"/>
              <a:t>(lineárna technika, </a:t>
            </a:r>
            <a:r>
              <a:rPr lang="sk-SK" dirty="0" err="1" smtClean="0"/>
              <a:t>push</a:t>
            </a:r>
            <a:r>
              <a:rPr lang="sk-SK" dirty="0" smtClean="0"/>
              <a:t> –</a:t>
            </a:r>
            <a:r>
              <a:rPr lang="sk-SK" dirty="0" err="1" smtClean="0"/>
              <a:t>pull</a:t>
            </a:r>
            <a:r>
              <a:rPr lang="sk-SK" dirty="0" smtClean="0"/>
              <a:t> </a:t>
            </a:r>
            <a:r>
              <a:rPr lang="sk-SK" dirty="0" err="1" smtClean="0"/>
              <a:t>motion</a:t>
            </a:r>
            <a:r>
              <a:rPr lang="sk-SK" dirty="0" smtClean="0"/>
              <a:t> , </a:t>
            </a:r>
            <a:r>
              <a:rPr lang="sk-SK" dirty="0" err="1" smtClean="0"/>
              <a:t>filing</a:t>
            </a:r>
            <a:r>
              <a:rPr lang="sk-SK" dirty="0" smtClean="0"/>
              <a:t> </a:t>
            </a:r>
            <a:r>
              <a:rPr lang="sk-SK" dirty="0" err="1" smtClean="0"/>
              <a:t>action</a:t>
            </a:r>
            <a:r>
              <a:rPr lang="sk-SK" dirty="0" smtClean="0"/>
              <a:t> )- </a:t>
            </a:r>
            <a:r>
              <a:rPr lang="sk-SK" dirty="0" err="1" smtClean="0"/>
              <a:t>H-file</a:t>
            </a:r>
            <a:r>
              <a:rPr lang="sk-SK" dirty="0" smtClean="0"/>
              <a:t>, </a:t>
            </a:r>
            <a:r>
              <a:rPr lang="sk-SK" dirty="0" err="1" smtClean="0"/>
              <a:t>R-file</a:t>
            </a:r>
            <a:endParaRPr lang="sk-SK" dirty="0" smtClean="0"/>
          </a:p>
          <a:p>
            <a:r>
              <a:rPr lang="sk-SK" dirty="0" smtClean="0"/>
              <a:t>---</a:t>
            </a:r>
            <a:r>
              <a:rPr lang="sk-SK" dirty="0" smtClean="0">
                <a:solidFill>
                  <a:srgbClr val="FF0000"/>
                </a:solidFill>
              </a:rPr>
              <a:t>nástroje používane pri oboch technikách </a:t>
            </a:r>
            <a:r>
              <a:rPr lang="sk-SK" dirty="0" smtClean="0"/>
              <a:t>opracovania napr. </a:t>
            </a:r>
            <a:r>
              <a:rPr lang="sk-SK" dirty="0" err="1" smtClean="0"/>
              <a:t>K-file</a:t>
            </a:r>
            <a:endParaRPr lang="sk-SK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1124744"/>
            <a:ext cx="7772400" cy="5230816"/>
          </a:xfrm>
        </p:spPr>
        <p:txBody>
          <a:bodyPr/>
          <a:lstStyle/>
          <a:p>
            <a:r>
              <a:rPr lang="sk-SK" dirty="0" smtClean="0"/>
              <a:t>Koreňové nástroje poznáme ručné i strojové v násadcoch či </a:t>
            </a:r>
            <a:r>
              <a:rPr lang="sk-SK" dirty="0" err="1" smtClean="0"/>
              <a:t>endokoncovkách</a:t>
            </a:r>
            <a:endParaRPr lang="sk-SK" dirty="0" smtClean="0"/>
          </a:p>
          <a:p>
            <a:r>
              <a:rPr lang="sk-SK" dirty="0" smtClean="0"/>
              <a:t>Držiaky ručných koreňových nástrojov môžu byť  krátke – </a:t>
            </a:r>
            <a:r>
              <a:rPr lang="sk-SK" dirty="0" err="1" smtClean="0"/>
              <a:t>finger</a:t>
            </a:r>
            <a:r>
              <a:rPr lang="sk-SK" dirty="0" smtClean="0"/>
              <a:t>, dlhé- </a:t>
            </a:r>
            <a:r>
              <a:rPr lang="sk-SK" dirty="0" err="1" smtClean="0"/>
              <a:t>hand</a:t>
            </a:r>
            <a:r>
              <a:rPr lang="sk-SK" dirty="0" smtClean="0"/>
              <a:t> </a:t>
            </a:r>
          </a:p>
          <a:p>
            <a:r>
              <a:rPr lang="sk-SK" dirty="0" smtClean="0"/>
              <a:t>Pre strojové použitie s upínaním do </a:t>
            </a:r>
            <a:r>
              <a:rPr lang="sk-SK" dirty="0" err="1" smtClean="0"/>
              <a:t>kolienkového</a:t>
            </a:r>
            <a:r>
              <a:rPr lang="sk-SK" dirty="0" smtClean="0"/>
              <a:t> násadca W alebo rovného násadca H či špeciálnych </a:t>
            </a:r>
            <a:r>
              <a:rPr lang="sk-SK" dirty="0" err="1" smtClean="0"/>
              <a:t>endokoncoviek</a:t>
            </a:r>
            <a:r>
              <a:rPr lang="sk-SK" dirty="0" smtClean="0"/>
              <a:t> </a:t>
            </a:r>
            <a:endParaRPr lang="sk-SK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b="1" dirty="0" smtClean="0">
                <a:solidFill>
                  <a:srgbClr val="FFC000"/>
                </a:solidFill>
              </a:rPr>
              <a:t>Nástroje k trepanácii dreňovej dutiny</a:t>
            </a:r>
            <a:endParaRPr lang="sk-SK" sz="36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Otvorenie dreňovej dutiny vysoko-otáčkovou </a:t>
            </a:r>
            <a:r>
              <a:rPr lang="sk-SK" dirty="0" err="1" smtClean="0"/>
              <a:t>turbínkou</a:t>
            </a:r>
            <a:r>
              <a:rPr lang="sk-SK" dirty="0" smtClean="0"/>
              <a:t> tvrdokovovým vrtáčikom- </a:t>
            </a:r>
            <a:r>
              <a:rPr lang="sk-SK" dirty="0" err="1" smtClean="0"/>
              <a:t>guličkou</a:t>
            </a:r>
            <a:r>
              <a:rPr lang="sk-SK" dirty="0" smtClean="0"/>
              <a:t> s chladením</a:t>
            </a:r>
          </a:p>
          <a:p>
            <a:r>
              <a:rPr lang="sk-SK" dirty="0" smtClean="0"/>
              <a:t>Znesenie stropu dreňovej dutiny pri stredne vysokých otáčkach  </a:t>
            </a:r>
            <a:r>
              <a:rPr lang="sk-SK" dirty="0" err="1" smtClean="0"/>
              <a:t>fisúrovým</a:t>
            </a:r>
            <a:r>
              <a:rPr lang="sk-SK" dirty="0" smtClean="0"/>
              <a:t> vrtáčikom , nástroje so zaoblenou špičkou, nástroje pracujúce len do strán</a:t>
            </a:r>
          </a:p>
          <a:p>
            <a:r>
              <a:rPr lang="sk-SK" dirty="0" smtClean="0"/>
              <a:t>Steny </a:t>
            </a:r>
            <a:r>
              <a:rPr lang="sk-SK" dirty="0" err="1" smtClean="0"/>
              <a:t>trepan</a:t>
            </a:r>
            <a:r>
              <a:rPr lang="sk-SK" dirty="0" smtClean="0"/>
              <a:t>. otvoru hladíme jemnými diamantovými brúskami pri nízkych otáčkach plynule až po vchody do </a:t>
            </a:r>
            <a:r>
              <a:rPr lang="sk-SK" dirty="0" err="1" smtClean="0"/>
              <a:t>kk</a:t>
            </a:r>
            <a:r>
              <a:rPr lang="sk-SK" dirty="0" smtClean="0"/>
              <a:t>  </a:t>
            </a:r>
            <a:endParaRPr lang="sk-SK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>
                <a:solidFill>
                  <a:srgbClr val="FFC000"/>
                </a:solidFill>
              </a:rPr>
              <a:t>Nástroje na vyčistenie dreňovej dutiny</a:t>
            </a:r>
            <a:endParaRPr lang="sk-SK" sz="32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Dreňovým exkavátorom ručne alebo </a:t>
            </a:r>
            <a:r>
              <a:rPr lang="sk-SK" dirty="0" err="1" smtClean="0"/>
              <a:t>guličkovým</a:t>
            </a:r>
            <a:r>
              <a:rPr lang="sk-SK" dirty="0" smtClean="0"/>
              <a:t> vrtáčikom, </a:t>
            </a:r>
            <a:r>
              <a:rPr lang="sk-SK" dirty="0" err="1" smtClean="0"/>
              <a:t>Mullerovým</a:t>
            </a:r>
            <a:r>
              <a:rPr lang="sk-SK" dirty="0" smtClean="0"/>
              <a:t> amputačným vrtáčikom </a:t>
            </a:r>
            <a:r>
              <a:rPr lang="sk-SK" dirty="0" err="1" smtClean="0"/>
              <a:t>vyčisíme</a:t>
            </a:r>
            <a:r>
              <a:rPr lang="sk-SK" dirty="0" smtClean="0"/>
              <a:t> a odstránime obsah  dreňovej dutiny</a:t>
            </a:r>
            <a:endParaRPr lang="sk-SK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80728"/>
            <a:ext cx="406641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784" y="1844824"/>
            <a:ext cx="414560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lokTextu 5"/>
          <p:cNvSpPr txBox="1"/>
          <p:nvPr/>
        </p:nvSpPr>
        <p:spPr>
          <a:xfrm>
            <a:off x="899592" y="5157192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smtClean="0"/>
              <a:t>Nástroje k trepanácii dreňovej dutiny</a:t>
            </a:r>
            <a:endParaRPr lang="sk-SK" sz="24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>
                <a:solidFill>
                  <a:srgbClr val="FFC000"/>
                </a:solidFill>
              </a:rPr>
              <a:t>Nástroje na vyšetrovanie a sondovanie koreňových kanálikov</a:t>
            </a:r>
            <a:endParaRPr lang="sk-SK" sz="32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Endodontické</a:t>
            </a:r>
            <a:r>
              <a:rPr lang="sk-SK" dirty="0" smtClean="0"/>
              <a:t> sondy </a:t>
            </a:r>
            <a:r>
              <a:rPr lang="sk-SK" dirty="0" err="1" smtClean="0"/>
              <a:t>Millerove</a:t>
            </a:r>
            <a:r>
              <a:rPr lang="sk-SK" dirty="0" smtClean="0"/>
              <a:t>, ihly do </a:t>
            </a:r>
            <a:r>
              <a:rPr lang="sk-SK" dirty="0" err="1" smtClean="0"/>
              <a:t>kk</a:t>
            </a:r>
            <a:r>
              <a:rPr lang="sk-SK" dirty="0" smtClean="0"/>
              <a:t> hľadáme a sondujeme vchody do </a:t>
            </a:r>
            <a:r>
              <a:rPr lang="sk-SK" dirty="0" err="1" smtClean="0"/>
              <a:t>kk</a:t>
            </a:r>
            <a:r>
              <a:rPr lang="sk-SK" dirty="0" smtClean="0"/>
              <a:t>, ich priebeh a postupnosť – sú hladké, oblého, kruhového prierezu alebo jemné koreňové nástroje </a:t>
            </a:r>
            <a:r>
              <a:rPr lang="sk-SK" dirty="0" err="1" smtClean="0"/>
              <a:t>K-reamer</a:t>
            </a:r>
            <a:r>
              <a:rPr lang="sk-SK" dirty="0" smtClean="0"/>
              <a:t> </a:t>
            </a:r>
          </a:p>
          <a:p>
            <a:r>
              <a:rPr lang="sk-SK" dirty="0" smtClean="0"/>
              <a:t>Špeciálne vyrobené nástroje </a:t>
            </a:r>
            <a:r>
              <a:rPr lang="sk-SK" dirty="0" err="1" smtClean="0"/>
              <a:t>Pfadfinder</a:t>
            </a:r>
            <a:endParaRPr lang="sk-SK" dirty="0" smtClean="0"/>
          </a:p>
          <a:p>
            <a:r>
              <a:rPr lang="sk-SK" dirty="0" smtClean="0"/>
              <a:t>  </a:t>
            </a:r>
            <a:endParaRPr lang="sk-SK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b="1" dirty="0" smtClean="0">
                <a:solidFill>
                  <a:srgbClr val="FFC000"/>
                </a:solidFill>
              </a:rPr>
              <a:t>Nástroje na rozšírenie vchodov do kanálikov</a:t>
            </a:r>
            <a:endParaRPr lang="sk-SK" sz="36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Vchodové rozširovače získame ľahší prístup do koreňovej časti </a:t>
            </a:r>
            <a:r>
              <a:rPr lang="sk-SK" dirty="0" err="1" smtClean="0"/>
              <a:t>kk</a:t>
            </a:r>
            <a:r>
              <a:rPr lang="sk-SK" dirty="0" smtClean="0"/>
              <a:t>  v mieste zúženia </a:t>
            </a:r>
            <a:r>
              <a:rPr lang="sk-SK" dirty="0" err="1" smtClean="0"/>
              <a:t>kk</a:t>
            </a:r>
            <a:r>
              <a:rPr lang="sk-SK" dirty="0" smtClean="0"/>
              <a:t> (</a:t>
            </a:r>
            <a:r>
              <a:rPr lang="sk-SK" dirty="0" err="1" smtClean="0"/>
              <a:t>infundibulum</a:t>
            </a:r>
            <a:r>
              <a:rPr lang="sk-SK" dirty="0" smtClean="0"/>
              <a:t>) kde odstupuje od dreňovej dutiny</a:t>
            </a:r>
          </a:p>
          <a:p>
            <a:r>
              <a:rPr lang="sk-SK" dirty="0" err="1" smtClean="0"/>
              <a:t>Guličkové</a:t>
            </a:r>
            <a:r>
              <a:rPr lang="sk-SK" dirty="0" smtClean="0"/>
              <a:t> vrtáčiky, </a:t>
            </a:r>
            <a:r>
              <a:rPr lang="sk-SK" dirty="0" err="1" smtClean="0"/>
              <a:t>Mullerove</a:t>
            </a:r>
            <a:r>
              <a:rPr lang="sk-SK" dirty="0" smtClean="0"/>
              <a:t> amputačné vrtáčiky </a:t>
            </a:r>
            <a:endParaRPr lang="sk-SK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75164"/>
            <a:ext cx="4464496" cy="2560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996952"/>
            <a:ext cx="4464496" cy="259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lokTextu 5"/>
          <p:cNvSpPr txBox="1"/>
          <p:nvPr/>
        </p:nvSpPr>
        <p:spPr>
          <a:xfrm>
            <a:off x="6444208" y="620688"/>
            <a:ext cx="20882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smtClean="0"/>
              <a:t>Nástroje na rozšírenie vchodov do </a:t>
            </a:r>
            <a:r>
              <a:rPr lang="sk-SK" sz="2400" dirty="0" err="1" smtClean="0"/>
              <a:t>kk</a:t>
            </a:r>
            <a:endParaRPr lang="sk-SK" sz="2400" dirty="0" smtClean="0"/>
          </a:p>
          <a:p>
            <a:r>
              <a:rPr lang="sk-SK" sz="2400" dirty="0" err="1" smtClean="0"/>
              <a:t>Guličkový</a:t>
            </a:r>
            <a:endParaRPr lang="sk-SK" sz="2400" dirty="0" smtClean="0"/>
          </a:p>
          <a:p>
            <a:r>
              <a:rPr lang="sk-SK" sz="2400" dirty="0" err="1" smtClean="0"/>
              <a:t>Gulička</a:t>
            </a:r>
            <a:r>
              <a:rPr lang="sk-SK" sz="2400" dirty="0" smtClean="0"/>
              <a:t> na predĺženej stopke</a:t>
            </a:r>
          </a:p>
          <a:p>
            <a:r>
              <a:rPr lang="sk-SK" sz="2400" dirty="0" err="1" smtClean="0"/>
              <a:t>Mullerov</a:t>
            </a:r>
            <a:r>
              <a:rPr lang="sk-SK" sz="2400" dirty="0" smtClean="0"/>
              <a:t> amputačný vrtáčik</a:t>
            </a:r>
          </a:p>
          <a:p>
            <a:r>
              <a:rPr lang="sk-SK" sz="2400" dirty="0" err="1" smtClean="0"/>
              <a:t>Plamienkový</a:t>
            </a:r>
            <a:r>
              <a:rPr lang="sk-SK" sz="2400" dirty="0" smtClean="0"/>
              <a:t> vrtáčik</a:t>
            </a:r>
          </a:p>
          <a:p>
            <a:r>
              <a:rPr lang="sk-SK" sz="2400" dirty="0" err="1" smtClean="0"/>
              <a:t>Gates-Glidden</a:t>
            </a:r>
            <a:endParaRPr lang="sk-SK" sz="2400" dirty="0" smtClean="0"/>
          </a:p>
          <a:p>
            <a:r>
              <a:rPr lang="sk-SK" sz="2400" dirty="0" err="1" smtClean="0"/>
              <a:t>Pesso</a:t>
            </a:r>
            <a:r>
              <a:rPr lang="sk-SK" sz="2400" dirty="0" smtClean="0"/>
              <a:t> Largo</a:t>
            </a:r>
          </a:p>
          <a:p>
            <a:endParaRPr lang="sk-SK" sz="24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b="1" dirty="0" smtClean="0">
                <a:solidFill>
                  <a:srgbClr val="FFC000"/>
                </a:solidFill>
              </a:rPr>
              <a:t>Nástroje na koreňovú zubnú dreň</a:t>
            </a:r>
            <a:endParaRPr lang="sk-SK" sz="36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Koreňovú dreň odstraňujeme, </a:t>
            </a:r>
            <a:r>
              <a:rPr lang="sk-SK" dirty="0" err="1" smtClean="0"/>
              <a:t>extirpujeme</a:t>
            </a:r>
            <a:r>
              <a:rPr lang="sk-SK" dirty="0" smtClean="0"/>
              <a:t> pomocou </a:t>
            </a:r>
            <a:r>
              <a:rPr lang="sk-SK" dirty="0" err="1" smtClean="0"/>
              <a:t>pulpextraktorov</a:t>
            </a:r>
            <a:r>
              <a:rPr lang="sk-SK" dirty="0" smtClean="0"/>
              <a:t> (</a:t>
            </a:r>
            <a:r>
              <a:rPr lang="sk-SK" dirty="0" err="1" smtClean="0"/>
              <a:t>extirpačné</a:t>
            </a:r>
            <a:r>
              <a:rPr lang="sk-SK" dirty="0" smtClean="0"/>
              <a:t>, dreňové ihly)</a:t>
            </a:r>
          </a:p>
          <a:p>
            <a:r>
              <a:rPr lang="sk-SK" dirty="0" smtClean="0"/>
              <a:t>Z tenkého drôtu kruhového prierezu po obvode s jemnými háčikmi (</a:t>
            </a:r>
            <a:r>
              <a:rPr lang="sk-SK" dirty="0" err="1" smtClean="0"/>
              <a:t>harpuny</a:t>
            </a:r>
            <a:r>
              <a:rPr lang="sk-SK" dirty="0" smtClean="0"/>
              <a:t>)</a:t>
            </a:r>
            <a:endParaRPr lang="sk-SK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Pulpextraktory</a:t>
            </a:r>
            <a:endParaRPr lang="sk-SK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00808"/>
            <a:ext cx="439248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3" y="3527960"/>
            <a:ext cx="4392488" cy="2866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b="1" dirty="0" smtClean="0">
                <a:solidFill>
                  <a:srgbClr val="FFC000"/>
                </a:solidFill>
              </a:rPr>
              <a:t>Nástroje na preparáciu koreňových kanálikov</a:t>
            </a:r>
            <a:endParaRPr lang="sk-SK" sz="36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 </a:t>
            </a:r>
            <a:r>
              <a:rPr lang="sk-SK" dirty="0" err="1" smtClean="0"/>
              <a:t>extirpácii</a:t>
            </a:r>
            <a:r>
              <a:rPr lang="sk-SK" dirty="0" smtClean="0"/>
              <a:t> zubnej drene nasleduje rozšírenie a spriechodnenie a uhladenie stien koreňových kanálikov </a:t>
            </a:r>
          </a:p>
          <a:p>
            <a:r>
              <a:rPr lang="sk-SK" dirty="0" smtClean="0"/>
              <a:t>Podľa účinku poznáme:</a:t>
            </a:r>
          </a:p>
          <a:p>
            <a:r>
              <a:rPr lang="sk-SK" dirty="0" err="1" smtClean="0"/>
              <a:t>Prenikače</a:t>
            </a:r>
            <a:endParaRPr lang="sk-SK" dirty="0" smtClean="0"/>
          </a:p>
          <a:p>
            <a:r>
              <a:rPr lang="sk-SK" dirty="0" smtClean="0"/>
              <a:t>Rozširovače</a:t>
            </a:r>
          </a:p>
          <a:p>
            <a:r>
              <a:rPr lang="sk-SK" dirty="0" smtClean="0"/>
              <a:t>Koreňové pilníčky</a:t>
            </a:r>
          </a:p>
          <a:p>
            <a:r>
              <a:rPr lang="sk-SK" dirty="0" err="1" smtClean="0"/>
              <a:t>preťahováčiky</a:t>
            </a:r>
            <a:endParaRPr lang="sk-SK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548680"/>
            <a:ext cx="7772400" cy="5806880"/>
          </a:xfrm>
        </p:spPr>
        <p:txBody>
          <a:bodyPr/>
          <a:lstStyle/>
          <a:p>
            <a:r>
              <a:rPr lang="sk-SK" b="1" dirty="0" err="1" smtClean="0">
                <a:solidFill>
                  <a:srgbClr val="00B0F0"/>
                </a:solidFill>
              </a:rPr>
              <a:t>K-reamer</a:t>
            </a:r>
            <a:r>
              <a:rPr lang="sk-SK" dirty="0" smtClean="0"/>
              <a:t> – </a:t>
            </a:r>
            <a:r>
              <a:rPr lang="sk-SK" dirty="0" err="1" smtClean="0"/>
              <a:t>Kerrov</a:t>
            </a:r>
            <a:r>
              <a:rPr lang="sk-SK" dirty="0" smtClean="0"/>
              <a:t> </a:t>
            </a:r>
            <a:r>
              <a:rPr lang="sk-SK" dirty="0" err="1" smtClean="0"/>
              <a:t>prenikač</a:t>
            </a:r>
            <a:r>
              <a:rPr lang="sk-SK" dirty="0" smtClean="0"/>
              <a:t> sa vyrába skrútením drôtu z nekorodujúcej ocele trojuholník. prierezu a smerom k hrotu sa zužuje </a:t>
            </a:r>
          </a:p>
          <a:p>
            <a:r>
              <a:rPr lang="sk-SK" dirty="0" smtClean="0"/>
              <a:t>Má ostré </a:t>
            </a:r>
            <a:r>
              <a:rPr lang="sk-SK" dirty="0" err="1" smtClean="0"/>
              <a:t>brity</a:t>
            </a:r>
            <a:r>
              <a:rPr lang="sk-SK" dirty="0" smtClean="0"/>
              <a:t>  (60° ), je veľmi účinný, má veľký pilinový priestor, ktorý zaistí dobré odvádzanie </a:t>
            </a:r>
            <a:r>
              <a:rPr lang="sk-SK" dirty="0" err="1" smtClean="0"/>
              <a:t>detritu</a:t>
            </a:r>
            <a:r>
              <a:rPr lang="sk-SK" dirty="0" smtClean="0"/>
              <a:t> z </a:t>
            </a:r>
            <a:r>
              <a:rPr lang="sk-SK" dirty="0" err="1" smtClean="0"/>
              <a:t>kk</a:t>
            </a:r>
            <a:r>
              <a:rPr lang="sk-SK" dirty="0" smtClean="0"/>
              <a:t> </a:t>
            </a:r>
          </a:p>
          <a:p>
            <a:r>
              <a:rPr lang="sk-SK" dirty="0" smtClean="0"/>
              <a:t>Najúčinnejší je pri práci v smere hodinových ručičiek </a:t>
            </a:r>
          </a:p>
          <a:p>
            <a:r>
              <a:rPr lang="sk-SK" dirty="0" smtClean="0"/>
              <a:t>Označuje sa trojuholníkom</a:t>
            </a:r>
          </a:p>
          <a:p>
            <a:r>
              <a:rPr lang="sk-SK" dirty="0" smtClean="0"/>
              <a:t>Pre ručnú i strojovú preparáciu </a:t>
            </a:r>
            <a:endParaRPr lang="sk-SK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620688"/>
            <a:ext cx="428874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636912"/>
            <a:ext cx="4294518" cy="2902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lokTextu 5"/>
          <p:cNvSpPr txBox="1"/>
          <p:nvPr/>
        </p:nvSpPr>
        <p:spPr>
          <a:xfrm>
            <a:off x="6444209" y="2636912"/>
            <a:ext cx="2304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smtClean="0"/>
              <a:t>K- </a:t>
            </a:r>
            <a:r>
              <a:rPr lang="sk-SK" sz="3200" dirty="0" err="1" smtClean="0"/>
              <a:t>reamer</a:t>
            </a:r>
            <a:endParaRPr lang="sk-SK" sz="3200" dirty="0" smtClean="0"/>
          </a:p>
          <a:p>
            <a:r>
              <a:rPr lang="sk-SK" sz="3200" dirty="0" smtClean="0"/>
              <a:t>(</a:t>
            </a:r>
            <a:r>
              <a:rPr lang="sk-SK" sz="3200" dirty="0" err="1" smtClean="0"/>
              <a:t>Kerrove</a:t>
            </a:r>
            <a:r>
              <a:rPr lang="sk-SK" sz="3200" dirty="0" smtClean="0"/>
              <a:t> </a:t>
            </a:r>
            <a:r>
              <a:rPr lang="sk-SK" sz="3200" dirty="0" err="1" smtClean="0"/>
              <a:t>prenikače</a:t>
            </a:r>
            <a:r>
              <a:rPr lang="sk-SK" sz="3200" dirty="0" smtClean="0"/>
              <a:t>)</a:t>
            </a:r>
            <a:endParaRPr lang="sk-SK" sz="32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980728"/>
            <a:ext cx="7772400" cy="5374832"/>
          </a:xfrm>
        </p:spPr>
        <p:txBody>
          <a:bodyPr/>
          <a:lstStyle/>
          <a:p>
            <a:r>
              <a:rPr lang="sk-SK" b="1" dirty="0" smtClean="0">
                <a:solidFill>
                  <a:srgbClr val="00B0F0"/>
                </a:solidFill>
              </a:rPr>
              <a:t>B2- </a:t>
            </a:r>
            <a:r>
              <a:rPr lang="sk-SK" b="1" dirty="0" err="1" smtClean="0">
                <a:solidFill>
                  <a:srgbClr val="00B0F0"/>
                </a:solidFill>
              </a:rPr>
              <a:t>reamer</a:t>
            </a:r>
            <a:r>
              <a:rPr lang="sk-SK" b="1" dirty="0" smtClean="0">
                <a:solidFill>
                  <a:srgbClr val="00B0F0"/>
                </a:solidFill>
              </a:rPr>
              <a:t> (</a:t>
            </a:r>
            <a:r>
              <a:rPr lang="sk-SK" b="1" dirty="0" err="1" smtClean="0">
                <a:solidFill>
                  <a:srgbClr val="00B0F0"/>
                </a:solidFill>
              </a:rPr>
              <a:t>Beutelrock</a:t>
            </a:r>
            <a:r>
              <a:rPr lang="sk-SK" dirty="0" smtClean="0"/>
              <a:t>)- do rovného alebo </a:t>
            </a:r>
            <a:r>
              <a:rPr lang="sk-SK" dirty="0" err="1" smtClean="0"/>
              <a:t>kolienkového</a:t>
            </a:r>
            <a:r>
              <a:rPr lang="sk-SK" dirty="0" smtClean="0"/>
              <a:t> násadca pre strojovú cirkulárnu preparáciu</a:t>
            </a:r>
          </a:p>
          <a:p>
            <a:r>
              <a:rPr lang="sk-SK" dirty="0" smtClean="0"/>
              <a:t>Označujeme </a:t>
            </a:r>
            <a:r>
              <a:rPr lang="sk-SK" dirty="0" err="1" smtClean="0"/>
              <a:t>kosodlžníkom</a:t>
            </a:r>
            <a:endParaRPr lang="sk-SK" dirty="0" smtClean="0"/>
          </a:p>
          <a:p>
            <a:r>
              <a:rPr lang="sk-SK" dirty="0" smtClean="0"/>
              <a:t>Má špirálovito vedené </a:t>
            </a:r>
            <a:r>
              <a:rPr lang="sk-SK" dirty="0" err="1" smtClean="0"/>
              <a:t>brity</a:t>
            </a:r>
            <a:r>
              <a:rPr lang="sk-SK" dirty="0" smtClean="0"/>
              <a:t> , dnes málo používame, nešetrná </a:t>
            </a:r>
            <a:r>
              <a:rPr lang="sk-SK" dirty="0" err="1" smtClean="0"/>
              <a:t>prparácia</a:t>
            </a:r>
            <a:endParaRPr lang="sk-SK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980728"/>
            <a:ext cx="7772400" cy="5374832"/>
          </a:xfrm>
        </p:spPr>
        <p:txBody>
          <a:bodyPr/>
          <a:lstStyle/>
          <a:p>
            <a:r>
              <a:rPr lang="sk-SK" b="1" dirty="0" err="1" smtClean="0">
                <a:solidFill>
                  <a:srgbClr val="00B0F0"/>
                </a:solidFill>
              </a:rPr>
              <a:t>H-file</a:t>
            </a:r>
            <a:r>
              <a:rPr lang="sk-SK" b="1" dirty="0" smtClean="0">
                <a:solidFill>
                  <a:srgbClr val="00B0F0"/>
                </a:solidFill>
              </a:rPr>
              <a:t> (</a:t>
            </a:r>
            <a:r>
              <a:rPr lang="sk-SK" b="1" dirty="0" err="1" smtClean="0">
                <a:solidFill>
                  <a:srgbClr val="00B0F0"/>
                </a:solidFill>
              </a:rPr>
              <a:t>Hedstreomov</a:t>
            </a:r>
            <a:r>
              <a:rPr lang="sk-SK" b="1" dirty="0" smtClean="0">
                <a:solidFill>
                  <a:srgbClr val="00B0F0"/>
                </a:solidFill>
              </a:rPr>
              <a:t> pilníček</a:t>
            </a:r>
            <a:r>
              <a:rPr lang="sk-SK" dirty="0" smtClean="0"/>
              <a:t>) je zhotovený vyfrézovaním z guľatého drôtu  z nekorodujúcej ocele </a:t>
            </a:r>
          </a:p>
          <a:p>
            <a:r>
              <a:rPr lang="sk-SK" dirty="0" smtClean="0"/>
              <a:t>Je veľmi účinný koreňový pilníček </a:t>
            </a:r>
          </a:p>
          <a:p>
            <a:r>
              <a:rPr lang="sk-SK" dirty="0" smtClean="0"/>
              <a:t>Veľký pilinový priestor dobre odvádza </a:t>
            </a:r>
            <a:r>
              <a:rPr lang="sk-SK" dirty="0" err="1" smtClean="0"/>
              <a:t>detritus</a:t>
            </a:r>
            <a:r>
              <a:rPr lang="sk-SK" dirty="0" smtClean="0"/>
              <a:t> </a:t>
            </a:r>
          </a:p>
          <a:p>
            <a:r>
              <a:rPr lang="sk-SK" dirty="0" smtClean="0"/>
              <a:t>Vhodný pre lineárnu techniku preparácie –pilovanie</a:t>
            </a:r>
          </a:p>
          <a:p>
            <a:r>
              <a:rPr lang="sk-SK" dirty="0" smtClean="0"/>
              <a:t>Označuje sa krúžkom </a:t>
            </a:r>
            <a:endParaRPr lang="sk-SK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52926"/>
            <a:ext cx="4248472" cy="2116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068960"/>
            <a:ext cx="4248472" cy="274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ĺžnik 5"/>
          <p:cNvSpPr/>
          <p:nvPr/>
        </p:nvSpPr>
        <p:spPr>
          <a:xfrm>
            <a:off x="5580112" y="2636912"/>
            <a:ext cx="3563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800" dirty="0" err="1" smtClean="0"/>
              <a:t>H-file</a:t>
            </a:r>
            <a:r>
              <a:rPr lang="sk-SK" sz="2800" dirty="0" smtClean="0"/>
              <a:t> (</a:t>
            </a:r>
            <a:r>
              <a:rPr lang="sk-SK" sz="2800" dirty="0" err="1" smtClean="0"/>
              <a:t>Hedstreomov</a:t>
            </a:r>
            <a:r>
              <a:rPr lang="sk-SK" sz="2800" dirty="0" smtClean="0"/>
              <a:t> pilníček) </a:t>
            </a:r>
            <a:endParaRPr lang="sk-SK" sz="28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764704"/>
            <a:ext cx="7772400" cy="5590856"/>
          </a:xfrm>
        </p:spPr>
        <p:txBody>
          <a:bodyPr/>
          <a:lstStyle/>
          <a:p>
            <a:r>
              <a:rPr lang="sk-SK" b="1" dirty="0" err="1" smtClean="0">
                <a:solidFill>
                  <a:srgbClr val="00B0F0"/>
                </a:solidFill>
              </a:rPr>
              <a:t>R-file</a:t>
            </a:r>
            <a:r>
              <a:rPr lang="sk-SK" b="1" dirty="0" smtClean="0">
                <a:solidFill>
                  <a:srgbClr val="00B0F0"/>
                </a:solidFill>
              </a:rPr>
              <a:t>- krysí chvostík </a:t>
            </a:r>
            <a:r>
              <a:rPr lang="sk-SK" dirty="0" smtClean="0"/>
              <a:t>, drôt kónického tvaru s veľkým počtom zárezov po obvode </a:t>
            </a:r>
          </a:p>
          <a:p>
            <a:r>
              <a:rPr lang="sk-SK" dirty="0" smtClean="0"/>
              <a:t>Je vhodný na pilovanie, dnes sa vôbec nepoužíva </a:t>
            </a:r>
          </a:p>
          <a:p>
            <a:r>
              <a:rPr lang="sk-SK" dirty="0" smtClean="0"/>
              <a:t>Pri pilovaní dochádza k pretlačeniu </a:t>
            </a:r>
            <a:r>
              <a:rPr lang="sk-SK" dirty="0" err="1" smtClean="0"/>
              <a:t>detritu</a:t>
            </a:r>
            <a:r>
              <a:rPr lang="sk-SK" dirty="0" smtClean="0"/>
              <a:t> cez  </a:t>
            </a:r>
            <a:r>
              <a:rPr lang="sk-SK" dirty="0" err="1" smtClean="0"/>
              <a:t>foramen</a:t>
            </a:r>
            <a:r>
              <a:rPr lang="sk-SK" dirty="0" smtClean="0"/>
              <a:t> </a:t>
            </a:r>
            <a:r>
              <a:rPr lang="sk-SK" dirty="0" err="1" smtClean="0"/>
              <a:t>physiologicum</a:t>
            </a:r>
            <a:r>
              <a:rPr lang="sk-SK" dirty="0" smtClean="0"/>
              <a:t> </a:t>
            </a:r>
          </a:p>
          <a:p>
            <a:r>
              <a:rPr lang="sk-SK" dirty="0" smtClean="0"/>
              <a:t>Značíme hviezdičkou</a:t>
            </a:r>
          </a:p>
          <a:p>
            <a:endParaRPr lang="sk-SK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692696"/>
            <a:ext cx="7772400" cy="5662864"/>
          </a:xfrm>
        </p:spPr>
        <p:txBody>
          <a:bodyPr/>
          <a:lstStyle/>
          <a:p>
            <a:r>
              <a:rPr lang="sk-SK" b="1" dirty="0" err="1" smtClean="0">
                <a:solidFill>
                  <a:srgbClr val="00B0F0"/>
                </a:solidFill>
              </a:rPr>
              <a:t>K-file</a:t>
            </a:r>
            <a:r>
              <a:rPr lang="sk-SK" b="1" dirty="0" smtClean="0">
                <a:solidFill>
                  <a:srgbClr val="00B0F0"/>
                </a:solidFill>
              </a:rPr>
              <a:t>- </a:t>
            </a:r>
            <a:r>
              <a:rPr lang="sk-SK" b="1" dirty="0" err="1" smtClean="0">
                <a:solidFill>
                  <a:srgbClr val="00B0F0"/>
                </a:solidFill>
              </a:rPr>
              <a:t>Kerrov</a:t>
            </a:r>
            <a:r>
              <a:rPr lang="sk-SK" b="1" dirty="0" smtClean="0">
                <a:solidFill>
                  <a:srgbClr val="00B0F0"/>
                </a:solidFill>
              </a:rPr>
              <a:t> pilníček- </a:t>
            </a:r>
            <a:r>
              <a:rPr lang="sk-SK" dirty="0" smtClean="0"/>
              <a:t>sa vyrába stočením drôtu  štvorcového prierezu </a:t>
            </a:r>
          </a:p>
          <a:p>
            <a:r>
              <a:rPr lang="sk-SK" dirty="0" smtClean="0"/>
              <a:t>Má vyšší stupeň stočenia než </a:t>
            </a:r>
            <a:r>
              <a:rPr lang="sk-SK" dirty="0" err="1" smtClean="0"/>
              <a:t>reamer</a:t>
            </a:r>
            <a:r>
              <a:rPr lang="sk-SK" dirty="0" smtClean="0"/>
              <a:t> </a:t>
            </a:r>
          </a:p>
          <a:p>
            <a:r>
              <a:rPr lang="sk-SK" dirty="0" smtClean="0"/>
              <a:t>Uhol reznej hrany je menší než u </a:t>
            </a:r>
            <a:r>
              <a:rPr lang="sk-SK" dirty="0" err="1" smtClean="0"/>
              <a:t>K-reameru</a:t>
            </a:r>
            <a:r>
              <a:rPr lang="sk-SK" dirty="0" smtClean="0"/>
              <a:t>.</a:t>
            </a:r>
          </a:p>
          <a:p>
            <a:r>
              <a:rPr lang="sk-SK" dirty="0" smtClean="0"/>
              <a:t>Použitie pri cirkulárnej preparácii i pilovaní </a:t>
            </a:r>
          </a:p>
          <a:p>
            <a:r>
              <a:rPr lang="sk-SK" dirty="0" smtClean="0"/>
              <a:t>Má menší pilinový priestor, viac sa upcháva , má silnejšie jadro a väčšiu </a:t>
            </a:r>
            <a:r>
              <a:rPr lang="sk-SK" dirty="0" err="1" smtClean="0"/>
              <a:t>rigiditu</a:t>
            </a:r>
            <a:r>
              <a:rPr lang="sk-SK" dirty="0" smtClean="0"/>
              <a:t> </a:t>
            </a:r>
          </a:p>
          <a:p>
            <a:r>
              <a:rPr lang="sk-SK" dirty="0" smtClean="0"/>
              <a:t>Označuje sa štvorcom</a:t>
            </a:r>
          </a:p>
          <a:p>
            <a:r>
              <a:rPr lang="sk-SK" dirty="0" smtClean="0"/>
              <a:t>Pre ručnú i strojovú preparáciu </a:t>
            </a:r>
            <a:endParaRPr lang="sk-SK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406647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924944"/>
            <a:ext cx="4104456" cy="2647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ĺžnik 5"/>
          <p:cNvSpPr/>
          <p:nvPr/>
        </p:nvSpPr>
        <p:spPr>
          <a:xfrm>
            <a:off x="5868144" y="2636912"/>
            <a:ext cx="3275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400" b="1" dirty="0" err="1" smtClean="0"/>
              <a:t>K-file</a:t>
            </a:r>
            <a:r>
              <a:rPr lang="sk-SK" sz="2400" b="1" dirty="0" smtClean="0"/>
              <a:t>- </a:t>
            </a:r>
            <a:r>
              <a:rPr lang="sk-SK" sz="2400" b="1" dirty="0" err="1" smtClean="0"/>
              <a:t>Kerrov</a:t>
            </a:r>
            <a:r>
              <a:rPr lang="sk-SK" sz="2400" b="1" dirty="0" smtClean="0"/>
              <a:t> </a:t>
            </a:r>
            <a:r>
              <a:rPr lang="sk-SK" sz="2400" b="1" dirty="0" smtClean="0"/>
              <a:t> pilníček- </a:t>
            </a:r>
            <a:endParaRPr lang="sk-SK" sz="2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14400" y="764704"/>
            <a:ext cx="7772400" cy="5590856"/>
          </a:xfrm>
        </p:spPr>
        <p:txBody>
          <a:bodyPr/>
          <a:lstStyle/>
          <a:p>
            <a:r>
              <a:rPr lang="sk-SK" b="1" dirty="0" smtClean="0">
                <a:solidFill>
                  <a:srgbClr val="FFFF00"/>
                </a:solidFill>
              </a:rPr>
              <a:t>Nástroje k plneniu koreňových kanálikov</a:t>
            </a:r>
          </a:p>
          <a:p>
            <a:r>
              <a:rPr lang="sk-SK" sz="2800" smtClean="0"/>
              <a:t>Stana 179</a:t>
            </a:r>
            <a:endParaRPr lang="sk-SK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Luxusn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248</TotalTime>
  <Words>1653</Words>
  <Application>Microsoft Office PowerPoint</Application>
  <PresentationFormat>Prezentácia na obrazovke (4:3)</PresentationFormat>
  <Paragraphs>137</Paragraphs>
  <Slides>43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43</vt:i4>
      </vt:variant>
    </vt:vector>
  </HeadingPairs>
  <TitlesOfParts>
    <vt:vector size="44" baseType="lpstr">
      <vt:lpstr>Metro</vt:lpstr>
      <vt:lpstr>Snímka 1</vt:lpstr>
      <vt:lpstr>Endodoncia</vt:lpstr>
      <vt:lpstr>Snímka 3</vt:lpstr>
      <vt:lpstr>Snímka 4</vt:lpstr>
      <vt:lpstr>Snímka 5</vt:lpstr>
      <vt:lpstr>Klasifikácie kk</vt:lpstr>
      <vt:lpstr>Snímka 7</vt:lpstr>
      <vt:lpstr>Snímka 8</vt:lpstr>
      <vt:lpstr>Snímka 9</vt:lpstr>
      <vt:lpstr>Anatomická variácia jednotlivých zubov</vt:lpstr>
      <vt:lpstr>Snímka 11</vt:lpstr>
      <vt:lpstr>Snímka 12</vt:lpstr>
      <vt:lpstr>Snímka 13</vt:lpstr>
      <vt:lpstr>Snímka 14</vt:lpstr>
      <vt:lpstr>Snímka 15</vt:lpstr>
      <vt:lpstr>Snímka 16</vt:lpstr>
      <vt:lpstr>Endodontické inštrumentárium</vt:lpstr>
      <vt:lpstr>Snímka 18</vt:lpstr>
      <vt:lpstr>Snímka 19</vt:lpstr>
      <vt:lpstr>Snímka 20</vt:lpstr>
      <vt:lpstr>Snímka 21</vt:lpstr>
      <vt:lpstr>Klasifikácia koreňových nástrojov</vt:lpstr>
      <vt:lpstr>Výroba koreňových nástrojov</vt:lpstr>
      <vt:lpstr>Snímka 24</vt:lpstr>
      <vt:lpstr>Snímka 25</vt:lpstr>
      <vt:lpstr>Nástroje k trepanácii dreňovej dutiny</vt:lpstr>
      <vt:lpstr>Nástroje na vyčistenie dreňovej dutiny</vt:lpstr>
      <vt:lpstr>Snímka 28</vt:lpstr>
      <vt:lpstr>Nástroje na vyšetrovanie a sondovanie koreňových kanálikov</vt:lpstr>
      <vt:lpstr>Nástroje na rozšírenie vchodov do kanálikov</vt:lpstr>
      <vt:lpstr>Snímka 31</vt:lpstr>
      <vt:lpstr>Nástroje na koreňovú zubnú dreň</vt:lpstr>
      <vt:lpstr>Pulpextraktory</vt:lpstr>
      <vt:lpstr>Nástroje na preparáciu koreňových kanálikov</vt:lpstr>
      <vt:lpstr>Snímka 35</vt:lpstr>
      <vt:lpstr>Snímka 36</vt:lpstr>
      <vt:lpstr>Snímka 37</vt:lpstr>
      <vt:lpstr>Snímka 38</vt:lpstr>
      <vt:lpstr>Snímka 39</vt:lpstr>
      <vt:lpstr>Snímka 40</vt:lpstr>
      <vt:lpstr>Snímka 41</vt:lpstr>
      <vt:lpstr>Snímka 42</vt:lpstr>
      <vt:lpstr>Snímka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frenky</dc:creator>
  <cp:lastModifiedBy>frenky</cp:lastModifiedBy>
  <cp:revision>49</cp:revision>
  <dcterms:created xsi:type="dcterms:W3CDTF">2014-04-02T22:26:57Z</dcterms:created>
  <dcterms:modified xsi:type="dcterms:W3CDTF">2014-04-04T06:14:54Z</dcterms:modified>
</cp:coreProperties>
</file>