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773578-0A0A-4AAB-BCA5-816B80BC5B6A}" type="doc">
      <dgm:prSet loTypeId="urn:microsoft.com/office/officeart/2005/8/layout/vProcess5" loCatId="process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FCC69B60-6B7E-421F-96F6-2E50C118B9AC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predmet skúmania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C9FE43C-BBC3-43CD-9EDC-C29EC0A03510}" type="parTrans" cxnId="{A2828984-F31F-4957-AD1B-58360BB16322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39BAD73-40BB-4447-8119-18AEFF5AF152}" type="sibTrans" cxnId="{A2828984-F31F-4957-AD1B-58360BB16322}">
      <dgm:prSet custT="1"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47C2604-AC54-4FCB-8D07-8477D35C013B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odbornú terminológiu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5365A20-F917-4C73-903A-DE193FCFA32C}" type="parTrans" cxnId="{5BED714F-F5F1-4412-A72F-7422ED596614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28A1C92-24B3-4A01-A264-BA3E63F114D2}" type="sibTrans" cxnId="{5BED714F-F5F1-4412-A72F-7422ED596614}">
      <dgm:prSet custT="1"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4893637-41C7-47D6-8286-14447A40AD33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metódy skúmania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00B0A98-000B-483B-BC38-FE4C4DACDFC4}" type="parTrans" cxnId="{ADC89ACE-02C6-43E1-9B5F-E07A358F5E0C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643CDCB-C0C0-409C-81B1-5E198B60272B}" type="sibTrans" cxnId="{ADC89ACE-02C6-43E1-9B5F-E07A358F5E0C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5AB88D2-17AF-48D1-9F99-177B40612907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poznatky odboru 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F4F672BC-88D2-4969-87CD-DE68685B8B0C}" type="parTrans" cxnId="{E149081C-9644-4376-94D7-7538C1DD1541}">
      <dgm:prSet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B1DD4B3-E500-432D-8CEF-A5B8A62A9BC8}" type="sibTrans" cxnId="{E149081C-9644-4376-94D7-7538C1DD1541}">
      <dgm:prSet custT="1"/>
      <dgm:spPr/>
      <dgm:t>
        <a:bodyPr/>
        <a:lstStyle/>
        <a:p>
          <a:endParaRPr lang="sk-SK" sz="1800" b="1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E02BEA3-657F-45BC-831B-A8ABD0B79BD8}" type="pres">
      <dgm:prSet presAssocID="{BA773578-0A0A-4AAB-BCA5-816B80BC5B6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DD4B9ACA-1AE6-48B2-8981-730520C716EE}" type="pres">
      <dgm:prSet presAssocID="{BA773578-0A0A-4AAB-BCA5-816B80BC5B6A}" presName="dummyMaxCanvas" presStyleCnt="0">
        <dgm:presLayoutVars/>
      </dgm:prSet>
      <dgm:spPr/>
    </dgm:pt>
    <dgm:pt modelId="{52832922-2674-4531-98E8-4DB4B14332E1}" type="pres">
      <dgm:prSet presAssocID="{BA773578-0A0A-4AAB-BCA5-816B80BC5B6A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5F352414-A6ED-4519-971C-42EDC83F3C79}" type="pres">
      <dgm:prSet presAssocID="{BA773578-0A0A-4AAB-BCA5-816B80BC5B6A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45D6F4F8-05BD-4064-8FD7-2FEF5E98672E}" type="pres">
      <dgm:prSet presAssocID="{BA773578-0A0A-4AAB-BCA5-816B80BC5B6A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C0F12FB-256F-4C7E-9F26-825CDA70E6A6}" type="pres">
      <dgm:prSet presAssocID="{BA773578-0A0A-4AAB-BCA5-816B80BC5B6A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3D87A371-5E7A-4715-AA79-7F7381BCD1CF}" type="pres">
      <dgm:prSet presAssocID="{BA773578-0A0A-4AAB-BCA5-816B80BC5B6A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FA9D8EC0-DEC4-4FE5-8A1C-1BE95AEB8279}" type="pres">
      <dgm:prSet presAssocID="{BA773578-0A0A-4AAB-BCA5-816B80BC5B6A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CEEC21A-223E-4CB1-81AB-E15E2CB0FBE4}" type="pres">
      <dgm:prSet presAssocID="{BA773578-0A0A-4AAB-BCA5-816B80BC5B6A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2F7C82A-6F47-4854-8291-CD612537C510}" type="pres">
      <dgm:prSet presAssocID="{BA773578-0A0A-4AAB-BCA5-816B80BC5B6A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11819195-0ED3-46DE-A518-5F9B729B5A24}" type="pres">
      <dgm:prSet presAssocID="{BA773578-0A0A-4AAB-BCA5-816B80BC5B6A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6989D9D-473C-498C-8F42-51D8F9BD3C07}" type="pres">
      <dgm:prSet presAssocID="{BA773578-0A0A-4AAB-BCA5-816B80BC5B6A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B8DFEB18-C8C9-45BB-B031-E35863F44529}" type="pres">
      <dgm:prSet presAssocID="{BA773578-0A0A-4AAB-BCA5-816B80BC5B6A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AA6F03EB-4A5A-4005-9FB3-100311B90AF9}" type="presOf" srcId="{DB1DD4B3-E500-432D-8CEF-A5B8A62A9BC8}" destId="{FA9D8EC0-DEC4-4FE5-8A1C-1BE95AEB8279}" srcOrd="0" destOrd="0" presId="urn:microsoft.com/office/officeart/2005/8/layout/vProcess5"/>
    <dgm:cxn modelId="{ADC89ACE-02C6-43E1-9B5F-E07A358F5E0C}" srcId="{BA773578-0A0A-4AAB-BCA5-816B80BC5B6A}" destId="{64893637-41C7-47D6-8286-14447A40AD33}" srcOrd="3" destOrd="0" parTransId="{A00B0A98-000B-483B-BC38-FE4C4DACDFC4}" sibTransId="{7643CDCB-C0C0-409C-81B1-5E198B60272B}"/>
    <dgm:cxn modelId="{D4375B9D-06CB-49F9-892C-8625F4D13AA3}" type="presOf" srcId="{64893637-41C7-47D6-8286-14447A40AD33}" destId="{B8DFEB18-C8C9-45BB-B031-E35863F44529}" srcOrd="1" destOrd="0" presId="urn:microsoft.com/office/officeart/2005/8/layout/vProcess5"/>
    <dgm:cxn modelId="{58FF291D-46AF-4AFC-BEE4-DC50914C2D46}" type="presOf" srcId="{BA773578-0A0A-4AAB-BCA5-816B80BC5B6A}" destId="{AE02BEA3-657F-45BC-831B-A8ABD0B79BD8}" srcOrd="0" destOrd="0" presId="urn:microsoft.com/office/officeart/2005/8/layout/vProcess5"/>
    <dgm:cxn modelId="{3A94B268-8B07-4188-8D95-F582598EC7ED}" type="presOf" srcId="{F39BAD73-40BB-4447-8119-18AEFF5AF152}" destId="{3D87A371-5E7A-4715-AA79-7F7381BCD1CF}" srcOrd="0" destOrd="0" presId="urn:microsoft.com/office/officeart/2005/8/layout/vProcess5"/>
    <dgm:cxn modelId="{E26FB0DA-55F9-48BE-BB11-A0E5C46A5CA1}" type="presOf" srcId="{C5AB88D2-17AF-48D1-9F99-177B40612907}" destId="{11819195-0ED3-46DE-A518-5F9B729B5A24}" srcOrd="1" destOrd="0" presId="urn:microsoft.com/office/officeart/2005/8/layout/vProcess5"/>
    <dgm:cxn modelId="{7996B965-8FA3-4346-94A2-AD2F5D7B4DBD}" type="presOf" srcId="{64893637-41C7-47D6-8286-14447A40AD33}" destId="{3C0F12FB-256F-4C7E-9F26-825CDA70E6A6}" srcOrd="0" destOrd="0" presId="urn:microsoft.com/office/officeart/2005/8/layout/vProcess5"/>
    <dgm:cxn modelId="{E149081C-9644-4376-94D7-7538C1DD1541}" srcId="{BA773578-0A0A-4AAB-BCA5-816B80BC5B6A}" destId="{C5AB88D2-17AF-48D1-9F99-177B40612907}" srcOrd="1" destOrd="0" parTransId="{F4F672BC-88D2-4969-87CD-DE68685B8B0C}" sibTransId="{DB1DD4B3-E500-432D-8CEF-A5B8A62A9BC8}"/>
    <dgm:cxn modelId="{0CB2B768-D66A-4001-8178-ED0EA1F5E35C}" type="presOf" srcId="{FCC69B60-6B7E-421F-96F6-2E50C118B9AC}" destId="{52832922-2674-4531-98E8-4DB4B14332E1}" srcOrd="0" destOrd="0" presId="urn:microsoft.com/office/officeart/2005/8/layout/vProcess5"/>
    <dgm:cxn modelId="{5BD55DA4-1A76-4F94-866A-E4A48A964200}" type="presOf" srcId="{FCC69B60-6B7E-421F-96F6-2E50C118B9AC}" destId="{E2F7C82A-6F47-4854-8291-CD612537C510}" srcOrd="1" destOrd="0" presId="urn:microsoft.com/office/officeart/2005/8/layout/vProcess5"/>
    <dgm:cxn modelId="{8A790836-54BA-491E-B6BF-26B0C71B5000}" type="presOf" srcId="{C5AB88D2-17AF-48D1-9F99-177B40612907}" destId="{5F352414-A6ED-4519-971C-42EDC83F3C79}" srcOrd="0" destOrd="0" presId="urn:microsoft.com/office/officeart/2005/8/layout/vProcess5"/>
    <dgm:cxn modelId="{A2828984-F31F-4957-AD1B-58360BB16322}" srcId="{BA773578-0A0A-4AAB-BCA5-816B80BC5B6A}" destId="{FCC69B60-6B7E-421F-96F6-2E50C118B9AC}" srcOrd="0" destOrd="0" parTransId="{6C9FE43C-BBC3-43CD-9EDC-C29EC0A03510}" sibTransId="{F39BAD73-40BB-4447-8119-18AEFF5AF152}"/>
    <dgm:cxn modelId="{5BED714F-F5F1-4412-A72F-7422ED596614}" srcId="{BA773578-0A0A-4AAB-BCA5-816B80BC5B6A}" destId="{C47C2604-AC54-4FCB-8D07-8477D35C013B}" srcOrd="2" destOrd="0" parTransId="{35365A20-F917-4C73-903A-DE193FCFA32C}" sibTransId="{D28A1C92-24B3-4A01-A264-BA3E63F114D2}"/>
    <dgm:cxn modelId="{0773059D-8C75-417C-8254-4D04C75752B7}" type="presOf" srcId="{D28A1C92-24B3-4A01-A264-BA3E63F114D2}" destId="{1CEEC21A-223E-4CB1-81AB-E15E2CB0FBE4}" srcOrd="0" destOrd="0" presId="urn:microsoft.com/office/officeart/2005/8/layout/vProcess5"/>
    <dgm:cxn modelId="{0FC76FBC-4669-411C-9378-580DB5346EBA}" type="presOf" srcId="{C47C2604-AC54-4FCB-8D07-8477D35C013B}" destId="{E6989D9D-473C-498C-8F42-51D8F9BD3C07}" srcOrd="1" destOrd="0" presId="urn:microsoft.com/office/officeart/2005/8/layout/vProcess5"/>
    <dgm:cxn modelId="{05AF59CD-16B0-4C18-9443-EA288DDD62BB}" type="presOf" srcId="{C47C2604-AC54-4FCB-8D07-8477D35C013B}" destId="{45D6F4F8-05BD-4064-8FD7-2FEF5E98672E}" srcOrd="0" destOrd="0" presId="urn:microsoft.com/office/officeart/2005/8/layout/vProcess5"/>
    <dgm:cxn modelId="{5D428C3E-3721-40B5-B57B-4441563180B3}" type="presParOf" srcId="{AE02BEA3-657F-45BC-831B-A8ABD0B79BD8}" destId="{DD4B9ACA-1AE6-48B2-8981-730520C716EE}" srcOrd="0" destOrd="0" presId="urn:microsoft.com/office/officeart/2005/8/layout/vProcess5"/>
    <dgm:cxn modelId="{45838606-7AEF-4FAC-AF2B-EE33A18770D2}" type="presParOf" srcId="{AE02BEA3-657F-45BC-831B-A8ABD0B79BD8}" destId="{52832922-2674-4531-98E8-4DB4B14332E1}" srcOrd="1" destOrd="0" presId="urn:microsoft.com/office/officeart/2005/8/layout/vProcess5"/>
    <dgm:cxn modelId="{54C74F27-18EF-4819-9DA7-6AAAB6721E75}" type="presParOf" srcId="{AE02BEA3-657F-45BC-831B-A8ABD0B79BD8}" destId="{5F352414-A6ED-4519-971C-42EDC83F3C79}" srcOrd="2" destOrd="0" presId="urn:microsoft.com/office/officeart/2005/8/layout/vProcess5"/>
    <dgm:cxn modelId="{7FC33355-A37F-4B89-B9C6-9A67C9A3AA90}" type="presParOf" srcId="{AE02BEA3-657F-45BC-831B-A8ABD0B79BD8}" destId="{45D6F4F8-05BD-4064-8FD7-2FEF5E98672E}" srcOrd="3" destOrd="0" presId="urn:microsoft.com/office/officeart/2005/8/layout/vProcess5"/>
    <dgm:cxn modelId="{52A37B40-47DB-4CB2-86F7-79C4E0577F02}" type="presParOf" srcId="{AE02BEA3-657F-45BC-831B-A8ABD0B79BD8}" destId="{3C0F12FB-256F-4C7E-9F26-825CDA70E6A6}" srcOrd="4" destOrd="0" presId="urn:microsoft.com/office/officeart/2005/8/layout/vProcess5"/>
    <dgm:cxn modelId="{F307F09C-B473-47E0-811E-7D8B032FF0AF}" type="presParOf" srcId="{AE02BEA3-657F-45BC-831B-A8ABD0B79BD8}" destId="{3D87A371-5E7A-4715-AA79-7F7381BCD1CF}" srcOrd="5" destOrd="0" presId="urn:microsoft.com/office/officeart/2005/8/layout/vProcess5"/>
    <dgm:cxn modelId="{4515D674-6683-4A9B-A952-2B33E4BC52CF}" type="presParOf" srcId="{AE02BEA3-657F-45BC-831B-A8ABD0B79BD8}" destId="{FA9D8EC0-DEC4-4FE5-8A1C-1BE95AEB8279}" srcOrd="6" destOrd="0" presId="urn:microsoft.com/office/officeart/2005/8/layout/vProcess5"/>
    <dgm:cxn modelId="{B2A11DE6-BF7E-4E42-83FD-641F5D4134A0}" type="presParOf" srcId="{AE02BEA3-657F-45BC-831B-A8ABD0B79BD8}" destId="{1CEEC21A-223E-4CB1-81AB-E15E2CB0FBE4}" srcOrd="7" destOrd="0" presId="urn:microsoft.com/office/officeart/2005/8/layout/vProcess5"/>
    <dgm:cxn modelId="{340E6E22-7F5D-4B88-80A5-AD3DE6E54171}" type="presParOf" srcId="{AE02BEA3-657F-45BC-831B-A8ABD0B79BD8}" destId="{E2F7C82A-6F47-4854-8291-CD612537C510}" srcOrd="8" destOrd="0" presId="urn:microsoft.com/office/officeart/2005/8/layout/vProcess5"/>
    <dgm:cxn modelId="{8353FFC2-5EBC-4109-96D7-4B1DB804A8CD}" type="presParOf" srcId="{AE02BEA3-657F-45BC-831B-A8ABD0B79BD8}" destId="{11819195-0ED3-46DE-A518-5F9B729B5A24}" srcOrd="9" destOrd="0" presId="urn:microsoft.com/office/officeart/2005/8/layout/vProcess5"/>
    <dgm:cxn modelId="{E840BD67-EC04-412E-95DC-5C4E7C888507}" type="presParOf" srcId="{AE02BEA3-657F-45BC-831B-A8ABD0B79BD8}" destId="{E6989D9D-473C-498C-8F42-51D8F9BD3C07}" srcOrd="10" destOrd="0" presId="urn:microsoft.com/office/officeart/2005/8/layout/vProcess5"/>
    <dgm:cxn modelId="{EA55AB51-A91B-44CB-99D4-A3C469A6A30A}" type="presParOf" srcId="{AE02BEA3-657F-45BC-831B-A8ABD0B79BD8}" destId="{B8DFEB18-C8C9-45BB-B031-E35863F44529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2734F2-BEC2-4A99-9CC8-5A2FC129AA7B}" type="doc">
      <dgm:prSet loTypeId="urn:microsoft.com/office/officeart/2005/8/layout/vList2" loCatId="list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sk-SK"/>
        </a:p>
      </dgm:t>
    </dgm:pt>
    <dgm:pt modelId="{22F64414-767F-494F-9477-D41D3AC42C19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systémové modely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87B5B50-FB08-44B7-BFEF-827ADFCCA2C7}" type="parTrans" cxnId="{0C664595-0802-48FD-85F2-8875A299614E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B4CEB01-3933-4DAB-AD93-7A051DB5233D}" type="sibTrans" cxnId="{0C664595-0802-48FD-85F2-8875A299614E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78F436F-7FAC-421D-BDAD-1D79C82EDD39}">
      <dgm:prSet phldrT="[Text]" custT="1"/>
      <dgm:spPr/>
      <dgm:t>
        <a:bodyPr/>
        <a:lstStyle/>
        <a:p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pôvod v teórii systémov (systém otvorený, uzavretý, prostredie, spätná väzba, adaptácia...)</a:t>
          </a:r>
          <a:endParaRPr lang="sk-SK" sz="1800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8180D793-11B7-4161-91DD-045A4F0BD825}" type="parTrans" cxnId="{B1396D72-A127-40ED-9B77-805703CAD6F0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3664A64-4950-49CF-9E05-A971AC8E59D0}" type="sibTrans" cxnId="{B1396D72-A127-40ED-9B77-805703CAD6F0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B0BD0CD-B7B7-4F9D-BCC8-43685F60192E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humanistické modely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E7C63A9-D262-45D1-B5C7-544B847E7966}" type="parTrans" cxnId="{69395307-FB8D-4AD9-AC3D-3EB2F6BB15D8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AF6C8CE-A6B3-4358-A314-8B1A245C53B9}" type="sibTrans" cxnId="{69395307-FB8D-4AD9-AC3D-3EB2F6BB15D8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27FBF71-6DDA-4807-930A-22E1A0ED103C}">
      <dgm:prSet phldrT="[Text]" custT="1"/>
      <dgm:spPr/>
      <dgm:t>
        <a:bodyPr/>
        <a:lstStyle/>
        <a:p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princípy humanizmu, filozofia, </a:t>
          </a:r>
          <a:r>
            <a:rPr lang="sk-SK" altLang="sk-SK" sz="1800" dirty="0" err="1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existencionalizmus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, fenomenológia (sloboda, existencia, autonómia, 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</a:rPr>
            <a:t>dôstojnosť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...)</a:t>
          </a:r>
          <a:endParaRPr lang="sk-SK" sz="1800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772FFC4-3C5D-4E4F-A90E-18AEF052C322}" type="parTrans" cxnId="{82971790-4A6A-439C-B378-39A7E5B62924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0CA708DC-4D34-4E46-999E-625B795243CA}" type="sibTrans" cxnId="{82971790-4A6A-439C-B378-39A7E5B62924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C02EB9DB-A63B-40FA-A7D4-D42A958E9592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vývojové modely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50C12789-E4D3-4DD1-A8E2-D7AD60C98691}" type="parTrans" cxnId="{2C09ADAE-A1FA-4B4A-B6EC-E978D21C9DD2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B88BAF17-5439-46F6-A35E-905E5768FDB7}" type="sibTrans" cxnId="{2C09ADAE-A1FA-4B4A-B6EC-E978D21C9DD2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16409B72-78FE-4CF5-8D01-C35B806A6B30}">
      <dgm:prSet phldrT="[Text]" custT="1"/>
      <dgm:spPr/>
      <dgm:t>
        <a:bodyPr/>
        <a:lstStyle/>
        <a:p>
          <a:r>
            <a:rPr lang="sk-SK" sz="1800" b="1" dirty="0" smtClean="0">
              <a:solidFill>
                <a:schemeClr val="tx1"/>
              </a:solidFill>
              <a:latin typeface="Garamond" panose="02020404030301010803" pitchFamily="18" charset="0"/>
            </a:rPr>
            <a:t>interakčné modely</a:t>
          </a:r>
          <a:endParaRPr lang="sk-SK" sz="1800" b="1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6FD61885-9362-472D-BF6E-5071B8CF32D9}" type="parTrans" cxnId="{5C2DA528-B5F7-42BB-9065-0F9136E23DD5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416870C2-B81E-4466-85D2-6E372054C514}" type="sibTrans" cxnId="{5C2DA528-B5F7-42BB-9065-0F9136E23DD5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E341BBA4-5154-4D7D-9F65-2A90DAF05999}">
      <dgm:prSet phldrT="[Text]" custT="1"/>
      <dgm:spPr/>
      <dgm:t>
        <a:bodyPr/>
        <a:lstStyle/>
        <a:p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základ v psychológii, filozoficko-svetonázorovom presved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č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ení (rast, vývoj, dospievanie...)</a:t>
          </a:r>
          <a:endParaRPr lang="sk-SK" sz="1800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A21EA4D1-4876-4437-B4AD-A715B3434D67}" type="parTrans" cxnId="{EDF4E059-F28D-4FE3-A492-907A114F8E93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2AFDA772-950A-47E8-B6BD-2AA59C9087FF}" type="sibTrans" cxnId="{EDF4E059-F28D-4FE3-A492-907A114F8E93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3E2A30FC-CCEE-4F07-9252-75B168B00E84}">
      <dgm:prSet phldrT="[Text]" custT="1"/>
      <dgm:spPr/>
      <dgm:t>
        <a:bodyPr/>
        <a:lstStyle/>
        <a:p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pôvod v sociológii, filozoficko-svetonázorovom presved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č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ení (komunikácia, rola, sociálne konanie, sociálne vz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ť</a:t>
          </a:r>
          <a:r>
            <a: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ahy...)</a:t>
          </a:r>
          <a:endParaRPr lang="sk-SK" sz="1800" dirty="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78DA7E10-DC41-4A14-B207-B76B090B0AF3}" type="parTrans" cxnId="{121048AE-AB50-415B-B711-0EB7DC3375B3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CA7351C-15E6-456E-AF43-C74B1B4683B4}" type="sibTrans" cxnId="{121048AE-AB50-415B-B711-0EB7DC3375B3}">
      <dgm:prSet/>
      <dgm:spPr/>
      <dgm:t>
        <a:bodyPr/>
        <a:lstStyle/>
        <a:p>
          <a:endParaRPr lang="sk-SK" sz="1800">
            <a:solidFill>
              <a:schemeClr val="tx1"/>
            </a:solidFill>
            <a:latin typeface="Garamond" panose="02020404030301010803" pitchFamily="18" charset="0"/>
          </a:endParaRPr>
        </a:p>
      </dgm:t>
    </dgm:pt>
    <dgm:pt modelId="{DD54D9FD-1260-49E6-B954-471C43BB5BE8}" type="pres">
      <dgm:prSet presAssocID="{D72734F2-BEC2-4A99-9CC8-5A2FC129AA7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sk-SK"/>
        </a:p>
      </dgm:t>
    </dgm:pt>
    <dgm:pt modelId="{A9F400A3-E057-4554-9343-4F6178B0784B}" type="pres">
      <dgm:prSet presAssocID="{22F64414-767F-494F-9477-D41D3AC42C19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FB5EC1E-3A56-4A18-BC43-64656576FE78}" type="pres">
      <dgm:prSet presAssocID="{22F64414-767F-494F-9477-D41D3AC42C19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D8C866E6-5136-4831-B308-1F42E1296B28}" type="pres">
      <dgm:prSet presAssocID="{C02EB9DB-A63B-40FA-A7D4-D42A958E9592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CA5642B9-99E9-4F2F-9F9A-D5319DE3E7A4}" type="pres">
      <dgm:prSet presAssocID="{C02EB9DB-A63B-40FA-A7D4-D42A958E9592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5B54424-3C14-47D5-944C-41FE602282AD}" type="pres">
      <dgm:prSet presAssocID="{16409B72-78FE-4CF5-8D01-C35B806A6B3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6540DE66-DAA2-4609-AEC2-12F1160B3AD9}" type="pres">
      <dgm:prSet presAssocID="{16409B72-78FE-4CF5-8D01-C35B806A6B30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0B4B15CD-B498-4646-A0DB-343B09B2CA96}" type="pres">
      <dgm:prSet presAssocID="{CB0BD0CD-B7B7-4F9D-BCC8-43685F60192E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sk-SK"/>
        </a:p>
      </dgm:t>
    </dgm:pt>
    <dgm:pt modelId="{E76D911C-98DC-46B6-BE26-077CBF980FF8}" type="pres">
      <dgm:prSet presAssocID="{CB0BD0CD-B7B7-4F9D-BCC8-43685F60192E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sk-SK"/>
        </a:p>
      </dgm:t>
    </dgm:pt>
  </dgm:ptLst>
  <dgm:cxnLst>
    <dgm:cxn modelId="{69395307-FB8D-4AD9-AC3D-3EB2F6BB15D8}" srcId="{D72734F2-BEC2-4A99-9CC8-5A2FC129AA7B}" destId="{CB0BD0CD-B7B7-4F9D-BCC8-43685F60192E}" srcOrd="3" destOrd="0" parTransId="{0E7C63A9-D262-45D1-B5C7-544B847E7966}" sibTransId="{0AF6C8CE-A6B3-4358-A314-8B1A245C53B9}"/>
    <dgm:cxn modelId="{E2E72C49-3442-40B7-A5E7-907D10623F6B}" type="presOf" srcId="{E341BBA4-5154-4D7D-9F65-2A90DAF05999}" destId="{CA5642B9-99E9-4F2F-9F9A-D5319DE3E7A4}" srcOrd="0" destOrd="0" presId="urn:microsoft.com/office/officeart/2005/8/layout/vList2"/>
    <dgm:cxn modelId="{A6B33CB2-376E-42E2-818D-B04669AE6299}" type="presOf" srcId="{178F436F-7FAC-421D-BDAD-1D79C82EDD39}" destId="{EFB5EC1E-3A56-4A18-BC43-64656576FE78}" srcOrd="0" destOrd="0" presId="urn:microsoft.com/office/officeart/2005/8/layout/vList2"/>
    <dgm:cxn modelId="{82971790-4A6A-439C-B378-39A7E5B62924}" srcId="{CB0BD0CD-B7B7-4F9D-BCC8-43685F60192E}" destId="{427FBF71-6DDA-4807-930A-22E1A0ED103C}" srcOrd="0" destOrd="0" parTransId="{7772FFC4-3C5D-4E4F-A90E-18AEF052C322}" sibTransId="{0CA708DC-4D34-4E46-999E-625B795243CA}"/>
    <dgm:cxn modelId="{EDF4E059-F28D-4FE3-A492-907A114F8E93}" srcId="{C02EB9DB-A63B-40FA-A7D4-D42A958E9592}" destId="{E341BBA4-5154-4D7D-9F65-2A90DAF05999}" srcOrd="0" destOrd="0" parTransId="{A21EA4D1-4876-4437-B4AD-A715B3434D67}" sibTransId="{2AFDA772-950A-47E8-B6BD-2AA59C9087FF}"/>
    <dgm:cxn modelId="{5C2DA528-B5F7-42BB-9065-0F9136E23DD5}" srcId="{D72734F2-BEC2-4A99-9CC8-5A2FC129AA7B}" destId="{16409B72-78FE-4CF5-8D01-C35B806A6B30}" srcOrd="2" destOrd="0" parTransId="{6FD61885-9362-472D-BF6E-5071B8CF32D9}" sibTransId="{416870C2-B81E-4466-85D2-6E372054C514}"/>
    <dgm:cxn modelId="{22CBA9F7-9060-47EF-BDFA-EC940D7F2F57}" type="presOf" srcId="{16409B72-78FE-4CF5-8D01-C35B806A6B30}" destId="{65B54424-3C14-47D5-944C-41FE602282AD}" srcOrd="0" destOrd="0" presId="urn:microsoft.com/office/officeart/2005/8/layout/vList2"/>
    <dgm:cxn modelId="{774BC2CA-CDCC-419E-8A75-E6319FEC5EFF}" type="presOf" srcId="{427FBF71-6DDA-4807-930A-22E1A0ED103C}" destId="{E76D911C-98DC-46B6-BE26-077CBF980FF8}" srcOrd="0" destOrd="0" presId="urn:microsoft.com/office/officeart/2005/8/layout/vList2"/>
    <dgm:cxn modelId="{0C664595-0802-48FD-85F2-8875A299614E}" srcId="{D72734F2-BEC2-4A99-9CC8-5A2FC129AA7B}" destId="{22F64414-767F-494F-9477-D41D3AC42C19}" srcOrd="0" destOrd="0" parTransId="{187B5B50-FB08-44B7-BFEF-827ADFCCA2C7}" sibTransId="{8B4CEB01-3933-4DAB-AD93-7A051DB5233D}"/>
    <dgm:cxn modelId="{85CB77FF-8064-47CC-98F8-B2C80BDEF53B}" type="presOf" srcId="{22F64414-767F-494F-9477-D41D3AC42C19}" destId="{A9F400A3-E057-4554-9343-4F6178B0784B}" srcOrd="0" destOrd="0" presId="urn:microsoft.com/office/officeart/2005/8/layout/vList2"/>
    <dgm:cxn modelId="{F5340E80-3898-45CB-B5E4-6AE4078FCBE1}" type="presOf" srcId="{3E2A30FC-CCEE-4F07-9252-75B168B00E84}" destId="{6540DE66-DAA2-4609-AEC2-12F1160B3AD9}" srcOrd="0" destOrd="0" presId="urn:microsoft.com/office/officeart/2005/8/layout/vList2"/>
    <dgm:cxn modelId="{2C09ADAE-A1FA-4B4A-B6EC-E978D21C9DD2}" srcId="{D72734F2-BEC2-4A99-9CC8-5A2FC129AA7B}" destId="{C02EB9DB-A63B-40FA-A7D4-D42A958E9592}" srcOrd="1" destOrd="0" parTransId="{50C12789-E4D3-4DD1-A8E2-D7AD60C98691}" sibTransId="{B88BAF17-5439-46F6-A35E-905E5768FDB7}"/>
    <dgm:cxn modelId="{5B2E930D-E82E-46DF-B213-3FDCF1236FF1}" type="presOf" srcId="{CB0BD0CD-B7B7-4F9D-BCC8-43685F60192E}" destId="{0B4B15CD-B498-4646-A0DB-343B09B2CA96}" srcOrd="0" destOrd="0" presId="urn:microsoft.com/office/officeart/2005/8/layout/vList2"/>
    <dgm:cxn modelId="{121048AE-AB50-415B-B711-0EB7DC3375B3}" srcId="{16409B72-78FE-4CF5-8D01-C35B806A6B30}" destId="{3E2A30FC-CCEE-4F07-9252-75B168B00E84}" srcOrd="0" destOrd="0" parTransId="{78DA7E10-DC41-4A14-B207-B76B090B0AF3}" sibTransId="{DCA7351C-15E6-456E-AF43-C74B1B4683B4}"/>
    <dgm:cxn modelId="{47E5E9C7-8450-4159-BCD1-E22F733356F8}" type="presOf" srcId="{D72734F2-BEC2-4A99-9CC8-5A2FC129AA7B}" destId="{DD54D9FD-1260-49E6-B954-471C43BB5BE8}" srcOrd="0" destOrd="0" presId="urn:microsoft.com/office/officeart/2005/8/layout/vList2"/>
    <dgm:cxn modelId="{465FF18D-80AC-4A71-8FF5-B48D2CF0A930}" type="presOf" srcId="{C02EB9DB-A63B-40FA-A7D4-D42A958E9592}" destId="{D8C866E6-5136-4831-B308-1F42E1296B28}" srcOrd="0" destOrd="0" presId="urn:microsoft.com/office/officeart/2005/8/layout/vList2"/>
    <dgm:cxn modelId="{B1396D72-A127-40ED-9B77-805703CAD6F0}" srcId="{22F64414-767F-494F-9477-D41D3AC42C19}" destId="{178F436F-7FAC-421D-BDAD-1D79C82EDD39}" srcOrd="0" destOrd="0" parTransId="{8180D793-11B7-4161-91DD-045A4F0BD825}" sibTransId="{A3664A64-4950-49CF-9E05-A971AC8E59D0}"/>
    <dgm:cxn modelId="{34644602-6C01-4C33-B49E-886264AC26D7}" type="presParOf" srcId="{DD54D9FD-1260-49E6-B954-471C43BB5BE8}" destId="{A9F400A3-E057-4554-9343-4F6178B0784B}" srcOrd="0" destOrd="0" presId="urn:microsoft.com/office/officeart/2005/8/layout/vList2"/>
    <dgm:cxn modelId="{613A0372-57E5-4DF5-BED0-1A06247041B9}" type="presParOf" srcId="{DD54D9FD-1260-49E6-B954-471C43BB5BE8}" destId="{EFB5EC1E-3A56-4A18-BC43-64656576FE78}" srcOrd="1" destOrd="0" presId="urn:microsoft.com/office/officeart/2005/8/layout/vList2"/>
    <dgm:cxn modelId="{EF75BA62-3058-43C1-AE2D-4E6CE80A4095}" type="presParOf" srcId="{DD54D9FD-1260-49E6-B954-471C43BB5BE8}" destId="{D8C866E6-5136-4831-B308-1F42E1296B28}" srcOrd="2" destOrd="0" presId="urn:microsoft.com/office/officeart/2005/8/layout/vList2"/>
    <dgm:cxn modelId="{B77ACE18-1C5C-4646-8FC0-BC3828432C42}" type="presParOf" srcId="{DD54D9FD-1260-49E6-B954-471C43BB5BE8}" destId="{CA5642B9-99E9-4F2F-9F9A-D5319DE3E7A4}" srcOrd="3" destOrd="0" presId="urn:microsoft.com/office/officeart/2005/8/layout/vList2"/>
    <dgm:cxn modelId="{A0C8B393-7A15-48C5-B75F-C838F3530403}" type="presParOf" srcId="{DD54D9FD-1260-49E6-B954-471C43BB5BE8}" destId="{65B54424-3C14-47D5-944C-41FE602282AD}" srcOrd="4" destOrd="0" presId="urn:microsoft.com/office/officeart/2005/8/layout/vList2"/>
    <dgm:cxn modelId="{D437EB65-4E71-46E6-AA23-6C46F0841896}" type="presParOf" srcId="{DD54D9FD-1260-49E6-B954-471C43BB5BE8}" destId="{6540DE66-DAA2-4609-AEC2-12F1160B3AD9}" srcOrd="5" destOrd="0" presId="urn:microsoft.com/office/officeart/2005/8/layout/vList2"/>
    <dgm:cxn modelId="{01E4D4E3-9D90-4280-9725-E786F754EEEB}" type="presParOf" srcId="{DD54D9FD-1260-49E6-B954-471C43BB5BE8}" destId="{0B4B15CD-B498-4646-A0DB-343B09B2CA96}" srcOrd="6" destOrd="0" presId="urn:microsoft.com/office/officeart/2005/8/layout/vList2"/>
    <dgm:cxn modelId="{B16EE7FF-0253-4385-AA1C-2EB593A2BA2F}" type="presParOf" srcId="{DD54D9FD-1260-49E6-B954-471C43BB5BE8}" destId="{E76D911C-98DC-46B6-BE26-077CBF980FF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832922-2674-4531-98E8-4DB4B14332E1}">
      <dsp:nvSpPr>
        <dsp:cNvPr id="0" name=""/>
        <dsp:cNvSpPr/>
      </dsp:nvSpPr>
      <dsp:spPr>
        <a:xfrm>
          <a:off x="0" y="0"/>
          <a:ext cx="6877049" cy="853916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predmet skúmania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25010" y="25010"/>
        <a:ext cx="5883452" cy="803896"/>
      </dsp:txXfrm>
    </dsp:sp>
    <dsp:sp modelId="{5F352414-A6ED-4519-971C-42EDC83F3C79}">
      <dsp:nvSpPr>
        <dsp:cNvPr id="0" name=""/>
        <dsp:cNvSpPr/>
      </dsp:nvSpPr>
      <dsp:spPr>
        <a:xfrm>
          <a:off x="575952" y="1009173"/>
          <a:ext cx="6877049" cy="853916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poznatky odboru 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600962" y="1034183"/>
        <a:ext cx="5696031" cy="803896"/>
      </dsp:txXfrm>
    </dsp:sp>
    <dsp:sp modelId="{45D6F4F8-05BD-4064-8FD7-2FEF5E98672E}">
      <dsp:nvSpPr>
        <dsp:cNvPr id="0" name=""/>
        <dsp:cNvSpPr/>
      </dsp:nvSpPr>
      <dsp:spPr>
        <a:xfrm>
          <a:off x="1143309" y="2018347"/>
          <a:ext cx="6877049" cy="853916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odbornú terminológiu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1168319" y="2043357"/>
        <a:ext cx="5704627" cy="803896"/>
      </dsp:txXfrm>
    </dsp:sp>
    <dsp:sp modelId="{3C0F12FB-256F-4C7E-9F26-825CDA70E6A6}">
      <dsp:nvSpPr>
        <dsp:cNvPr id="0" name=""/>
        <dsp:cNvSpPr/>
      </dsp:nvSpPr>
      <dsp:spPr>
        <a:xfrm>
          <a:off x="1719262" y="3027520"/>
          <a:ext cx="6877049" cy="853916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metódy skúmania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1744272" y="3052530"/>
        <a:ext cx="5696031" cy="803896"/>
      </dsp:txXfrm>
    </dsp:sp>
    <dsp:sp modelId="{3D87A371-5E7A-4715-AA79-7F7381BCD1CF}">
      <dsp:nvSpPr>
        <dsp:cNvPr id="0" name=""/>
        <dsp:cNvSpPr/>
      </dsp:nvSpPr>
      <dsp:spPr>
        <a:xfrm>
          <a:off x="6322004" y="654022"/>
          <a:ext cx="555045" cy="55504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800" b="1" kern="120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6446889" y="654022"/>
        <a:ext cx="305275" cy="417671"/>
      </dsp:txXfrm>
    </dsp:sp>
    <dsp:sp modelId="{FA9D8EC0-DEC4-4FE5-8A1C-1BE95AEB8279}">
      <dsp:nvSpPr>
        <dsp:cNvPr id="0" name=""/>
        <dsp:cNvSpPr/>
      </dsp:nvSpPr>
      <dsp:spPr>
        <a:xfrm>
          <a:off x="6897957" y="1663195"/>
          <a:ext cx="555045" cy="55504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800" b="1" kern="120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7022842" y="1663195"/>
        <a:ext cx="305275" cy="417671"/>
      </dsp:txXfrm>
    </dsp:sp>
    <dsp:sp modelId="{1CEEC21A-223E-4CB1-81AB-E15E2CB0FBE4}">
      <dsp:nvSpPr>
        <dsp:cNvPr id="0" name=""/>
        <dsp:cNvSpPr/>
      </dsp:nvSpPr>
      <dsp:spPr>
        <a:xfrm>
          <a:off x="7465313" y="2672369"/>
          <a:ext cx="555045" cy="555045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k-SK" sz="1800" b="1" kern="120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7590198" y="2672369"/>
        <a:ext cx="305275" cy="4176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F400A3-E057-4554-9343-4F6178B0784B}">
      <dsp:nvSpPr>
        <dsp:cNvPr id="0" name=""/>
        <dsp:cNvSpPr/>
      </dsp:nvSpPr>
      <dsp:spPr>
        <a:xfrm>
          <a:off x="0" y="25428"/>
          <a:ext cx="8596312" cy="486720"/>
        </a:xfrm>
        <a:prstGeom prst="round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systémové modely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23760" y="49188"/>
        <a:ext cx="8548792" cy="439200"/>
      </dsp:txXfrm>
    </dsp:sp>
    <dsp:sp modelId="{EFB5EC1E-3A56-4A18-BC43-64656576FE78}">
      <dsp:nvSpPr>
        <dsp:cNvPr id="0" name=""/>
        <dsp:cNvSpPr/>
      </dsp:nvSpPr>
      <dsp:spPr>
        <a:xfrm>
          <a:off x="0" y="512148"/>
          <a:ext cx="8596312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93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pôvod v teórii systémov (systém otvorený, uzavretý, prostredie, spätná väzba, adaptácia...)</a:t>
          </a:r>
          <a:endParaRPr lang="sk-SK" sz="1800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0" y="512148"/>
        <a:ext cx="8596312" cy="430560"/>
      </dsp:txXfrm>
    </dsp:sp>
    <dsp:sp modelId="{D8C866E6-5136-4831-B308-1F42E1296B28}">
      <dsp:nvSpPr>
        <dsp:cNvPr id="0" name=""/>
        <dsp:cNvSpPr/>
      </dsp:nvSpPr>
      <dsp:spPr>
        <a:xfrm>
          <a:off x="0" y="942708"/>
          <a:ext cx="8596312" cy="486720"/>
        </a:xfrm>
        <a:prstGeom prst="roundRect">
          <a:avLst/>
        </a:prstGeom>
        <a:solidFill>
          <a:schemeClr val="accent1">
            <a:shade val="80000"/>
            <a:hueOff val="62621"/>
            <a:satOff val="4972"/>
            <a:lumOff val="704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vývojové modely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23760" y="966468"/>
        <a:ext cx="8548792" cy="439200"/>
      </dsp:txXfrm>
    </dsp:sp>
    <dsp:sp modelId="{CA5642B9-99E9-4F2F-9F9A-D5319DE3E7A4}">
      <dsp:nvSpPr>
        <dsp:cNvPr id="0" name=""/>
        <dsp:cNvSpPr/>
      </dsp:nvSpPr>
      <dsp:spPr>
        <a:xfrm>
          <a:off x="0" y="1429428"/>
          <a:ext cx="8596312" cy="430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93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základ v psychológii, filozoficko-svetonázorovom presved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č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ení (rast, vývoj, dospievanie...)</a:t>
          </a:r>
          <a:endParaRPr lang="sk-SK" sz="1800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0" y="1429428"/>
        <a:ext cx="8596312" cy="430560"/>
      </dsp:txXfrm>
    </dsp:sp>
    <dsp:sp modelId="{65B54424-3C14-47D5-944C-41FE602282AD}">
      <dsp:nvSpPr>
        <dsp:cNvPr id="0" name=""/>
        <dsp:cNvSpPr/>
      </dsp:nvSpPr>
      <dsp:spPr>
        <a:xfrm>
          <a:off x="0" y="1859988"/>
          <a:ext cx="8596312" cy="486720"/>
        </a:xfrm>
        <a:prstGeom prst="roundRect">
          <a:avLst/>
        </a:prstGeom>
        <a:solidFill>
          <a:schemeClr val="accent1">
            <a:shade val="80000"/>
            <a:hueOff val="125241"/>
            <a:satOff val="9944"/>
            <a:lumOff val="14098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interakčné modely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23760" y="1883748"/>
        <a:ext cx="8548792" cy="439200"/>
      </dsp:txXfrm>
    </dsp:sp>
    <dsp:sp modelId="{6540DE66-DAA2-4609-AEC2-12F1160B3AD9}">
      <dsp:nvSpPr>
        <dsp:cNvPr id="0" name=""/>
        <dsp:cNvSpPr/>
      </dsp:nvSpPr>
      <dsp:spPr>
        <a:xfrm>
          <a:off x="0" y="2346708"/>
          <a:ext cx="8596312" cy="511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93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pôvod v sociológii, filozoficko-svetonázorovom presved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č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ení (komunikácia, rola, sociálne konanie, sociálne vz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rPr>
            <a:t>ť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ahy...)</a:t>
          </a:r>
          <a:endParaRPr lang="sk-SK" sz="1800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0" y="2346708"/>
        <a:ext cx="8596312" cy="511290"/>
      </dsp:txXfrm>
    </dsp:sp>
    <dsp:sp modelId="{0B4B15CD-B498-4646-A0DB-343B09B2CA96}">
      <dsp:nvSpPr>
        <dsp:cNvPr id="0" name=""/>
        <dsp:cNvSpPr/>
      </dsp:nvSpPr>
      <dsp:spPr>
        <a:xfrm>
          <a:off x="0" y="2857998"/>
          <a:ext cx="8596312" cy="486720"/>
        </a:xfrm>
        <a:prstGeom prst="roundRect">
          <a:avLst/>
        </a:prstGeom>
        <a:solidFill>
          <a:schemeClr val="accent1">
            <a:shade val="80000"/>
            <a:hueOff val="187862"/>
            <a:satOff val="14916"/>
            <a:lumOff val="2114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k-SK" sz="1800" b="1" kern="1200" dirty="0" smtClean="0">
              <a:solidFill>
                <a:schemeClr val="tx1"/>
              </a:solidFill>
              <a:latin typeface="Garamond" panose="02020404030301010803" pitchFamily="18" charset="0"/>
            </a:rPr>
            <a:t>humanistické modely</a:t>
          </a:r>
          <a:endParaRPr lang="sk-SK" sz="1800" b="1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23760" y="2881758"/>
        <a:ext cx="8548792" cy="439200"/>
      </dsp:txXfrm>
    </dsp:sp>
    <dsp:sp modelId="{E76D911C-98DC-46B6-BE26-077CBF980FF8}">
      <dsp:nvSpPr>
        <dsp:cNvPr id="0" name=""/>
        <dsp:cNvSpPr/>
      </dsp:nvSpPr>
      <dsp:spPr>
        <a:xfrm>
          <a:off x="0" y="3344718"/>
          <a:ext cx="8596312" cy="5112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2933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princípy humanizmu, filozofia, </a:t>
          </a:r>
          <a:r>
            <a:rPr lang="sk-SK" altLang="sk-SK" sz="1800" kern="1200" dirty="0" err="1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existencionalizmus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, fenomenológia (sloboda, existencia, autonómia, 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</a:rPr>
            <a:t>dôstojnosť</a:t>
          </a:r>
          <a:r>
            <a:rPr lang="sk-SK" altLang="sk-SK" sz="1800" kern="1200" dirty="0" smtClean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rPr>
            <a:t>...)</a:t>
          </a:r>
          <a:endParaRPr lang="sk-SK" sz="1800" kern="1200" dirty="0">
            <a:solidFill>
              <a:schemeClr val="tx1"/>
            </a:solidFill>
            <a:latin typeface="Garamond" panose="02020404030301010803" pitchFamily="18" charset="0"/>
          </a:endParaRPr>
        </a:p>
      </dsp:txBody>
      <dsp:txXfrm>
        <a:off x="0" y="3344718"/>
        <a:ext cx="8596312" cy="5112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22507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5333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18849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4679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66429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14914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21413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9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k-SK" smtClean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565904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ov a po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0509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nuka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23795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894662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s názvom ponu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58052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alebo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735316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287114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7513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Upraviť štýly predlohy textu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2324F-4449-4C3D-AF4F-5C69EFEC6EB1}" type="datetimeFigureOut">
              <a:rPr lang="sk-SK" smtClean="0"/>
              <a:pPr/>
              <a:t>13.6.2018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9996456-6811-49C1-9682-20E734E18471}" type="slidenum">
              <a:rPr lang="sk-SK" smtClean="0"/>
              <a:pPr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08717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07067" y="1868825"/>
            <a:ext cx="7766936" cy="1646302"/>
          </a:xfrm>
        </p:spPr>
        <p:txBody>
          <a:bodyPr/>
          <a:lstStyle/>
          <a:p>
            <a:pPr algn="ctr"/>
            <a:r>
              <a:rPr lang="sk-SK" altLang="sk-SK" sz="3600" b="1" dirty="0" err="1" smtClean="0">
                <a:latin typeface="Garamond" panose="02020404030301010803" pitchFamily="18" charset="0"/>
                <a:cs typeface="Arial" panose="020B0604020202020204" pitchFamily="34" charset="0"/>
              </a:rPr>
              <a:t>Metaparadigmatický</a:t>
            </a:r>
            <a:r>
              <a:rPr lang="sk-SK" altLang="sk-SK" sz="3600" b="1" dirty="0" smtClean="0">
                <a:latin typeface="Garamond" panose="02020404030301010803" pitchFamily="18" charset="0"/>
                <a:cs typeface="Arial" panose="020B0604020202020204" pitchFamily="34" charset="0"/>
              </a:rPr>
              <a:t> systém ošetrovateľstva</a:t>
            </a:r>
            <a:endParaRPr lang="sk-SK" sz="3600" dirty="0">
              <a:latin typeface="Garamond" panose="02020404030301010803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Prof. Mgr. Katarína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Žiaková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, PhD.</a:t>
            </a:r>
          </a:p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Mgr. Dominika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Kalánková</a:t>
            </a: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l">
              <a:defRPr/>
            </a:pP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Predmet: Ošetrovateľstvo</a:t>
            </a:r>
          </a:p>
          <a:p>
            <a:pPr algn="l"/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768166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540028"/>
            <a:ext cx="8596668" cy="1320800"/>
          </a:xfrm>
        </p:spPr>
        <p:txBody>
          <a:bodyPr/>
          <a:lstStyle/>
          <a:p>
            <a:r>
              <a:rPr lang="sk-SK" b="1" dirty="0" err="1" smtClean="0">
                <a:latin typeface="Garamond" panose="02020404030301010803" pitchFamily="18" charset="0"/>
              </a:rPr>
              <a:t>Metaparadigma</a:t>
            </a:r>
            <a:r>
              <a:rPr lang="sk-SK" b="1" dirty="0" smtClean="0">
                <a:latin typeface="Garamond" panose="02020404030301010803" pitchFamily="18" charset="0"/>
              </a:rPr>
              <a:t> ošetrovateľstva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2163433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609600" y="1491496"/>
            <a:ext cx="2909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i="1" dirty="0" smtClean="0">
                <a:latin typeface="Garamond" panose="02020404030301010803" pitchFamily="18" charset="0"/>
              </a:rPr>
              <a:t>Vymedzuje:</a:t>
            </a:r>
            <a:endParaRPr lang="sk-SK" i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675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>
                <a:latin typeface="Garamond" panose="02020404030301010803" pitchFamily="18" charset="0"/>
              </a:rPr>
              <a:t>Metaparadigma</a:t>
            </a:r>
            <a:r>
              <a:rPr lang="sk-SK" b="1" dirty="0">
                <a:latin typeface="Garamond" panose="02020404030301010803" pitchFamily="18" charset="0"/>
              </a:rPr>
              <a:t> ošetrovateľstva</a:t>
            </a:r>
            <a:endParaRPr lang="sk-SK" dirty="0"/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>
          <a:xfrm>
            <a:off x="677334" y="1745673"/>
            <a:ext cx="4184035" cy="4295688"/>
          </a:xfrm>
        </p:spPr>
        <p:txBody>
          <a:bodyPr>
            <a:normAutofit/>
          </a:bodyPr>
          <a:lstStyle/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á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identifikovať špecifickú oblasť skúmania určitej vedy, odlišnej od skúmania iných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vied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á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prostredníctvom globálnych a zároveň nie nadbytočných pojmov a tvrdení obsiahnuť všetky javy spadajúce do záujmu danej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disciplíny</a:t>
            </a:r>
          </a:p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á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byť natoľko všeobecná, aby v sebe vytvárala dostatočný priestor pre vznik a rozvoj špecifických, navzájom odlišných,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poddisciplinárnych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 postojov a perspektív (konceptuálne modely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>
          <a:xfrm>
            <a:off x="5089970" y="1745673"/>
            <a:ext cx="4184034" cy="4295689"/>
          </a:xfrm>
        </p:spPr>
        <p:txBody>
          <a:bodyPr>
            <a:normAutofit/>
          </a:bodyPr>
          <a:lstStyle/>
          <a:p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á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mať z hľadiska svojho obsahu i rozsahu národný, internacionálny charakter (nemá v sebe zohľadňovať národné, kultúrne a etnické presvedčenia a hodnoty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)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Times New Roman" panose="02020603050405020304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974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altLang="sk-SK" b="1" dirty="0" err="1" smtClean="0">
                <a:latin typeface="Garamond" panose="02020404030301010803" pitchFamily="18" charset="0"/>
                <a:cs typeface="Arial" panose="020B0604020202020204" pitchFamily="34" charset="0"/>
              </a:rPr>
              <a:t>Metaparadigma</a:t>
            </a:r>
            <a:r>
              <a:rPr lang="sk-SK" altLang="sk-SK" b="1" dirty="0" smtClean="0">
                <a:latin typeface="Garamond" panose="02020404030301010803" pitchFamily="18" charset="0"/>
                <a:cs typeface="Arial" panose="020B0604020202020204" pitchFamily="34" charset="0"/>
              </a:rPr>
              <a:t> (štruktúra </a:t>
            </a:r>
            <a:r>
              <a:rPr lang="sk-SK" altLang="sk-SK" b="1" dirty="0">
                <a:latin typeface="Garamond" panose="02020404030301010803" pitchFamily="18" charset="0"/>
                <a:cs typeface="Arial" panose="020B0604020202020204" pitchFamily="34" charset="0"/>
              </a:rPr>
              <a:t>a obsah)</a:t>
            </a:r>
            <a:endParaRPr lang="sk-SK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sz="half" idx="1"/>
          </p:nvPr>
        </p:nvSpPr>
        <p:spPr>
          <a:xfrm>
            <a:off x="677334" y="1708728"/>
            <a:ext cx="4184035" cy="4876800"/>
          </a:xfrm>
        </p:spPr>
        <p:txBody>
          <a:bodyPr>
            <a:normAutofit/>
          </a:bodyPr>
          <a:lstStyle/>
          <a:p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Základné pojmy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vymedzujúce ošetrovateľskú </a:t>
            </a:r>
            <a:r>
              <a:rPr 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metaparadigmu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(paradigmu):</a:t>
            </a:r>
          </a:p>
          <a:p>
            <a:pPr lvl="1"/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osoba</a:t>
            </a:r>
          </a:p>
          <a:p>
            <a:pPr lvl="1"/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zdravie</a:t>
            </a:r>
          </a:p>
          <a:p>
            <a:pPr lvl="1"/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prostredie</a:t>
            </a:r>
          </a:p>
          <a:p>
            <a:pPr lvl="1"/>
            <a:r>
              <a:rPr 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šetrovateľská starostlivosť</a:t>
            </a:r>
            <a:endParaRPr 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2"/>
          </p:nvPr>
        </p:nvSpPr>
        <p:spPr>
          <a:xfrm>
            <a:off x="5089970" y="1708727"/>
            <a:ext cx="4184034" cy="4876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O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soba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– akýkoľvek ú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astník ošetrovate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skej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starostlivosti</a:t>
            </a:r>
          </a:p>
          <a:p>
            <a:pPr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P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rostredie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– súhrn podmienok, ktoré súvisia so zdravím osoby,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v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ktorých sa ošetrovateľská starostlivos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ť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realizuje</a:t>
            </a:r>
          </a:p>
          <a:p>
            <a:pPr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Z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dravie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– stav pohody osoby (príjemcu ošetrovate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skej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starostlivosti)</a:t>
            </a:r>
          </a:p>
          <a:p>
            <a:pPr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O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šetrovate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ská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starostlivos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ť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– súhrn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inností, ktoré vykonávajú sestry v prospech osoby, súhrn cie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ov a výsledkov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inností</a:t>
            </a:r>
          </a:p>
          <a:p>
            <a:pPr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„ 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Ošetrovateľstvo </a:t>
            </a: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sa zaoberá integritou alebo zdravím osôb, pričom zohľadňuje, že sú v neustálej interakcii s prostredím.“</a:t>
            </a:r>
          </a:p>
          <a:p>
            <a:pPr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115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  <a:cs typeface="Arial" charset="0"/>
              </a:rPr>
              <a:t>Ošetrovateľské konceptuálne modely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6" name="Zástupný objekt pre obsah 5"/>
          <p:cNvSpPr>
            <a:spLocks noGrp="1"/>
          </p:cNvSpPr>
          <p:nvPr>
            <p:ph idx="1"/>
          </p:nvPr>
        </p:nvSpPr>
        <p:spPr>
          <a:xfrm>
            <a:off x="677334" y="1699492"/>
            <a:ext cx="8596668" cy="4397289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Rozdielny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poh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ad autorov na ten istý jav opísaný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metaparadigmou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(napr.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Oremová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,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Hendersonová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,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Royová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...)</a:t>
            </a:r>
          </a:p>
          <a:p>
            <a:pPr>
              <a:lnSpc>
                <a:spcPct val="90000"/>
              </a:lnSpc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N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ajznámejšie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modely:</a:t>
            </a:r>
          </a:p>
          <a:p>
            <a:pPr lvl="2">
              <a:lnSpc>
                <a:spcPct val="90000"/>
              </a:lnSpc>
              <a:defRPr/>
            </a:pPr>
            <a:r>
              <a:rPr lang="sk-SK" altLang="sk-SK" sz="1800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Nightingaleovej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environmentálny model (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1859)</a:t>
            </a:r>
          </a:p>
          <a:p>
            <a:pPr lvl="2">
              <a:lnSpc>
                <a:spcPct val="90000"/>
              </a:lnSpc>
              <a:defRPr/>
            </a:pPr>
            <a:r>
              <a:rPr lang="sk-SK" altLang="sk-SK" sz="1800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Hendersonovej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sz="1800" dirty="0" err="1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komplementárno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– suplementárny model (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1966)</a:t>
            </a:r>
          </a:p>
          <a:p>
            <a:pPr lvl="2">
              <a:lnSpc>
                <a:spcPct val="90000"/>
              </a:lnSpc>
              <a:defRPr/>
            </a:pPr>
            <a:r>
              <a:rPr lang="sk-SK" altLang="sk-SK" sz="1800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Oremovej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model </a:t>
            </a:r>
            <a:r>
              <a:rPr lang="sk-SK" altLang="sk-SK" sz="1800" dirty="0" err="1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sebaopatery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(1971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)</a:t>
            </a:r>
          </a:p>
          <a:p>
            <a:pPr lvl="2">
              <a:lnSpc>
                <a:spcPct val="90000"/>
              </a:lnSpc>
              <a:defRPr/>
            </a:pPr>
            <a:r>
              <a:rPr lang="sk-SK" altLang="sk-SK" sz="1800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Royovej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adaptačný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model (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1976)</a:t>
            </a:r>
          </a:p>
          <a:p>
            <a:pPr lvl="2">
              <a:lnSpc>
                <a:spcPct val="90000"/>
              </a:lnSpc>
              <a:defRPr/>
            </a:pPr>
            <a:r>
              <a:rPr lang="sk-SK" altLang="sk-SK" sz="1800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Leiningerovej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sz="1800" dirty="0" err="1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transkulturálny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model (1978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)</a:t>
            </a:r>
          </a:p>
          <a:p>
            <a:pPr lvl="2">
              <a:lnSpc>
                <a:spcPct val="90000"/>
              </a:lnSpc>
              <a:defRPr/>
            </a:pPr>
            <a:r>
              <a:rPr lang="sk-SK" altLang="sk-SK" sz="1800" i="1" dirty="0" err="1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Roperovej-Loganovej-Tierneyovej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model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ž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ivotných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inností (1980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)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57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smtClean="0">
                <a:latin typeface="Garamond" panose="02020404030301010803" pitchFamily="18" charset="0"/>
                <a:cs typeface="Arial" charset="0"/>
              </a:rPr>
              <a:t>Klasifikácia ošetrovateľských konceptuálnych modelov</a:t>
            </a:r>
            <a:endParaRPr lang="sk-SK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Zástupný objekt pre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4249238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19676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Štruktúra ošetrovateľských konceptuálnych modelov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4" name="Zástupný objekt pre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indent="-285750"/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H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lavné jednotky</a:t>
            </a:r>
          </a:p>
          <a:p>
            <a:pPr indent="-285750"/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Konkretizácia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cie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ov ošetrovate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skej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innosti:</a:t>
            </a:r>
          </a:p>
          <a:p>
            <a:pPr lvl="1"/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š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pecifikácia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cie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a ošetrovate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stva, definovanie pojmu pacient, vymedzenie úlohy sestry, ur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enie zdroja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ť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a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ž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kostí, ur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enie zamerania ošetrovateľského zásahu, konkretizácia spôsobov zásahu, identifikácia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dôsledkov,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ošetrovateľskej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starostlivosti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endParaRPr>
          </a:p>
          <a:p>
            <a:endParaRPr lang="sk-SK" dirty="0">
              <a:solidFill>
                <a:schemeClr val="tx1"/>
              </a:solidFill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Š</a:t>
            </a:r>
            <a:r>
              <a:rPr lang="sk-SK" altLang="sk-SK" i="1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truktúra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:</a:t>
            </a:r>
          </a:p>
          <a:p>
            <a:pPr lvl="1"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Cieľ</a:t>
            </a:r>
          </a:p>
          <a:p>
            <a:pPr lvl="1">
              <a:defRPr/>
            </a:pP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efinovanie pacienta</a:t>
            </a:r>
          </a:p>
          <a:p>
            <a:pPr lvl="1"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Úloha sestry</a:t>
            </a:r>
          </a:p>
          <a:p>
            <a:pPr lvl="1">
              <a:defRPr/>
            </a:pP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droj ťažkostí</a:t>
            </a:r>
          </a:p>
          <a:p>
            <a:pPr lvl="1">
              <a:defRPr/>
            </a:pP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Ohnisko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ošetrovateľského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zásahu</a:t>
            </a:r>
          </a:p>
          <a:p>
            <a:pPr lvl="1">
              <a:defRPr/>
            </a:pP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S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pôsoby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ošetrovateľského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zásahu</a:t>
            </a:r>
          </a:p>
          <a:p>
            <a:pPr lvl="1">
              <a:defRPr/>
            </a:pP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D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ôsledky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ošetrovateľskej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činnosti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6857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Ošetrovateľské teórie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5" name="Zástupný objekt pre obsah 4"/>
          <p:cNvSpPr>
            <a:spLocks noGrp="1"/>
          </p:cNvSpPr>
          <p:nvPr>
            <p:ph sz="half" idx="1"/>
          </p:nvPr>
        </p:nvSpPr>
        <p:spPr>
          <a:xfrm>
            <a:off x="677334" y="1671782"/>
            <a:ext cx="4184035" cy="491374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S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kúmajú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časť konceptuálneho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modelu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pisujú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, vysvetľujú alebo predvídajú konkrétne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javy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ctr"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ctr"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ctr"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algn="ctr"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 algn="ctr">
              <a:buNone/>
              <a:defRPr/>
            </a:pP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Orlandovej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teória ošetrovateľského procesu</a:t>
            </a:r>
          </a:p>
          <a:p>
            <a:pPr marL="0" indent="0" algn="ctr">
              <a:buNone/>
              <a:defRPr/>
            </a:pP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Parseovej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teória ľudského správania sa</a:t>
            </a:r>
          </a:p>
          <a:p>
            <a:pPr marL="0" indent="0" algn="ctr">
              <a:buNone/>
              <a:defRPr/>
            </a:pPr>
            <a:r>
              <a:rPr lang="sk-SK" altLang="sk-SK" i="1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Watsonovej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teória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humanistickej starostlivosti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7" name="Zástupný objekt pre obsah 6"/>
          <p:cNvSpPr>
            <a:spLocks noGrp="1"/>
          </p:cNvSpPr>
          <p:nvPr>
            <p:ph sz="half" idx="2"/>
          </p:nvPr>
        </p:nvSpPr>
        <p:spPr>
          <a:xfrm>
            <a:off x="5089970" y="1671783"/>
            <a:ext cx="4184034" cy="4913744"/>
          </a:xfrm>
        </p:spPr>
        <p:txBody>
          <a:bodyPr>
            <a:normAutofit/>
          </a:bodyPr>
          <a:lstStyle/>
          <a:p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R</a:t>
            </a:r>
            <a:r>
              <a:rPr lang="sk-SK" i="1" dirty="0" smtClean="0">
                <a:solidFill>
                  <a:schemeClr val="tx1"/>
                </a:solidFill>
                <a:latin typeface="Garamond" panose="02020404030301010803" pitchFamily="18" charset="0"/>
              </a:rPr>
              <a:t>ozdelenie ošetrovateľských teórií:</a:t>
            </a:r>
          </a:p>
          <a:p>
            <a:pPr lvl="1"/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odľa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rozsahu platnosti: </a:t>
            </a:r>
            <a:endPara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2"/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veľké</a:t>
            </a:r>
          </a:p>
          <a:p>
            <a:pPr lvl="2"/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stredné</a:t>
            </a:r>
          </a:p>
          <a:p>
            <a:pPr lvl="2"/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malé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1"/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N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a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základe stupňa 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rozpracovanosti:</a:t>
            </a:r>
          </a:p>
          <a:p>
            <a:pPr lvl="2"/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deskriptívne</a:t>
            </a:r>
          </a:p>
          <a:p>
            <a:pPr lvl="2"/>
            <a:r>
              <a:rPr lang="sk-SK" altLang="sk-SK" sz="1800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explanačné</a:t>
            </a:r>
            <a:endPara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2"/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prediktívne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1"/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odľa </a:t>
            </a:r>
            <a:r>
              <a:rPr lang="sk-SK" altLang="sk-SK" sz="1800" dirty="0">
                <a:solidFill>
                  <a:schemeClr val="tx1"/>
                </a:solidFill>
                <a:latin typeface="Garamond" panose="02020404030301010803" pitchFamily="18" charset="0"/>
              </a:rPr>
              <a:t>pôvodu: </a:t>
            </a:r>
            <a:endParaRPr lang="sk-SK" altLang="sk-SK" sz="1800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lvl="2"/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vlastné</a:t>
            </a:r>
          </a:p>
          <a:p>
            <a:pPr lvl="2"/>
            <a:r>
              <a:rPr lang="sk-SK" altLang="sk-SK" sz="1800" dirty="0" smtClean="0">
                <a:solidFill>
                  <a:schemeClr val="tx1"/>
                </a:solidFill>
                <a:latin typeface="Garamond" panose="02020404030301010803" pitchFamily="18" charset="0"/>
              </a:rPr>
              <a:t>spoločné</a:t>
            </a:r>
            <a:endParaRPr lang="sk-SK" altLang="sk-SK" sz="1800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6" name="Šípka nadol 5"/>
          <p:cNvSpPr/>
          <p:nvPr/>
        </p:nvSpPr>
        <p:spPr>
          <a:xfrm>
            <a:off x="2201314" y="3062244"/>
            <a:ext cx="1136073" cy="9236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9336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Ošetrovateľská empíria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N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ajnižšia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hierarchická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úroveň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verovanie teórií</a:t>
            </a:r>
          </a:p>
          <a:p>
            <a:pPr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odnet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pre vznik ošetrovateľského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poznania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  <a:defRPr/>
            </a:pP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marL="0" indent="0">
              <a:buNone/>
              <a:defRPr/>
            </a:pPr>
            <a:r>
              <a:rPr lang="sk-SK" alt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Základný obsah ošetrovateľskej empírie:</a:t>
            </a:r>
          </a:p>
          <a:p>
            <a:pPr marL="0" indent="0">
              <a:buNone/>
              <a:defRPr/>
            </a:pPr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Zaoblený obdĺžnik 3"/>
          <p:cNvSpPr/>
          <p:nvPr/>
        </p:nvSpPr>
        <p:spPr>
          <a:xfrm>
            <a:off x="1579417" y="4562856"/>
            <a:ext cx="2355272" cy="15470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5" name="BlokTextu 4"/>
          <p:cNvSpPr txBox="1"/>
          <p:nvPr/>
        </p:nvSpPr>
        <p:spPr>
          <a:xfrm>
            <a:off x="1731816" y="4632619"/>
            <a:ext cx="205047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sk-SK" altLang="sk-SK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empirické </a:t>
            </a: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poznatky (tvrdenia) o skúsenostných predmetoch </a:t>
            </a:r>
            <a:r>
              <a:rPr lang="sk-SK" altLang="sk-SK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a faktoch</a:t>
            </a:r>
            <a:endParaRPr lang="sk-SK" altLang="sk-SK" dirty="0">
              <a:solidFill>
                <a:schemeClr val="tx1">
                  <a:lumMod val="85000"/>
                  <a:lumOff val="15000"/>
                </a:schemeClr>
              </a:solidFill>
              <a:latin typeface="Garamond" panose="02020404030301010803" pitchFamily="18" charset="0"/>
            </a:endParaRPr>
          </a:p>
        </p:txBody>
      </p:sp>
      <p:sp>
        <p:nvSpPr>
          <p:cNvPr id="6" name="Zaoblený obdĺžnik 5"/>
          <p:cNvSpPr/>
          <p:nvPr/>
        </p:nvSpPr>
        <p:spPr>
          <a:xfrm>
            <a:off x="5237017" y="4562856"/>
            <a:ext cx="2355272" cy="15470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7" name="BlokTextu 6"/>
          <p:cNvSpPr txBox="1"/>
          <p:nvPr/>
        </p:nvSpPr>
        <p:spPr>
          <a:xfrm>
            <a:off x="5357436" y="4632619"/>
            <a:ext cx="20504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sk-SK" altLang="sk-SK" dirty="0">
                <a:solidFill>
                  <a:schemeClr val="tx1">
                    <a:lumMod val="85000"/>
                    <a:lumOff val="15000"/>
                  </a:schemeClr>
                </a:solidFill>
                <a:latin typeface="Garamond" panose="02020404030301010803" pitchFamily="18" charset="0"/>
              </a:rPr>
              <a:t>poznatky o spôsoboch a nástrojoch, ktorými sa poznatky získali</a:t>
            </a:r>
          </a:p>
        </p:txBody>
      </p:sp>
    </p:spTree>
    <p:extLst>
      <p:ext uri="{BB962C8B-B14F-4D97-AF65-F5344CB8AC3E}">
        <p14:creationId xmlns:p14="http://schemas.microsoft.com/office/powerpoint/2010/main" val="791513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3441" y="314624"/>
            <a:ext cx="8596668" cy="1320800"/>
          </a:xfrm>
        </p:spPr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Ošetrovateľská paradigma</a:t>
            </a:r>
            <a:endParaRPr lang="sk-SK" b="1" dirty="0">
              <a:latin typeface="Garamond" panose="02020404030301010803" pitchFamily="18" charset="0"/>
            </a:endParaRPr>
          </a:p>
        </p:txBody>
      </p:sp>
      <p:graphicFrame>
        <p:nvGraphicFramePr>
          <p:cNvPr id="4" name="Object 2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9337766"/>
              </p:ext>
            </p:extLst>
          </p:nvPr>
        </p:nvGraphicFramePr>
        <p:xfrm>
          <a:off x="1828801" y="975024"/>
          <a:ext cx="6908799" cy="58829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Fotografia programu Photo Editor" r:id="rId3" imgW="11809524" imgH="16704762" progId="">
                  <p:embed/>
                </p:oleObj>
              </mc:Choice>
              <mc:Fallback>
                <p:oleObj name="Fotografia programu Photo Editor" r:id="rId3" imgW="11809524" imgH="16704762" progId="">
                  <p:embed/>
                  <p:pic>
                    <p:nvPicPr>
                      <p:cNvPr id="0" name="Picture 10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524" t="1077" r="1524" b="1077"/>
                      <a:stretch>
                        <a:fillRect/>
                      </a:stretch>
                    </p:blipFill>
                    <p:spPr bwMode="auto">
                      <a:xfrm>
                        <a:off x="1828801" y="975024"/>
                        <a:ext cx="6908799" cy="58829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879222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Súhrn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625601"/>
            <a:ext cx="8596668" cy="4415762"/>
          </a:xfrm>
        </p:spPr>
        <p:txBody>
          <a:bodyPr/>
          <a:lstStyle/>
          <a:p>
            <a:pPr indent="-285750"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aradigma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je definovaná ako základná integra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č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ná zlo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ka vednej disciplíny, ktorá má tri úrovne: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naddisciplinárna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paradigma, disciplinárna paradigma,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poddisciplinárna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paradigma</a:t>
            </a:r>
          </a:p>
          <a:p>
            <a:pPr indent="-285750"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indent="-285750"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V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o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vzťahu k ošetrovateľstvu je najdôležitejšia disciplinárna paradigma, </a:t>
            </a:r>
            <a:r>
              <a:rPr lang="sk-SK" alt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metaparadigma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, ktorá má poznávaciu a metodologickú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funkciu</a:t>
            </a:r>
          </a:p>
          <a:p>
            <a:pPr indent="-285750"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indent="-285750"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O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šetrovateľskú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</a:rPr>
              <a:t>metaparadigmu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</a:rPr>
              <a:t>vymedzujú štyri základné pojmy: osoba, zdravie, prostredie, ošetrovateľská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starostlivosť</a:t>
            </a:r>
          </a:p>
          <a:p>
            <a:pPr marL="57150" indent="0">
              <a:buNone/>
              <a:defRPr/>
            </a:pPr>
            <a:endParaRPr lang="sk-SK" altLang="sk-SK" dirty="0" smtClean="0">
              <a:solidFill>
                <a:schemeClr val="tx1"/>
              </a:solidFill>
              <a:latin typeface="Garamond" panose="02020404030301010803" pitchFamily="18" charset="0"/>
            </a:endParaRPr>
          </a:p>
          <a:p>
            <a:pPr indent="-285750">
              <a:defRPr/>
            </a:pP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P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rakticko-klinické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vyu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itie </a:t>
            </a:r>
            <a:r>
              <a:rPr lang="sk-SK" altLang="sk-SK" dirty="0" err="1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metaparadigmy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 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v konceptuálnych modeloch a ošetrovate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Times New Roman" panose="02020603050405020304" pitchFamily="18" charset="0"/>
              </a:rPr>
              <a:t>ľ</a:t>
            </a:r>
            <a:r>
              <a:rPr lang="sk-SK" altLang="sk-SK" dirty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ských </a:t>
            </a:r>
            <a:r>
              <a:rPr lang="sk-SK" altLang="sk-SK" dirty="0" smtClean="0"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rPr>
              <a:t>teóriách</a:t>
            </a:r>
            <a:endParaRPr lang="sk-SK" altLang="sk-SK" dirty="0">
              <a:solidFill>
                <a:schemeClr val="tx1"/>
              </a:solidFill>
              <a:latin typeface="Garamond" panose="02020404030301010803" pitchFamily="18" charset="0"/>
              <a:cs typeface="Arial" panose="020B0604020202020204" pitchFamily="34" charset="0"/>
            </a:endParaRPr>
          </a:p>
          <a:p>
            <a:endParaRPr lang="sk-SK" dirty="0">
              <a:solidFill>
                <a:schemeClr val="tx1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2505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>
                <a:latin typeface="Garamond" panose="02020404030301010803" pitchFamily="18" charset="0"/>
              </a:rPr>
              <a:t>Literatúra</a:t>
            </a:r>
            <a:endParaRPr lang="sk-SK" b="1" dirty="0">
              <a:latin typeface="Garamond" panose="02020404030301010803" pitchFamily="18" charset="0"/>
            </a:endParaRPr>
          </a:p>
        </p:txBody>
      </p:sp>
      <p:sp>
        <p:nvSpPr>
          <p:cNvPr id="3" name="Zástupný objekt pre obsah 2"/>
          <p:cNvSpPr>
            <a:spLocks noGrp="1"/>
          </p:cNvSpPr>
          <p:nvPr>
            <p:ph idx="1"/>
          </p:nvPr>
        </p:nvSpPr>
        <p:spPr>
          <a:xfrm>
            <a:off x="677334" y="1842449"/>
            <a:ext cx="8596668" cy="4198914"/>
          </a:xfrm>
        </p:spPr>
        <p:txBody>
          <a:bodyPr/>
          <a:lstStyle/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PAVLÍKOVÁ, S.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Modely ošetrovateľstva v kocke.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1. slov. vyd. Praha :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Grada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en-US" dirty="0">
                <a:solidFill>
                  <a:schemeClr val="tx1"/>
                </a:solidFill>
                <a:latin typeface="Garamond" panose="02020404030301010803" pitchFamily="18" charset="0"/>
              </a:rPr>
              <a:t>Publishing, 2007. 141 s. ISBN 978-80-247-1918-4. 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ŽIAKOVÁ, K.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 kol. 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Ošetrovateľské konceptuálne modely. 1. slov. vyd.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: Vydavateľstvo Osveta, 2007. 190 s. ISBN 978-80-8063-247-2. </a:t>
            </a:r>
          </a:p>
          <a:p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ŽIAKOVÁ, K., JAROŠOVÁ, D., ČÁP, J. </a:t>
            </a:r>
            <a:r>
              <a:rPr lang="sk-SK" dirty="0" smtClean="0">
                <a:solidFill>
                  <a:schemeClr val="tx1"/>
                </a:solidFill>
                <a:latin typeface="Garamond" panose="02020404030301010803" pitchFamily="18" charset="0"/>
              </a:rPr>
              <a:t>a kol.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Ošetřovatelství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: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konceptuální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 modely a </a:t>
            </a:r>
            <a:r>
              <a:rPr lang="sk-SK" i="1" dirty="0" err="1">
                <a:solidFill>
                  <a:schemeClr val="tx1"/>
                </a:solidFill>
                <a:latin typeface="Garamond" panose="02020404030301010803" pitchFamily="18" charset="0"/>
              </a:rPr>
              <a:t>teorie</a:t>
            </a:r>
            <a:r>
              <a:rPr lang="sk-SK" i="1" dirty="0">
                <a:solidFill>
                  <a:schemeClr val="tx1"/>
                </a:solidFill>
                <a:latin typeface="Garamond" panose="02020404030301010803" pitchFamily="18" charset="0"/>
              </a:rPr>
              <a:t>. 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1. vyd. Ostrava: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Zdravotně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</a:t>
            </a:r>
            <a:r>
              <a:rPr lang="sk-SK" dirty="0" err="1">
                <a:solidFill>
                  <a:schemeClr val="tx1"/>
                </a:solidFill>
                <a:latin typeface="Garamond" panose="02020404030301010803" pitchFamily="18" charset="0"/>
              </a:rPr>
              <a:t>sociální</a:t>
            </a:r>
            <a:r>
              <a:rPr lang="sk-SK" dirty="0">
                <a:solidFill>
                  <a:schemeClr val="tx1"/>
                </a:solidFill>
                <a:latin typeface="Garamond" panose="02020404030301010803" pitchFamily="18" charset="0"/>
              </a:rPr>
              <a:t> fakulta, Ostravská  </a:t>
            </a:r>
            <a:r>
              <a:rPr lang="nl-NL" dirty="0">
                <a:solidFill>
                  <a:schemeClr val="tx1"/>
                </a:solidFill>
                <a:latin typeface="Garamond" panose="02020404030301010803" pitchFamily="18" charset="0"/>
              </a:rPr>
              <a:t>univerzita, 2005. 234 s. ISBN 80-7368-068-8. </a:t>
            </a:r>
          </a:p>
          <a:p>
            <a:pPr marL="0" indent="0">
              <a:buNone/>
            </a:pPr>
            <a:endParaRPr lang="sk-SK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51329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77</TotalTime>
  <Words>662</Words>
  <Application>Microsoft Office PowerPoint</Application>
  <PresentationFormat>Širokouhlá</PresentationFormat>
  <Paragraphs>99</Paragraphs>
  <Slides>12</Slides>
  <Notes>0</Notes>
  <HiddenSlides>0</HiddenSlides>
  <MMClips>0</MMClips>
  <ScaleCrop>false</ScaleCrop>
  <HeadingPairs>
    <vt:vector size="8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9" baseType="lpstr">
      <vt:lpstr>Arial</vt:lpstr>
      <vt:lpstr>Garamond</vt:lpstr>
      <vt:lpstr>Times New Roman</vt:lpstr>
      <vt:lpstr>Trebuchet MS</vt:lpstr>
      <vt:lpstr>Wingdings 3</vt:lpstr>
      <vt:lpstr>Fazeta</vt:lpstr>
      <vt:lpstr>Fotografia programu Photo Editor</vt:lpstr>
      <vt:lpstr>Metaparadigmatický systém ošetrovateľstva</vt:lpstr>
      <vt:lpstr>Metaparadigma ošetrovateľstva</vt:lpstr>
      <vt:lpstr>Metaparadigma ošetrovateľstva</vt:lpstr>
      <vt:lpstr>Metaparadigma (štruktúra a obsah)</vt:lpstr>
      <vt:lpstr>Ošetrovateľské konceptuálne modely</vt:lpstr>
      <vt:lpstr>Klasifikácia ošetrovateľských konceptuálnych modelov</vt:lpstr>
      <vt:lpstr>Štruktúra ošetrovateľských konceptuálnych modelov</vt:lpstr>
      <vt:lpstr>Ošetrovateľské teórie</vt:lpstr>
      <vt:lpstr>Ošetrovateľská empíria</vt:lpstr>
      <vt:lpstr>Ošetrovateľská paradigma</vt:lpstr>
      <vt:lpstr>Súhrn</vt:lpstr>
      <vt:lpstr>Literatúra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METAPARADIGMATICKÝ SYSTÉM OŠETROVATEĽSTVA</dc:title>
  <dc:creator>Používateľ systému Windows</dc:creator>
  <cp:lastModifiedBy>Katarina Ziakova</cp:lastModifiedBy>
  <cp:revision>29</cp:revision>
  <dcterms:created xsi:type="dcterms:W3CDTF">2018-06-08T06:50:23Z</dcterms:created>
  <dcterms:modified xsi:type="dcterms:W3CDTF">2018-06-13T08:59:31Z</dcterms:modified>
</cp:coreProperties>
</file>