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71" r:id="rId10"/>
    <p:sldId id="266" r:id="rId11"/>
    <p:sldId id="267" r:id="rId12"/>
    <p:sldId id="268" r:id="rId13"/>
    <p:sldId id="269" r:id="rId14"/>
    <p:sldId id="272" r:id="rId15"/>
    <p:sldId id="273" r:id="rId16"/>
    <p:sldId id="274" r:id="rId17"/>
    <p:sldId id="275" r:id="rId18"/>
    <p:sldId id="270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97" r:id="rId32"/>
    <p:sldId id="296" r:id="rId33"/>
    <p:sldId id="289" r:id="rId34"/>
    <p:sldId id="291" r:id="rId35"/>
    <p:sldId id="292" r:id="rId36"/>
    <p:sldId id="293" r:id="rId37"/>
    <p:sldId id="294" r:id="rId38"/>
    <p:sldId id="295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90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45149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8659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88950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32235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3415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308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2170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85820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5739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9734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492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47831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6198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15102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 s obrázk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10932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6787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1359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C95B7DD-F2C4-4684-8A77-0C8B32B6941A}" type="datetimeFigureOut">
              <a:rPr lang="en-US" smtClean="0"/>
              <a:pPr/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0E0C307-C4CC-40BB-9FF0-34CC69BC8D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6784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457200" y="668740"/>
            <a:ext cx="7772400" cy="5754437"/>
          </a:xfrm>
        </p:spPr>
        <p:txBody>
          <a:bodyPr/>
          <a:lstStyle/>
          <a:p>
            <a:r>
              <a:rPr lang="sk-SK" sz="9600" b="1" dirty="0"/>
              <a:t>Zubný kaz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7225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b="1" dirty="0" smtClean="0"/>
              <a:t>Zubný kaz - definícia</a:t>
            </a:r>
            <a:endParaRPr lang="en-US" sz="32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Zubný kaz je lokalizovaný, chronicky, deštrukčný, spočiatku reverzibilný </a:t>
            </a:r>
            <a:r>
              <a:rPr lang="sk-SK" dirty="0" err="1"/>
              <a:t>demineralizačný</a:t>
            </a:r>
            <a:r>
              <a:rPr lang="sk-SK" dirty="0"/>
              <a:t> proces tvrdých zubných tkanív, ktorý vzniká </a:t>
            </a:r>
            <a:r>
              <a:rPr lang="sk-SK" dirty="0" err="1"/>
              <a:t>subficiálne</a:t>
            </a:r>
            <a:r>
              <a:rPr lang="sk-SK" dirty="0"/>
              <a:t> (pod povrchom) skloviny. </a:t>
            </a:r>
            <a:r>
              <a:rPr lang="sk-SK" dirty="0" err="1"/>
              <a:t>Demineralizácia</a:t>
            </a:r>
            <a:r>
              <a:rPr lang="sk-SK" dirty="0"/>
              <a:t> je podmienená </a:t>
            </a:r>
            <a:r>
              <a:rPr lang="sk-SK" dirty="0" smtClean="0"/>
              <a:t>poklesom </a:t>
            </a:r>
            <a:r>
              <a:rPr lang="sk-SK" dirty="0"/>
              <a:t>pH v </a:t>
            </a:r>
            <a:r>
              <a:rPr lang="sk-SK" dirty="0" err="1"/>
              <a:t>biofilme</a:t>
            </a:r>
            <a:r>
              <a:rPr lang="sk-SK" dirty="0"/>
              <a:t> zubného </a:t>
            </a:r>
            <a:r>
              <a:rPr lang="sk-SK" dirty="0" err="1"/>
              <a:t>plaku</a:t>
            </a:r>
            <a:r>
              <a:rPr lang="sk-SK" dirty="0"/>
              <a:t> v dôsledku pôsobenia organických kyselín, vznikajúcich bakteriálnym rozkladom </a:t>
            </a:r>
            <a:r>
              <a:rPr lang="sk-SK" dirty="0" err="1"/>
              <a:t>mono</a:t>
            </a:r>
            <a:r>
              <a:rPr lang="sk-SK" dirty="0"/>
              <a:t> a </a:t>
            </a:r>
            <a:r>
              <a:rPr lang="sk-SK" dirty="0" err="1"/>
              <a:t>disacharidov</a:t>
            </a:r>
            <a:r>
              <a:rPr lang="sk-SK" dirty="0"/>
              <a:t>, ako aj hydrolyzovateľných </a:t>
            </a:r>
            <a:r>
              <a:rPr lang="sk-SK" dirty="0" smtClean="0"/>
              <a:t>polysacharidov</a:t>
            </a:r>
          </a:p>
          <a:p>
            <a:r>
              <a:rPr lang="sk-SK" dirty="0"/>
              <a:t>je spôsobený poruchou rovnováhy medzi re- a </a:t>
            </a:r>
            <a:r>
              <a:rPr lang="sk-SK" dirty="0" err="1"/>
              <a:t>demineralizačnými</a:t>
            </a:r>
            <a:r>
              <a:rPr lang="sk-SK" dirty="0"/>
              <a:t> pochodmi medzi povrchom zuba, slinou a patogénnymi baktériami zubného </a:t>
            </a:r>
            <a:r>
              <a:rPr lang="sk-SK" dirty="0" err="1"/>
              <a:t>plaku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11709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Epidemiológia zubného kazu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295401" y="2285999"/>
            <a:ext cx="9601196" cy="3589869"/>
          </a:xfrm>
        </p:spPr>
        <p:txBody>
          <a:bodyPr>
            <a:normAutofit/>
          </a:bodyPr>
          <a:lstStyle/>
          <a:p>
            <a:r>
              <a:rPr lang="sk-SK" dirty="0"/>
              <a:t>výskyt zubného kazu u človeka </a:t>
            </a:r>
            <a:r>
              <a:rPr lang="sk-SK" dirty="0" smtClean="0"/>
              <a:t>bezprostredne súvisí </a:t>
            </a:r>
            <a:r>
              <a:rPr lang="sk-SK" dirty="0"/>
              <a:t>s úrovňou spracovania a obsahu cukru v potrave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dirty="0"/>
              <a:t>V </a:t>
            </a:r>
            <a:r>
              <a:rPr lang="sk-SK" dirty="0" err="1"/>
              <a:t>preandertálnom</a:t>
            </a:r>
            <a:r>
              <a:rPr lang="sk-SK" dirty="0"/>
              <a:t> období bol výskyt zubného kazu raritou. Nárast výskytu zaznamenávame v dobe bronzovej a železnej a relatívne veľký bol aj v starovekom Grécku a Ríme. V </a:t>
            </a:r>
            <a:r>
              <a:rPr lang="sk-SK" dirty="0" err="1"/>
              <a:t>sredoveku</a:t>
            </a:r>
            <a:r>
              <a:rPr lang="sk-SK" dirty="0"/>
              <a:t> bol výskyt zubného kazu asi 25%.</a:t>
            </a:r>
            <a:endParaRPr lang="sk-SK" dirty="0" smtClean="0"/>
          </a:p>
          <a:p>
            <a:r>
              <a:rPr lang="sk-SK" dirty="0" smtClean="0"/>
              <a:t> </a:t>
            </a:r>
            <a:r>
              <a:rPr lang="sk-SK" dirty="0"/>
              <a:t>%.Ku explozívnemu rozšíreniu kazu došlo v polovici 19.storočia v industriálne rozvinutých krajinách </a:t>
            </a:r>
            <a:endParaRPr lang="sk-SK" dirty="0" smtClean="0"/>
          </a:p>
          <a:p>
            <a:r>
              <a:rPr lang="sk-SK" dirty="0"/>
              <a:t>V 70. rokoch minulého storočia došlo ku významnej redukcii kazu v krajinách, kde bola zavedená </a:t>
            </a:r>
            <a:r>
              <a:rPr lang="sk-SK" dirty="0" err="1"/>
              <a:t>fluoridácia</a:t>
            </a:r>
            <a:endParaRPr lang="sk-SK" dirty="0" smtClean="0"/>
          </a:p>
          <a:p>
            <a:endParaRPr lang="sk-SK" dirty="0" smtClean="0"/>
          </a:p>
          <a:p>
            <a:endParaRPr lang="sk-SK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93357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751418"/>
          </a:xfrm>
        </p:spPr>
        <p:txBody>
          <a:bodyPr>
            <a:normAutofit fontScale="90000"/>
          </a:bodyPr>
          <a:lstStyle/>
          <a:p>
            <a:r>
              <a:rPr lang="sk-SK" b="1" dirty="0"/>
              <a:t>Epidemiologická metodika 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295401" y="1733551"/>
            <a:ext cx="9601196" cy="4142317"/>
          </a:xfrm>
        </p:spPr>
        <p:txBody>
          <a:bodyPr/>
          <a:lstStyle/>
          <a:p>
            <a:pPr lvl="0"/>
            <a:r>
              <a:rPr lang="sk-SK" i="1" dirty="0"/>
              <a:t>Frekvencia zubného kazu</a:t>
            </a:r>
            <a:r>
              <a:rPr lang="sk-SK" dirty="0"/>
              <a:t> je percentuálny podiel jedincov s výskytom jedného alebo viacerých zubných kazov a zubov extrahovaných v jeho dôsledku. </a:t>
            </a:r>
            <a:endParaRPr lang="en-US" dirty="0"/>
          </a:p>
          <a:p>
            <a:pPr lvl="0"/>
            <a:r>
              <a:rPr lang="sk-SK" i="1" dirty="0"/>
              <a:t>Postihnutie zubným kazom- </a:t>
            </a:r>
            <a:r>
              <a:rPr lang="sk-SK" i="1" dirty="0" err="1"/>
              <a:t>Caries</a:t>
            </a:r>
            <a:r>
              <a:rPr lang="sk-SK" i="1" dirty="0"/>
              <a:t> </a:t>
            </a:r>
            <a:r>
              <a:rPr lang="sk-SK" i="1" dirty="0" err="1"/>
              <a:t>experience</a:t>
            </a:r>
            <a:r>
              <a:rPr lang="sk-SK" i="1" dirty="0"/>
              <a:t> </a:t>
            </a:r>
            <a:r>
              <a:rPr lang="sk-SK" dirty="0"/>
              <a:t>je počet </a:t>
            </a:r>
            <a:r>
              <a:rPr lang="sk-SK" dirty="0" err="1"/>
              <a:t>kariéznych</a:t>
            </a:r>
            <a:r>
              <a:rPr lang="sk-SK" dirty="0"/>
              <a:t> a/ alebo kvôli kazu ošetrených a extrahovaných zubov u </a:t>
            </a:r>
            <a:r>
              <a:rPr lang="sk-SK" u="sng" dirty="0"/>
              <a:t>daného jedinca</a:t>
            </a:r>
            <a:r>
              <a:rPr lang="sk-SK" dirty="0"/>
              <a:t>.</a:t>
            </a:r>
            <a:endParaRPr lang="en-US" dirty="0"/>
          </a:p>
          <a:p>
            <a:pPr lvl="0"/>
            <a:r>
              <a:rPr lang="sk-SK" i="1" dirty="0" err="1"/>
              <a:t>Prevalencia</a:t>
            </a:r>
            <a:r>
              <a:rPr lang="sk-SK" i="1" dirty="0"/>
              <a:t> zubného kazu</a:t>
            </a:r>
            <a:r>
              <a:rPr lang="sk-SK" dirty="0"/>
              <a:t> je výskyt kazu </a:t>
            </a:r>
            <a:r>
              <a:rPr lang="sk-SK" u="sng" dirty="0"/>
              <a:t>v populácii</a:t>
            </a:r>
            <a:r>
              <a:rPr lang="sk-SK" dirty="0"/>
              <a:t> ku určitému časovému termínu</a:t>
            </a:r>
            <a:r>
              <a:rPr lang="sk-SK" dirty="0" smtClean="0"/>
              <a:t>.</a:t>
            </a:r>
          </a:p>
          <a:p>
            <a:pPr lvl="0"/>
            <a:r>
              <a:rPr lang="sk-SK" dirty="0" err="1"/>
              <a:t>Kazivosť</a:t>
            </a:r>
            <a:r>
              <a:rPr lang="sk-SK" dirty="0"/>
              <a:t> vo vyspelých krajinách Európy klesla do roku 2001 na DMF-T 1,74. Okrem zmenšeného príjmu cukrov sa v prevencii výrazne uplatnila </a:t>
            </a:r>
            <a:r>
              <a:rPr lang="sk-SK" dirty="0" err="1"/>
              <a:t>fluoridácia</a:t>
            </a:r>
            <a:r>
              <a:rPr lang="sk-SK" dirty="0"/>
              <a:t>.</a:t>
            </a:r>
            <a:endParaRPr lang="sk-SK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53156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Indexy </a:t>
            </a:r>
            <a:r>
              <a:rPr lang="sk-SK" b="1" dirty="0" err="1" smtClean="0"/>
              <a:t>kazivosti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DMF – Index</a:t>
            </a:r>
            <a:r>
              <a:rPr lang="sk-SK" dirty="0"/>
              <a:t> je počet </a:t>
            </a:r>
            <a:endParaRPr lang="en-US" dirty="0"/>
          </a:p>
          <a:p>
            <a:pPr lvl="0"/>
            <a:r>
              <a:rPr lang="sk-SK" dirty="0" err="1"/>
              <a:t>kariéznych</a:t>
            </a:r>
            <a:r>
              <a:rPr lang="sk-SK" dirty="0"/>
              <a:t> </a:t>
            </a:r>
            <a:r>
              <a:rPr lang="sk-SK" b="1" dirty="0"/>
              <a:t>D </a:t>
            </a:r>
            <a:r>
              <a:rPr lang="sk-SK" dirty="0"/>
              <a:t>(</a:t>
            </a:r>
            <a:r>
              <a:rPr lang="sk-SK" dirty="0" err="1"/>
              <a:t>decayed</a:t>
            </a:r>
            <a:r>
              <a:rPr lang="sk-SK" dirty="0"/>
              <a:t>), </a:t>
            </a:r>
            <a:endParaRPr lang="en-US" dirty="0"/>
          </a:p>
          <a:p>
            <a:pPr lvl="0"/>
            <a:r>
              <a:rPr lang="sk-SK" dirty="0"/>
              <a:t>kvôli kazu extrahovaných </a:t>
            </a:r>
            <a:r>
              <a:rPr lang="sk-SK" b="1" dirty="0"/>
              <a:t>M </a:t>
            </a:r>
            <a:r>
              <a:rPr lang="sk-SK" dirty="0"/>
              <a:t>(</a:t>
            </a:r>
            <a:r>
              <a:rPr lang="sk-SK" dirty="0" err="1"/>
              <a:t>missing</a:t>
            </a:r>
            <a:r>
              <a:rPr lang="sk-SK" dirty="0"/>
              <a:t>) </a:t>
            </a:r>
            <a:endParaRPr lang="en-US" dirty="0"/>
          </a:p>
          <a:p>
            <a:pPr lvl="0"/>
            <a:r>
              <a:rPr lang="sk-SK" dirty="0"/>
              <a:t>zubov s výplňami </a:t>
            </a:r>
            <a:r>
              <a:rPr lang="sk-SK" b="1" dirty="0"/>
              <a:t>F (</a:t>
            </a:r>
            <a:r>
              <a:rPr lang="sk-SK" dirty="0" err="1"/>
              <a:t>filled</a:t>
            </a:r>
            <a:r>
              <a:rPr lang="sk-SK" dirty="0"/>
              <a:t>).</a:t>
            </a:r>
            <a:endParaRPr lang="en-US" dirty="0"/>
          </a:p>
          <a:p>
            <a:pPr lvl="1"/>
            <a:r>
              <a:rPr lang="sk-SK" b="1" dirty="0"/>
              <a:t>DMF-T</a:t>
            </a:r>
            <a:r>
              <a:rPr lang="sk-SK" dirty="0"/>
              <a:t> vyjadruje počet </a:t>
            </a:r>
            <a:r>
              <a:rPr lang="sk-SK" dirty="0" err="1"/>
              <a:t>postinutých</a:t>
            </a:r>
            <a:r>
              <a:rPr lang="sk-SK" dirty="0"/>
              <a:t> zubov</a:t>
            </a:r>
            <a:r>
              <a:rPr lang="sk-SK" b="1" dirty="0"/>
              <a:t>. </a:t>
            </a:r>
            <a:r>
              <a:rPr lang="sk-SK" dirty="0"/>
              <a:t>Môže sa vyjadriť ako postihnutie /</a:t>
            </a:r>
            <a:r>
              <a:rPr lang="sk-SK" dirty="0" err="1"/>
              <a:t>caries</a:t>
            </a:r>
            <a:r>
              <a:rPr lang="sk-SK" dirty="0"/>
              <a:t> </a:t>
            </a:r>
            <a:r>
              <a:rPr lang="sk-SK" dirty="0" err="1"/>
              <a:t>experience</a:t>
            </a:r>
            <a:r>
              <a:rPr lang="sk-SK" dirty="0"/>
              <a:t>/ u jedného jedinca alebo </a:t>
            </a:r>
            <a:r>
              <a:rPr lang="sk-SK" dirty="0" err="1"/>
              <a:t>prevalencia</a:t>
            </a:r>
            <a:r>
              <a:rPr lang="sk-SK" dirty="0"/>
              <a:t> u danej populácie.</a:t>
            </a:r>
            <a:endParaRPr lang="en-US" sz="1800" dirty="0"/>
          </a:p>
          <a:p>
            <a:pPr lvl="1"/>
            <a:r>
              <a:rPr lang="sk-SK" b="1" dirty="0"/>
              <a:t>DMF-S </a:t>
            </a:r>
            <a:r>
              <a:rPr lang="sk-SK" dirty="0"/>
              <a:t>(</a:t>
            </a:r>
            <a:r>
              <a:rPr lang="sk-SK" dirty="0" err="1"/>
              <a:t>surface</a:t>
            </a:r>
            <a:r>
              <a:rPr lang="sk-SK" dirty="0"/>
              <a:t>)</a:t>
            </a:r>
            <a:r>
              <a:rPr lang="sk-SK" b="1" dirty="0"/>
              <a:t>  </a:t>
            </a:r>
            <a:r>
              <a:rPr lang="sk-SK" dirty="0"/>
              <a:t>index hodnotí výskyt zubného kazu na 5 plochách </a:t>
            </a:r>
            <a:r>
              <a:rPr lang="sk-SK" dirty="0" err="1"/>
              <a:t>premolárov</a:t>
            </a:r>
            <a:r>
              <a:rPr lang="sk-SK" dirty="0"/>
              <a:t> a </a:t>
            </a:r>
            <a:r>
              <a:rPr lang="sk-SK" dirty="0" err="1"/>
              <a:t>molárov</a:t>
            </a:r>
            <a:r>
              <a:rPr lang="sk-SK" dirty="0"/>
              <a:t> a na 4 plochách rezákov a špičiakov.</a:t>
            </a:r>
            <a:endParaRPr lang="en-US" sz="1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98371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Čo sa týka závislosti </a:t>
            </a:r>
            <a:r>
              <a:rPr lang="sk-SK" dirty="0" err="1"/>
              <a:t>kazivosti</a:t>
            </a:r>
            <a:r>
              <a:rPr lang="sk-SK" dirty="0"/>
              <a:t> od </a:t>
            </a:r>
            <a:r>
              <a:rPr lang="sk-SK" b="1" dirty="0"/>
              <a:t>individuálnych podmienok jedinca</a:t>
            </a:r>
            <a:r>
              <a:rPr lang="sk-SK" dirty="0"/>
              <a:t> (</a:t>
            </a:r>
            <a:r>
              <a:rPr lang="sk-SK" dirty="0" err="1"/>
              <a:t>lifetime</a:t>
            </a:r>
            <a:r>
              <a:rPr lang="sk-SK" dirty="0"/>
              <a:t> </a:t>
            </a:r>
            <a:r>
              <a:rPr lang="sk-SK" dirty="0" err="1"/>
              <a:t>caries</a:t>
            </a:r>
            <a:r>
              <a:rPr lang="sk-SK" dirty="0"/>
              <a:t> </a:t>
            </a:r>
            <a:r>
              <a:rPr lang="sk-SK" dirty="0" err="1"/>
              <a:t>experience</a:t>
            </a:r>
            <a:r>
              <a:rPr lang="sk-SK" dirty="0"/>
              <a:t>), v poslednom období je v západných európskych krajinách nárast DMF-T vo veku 55 až 64 rokov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dirty="0"/>
              <a:t>Nápadný je najmä vysoký výskyt koreňového kazu, stúpajúci počet erózií a </a:t>
            </a:r>
            <a:r>
              <a:rPr lang="sk-SK" dirty="0" err="1"/>
              <a:t>atrícií</a:t>
            </a:r>
            <a:r>
              <a:rPr lang="sk-SK" dirty="0"/>
              <a:t> a tiež zvýšený počet extrakcií v dôsledku </a:t>
            </a:r>
            <a:r>
              <a:rPr lang="sk-SK" dirty="0" err="1"/>
              <a:t>parodontopátií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dirty="0"/>
              <a:t>Zvýrazňuje sa význam individuálnych faktorov, ako dynamika </a:t>
            </a:r>
            <a:r>
              <a:rPr lang="sk-SK" dirty="0" err="1"/>
              <a:t>biofilmu</a:t>
            </a:r>
            <a:r>
              <a:rPr lang="sk-SK" dirty="0"/>
              <a:t>, </a:t>
            </a:r>
            <a:r>
              <a:rPr lang="sk-SK" dirty="0" err="1"/>
              <a:t>remineralizácia</a:t>
            </a:r>
            <a:r>
              <a:rPr lang="sk-SK" dirty="0"/>
              <a:t>, reakcia </a:t>
            </a:r>
            <a:r>
              <a:rPr lang="sk-SK" dirty="0" err="1"/>
              <a:t>dentínu</a:t>
            </a:r>
            <a:r>
              <a:rPr lang="sk-SK" dirty="0"/>
              <a:t> ako súčasť individuálnych rizikových faktorov progresie zubného kazu.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81500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Etiológia a patogenéza zubného kazu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Existuje mnoho teórií, ktoré vysvetľujú vznik zubného kazu (</a:t>
            </a:r>
            <a:r>
              <a:rPr lang="sk-SK" i="1" dirty="0" err="1"/>
              <a:t>proteolytická</a:t>
            </a:r>
            <a:r>
              <a:rPr lang="sk-SK" i="1" dirty="0"/>
              <a:t>, </a:t>
            </a:r>
            <a:r>
              <a:rPr lang="sk-SK" i="1" dirty="0" err="1"/>
              <a:t>proteolyticko-chelátová</a:t>
            </a:r>
            <a:r>
              <a:rPr lang="sk-SK" dirty="0"/>
              <a:t>), no všeobecne akceptovanou je </a:t>
            </a:r>
            <a:r>
              <a:rPr lang="sk-SK" b="1" dirty="0"/>
              <a:t>chemicko- parazitárna </a:t>
            </a:r>
            <a:r>
              <a:rPr lang="sk-SK" b="1" dirty="0" err="1"/>
              <a:t>Millerova</a:t>
            </a:r>
            <a:r>
              <a:rPr lang="sk-SK" b="1" dirty="0"/>
              <a:t> teória </a:t>
            </a:r>
            <a:r>
              <a:rPr lang="sk-SK" dirty="0"/>
              <a:t>(1898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14568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/>
              <a:t>Dynamika a geografické rozdiely vo výskyte zubného kazu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N</a:t>
            </a:r>
            <a:r>
              <a:rPr lang="sk-SK" dirty="0" smtClean="0"/>
              <a:t>ajviac </a:t>
            </a:r>
            <a:r>
              <a:rPr lang="sk-SK" dirty="0"/>
              <a:t>citovaná švédska</a:t>
            </a:r>
            <a:r>
              <a:rPr lang="sk-SK" b="1" dirty="0"/>
              <a:t> </a:t>
            </a:r>
            <a:r>
              <a:rPr lang="sk-SK" b="1" dirty="0" err="1"/>
              <a:t>Vipeholmská</a:t>
            </a:r>
            <a:r>
              <a:rPr lang="sk-SK" dirty="0"/>
              <a:t> štúdia z roku 1954 (</a:t>
            </a:r>
            <a:r>
              <a:rPr lang="sk-SK" dirty="0" err="1" smtClean="0"/>
              <a:t>Gustafsson</a:t>
            </a:r>
            <a:endParaRPr lang="sk-SK" dirty="0" smtClean="0"/>
          </a:p>
          <a:p>
            <a:pPr lvl="0"/>
            <a:r>
              <a:rPr lang="sk-SK" dirty="0"/>
              <a:t>Príjem cukrov zvyšuje aktivitu zubného kazu</a:t>
            </a:r>
            <a:endParaRPr lang="en-US" dirty="0"/>
          </a:p>
          <a:p>
            <a:pPr lvl="0"/>
            <a:r>
              <a:rPr lang="sk-SK" dirty="0"/>
              <a:t>Riziko kazu je vyššie u lepivých cukrov</a:t>
            </a:r>
            <a:endParaRPr lang="en-US" dirty="0"/>
          </a:p>
          <a:p>
            <a:pPr lvl="0"/>
            <a:r>
              <a:rPr lang="sk-SK" dirty="0"/>
              <a:t>Najvyššie riziko pri príjme sladkostí je </a:t>
            </a:r>
            <a:r>
              <a:rPr lang="sk-SK" dirty="0" err="1"/>
              <a:t>vtedy,ak</a:t>
            </a:r>
            <a:r>
              <a:rPr lang="sk-SK" dirty="0"/>
              <a:t> sa prijímajú medzi hlavnými jedlami</a:t>
            </a:r>
            <a:endParaRPr lang="en-US" dirty="0"/>
          </a:p>
          <a:p>
            <a:pPr lvl="0"/>
            <a:r>
              <a:rPr lang="sk-SK" dirty="0"/>
              <a:t>Pri obmedzení cukrov </a:t>
            </a:r>
            <a:r>
              <a:rPr lang="sk-SK" dirty="0" err="1"/>
              <a:t>kazivosť</a:t>
            </a:r>
            <a:r>
              <a:rPr lang="sk-SK" dirty="0"/>
              <a:t> klesá</a:t>
            </a:r>
            <a:endParaRPr lang="en-US" dirty="0"/>
          </a:p>
          <a:p>
            <a:pPr lvl="0"/>
            <a:r>
              <a:rPr lang="sk-SK" dirty="0"/>
              <a:t>Jestvujú veľké individuálne rozdiely pri náraste </a:t>
            </a:r>
            <a:r>
              <a:rPr lang="sk-SK" dirty="0" err="1"/>
              <a:t>kazivosti</a:t>
            </a:r>
            <a:endParaRPr lang="en-US" dirty="0"/>
          </a:p>
          <a:p>
            <a:pPr lvl="0"/>
            <a:r>
              <a:rPr lang="sk-SK" dirty="0" err="1"/>
              <a:t>Karies</a:t>
            </a:r>
            <a:r>
              <a:rPr lang="sk-SK" dirty="0"/>
              <a:t> sa môže vyskytovať aj pri eliminácii </a:t>
            </a:r>
            <a:r>
              <a:rPr lang="sk-SK" dirty="0" err="1"/>
              <a:t>nízkomolekulárnych</a:t>
            </a:r>
            <a:r>
              <a:rPr lang="sk-SK" dirty="0"/>
              <a:t> cukrov z potravy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657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Etiológia a patogenéza zubného kazu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Existuje mnoho teórií, ktoré vysvetľujú vznik zubného kazu (</a:t>
            </a:r>
            <a:r>
              <a:rPr lang="sk-SK" i="1" dirty="0" err="1"/>
              <a:t>proteolytická</a:t>
            </a:r>
            <a:r>
              <a:rPr lang="sk-SK" i="1" dirty="0"/>
              <a:t>, </a:t>
            </a:r>
            <a:r>
              <a:rPr lang="sk-SK" i="1" dirty="0" err="1"/>
              <a:t>proteolyticko-chelátová</a:t>
            </a:r>
            <a:r>
              <a:rPr lang="sk-SK" dirty="0"/>
              <a:t>), no všeobecne akceptovanou je </a:t>
            </a:r>
            <a:r>
              <a:rPr lang="sk-SK" b="1" dirty="0"/>
              <a:t>chemicko- parazitárna </a:t>
            </a:r>
            <a:r>
              <a:rPr lang="sk-SK" b="1" dirty="0" err="1"/>
              <a:t>Millerova</a:t>
            </a:r>
            <a:r>
              <a:rPr lang="sk-SK" b="1" dirty="0"/>
              <a:t> teória </a:t>
            </a:r>
            <a:r>
              <a:rPr lang="sk-SK" dirty="0"/>
              <a:t>(</a:t>
            </a:r>
            <a:r>
              <a:rPr lang="sk-SK" dirty="0" smtClean="0"/>
              <a:t>1898)</a:t>
            </a:r>
          </a:p>
          <a:p>
            <a:r>
              <a:rPr lang="sk-SK" dirty="0"/>
              <a:t>zubný kaz prebieha v dvoch hlavných štádiách:</a:t>
            </a:r>
            <a:endParaRPr lang="en-US" dirty="0"/>
          </a:p>
          <a:p>
            <a:pPr lvl="0"/>
            <a:r>
              <a:rPr lang="sk-SK" i="1" dirty="0" err="1"/>
              <a:t>Demineralizicia</a:t>
            </a:r>
            <a:r>
              <a:rPr lang="sk-SK" i="1" dirty="0"/>
              <a:t> skloviny kyselinami, vznikajúcimi z cukrov činnosťou mikroorganizmov</a:t>
            </a:r>
            <a:endParaRPr lang="en-US" dirty="0"/>
          </a:p>
          <a:p>
            <a:pPr lvl="0"/>
            <a:r>
              <a:rPr lang="sk-SK" i="1" dirty="0"/>
              <a:t>Deštrukcia organickej </a:t>
            </a:r>
            <a:r>
              <a:rPr lang="sk-SK" i="1" dirty="0" err="1"/>
              <a:t>matrix</a:t>
            </a:r>
            <a:r>
              <a:rPr lang="sk-SK" i="1" dirty="0"/>
              <a:t> </a:t>
            </a:r>
            <a:r>
              <a:rPr lang="sk-SK" i="1" dirty="0" err="1"/>
              <a:t>proteolytickými</a:t>
            </a:r>
            <a:r>
              <a:rPr lang="sk-SK" i="1" dirty="0"/>
              <a:t> baktériami</a:t>
            </a:r>
            <a:endParaRPr lang="en-US" dirty="0"/>
          </a:p>
          <a:p>
            <a:r>
              <a:rPr lang="sk-SK" dirty="0" err="1"/>
              <a:t>Miller</a:t>
            </a:r>
            <a:r>
              <a:rPr lang="sk-SK" dirty="0"/>
              <a:t> chybne predpokladal, že kyseliny produkujú baktérie, ktoré sú voľne prítomné v slinách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38376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Patogenita zubného </a:t>
            </a:r>
            <a:r>
              <a:rPr lang="sk-SK" b="1" dirty="0" err="1"/>
              <a:t>plaku</a:t>
            </a:r>
            <a:r>
              <a:rPr lang="sk-SK" dirty="0"/>
              <a:t> 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. Termín zubný </a:t>
            </a:r>
            <a:r>
              <a:rPr lang="sk-SK" dirty="0" err="1"/>
              <a:t>plak</a:t>
            </a:r>
            <a:r>
              <a:rPr lang="sk-SK" dirty="0"/>
              <a:t> použil ako prvý Black (1914), ktorý vytvoril koncept bakteriálnej povrchovej </a:t>
            </a:r>
            <a:r>
              <a:rPr lang="sk-SK" dirty="0" smtClean="0"/>
              <a:t>vrstvy</a:t>
            </a:r>
          </a:p>
          <a:p>
            <a:pPr lvl="0"/>
            <a:r>
              <a:rPr lang="sk-SK" dirty="0"/>
              <a:t>Experimentami in vitro (</a:t>
            </a:r>
            <a:r>
              <a:rPr lang="sk-SK" dirty="0" err="1"/>
              <a:t>Hardie</a:t>
            </a:r>
            <a:r>
              <a:rPr lang="sk-SK" dirty="0"/>
              <a:t> 1971) sa potvrdila rozhodujúca úloha </a:t>
            </a:r>
            <a:r>
              <a:rPr lang="sk-SK" dirty="0" err="1"/>
              <a:t>streptococcus</a:t>
            </a:r>
            <a:r>
              <a:rPr lang="sk-SK" dirty="0"/>
              <a:t> </a:t>
            </a:r>
            <a:r>
              <a:rPr lang="sk-SK" dirty="0" err="1"/>
              <a:t>mutans</a:t>
            </a:r>
            <a:r>
              <a:rPr lang="sk-SK" dirty="0"/>
              <a:t> pri vzniku experimentálnej </a:t>
            </a:r>
            <a:r>
              <a:rPr lang="sk-SK" dirty="0" err="1"/>
              <a:t>kazivej</a:t>
            </a:r>
            <a:r>
              <a:rPr lang="sk-SK" dirty="0"/>
              <a:t> lézie</a:t>
            </a:r>
            <a:endParaRPr lang="en-US" dirty="0"/>
          </a:p>
          <a:p>
            <a:pPr lvl="0"/>
            <a:r>
              <a:rPr lang="sk-SK" dirty="0"/>
              <a:t>Experimenty na zvieratách za </a:t>
            </a:r>
            <a:r>
              <a:rPr lang="sk-SK" dirty="0" err="1"/>
              <a:t>gnotobiologických</a:t>
            </a:r>
            <a:r>
              <a:rPr lang="sk-SK" dirty="0"/>
              <a:t> podmienok potvrdili, že bez účasti baktérií kaz nevzniká ani pri </a:t>
            </a:r>
            <a:r>
              <a:rPr lang="sk-SK" dirty="0" err="1"/>
              <a:t>kariogénnej</a:t>
            </a:r>
            <a:r>
              <a:rPr lang="sk-SK" dirty="0"/>
              <a:t> strave (</a:t>
            </a:r>
            <a:r>
              <a:rPr lang="sk-SK" dirty="0" err="1"/>
              <a:t>Orland</a:t>
            </a:r>
            <a:r>
              <a:rPr lang="sk-SK" dirty="0"/>
              <a:t> 1954)</a:t>
            </a:r>
            <a:endParaRPr lang="en-US" dirty="0"/>
          </a:p>
          <a:p>
            <a:pPr lvl="0"/>
            <a:r>
              <a:rPr lang="sk-SK" dirty="0"/>
              <a:t>Klinické štúdie na rozsiahlych súboroch pacientov dokázali, že prechod od fyziologického </a:t>
            </a:r>
            <a:r>
              <a:rPr lang="sk-SK" dirty="0" err="1"/>
              <a:t>biofilmu</a:t>
            </a:r>
            <a:r>
              <a:rPr lang="sk-SK" dirty="0"/>
              <a:t> s </a:t>
            </a:r>
            <a:r>
              <a:rPr lang="sk-SK" dirty="0" err="1"/>
              <a:t>eubiotickými</a:t>
            </a:r>
            <a:r>
              <a:rPr lang="sk-SK" dirty="0"/>
              <a:t> pomermi ku patogénnej </a:t>
            </a:r>
            <a:r>
              <a:rPr lang="sk-SK" dirty="0" err="1"/>
              <a:t>dysbiotickej</a:t>
            </a:r>
            <a:r>
              <a:rPr lang="sk-SK" dirty="0"/>
              <a:t> </a:t>
            </a:r>
            <a:r>
              <a:rPr lang="sk-SK" dirty="0" err="1"/>
              <a:t>plakovej</a:t>
            </a:r>
            <a:r>
              <a:rPr lang="sk-SK" dirty="0"/>
              <a:t> flóre je plynulý a vysoko komplexný proces (</a:t>
            </a:r>
            <a:r>
              <a:rPr lang="sk-SK" dirty="0" err="1"/>
              <a:t>Gangler</a:t>
            </a:r>
            <a:r>
              <a:rPr lang="sk-SK" dirty="0"/>
              <a:t> 1985, </a:t>
            </a:r>
            <a:r>
              <a:rPr lang="sk-SK" dirty="0" err="1"/>
              <a:t>Fejerskov</a:t>
            </a:r>
            <a:r>
              <a:rPr lang="sk-SK" dirty="0"/>
              <a:t> 1997, </a:t>
            </a:r>
            <a:r>
              <a:rPr lang="sk-SK" dirty="0" err="1"/>
              <a:t>Larmas</a:t>
            </a:r>
            <a:r>
              <a:rPr lang="sk-SK" dirty="0"/>
              <a:t> 2003). 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06018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err="1" smtClean="0"/>
              <a:t>Plak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295401" y="2654710"/>
            <a:ext cx="9601196" cy="3221158"/>
          </a:xfrm>
        </p:spPr>
        <p:txBody>
          <a:bodyPr/>
          <a:lstStyle/>
          <a:p>
            <a:r>
              <a:rPr lang="sk-SK" b="1" dirty="0"/>
              <a:t>Zubný </a:t>
            </a:r>
            <a:r>
              <a:rPr lang="sk-SK" b="1" dirty="0" err="1"/>
              <a:t>plak</a:t>
            </a:r>
            <a:r>
              <a:rPr lang="sk-SK" dirty="0"/>
              <a:t> je </a:t>
            </a:r>
            <a:r>
              <a:rPr lang="sk-SK" dirty="0" err="1"/>
              <a:t>štrukturovaný</a:t>
            </a:r>
            <a:r>
              <a:rPr lang="sk-SK" dirty="0"/>
              <a:t> zubný mikrobiálny </a:t>
            </a:r>
            <a:r>
              <a:rPr lang="sk-SK" dirty="0" err="1"/>
              <a:t>biofilm</a:t>
            </a:r>
            <a:r>
              <a:rPr lang="sk-SK" dirty="0"/>
              <a:t>, ktorý sa vytvára na povrchu zubov. Skladá sa z baktérií, bakteriálnych metabolických produktov, zbytkov potravy a súčastí slín. Z ekologického hľadiska je zubný </a:t>
            </a:r>
            <a:r>
              <a:rPr lang="sk-SK" dirty="0" err="1"/>
              <a:t>plak</a:t>
            </a:r>
            <a:r>
              <a:rPr lang="sk-SK" dirty="0"/>
              <a:t> </a:t>
            </a:r>
            <a:r>
              <a:rPr lang="sk-SK" b="1" dirty="0" err="1"/>
              <a:t>biofilm</a:t>
            </a:r>
            <a:r>
              <a:rPr lang="sk-SK" dirty="0"/>
              <a:t> – </a:t>
            </a:r>
            <a:r>
              <a:rPr lang="sk-SK" dirty="0" err="1"/>
              <a:t>vysokoorganizované</a:t>
            </a:r>
            <a:r>
              <a:rPr lang="sk-SK" dirty="0"/>
              <a:t> spoločenstvo rôznych baktérií, </a:t>
            </a:r>
            <a:r>
              <a:rPr lang="sk-SK" dirty="0" err="1"/>
              <a:t>adherujúcich</a:t>
            </a:r>
            <a:r>
              <a:rPr lang="sk-SK" dirty="0"/>
              <a:t> ku určitému povrchu</a:t>
            </a:r>
            <a:r>
              <a:rPr lang="sk-SK" dirty="0" smtClean="0"/>
              <a:t>.</a:t>
            </a:r>
          </a:p>
          <a:p>
            <a:r>
              <a:rPr lang="sk-SK" dirty="0"/>
              <a:t>Organizmy v </a:t>
            </a:r>
            <a:r>
              <a:rPr lang="sk-SK" dirty="0" err="1"/>
              <a:t>biofilme</a:t>
            </a:r>
            <a:r>
              <a:rPr lang="sk-SK" dirty="0"/>
              <a:t> sú schopné vzájomne komunikovať a prostredníctvom chemických signálov  menia svoj fenotyp podľa reakcií organizmu. Preto sú často odolné pred účinkom antibiotík a môžu byť príčinou celej rady závažných chronických ochorení, ako je cystická </a:t>
            </a:r>
            <a:r>
              <a:rPr lang="sk-SK" dirty="0" err="1"/>
              <a:t>fibróza</a:t>
            </a:r>
            <a:r>
              <a:rPr lang="sk-SK" dirty="0"/>
              <a:t> a </a:t>
            </a:r>
            <a:r>
              <a:rPr lang="sk-SK" dirty="0" err="1"/>
              <a:t>endokarditída</a:t>
            </a:r>
            <a:r>
              <a:rPr lang="sk-SK" dirty="0"/>
              <a:t>.</a:t>
            </a:r>
            <a:endParaRPr lang="en-US" dirty="0"/>
          </a:p>
          <a:p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9107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Vývoj </a:t>
            </a:r>
            <a:r>
              <a:rPr lang="sk-SK" dirty="0" err="1" smtClean="0"/>
              <a:t>plaku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Prvou fázou</a:t>
            </a:r>
            <a:r>
              <a:rPr lang="sk-SK" dirty="0"/>
              <a:t> vzniku </a:t>
            </a:r>
            <a:r>
              <a:rPr lang="sk-SK" dirty="0" err="1"/>
              <a:t>plaku</a:t>
            </a:r>
            <a:r>
              <a:rPr lang="sk-SK" dirty="0"/>
              <a:t> je vytvorenie dentálnej (získanej) </a:t>
            </a:r>
            <a:r>
              <a:rPr lang="sk-SK" dirty="0" err="1"/>
              <a:t>pelikuly</a:t>
            </a:r>
            <a:r>
              <a:rPr lang="sk-SK" dirty="0"/>
              <a:t> hrúbky 0,1-1 µm,  ktorá vzniká predovšetkým z kyslých proteínov sliny s vysokým obsahom </a:t>
            </a:r>
            <a:r>
              <a:rPr lang="sk-SK" dirty="0" err="1"/>
              <a:t>prolínu</a:t>
            </a:r>
            <a:r>
              <a:rPr lang="sk-SK" dirty="0"/>
              <a:t>, sérových proteínov, enzýmov a </a:t>
            </a:r>
            <a:r>
              <a:rPr lang="sk-SK" dirty="0" err="1" smtClean="0"/>
              <a:t>imunoglobulínov</a:t>
            </a:r>
            <a:endParaRPr lang="sk-SK" dirty="0" smtClean="0"/>
          </a:p>
          <a:p>
            <a:r>
              <a:rPr lang="sk-SK" b="1" dirty="0"/>
              <a:t>v druhej fáze</a:t>
            </a:r>
            <a:r>
              <a:rPr lang="sk-SK" dirty="0"/>
              <a:t> </a:t>
            </a:r>
            <a:r>
              <a:rPr lang="sk-SK" dirty="0" smtClean="0"/>
              <a:t>kolonizujú </a:t>
            </a:r>
            <a:r>
              <a:rPr lang="sk-SK" dirty="0" err="1" smtClean="0"/>
              <a:t>plak</a:t>
            </a:r>
            <a:r>
              <a:rPr lang="sk-SK" dirty="0" smtClean="0"/>
              <a:t> </a:t>
            </a:r>
            <a:r>
              <a:rPr lang="sk-SK" dirty="0" err="1" smtClean="0"/>
              <a:t>grampozitívne</a:t>
            </a:r>
            <a:r>
              <a:rPr lang="sk-SK" dirty="0" smtClean="0"/>
              <a:t> koky-</a:t>
            </a:r>
            <a:r>
              <a:rPr lang="sk-SK" dirty="0" err="1" smtClean="0"/>
              <a:t>str.sanguis</a:t>
            </a:r>
            <a:endParaRPr lang="sk-SK" dirty="0" smtClean="0"/>
          </a:p>
          <a:p>
            <a:r>
              <a:rPr lang="sk-SK" dirty="0"/>
              <a:t>V</a:t>
            </a:r>
            <a:r>
              <a:rPr lang="sk-SK" b="1" dirty="0"/>
              <a:t> tretej fáze </a:t>
            </a:r>
            <a:r>
              <a:rPr lang="sk-SK" dirty="0"/>
              <a:t>sekundárnej kolonizácie a zrenia </a:t>
            </a:r>
            <a:r>
              <a:rPr lang="sk-SK" dirty="0" err="1"/>
              <a:t>plaku</a:t>
            </a:r>
            <a:r>
              <a:rPr lang="sk-SK" dirty="0"/>
              <a:t> ho kolonizujú  ďalšie </a:t>
            </a:r>
            <a:r>
              <a:rPr lang="sk-SK" i="1" dirty="0"/>
              <a:t>streptokoky, </a:t>
            </a:r>
            <a:r>
              <a:rPr lang="sk-SK" i="1" dirty="0" err="1"/>
              <a:t>aktinomycety</a:t>
            </a:r>
            <a:r>
              <a:rPr lang="sk-SK" i="1" dirty="0"/>
              <a:t> a </a:t>
            </a:r>
            <a:r>
              <a:rPr lang="sk-SK" i="1" dirty="0" err="1"/>
              <a:t>veillonely</a:t>
            </a:r>
            <a:r>
              <a:rPr lang="sk-SK" i="1" dirty="0"/>
              <a:t>.</a:t>
            </a:r>
            <a:r>
              <a:rPr lang="sk-SK" dirty="0"/>
              <a:t> Tyčinky a </a:t>
            </a:r>
            <a:r>
              <a:rPr lang="sk-SK" dirty="0" err="1"/>
              <a:t>filamentá</a:t>
            </a:r>
            <a:r>
              <a:rPr lang="sk-SK" dirty="0"/>
              <a:t> </a:t>
            </a:r>
            <a:r>
              <a:rPr lang="sk-SK" dirty="0" err="1"/>
              <a:t>prevažuju</a:t>
            </a:r>
            <a:r>
              <a:rPr lang="sk-SK" dirty="0"/>
              <a:t> v </a:t>
            </a:r>
            <a:r>
              <a:rPr lang="sk-SK" dirty="0" err="1"/>
              <a:t>plaku</a:t>
            </a:r>
            <a:r>
              <a:rPr lang="sk-SK" dirty="0"/>
              <a:t> po 7 a 14 dňoch od jeho vzniku.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2128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2400" dirty="0"/>
              <a:t>Na povrchu bunečnej steny </a:t>
            </a:r>
            <a:r>
              <a:rPr lang="sk-SK" sz="2400" dirty="0" err="1"/>
              <a:t>mikrororganizmov</a:t>
            </a:r>
            <a:r>
              <a:rPr lang="sk-SK" sz="2400" dirty="0"/>
              <a:t> sa nachádza amorfná organická </a:t>
            </a:r>
            <a:r>
              <a:rPr lang="sk-SK" sz="2400" dirty="0" err="1"/>
              <a:t>extracelulárna</a:t>
            </a:r>
            <a:r>
              <a:rPr lang="sk-SK" sz="2400" dirty="0"/>
              <a:t> </a:t>
            </a:r>
            <a:r>
              <a:rPr lang="sk-SK" sz="2400" dirty="0" err="1"/>
              <a:t>polymerová</a:t>
            </a:r>
            <a:r>
              <a:rPr lang="sk-SK" sz="2400" dirty="0"/>
              <a:t> </a:t>
            </a:r>
            <a:r>
              <a:rPr lang="sk-SK" sz="2400" dirty="0" smtClean="0"/>
              <a:t>substancia </a:t>
            </a:r>
            <a:r>
              <a:rPr lang="sk-SK" sz="2400" dirty="0"/>
              <a:t>označovaná ako </a:t>
            </a:r>
            <a:r>
              <a:rPr lang="sk-SK" sz="2400" b="1" dirty="0" err="1"/>
              <a:t>glykokalyx</a:t>
            </a:r>
            <a:r>
              <a:rPr lang="sk-SK" sz="2400" b="1" dirty="0"/>
              <a:t>.</a:t>
            </a:r>
            <a:r>
              <a:rPr lang="sk-SK" sz="2400" dirty="0"/>
              <a:t> Samotnú väzbu mikroorganizmov na túto vrstvu sprostredkúvajú </a:t>
            </a:r>
            <a:r>
              <a:rPr lang="sk-SK" sz="2400" dirty="0" err="1"/>
              <a:t>extracelulárne</a:t>
            </a:r>
            <a:r>
              <a:rPr lang="sk-SK" sz="2400" dirty="0"/>
              <a:t> </a:t>
            </a:r>
            <a:r>
              <a:rPr lang="sk-SK" sz="2400" b="1" dirty="0" err="1"/>
              <a:t>adhezíny</a:t>
            </a:r>
            <a:endParaRPr lang="en-US" sz="2400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2954496"/>
            <a:ext cx="8686800" cy="319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0048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Zloženie </a:t>
            </a:r>
            <a:r>
              <a:rPr lang="sk-SK" dirty="0"/>
              <a:t>a biochémia zubného </a:t>
            </a:r>
            <a:r>
              <a:rPr lang="sk-SK" dirty="0" err="1"/>
              <a:t>plaku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Rozhodujúcu úlohu pri vzniku zubného </a:t>
            </a:r>
            <a:r>
              <a:rPr lang="sk-SK" dirty="0" err="1"/>
              <a:t>plaku</a:t>
            </a:r>
            <a:r>
              <a:rPr lang="sk-SK" dirty="0"/>
              <a:t> zohrávajú </a:t>
            </a:r>
            <a:r>
              <a:rPr lang="sk-SK" b="1" dirty="0"/>
              <a:t>streptokoky</a:t>
            </a:r>
            <a:r>
              <a:rPr lang="sk-SK" dirty="0"/>
              <a:t>, ktoré ako prvé osídľujú ústnu dutinu. Predurčuje ich k tomu vyvinutá schopnosť </a:t>
            </a:r>
            <a:r>
              <a:rPr lang="sk-SK" dirty="0" err="1"/>
              <a:t>adherencie</a:t>
            </a:r>
            <a:r>
              <a:rPr lang="sk-SK" dirty="0"/>
              <a:t> polysacharidovej </a:t>
            </a:r>
            <a:r>
              <a:rPr lang="sk-SK" dirty="0" err="1"/>
              <a:t>glykokalyx</a:t>
            </a:r>
            <a:r>
              <a:rPr lang="sk-SK" dirty="0"/>
              <a:t> a následná tvorba </a:t>
            </a:r>
            <a:r>
              <a:rPr lang="sk-SK" dirty="0" err="1"/>
              <a:t>extracelulárnych</a:t>
            </a:r>
            <a:r>
              <a:rPr lang="sk-SK" dirty="0"/>
              <a:t> polysacharidov vo forme </a:t>
            </a:r>
            <a:r>
              <a:rPr lang="sk-SK" dirty="0" err="1"/>
              <a:t>mutánu</a:t>
            </a:r>
            <a:r>
              <a:rPr lang="sk-SK" dirty="0"/>
              <a:t>, </a:t>
            </a:r>
            <a:r>
              <a:rPr lang="sk-SK" dirty="0" err="1"/>
              <a:t>dextránu</a:t>
            </a:r>
            <a:r>
              <a:rPr lang="sk-SK" dirty="0"/>
              <a:t> a </a:t>
            </a:r>
            <a:r>
              <a:rPr lang="sk-SK" dirty="0" err="1" smtClean="0"/>
              <a:t>fruktánu</a:t>
            </a:r>
            <a:endParaRPr lang="sk-SK" dirty="0"/>
          </a:p>
          <a:p>
            <a:r>
              <a:rPr lang="sk-SK" dirty="0"/>
              <a:t>Najlepšie </a:t>
            </a:r>
            <a:r>
              <a:rPr lang="sk-SK" dirty="0" err="1"/>
              <a:t>adherenčné</a:t>
            </a:r>
            <a:r>
              <a:rPr lang="sk-SK" dirty="0"/>
              <a:t> schopnosti zo skupiny orálnych streptokokov má </a:t>
            </a:r>
            <a:r>
              <a:rPr lang="sk-SK" b="1" dirty="0" err="1"/>
              <a:t>streptococcus</a:t>
            </a:r>
            <a:r>
              <a:rPr lang="sk-SK" b="1" dirty="0"/>
              <a:t> </a:t>
            </a:r>
            <a:r>
              <a:rPr lang="sk-SK" b="1" dirty="0" err="1"/>
              <a:t>sanguis</a:t>
            </a:r>
            <a:r>
              <a:rPr lang="sk-SK" b="1" dirty="0"/>
              <a:t>. </a:t>
            </a:r>
            <a:r>
              <a:rPr lang="sk-SK" dirty="0"/>
              <a:t>Spolu so </a:t>
            </a:r>
            <a:r>
              <a:rPr lang="sk-SK" b="1" dirty="0" err="1"/>
              <a:t>streptococcus</a:t>
            </a:r>
            <a:r>
              <a:rPr lang="sk-SK" b="1" dirty="0"/>
              <a:t> </a:t>
            </a:r>
            <a:r>
              <a:rPr lang="sk-SK" b="1" dirty="0" err="1"/>
              <a:t>mitis</a:t>
            </a:r>
            <a:r>
              <a:rPr lang="sk-SK" dirty="0"/>
              <a:t>, ktorý produkuje </a:t>
            </a:r>
            <a:r>
              <a:rPr lang="sk-SK" dirty="0" err="1"/>
              <a:t>extracelulárne</a:t>
            </a:r>
            <a:r>
              <a:rPr lang="sk-SK" dirty="0"/>
              <a:t> </a:t>
            </a:r>
            <a:r>
              <a:rPr lang="sk-SK" dirty="0" err="1"/>
              <a:t>glukány</a:t>
            </a:r>
            <a:r>
              <a:rPr lang="sk-SK" dirty="0"/>
              <a:t> tvorí najväčšiu súčasť </a:t>
            </a:r>
            <a:r>
              <a:rPr lang="sk-SK" dirty="0" err="1"/>
              <a:t>plaku</a:t>
            </a:r>
            <a:r>
              <a:rPr lang="sk-SK" dirty="0"/>
              <a:t>. </a:t>
            </a:r>
            <a:r>
              <a:rPr lang="sk-SK" b="1" dirty="0" err="1"/>
              <a:t>Streptococcus</a:t>
            </a:r>
            <a:r>
              <a:rPr lang="sk-SK" b="1" dirty="0"/>
              <a:t> </a:t>
            </a:r>
            <a:r>
              <a:rPr lang="sk-SK" b="1" dirty="0" err="1"/>
              <a:t>salivarius</a:t>
            </a:r>
            <a:r>
              <a:rPr lang="sk-SK" dirty="0"/>
              <a:t>, ktorý vyvára </a:t>
            </a:r>
            <a:r>
              <a:rPr lang="sk-SK" dirty="0" err="1"/>
              <a:t>extracelulárne</a:t>
            </a:r>
            <a:r>
              <a:rPr lang="sk-SK" dirty="0"/>
              <a:t> </a:t>
            </a:r>
            <a:r>
              <a:rPr lang="sk-SK" dirty="0" err="1"/>
              <a:t>fruktány</a:t>
            </a:r>
            <a:r>
              <a:rPr lang="sk-SK" dirty="0"/>
              <a:t> a </a:t>
            </a:r>
            <a:r>
              <a:rPr lang="sk-SK" dirty="0" err="1"/>
              <a:t>levány</a:t>
            </a:r>
            <a:r>
              <a:rPr lang="sk-SK" dirty="0"/>
              <a:t>, sa v </a:t>
            </a:r>
            <a:r>
              <a:rPr lang="sk-SK" dirty="0" err="1"/>
              <a:t>plaku</a:t>
            </a:r>
            <a:r>
              <a:rPr lang="sk-SK" dirty="0"/>
              <a:t> vyskytuje len v menšej miere.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47672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Úloha </a:t>
            </a:r>
            <a:r>
              <a:rPr lang="sk-SK" b="1" dirty="0" err="1" smtClean="0"/>
              <a:t>strept.mutans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Kľúčovú úlohu pri vzniku zubného kazu zohráva vďaka svojej schopnosti produkcie </a:t>
            </a:r>
            <a:r>
              <a:rPr lang="sk-SK" dirty="0" err="1"/>
              <a:t>extracelulárnych</a:t>
            </a:r>
            <a:r>
              <a:rPr lang="sk-SK" dirty="0"/>
              <a:t> polysacharidov </a:t>
            </a:r>
            <a:r>
              <a:rPr lang="sk-SK" b="1" dirty="0" err="1"/>
              <a:t>streptococcus</a:t>
            </a:r>
            <a:r>
              <a:rPr lang="sk-SK" b="1" dirty="0"/>
              <a:t> </a:t>
            </a:r>
            <a:r>
              <a:rPr lang="sk-SK" b="1" dirty="0" err="1"/>
              <a:t>mutans</a:t>
            </a:r>
            <a:r>
              <a:rPr lang="sk-SK" b="1" dirty="0"/>
              <a:t>. </a:t>
            </a:r>
            <a:r>
              <a:rPr lang="sk-SK" dirty="0"/>
              <a:t>V tejto skupine</a:t>
            </a:r>
            <a:r>
              <a:rPr lang="sk-SK" b="1" dirty="0"/>
              <a:t> </a:t>
            </a:r>
            <a:r>
              <a:rPr lang="sk-SK" dirty="0"/>
              <a:t>rozoznávame viaceré druhy, ako</a:t>
            </a:r>
            <a:r>
              <a:rPr lang="sk-SK" i="1" dirty="0"/>
              <a:t> </a:t>
            </a:r>
            <a:r>
              <a:rPr lang="sk-SK" i="1" dirty="0" err="1"/>
              <a:t>strept</a:t>
            </a:r>
            <a:r>
              <a:rPr lang="sk-SK" i="1" dirty="0"/>
              <a:t>. </a:t>
            </a:r>
            <a:r>
              <a:rPr lang="sk-SK" i="1" dirty="0" err="1"/>
              <a:t>sobrinus</a:t>
            </a:r>
            <a:r>
              <a:rPr lang="sk-SK" i="1" dirty="0"/>
              <a:t>, </a:t>
            </a:r>
            <a:r>
              <a:rPr lang="sk-SK" i="1" dirty="0" err="1"/>
              <a:t>strept</a:t>
            </a:r>
            <a:r>
              <a:rPr lang="sk-SK" i="1" dirty="0"/>
              <a:t>. </a:t>
            </a:r>
            <a:r>
              <a:rPr lang="sk-SK" i="1" dirty="0" err="1"/>
              <a:t>cricetus</a:t>
            </a:r>
            <a:r>
              <a:rPr lang="sk-SK" i="1" dirty="0"/>
              <a:t> a </a:t>
            </a:r>
            <a:r>
              <a:rPr lang="sk-SK" i="1" dirty="0" err="1"/>
              <a:t>strept</a:t>
            </a:r>
            <a:r>
              <a:rPr lang="sk-SK" i="1" dirty="0"/>
              <a:t>. </a:t>
            </a:r>
            <a:r>
              <a:rPr lang="sk-SK" i="1" dirty="0" err="1"/>
              <a:t>rattus</a:t>
            </a:r>
            <a:r>
              <a:rPr lang="sk-SK" i="1" dirty="0"/>
              <a:t>. </a:t>
            </a:r>
            <a:endParaRPr lang="sk-SK" i="1" dirty="0" smtClean="0"/>
          </a:p>
          <a:p>
            <a:r>
              <a:rPr lang="sk-SK" b="1" dirty="0" err="1"/>
              <a:t>Lactobacillus</a:t>
            </a:r>
            <a:r>
              <a:rPr lang="sk-SK" b="1" dirty="0"/>
              <a:t> </a:t>
            </a:r>
            <a:r>
              <a:rPr lang="sk-SK" b="1" dirty="0" err="1"/>
              <a:t>acidophilus</a:t>
            </a:r>
            <a:r>
              <a:rPr lang="sk-SK" dirty="0"/>
              <a:t> zvyšuje svoju aktivitu v kyslom prostredí a jeho počet býva vnímaný ako indikátor, nie pôvodca zubného </a:t>
            </a:r>
            <a:r>
              <a:rPr lang="sk-SK" dirty="0" smtClean="0"/>
              <a:t>kazu</a:t>
            </a:r>
          </a:p>
          <a:p>
            <a:r>
              <a:rPr lang="sk-SK" dirty="0"/>
              <a:t>. Kyseliny tvoria aj </a:t>
            </a:r>
            <a:r>
              <a:rPr lang="sk-SK" b="1" dirty="0" err="1"/>
              <a:t>Aktinomycéty</a:t>
            </a:r>
            <a:r>
              <a:rPr lang="sk-SK" dirty="0"/>
              <a:t> </a:t>
            </a:r>
            <a:r>
              <a:rPr lang="sk-SK" i="1" dirty="0"/>
              <a:t>(</a:t>
            </a:r>
            <a:r>
              <a:rPr lang="sk-SK" i="1" dirty="0" err="1"/>
              <a:t>A.viscosus</a:t>
            </a:r>
            <a:r>
              <a:rPr lang="sk-SK" i="1" dirty="0"/>
              <a:t>, </a:t>
            </a:r>
            <a:r>
              <a:rPr lang="sk-SK" i="1" dirty="0" err="1"/>
              <a:t>naeslundi</a:t>
            </a:r>
            <a:r>
              <a:rPr lang="sk-SK" i="1" dirty="0"/>
              <a:t>, </a:t>
            </a:r>
            <a:r>
              <a:rPr lang="sk-SK" i="1" dirty="0" err="1"/>
              <a:t>israelli</a:t>
            </a:r>
            <a:r>
              <a:rPr lang="sk-SK" i="1" dirty="0"/>
              <a:t>, </a:t>
            </a:r>
            <a:r>
              <a:rPr lang="sk-SK" i="1" dirty="0" err="1"/>
              <a:t>odontolyticus</a:t>
            </a:r>
            <a:r>
              <a:rPr lang="sk-SK" i="1" dirty="0"/>
              <a:t>)</a:t>
            </a:r>
            <a:r>
              <a:rPr lang="sk-SK" dirty="0"/>
              <a:t>, ale len v menšej miere. </a:t>
            </a:r>
            <a:r>
              <a:rPr lang="sk-SK" b="1" dirty="0" err="1"/>
              <a:t>A.viscosus</a:t>
            </a:r>
            <a:r>
              <a:rPr lang="sk-SK" b="1" dirty="0"/>
              <a:t> </a:t>
            </a:r>
            <a:r>
              <a:rPr lang="sk-SK" dirty="0"/>
              <a:t>je spájaný s koreňovým kazom.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560097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. Substrát- úloha cukrov v etiológii zubného kazu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Rozhodujúcim faktorom pri vzniku zubného kazu je častý a nadmerný prísun </a:t>
            </a:r>
            <a:r>
              <a:rPr lang="sk-SK" dirty="0" err="1"/>
              <a:t>fermentovateľných</a:t>
            </a:r>
            <a:r>
              <a:rPr lang="sk-SK" dirty="0"/>
              <a:t> sacharidov ,ktoré môžu byť  metabolizované  mikroorganizmami </a:t>
            </a:r>
            <a:r>
              <a:rPr lang="sk-SK" dirty="0" err="1" smtClean="0"/>
              <a:t>plaku</a:t>
            </a:r>
            <a:endParaRPr lang="sk-SK" dirty="0" smtClean="0"/>
          </a:p>
          <a:p>
            <a:r>
              <a:rPr lang="sk-SK" dirty="0" err="1"/>
              <a:t>Katabolickým</a:t>
            </a:r>
            <a:r>
              <a:rPr lang="sk-SK" dirty="0"/>
              <a:t> rozkladom sacharózy a ďalších </a:t>
            </a:r>
            <a:r>
              <a:rPr lang="sk-SK" dirty="0" err="1"/>
              <a:t>oligosacharidov</a:t>
            </a:r>
            <a:r>
              <a:rPr lang="sk-SK" dirty="0"/>
              <a:t>, </a:t>
            </a:r>
            <a:r>
              <a:rPr lang="sk-SK" dirty="0" err="1"/>
              <a:t>monosacharidov</a:t>
            </a:r>
            <a:r>
              <a:rPr lang="sk-SK" dirty="0"/>
              <a:t> a škrobu vznikajú organické kyseliny (</a:t>
            </a:r>
            <a:r>
              <a:rPr lang="sk-SK" dirty="0" err="1"/>
              <a:t>laktát</a:t>
            </a:r>
            <a:r>
              <a:rPr lang="sk-SK" dirty="0"/>
              <a:t>, </a:t>
            </a:r>
            <a:r>
              <a:rPr lang="sk-SK" dirty="0" err="1"/>
              <a:t>formiát</a:t>
            </a:r>
            <a:r>
              <a:rPr lang="sk-SK" dirty="0"/>
              <a:t>, </a:t>
            </a:r>
            <a:r>
              <a:rPr lang="sk-SK" dirty="0" err="1"/>
              <a:t>acetát</a:t>
            </a:r>
            <a:r>
              <a:rPr lang="sk-SK" dirty="0"/>
              <a:t>, </a:t>
            </a:r>
            <a:r>
              <a:rPr lang="sk-SK" dirty="0" err="1"/>
              <a:t>butyrát</a:t>
            </a:r>
            <a:r>
              <a:rPr lang="sk-SK" dirty="0"/>
              <a:t>, </a:t>
            </a:r>
            <a:r>
              <a:rPr lang="sk-SK" dirty="0" err="1"/>
              <a:t>propionát</a:t>
            </a:r>
            <a:r>
              <a:rPr lang="sk-SK" dirty="0"/>
              <a:t>), ktoré znížia pH </a:t>
            </a:r>
            <a:r>
              <a:rPr lang="sk-SK" dirty="0" err="1"/>
              <a:t>plaku</a:t>
            </a:r>
            <a:r>
              <a:rPr lang="sk-SK" dirty="0"/>
              <a:t> do tej miery, že dochádza ku </a:t>
            </a:r>
            <a:r>
              <a:rPr lang="sk-SK" dirty="0" err="1"/>
              <a:t>demineralizácii</a:t>
            </a:r>
            <a:r>
              <a:rPr lang="sk-SK" dirty="0"/>
              <a:t> </a:t>
            </a:r>
            <a:r>
              <a:rPr lang="sk-SK" dirty="0" smtClean="0"/>
              <a:t>skloviny</a:t>
            </a:r>
          </a:p>
          <a:p>
            <a:r>
              <a:rPr lang="sk-SK" b="1" i="1" dirty="0"/>
              <a:t>Kritická hodnota pH pre sklovinu predstavuje 5,5 až 5,0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13904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484718"/>
          </a:xfrm>
        </p:spPr>
        <p:txBody>
          <a:bodyPr>
            <a:normAutofit fontScale="90000"/>
          </a:bodyPr>
          <a:lstStyle/>
          <a:p>
            <a:r>
              <a:rPr lang="sk-SK" b="1" dirty="0"/>
              <a:t>Úloha potravy, sliny a </a:t>
            </a:r>
            <a:r>
              <a:rPr lang="sk-SK" b="1" dirty="0" err="1"/>
              <a:t>mikrororganizmov</a:t>
            </a:r>
            <a:r>
              <a:rPr lang="sk-SK" b="1" dirty="0"/>
              <a:t> pri vzniku kyselín v dentálnom </a:t>
            </a:r>
            <a:r>
              <a:rPr lang="sk-SK" b="1" dirty="0" err="1"/>
              <a:t>plaku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pic>
        <p:nvPicPr>
          <p:cNvPr id="4" name="Zástupný symbol obsahu 3" descr="C:\Users\Jozef\Desktop\SILVO skr2\KNIHA\VI-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0" y="1771650"/>
            <a:ext cx="7029449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694461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884767"/>
          </a:xfrm>
        </p:spPr>
        <p:txBody>
          <a:bodyPr>
            <a:normAutofit/>
          </a:bodyPr>
          <a:lstStyle/>
          <a:p>
            <a:r>
              <a:rPr lang="sk-SK" dirty="0" smtClean="0"/>
              <a:t>Extra- a intracelulárne sacharidy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295402" y="2492476"/>
            <a:ext cx="9601196" cy="3527323"/>
          </a:xfrm>
        </p:spPr>
        <p:txBody>
          <a:bodyPr>
            <a:normAutofit/>
          </a:bodyPr>
          <a:lstStyle/>
          <a:p>
            <a:r>
              <a:rPr lang="sk-SK" dirty="0"/>
              <a:t>Najdôležitejšiu úlohu zohráva </a:t>
            </a:r>
            <a:r>
              <a:rPr lang="sk-SK" i="1" dirty="0"/>
              <a:t>sacharóza. </a:t>
            </a:r>
            <a:r>
              <a:rPr lang="sk-SK" dirty="0"/>
              <a:t>Ľahko </a:t>
            </a:r>
            <a:r>
              <a:rPr lang="sk-SK" dirty="0" err="1"/>
              <a:t>difunduje</a:t>
            </a:r>
            <a:r>
              <a:rPr lang="sk-SK" dirty="0"/>
              <a:t> do </a:t>
            </a:r>
            <a:r>
              <a:rPr lang="sk-SK" dirty="0" err="1"/>
              <a:t>plaku</a:t>
            </a:r>
            <a:r>
              <a:rPr lang="sk-SK" dirty="0"/>
              <a:t> a je ľahko rozpustná. Pri jej štiepení vznikajú </a:t>
            </a:r>
            <a:r>
              <a:rPr lang="sk-SK" dirty="0" err="1"/>
              <a:t>monosacharidy</a:t>
            </a:r>
            <a:r>
              <a:rPr lang="sk-SK" dirty="0"/>
              <a:t>/fruktóza a glukóza/, ktoré sú ľahkým substrátom pre bakteriálne </a:t>
            </a:r>
            <a:r>
              <a:rPr lang="sk-SK" dirty="0" smtClean="0"/>
              <a:t>bunky</a:t>
            </a:r>
          </a:p>
          <a:p>
            <a:r>
              <a:rPr lang="sk-SK" dirty="0"/>
              <a:t>.Pri  štiepení alfa-</a:t>
            </a:r>
            <a:r>
              <a:rPr lang="sk-SK" dirty="0" err="1"/>
              <a:t>glykozidickej</a:t>
            </a:r>
            <a:r>
              <a:rPr lang="sk-SK" dirty="0"/>
              <a:t> väzby sa uvoľňuje energia, ktorá môže byť využitá  ku tvorbe </a:t>
            </a:r>
            <a:r>
              <a:rPr lang="sk-SK" b="1" dirty="0" err="1"/>
              <a:t>extracelulárnych</a:t>
            </a:r>
            <a:r>
              <a:rPr lang="sk-SK" dirty="0"/>
              <a:t> nerozpustných polysacharidov </a:t>
            </a:r>
            <a:r>
              <a:rPr lang="sk-SK" dirty="0" err="1"/>
              <a:t>glukánového</a:t>
            </a:r>
            <a:r>
              <a:rPr lang="sk-SK" dirty="0"/>
              <a:t> typu a zásobných </a:t>
            </a:r>
            <a:r>
              <a:rPr lang="sk-SK" b="1" dirty="0"/>
              <a:t>intracelulárnych</a:t>
            </a:r>
            <a:r>
              <a:rPr lang="sk-SK" dirty="0"/>
              <a:t> sacharidov. </a:t>
            </a:r>
            <a:endParaRPr lang="sk-SK" dirty="0" smtClean="0"/>
          </a:p>
          <a:p>
            <a:r>
              <a:rPr lang="sk-SK" dirty="0"/>
              <a:t>Z intracelulárnych polysacharidov  je </a:t>
            </a:r>
            <a:r>
              <a:rPr lang="sk-SK" i="1" dirty="0"/>
              <a:t>najdôležitejší  glykogén</a:t>
            </a:r>
            <a:r>
              <a:rPr lang="sk-SK" dirty="0"/>
              <a:t>, ktorý je typický  pre </a:t>
            </a:r>
            <a:r>
              <a:rPr lang="sk-SK" dirty="0" err="1"/>
              <a:t>strept</a:t>
            </a:r>
            <a:r>
              <a:rPr lang="sk-SK" dirty="0"/>
              <a:t>. </a:t>
            </a:r>
            <a:r>
              <a:rPr lang="sk-SK" dirty="0" err="1"/>
              <a:t>mitis</a:t>
            </a:r>
            <a:r>
              <a:rPr lang="sk-SK" dirty="0"/>
              <a:t>. Umožňuje prežitie mikroorganizmov aj v období bez príjmu cukrov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268894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Slina a zubný kaz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Slina má dva dôležité </a:t>
            </a:r>
            <a:r>
              <a:rPr lang="sk-SK" dirty="0" err="1"/>
              <a:t>pufračné</a:t>
            </a:r>
            <a:r>
              <a:rPr lang="sk-SK" dirty="0"/>
              <a:t> systémy </a:t>
            </a:r>
            <a:r>
              <a:rPr lang="sk-SK" b="1" dirty="0"/>
              <a:t>– </a:t>
            </a:r>
            <a:r>
              <a:rPr lang="sk-SK" b="1" dirty="0" err="1"/>
              <a:t>bikarbonátový</a:t>
            </a:r>
            <a:r>
              <a:rPr lang="sk-SK" b="1" dirty="0"/>
              <a:t> a fosfátový</a:t>
            </a:r>
            <a:r>
              <a:rPr lang="sk-SK" dirty="0" smtClean="0"/>
              <a:t>.</a:t>
            </a:r>
          </a:p>
          <a:p>
            <a:r>
              <a:rPr lang="sk-SK" b="1" dirty="0"/>
              <a:t>Bikarbonát </a:t>
            </a:r>
            <a:r>
              <a:rPr lang="sk-SK" b="1" dirty="0" err="1"/>
              <a:t>difunduje</a:t>
            </a:r>
            <a:r>
              <a:rPr lang="sk-SK" b="1" dirty="0"/>
              <a:t> cez </a:t>
            </a:r>
            <a:r>
              <a:rPr lang="sk-SK" b="1" dirty="0" err="1"/>
              <a:t>plak</a:t>
            </a:r>
            <a:r>
              <a:rPr lang="sk-SK" b="1" dirty="0"/>
              <a:t> a neutralizuje organické kyseliny</a:t>
            </a:r>
            <a:r>
              <a:rPr lang="sk-SK" dirty="0"/>
              <a:t>. Tým sa predlžuje doba, počas ktorej môže prebiehať </a:t>
            </a:r>
            <a:r>
              <a:rPr lang="sk-SK" dirty="0" err="1"/>
              <a:t>remineralizácia</a:t>
            </a:r>
            <a:r>
              <a:rPr lang="sk-SK" dirty="0"/>
              <a:t> počiatočnej </a:t>
            </a:r>
            <a:r>
              <a:rPr lang="sk-SK" dirty="0" err="1"/>
              <a:t>kazivej</a:t>
            </a:r>
            <a:r>
              <a:rPr lang="sk-SK" dirty="0"/>
              <a:t> lézie.</a:t>
            </a:r>
            <a:endParaRPr lang="en-US" dirty="0"/>
          </a:p>
          <a:p>
            <a:r>
              <a:rPr lang="sk-SK" dirty="0" smtClean="0"/>
              <a:t>.</a:t>
            </a:r>
            <a:r>
              <a:rPr lang="sk-SK" dirty="0"/>
              <a:t> Vo vzťahu ku zubnému kazu je </a:t>
            </a:r>
            <a:r>
              <a:rPr lang="sk-SK" b="1" dirty="0"/>
              <a:t>dôležitá viskozita</a:t>
            </a:r>
            <a:r>
              <a:rPr lang="sk-SK" dirty="0"/>
              <a:t> sliny, ktorá závisí od obsahu </a:t>
            </a:r>
            <a:r>
              <a:rPr lang="sk-SK" dirty="0" err="1"/>
              <a:t>mucínu</a:t>
            </a:r>
            <a:r>
              <a:rPr lang="sk-SK" dirty="0"/>
              <a:t> a ďalších </a:t>
            </a:r>
            <a:r>
              <a:rPr lang="sk-SK" dirty="0" err="1"/>
              <a:t>glykoproteínov</a:t>
            </a:r>
            <a:r>
              <a:rPr lang="sk-SK" dirty="0"/>
              <a:t>, ktoré  sa podieľajú na </a:t>
            </a:r>
            <a:r>
              <a:rPr lang="sk-SK" dirty="0" err="1"/>
              <a:t>adherencii</a:t>
            </a:r>
            <a:r>
              <a:rPr lang="sk-SK" dirty="0"/>
              <a:t> baktérií na povrchu zuba.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57665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2800" b="1" dirty="0"/>
              <a:t>Slina je presýtený roztok vápnika a fosfátov, ktoré sa vo fáze </a:t>
            </a:r>
            <a:r>
              <a:rPr lang="sk-SK" sz="2800" b="1" dirty="0" err="1"/>
              <a:t>demineralizácie</a:t>
            </a:r>
            <a:r>
              <a:rPr lang="sk-SK" sz="2800" b="1" dirty="0"/>
              <a:t>  uvoľňujú z povrchu zuba uvoľňujú a vo fáze </a:t>
            </a:r>
            <a:r>
              <a:rPr lang="sk-SK" sz="2800" b="1" dirty="0" err="1"/>
              <a:t>remineralizácie</a:t>
            </a:r>
            <a:r>
              <a:rPr lang="sk-SK" sz="2800" b="1" dirty="0"/>
              <a:t> sa tam opäť usadzujú</a:t>
            </a:r>
            <a:endParaRPr lang="en-US" sz="2800" b="1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662626" y="2825935"/>
            <a:ext cx="5811061" cy="2971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815254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ĺžnik 3"/>
          <p:cNvSpPr/>
          <p:nvPr/>
        </p:nvSpPr>
        <p:spPr>
          <a:xfrm>
            <a:off x="914400" y="-104788"/>
            <a:ext cx="10344150" cy="6485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600"/>
              </a:spcBef>
              <a:spcAft>
                <a:spcPts val="600"/>
              </a:spcAft>
            </a:pPr>
            <a:r>
              <a:rPr lang="sk-SK" sz="2000" b="1" dirty="0" smtClean="0">
                <a:solidFill>
                  <a:srgbClr val="17365D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15000"/>
              </a:lnSpc>
              <a:spcBef>
                <a:spcPts val="1600"/>
              </a:spcBef>
              <a:spcAft>
                <a:spcPts val="600"/>
              </a:spcAft>
            </a:pPr>
            <a:r>
              <a:rPr lang="sk-SK" sz="2000" b="1" dirty="0" smtClean="0">
                <a:solidFill>
                  <a:srgbClr val="17365D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800" b="1" dirty="0" smtClean="0">
                <a:solidFill>
                  <a:srgbClr val="17365D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Obranné reakcie a mechanizmy organizmu voči zubnému kazu</a:t>
            </a:r>
            <a:endParaRPr lang="en-US" sz="2800" b="1" dirty="0" smtClean="0">
              <a:solidFill>
                <a:srgbClr val="17365D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Komplexná  dynamika </a:t>
            </a:r>
            <a:r>
              <a:rPr lang="sk-SK" sz="24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biofilmu</a:t>
            </a: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 fyziologických podmienok vrátane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medzibunečnej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komunikácie, neutralizácie pH, reťazový metabolizmus a tým aj zachovanie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eubiotických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vzťahov, za ktorých zubný kaz nevzniká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Antibakteriálne vlastnosti sliny 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(sekrečný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IgA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lyzozým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peroxidáza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Antibakteriálne vlastnosti </a:t>
            </a:r>
            <a:r>
              <a:rPr lang="sk-SK" sz="24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sulkulárnej</a:t>
            </a: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tekutiny 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polymorfonukleárne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leukocyty,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lymfocyty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k-SK" sz="24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Remineralizačný</a:t>
            </a: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potenciál sliny a tekutiny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plaku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Fyziologická abrázia a </a:t>
            </a:r>
            <a:r>
              <a:rPr lang="sk-SK" sz="24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atrícia</a:t>
            </a: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 permanentnou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mikroerupciou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podmienenou tvorbou sekundárneho cementu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Obranná reakcia </a:t>
            </a:r>
            <a:r>
              <a:rPr lang="sk-SK" sz="24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endodontu</a:t>
            </a:r>
            <a:r>
              <a:rPr lang="sk-SK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 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intratubulárna</a:t>
            </a:r>
            <a:r>
              <a:rPr lang="sk-SK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skleróza a novotvorba obranného </a:t>
            </a:r>
            <a:r>
              <a:rPr lang="sk-SK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dentínu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28810809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ĺžnik 3"/>
          <p:cNvSpPr/>
          <p:nvPr/>
        </p:nvSpPr>
        <p:spPr>
          <a:xfrm>
            <a:off x="3028950" y="663985"/>
            <a:ext cx="6096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ts val="1600"/>
              </a:spcBef>
              <a:spcAft>
                <a:spcPts val="600"/>
              </a:spcAft>
            </a:pPr>
            <a:r>
              <a:rPr lang="sk-SK" sz="1400" b="1" dirty="0" smtClean="0">
                <a:solidFill>
                  <a:srgbClr val="17365D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b="1" dirty="0" smtClean="0">
                <a:solidFill>
                  <a:srgbClr val="17365D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Obranné reakcie a mechanizmy organizmu voči zubnému kazu</a:t>
            </a:r>
            <a:endParaRPr lang="en-US" b="1" dirty="0" smtClean="0">
              <a:solidFill>
                <a:srgbClr val="17365D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Obrázok 4" descr="C:\Users\Jozef\Desktop\SILVO skr2\KNIHA\VI-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9750" y="1638300"/>
            <a:ext cx="891540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052044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954" y="762000"/>
            <a:ext cx="8761413" cy="918632"/>
          </a:xfrm>
        </p:spPr>
        <p:txBody>
          <a:bodyPr/>
          <a:lstStyle/>
          <a:p>
            <a:r>
              <a:rPr lang="sk-SK" dirty="0"/>
              <a:t>. </a:t>
            </a:r>
            <a:r>
              <a:rPr lang="sk-SK" b="1" dirty="0" smtClean="0"/>
              <a:t>Kaz  </a:t>
            </a:r>
            <a:r>
              <a:rPr lang="sk-SK" b="1" dirty="0"/>
              <a:t>skloviny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987800"/>
          </a:xfrm>
        </p:spPr>
        <p:txBody>
          <a:bodyPr>
            <a:normAutofit lnSpcReduction="10000"/>
          </a:bodyPr>
          <a:lstStyle/>
          <a:p>
            <a:r>
              <a:rPr lang="sk-SK" b="1" dirty="0" err="1" smtClean="0"/>
              <a:t>Prekaries</a:t>
            </a:r>
            <a:r>
              <a:rPr lang="sk-SK" b="1" dirty="0" smtClean="0"/>
              <a:t>-</a:t>
            </a:r>
            <a:r>
              <a:rPr lang="sk-SK" dirty="0" smtClean="0"/>
              <a:t>povrchové erózie </a:t>
            </a:r>
            <a:r>
              <a:rPr lang="sk-SK" dirty="0"/>
              <a:t>a </a:t>
            </a:r>
            <a:r>
              <a:rPr lang="sk-SK" dirty="0" err="1"/>
              <a:t>podpovrchových</a:t>
            </a:r>
            <a:r>
              <a:rPr lang="sk-SK" dirty="0"/>
              <a:t> </a:t>
            </a:r>
            <a:r>
              <a:rPr lang="sk-SK" dirty="0" err="1" smtClean="0"/>
              <a:t>demineralizácie</a:t>
            </a:r>
            <a:r>
              <a:rPr lang="sk-SK" dirty="0" smtClean="0"/>
              <a:t>, </a:t>
            </a:r>
            <a:r>
              <a:rPr lang="sk-SK" dirty="0"/>
              <a:t>ktoré  za fyziologických </a:t>
            </a:r>
            <a:r>
              <a:rPr lang="sk-SK" dirty="0" smtClean="0"/>
              <a:t>podmienok môžu </a:t>
            </a:r>
            <a:r>
              <a:rPr lang="sk-SK" dirty="0"/>
              <a:t>v priebehu niekoľkých hodín až dní </a:t>
            </a:r>
            <a:r>
              <a:rPr lang="sk-SK" dirty="0" err="1"/>
              <a:t>remineralizovať</a:t>
            </a:r>
            <a:r>
              <a:rPr lang="sk-SK" dirty="0" smtClean="0"/>
              <a:t>.</a:t>
            </a:r>
          </a:p>
          <a:p>
            <a:r>
              <a:rPr lang="sk-SK" b="1" dirty="0" err="1" smtClean="0"/>
              <a:t>Caries</a:t>
            </a:r>
            <a:r>
              <a:rPr lang="sk-SK" b="1" dirty="0" smtClean="0"/>
              <a:t> </a:t>
            </a:r>
            <a:r>
              <a:rPr lang="sk-SK" b="1" dirty="0" err="1" smtClean="0"/>
              <a:t>incipiens</a:t>
            </a:r>
            <a:r>
              <a:rPr lang="sk-SK" b="1" dirty="0" smtClean="0"/>
              <a:t> - </a:t>
            </a:r>
            <a:r>
              <a:rPr lang="sk-SK" dirty="0"/>
              <a:t>Klinicky ani </a:t>
            </a:r>
            <a:r>
              <a:rPr lang="sk-SK" dirty="0" err="1"/>
              <a:t>svetelnomikroskopicky</a:t>
            </a:r>
            <a:r>
              <a:rPr lang="sk-SK" dirty="0"/>
              <a:t>  nenachádzame v týchto léziách žiadnu </a:t>
            </a:r>
            <a:r>
              <a:rPr lang="sk-SK" dirty="0" err="1"/>
              <a:t>kavitáciu</a:t>
            </a:r>
            <a:r>
              <a:rPr lang="sk-SK" dirty="0"/>
              <a:t>. V štádiu </a:t>
            </a:r>
            <a:r>
              <a:rPr lang="sk-SK" dirty="0" err="1"/>
              <a:t>opáknych</a:t>
            </a:r>
            <a:r>
              <a:rPr lang="sk-SK" dirty="0"/>
              <a:t> </a:t>
            </a:r>
            <a:r>
              <a:rPr lang="sk-SK" dirty="0" smtClean="0"/>
              <a:t>škvŕn – </a:t>
            </a:r>
            <a:r>
              <a:rPr lang="sk-SK" dirty="0" err="1" smtClean="0"/>
              <a:t>white</a:t>
            </a:r>
            <a:r>
              <a:rPr lang="sk-SK" dirty="0" smtClean="0"/>
              <a:t> </a:t>
            </a:r>
            <a:r>
              <a:rPr lang="sk-SK" dirty="0" err="1" smtClean="0"/>
              <a:t>spots</a:t>
            </a:r>
            <a:r>
              <a:rPr lang="sk-SK" dirty="0" smtClean="0"/>
              <a:t>- </a:t>
            </a:r>
            <a:r>
              <a:rPr lang="sk-SK" dirty="0"/>
              <a:t>sú na povrchu skloviny v svetelnom mikroskope viditeľné drobné póry, ktorými môžu prenikať baktérie do </a:t>
            </a:r>
            <a:r>
              <a:rPr lang="sk-SK" dirty="0" err="1"/>
              <a:t>hĺbších</a:t>
            </a:r>
            <a:r>
              <a:rPr lang="sk-SK" dirty="0"/>
              <a:t> partií </a:t>
            </a:r>
            <a:r>
              <a:rPr lang="sk-SK" dirty="0" smtClean="0"/>
              <a:t>skloviny</a:t>
            </a:r>
          </a:p>
          <a:p>
            <a:r>
              <a:rPr lang="sk-SK" dirty="0"/>
              <a:t>Hydratačné kryštály </a:t>
            </a:r>
            <a:r>
              <a:rPr lang="sk-SK" dirty="0" err="1"/>
              <a:t>hydroxiapatitu</a:t>
            </a:r>
            <a:r>
              <a:rPr lang="sk-SK" dirty="0"/>
              <a:t> predstavujú ideálne difúzne kanály pre prienik kyselín. Tieto po prieniku </a:t>
            </a:r>
            <a:r>
              <a:rPr lang="sk-SK" dirty="0" err="1"/>
              <a:t>interprizmatickými</a:t>
            </a:r>
            <a:r>
              <a:rPr lang="sk-SK" dirty="0"/>
              <a:t> priestormi pomaly disociujú. Vodíkové ióny napadajú </a:t>
            </a:r>
            <a:r>
              <a:rPr lang="sk-SK" dirty="0" err="1"/>
              <a:t>sklovinné</a:t>
            </a:r>
            <a:r>
              <a:rPr lang="sk-SK" dirty="0"/>
              <a:t> kryštály </a:t>
            </a:r>
            <a:endParaRPr lang="sk-SK" dirty="0" smtClean="0"/>
          </a:p>
          <a:p>
            <a:r>
              <a:rPr lang="sk-SK" dirty="0"/>
              <a:t>Uvoľnené ióny  </a:t>
            </a:r>
            <a:r>
              <a:rPr lang="sk-SK" dirty="0" err="1"/>
              <a:t>difundujú</a:t>
            </a:r>
            <a:r>
              <a:rPr lang="sk-SK" dirty="0"/>
              <a:t> do vodnej fázy v okolí kryštálov a potom  v závislosti od svojho koncentračného gradientu </a:t>
            </a:r>
            <a:r>
              <a:rPr lang="sk-SK" dirty="0" err="1"/>
              <a:t>difundujú</a:t>
            </a:r>
            <a:r>
              <a:rPr lang="sk-SK" dirty="0"/>
              <a:t> cez rozšírené póry skloviny na jej povrch a do </a:t>
            </a:r>
            <a:r>
              <a:rPr lang="sk-SK" dirty="0" err="1"/>
              <a:t>plaku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7313047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 </a:t>
            </a:r>
            <a:r>
              <a:rPr lang="sk-SK" sz="3200" b="1" dirty="0"/>
              <a:t>Mechanizmus vzniku </a:t>
            </a:r>
            <a:r>
              <a:rPr lang="sk-SK" sz="3200" b="1" dirty="0" err="1"/>
              <a:t>incipientnej</a:t>
            </a:r>
            <a:r>
              <a:rPr lang="sk-SK" sz="3200" b="1" dirty="0"/>
              <a:t> </a:t>
            </a:r>
            <a:r>
              <a:rPr lang="sk-SK" sz="3200" b="1" dirty="0" err="1"/>
              <a:t>sklovinnej</a:t>
            </a:r>
            <a:r>
              <a:rPr lang="sk-SK" sz="3200" b="1" dirty="0"/>
              <a:t> lézie v dôsledku prieniku kyselín z </a:t>
            </a:r>
            <a:r>
              <a:rPr lang="sk-SK" sz="3200" b="1" dirty="0" err="1"/>
              <a:t>plaku</a:t>
            </a:r>
            <a:endParaRPr lang="en-US" sz="3200" b="1" dirty="0"/>
          </a:p>
        </p:txBody>
      </p:sp>
      <p:sp>
        <p:nvSpPr>
          <p:cNvPr id="12" name="Zástupný symbol textu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Zástupný symbol obsahu 3"/>
          <p:cNvPicPr>
            <a:picLocks noGrp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048859" y="3456924"/>
            <a:ext cx="3038095" cy="2285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textu 1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Zástupný symbol obsahu 13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/>
              <a:t>Caries</a:t>
            </a:r>
            <a:r>
              <a:rPr lang="sk-SK" dirty="0"/>
              <a:t> </a:t>
            </a:r>
            <a:r>
              <a:rPr lang="sk-SK" dirty="0" err="1"/>
              <a:t>incipiens</a:t>
            </a:r>
            <a:r>
              <a:rPr lang="sk-SK" dirty="0"/>
              <a:t> je diagnostikovateľný na bite- </a:t>
            </a:r>
            <a:r>
              <a:rPr lang="sk-SK" dirty="0" err="1"/>
              <a:t>wingových</a:t>
            </a:r>
            <a:r>
              <a:rPr lang="sk-SK" dirty="0"/>
              <a:t> (BTW) </a:t>
            </a:r>
            <a:r>
              <a:rPr lang="sk-SK" dirty="0" err="1"/>
              <a:t>rtg</a:t>
            </a:r>
            <a:r>
              <a:rPr lang="sk-SK" dirty="0"/>
              <a:t> </a:t>
            </a:r>
            <a:r>
              <a:rPr lang="sk-SK" dirty="0" err="1"/>
              <a:t>snímkach.Lézia</a:t>
            </a:r>
            <a:r>
              <a:rPr lang="sk-SK" dirty="0"/>
              <a:t> má kónický tvar a siaha maximálne do polovice hrúbky skloviny (lézia D1). </a:t>
            </a:r>
            <a:endParaRPr lang="en-US" dirty="0"/>
          </a:p>
          <a:p>
            <a:r>
              <a:rPr lang="sk-SK" b="1" dirty="0"/>
              <a:t>V tomto  štádiu  je lézia reverzibilná</a:t>
            </a:r>
            <a:r>
              <a:rPr lang="sk-SK" dirty="0"/>
              <a:t> a vhodnými preventívno- terapeutickými opatreniami je možné jej vyhojenie ad </a:t>
            </a:r>
            <a:r>
              <a:rPr lang="sk-SK" dirty="0" err="1"/>
              <a:t>integrum</a:t>
            </a:r>
            <a:r>
              <a:rPr lang="sk-SK" dirty="0"/>
              <a:t>. Pokiaľ kaz presahuje polovicu hrúbky skloviny (kaz D2|, je ireverzibilný a vyžaduje si  výplňovú </a:t>
            </a:r>
            <a:r>
              <a:rPr lang="sk-SK" dirty="0" err="1"/>
              <a:t>terápiu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6596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Histopatológia</a:t>
            </a:r>
            <a:r>
              <a:rPr lang="sk-SK" dirty="0"/>
              <a:t> </a:t>
            </a:r>
            <a:r>
              <a:rPr lang="sk-SK" dirty="0" smtClean="0"/>
              <a:t> kazu  skloviny</a:t>
            </a:r>
            <a:endParaRPr lang="en-US" dirty="0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sk-SK" b="1" dirty="0"/>
              <a:t>1. </a:t>
            </a:r>
            <a:r>
              <a:rPr lang="sk-SK" b="1" dirty="0" err="1"/>
              <a:t>Translucentná</a:t>
            </a:r>
            <a:r>
              <a:rPr lang="sk-SK" b="1" dirty="0"/>
              <a:t> </a:t>
            </a:r>
            <a:r>
              <a:rPr lang="sk-SK" b="1" dirty="0" smtClean="0"/>
              <a:t>zóna</a:t>
            </a:r>
          </a:p>
          <a:p>
            <a:r>
              <a:rPr lang="sk-SK" b="1" dirty="0" smtClean="0"/>
              <a:t>2</a:t>
            </a:r>
            <a:r>
              <a:rPr lang="sk-SK" b="1" dirty="0"/>
              <a:t>. Tmavá zóna</a:t>
            </a:r>
            <a:endParaRPr lang="en-US" b="1" dirty="0"/>
          </a:p>
          <a:p>
            <a:r>
              <a:rPr lang="sk-SK" b="1" dirty="0"/>
              <a:t>3. Telo lézie </a:t>
            </a:r>
            <a:endParaRPr lang="en-US" b="1" dirty="0"/>
          </a:p>
          <a:p>
            <a:r>
              <a:rPr lang="sk-SK" b="1" dirty="0"/>
              <a:t>4. Povrchová </a:t>
            </a:r>
            <a:r>
              <a:rPr lang="sk-SK" b="1" dirty="0" smtClean="0"/>
              <a:t>zóna</a:t>
            </a:r>
          </a:p>
          <a:p>
            <a:endParaRPr lang="en-US" b="1" dirty="0"/>
          </a:p>
          <a:p>
            <a:endParaRPr lang="en-US" dirty="0"/>
          </a:p>
        </p:txBody>
      </p:sp>
      <p:pic>
        <p:nvPicPr>
          <p:cNvPr id="6" name="Zástupný symbol obsahu 5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8712" y="2781300"/>
            <a:ext cx="57356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648057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b="1" dirty="0"/>
              <a:t>1. </a:t>
            </a:r>
            <a:r>
              <a:rPr lang="sk-SK" b="1" dirty="0" err="1"/>
              <a:t>Translucentná</a:t>
            </a:r>
            <a:r>
              <a:rPr lang="sk-SK" b="1" dirty="0"/>
              <a:t> zóna:</a:t>
            </a:r>
            <a:endParaRPr lang="en-US" b="1" dirty="0"/>
          </a:p>
          <a:p>
            <a:r>
              <a:rPr lang="sk-SK" dirty="0"/>
              <a:t>Je uložená najhlbšie a je v kontakte so zdravou sklovinou. Predstavuje teda čelo lézie. Nie je prítomná u všetkých </a:t>
            </a:r>
            <a:r>
              <a:rPr lang="sk-SK" dirty="0" err="1"/>
              <a:t>sklovinných</a:t>
            </a:r>
            <a:r>
              <a:rPr lang="sk-SK" dirty="0"/>
              <a:t> lézií. Vo svetelnom mikroskope ju vidíme len asi v polovici všetkých </a:t>
            </a:r>
            <a:r>
              <a:rPr lang="sk-SK" dirty="0" err="1"/>
              <a:t>sklovinných</a:t>
            </a:r>
            <a:r>
              <a:rPr lang="sk-SK" dirty="0"/>
              <a:t> kazov. Objem pórov v tejto zóne predstavuje 1% jej objemu, čo je v porovnaní so zdravou sklovinou desaťnásobok.</a:t>
            </a:r>
            <a:endParaRPr lang="en-US" dirty="0"/>
          </a:p>
          <a:p>
            <a:r>
              <a:rPr lang="sk-SK" b="1" dirty="0"/>
              <a:t>2. Tmavá zóna</a:t>
            </a:r>
            <a:endParaRPr lang="en-US" b="1" dirty="0"/>
          </a:p>
          <a:p>
            <a:r>
              <a:rPr lang="sk-SK" dirty="0"/>
              <a:t>Na reze skloviny táto vrstva neprepúšťa svetlo. Celkový objem pórov je u tejto zóny 2 až 4%. Nepriepustnosť a </a:t>
            </a:r>
            <a:r>
              <a:rPr lang="sk-SK" dirty="0" err="1"/>
              <a:t>opakný</a:t>
            </a:r>
            <a:r>
              <a:rPr lang="sk-SK" dirty="0"/>
              <a:t> vzhľad skloviny je podmienený obsahom vzduchu v póroch. Tmavá zóna je miestom, kde dochádza ku čiastočnej </a:t>
            </a:r>
            <a:r>
              <a:rPr lang="sk-SK" dirty="0" err="1"/>
              <a:t>remineralizácii</a:t>
            </a:r>
            <a:r>
              <a:rPr lang="sk-SK" dirty="0"/>
              <a:t> kazu. U stagnujúcich kazov je táto zóna nápadne širšia.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530114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3. Telo lézie </a:t>
            </a:r>
            <a:endParaRPr lang="en-US" b="1" dirty="0"/>
          </a:p>
          <a:p>
            <a:r>
              <a:rPr lang="sk-SK" dirty="0"/>
              <a:t>Telo lézie zaberá najväčšiu časť kazu a jej  pórovitosť kolíše od 5% na periférii po 50% v jej centre, pričom ostávajú zachované </a:t>
            </a:r>
            <a:r>
              <a:rPr lang="sk-SK" dirty="0" err="1"/>
              <a:t>Retziusové</a:t>
            </a:r>
            <a:r>
              <a:rPr lang="sk-SK" dirty="0"/>
              <a:t> pruhy a obrysy </a:t>
            </a:r>
            <a:r>
              <a:rPr lang="sk-SK" dirty="0" err="1"/>
              <a:t>prizmát</a:t>
            </a:r>
            <a:r>
              <a:rPr lang="sk-SK" dirty="0"/>
              <a:t>. Telo je značne </a:t>
            </a:r>
            <a:r>
              <a:rPr lang="sk-SK" dirty="0" err="1"/>
              <a:t>demineralizovaná</a:t>
            </a:r>
            <a:r>
              <a:rPr lang="sk-SK" dirty="0"/>
              <a:t> časť kazu a nachádzame v ňom aj baktérie, ktoré prenikajú do hĺbky cez </a:t>
            </a:r>
            <a:r>
              <a:rPr lang="sk-SK" dirty="0" err="1"/>
              <a:t>interprizmatické</a:t>
            </a:r>
            <a:r>
              <a:rPr lang="sk-SK" dirty="0"/>
              <a:t> priestory. </a:t>
            </a:r>
            <a:r>
              <a:rPr lang="sk-SK" dirty="0" err="1"/>
              <a:t>Demineralizované</a:t>
            </a:r>
            <a:r>
              <a:rPr lang="sk-SK" dirty="0"/>
              <a:t> </a:t>
            </a:r>
            <a:r>
              <a:rPr lang="sk-SK" dirty="0" err="1"/>
              <a:t>mikrovrstvy</a:t>
            </a:r>
            <a:r>
              <a:rPr lang="sk-SK" dirty="0"/>
              <a:t> sa striedajú s vrstvami </a:t>
            </a:r>
            <a:r>
              <a:rPr lang="sk-SK" dirty="0" err="1"/>
              <a:t>remineralizovanými</a:t>
            </a:r>
            <a:r>
              <a:rPr lang="sk-SK" dirty="0"/>
              <a:t>, čo </a:t>
            </a:r>
            <a:r>
              <a:rPr lang="sk-SK" dirty="0" err="1"/>
              <a:t>svrdčí</a:t>
            </a:r>
            <a:r>
              <a:rPr lang="sk-SK" dirty="0"/>
              <a:t> o permanentnom striedaní oboch procesov.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86399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4. Povrchová zóna</a:t>
            </a:r>
            <a:endParaRPr lang="en-US" b="1" dirty="0"/>
          </a:p>
          <a:p>
            <a:r>
              <a:rPr lang="sk-SK" dirty="0"/>
              <a:t>Táto 30 µm hrubá vrstva oddeľuje telo lézie od  </a:t>
            </a:r>
            <a:r>
              <a:rPr lang="sk-SK" dirty="0" err="1"/>
              <a:t>pelikuly</a:t>
            </a:r>
            <a:r>
              <a:rPr lang="sk-SK" dirty="0"/>
              <a:t> a </a:t>
            </a:r>
            <a:r>
              <a:rPr lang="sk-SK" dirty="0" err="1"/>
              <a:t>plaku</a:t>
            </a:r>
            <a:r>
              <a:rPr lang="sk-SK" dirty="0"/>
              <a:t>. Strata minerálov je u nej menšia ako 5%. Pozostáva z </a:t>
            </a:r>
            <a:r>
              <a:rPr lang="sk-SK" dirty="0" err="1"/>
              <a:t>remineralizačných</a:t>
            </a:r>
            <a:r>
              <a:rPr lang="sk-SK" dirty="0"/>
              <a:t> produktov postupujúcej </a:t>
            </a:r>
            <a:r>
              <a:rPr lang="sk-SK" dirty="0" err="1"/>
              <a:t>kazivej</a:t>
            </a:r>
            <a:r>
              <a:rPr lang="sk-SK" dirty="0"/>
              <a:t> lézie. </a:t>
            </a:r>
            <a:r>
              <a:rPr lang="sk-SK" dirty="0" err="1"/>
              <a:t>Vápenáte</a:t>
            </a:r>
            <a:r>
              <a:rPr lang="sk-SK" dirty="0"/>
              <a:t> a fosfátové ióny prenikajú do tejto vrstvy jednak zvonka  zo sliny a tekutiny </a:t>
            </a:r>
            <a:r>
              <a:rPr lang="sk-SK" dirty="0" err="1"/>
              <a:t>plaku</a:t>
            </a:r>
            <a:r>
              <a:rPr lang="sk-SK" dirty="0"/>
              <a:t> a súčasne zvnútra z tela lézie. Povrchová vrstva slúži ako bariéra proti prenikaniu baktérií a navonok je intaktná s výnimkou </a:t>
            </a:r>
            <a:r>
              <a:rPr lang="sk-SK" dirty="0" err="1"/>
              <a:t>mikrokanálov</a:t>
            </a:r>
            <a:r>
              <a:rPr lang="sk-SK" dirty="0"/>
              <a:t>, cez ktoré môžu prebiehať re- a </a:t>
            </a:r>
            <a:r>
              <a:rPr lang="sk-SK" dirty="0" err="1"/>
              <a:t>demineralizačné</a:t>
            </a:r>
            <a:r>
              <a:rPr lang="sk-SK" dirty="0"/>
              <a:t> procesy. Vrstva sa naruší po prieniku kazu do </a:t>
            </a:r>
            <a:r>
              <a:rPr lang="sk-SK" dirty="0" err="1"/>
              <a:t>dentínu</a:t>
            </a:r>
            <a:r>
              <a:rPr lang="sk-SK" dirty="0"/>
              <a:t> a vzniká </a:t>
            </a:r>
            <a:r>
              <a:rPr lang="sk-SK" dirty="0" err="1"/>
              <a:t>kavitácia</a:t>
            </a:r>
            <a:r>
              <a:rPr lang="sk-SK" dirty="0"/>
              <a:t>, spočiatku obmedzená </a:t>
            </a:r>
            <a:r>
              <a:rPr lang="sk-SK" dirty="0" err="1"/>
              <a:t>ne</a:t>
            </a:r>
            <a:r>
              <a:rPr lang="sk-SK" dirty="0"/>
              <a:t> centrum bielej škvrny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379321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Kaz  </a:t>
            </a:r>
            <a:r>
              <a:rPr lang="sk-SK" b="1" dirty="0" err="1"/>
              <a:t>dentínu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/>
              <a:t>Dentín</a:t>
            </a:r>
            <a:r>
              <a:rPr lang="sk-SK" dirty="0"/>
              <a:t> je menej mineralizovaný a obsahuje </a:t>
            </a:r>
            <a:r>
              <a:rPr lang="sk-SK" dirty="0" err="1"/>
              <a:t>dentínové</a:t>
            </a:r>
            <a:r>
              <a:rPr lang="sk-SK" dirty="0"/>
              <a:t> </a:t>
            </a:r>
            <a:r>
              <a:rPr lang="sk-SK" dirty="0" err="1"/>
              <a:t>tubuly</a:t>
            </a:r>
            <a:r>
              <a:rPr lang="sk-SK" dirty="0"/>
              <a:t>, čo sa prejaví jednak v rýchlosti postupu kazu v </a:t>
            </a:r>
            <a:r>
              <a:rPr lang="sk-SK" dirty="0" err="1"/>
              <a:t>dentíne</a:t>
            </a:r>
            <a:r>
              <a:rPr lang="sk-SK" dirty="0"/>
              <a:t> a tiež morfologickými odlišnosťami v jeho mikroskopickom obraze. Navyše  </a:t>
            </a:r>
            <a:r>
              <a:rPr lang="sk-SK" dirty="0" err="1"/>
              <a:t>endodont</a:t>
            </a:r>
            <a:r>
              <a:rPr lang="sk-SK" dirty="0"/>
              <a:t> reaguje na </a:t>
            </a:r>
            <a:r>
              <a:rPr lang="sk-SK" dirty="0" err="1"/>
              <a:t>kazivý</a:t>
            </a:r>
            <a:r>
              <a:rPr lang="sk-SK" dirty="0"/>
              <a:t> proces </a:t>
            </a:r>
            <a:r>
              <a:rPr lang="sk-SK" dirty="0" err="1"/>
              <a:t>remineralizáciou</a:t>
            </a:r>
            <a:r>
              <a:rPr lang="sk-SK" dirty="0"/>
              <a:t>, ktorá smeruje ku </a:t>
            </a:r>
            <a:r>
              <a:rPr lang="sk-SK" dirty="0" err="1"/>
              <a:t>obliterácii</a:t>
            </a:r>
            <a:r>
              <a:rPr lang="sk-SK" dirty="0"/>
              <a:t> </a:t>
            </a:r>
            <a:r>
              <a:rPr lang="sk-SK" dirty="0" err="1"/>
              <a:t>dentínových</a:t>
            </a:r>
            <a:r>
              <a:rPr lang="sk-SK" dirty="0"/>
              <a:t> </a:t>
            </a:r>
            <a:r>
              <a:rPr lang="sk-SK" dirty="0" err="1"/>
              <a:t>tubulov</a:t>
            </a:r>
            <a:r>
              <a:rPr lang="sk-SK" dirty="0" smtClean="0"/>
              <a:t>.</a:t>
            </a:r>
          </a:p>
          <a:p>
            <a:r>
              <a:rPr lang="sk-SK" dirty="0"/>
              <a:t>Pokročilý kaz v </a:t>
            </a:r>
            <a:r>
              <a:rPr lang="sk-SK" dirty="0" err="1"/>
              <a:t>dentíne</a:t>
            </a:r>
            <a:r>
              <a:rPr lang="sk-SK" dirty="0"/>
              <a:t> je charakterizovaný troma pochodmi, a to </a:t>
            </a:r>
            <a:r>
              <a:rPr lang="sk-SK" dirty="0" err="1"/>
              <a:t>demineralizáciou</a:t>
            </a:r>
            <a:r>
              <a:rPr lang="sk-SK" dirty="0"/>
              <a:t> </a:t>
            </a:r>
            <a:r>
              <a:rPr lang="sk-SK" dirty="0" err="1"/>
              <a:t>dentínu</a:t>
            </a:r>
            <a:r>
              <a:rPr lang="sk-SK" dirty="0"/>
              <a:t> organickými kyselinami, </a:t>
            </a:r>
            <a:r>
              <a:rPr lang="sk-SK" dirty="0" err="1"/>
              <a:t>proteolýzou</a:t>
            </a:r>
            <a:r>
              <a:rPr lang="sk-SK" dirty="0"/>
              <a:t> organickej </a:t>
            </a:r>
            <a:r>
              <a:rPr lang="sk-SK" dirty="0" err="1"/>
              <a:t>matrix</a:t>
            </a:r>
            <a:r>
              <a:rPr lang="sk-SK" dirty="0"/>
              <a:t>  a bakteriálnou </a:t>
            </a:r>
            <a:r>
              <a:rPr lang="sk-SK" dirty="0" err="1"/>
              <a:t>invá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253013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1426632"/>
          </a:xfrm>
        </p:spPr>
        <p:txBody>
          <a:bodyPr/>
          <a:lstStyle/>
          <a:p>
            <a:r>
              <a:rPr lang="sk-SK" sz="3200" dirty="0"/>
              <a:t>smerom od povrchu lézie ku pulpe </a:t>
            </a:r>
            <a:r>
              <a:rPr lang="sk-SK" sz="3200" dirty="0" smtClean="0"/>
              <a:t>rozoznávame </a:t>
            </a:r>
            <a:r>
              <a:rPr lang="sk-SK" sz="3200" dirty="0" err="1"/>
              <a:t>následovné</a:t>
            </a:r>
            <a:r>
              <a:rPr lang="sk-SK" sz="3200" dirty="0"/>
              <a:t> </a:t>
            </a:r>
            <a:r>
              <a:rPr lang="sk-SK" sz="3200" dirty="0" smtClean="0"/>
              <a:t>zóny</a:t>
            </a:r>
            <a:r>
              <a:rPr lang="sk-SK" sz="3200" dirty="0"/>
              <a:t> </a:t>
            </a:r>
            <a:r>
              <a:rPr lang="sk-SK" sz="3200" dirty="0" smtClean="0"/>
              <a:t>kazu </a:t>
            </a:r>
            <a:r>
              <a:rPr lang="sk-SK" sz="3200" dirty="0" err="1" smtClean="0"/>
              <a:t>dentínu</a:t>
            </a:r>
            <a:r>
              <a:rPr lang="en-US" dirty="0"/>
              <a:t/>
            </a:r>
            <a:br>
              <a:rPr lang="en-US" dirty="0"/>
            </a:br>
            <a:r>
              <a:rPr lang="sk-SK" b="1" dirty="0"/>
              <a:t/>
            </a:r>
            <a:br>
              <a:rPr lang="sk-SK" b="1" dirty="0"/>
            </a:br>
            <a:endParaRPr lang="en-US" dirty="0"/>
          </a:p>
        </p:txBody>
      </p:sp>
      <p:pic>
        <p:nvPicPr>
          <p:cNvPr id="7" name="Zástupný symbol obsahu 6" descr="C:\Users\Jozef\Desktop\SILVO skr2\KNIHA\VI-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54954" y="2603500"/>
            <a:ext cx="10084546" cy="408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580439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sk-SK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Zóna 1 – Zóna </a:t>
            </a:r>
            <a:r>
              <a:rPr lang="sk-SK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deštrukcie,nekrózy</a:t>
            </a:r>
            <a:r>
              <a:rPr lang="sk-SK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 infikovaného </a:t>
            </a:r>
            <a:r>
              <a:rPr lang="sk-SK" b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dentínu</a:t>
            </a:r>
            <a:r>
              <a:rPr lang="sk-SK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Tvorí</a:t>
            </a:r>
            <a:r>
              <a:rPr lang="sk-SK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 zmäknutý, rozpadnutý, ľahko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exkavateľný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až skvapalnený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dentín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 prevažne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proteolytickou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zmiešanou flórou. V tomto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dentíne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už nerozoznávame jeho pôvodnú štruktúru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sk-SK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Zóna 2 – Zóna </a:t>
            </a:r>
            <a:r>
              <a:rPr lang="sk-SK" b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demineralizácie</a:t>
            </a:r>
            <a:r>
              <a:rPr lang="sk-SK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 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túto oblasť je charakteristická prítomnosť  mikroorganizmov v 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dentíne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najmä v jeho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tubuloch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Množiace sa baktérie produkujú toxické látky ktorých prítomnosť má za následok dilatáciu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tubulov</a:t>
            </a:r>
            <a:r>
              <a:rPr lang="sk-SK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sk-SK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Zóna 3 – Zóna najhlbších (frontálnych) </a:t>
            </a:r>
            <a:r>
              <a:rPr lang="sk-SK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mikroorganizmov</a:t>
            </a:r>
            <a:r>
              <a:rPr lang="sk-SK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Baktérie 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prenikajú do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dentínových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tubulov</a:t>
            </a:r>
            <a:r>
              <a:rPr lang="sk-SK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Prevažnu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väčšinu týchto frontálnych mikroorganizmov tvoria 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grampozitívne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laktobacily</a:t>
            </a:r>
            <a:r>
              <a:rPr lang="sk-SK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streptokoky a </a:t>
            </a:r>
            <a:r>
              <a:rPr lang="sk-SK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aktinomycéty</a:t>
            </a:r>
            <a:endParaRPr lang="sk-SK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35535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sk-SK" b="1" dirty="0"/>
              <a:t>Zóna 5 – Zóna </a:t>
            </a:r>
            <a:r>
              <a:rPr lang="sk-SK" b="1" dirty="0" err="1"/>
              <a:t>transparencie</a:t>
            </a:r>
            <a:endParaRPr lang="en-US" dirty="0"/>
          </a:p>
          <a:p>
            <a:r>
              <a:rPr lang="sk-SK" dirty="0"/>
              <a:t>Jej vzhľad je podmienený </a:t>
            </a:r>
            <a:r>
              <a:rPr lang="sk-SK" dirty="0" err="1"/>
              <a:t>intratubulárnou</a:t>
            </a:r>
            <a:r>
              <a:rPr lang="sk-SK" dirty="0"/>
              <a:t> </a:t>
            </a:r>
            <a:r>
              <a:rPr lang="sk-SK" dirty="0" err="1"/>
              <a:t>mineralizáciou</a:t>
            </a:r>
            <a:r>
              <a:rPr lang="sk-SK" dirty="0"/>
              <a:t> s následnou </a:t>
            </a:r>
            <a:r>
              <a:rPr lang="sk-SK" dirty="0" err="1"/>
              <a:t>sklerotizáciou</a:t>
            </a:r>
            <a:r>
              <a:rPr lang="sk-SK" dirty="0"/>
              <a:t> </a:t>
            </a:r>
            <a:r>
              <a:rPr lang="sk-SK" dirty="0" err="1"/>
              <a:t>dentínu</a:t>
            </a:r>
            <a:r>
              <a:rPr lang="sk-SK" dirty="0"/>
              <a:t>, ktorý v dôsledku zmenu lomu svetla je na rezoch transparentný. </a:t>
            </a:r>
            <a:r>
              <a:rPr lang="sk-SK" dirty="0" err="1"/>
              <a:t>Tubulárnej</a:t>
            </a:r>
            <a:r>
              <a:rPr lang="sk-SK" dirty="0"/>
              <a:t> skleróze podlieha asi 50 až 70% </a:t>
            </a:r>
            <a:r>
              <a:rPr lang="sk-SK" dirty="0" err="1"/>
              <a:t>tubulov</a:t>
            </a:r>
            <a:r>
              <a:rPr lang="sk-SK" dirty="0"/>
              <a:t> </a:t>
            </a:r>
            <a:r>
              <a:rPr lang="sk-SK" dirty="0" err="1"/>
              <a:t>kariéznej</a:t>
            </a:r>
            <a:r>
              <a:rPr lang="sk-SK" dirty="0"/>
              <a:t> lézie. Baktérie v tejto vrstve nie sú </a:t>
            </a:r>
            <a:r>
              <a:rPr lang="sk-SK" dirty="0" smtClean="0"/>
              <a:t>prítomné. </a:t>
            </a:r>
            <a:r>
              <a:rPr lang="sk-SK" dirty="0"/>
              <a:t>Klinicky je táto zóna prirodzenou hranicou </a:t>
            </a:r>
            <a:r>
              <a:rPr lang="sk-SK" dirty="0" err="1"/>
              <a:t>ukočenia</a:t>
            </a:r>
            <a:r>
              <a:rPr lang="sk-SK" dirty="0"/>
              <a:t> preparácie </a:t>
            </a:r>
            <a:r>
              <a:rPr lang="sk-SK" dirty="0" err="1"/>
              <a:t>kazivého</a:t>
            </a:r>
            <a:r>
              <a:rPr lang="sk-SK" dirty="0"/>
              <a:t> ložiska, lebo predstavuje </a:t>
            </a:r>
            <a:r>
              <a:rPr lang="sk-SK" dirty="0" err="1"/>
              <a:t>priridzenú</a:t>
            </a:r>
            <a:r>
              <a:rPr lang="sk-SK" dirty="0"/>
              <a:t> bariéru, blokujúcu prienik toxínov a </a:t>
            </a:r>
            <a:r>
              <a:rPr lang="sk-SK" dirty="0" smtClean="0"/>
              <a:t>kyselín</a:t>
            </a:r>
          </a:p>
          <a:p>
            <a:pPr lvl="0"/>
            <a:r>
              <a:rPr lang="sk-SK" b="1" dirty="0"/>
              <a:t>Zóna 6 – Zóna reaktívneho </a:t>
            </a:r>
            <a:r>
              <a:rPr lang="sk-SK" b="1" dirty="0" err="1"/>
              <a:t>dentínu</a:t>
            </a:r>
            <a:endParaRPr lang="en-US" dirty="0"/>
          </a:p>
          <a:p>
            <a:r>
              <a:rPr lang="sk-SK" dirty="0"/>
              <a:t>Hrúbka, štruktúra a stupeň </a:t>
            </a:r>
            <a:r>
              <a:rPr lang="sk-SK" dirty="0" err="1"/>
              <a:t>mineralizácie</a:t>
            </a:r>
            <a:r>
              <a:rPr lang="sk-SK" dirty="0"/>
              <a:t> tejto zóny, ktorá </a:t>
            </a:r>
            <a:r>
              <a:rPr lang="sk-SK" dirty="0" err="1"/>
              <a:t>naväzuje</a:t>
            </a:r>
            <a:r>
              <a:rPr lang="sk-SK" dirty="0"/>
              <a:t> bezprostredne na zónu </a:t>
            </a:r>
            <a:r>
              <a:rPr lang="sk-SK" dirty="0" err="1"/>
              <a:t>transparencie</a:t>
            </a:r>
            <a:r>
              <a:rPr lang="sk-SK" dirty="0"/>
              <a:t>, závisí od  anamnézy </a:t>
            </a:r>
            <a:r>
              <a:rPr lang="sk-SK" dirty="0" err="1"/>
              <a:t>kariéznej</a:t>
            </a:r>
            <a:r>
              <a:rPr lang="sk-SK" dirty="0"/>
              <a:t> lézie a rýchlosti jej prieniku. Jeho </a:t>
            </a:r>
            <a:r>
              <a:rPr lang="sk-SK" dirty="0" err="1"/>
              <a:t>regularita</a:t>
            </a:r>
            <a:r>
              <a:rPr lang="sk-SK" dirty="0"/>
              <a:t> závisí od množstva a kvality prežitých </a:t>
            </a:r>
            <a:r>
              <a:rPr lang="sk-SK" dirty="0" err="1"/>
              <a:t>odontoblastov</a:t>
            </a:r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456567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Hranice preparácie </a:t>
            </a:r>
            <a:r>
              <a:rPr lang="sk-SK" dirty="0" err="1"/>
              <a:t>kariézneho</a:t>
            </a:r>
            <a:r>
              <a:rPr lang="sk-SK" dirty="0"/>
              <a:t> </a:t>
            </a:r>
            <a:r>
              <a:rPr lang="sk-SK" dirty="0" err="1"/>
              <a:t>dentínu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/>
              <a:t>Fusayama</a:t>
            </a:r>
            <a:r>
              <a:rPr lang="sk-SK" dirty="0"/>
              <a:t> rozdelil </a:t>
            </a:r>
            <a:r>
              <a:rPr lang="sk-SK" dirty="0" err="1"/>
              <a:t>kariézny</a:t>
            </a:r>
            <a:r>
              <a:rPr lang="sk-SK" dirty="0"/>
              <a:t> </a:t>
            </a:r>
            <a:r>
              <a:rPr lang="sk-SK" dirty="0" err="1"/>
              <a:t>dentín</a:t>
            </a:r>
            <a:r>
              <a:rPr lang="sk-SK" dirty="0"/>
              <a:t> na dve zóny-vonkajší a vnútorný </a:t>
            </a:r>
            <a:r>
              <a:rPr lang="sk-SK" dirty="0" err="1"/>
              <a:t>kariézny</a:t>
            </a:r>
            <a:r>
              <a:rPr lang="sk-SK" dirty="0"/>
              <a:t> </a:t>
            </a:r>
            <a:r>
              <a:rPr lang="sk-SK" dirty="0" err="1"/>
              <a:t>dentín</a:t>
            </a:r>
            <a:r>
              <a:rPr lang="sk-SK" dirty="0"/>
              <a:t>. </a:t>
            </a:r>
            <a:endParaRPr lang="sk-SK" dirty="0" smtClean="0"/>
          </a:p>
          <a:p>
            <a:r>
              <a:rPr lang="sk-SK" dirty="0"/>
              <a:t>Vonkajší </a:t>
            </a:r>
            <a:r>
              <a:rPr lang="sk-SK" dirty="0" err="1"/>
              <a:t>kariézny</a:t>
            </a:r>
            <a:r>
              <a:rPr lang="sk-SK" dirty="0"/>
              <a:t> </a:t>
            </a:r>
            <a:r>
              <a:rPr lang="sk-SK" dirty="0" err="1"/>
              <a:t>dentín</a:t>
            </a:r>
            <a:r>
              <a:rPr lang="sk-SK" dirty="0"/>
              <a:t> je pomenovaný tiež ako </a:t>
            </a:r>
            <a:r>
              <a:rPr lang="sk-SK" b="1" dirty="0"/>
              <a:t>infikovaná</a:t>
            </a:r>
            <a:r>
              <a:rPr lang="sk-SK" i="1" dirty="0"/>
              <a:t> </a:t>
            </a:r>
            <a:r>
              <a:rPr lang="sk-SK" dirty="0"/>
              <a:t>vrstva, vnútorný </a:t>
            </a:r>
            <a:r>
              <a:rPr lang="sk-SK" dirty="0" err="1"/>
              <a:t>kariézny</a:t>
            </a:r>
            <a:r>
              <a:rPr lang="sk-SK" dirty="0"/>
              <a:t> </a:t>
            </a:r>
            <a:r>
              <a:rPr lang="sk-SK" dirty="0" err="1"/>
              <a:t>dentín</a:t>
            </a:r>
            <a:r>
              <a:rPr lang="sk-SK" dirty="0"/>
              <a:t> ako </a:t>
            </a:r>
            <a:r>
              <a:rPr lang="sk-SK" b="1" dirty="0"/>
              <a:t>afektovaná</a:t>
            </a:r>
            <a:r>
              <a:rPr lang="sk-SK" dirty="0"/>
              <a:t> (zasiahnutá) vrstva. Infikovaná vrstva je ireverzibilne poškodená a je </a:t>
            </a:r>
            <a:r>
              <a:rPr lang="sk-SK" dirty="0" err="1"/>
              <a:t>bezpodmienenčne</a:t>
            </a:r>
            <a:r>
              <a:rPr lang="sk-SK" dirty="0"/>
              <a:t> nutné ju odstrániť a nahradiť výplňou. Afektovaná vrstva tvorí čelo </a:t>
            </a:r>
            <a:r>
              <a:rPr lang="sk-SK" dirty="0" err="1"/>
              <a:t>dentínovej</a:t>
            </a:r>
            <a:r>
              <a:rPr lang="sk-SK" dirty="0"/>
              <a:t> lézie. Je čiastočne </a:t>
            </a:r>
            <a:r>
              <a:rPr lang="sk-SK" dirty="0" err="1"/>
              <a:t>demineralizovaná</a:t>
            </a:r>
            <a:r>
              <a:rPr lang="sk-SK" dirty="0"/>
              <a:t> a obsahuje len veľmi málo baktérií. Táto vrstva je  poškodená reverzibilne a je schopná </a:t>
            </a:r>
            <a:r>
              <a:rPr lang="sk-SK" dirty="0" err="1"/>
              <a:t>remineralizácie</a:t>
            </a:r>
            <a:r>
              <a:rPr lang="sk-SK" dirty="0"/>
              <a:t> v tých prípadoch, ak </a:t>
            </a:r>
            <a:r>
              <a:rPr lang="sk-SK" dirty="0" err="1"/>
              <a:t>kolagénna</a:t>
            </a:r>
            <a:r>
              <a:rPr lang="sk-SK" dirty="0"/>
              <a:t> sieť obsahuje aspoň 10 % minerálov. Podmienkou je však prítomnosť </a:t>
            </a:r>
            <a:r>
              <a:rPr lang="sk-SK" b="1" dirty="0"/>
              <a:t>zdravého kolagénu.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931420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954" y="514351"/>
            <a:ext cx="8761413" cy="1695450"/>
          </a:xfrm>
        </p:spPr>
        <p:txBody>
          <a:bodyPr/>
          <a:lstStyle/>
          <a:p>
            <a:r>
              <a:rPr lang="sk-SK" sz="2000" b="1" dirty="0"/>
              <a:t>Vonkajší a vnútorný </a:t>
            </a:r>
            <a:r>
              <a:rPr lang="sk-SK" sz="2000" b="1" dirty="0" err="1"/>
              <a:t>kariézny</a:t>
            </a:r>
            <a:r>
              <a:rPr lang="sk-SK" sz="2000" b="1" dirty="0"/>
              <a:t> </a:t>
            </a:r>
            <a:r>
              <a:rPr lang="sk-SK" sz="2000" b="1" dirty="0" err="1"/>
              <a:t>dentín</a:t>
            </a:r>
            <a:r>
              <a:rPr lang="sk-SK" sz="2000" b="1" dirty="0"/>
              <a:t> </a:t>
            </a:r>
            <a:r>
              <a:rPr lang="en-US" sz="2000" b="1" dirty="0"/>
              <a:t>(</a:t>
            </a:r>
            <a:r>
              <a:rPr lang="sk-SK" sz="2000" b="1" dirty="0" err="1"/>
              <a:t>Fusayama</a:t>
            </a:r>
            <a:r>
              <a:rPr lang="sk-SK" sz="2000" b="1" dirty="0"/>
              <a:t>). Na horizontálnej osi je znázornená hrúbka </a:t>
            </a:r>
            <a:r>
              <a:rPr lang="sk-SK" sz="2000" b="1" dirty="0" err="1"/>
              <a:t>kariéznej</a:t>
            </a:r>
            <a:r>
              <a:rPr lang="sk-SK" sz="2000" b="1" dirty="0"/>
              <a:t> vrstvy, na vertikálnej osi tvrdosť </a:t>
            </a:r>
            <a:r>
              <a:rPr lang="sk-SK" sz="2000" b="1" dirty="0" err="1"/>
              <a:t>dentínu</a:t>
            </a:r>
            <a:r>
              <a:rPr lang="sk-SK" sz="2000" b="1" dirty="0"/>
              <a:t> v jednotlivých zónach</a:t>
            </a:r>
            <a:endParaRPr lang="en-US" sz="2000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0650" y="2628901"/>
            <a:ext cx="852571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436413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Kaz cementu – koreňový kaz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Podmienkou vzniku kazu cementu je  </a:t>
            </a:r>
            <a:r>
              <a:rPr lang="sk-SK" dirty="0" err="1"/>
              <a:t>apikálny</a:t>
            </a:r>
            <a:r>
              <a:rPr lang="sk-SK" dirty="0"/>
              <a:t> posun epitelového úponu </a:t>
            </a:r>
            <a:r>
              <a:rPr lang="sk-SK" dirty="0" err="1"/>
              <a:t>gingívy</a:t>
            </a:r>
            <a:r>
              <a:rPr lang="sk-SK" dirty="0"/>
              <a:t>, čím sa obnaží koreň zuba. Častejšie ho teda nachádzame u starších osôb s atrofiou </a:t>
            </a:r>
            <a:r>
              <a:rPr lang="sk-SK" dirty="0" err="1"/>
              <a:t>parodontu</a:t>
            </a:r>
            <a:r>
              <a:rPr lang="sk-SK" dirty="0"/>
              <a:t>, u </a:t>
            </a:r>
            <a:r>
              <a:rPr lang="sk-SK" dirty="0" err="1"/>
              <a:t>parodontitíd</a:t>
            </a:r>
            <a:r>
              <a:rPr lang="sk-SK" dirty="0"/>
              <a:t> a po chirurgických zákrokoch na </a:t>
            </a:r>
            <a:r>
              <a:rPr lang="sk-SK" dirty="0" err="1"/>
              <a:t>parodonte</a:t>
            </a:r>
            <a:r>
              <a:rPr lang="sk-SK" dirty="0"/>
              <a:t>. Obnažený povrch koreňa je rýchlo kolonizovaný mikrobiálnym </a:t>
            </a:r>
            <a:r>
              <a:rPr lang="sk-SK" dirty="0" err="1"/>
              <a:t>povlakom,ktorý</a:t>
            </a:r>
            <a:r>
              <a:rPr lang="sk-SK" dirty="0"/>
              <a:t> sa svojou štruktúrou odlišuje od korunkového </a:t>
            </a:r>
            <a:r>
              <a:rPr lang="sk-SK" dirty="0" err="1"/>
              <a:t>plaku</a:t>
            </a:r>
            <a:r>
              <a:rPr lang="sk-SK" dirty="0"/>
              <a:t>. Koreňový </a:t>
            </a:r>
            <a:r>
              <a:rPr lang="sk-SK" dirty="0" err="1"/>
              <a:t>biofilm</a:t>
            </a:r>
            <a:r>
              <a:rPr lang="sk-SK" dirty="0"/>
              <a:t> obsahuje najmä </a:t>
            </a:r>
            <a:r>
              <a:rPr lang="sk-SK" dirty="0" err="1"/>
              <a:t>aktinomycéty</a:t>
            </a:r>
            <a:r>
              <a:rPr lang="sk-SK" dirty="0"/>
              <a:t>, streptokoky, </a:t>
            </a:r>
            <a:r>
              <a:rPr lang="sk-SK" dirty="0" err="1"/>
              <a:t>laktobacily</a:t>
            </a:r>
            <a:r>
              <a:rPr lang="sk-SK" dirty="0"/>
              <a:t>, </a:t>
            </a:r>
            <a:r>
              <a:rPr lang="sk-SK" dirty="0" err="1"/>
              <a:t>kapnocytofága</a:t>
            </a:r>
            <a:r>
              <a:rPr lang="sk-SK" dirty="0"/>
              <a:t>, </a:t>
            </a:r>
            <a:r>
              <a:rPr lang="sk-SK" dirty="0" err="1"/>
              <a:t>prevotella</a:t>
            </a:r>
            <a:r>
              <a:rPr lang="sk-SK" dirty="0"/>
              <a:t> a </a:t>
            </a:r>
            <a:r>
              <a:rPr lang="sk-SK" dirty="0" err="1" smtClean="0"/>
              <a:t>veillonely</a:t>
            </a:r>
            <a:endParaRPr lang="sk-SK" dirty="0" smtClean="0"/>
          </a:p>
          <a:p>
            <a:r>
              <a:rPr lang="sk-SK" dirty="0"/>
              <a:t>. Morfológia kazu koreňového </a:t>
            </a:r>
            <a:r>
              <a:rPr lang="sk-SK" dirty="0" err="1"/>
              <a:t>dentínu</a:t>
            </a:r>
            <a:r>
              <a:rPr lang="sk-SK" dirty="0"/>
              <a:t> je  analogická kazu korunkového </a:t>
            </a:r>
            <a:r>
              <a:rPr lang="sk-SK" dirty="0" err="1"/>
              <a:t>dentínu</a:t>
            </a:r>
            <a:r>
              <a:rPr lang="sk-SK" dirty="0"/>
              <a:t>, len </a:t>
            </a:r>
            <a:r>
              <a:rPr lang="sk-SK" dirty="0" err="1"/>
              <a:t>proteolýza</a:t>
            </a:r>
            <a:r>
              <a:rPr lang="sk-SK" dirty="0"/>
              <a:t> je rýchlejšia v dôsledku zvýšenej prítomnosti </a:t>
            </a:r>
            <a:r>
              <a:rPr lang="sk-SK" dirty="0" err="1"/>
              <a:t>gramnegatívnych</a:t>
            </a:r>
            <a:r>
              <a:rPr lang="sk-SK" dirty="0"/>
              <a:t> anaeróbov.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838856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 </a:t>
            </a:r>
            <a:r>
              <a:rPr lang="sk-SK" dirty="0"/>
              <a:t>rozlišujeme 4 štádia RC 1-4.: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sk-SK" b="1" dirty="0"/>
              <a:t>RC 1- </a:t>
            </a:r>
            <a:r>
              <a:rPr lang="sk-SK" dirty="0"/>
              <a:t>sfarbenie cementu a </a:t>
            </a:r>
            <a:r>
              <a:rPr lang="sk-SK" dirty="0" err="1"/>
              <a:t>dentínu</a:t>
            </a:r>
            <a:r>
              <a:rPr lang="sk-SK" dirty="0"/>
              <a:t> rozličnej intenzity bez výraznejšieho zmäknutia, čo môže byť aj následkom </a:t>
            </a:r>
            <a:r>
              <a:rPr lang="sk-SK" dirty="0" err="1"/>
              <a:t>nekariéznej</a:t>
            </a:r>
            <a:r>
              <a:rPr lang="sk-SK" dirty="0"/>
              <a:t> erozívno- abrazívnej lézie a </a:t>
            </a:r>
            <a:r>
              <a:rPr lang="sk-SK" dirty="0" err="1"/>
              <a:t>remineralizácii</a:t>
            </a:r>
            <a:r>
              <a:rPr lang="sk-SK" dirty="0"/>
              <a:t>, a to v štádiu RC -1. </a:t>
            </a:r>
            <a:r>
              <a:rPr lang="sk-SK" dirty="0" err="1"/>
              <a:t>Inaktívne</a:t>
            </a:r>
            <a:r>
              <a:rPr lang="sk-SK" dirty="0"/>
              <a:t> lézie sú tmavo sfarbené (tmavohnedo až čierne), majú tvrdý povrch a </a:t>
            </a:r>
            <a:r>
              <a:rPr lang="sk-SK" dirty="0" err="1"/>
              <a:t>odlé</a:t>
            </a:r>
            <a:r>
              <a:rPr lang="sk-SK" dirty="0"/>
              <a:t> okraje.</a:t>
            </a:r>
            <a:endParaRPr lang="en-US" dirty="0"/>
          </a:p>
          <a:p>
            <a:pPr lvl="0"/>
            <a:r>
              <a:rPr lang="sk-SK" b="1" dirty="0"/>
              <a:t>RC 2- </a:t>
            </a:r>
            <a:r>
              <a:rPr lang="sk-SK" dirty="0"/>
              <a:t>povrchové zmäknutie na 1 ploche koreňa (max.25% obvodu zuba).</a:t>
            </a:r>
            <a:endParaRPr lang="en-US" dirty="0"/>
          </a:p>
          <a:p>
            <a:pPr lvl="0"/>
            <a:r>
              <a:rPr lang="sk-SK" b="1" dirty="0"/>
              <a:t>RC 3- </a:t>
            </a:r>
            <a:r>
              <a:rPr lang="sk-SK" dirty="0"/>
              <a:t>povrchové zmäknutie na 2 alebo viacerých plochách koreňa (tendencia ku cirkulárnej lézii).</a:t>
            </a:r>
            <a:endParaRPr lang="en-US" dirty="0"/>
          </a:p>
          <a:p>
            <a:pPr lvl="0"/>
            <a:r>
              <a:rPr lang="sk-SK" i="1" dirty="0"/>
              <a:t>Lézie RC2 a RC3 prebiehajú väčšinou </a:t>
            </a:r>
            <a:r>
              <a:rPr lang="sk-SK" i="1" dirty="0" err="1"/>
              <a:t>asymptomaticky</a:t>
            </a:r>
            <a:r>
              <a:rPr lang="sk-SK" i="1" dirty="0"/>
              <a:t> a bolesť sa zjavuje až v štádiu RC4.</a:t>
            </a:r>
            <a:endParaRPr lang="en-US" dirty="0"/>
          </a:p>
          <a:p>
            <a:pPr lvl="0"/>
            <a:r>
              <a:rPr lang="sk-SK" b="1" dirty="0"/>
              <a:t>RC 4 – </a:t>
            </a:r>
            <a:r>
              <a:rPr lang="sk-SK" dirty="0"/>
              <a:t>rozsiahle zmäknutie povrchu koreňa s tendenciou ku perforácii do dreňovej </a:t>
            </a:r>
            <a:r>
              <a:rPr lang="sk-SK" dirty="0" err="1"/>
              <a:t>dutin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880614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Zvláštne formy zubného kazu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254500"/>
          </a:xfrm>
        </p:spPr>
        <p:txBody>
          <a:bodyPr>
            <a:normAutofit/>
          </a:bodyPr>
          <a:lstStyle/>
          <a:p>
            <a:r>
              <a:rPr lang="sk-SK" b="1" dirty="0"/>
              <a:t>Sekundárny kaz</a:t>
            </a:r>
            <a:r>
              <a:rPr lang="sk-SK" dirty="0"/>
              <a:t> vzniká ako následok okrajovej netesnosti primárnej </a:t>
            </a:r>
            <a:r>
              <a:rPr lang="sk-SK" dirty="0" err="1"/>
              <a:t>výplne,kde</a:t>
            </a:r>
            <a:r>
              <a:rPr lang="sk-SK" dirty="0"/>
              <a:t> preniká tekutina  a v nej prítomné baktérie (</a:t>
            </a:r>
            <a:r>
              <a:rPr lang="sk-SK" dirty="0" err="1" smtClean="0"/>
              <a:t>microleakage</a:t>
            </a:r>
            <a:endParaRPr lang="en-US" dirty="0"/>
          </a:p>
          <a:p>
            <a:r>
              <a:rPr lang="sk-SK" b="1" dirty="0"/>
              <a:t>Recidivujúci kaz </a:t>
            </a:r>
            <a:r>
              <a:rPr lang="sk-SK" dirty="0"/>
              <a:t>je progresiou primárneho </a:t>
            </a:r>
            <a:r>
              <a:rPr lang="sk-SK" dirty="0" err="1"/>
              <a:t>kazu,u</a:t>
            </a:r>
            <a:r>
              <a:rPr lang="sk-SK" dirty="0"/>
              <a:t> ktorého nebol dôkladne odstránený všetok </a:t>
            </a:r>
            <a:r>
              <a:rPr lang="sk-SK" dirty="0" err="1" smtClean="0"/>
              <a:t>kariézny</a:t>
            </a:r>
            <a:r>
              <a:rPr lang="sk-SK" dirty="0" smtClean="0"/>
              <a:t>).</a:t>
            </a:r>
            <a:endParaRPr lang="en-US" dirty="0"/>
          </a:p>
          <a:p>
            <a:r>
              <a:rPr lang="sk-SK" b="1" dirty="0"/>
              <a:t>Zastavený kaz</a:t>
            </a:r>
            <a:r>
              <a:rPr lang="sk-SK" dirty="0"/>
              <a:t> (</a:t>
            </a:r>
            <a:r>
              <a:rPr lang="sk-SK" dirty="0" err="1"/>
              <a:t>arrested</a:t>
            </a:r>
            <a:r>
              <a:rPr lang="sk-SK" dirty="0"/>
              <a:t> </a:t>
            </a:r>
            <a:r>
              <a:rPr lang="sk-SK" dirty="0" err="1"/>
              <a:t>caries</a:t>
            </a:r>
            <a:r>
              <a:rPr lang="sk-SK" dirty="0"/>
              <a:t>)</a:t>
            </a:r>
            <a:r>
              <a:rPr lang="sk-SK" b="1" dirty="0"/>
              <a:t> </a:t>
            </a:r>
            <a:r>
              <a:rPr lang="sk-SK" dirty="0"/>
              <a:t>vzniká vtedy, ak sa zavčasu odstránia</a:t>
            </a:r>
            <a:r>
              <a:rPr lang="sk-SK" b="1" dirty="0"/>
              <a:t> </a:t>
            </a:r>
            <a:r>
              <a:rPr lang="sk-SK" dirty="0" err="1"/>
              <a:t>kariézne</a:t>
            </a:r>
            <a:r>
              <a:rPr lang="sk-SK" dirty="0"/>
              <a:t> </a:t>
            </a:r>
            <a:r>
              <a:rPr lang="sk-SK" dirty="0" err="1"/>
              <a:t>noxy</a:t>
            </a:r>
            <a:r>
              <a:rPr lang="sk-SK" dirty="0"/>
              <a:t> a zavedie sa účinná prevencia. Je hnedo sfarbený a na povrchu je tuhý. Pôvodná štruktúra a chemické </a:t>
            </a:r>
            <a:r>
              <a:rPr lang="sk-SK" dirty="0" smtClean="0"/>
              <a:t>zloženie tvrdých </a:t>
            </a:r>
            <a:r>
              <a:rPr lang="sk-SK" dirty="0"/>
              <a:t>tkanív sa však už neobnoví.</a:t>
            </a:r>
            <a:endParaRPr lang="en-US" dirty="0"/>
          </a:p>
          <a:p>
            <a:r>
              <a:rPr lang="sk-SK" b="1" dirty="0" err="1"/>
              <a:t>Rampantný</a:t>
            </a:r>
            <a:r>
              <a:rPr lang="sk-SK" b="1" dirty="0"/>
              <a:t> kaz </a:t>
            </a:r>
            <a:r>
              <a:rPr lang="sk-SK" dirty="0"/>
              <a:t>je rozsiahly a rýchlo postupujúci </a:t>
            </a:r>
            <a:r>
              <a:rPr lang="sk-SK" dirty="0" err="1"/>
              <a:t>kaz,vyskytujúci</a:t>
            </a:r>
            <a:r>
              <a:rPr lang="sk-SK" dirty="0"/>
              <a:t> sa najmä u detí a mladistvých zo zlými stravovacími návykmi a zlou ústnou hygienou.</a:t>
            </a:r>
            <a:endParaRPr lang="en-US" dirty="0"/>
          </a:p>
          <a:p>
            <a:r>
              <a:rPr lang="sk-SK" b="1" dirty="0"/>
              <a:t>Radiačný kaz  </a:t>
            </a:r>
            <a:r>
              <a:rPr lang="sk-SK" dirty="0"/>
              <a:t> sa vyskytuje u pacientov po </a:t>
            </a:r>
            <a:r>
              <a:rPr lang="sk-SK" dirty="0" err="1"/>
              <a:t>rádioterápii</a:t>
            </a:r>
            <a:r>
              <a:rPr lang="sk-SK" dirty="0"/>
              <a:t> v oblasti hlavy a krku. Významne sa tu uplatňuje </a:t>
            </a:r>
            <a:r>
              <a:rPr lang="sk-SK" dirty="0" err="1"/>
              <a:t>xerostómie</a:t>
            </a:r>
            <a:r>
              <a:rPr lang="sk-SK" dirty="0"/>
              <a:t> v dôsledku poškodenia slinných žliaz ožarovaním.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265506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b="1" dirty="0"/>
              <a:t>Zóna 5 – Zóna </a:t>
            </a:r>
            <a:r>
              <a:rPr lang="sk-SK" b="1" dirty="0" err="1"/>
              <a:t>transparencie</a:t>
            </a:r>
            <a:endParaRPr lang="en-US" dirty="0"/>
          </a:p>
          <a:p>
            <a:r>
              <a:rPr lang="sk-SK" dirty="0"/>
              <a:t>Jej vzhľad je podmienený </a:t>
            </a:r>
            <a:r>
              <a:rPr lang="sk-SK" dirty="0" err="1"/>
              <a:t>intratubulárnou</a:t>
            </a:r>
            <a:r>
              <a:rPr lang="sk-SK" dirty="0"/>
              <a:t> </a:t>
            </a:r>
            <a:r>
              <a:rPr lang="sk-SK" dirty="0" err="1"/>
              <a:t>mineralizáciou</a:t>
            </a:r>
            <a:r>
              <a:rPr lang="sk-SK" dirty="0"/>
              <a:t> s následnou </a:t>
            </a:r>
            <a:r>
              <a:rPr lang="sk-SK" dirty="0" err="1"/>
              <a:t>sklerotizáciou</a:t>
            </a:r>
            <a:r>
              <a:rPr lang="sk-SK" dirty="0"/>
              <a:t> </a:t>
            </a:r>
            <a:r>
              <a:rPr lang="sk-SK" dirty="0" err="1"/>
              <a:t>dentínu</a:t>
            </a:r>
            <a:r>
              <a:rPr lang="sk-SK" dirty="0"/>
              <a:t>, ktorý v dôsledku zmenu lomu svetla je na rezoch transparentný. </a:t>
            </a:r>
            <a:r>
              <a:rPr lang="sk-SK" dirty="0" err="1"/>
              <a:t>Tubulárnej</a:t>
            </a:r>
            <a:r>
              <a:rPr lang="sk-SK" dirty="0"/>
              <a:t> skleróze podlieha asi 50 až 70% </a:t>
            </a:r>
            <a:r>
              <a:rPr lang="sk-SK" dirty="0" err="1"/>
              <a:t>tubulov</a:t>
            </a:r>
            <a:r>
              <a:rPr lang="sk-SK" dirty="0"/>
              <a:t> </a:t>
            </a:r>
            <a:r>
              <a:rPr lang="sk-SK" dirty="0" err="1"/>
              <a:t>kariéznej</a:t>
            </a:r>
            <a:r>
              <a:rPr lang="sk-SK" dirty="0"/>
              <a:t> lézie. Baktérie v tejto vrstve nie sú prítomné, štruktúra </a:t>
            </a:r>
            <a:r>
              <a:rPr lang="sk-SK" dirty="0" err="1"/>
              <a:t>kolagénnych</a:t>
            </a:r>
            <a:r>
              <a:rPr lang="sk-SK" dirty="0"/>
              <a:t> vlákien je zachovaná a slúži ako </a:t>
            </a:r>
            <a:r>
              <a:rPr lang="sk-SK" dirty="0" err="1"/>
              <a:t>remineralizačná</a:t>
            </a:r>
            <a:r>
              <a:rPr lang="sk-SK" dirty="0"/>
              <a:t> mriežka  </a:t>
            </a:r>
            <a:r>
              <a:rPr lang="sk-SK" dirty="0" err="1"/>
              <a:t>inertubulárneho</a:t>
            </a:r>
            <a:r>
              <a:rPr lang="sk-SK" dirty="0"/>
              <a:t> </a:t>
            </a:r>
            <a:r>
              <a:rPr lang="sk-SK" dirty="0" err="1"/>
              <a:t>dentínu</a:t>
            </a:r>
            <a:r>
              <a:rPr lang="sk-SK" dirty="0"/>
              <a:t> v prípadoch, keď ostane zachovaná vitalita zubnej drene. Klinicky je táto zóna prirodzenou hranicou </a:t>
            </a:r>
            <a:r>
              <a:rPr lang="sk-SK" dirty="0" err="1"/>
              <a:t>ukočenia</a:t>
            </a:r>
            <a:r>
              <a:rPr lang="sk-SK" dirty="0"/>
              <a:t> preparácie </a:t>
            </a:r>
            <a:r>
              <a:rPr lang="sk-SK" dirty="0" err="1"/>
              <a:t>kazivého</a:t>
            </a:r>
            <a:r>
              <a:rPr lang="sk-SK" dirty="0"/>
              <a:t> ložiska, lebo predstavuje </a:t>
            </a:r>
            <a:r>
              <a:rPr lang="sk-SK" dirty="0" err="1"/>
              <a:t>priridzenú</a:t>
            </a:r>
            <a:r>
              <a:rPr lang="sk-SK" dirty="0"/>
              <a:t> bariéru, blokujúcu prienik toxínov a kyselín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471160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ón − zasadacia miestnosť">
  <a:themeElements>
    <a:clrScheme name="Ión − zasadacia miestnosť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ón − zasadacia miestnosť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ón − zasadacia miestnosť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176</TotalTime>
  <Words>675</Words>
  <Application>Microsoft Office PowerPoint</Application>
  <PresentationFormat>Vlastná</PresentationFormat>
  <Paragraphs>137</Paragraphs>
  <Slides>38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38</vt:i4>
      </vt:variant>
    </vt:vector>
  </HeadingPairs>
  <TitlesOfParts>
    <vt:vector size="39" baseType="lpstr">
      <vt:lpstr>Ión − zasadacia miestnosť</vt:lpstr>
      <vt:lpstr>Zubný kaz </vt:lpstr>
      <vt:lpstr>Zubný kaz - definícia</vt:lpstr>
      <vt:lpstr>Epidemiológia zubného kazu</vt:lpstr>
      <vt:lpstr>Epidemiologická metodika  </vt:lpstr>
      <vt:lpstr>Indexy kazivosti</vt:lpstr>
      <vt:lpstr>Snímka 6</vt:lpstr>
      <vt:lpstr>Etiológia a patogenéza zubného kazu</vt:lpstr>
      <vt:lpstr>Dynamika a geografické rozdiely vo výskyte zubného kazu</vt:lpstr>
      <vt:lpstr>Etiológia a patogenéza zubného kazu</vt:lpstr>
      <vt:lpstr>Patogenita zubného plaku </vt:lpstr>
      <vt:lpstr>Plak </vt:lpstr>
      <vt:lpstr>Vývoj plaku</vt:lpstr>
      <vt:lpstr>Na povrchu bunečnej steny mikrororganizmov sa nachádza amorfná organická extracelulárna polymerová substancia označovaná ako glykokalyx. Samotnú väzbu mikroorganizmov na túto vrstvu sprostredkúvajú extracelulárne adhezíny</vt:lpstr>
      <vt:lpstr>Zloženie a biochémia zubného plaku</vt:lpstr>
      <vt:lpstr>Úloha strept.mutans</vt:lpstr>
      <vt:lpstr>. Substrát- úloha cukrov v etiológii zubného kazu </vt:lpstr>
      <vt:lpstr>Úloha potravy, sliny a mikrororganizmov pri vzniku kyselín v dentálnom plaku </vt:lpstr>
      <vt:lpstr>Extra- a intracelulárne sacharidy</vt:lpstr>
      <vt:lpstr>Slina a zubný kaz </vt:lpstr>
      <vt:lpstr>Slina je presýtený roztok vápnika a fosfátov, ktoré sa vo fáze demineralizácie  uvoľňujú z povrchu zuba uvoľňujú a vo fáze remineralizácie sa tam opäť usadzujú</vt:lpstr>
      <vt:lpstr>Snímka 21</vt:lpstr>
      <vt:lpstr>Snímka 22</vt:lpstr>
      <vt:lpstr>. Kaz  skloviny </vt:lpstr>
      <vt:lpstr> Mechanizmus vzniku incipientnej sklovinnej lézie v dôsledku prieniku kyselín z plaku</vt:lpstr>
      <vt:lpstr>Histopatológia  kazu  skloviny</vt:lpstr>
      <vt:lpstr>Snímka 26</vt:lpstr>
      <vt:lpstr>Snímka 27</vt:lpstr>
      <vt:lpstr>Snímka 28</vt:lpstr>
      <vt:lpstr>Kaz  dentínu </vt:lpstr>
      <vt:lpstr>smerom od povrchu lézie ku pulpe rozoznávame následovné zóny kazu dentínu  </vt:lpstr>
      <vt:lpstr>Snímka 31</vt:lpstr>
      <vt:lpstr>Snímka 32</vt:lpstr>
      <vt:lpstr>Hranice preparácie kariézneho dentínu</vt:lpstr>
      <vt:lpstr>Vonkajší a vnútorný kariézny dentín (Fusayama). Na horizontálnej osi je znázornená hrúbka kariéznej vrstvy, na vertikálnej osi tvrdosť dentínu v jednotlivých zónach</vt:lpstr>
      <vt:lpstr>Kaz cementu – koreňový kaz </vt:lpstr>
      <vt:lpstr> rozlišujeme 4 štádia RC 1-4.: </vt:lpstr>
      <vt:lpstr>Zvláštne formy zubného kazu </vt:lpstr>
      <vt:lpstr>Snímka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Zubný kaz </dc:title>
  <dc:creator>G50</dc:creator>
  <cp:lastModifiedBy>frenky</cp:lastModifiedBy>
  <cp:revision>22</cp:revision>
  <dcterms:created xsi:type="dcterms:W3CDTF">2015-02-21T07:49:57Z</dcterms:created>
  <dcterms:modified xsi:type="dcterms:W3CDTF">2016-04-07T17:36:57Z</dcterms:modified>
</cp:coreProperties>
</file>