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83" r:id="rId22"/>
    <p:sldId id="284" r:id="rId23"/>
    <p:sldId id="285" r:id="rId24"/>
    <p:sldId id="286" r:id="rId25"/>
    <p:sldId id="278" r:id="rId26"/>
    <p:sldId id="287" r:id="rId27"/>
    <p:sldId id="288" r:id="rId28"/>
    <p:sldId id="289" r:id="rId29"/>
    <p:sldId id="279" r:id="rId30"/>
    <p:sldId id="280" r:id="rId31"/>
    <p:sldId id="290" r:id="rId32"/>
    <p:sldId id="281" r:id="rId33"/>
    <p:sldId id="282" r:id="rId34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6D5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2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07FE1-8830-4D6A-8833-F73336700A6F}" type="datetimeFigureOut">
              <a:rPr lang="sk-SK" smtClean="0"/>
              <a:pPr/>
              <a:t>26. 2. 2014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DEDDA-8596-41BE-BB6D-63184CDD0350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5040559"/>
          </a:xfrm>
        </p:spPr>
        <p:txBody>
          <a:bodyPr>
            <a:normAutofit/>
          </a:bodyPr>
          <a:lstStyle/>
          <a:p>
            <a:r>
              <a:rPr lang="sk-SK" sz="8800" b="1" dirty="0" smtClean="0"/>
              <a:t>Klasifikácia </a:t>
            </a:r>
            <a:r>
              <a:rPr lang="sk-SK" sz="8800" b="1" dirty="0" err="1" smtClean="0"/>
              <a:t>kariéznych</a:t>
            </a:r>
            <a:r>
              <a:rPr lang="sk-SK" sz="8800" b="1" dirty="0" smtClean="0"/>
              <a:t> lézií podľa </a:t>
            </a:r>
            <a:r>
              <a:rPr lang="sk-SK" sz="8800" b="1" dirty="0" err="1" smtClean="0"/>
              <a:t>Blacka</a:t>
            </a:r>
            <a:endParaRPr lang="sk-SK" sz="8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07704" y="6021288"/>
            <a:ext cx="8345016" cy="836712"/>
          </a:xfrm>
        </p:spPr>
        <p:txBody>
          <a:bodyPr>
            <a:normAutofit/>
          </a:bodyPr>
          <a:lstStyle/>
          <a:p>
            <a:r>
              <a:rPr lang="sk-SK" sz="3600" b="1" dirty="0" smtClean="0">
                <a:solidFill>
                  <a:srgbClr val="FFFF00"/>
                </a:solidFill>
              </a:rPr>
              <a:t>MUDr. Adriana Petrášová, PhD.</a:t>
            </a:r>
            <a:endParaRPr lang="sk-SK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786210"/>
          </a:xfrm>
        </p:spPr>
        <p:txBody>
          <a:bodyPr>
            <a:noAutofit/>
          </a:bodyPr>
          <a:lstStyle/>
          <a:p>
            <a:pPr algn="l">
              <a:buClr>
                <a:srgbClr val="FFFF00"/>
              </a:buClr>
            </a:pPr>
            <a:r>
              <a:rPr lang="sk-SK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Pri preparácii </a:t>
            </a:r>
            <a:r>
              <a:rPr lang="sk-SK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kazivých</a:t>
            </a:r>
            <a:r>
              <a:rPr lang="sk-SK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dutín sa z           praktického hľadiska využíva delenie podľa </a:t>
            </a:r>
            <a:r>
              <a:rPr lang="sk-SK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G.V.Blacka</a:t>
            </a:r>
            <a:r>
              <a:rPr lang="sk-SK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...</a:t>
            </a:r>
            <a:endParaRPr lang="sk-SK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1520" y="2276872"/>
            <a:ext cx="8435280" cy="4824536"/>
          </a:xfrm>
        </p:spPr>
        <p:txBody>
          <a:bodyPr>
            <a:normAutofit/>
          </a:bodyPr>
          <a:lstStyle/>
          <a:p>
            <a:pPr>
              <a:buClr>
                <a:srgbClr val="FFFF00"/>
              </a:buClr>
              <a:buNone/>
            </a:pPr>
            <a:r>
              <a:rPr lang="sk-SK" sz="3600" b="1" dirty="0"/>
              <a:t>d</a:t>
            </a:r>
            <a:r>
              <a:rPr lang="sk-SK" sz="3600" b="1" dirty="0" smtClean="0"/>
              <a:t>elí ich do piatich tried:</a:t>
            </a:r>
          </a:p>
          <a:p>
            <a:pPr>
              <a:buClr>
                <a:schemeClr val="tx1"/>
              </a:buClr>
              <a:buNone/>
            </a:pPr>
            <a:r>
              <a:rPr lang="sk-SK" sz="4400" b="1" dirty="0" smtClean="0">
                <a:solidFill>
                  <a:srgbClr val="FFFF00"/>
                </a:solidFill>
              </a:rPr>
              <a:t>      I. trieda : </a:t>
            </a:r>
          </a:p>
          <a:p>
            <a:pPr>
              <a:buClr>
                <a:schemeClr val="tx1"/>
              </a:buClr>
            </a:pPr>
            <a:r>
              <a:rPr lang="sk-SK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ide o </a:t>
            </a:r>
            <a:r>
              <a:rPr lang="sk-SK" sz="4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kazivé</a:t>
            </a:r>
            <a:r>
              <a:rPr lang="sk-SK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>
              <a:buClr>
                <a:schemeClr val="tx1"/>
              </a:buClr>
              <a:buNone/>
            </a:pPr>
            <a:r>
              <a:rPr lang="sk-SK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sk-SK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lézie na miestach</a:t>
            </a:r>
          </a:p>
          <a:p>
            <a:pPr>
              <a:buClr>
                <a:schemeClr val="tx1"/>
              </a:buClr>
              <a:buNone/>
            </a:pPr>
            <a:r>
              <a:rPr lang="sk-SK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sk-SK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so zbrázdenou </a:t>
            </a:r>
          </a:p>
          <a:p>
            <a:pPr>
              <a:buClr>
                <a:schemeClr val="tx1"/>
              </a:buClr>
              <a:buNone/>
            </a:pPr>
            <a:r>
              <a:rPr lang="sk-SK" sz="4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sklovinou</a:t>
            </a:r>
            <a:endParaRPr lang="sk-SK" sz="4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Obrázok 3" descr="prvá trie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2420888"/>
            <a:ext cx="4896544" cy="30963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/>
          </a:bodyPr>
          <a:lstStyle/>
          <a:p>
            <a:endParaRPr lang="sk-SK" b="1" dirty="0" smtClean="0"/>
          </a:p>
          <a:p>
            <a:r>
              <a:rPr lang="sk-SK" sz="3600" b="1" dirty="0" smtClean="0"/>
              <a:t>do tejto triedy radíme lézie vznikajúce vo </a:t>
            </a:r>
            <a:r>
              <a:rPr lang="sk-SK" sz="3600" b="1" dirty="0" err="1" smtClean="0"/>
              <a:t>fisurách</a:t>
            </a:r>
            <a:r>
              <a:rPr lang="sk-SK" sz="3600" b="1" dirty="0" smtClean="0"/>
              <a:t> na </a:t>
            </a:r>
            <a:r>
              <a:rPr lang="sk-SK" sz="3600" b="1" dirty="0" err="1" smtClean="0"/>
              <a:t>oklúzálnych</a:t>
            </a:r>
            <a:r>
              <a:rPr lang="sk-SK" sz="3600" b="1" dirty="0" smtClean="0"/>
              <a:t> plochách </a:t>
            </a:r>
            <a:r>
              <a:rPr lang="sk-SK" sz="3600" b="1" dirty="0" err="1" smtClean="0"/>
              <a:t>molárov</a:t>
            </a:r>
            <a:r>
              <a:rPr lang="sk-SK" sz="3600" b="1" dirty="0" smtClean="0"/>
              <a:t> a </a:t>
            </a:r>
            <a:r>
              <a:rPr lang="sk-SK" sz="3600" b="1" dirty="0" err="1" smtClean="0"/>
              <a:t>premolárov</a:t>
            </a:r>
            <a:r>
              <a:rPr lang="sk-SK" sz="3600" b="1" dirty="0" smtClean="0"/>
              <a:t>, kazy vo </a:t>
            </a:r>
            <a:r>
              <a:rPr lang="sk-SK" sz="3600" b="1" dirty="0" err="1" smtClean="0"/>
              <a:t>foramen</a:t>
            </a:r>
            <a:r>
              <a:rPr lang="sk-SK" sz="3600" b="1" dirty="0" smtClean="0"/>
              <a:t> </a:t>
            </a:r>
            <a:r>
              <a:rPr lang="sk-SK" sz="3600" b="1" dirty="0" err="1" smtClean="0"/>
              <a:t>coecum</a:t>
            </a:r>
            <a:r>
              <a:rPr lang="sk-SK" sz="3600" b="1" dirty="0" smtClean="0"/>
              <a:t> </a:t>
            </a:r>
            <a:r>
              <a:rPr lang="sk-SK" sz="3600" b="1" dirty="0" smtClean="0"/>
              <a:t>na </a:t>
            </a:r>
            <a:r>
              <a:rPr lang="sk-SK" sz="3600" b="1" dirty="0" err="1" smtClean="0"/>
              <a:t>bukálnych</a:t>
            </a:r>
            <a:r>
              <a:rPr lang="sk-SK" sz="3600" b="1" dirty="0" smtClean="0"/>
              <a:t> plochách dolných </a:t>
            </a:r>
            <a:r>
              <a:rPr lang="sk-SK" sz="3600" b="1" dirty="0" err="1" smtClean="0"/>
              <a:t>molárov</a:t>
            </a:r>
            <a:r>
              <a:rPr lang="sk-SK" sz="3600" b="1" dirty="0" smtClean="0"/>
              <a:t> a </a:t>
            </a:r>
            <a:r>
              <a:rPr lang="sk-SK" sz="3600" b="1" dirty="0" err="1" smtClean="0"/>
              <a:t>palatinálnych</a:t>
            </a:r>
            <a:r>
              <a:rPr lang="sk-SK" sz="3600" b="1" dirty="0" smtClean="0"/>
              <a:t> plochách horných </a:t>
            </a:r>
            <a:r>
              <a:rPr lang="sk-SK" sz="3600" b="1" dirty="0" err="1" smtClean="0"/>
              <a:t>molárov</a:t>
            </a:r>
            <a:endParaRPr lang="sk-SK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sk-SK" sz="3600" b="1" dirty="0" smtClean="0"/>
              <a:t>taktiež sem patrí kombinácia </a:t>
            </a:r>
            <a:r>
              <a:rPr lang="sk-SK" sz="3600" b="1" dirty="0" err="1" smtClean="0"/>
              <a:t>kazivých</a:t>
            </a:r>
            <a:r>
              <a:rPr lang="sk-SK" sz="3600" b="1" dirty="0" smtClean="0"/>
              <a:t> lézií na </a:t>
            </a:r>
            <a:r>
              <a:rPr lang="sk-SK" sz="3600" b="1" dirty="0" err="1" smtClean="0"/>
              <a:t>okluzálnej</a:t>
            </a:r>
            <a:r>
              <a:rPr lang="sk-SK" sz="3600" b="1" dirty="0" smtClean="0"/>
              <a:t> ploche a zároveň vo </a:t>
            </a:r>
            <a:r>
              <a:rPr lang="sk-SK" sz="3600" b="1" dirty="0" err="1" smtClean="0"/>
              <a:t>foramen</a:t>
            </a:r>
            <a:r>
              <a:rPr lang="sk-SK" sz="3600" b="1" dirty="0" smtClean="0"/>
              <a:t> </a:t>
            </a:r>
            <a:r>
              <a:rPr lang="sk-SK" sz="3600" b="1" dirty="0" err="1" smtClean="0"/>
              <a:t>coecum</a:t>
            </a:r>
            <a:endParaRPr lang="sk-SK" sz="3600" b="1" dirty="0" smtClean="0"/>
          </a:p>
          <a:p>
            <a:pPr>
              <a:buNone/>
            </a:pPr>
            <a:endParaRPr lang="sk-SK" sz="3600" b="1" dirty="0" smtClean="0"/>
          </a:p>
          <a:p>
            <a:r>
              <a:rPr lang="sk-SK" sz="3600" b="1" dirty="0" smtClean="0"/>
              <a:t>do prvej triedy patria aj lézie vzniknuté vo </a:t>
            </a:r>
            <a:r>
              <a:rPr lang="sk-SK" sz="3600" b="1" dirty="0" err="1" smtClean="0"/>
              <a:t>foramen</a:t>
            </a:r>
            <a:r>
              <a:rPr lang="sk-SK" sz="3600" b="1" dirty="0" smtClean="0"/>
              <a:t> </a:t>
            </a:r>
            <a:r>
              <a:rPr lang="sk-SK" sz="3600" b="1" dirty="0" err="1" smtClean="0"/>
              <a:t>coecum</a:t>
            </a:r>
            <a:r>
              <a:rPr lang="sk-SK" sz="3600" b="1" dirty="0" smtClean="0"/>
              <a:t> </a:t>
            </a:r>
            <a:r>
              <a:rPr lang="sk-SK" sz="3600" b="1" dirty="0" smtClean="0"/>
              <a:t>na </a:t>
            </a:r>
            <a:r>
              <a:rPr lang="sk-SK" sz="3600" b="1" dirty="0" err="1" smtClean="0"/>
              <a:t>palatinálnych</a:t>
            </a:r>
            <a:r>
              <a:rPr lang="sk-SK" sz="3600" b="1" dirty="0" smtClean="0"/>
              <a:t> </a:t>
            </a:r>
            <a:r>
              <a:rPr lang="sk-SK" sz="3600" b="1" dirty="0" smtClean="0"/>
              <a:t>plochách horných rezákov a očných zubov </a:t>
            </a:r>
          </a:p>
          <a:p>
            <a:endParaRPr lang="sk-SK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sz="4800" b="1" dirty="0" smtClean="0">
                <a:solidFill>
                  <a:srgbClr val="FFFF00"/>
                </a:solidFill>
              </a:rPr>
              <a:t> II. trieda:</a:t>
            </a:r>
          </a:p>
          <a:p>
            <a:pPr>
              <a:buClr>
                <a:schemeClr val="tx1"/>
              </a:buClr>
            </a:pPr>
            <a:r>
              <a:rPr lang="sk-SK" sz="4000" b="1" dirty="0" smtClean="0">
                <a:solidFill>
                  <a:srgbClr val="FFFF00"/>
                </a:solidFill>
              </a:rPr>
              <a:t> </a:t>
            </a:r>
            <a:r>
              <a:rPr lang="sk-SK" sz="4000" b="1" dirty="0" err="1" smtClean="0"/>
              <a:t>kazivé</a:t>
            </a:r>
            <a:r>
              <a:rPr lang="sk-SK" sz="4000" b="1" dirty="0" smtClean="0"/>
              <a:t> lézie na </a:t>
            </a:r>
            <a:r>
              <a:rPr lang="sk-SK" sz="4000" b="1" dirty="0" err="1" smtClean="0"/>
              <a:t>aproximálnych</a:t>
            </a:r>
            <a:r>
              <a:rPr lang="sk-SK" sz="4000" b="1" dirty="0" smtClean="0"/>
              <a:t> plochách </a:t>
            </a:r>
            <a:r>
              <a:rPr lang="sk-SK" sz="4000" b="1" dirty="0" err="1" smtClean="0"/>
              <a:t>molárov</a:t>
            </a:r>
            <a:endParaRPr lang="sk-SK" sz="4000" b="1" dirty="0" smtClean="0"/>
          </a:p>
          <a:p>
            <a:pPr>
              <a:buClr>
                <a:schemeClr val="tx1"/>
              </a:buClr>
              <a:buNone/>
            </a:pPr>
            <a:r>
              <a:rPr lang="sk-SK" sz="4000" b="1" dirty="0"/>
              <a:t> </a:t>
            </a:r>
            <a:r>
              <a:rPr lang="sk-SK" sz="4000" b="1" dirty="0" smtClean="0"/>
              <a:t>  a </a:t>
            </a:r>
            <a:r>
              <a:rPr lang="sk-SK" sz="4000" b="1" dirty="0" err="1" smtClean="0"/>
              <a:t>premolárov</a:t>
            </a:r>
            <a:endParaRPr lang="sk-SK" sz="4000" b="1" dirty="0">
              <a:solidFill>
                <a:srgbClr val="FFFF00"/>
              </a:solidFill>
            </a:endParaRPr>
          </a:p>
        </p:txBody>
      </p:sp>
      <p:pic>
        <p:nvPicPr>
          <p:cNvPr id="4" name="Obrázok 3" descr="images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852936"/>
            <a:ext cx="5544616" cy="37444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/>
          </a:bodyPr>
          <a:lstStyle/>
          <a:p>
            <a:r>
              <a:rPr lang="sk-SK" sz="3600" b="1" dirty="0"/>
              <a:t>t</a:t>
            </a:r>
            <a:r>
              <a:rPr lang="sk-SK" sz="3600" b="1" dirty="0" smtClean="0"/>
              <a:t>ieto </a:t>
            </a:r>
            <a:r>
              <a:rPr lang="sk-SK" sz="3600" b="1" dirty="0" err="1" smtClean="0"/>
              <a:t>kazivé</a:t>
            </a:r>
            <a:r>
              <a:rPr lang="sk-SK" sz="3600" b="1" dirty="0" smtClean="0"/>
              <a:t> lézie začínajú najčastejšie pod bodom (plochou) kontaktu, v jeho tesnej blízkosti alebo v </a:t>
            </a:r>
            <a:r>
              <a:rPr lang="sk-SK" sz="3600" b="1" dirty="0" err="1" smtClean="0"/>
              <a:t>gingiválnej</a:t>
            </a:r>
            <a:r>
              <a:rPr lang="sk-SK" sz="3600" b="1" dirty="0" smtClean="0"/>
              <a:t> tretine </a:t>
            </a:r>
            <a:r>
              <a:rPr lang="sk-SK" sz="3600" b="1" dirty="0" err="1" smtClean="0"/>
              <a:t>aproximálnych</a:t>
            </a:r>
            <a:r>
              <a:rPr lang="sk-SK" sz="3600" b="1" dirty="0" smtClean="0"/>
              <a:t> plôch </a:t>
            </a:r>
            <a:r>
              <a:rPr lang="sk-SK" sz="3600" b="1" dirty="0" err="1" smtClean="0"/>
              <a:t>molárov</a:t>
            </a:r>
            <a:r>
              <a:rPr lang="sk-SK" sz="3600" b="1" dirty="0" smtClean="0"/>
              <a:t> a </a:t>
            </a:r>
            <a:r>
              <a:rPr lang="sk-SK" sz="3600" b="1" dirty="0" err="1" smtClean="0"/>
              <a:t>premolárov</a:t>
            </a:r>
            <a:endParaRPr lang="sk-SK" sz="3600" b="1" dirty="0" smtClean="0"/>
          </a:p>
          <a:p>
            <a:endParaRPr lang="sk-SK" sz="3600" b="1" dirty="0" smtClean="0"/>
          </a:p>
          <a:p>
            <a:r>
              <a:rPr lang="sk-SK" sz="3600" b="1" dirty="0"/>
              <a:t>k</a:t>
            </a:r>
            <a:r>
              <a:rPr lang="sk-SK" sz="3600" b="1" dirty="0" smtClean="0"/>
              <a:t>azy v blízkosti bodu kontaktu sa </a:t>
            </a:r>
            <a:r>
              <a:rPr lang="sk-SK" sz="3600" b="1" dirty="0" smtClean="0"/>
              <a:t>väčšinou </a:t>
            </a:r>
            <a:r>
              <a:rPr lang="sk-SK" sz="3600" b="1" dirty="0" smtClean="0"/>
              <a:t>otvárajú na </a:t>
            </a:r>
            <a:r>
              <a:rPr lang="sk-SK" sz="3600" b="1" dirty="0" err="1" smtClean="0"/>
              <a:t>okluzálnu</a:t>
            </a:r>
            <a:r>
              <a:rPr lang="sk-SK" sz="3600" b="1" dirty="0" smtClean="0"/>
              <a:t> plochu</a:t>
            </a:r>
            <a:endParaRPr lang="sk-SK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sz="4000" b="1" dirty="0" smtClean="0">
                <a:solidFill>
                  <a:srgbClr val="FFFF00"/>
                </a:solidFill>
              </a:rPr>
              <a:t> </a:t>
            </a:r>
            <a:r>
              <a:rPr lang="sk-SK" sz="4800" b="1" dirty="0" smtClean="0">
                <a:solidFill>
                  <a:srgbClr val="FFFF00"/>
                </a:solidFill>
              </a:rPr>
              <a:t>III. trieda:</a:t>
            </a:r>
          </a:p>
          <a:p>
            <a:r>
              <a:rPr lang="sk-SK" sz="3600" b="1" dirty="0"/>
              <a:t>k</a:t>
            </a:r>
            <a:r>
              <a:rPr lang="sk-SK" sz="3600" b="1" dirty="0" smtClean="0"/>
              <a:t>azy na </a:t>
            </a:r>
            <a:r>
              <a:rPr lang="sk-SK" sz="3600" b="1" dirty="0" err="1" smtClean="0"/>
              <a:t>aproximálnych</a:t>
            </a:r>
            <a:r>
              <a:rPr lang="sk-SK" sz="3600" b="1" dirty="0" smtClean="0"/>
              <a:t> plochách rezákov a očných zubov nezasahujúce </a:t>
            </a:r>
            <a:r>
              <a:rPr lang="sk-SK" sz="3600" b="1" dirty="0" err="1" smtClean="0"/>
              <a:t>incizálnu</a:t>
            </a:r>
            <a:r>
              <a:rPr lang="sk-SK" sz="3600" b="1" dirty="0" smtClean="0"/>
              <a:t> hranu</a:t>
            </a:r>
            <a:endParaRPr lang="sk-SK" sz="3600" b="1" dirty="0"/>
          </a:p>
        </p:txBody>
      </p:sp>
      <p:pic>
        <p:nvPicPr>
          <p:cNvPr id="11" name="Obrázok 10" descr="stiahnuť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348880"/>
            <a:ext cx="5904656" cy="37179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Obrázok 11" descr="stiahnuť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4581128"/>
            <a:ext cx="3272780" cy="21061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sk-SK" sz="3600" b="1" dirty="0"/>
              <a:t>i</a:t>
            </a:r>
            <a:r>
              <a:rPr lang="sk-SK" sz="3600" b="1" dirty="0" smtClean="0"/>
              <a:t>de o </a:t>
            </a:r>
            <a:r>
              <a:rPr lang="sk-SK" sz="3600" b="1" dirty="0" err="1" smtClean="0"/>
              <a:t>kariézne</a:t>
            </a:r>
            <a:r>
              <a:rPr lang="sk-SK" sz="3600" b="1" dirty="0" smtClean="0"/>
              <a:t> lézie na </a:t>
            </a:r>
            <a:r>
              <a:rPr lang="sk-SK" sz="3600" b="1" dirty="0" err="1" smtClean="0"/>
              <a:t>aproximálnych</a:t>
            </a:r>
            <a:r>
              <a:rPr lang="sk-SK" sz="3600" b="1" dirty="0" smtClean="0"/>
              <a:t> plochách rezákov a očných zubov ktoré neoslabujú alebo nezasahujú </a:t>
            </a:r>
            <a:r>
              <a:rPr lang="sk-SK" sz="3600" b="1" dirty="0" err="1" smtClean="0"/>
              <a:t>incizálnu</a:t>
            </a:r>
            <a:r>
              <a:rPr lang="sk-SK" sz="3600" b="1" dirty="0" smtClean="0"/>
              <a:t> hranu </a:t>
            </a:r>
          </a:p>
          <a:p>
            <a:endParaRPr lang="sk-SK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sz="4400" b="1" dirty="0" smtClean="0">
                <a:solidFill>
                  <a:srgbClr val="FFFF00"/>
                </a:solidFill>
              </a:rPr>
              <a:t> IV. Trieda:</a:t>
            </a:r>
          </a:p>
          <a:p>
            <a:r>
              <a:rPr lang="sk-SK" sz="3600" b="1" dirty="0" smtClean="0"/>
              <a:t>lézie na </a:t>
            </a:r>
            <a:r>
              <a:rPr lang="sk-SK" sz="3600" b="1" dirty="0" err="1" smtClean="0"/>
              <a:t>aproximálnych</a:t>
            </a:r>
            <a:r>
              <a:rPr lang="sk-SK" sz="3600" b="1" dirty="0" smtClean="0"/>
              <a:t> plochách frontálnych zubov zasahujúce </a:t>
            </a:r>
            <a:r>
              <a:rPr lang="sk-SK" sz="3600" b="1" dirty="0" err="1" smtClean="0"/>
              <a:t>incizálnu</a:t>
            </a:r>
            <a:r>
              <a:rPr lang="sk-SK" sz="3600" b="1" dirty="0" smtClean="0"/>
              <a:t> hranu </a:t>
            </a:r>
            <a:endParaRPr lang="sk-SK" sz="3600" b="1" dirty="0"/>
          </a:p>
        </p:txBody>
      </p:sp>
      <p:pic>
        <p:nvPicPr>
          <p:cNvPr id="4" name="Obrázok 3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708920"/>
            <a:ext cx="6120680" cy="39330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Obrázok 4" descr="images (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2420888"/>
            <a:ext cx="3168352" cy="20162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949280"/>
          </a:xfrm>
        </p:spPr>
        <p:txBody>
          <a:bodyPr/>
          <a:lstStyle/>
          <a:p>
            <a:r>
              <a:rPr lang="sk-SK" sz="3600" b="1" dirty="0"/>
              <a:t>i</a:t>
            </a:r>
            <a:r>
              <a:rPr lang="sk-SK" sz="3600" b="1" dirty="0" smtClean="0"/>
              <a:t>de o defekty lokalizované na </a:t>
            </a:r>
            <a:r>
              <a:rPr lang="sk-SK" sz="3600" b="1" dirty="0" err="1" smtClean="0"/>
              <a:t>aproximálnych</a:t>
            </a:r>
            <a:r>
              <a:rPr lang="sk-SK" sz="3600" b="1" dirty="0" smtClean="0"/>
              <a:t> plochách rezákov a očných zubov  s oslabením alebo zasiahnutím </a:t>
            </a:r>
            <a:r>
              <a:rPr lang="sk-SK" sz="3600" b="1" dirty="0" err="1" smtClean="0"/>
              <a:t>incizálnej</a:t>
            </a:r>
            <a:r>
              <a:rPr lang="sk-SK" sz="3600" b="1" dirty="0" smtClean="0"/>
              <a:t> hrany</a:t>
            </a:r>
          </a:p>
          <a:p>
            <a:endParaRPr lang="sk-SK" sz="3600" b="1" dirty="0" smtClean="0"/>
          </a:p>
          <a:p>
            <a:r>
              <a:rPr lang="sk-SK" sz="3600" b="1" dirty="0"/>
              <a:t>m</a:t>
            </a:r>
            <a:r>
              <a:rPr lang="sk-SK" sz="3600" b="1" dirty="0" smtClean="0"/>
              <a:t>ôže ísť o stratu </a:t>
            </a:r>
            <a:r>
              <a:rPr lang="sk-SK" sz="3600" b="1" dirty="0" err="1" smtClean="0"/>
              <a:t>incizálneho</a:t>
            </a:r>
            <a:r>
              <a:rPr lang="sk-SK" sz="3600" b="1" dirty="0" smtClean="0"/>
              <a:t> rožku ale aj celej </a:t>
            </a:r>
            <a:r>
              <a:rPr lang="sk-SK" sz="3600" b="1" dirty="0" err="1" smtClean="0"/>
              <a:t>incizálnej</a:t>
            </a:r>
            <a:r>
              <a:rPr lang="sk-SK" sz="3600" b="1" dirty="0" smtClean="0"/>
              <a:t> hrany </a:t>
            </a:r>
            <a:endParaRPr lang="sk-SK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sz="4400" b="1" dirty="0" smtClean="0">
                <a:solidFill>
                  <a:srgbClr val="FFFF00"/>
                </a:solidFill>
              </a:rPr>
              <a:t>  V. trieda:</a:t>
            </a:r>
          </a:p>
          <a:p>
            <a:pPr>
              <a:buNone/>
            </a:pPr>
            <a:r>
              <a:rPr lang="sk-SK" sz="4400" b="1" dirty="0" smtClean="0">
                <a:solidFill>
                  <a:srgbClr val="FFFF00"/>
                </a:solidFill>
              </a:rPr>
              <a:t> </a:t>
            </a:r>
            <a:r>
              <a:rPr lang="sk-SK" sz="3600" b="1" dirty="0" smtClean="0"/>
              <a:t>kazy v </a:t>
            </a:r>
            <a:r>
              <a:rPr lang="sk-SK" sz="3600" b="1" dirty="0" err="1" smtClean="0"/>
              <a:t>gingiválnej</a:t>
            </a:r>
            <a:r>
              <a:rPr lang="sk-SK" sz="3600" b="1" dirty="0" smtClean="0"/>
              <a:t> tretine korunky  zubov</a:t>
            </a:r>
            <a:endParaRPr lang="sk-SK" sz="4400" b="1" dirty="0">
              <a:solidFill>
                <a:srgbClr val="FFFF00"/>
              </a:solidFill>
            </a:endParaRPr>
          </a:p>
        </p:txBody>
      </p:sp>
      <p:pic>
        <p:nvPicPr>
          <p:cNvPr id="4" name="Obrázok 3" descr="images 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96952"/>
            <a:ext cx="6876256" cy="36450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Obrázok 6" descr="images (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1916832"/>
            <a:ext cx="5141738" cy="27363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45719"/>
            <a:ext cx="8229600" cy="45719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/>
          </a:bodyPr>
          <a:lstStyle/>
          <a:p>
            <a:r>
              <a:rPr lang="sk-SK" sz="3600" b="1" dirty="0"/>
              <a:t>d</a:t>
            </a:r>
            <a:r>
              <a:rPr lang="sk-SK" sz="3600" b="1" dirty="0" smtClean="0"/>
              <a:t>efekty tejto triedy sú lokalizované v </a:t>
            </a:r>
            <a:r>
              <a:rPr lang="sk-SK" sz="3600" b="1" dirty="0" err="1" smtClean="0"/>
              <a:t>gingiválnej</a:t>
            </a:r>
            <a:r>
              <a:rPr lang="sk-SK" sz="3600" b="1" dirty="0" smtClean="0"/>
              <a:t> tretine </a:t>
            </a:r>
            <a:r>
              <a:rPr lang="sk-SK" sz="3600" b="1" dirty="0" err="1" smtClean="0"/>
              <a:t>vestibulárnych</a:t>
            </a:r>
            <a:r>
              <a:rPr lang="sk-SK" sz="3600" b="1" dirty="0" smtClean="0"/>
              <a:t> alebo orálnych plôch všetkých zubov</a:t>
            </a:r>
          </a:p>
          <a:p>
            <a:endParaRPr lang="sk-SK" sz="3600" b="1" dirty="0" smtClean="0"/>
          </a:p>
          <a:p>
            <a:r>
              <a:rPr lang="sk-SK" sz="3600" b="1" dirty="0"/>
              <a:t>m</a:t>
            </a:r>
            <a:r>
              <a:rPr lang="sk-SK" sz="3600" b="1" dirty="0" smtClean="0"/>
              <a:t>ôžu sa šíriť </a:t>
            </a:r>
            <a:r>
              <a:rPr lang="sk-SK" sz="3600" b="1" dirty="0" err="1" smtClean="0"/>
              <a:t>gingiválne</a:t>
            </a:r>
            <a:r>
              <a:rPr lang="sk-SK" sz="3600" b="1" dirty="0" smtClean="0"/>
              <a:t> alebo cirkulárne okolo krčka zuba</a:t>
            </a:r>
            <a:endParaRPr lang="sk-SK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274638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419872" y="2564904"/>
            <a:ext cx="2160240" cy="1296144"/>
          </a:xfrm>
        </p:spPr>
        <p:txBody>
          <a:bodyPr/>
          <a:lstStyle/>
          <a:p>
            <a:pPr>
              <a:buNone/>
            </a:pPr>
            <a:endParaRPr lang="sk-SK" dirty="0"/>
          </a:p>
        </p:txBody>
      </p:sp>
      <p:sp>
        <p:nvSpPr>
          <p:cNvPr id="4" name="Ovál 3"/>
          <p:cNvSpPr/>
          <p:nvPr/>
        </p:nvSpPr>
        <p:spPr>
          <a:xfrm>
            <a:off x="4139952" y="3068960"/>
            <a:ext cx="576064" cy="57606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Ovál 4"/>
          <p:cNvSpPr/>
          <p:nvPr/>
        </p:nvSpPr>
        <p:spPr>
          <a:xfrm>
            <a:off x="4139952" y="1772816"/>
            <a:ext cx="576064" cy="57606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Ovál 5"/>
          <p:cNvSpPr/>
          <p:nvPr/>
        </p:nvSpPr>
        <p:spPr>
          <a:xfrm>
            <a:off x="4139952" y="4509120"/>
            <a:ext cx="648072" cy="57606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188640"/>
            <a:ext cx="8229600" cy="85998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b="1" dirty="0" smtClean="0"/>
              <a:t>                     </a:t>
            </a:r>
            <a:r>
              <a:rPr lang="sk-SK" sz="7200" b="1" dirty="0" smtClean="0"/>
              <a:t>Všeobecné </a:t>
            </a:r>
          </a:p>
          <a:p>
            <a:pPr>
              <a:buNone/>
            </a:pPr>
            <a:r>
              <a:rPr lang="sk-SK" sz="7200" b="1" dirty="0"/>
              <a:t> </a:t>
            </a:r>
            <a:r>
              <a:rPr lang="sk-SK" sz="7200" b="1" dirty="0" smtClean="0"/>
              <a:t>  zásady preparácie </a:t>
            </a:r>
          </a:p>
          <a:p>
            <a:pPr>
              <a:buNone/>
            </a:pPr>
            <a:r>
              <a:rPr lang="sk-SK" sz="7200" b="1" dirty="0"/>
              <a:t> </a:t>
            </a:r>
            <a:r>
              <a:rPr lang="sk-SK" sz="7200" b="1" dirty="0" smtClean="0"/>
              <a:t>    tvrdých zubných</a:t>
            </a:r>
          </a:p>
          <a:p>
            <a:pPr>
              <a:buNone/>
            </a:pPr>
            <a:r>
              <a:rPr lang="sk-SK" sz="7200" b="1" dirty="0"/>
              <a:t> </a:t>
            </a:r>
            <a:r>
              <a:rPr lang="sk-SK" sz="7200" b="1" dirty="0" smtClean="0"/>
              <a:t>            tkanív</a:t>
            </a:r>
            <a:endParaRPr lang="sk-SK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45719"/>
            <a:ext cx="8229600" cy="45719"/>
          </a:xfrm>
        </p:spPr>
        <p:txBody>
          <a:bodyPr>
            <a:normAutofit fontScale="90000"/>
          </a:bodyPr>
          <a:lstStyle/>
          <a:p>
            <a:r>
              <a:rPr lang="sk-SK" sz="3600" b="1" dirty="0" smtClean="0"/>
              <a:t> 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7056784"/>
          </a:xfrm>
        </p:spPr>
        <p:txBody>
          <a:bodyPr/>
          <a:lstStyle/>
          <a:p>
            <a:pPr>
              <a:buClr>
                <a:srgbClr val="FFFF00"/>
              </a:buClr>
              <a:buNone/>
            </a:pPr>
            <a:r>
              <a:rPr lang="sk-SK" sz="4000" b="1" dirty="0" smtClean="0">
                <a:solidFill>
                  <a:srgbClr val="FFFF00"/>
                </a:solidFill>
              </a:rPr>
              <a:t>      Všeobecné zásady preparácie: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/>
              <a:t>Získanie prístupu a otvorenie </a:t>
            </a:r>
            <a:r>
              <a:rPr lang="sk-SK" b="1" dirty="0" err="1" smtClean="0"/>
              <a:t>kazivého</a:t>
            </a:r>
            <a:r>
              <a:rPr lang="sk-SK" b="1" dirty="0" smtClean="0"/>
              <a:t> ložiska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/>
              <a:t>Vytvorenie obrysu </a:t>
            </a:r>
            <a:r>
              <a:rPr lang="sk-SK" b="1" dirty="0" err="1" smtClean="0"/>
              <a:t>kavity</a:t>
            </a:r>
            <a:r>
              <a:rPr lang="sk-SK" b="1" dirty="0" smtClean="0"/>
              <a:t> a preventívna extenzia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/>
              <a:t>Zakotvenie ( </a:t>
            </a:r>
            <a:r>
              <a:rPr lang="sk-SK" b="1" dirty="0" err="1" smtClean="0"/>
              <a:t>retencia</a:t>
            </a:r>
            <a:r>
              <a:rPr lang="sk-SK" b="1" dirty="0" smtClean="0"/>
              <a:t> ) výplne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/>
              <a:t>Zaistenie odolnosti (rezistencie) výplne a prítomných tvrdých zubných tkanív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/>
              <a:t>Odstránenie </a:t>
            </a:r>
            <a:r>
              <a:rPr lang="sk-SK" b="1" dirty="0" err="1" smtClean="0"/>
              <a:t>kazivého</a:t>
            </a:r>
            <a:r>
              <a:rPr lang="sk-SK" b="1" dirty="0" smtClean="0"/>
              <a:t> </a:t>
            </a:r>
            <a:r>
              <a:rPr lang="sk-SK" b="1" dirty="0" err="1" smtClean="0"/>
              <a:t>dentínu</a:t>
            </a:r>
            <a:endParaRPr lang="sk-SK" b="1" dirty="0" smtClean="0"/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/>
              <a:t>Úprava </a:t>
            </a:r>
            <a:r>
              <a:rPr lang="sk-SK" b="1" dirty="0" err="1" smtClean="0"/>
              <a:t>sklovinných</a:t>
            </a:r>
            <a:r>
              <a:rPr lang="sk-SK" b="1" dirty="0" smtClean="0"/>
              <a:t> stien a hrán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/>
              <a:t>Toaleta a konečná kontrola </a:t>
            </a:r>
            <a:r>
              <a:rPr lang="sk-SK" b="1" dirty="0" err="1" smtClean="0"/>
              <a:t>kavity</a:t>
            </a:r>
            <a:endParaRPr lang="sk-SK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71400"/>
            <a:ext cx="8496944" cy="1872208"/>
          </a:xfrm>
        </p:spPr>
        <p:txBody>
          <a:bodyPr>
            <a:normAutofit/>
          </a:bodyPr>
          <a:lstStyle/>
          <a:p>
            <a:r>
              <a:rPr lang="sk-SK" b="1" dirty="0" smtClean="0">
                <a:solidFill>
                  <a:srgbClr val="FFFF00"/>
                </a:solidFill>
              </a:rPr>
              <a:t>Získanie prístupu a otvorenie </a:t>
            </a:r>
            <a:r>
              <a:rPr lang="sk-SK" b="1" dirty="0" err="1" smtClean="0">
                <a:solidFill>
                  <a:srgbClr val="FFFF00"/>
                </a:solidFill>
              </a:rPr>
              <a:t>kazivého</a:t>
            </a:r>
            <a:r>
              <a:rPr lang="sk-SK" b="1" dirty="0" smtClean="0">
                <a:solidFill>
                  <a:srgbClr val="FFFF00"/>
                </a:solidFill>
              </a:rPr>
              <a:t> ložiska </a:t>
            </a:r>
            <a:endParaRPr lang="sk-SK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79512" y="1772816"/>
            <a:ext cx="8507288" cy="5085184"/>
          </a:xfrm>
        </p:spPr>
        <p:txBody>
          <a:bodyPr/>
          <a:lstStyle/>
          <a:p>
            <a:r>
              <a:rPr lang="sk-SK" b="1" dirty="0" smtClean="0"/>
              <a:t>Pre správne ošetrenie potrebujeme mať  voľne prístupnú a dokonale prehľadnú </a:t>
            </a:r>
            <a:r>
              <a:rPr lang="sk-SK" b="1" dirty="0" err="1" smtClean="0"/>
              <a:t>kavitu</a:t>
            </a:r>
            <a:endParaRPr lang="sk-SK" b="1" dirty="0" smtClean="0"/>
          </a:p>
          <a:p>
            <a:endParaRPr lang="sk-SK" b="1" dirty="0" smtClean="0"/>
          </a:p>
          <a:p>
            <a:r>
              <a:rPr lang="sk-SK" b="1" dirty="0" smtClean="0"/>
              <a:t>Na otvorenie </a:t>
            </a:r>
            <a:r>
              <a:rPr lang="sk-SK" b="1" dirty="0" err="1" smtClean="0"/>
              <a:t>kazivého</a:t>
            </a:r>
            <a:r>
              <a:rPr lang="sk-SK" b="1" dirty="0" smtClean="0"/>
              <a:t> ložiska najčastejšie používame </a:t>
            </a:r>
            <a:r>
              <a:rPr lang="sk-SK" b="1" dirty="0" err="1" smtClean="0"/>
              <a:t>guličkový</a:t>
            </a:r>
            <a:r>
              <a:rPr lang="sk-SK" b="1" dirty="0" smtClean="0"/>
              <a:t> alebo </a:t>
            </a:r>
            <a:r>
              <a:rPr lang="sk-SK" b="1" dirty="0" err="1" smtClean="0"/>
              <a:t>fisurový</a:t>
            </a:r>
            <a:r>
              <a:rPr lang="sk-SK" b="1" dirty="0" smtClean="0"/>
              <a:t> vrtáčik v turbínovom násadci</a:t>
            </a:r>
            <a:endParaRPr lang="sk-SK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sk-SK" sz="5400" b="1" dirty="0" smtClean="0">
                <a:solidFill>
                  <a:srgbClr val="FFFF00"/>
                </a:solidFill>
              </a:rPr>
              <a:t>Vytvorenie obrysu </a:t>
            </a:r>
            <a:r>
              <a:rPr lang="sk-SK" sz="5400" b="1" dirty="0" err="1" smtClean="0">
                <a:solidFill>
                  <a:srgbClr val="FFFF00"/>
                </a:solidFill>
              </a:rPr>
              <a:t>kavity</a:t>
            </a:r>
            <a:r>
              <a:rPr lang="sk-SK" sz="5400" b="1" dirty="0" smtClean="0">
                <a:solidFill>
                  <a:srgbClr val="FFFF00"/>
                </a:solidFill>
              </a:rPr>
              <a:t> </a:t>
            </a:r>
            <a:endParaRPr lang="sk-SK" sz="54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sk-SK" b="1" dirty="0" smtClean="0"/>
              <a:t>Obrysom </a:t>
            </a:r>
            <a:r>
              <a:rPr lang="sk-SK" b="1" dirty="0" err="1" smtClean="0"/>
              <a:t>kavity</a:t>
            </a:r>
            <a:r>
              <a:rPr lang="sk-SK" b="1" dirty="0" smtClean="0"/>
              <a:t> vymedzujem hranicu preparácie v zdravej sklovine podloženej zdravým </a:t>
            </a:r>
            <a:r>
              <a:rPr lang="sk-SK" b="1" dirty="0" err="1" smtClean="0"/>
              <a:t>dentínom</a:t>
            </a:r>
            <a:endParaRPr lang="sk-SK" b="1" dirty="0" smtClean="0"/>
          </a:p>
          <a:p>
            <a:r>
              <a:rPr lang="sk-SK" b="1" dirty="0" smtClean="0"/>
              <a:t>Obrys </a:t>
            </a:r>
            <a:r>
              <a:rPr lang="sk-SK" b="1" dirty="0" err="1" smtClean="0"/>
              <a:t>kavity</a:t>
            </a:r>
            <a:r>
              <a:rPr lang="sk-SK" b="1" dirty="0" smtClean="0"/>
              <a:t> nikdy nesmie vytvárať ostré uhly</a:t>
            </a:r>
          </a:p>
          <a:p>
            <a:endParaRPr lang="sk-SK" b="1" dirty="0"/>
          </a:p>
        </p:txBody>
      </p:sp>
      <p:pic>
        <p:nvPicPr>
          <p:cNvPr id="1027" name="Picture 3" descr="C:\Users\Spravca\Desktop\o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717032"/>
            <a:ext cx="3661668" cy="27363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28" name="Picture 4" descr="C:\Users\Spravca\Desktop\nv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17032"/>
            <a:ext cx="3456384" cy="27363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5400" b="1" dirty="0" smtClean="0">
                <a:solidFill>
                  <a:srgbClr val="FFFF00"/>
                </a:solidFill>
              </a:rPr>
              <a:t>Preventívna extenzia</a:t>
            </a:r>
            <a:endParaRPr lang="sk-SK" sz="54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6048672"/>
          </a:xfrm>
        </p:spPr>
        <p:txBody>
          <a:bodyPr/>
          <a:lstStyle/>
          <a:p>
            <a:r>
              <a:rPr lang="sk-SK" b="1" dirty="0" smtClean="0"/>
              <a:t>Preventívnou extenziou sa snažíme zabrániť vzniku sekundárneho kazu</a:t>
            </a:r>
          </a:p>
          <a:p>
            <a:r>
              <a:rPr lang="sk-SK" b="1" dirty="0" smtClean="0"/>
              <a:t>Obrys </a:t>
            </a:r>
            <a:r>
              <a:rPr lang="sk-SK" b="1" dirty="0" err="1" smtClean="0"/>
              <a:t>kavity</a:t>
            </a:r>
            <a:r>
              <a:rPr lang="sk-SK" b="1" dirty="0" smtClean="0"/>
              <a:t>  vedieme v miestach ktoré sú prístupné </a:t>
            </a:r>
            <a:r>
              <a:rPr lang="sk-SK" b="1" dirty="0" err="1" smtClean="0"/>
              <a:t>samoočisťovaniu</a:t>
            </a:r>
            <a:r>
              <a:rPr lang="sk-SK" b="1" dirty="0" smtClean="0"/>
              <a:t> , aby okraj </a:t>
            </a:r>
            <a:r>
              <a:rPr lang="sk-SK" b="1" dirty="0" err="1" smtClean="0"/>
              <a:t>kavity</a:t>
            </a:r>
            <a:r>
              <a:rPr lang="sk-SK" b="1" dirty="0" smtClean="0"/>
              <a:t> bol na hladkých plochách zubov</a:t>
            </a:r>
          </a:p>
          <a:p>
            <a:r>
              <a:rPr lang="sk-SK" b="1" dirty="0" smtClean="0"/>
              <a:t>Pri určovaní rozsahu preventívnej extenzie sa </a:t>
            </a:r>
            <a:r>
              <a:rPr lang="sk-SK" b="1" dirty="0" err="1" smtClean="0"/>
              <a:t>riadíme</a:t>
            </a:r>
            <a:r>
              <a:rPr lang="sk-SK" b="1" dirty="0" smtClean="0"/>
              <a:t> tzv. biologickým hľadiskom ( hygiena, </a:t>
            </a:r>
            <a:r>
              <a:rPr lang="sk-SK" b="1" dirty="0" err="1" smtClean="0"/>
              <a:t>salivácia</a:t>
            </a:r>
            <a:r>
              <a:rPr lang="sk-SK" b="1" dirty="0" smtClean="0"/>
              <a:t>, </a:t>
            </a:r>
            <a:r>
              <a:rPr lang="sk-SK" b="1" dirty="0" err="1" smtClean="0"/>
              <a:t>kazivosť,vek</a:t>
            </a:r>
            <a:r>
              <a:rPr lang="sk-SK" b="1" dirty="0" smtClean="0"/>
              <a:t>.... )</a:t>
            </a:r>
            <a:endParaRPr lang="sk-SK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984776"/>
          </a:xfrm>
        </p:spPr>
        <p:txBody>
          <a:bodyPr/>
          <a:lstStyle/>
          <a:p>
            <a:pPr>
              <a:buNone/>
            </a:pPr>
            <a:r>
              <a:rPr lang="sk-SK" sz="4400" b="1" dirty="0" smtClean="0">
                <a:solidFill>
                  <a:srgbClr val="FFFF00"/>
                </a:solidFill>
              </a:rPr>
              <a:t>   Preparácia </a:t>
            </a:r>
            <a:r>
              <a:rPr lang="sk-SK" sz="4400" b="1" dirty="0" err="1" smtClean="0">
                <a:solidFill>
                  <a:srgbClr val="FFFF00"/>
                </a:solidFill>
              </a:rPr>
              <a:t>kavity</a:t>
            </a:r>
            <a:r>
              <a:rPr lang="sk-SK" sz="4400" b="1" dirty="0" smtClean="0">
                <a:solidFill>
                  <a:srgbClr val="FFFF00"/>
                </a:solidFill>
              </a:rPr>
              <a:t> je komplexný výkon pri ktorom musíme brať do úvahy:</a:t>
            </a:r>
          </a:p>
          <a:p>
            <a:pPr>
              <a:buClr>
                <a:srgbClr val="FFFF00"/>
              </a:buClr>
            </a:pPr>
            <a:r>
              <a:rPr lang="sk-SK" b="1" dirty="0" smtClean="0"/>
              <a:t>rozsah </a:t>
            </a:r>
            <a:r>
              <a:rPr lang="sk-SK" b="1" dirty="0" err="1" smtClean="0"/>
              <a:t>kazivého</a:t>
            </a:r>
            <a:r>
              <a:rPr lang="sk-SK" b="1" dirty="0" smtClean="0"/>
              <a:t> ložiska</a:t>
            </a:r>
          </a:p>
          <a:p>
            <a:pPr>
              <a:buClr>
                <a:srgbClr val="FFFF00"/>
              </a:buClr>
            </a:pPr>
            <a:r>
              <a:rPr lang="sk-SK" b="1" dirty="0" smtClean="0"/>
              <a:t>preventívnu extenziu</a:t>
            </a:r>
          </a:p>
          <a:p>
            <a:pPr>
              <a:buClr>
                <a:srgbClr val="FFFF00"/>
              </a:buClr>
            </a:pPr>
            <a:r>
              <a:rPr lang="sk-SK" b="1" dirty="0" smtClean="0"/>
              <a:t>zaistenie </a:t>
            </a:r>
            <a:r>
              <a:rPr lang="sk-SK" b="1" dirty="0" err="1" smtClean="0"/>
              <a:t>retencie</a:t>
            </a:r>
            <a:endParaRPr lang="sk-SK" b="1" dirty="0" smtClean="0"/>
          </a:p>
          <a:p>
            <a:pPr>
              <a:buClr>
                <a:srgbClr val="FFFF00"/>
              </a:buClr>
            </a:pPr>
            <a:r>
              <a:rPr lang="sk-SK" b="1" dirty="0" smtClean="0"/>
              <a:t>zaistenie rezistencie výplne a TZT</a:t>
            </a:r>
          </a:p>
          <a:p>
            <a:pPr>
              <a:buClr>
                <a:srgbClr val="FFFF00"/>
              </a:buClr>
            </a:pPr>
            <a:r>
              <a:rPr lang="sk-SK" b="1" dirty="0" smtClean="0"/>
              <a:t>druh výplňového materiálu</a:t>
            </a:r>
            <a:endParaRPr lang="sk-SK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800" b="1" dirty="0" smtClean="0">
                <a:solidFill>
                  <a:srgbClr val="FFFF00"/>
                </a:solidFill>
              </a:rPr>
              <a:t>Zakotvenie  (</a:t>
            </a:r>
            <a:r>
              <a:rPr lang="sk-SK" sz="4800" b="1" dirty="0" err="1" smtClean="0">
                <a:solidFill>
                  <a:srgbClr val="FFFF00"/>
                </a:solidFill>
              </a:rPr>
              <a:t>retencia</a:t>
            </a:r>
            <a:r>
              <a:rPr lang="sk-SK" sz="4800" b="1" dirty="0" smtClean="0">
                <a:solidFill>
                  <a:srgbClr val="FFFF00"/>
                </a:solidFill>
              </a:rPr>
              <a:t>) </a:t>
            </a:r>
            <a:r>
              <a:rPr lang="sk-SK" sz="4800" b="1" dirty="0" smtClean="0">
                <a:solidFill>
                  <a:srgbClr val="FFFF00"/>
                </a:solidFill>
              </a:rPr>
              <a:t>výplne</a:t>
            </a:r>
            <a:endParaRPr lang="sk-SK" sz="48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sk-SK" b="1" dirty="0" smtClean="0"/>
              <a:t>preparáciou  musíme zaistiť aby výplň nevypadla, nevyhrýzla sa a nedala sa z vypreparovanej dutiny </a:t>
            </a:r>
            <a:r>
              <a:rPr lang="sk-SK" b="1" dirty="0" err="1" smtClean="0"/>
              <a:t>vytiahnúť</a:t>
            </a:r>
            <a:endParaRPr lang="sk-SK" b="1" dirty="0" smtClean="0"/>
          </a:p>
          <a:p>
            <a:r>
              <a:rPr lang="sk-SK" b="1" dirty="0" smtClean="0"/>
              <a:t>základom </a:t>
            </a:r>
            <a:r>
              <a:rPr lang="sk-SK" b="1" dirty="0" err="1" smtClean="0"/>
              <a:t>retencie</a:t>
            </a:r>
            <a:r>
              <a:rPr lang="sk-SK" b="1" dirty="0" smtClean="0"/>
              <a:t> je preparácia </a:t>
            </a:r>
            <a:r>
              <a:rPr lang="sk-SK" b="1" dirty="0" err="1" smtClean="0"/>
              <a:t>skrinkovitej</a:t>
            </a:r>
            <a:r>
              <a:rPr lang="sk-SK" b="1" dirty="0" smtClean="0"/>
              <a:t> </a:t>
            </a:r>
            <a:r>
              <a:rPr lang="sk-SK" b="1" dirty="0" err="1" smtClean="0"/>
              <a:t>kavity</a:t>
            </a:r>
            <a:endParaRPr lang="sk-SK" b="1" dirty="0"/>
          </a:p>
        </p:txBody>
      </p:sp>
      <p:pic>
        <p:nvPicPr>
          <p:cNvPr id="2052" name="Picture 4" descr="C:\Users\Spravca\Desktop\skrin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861049"/>
            <a:ext cx="4968552" cy="266429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FF00"/>
                </a:solidFill>
              </a:rPr>
              <a:t>Zakotvenie  (</a:t>
            </a:r>
            <a:r>
              <a:rPr lang="sk-SK" b="1" dirty="0" err="1" smtClean="0">
                <a:solidFill>
                  <a:srgbClr val="FFFF00"/>
                </a:solidFill>
              </a:rPr>
              <a:t>retencia</a:t>
            </a:r>
            <a:r>
              <a:rPr lang="sk-SK" b="1" dirty="0" smtClean="0">
                <a:solidFill>
                  <a:srgbClr val="FFFF00"/>
                </a:solidFill>
              </a:rPr>
              <a:t>) výplne</a:t>
            </a:r>
            <a:endParaRPr lang="sk-SK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28092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260649"/>
            <a:ext cx="3340923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60648"/>
            <a:ext cx="4772025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324036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88640"/>
            <a:ext cx="3734941" cy="3819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191000"/>
            <a:ext cx="31051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4149080"/>
            <a:ext cx="275272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265747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76672"/>
            <a:ext cx="3667125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764704" y="274638"/>
            <a:ext cx="12961440" cy="1066130"/>
          </a:xfrm>
        </p:spPr>
        <p:txBody>
          <a:bodyPr>
            <a:normAutofit fontScale="90000"/>
          </a:bodyPr>
          <a:lstStyle/>
          <a:p>
            <a:r>
              <a:rPr lang="sk-SK" sz="4800" b="1" dirty="0" smtClean="0">
                <a:solidFill>
                  <a:srgbClr val="FFFF00"/>
                </a:solidFill>
              </a:rPr>
              <a:t>Zaistenie odolnosti </a:t>
            </a:r>
            <a:r>
              <a:rPr lang="sk-SK" sz="4800" b="1" dirty="0" smtClean="0">
                <a:solidFill>
                  <a:srgbClr val="FFFF00"/>
                </a:solidFill>
              </a:rPr>
              <a:t>(rezistencie)</a:t>
            </a:r>
            <a:br>
              <a:rPr lang="sk-SK" sz="4800" b="1" dirty="0" smtClean="0">
                <a:solidFill>
                  <a:srgbClr val="FFFF00"/>
                </a:solidFill>
              </a:rPr>
            </a:br>
            <a:r>
              <a:rPr lang="sk-SK" sz="4800" b="1" dirty="0" smtClean="0">
                <a:solidFill>
                  <a:srgbClr val="FFFF00"/>
                </a:solidFill>
              </a:rPr>
              <a:t>výplne </a:t>
            </a:r>
            <a:r>
              <a:rPr lang="sk-SK" sz="4800" b="1" dirty="0" smtClean="0">
                <a:solidFill>
                  <a:srgbClr val="FFFF00"/>
                </a:solidFill>
              </a:rPr>
              <a:t>a TZT</a:t>
            </a:r>
            <a:endParaRPr lang="sk-SK" sz="48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301208"/>
          </a:xfrm>
        </p:spPr>
        <p:txBody>
          <a:bodyPr/>
          <a:lstStyle/>
          <a:p>
            <a:pPr>
              <a:buClr>
                <a:srgbClr val="FFFF00"/>
              </a:buClr>
            </a:pPr>
            <a:r>
              <a:rPr lang="sk-SK" b="1" dirty="0" smtClean="0"/>
              <a:t>už pri preparácii musíme vytvoriť podmienky, aby TZT a výplň odolávali žuvaciemu tlaku a neboli ním poškodené</a:t>
            </a:r>
          </a:p>
          <a:p>
            <a:pPr>
              <a:buClr>
                <a:srgbClr val="FFFF00"/>
              </a:buClr>
            </a:pPr>
            <a:r>
              <a:rPr lang="sk-SK" b="1" dirty="0" smtClean="0"/>
              <a:t>preto okraje </a:t>
            </a:r>
            <a:r>
              <a:rPr lang="sk-SK" b="1" dirty="0" err="1" smtClean="0"/>
              <a:t>kavity</a:t>
            </a:r>
            <a:r>
              <a:rPr lang="sk-SK" b="1" dirty="0" smtClean="0"/>
              <a:t>  musia byť sklovine podloženej </a:t>
            </a:r>
            <a:r>
              <a:rPr lang="sk-SK" b="1" dirty="0" err="1" smtClean="0"/>
              <a:t>dentínom</a:t>
            </a:r>
            <a:r>
              <a:rPr lang="sk-SK" b="1" dirty="0" smtClean="0"/>
              <a:t> </a:t>
            </a:r>
            <a:endParaRPr lang="sk-SK" b="1" dirty="0" smtClean="0"/>
          </a:p>
          <a:p>
            <a:pPr>
              <a:buClr>
                <a:srgbClr val="FFFF00"/>
              </a:buClr>
            </a:pPr>
            <a:r>
              <a:rPr lang="sk-SK" b="1" dirty="0" smtClean="0"/>
              <a:t>Obrys </a:t>
            </a:r>
            <a:r>
              <a:rPr lang="sk-SK" b="1" dirty="0" err="1" smtClean="0"/>
              <a:t>kavity</a:t>
            </a:r>
            <a:r>
              <a:rPr lang="sk-SK" b="1" dirty="0" smtClean="0"/>
              <a:t> nikdy nevedieme stredom hrbčeka ale pred alebo za ním</a:t>
            </a:r>
            <a:endParaRPr lang="sk-SK" b="1" dirty="0" smtClean="0"/>
          </a:p>
          <a:p>
            <a:pPr>
              <a:buClr>
                <a:srgbClr val="FFFF00"/>
              </a:buClr>
            </a:pPr>
            <a:r>
              <a:rPr lang="sk-SK" b="1" dirty="0" smtClean="0"/>
              <a:t> pri zaisťovaní rezistencie výplne prispôsobujeme preparáciu  výplňovému materiálu</a:t>
            </a:r>
            <a:endParaRPr lang="sk-SK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3386699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628800"/>
            <a:ext cx="376237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218922"/>
            <a:ext cx="5688632" cy="4606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764704"/>
            <a:ext cx="597666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BlokTextu 4"/>
          <p:cNvSpPr txBox="1"/>
          <p:nvPr/>
        </p:nvSpPr>
        <p:spPr>
          <a:xfrm>
            <a:off x="1187624" y="5157192"/>
            <a:ext cx="69433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 err="1" smtClean="0"/>
              <a:t>Pulpoaxiálna</a:t>
            </a:r>
            <a:r>
              <a:rPr lang="sk-SK" sz="2800" dirty="0" smtClean="0"/>
              <a:t> hrana musí byť zaoblená, inak môže výplň prasknúť !</a:t>
            </a:r>
            <a:endParaRPr lang="sk-SK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>
            <a:normAutofit/>
          </a:bodyPr>
          <a:lstStyle/>
          <a:p>
            <a:r>
              <a:rPr lang="sk-SK" sz="4800" b="1" dirty="0" smtClean="0">
                <a:solidFill>
                  <a:srgbClr val="FFFF00"/>
                </a:solidFill>
              </a:rPr>
              <a:t>Odstránenie </a:t>
            </a:r>
            <a:r>
              <a:rPr lang="sk-SK" sz="4800" b="1" dirty="0" err="1" smtClean="0">
                <a:solidFill>
                  <a:srgbClr val="FFFF00"/>
                </a:solidFill>
              </a:rPr>
              <a:t>kazivého</a:t>
            </a:r>
            <a:r>
              <a:rPr lang="sk-SK" sz="4800" b="1" dirty="0" smtClean="0">
                <a:solidFill>
                  <a:srgbClr val="FFFF00"/>
                </a:solidFill>
              </a:rPr>
              <a:t> </a:t>
            </a:r>
            <a:r>
              <a:rPr lang="sk-SK" sz="4800" b="1" dirty="0" err="1" smtClean="0">
                <a:solidFill>
                  <a:srgbClr val="FFFF00"/>
                </a:solidFill>
              </a:rPr>
              <a:t>dentínu</a:t>
            </a:r>
            <a:endParaRPr lang="sk-SK" sz="48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/>
          </a:bodyPr>
          <a:lstStyle/>
          <a:p>
            <a:r>
              <a:rPr lang="sk-SK" b="1" dirty="0" smtClean="0"/>
              <a:t>Pri ošetrovaní </a:t>
            </a:r>
            <a:r>
              <a:rPr lang="sk-SK" b="1" dirty="0" err="1" smtClean="0"/>
              <a:t>kariéznej</a:t>
            </a:r>
            <a:r>
              <a:rPr lang="sk-SK" b="1" dirty="0" smtClean="0"/>
              <a:t> lézie musíme odstrániť všetok </a:t>
            </a:r>
            <a:r>
              <a:rPr lang="sk-SK" b="1" dirty="0" err="1" smtClean="0"/>
              <a:t>kazivý</a:t>
            </a:r>
            <a:r>
              <a:rPr lang="sk-SK" b="1" dirty="0" smtClean="0"/>
              <a:t> </a:t>
            </a:r>
            <a:r>
              <a:rPr lang="sk-SK" b="1" dirty="0" err="1" smtClean="0"/>
              <a:t>dentín</a:t>
            </a:r>
            <a:r>
              <a:rPr lang="sk-SK" b="1" dirty="0" smtClean="0"/>
              <a:t> zo stien, ktoré </a:t>
            </a:r>
            <a:r>
              <a:rPr lang="sk-SK" b="1" dirty="0" err="1" smtClean="0"/>
              <a:t>niesú</a:t>
            </a:r>
            <a:r>
              <a:rPr lang="sk-SK" b="1" dirty="0" smtClean="0"/>
              <a:t> privrátené k zubnej dreni </a:t>
            </a:r>
          </a:p>
          <a:p>
            <a:r>
              <a:rPr lang="sk-SK" b="1" dirty="0" smtClean="0"/>
              <a:t>Na stenách privrátených k pulpe, ak hrozí že dôjde k otvoreniu dreňovej dutiny a poraneniu pulpy, malý </a:t>
            </a:r>
            <a:r>
              <a:rPr lang="sk-SK" b="1" dirty="0" err="1" smtClean="0"/>
              <a:t>zbytok</a:t>
            </a:r>
            <a:r>
              <a:rPr lang="sk-SK" b="1" dirty="0" smtClean="0"/>
              <a:t> </a:t>
            </a:r>
            <a:r>
              <a:rPr lang="sk-SK" b="1" dirty="0" err="1" smtClean="0"/>
              <a:t>kariézneho</a:t>
            </a:r>
            <a:r>
              <a:rPr lang="sk-SK" b="1" dirty="0" smtClean="0"/>
              <a:t> </a:t>
            </a:r>
            <a:r>
              <a:rPr lang="sk-SK" b="1" dirty="0" err="1" smtClean="0"/>
              <a:t>dentínu</a:t>
            </a:r>
            <a:r>
              <a:rPr lang="sk-SK" b="1" dirty="0" smtClean="0"/>
              <a:t> môžeme ponechať</a:t>
            </a:r>
          </a:p>
          <a:p>
            <a:r>
              <a:rPr lang="sk-SK" b="1" dirty="0" smtClean="0"/>
              <a:t>Na odstránenie </a:t>
            </a:r>
            <a:r>
              <a:rPr lang="sk-SK" b="1" dirty="0" err="1" smtClean="0"/>
              <a:t>kariézneho</a:t>
            </a:r>
            <a:r>
              <a:rPr lang="sk-SK" b="1" dirty="0" smtClean="0"/>
              <a:t> </a:t>
            </a:r>
            <a:r>
              <a:rPr lang="sk-SK" b="1" dirty="0" err="1" smtClean="0"/>
              <a:t>dentínu</a:t>
            </a:r>
            <a:r>
              <a:rPr lang="sk-SK" b="1" dirty="0" smtClean="0"/>
              <a:t> používame najčastejšie </a:t>
            </a:r>
            <a:r>
              <a:rPr lang="sk-SK" b="1" dirty="0" err="1" smtClean="0"/>
              <a:t>guličkový</a:t>
            </a:r>
            <a:r>
              <a:rPr lang="sk-SK" b="1" dirty="0" smtClean="0"/>
              <a:t> vrtáčik alebo exkavátor </a:t>
            </a:r>
            <a:endParaRPr lang="sk-SK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800" b="1" dirty="0" smtClean="0">
                <a:solidFill>
                  <a:srgbClr val="FFFF00"/>
                </a:solidFill>
              </a:rPr>
              <a:t>Úprava </a:t>
            </a:r>
            <a:r>
              <a:rPr lang="sk-SK" sz="4800" b="1" dirty="0" err="1" smtClean="0">
                <a:solidFill>
                  <a:srgbClr val="FFFF00"/>
                </a:solidFill>
              </a:rPr>
              <a:t>sklovinných</a:t>
            </a:r>
            <a:r>
              <a:rPr lang="sk-SK" sz="4800" b="1" dirty="0" smtClean="0">
                <a:solidFill>
                  <a:srgbClr val="FFFF00"/>
                </a:solidFill>
              </a:rPr>
              <a:t> stien a hrán</a:t>
            </a:r>
            <a:endParaRPr lang="sk-SK" sz="48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/>
          <a:lstStyle/>
          <a:p>
            <a:r>
              <a:rPr lang="sk-SK" b="1" dirty="0" smtClean="0"/>
              <a:t>po preparácii je potrebné upraviť steny </a:t>
            </a:r>
            <a:r>
              <a:rPr lang="sk-SK" b="1" dirty="0" err="1" smtClean="0"/>
              <a:t>kavity</a:t>
            </a:r>
            <a:endParaRPr lang="sk-SK" b="1" dirty="0" smtClean="0"/>
          </a:p>
          <a:p>
            <a:r>
              <a:rPr lang="sk-SK" b="1" dirty="0" smtClean="0"/>
              <a:t>na zahladenie najčastejšie používame diamantové brúsky, jemné papierové disky alebo  </a:t>
            </a:r>
            <a:r>
              <a:rPr lang="sk-SK" b="1" dirty="0" err="1" smtClean="0"/>
              <a:t>finírky</a:t>
            </a:r>
            <a:endParaRPr lang="sk-SK" b="1" dirty="0" smtClean="0"/>
          </a:p>
          <a:p>
            <a:r>
              <a:rPr lang="sk-SK" b="1" dirty="0" smtClean="0"/>
              <a:t>po úprave stien pristupujeme ku zošikmeniu </a:t>
            </a:r>
            <a:r>
              <a:rPr lang="sk-SK" b="1" dirty="0" err="1" smtClean="0"/>
              <a:t>sklovinných</a:t>
            </a:r>
            <a:r>
              <a:rPr lang="sk-SK" b="1" dirty="0" smtClean="0"/>
              <a:t> </a:t>
            </a:r>
            <a:r>
              <a:rPr lang="sk-SK" b="1" dirty="0" smtClean="0"/>
              <a:t>okrajov hrán</a:t>
            </a:r>
            <a:r>
              <a:rPr lang="sk-SK" b="1" dirty="0" smtClean="0"/>
              <a:t>, pri plastických výplniach je toto zošikmenie v rozsahu 4/5 šírky </a:t>
            </a:r>
            <a:r>
              <a:rPr lang="sk-SK" b="1" dirty="0" err="1" smtClean="0"/>
              <a:t>sklovinnej</a:t>
            </a:r>
            <a:r>
              <a:rPr lang="sk-SK" b="1" dirty="0" smtClean="0"/>
              <a:t> vrstvy</a:t>
            </a:r>
            <a:endParaRPr lang="sk-SK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24847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493973"/>
            <a:ext cx="4335276" cy="3031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36712" y="274638"/>
            <a:ext cx="13033448" cy="1143000"/>
          </a:xfrm>
        </p:spPr>
        <p:txBody>
          <a:bodyPr>
            <a:normAutofit/>
          </a:bodyPr>
          <a:lstStyle/>
          <a:p>
            <a:r>
              <a:rPr lang="sk-SK" sz="4800" b="1" dirty="0" smtClean="0">
                <a:solidFill>
                  <a:srgbClr val="FFFF00"/>
                </a:solidFill>
              </a:rPr>
              <a:t>Toaleta a konečná kontrola </a:t>
            </a:r>
            <a:r>
              <a:rPr lang="sk-SK" sz="4800" b="1" dirty="0" err="1" smtClean="0">
                <a:solidFill>
                  <a:srgbClr val="FFFF00"/>
                </a:solidFill>
              </a:rPr>
              <a:t>kavity</a:t>
            </a:r>
            <a:endParaRPr lang="sk-SK" sz="48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/>
          <a:lstStyle/>
          <a:p>
            <a:r>
              <a:rPr lang="sk-SK" b="1" dirty="0" smtClean="0"/>
              <a:t>po  preparácii s </a:t>
            </a:r>
            <a:r>
              <a:rPr lang="sk-SK" b="1" dirty="0" err="1" smtClean="0"/>
              <a:t>kavity</a:t>
            </a:r>
            <a:r>
              <a:rPr lang="sk-SK" b="1" dirty="0" smtClean="0"/>
              <a:t> odstránime </a:t>
            </a:r>
            <a:r>
              <a:rPr lang="sk-SK" b="1" dirty="0" err="1" smtClean="0"/>
              <a:t>dentínovú</a:t>
            </a:r>
            <a:r>
              <a:rPr lang="sk-SK" b="1" dirty="0" smtClean="0"/>
              <a:t> </a:t>
            </a:r>
            <a:r>
              <a:rPr lang="sk-SK" b="1" dirty="0" err="1" smtClean="0"/>
              <a:t>drť</a:t>
            </a:r>
            <a:r>
              <a:rPr lang="sk-SK" b="1" dirty="0" smtClean="0"/>
              <a:t> prúdom vlažnej vody</a:t>
            </a:r>
          </a:p>
          <a:p>
            <a:r>
              <a:rPr lang="sk-SK" b="1" dirty="0" smtClean="0"/>
              <a:t>ďalšie </a:t>
            </a:r>
            <a:r>
              <a:rPr lang="sk-SK" b="1" dirty="0" err="1" smtClean="0"/>
              <a:t>zbytky</a:t>
            </a:r>
            <a:r>
              <a:rPr lang="sk-SK" b="1" dirty="0" smtClean="0"/>
              <a:t> odstraňujeme exkavátorom alebo sondou </a:t>
            </a:r>
          </a:p>
          <a:p>
            <a:r>
              <a:rPr lang="sk-SK" b="1" dirty="0" smtClean="0"/>
              <a:t>Toaletu </a:t>
            </a:r>
            <a:r>
              <a:rPr lang="sk-SK" b="1" dirty="0" err="1" smtClean="0"/>
              <a:t>kavity</a:t>
            </a:r>
            <a:r>
              <a:rPr lang="sk-SK" b="1" dirty="0" smtClean="0"/>
              <a:t> ukončujeme vysušením </a:t>
            </a:r>
            <a:r>
              <a:rPr lang="sk-SK" b="1" dirty="0" err="1" smtClean="0"/>
              <a:t>kavity</a:t>
            </a:r>
            <a:r>
              <a:rPr lang="sk-SK" b="1" dirty="0" smtClean="0"/>
              <a:t> vlažným vzduchom a skontrolujeme všetky fázy preparácie </a:t>
            </a:r>
          </a:p>
          <a:p>
            <a:endParaRPr lang="sk-SK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2736303"/>
          </a:xfrm>
        </p:spPr>
        <p:txBody>
          <a:bodyPr>
            <a:normAutofit fontScale="85000" lnSpcReduction="20000"/>
          </a:bodyPr>
          <a:lstStyle/>
          <a:p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pPr>
              <a:buNone/>
            </a:pPr>
            <a:r>
              <a:rPr lang="sk-SK" sz="6600" b="1" dirty="0" smtClean="0"/>
              <a:t>   Ďakujem za pozornosť.</a:t>
            </a:r>
            <a:endParaRPr lang="sk-SK" sz="66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687</Words>
  <Application>Microsoft Office PowerPoint</Application>
  <PresentationFormat>Prezentácia na obrazovke (4:3)</PresentationFormat>
  <Paragraphs>90</Paragraphs>
  <Slides>33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33</vt:i4>
      </vt:variant>
    </vt:vector>
  </HeadingPairs>
  <TitlesOfParts>
    <vt:vector size="34" baseType="lpstr">
      <vt:lpstr>Motív Office</vt:lpstr>
      <vt:lpstr>Klasifikácia kariéznych lézií podľa Blacka</vt:lpstr>
      <vt:lpstr> Pri preparácii kazivých dutín sa z           praktického hľadiska využíva delenie podľa G.V.Blacka ...</vt:lpstr>
      <vt:lpstr>Snímka 3</vt:lpstr>
      <vt:lpstr>Snímka 4</vt:lpstr>
      <vt:lpstr>Snímka 5</vt:lpstr>
      <vt:lpstr>Snímka 6</vt:lpstr>
      <vt:lpstr>Snímka 7</vt:lpstr>
      <vt:lpstr>Snímka 8</vt:lpstr>
      <vt:lpstr>Snímka 9</vt:lpstr>
      <vt:lpstr>Snímka 10</vt:lpstr>
      <vt:lpstr>Snímka 11</vt:lpstr>
      <vt:lpstr>Snímka 12</vt:lpstr>
      <vt:lpstr>Snímka 13</vt:lpstr>
      <vt:lpstr>Snímka 14</vt:lpstr>
      <vt:lpstr> </vt:lpstr>
      <vt:lpstr>Získanie prístupu a otvorenie kazivého ložiska </vt:lpstr>
      <vt:lpstr>Vytvorenie obrysu kavity </vt:lpstr>
      <vt:lpstr>Preventívna extenzia</vt:lpstr>
      <vt:lpstr>Snímka 19</vt:lpstr>
      <vt:lpstr>Zakotvenie  (retencia) výplne</vt:lpstr>
      <vt:lpstr>Zakotvenie  (retencia) výplne</vt:lpstr>
      <vt:lpstr>Snímka 22</vt:lpstr>
      <vt:lpstr>Snímka 23</vt:lpstr>
      <vt:lpstr>Snímka 24</vt:lpstr>
      <vt:lpstr>Zaistenie odolnosti (rezistencie) výplne a TZT</vt:lpstr>
      <vt:lpstr>Snímka 26</vt:lpstr>
      <vt:lpstr>Snímka 27</vt:lpstr>
      <vt:lpstr>Snímka 28</vt:lpstr>
      <vt:lpstr>Odstránenie kazivého dentínu</vt:lpstr>
      <vt:lpstr>Úprava sklovinných stien a hrán</vt:lpstr>
      <vt:lpstr>Snímka 31</vt:lpstr>
      <vt:lpstr>Toaleta a konečná kontrola kavity</vt:lpstr>
      <vt:lpstr>Snímka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Spravca</dc:creator>
  <cp:lastModifiedBy>frenky</cp:lastModifiedBy>
  <cp:revision>47</cp:revision>
  <dcterms:created xsi:type="dcterms:W3CDTF">2014-02-18T09:24:18Z</dcterms:created>
  <dcterms:modified xsi:type="dcterms:W3CDTF">2014-02-25T23:40:43Z</dcterms:modified>
</cp:coreProperties>
</file>