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7" r:id="rId2"/>
    <p:sldId id="337" r:id="rId3"/>
    <p:sldId id="312" r:id="rId4"/>
    <p:sldId id="297" r:id="rId5"/>
    <p:sldId id="314" r:id="rId6"/>
    <p:sldId id="335" r:id="rId7"/>
    <p:sldId id="313" r:id="rId8"/>
    <p:sldId id="299" r:id="rId9"/>
    <p:sldId id="315" r:id="rId10"/>
    <p:sldId id="321" r:id="rId11"/>
    <p:sldId id="325" r:id="rId12"/>
    <p:sldId id="316" r:id="rId13"/>
    <p:sldId id="326" r:id="rId14"/>
    <p:sldId id="329" r:id="rId15"/>
    <p:sldId id="318" r:id="rId16"/>
    <p:sldId id="324" r:id="rId17"/>
    <p:sldId id="331" r:id="rId18"/>
    <p:sldId id="319" r:id="rId19"/>
    <p:sldId id="332" r:id="rId20"/>
    <p:sldId id="317" r:id="rId21"/>
    <p:sldId id="333" r:id="rId22"/>
    <p:sldId id="320" r:id="rId23"/>
    <p:sldId id="330" r:id="rId24"/>
    <p:sldId id="322" r:id="rId25"/>
    <p:sldId id="327" r:id="rId26"/>
    <p:sldId id="336" r:id="rId27"/>
    <p:sldId id="271" r:id="rId28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08" autoAdjust="0"/>
    <p:restoredTop sz="94660"/>
  </p:normalViewPr>
  <p:slideViewPr>
    <p:cSldViewPr>
      <p:cViewPr>
        <p:scale>
          <a:sx n="90" d="100"/>
          <a:sy n="90" d="100"/>
        </p:scale>
        <p:origin x="-2436" y="-7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B50FA-64E5-49F6-B876-AED6906FB346}" type="datetimeFigureOut">
              <a:rPr lang="sk-SK" smtClean="0"/>
              <a:pPr/>
              <a:t>20. 10. 2015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5BD037-40F2-4F4F-9333-F1F50CCD3080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98646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022971-13F3-4200-9371-BE20E71AE10E}" type="datetimeFigureOut">
              <a:rPr lang="sk-SK" smtClean="0"/>
              <a:pPr/>
              <a:t>20. 10. 2015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E5C34-49AE-4F96-B20B-1696D9B0E449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051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0B0F9-3835-42BA-A606-CFF8939AD948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8F8F9-16D6-4FC3-958D-F9D3CFFBC754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080D-2C86-463F-8CA4-0585541D08E8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8BB4F-A553-4070-B48D-929F41E15A8F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E578-9587-4BD7-A818-5B7B538E53BD}" type="datetime1">
              <a:rPr lang="sk-SK" smtClean="0"/>
              <a:t>20. 10. 2015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6C7C-B93F-4263-B672-D24AFC5856A2}" type="datetime1">
              <a:rPr lang="sk-SK" smtClean="0"/>
              <a:t>20. 10. 2015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6000A-C9F9-4AF8-AC0E-1E1BA2617EA0}" type="datetime1">
              <a:rPr lang="sk-SK" smtClean="0"/>
              <a:t>20. 10. 2015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FFDEA-3F70-4B45-A496-4217676E024D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4615-646D-42EB-A7D1-490E43ABA8B2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2D88-3493-4572-AF74-D19EE3FED35B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51FFF-32AF-4A07-B5F6-4C8F4BD51174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ACD770B-07AF-4A42-8D1F-C70CDFE93699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setrovatelstvo.eu/archiv/2012-rocnik-2/cislo-4/kvalita-zivota-rodicov-a-deti-s-diabetes-mellitus-1-typu" TargetMode="External"/><Relationship Id="rId2" Type="http://schemas.openxmlformats.org/officeDocument/2006/relationships/hyperlink" Target="http://www.osetrovatelstvo.eu/archiv/2013-rocnik-3/cislo-1/vybrane-parametre-pri-posudzovani-kvality-zivota-seniorov-v-domacej-a-institucionalizovanej-starostlivost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eriodika.osu.cz/osetrovatelstviaporodniasistence/5_58_rocnik-5-cislo-12014.html" TargetMode="External"/><Relationship Id="rId5" Type="http://schemas.openxmlformats.org/officeDocument/2006/relationships/hyperlink" Target="http://periodika.osu.cz/osetrovatelstviaporodniasistence/dok/2010-03/1_siverova_buzgova.pdf" TargetMode="External"/><Relationship Id="rId4" Type="http://schemas.openxmlformats.org/officeDocument/2006/relationships/hyperlink" Target="http://www.osetrovatelstvo.eu/archiv/2014-rocnik-4/cislo-2/kvalita-zivota-tehotnych-zen-psychometricke-vlastnosti-noveho-specifickeho-dotazniku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periodika.osu.cz/osetrovatelstviaporodniasistence/dok/2012-03/1_serfelova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eriodika.osu.cz/osetrovatelstviaporodniasistence/dok/2013-03/4_sovariova_kol.pdf" TargetMode="External"/><Relationship Id="rId2" Type="http://schemas.openxmlformats.org/officeDocument/2006/relationships/hyperlink" Target="http://periodika.osu.cz/osetrovatelstviaporodniasistence/dok/2013-04/3_gurkova_et_al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eriodika.osu.cz/osetrovatelstviaporodniasistence/dok/2013-01/6_madziova_janikova.pdf" TargetMode="External"/><Relationship Id="rId4" Type="http://schemas.openxmlformats.org/officeDocument/2006/relationships/hyperlink" Target="http://profeseonline.upol.cz/archive/2010/3/POL_CZ_2010-3-8_Vevoda.pdf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eriodika.osu.cz/osetrovatelstviaporodniasistence/dok/2010-03/2_gurkova_cap_ziakova.pdf" TargetMode="External"/><Relationship Id="rId7" Type="http://schemas.openxmlformats.org/officeDocument/2006/relationships/hyperlink" Target="http://profeseonline.upol.cz/archive/2011/2/POL_CZ_2011-2-6_Tabakova.pdf" TargetMode="External"/><Relationship Id="rId2" Type="http://schemas.openxmlformats.org/officeDocument/2006/relationships/hyperlink" Target="http://periodika.osu.cz/osetrovatelstviaporodniasistence/dok/2013-04/6_pospisilova_et_al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rofeseonline.upol.cz/archive/2010/2/POL_CZ_2010-2-5_Zelenikova.pdf" TargetMode="External"/><Relationship Id="rId5" Type="http://schemas.openxmlformats.org/officeDocument/2006/relationships/hyperlink" Target="http://periodika.osu.cz/osetrovatelstviaporodniasistence/dok/2012-04/3_zelenikova_ziakova.pdf" TargetMode="External"/><Relationship Id="rId4" Type="http://schemas.openxmlformats.org/officeDocument/2006/relationships/hyperlink" Target="http://periodika.osu.cz/osetrovatelstviaporodniasistence/dok/2013-03/1_ziakova_kol.pd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rofeseonline.upol.cz/archive/2012/1/POL_CZ_2012-1-8_Zelenikova.pdf" TargetMode="External"/><Relationship Id="rId2" Type="http://schemas.openxmlformats.org/officeDocument/2006/relationships/hyperlink" Target="http://profeseonline.upol.cz/archive/2012/1/POL_CZ_2012-1-6_Tomagova.pdf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periodika.osu.cz/osetrovatelstviaporodniasistence/dok/2013-03/6_sikorova_buzgova.pdf" TargetMode="External"/><Relationship Id="rId2" Type="http://schemas.openxmlformats.org/officeDocument/2006/relationships/hyperlink" Target="http://periodika.osu.cz/osetrovatelstviaporodniasistence/dok/2010-03/6_vorosova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rofeseonline.upol.cz/archive/2009/2/POL_CZ_2009-2-1_Tomagova.pdf" TargetMode="External"/><Relationship Id="rId5" Type="http://schemas.openxmlformats.org/officeDocument/2006/relationships/hyperlink" Target="http://periodika.osu.cz/osetrovatelstviaporodniasistence/dok/2013-03/5_buzgova_kol.pdf" TargetMode="External"/><Relationship Id="rId4" Type="http://schemas.openxmlformats.org/officeDocument/2006/relationships/hyperlink" Target="http://periodika.osu.cz/osetrovatelstviaporodniasistence/dok/2013-03/2_mandysova_kol.pdf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profeseonline.upol.cz/archive/2008/2/POL_CZ_2008-2-6_Zelenikova.pdf" TargetMode="External"/><Relationship Id="rId7" Type="http://schemas.openxmlformats.org/officeDocument/2006/relationships/hyperlink" Target="http://www.osetrovatelstvo.eu/archiv/2014-rocnik-4/cislo-1/efektivita-viacnasobnych-intervencii-na-prevenciu-padov-seniorov-v-instituciach-aplikacia-ebp-v-klinickej-praxi" TargetMode="External"/><Relationship Id="rId2" Type="http://schemas.openxmlformats.org/officeDocument/2006/relationships/hyperlink" Target="http://periodika.osu.cz/osetrovatelstviaporodniasistence/dok/2013-04/7_pavlov_hola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rofeseonline.upol.cz/archive/2014/1/POL_CZ_2014-1-3_Klemsova.pdf" TargetMode="External"/><Relationship Id="rId5" Type="http://schemas.openxmlformats.org/officeDocument/2006/relationships/hyperlink" Target="http://profeseonline.upol.cz/archive/2013/2/POL_CZ_2013-2-7_Winklerova.pdf" TargetMode="External"/><Relationship Id="rId4" Type="http://schemas.openxmlformats.org/officeDocument/2006/relationships/hyperlink" Target="http://profeseonline.upol.cz/archive/2011/1/POL_CZ_2011-1-2_Jezova.pdf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profeseonline.upol.cz/archive/2010/3/POL_CZ_2010-3-1_Gurkova.pdf" TargetMode="External"/><Relationship Id="rId2" Type="http://schemas.openxmlformats.org/officeDocument/2006/relationships/hyperlink" Target="http://periodika.osu.cz/osetrovatelstviaporodniasistence/dok/2010-02/9_trpisova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eriodika.osu.cz/osetrovatelstviaporodniasistence/dok/2011-01/5_majernikova.pdf" TargetMode="External"/><Relationship Id="rId5" Type="http://schemas.openxmlformats.org/officeDocument/2006/relationships/hyperlink" Target="http://periodika.osu.cz/osetrovatelstviaporodniasistence/dok/2011-02/4_hlinkova_nemcova.pdf" TargetMode="External"/><Relationship Id="rId4" Type="http://schemas.openxmlformats.org/officeDocument/2006/relationships/hyperlink" Target="http://profeseonline.upol.cz/archive/2012/1/POL_CZ_2012-1-3_Chamerova.pdf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profeseonline.upol.cz/archive/2013/2/POL_CZ_2013-2-3_Juhasova.pdf" TargetMode="External"/><Relationship Id="rId2" Type="http://schemas.openxmlformats.org/officeDocument/2006/relationships/hyperlink" Target="http://profeseonline.upol.cz/archive/2008/2/POL_CZ_2008-2-4_Talianova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setrovatelstvo.eu/archiv/2013-rocnik-3/cislo-2/nastroje-klinicke-rozvahy-pro-vyuku-osetrovatelskeho-procesu" TargetMode="External"/><Relationship Id="rId4" Type="http://schemas.openxmlformats.org/officeDocument/2006/relationships/hyperlink" Target="http://www.osetrovatelstvo.eu/archiv/2014-rocnik-4/cislo-2/uplatnenie-kompetencii-sestier-v-praxi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periodika.osu.cz/osetrovatelstviaporodniasistence/dok/2011-03/6_berankova.pdf" TargetMode="External"/><Relationship Id="rId2" Type="http://schemas.openxmlformats.org/officeDocument/2006/relationships/hyperlink" Target="http://www.jfmed.uniba.sk/fileadmin/jlf/Pracoviska/ustav-osetrovatelstva/Konferencia-zbornik-program/2014-konferencia-fulltext-web.pdf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profeseonline.upol.cz/archive/2009/2/POL_CZ_2009-2-2_Balazova.pdf" TargetMode="External"/><Relationship Id="rId2" Type="http://schemas.openxmlformats.org/officeDocument/2006/relationships/hyperlink" Target="http://periodika.osu.cz/osetrovatelstviaporodniasistence/dok/2010-04/1_tabakova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rofeseonline.upol.cz/archive/2008/1/POL_CZ_2008-1-2_Cap.pdf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9388" y="1700809"/>
            <a:ext cx="8785225" cy="1685330"/>
          </a:xfrm>
        </p:spPr>
        <p:txBody>
          <a:bodyPr/>
          <a:lstStyle/>
          <a:p>
            <a:pPr algn="ctr">
              <a:defRPr/>
            </a:pPr>
            <a:r>
              <a:rPr lang="sk-SK" sz="3600" b="1" dirty="0" smtClean="0"/>
              <a:t>Oblasti ošetrovateľského výskumu</a:t>
            </a:r>
            <a:endParaRPr lang="sk-SK" altLang="sk-SK" sz="3600" b="1" cap="none" dirty="0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484438" y="4941888"/>
            <a:ext cx="6400800" cy="1752600"/>
          </a:xfrm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k-SK" altLang="sk-SK" sz="35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k-SK" altLang="sk-SK" dirty="0" smtClean="0"/>
              <a:t>prof. Mgr. Katarína </a:t>
            </a:r>
            <a:r>
              <a:rPr lang="sk-SK" altLang="sk-SK" dirty="0" err="1" smtClean="0"/>
              <a:t>Žiaková</a:t>
            </a:r>
            <a:r>
              <a:rPr lang="sk-SK" altLang="sk-SK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sk-SK" altLang="sk-SK" sz="1100" dirty="0" smtClean="0"/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sk-SK" altLang="sk-SK" sz="1100" dirty="0"/>
          </a:p>
          <a:p>
            <a:pPr algn="r">
              <a:defRPr/>
            </a:pPr>
            <a:r>
              <a:rPr lang="sk-SK" altLang="sk-SK" sz="1100" dirty="0"/>
              <a:t>Ústav ošetrovateľstva JLF UK, predmet: </a:t>
            </a:r>
            <a:r>
              <a:rPr lang="sk-SK" altLang="sk-SK" sz="1100" i="1" dirty="0"/>
              <a:t>Ošetrovateľský výskum I.</a:t>
            </a:r>
            <a:r>
              <a:rPr lang="sk-SK" altLang="sk-SK" sz="1100" dirty="0"/>
              <a:t>, bakalársky študijný program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sk-SK" altLang="sk-SK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889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altLang="sk-SK" b="1" dirty="0"/>
              <a:t>Aký význam má výskum pre ošetrovateľstvo?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64568"/>
            <a:ext cx="8229600" cy="4876800"/>
          </a:xfrm>
        </p:spPr>
        <p:txBody>
          <a:bodyPr>
            <a:normAutofit/>
          </a:bodyPr>
          <a:lstStyle/>
          <a:p>
            <a:pPr lvl="1"/>
            <a:r>
              <a:rPr lang="sk-SK" altLang="sk-SK" sz="3200" dirty="0"/>
              <a:t>Rozvoj </a:t>
            </a:r>
            <a:r>
              <a:rPr lang="sk-SK" altLang="sk-SK" sz="3200" dirty="0" smtClean="0"/>
              <a:t>teórie</a:t>
            </a:r>
            <a:endParaRPr lang="sk-SK" altLang="sk-SK" sz="3200" dirty="0"/>
          </a:p>
          <a:p>
            <a:pPr lvl="1"/>
            <a:r>
              <a:rPr lang="sk-SK" altLang="sk-SK" sz="3200" dirty="0" smtClean="0"/>
              <a:t>Rozvoj </a:t>
            </a:r>
            <a:r>
              <a:rPr lang="sk-SK" altLang="sk-SK" sz="3200" dirty="0"/>
              <a:t>praxe založenej  </a:t>
            </a:r>
            <a:r>
              <a:rPr lang="sk-SK" altLang="sk-SK" sz="3200" dirty="0" smtClean="0"/>
              <a:t>na dôkazoch</a:t>
            </a:r>
            <a:endParaRPr lang="sk-SK" altLang="sk-SK" sz="3200" dirty="0"/>
          </a:p>
          <a:p>
            <a:pPr lvl="1"/>
            <a:r>
              <a:rPr lang="sk-SK" altLang="sk-SK" sz="3200" dirty="0" smtClean="0"/>
              <a:t>Zhodnotiť </a:t>
            </a:r>
            <a:r>
              <a:rPr lang="sk-SK" altLang="sk-SK" sz="3200" dirty="0"/>
              <a:t>efektívnosť </a:t>
            </a:r>
            <a:r>
              <a:rPr lang="sk-SK" altLang="sk-SK" sz="3200" dirty="0" smtClean="0"/>
              <a:t>ošetrovateľských intervencií</a:t>
            </a:r>
            <a:endParaRPr lang="en-US" altLang="sk-SK" sz="3200" dirty="0"/>
          </a:p>
          <a:p>
            <a:endParaRPr lang="en-US" sz="36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49035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938498"/>
              </p:ext>
            </p:extLst>
          </p:nvPr>
        </p:nvGraphicFramePr>
        <p:xfrm>
          <a:off x="971600" y="1037683"/>
          <a:ext cx="7254024" cy="5818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18008"/>
                <a:gridCol w="2418008"/>
                <a:gridCol w="2418008"/>
              </a:tblGrid>
              <a:tr h="8618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Prvá </a:t>
                      </a:r>
                      <a:r>
                        <a:rPr lang="cs-CZ" sz="1400" dirty="0" err="1">
                          <a:effectLst/>
                        </a:rPr>
                        <a:t>konferencia</a:t>
                      </a:r>
                      <a:r>
                        <a:rPr lang="cs-CZ" sz="1400" dirty="0">
                          <a:effectLst/>
                        </a:rPr>
                        <a:t> (1988) o prioritách </a:t>
                      </a:r>
                      <a:r>
                        <a:rPr lang="cs-CZ" sz="1400" dirty="0" err="1" smtClean="0">
                          <a:effectLst/>
                        </a:rPr>
                        <a:t>ošetrovateľského</a:t>
                      </a:r>
                      <a:endParaRPr lang="cs-CZ" sz="14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</a:rPr>
                        <a:t>Výskumu</a:t>
                      </a:r>
                      <a:endParaRPr lang="cs-CZ" sz="14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(</a:t>
                      </a:r>
                      <a:r>
                        <a:rPr lang="cs-CZ" sz="1000" dirty="0" err="1" smtClean="0">
                          <a:effectLst/>
                        </a:rPr>
                        <a:t>Fain</a:t>
                      </a:r>
                      <a:r>
                        <a:rPr lang="cs-CZ" sz="1000" dirty="0" smtClean="0">
                          <a:effectLst/>
                        </a:rPr>
                        <a:t>, 1999)</a:t>
                      </a:r>
                      <a:endParaRPr lang="sk-SK" sz="1000" dirty="0" smtClean="0">
                        <a:effectLst/>
                      </a:endParaRPr>
                    </a:p>
                  </a:txBody>
                  <a:tcPr marL="36791" marR="3679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Druhá </a:t>
                      </a:r>
                      <a:r>
                        <a:rPr lang="cs-CZ" sz="1400" dirty="0" err="1">
                          <a:effectLst/>
                        </a:rPr>
                        <a:t>konferencia</a:t>
                      </a:r>
                      <a:r>
                        <a:rPr lang="cs-CZ" sz="1400" dirty="0">
                          <a:effectLst/>
                        </a:rPr>
                        <a:t> (1992) o prioritách </a:t>
                      </a:r>
                      <a:r>
                        <a:rPr lang="cs-CZ" sz="1400" dirty="0" err="1">
                          <a:effectLst/>
                        </a:rPr>
                        <a:t>ošetrovateľského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 smtClean="0">
                          <a:effectLst/>
                        </a:rPr>
                        <a:t>výskumu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(</a:t>
                      </a:r>
                      <a:r>
                        <a:rPr lang="cs-CZ" sz="1000" dirty="0" err="1" smtClean="0">
                          <a:effectLst/>
                        </a:rPr>
                        <a:t>Fain</a:t>
                      </a:r>
                      <a:r>
                        <a:rPr lang="cs-CZ" sz="1000" dirty="0" smtClean="0">
                          <a:effectLst/>
                        </a:rPr>
                        <a:t>, 1999)</a:t>
                      </a:r>
                      <a:endParaRPr lang="sk-SK" sz="1000" dirty="0">
                        <a:effectLst/>
                      </a:endParaRPr>
                    </a:p>
                  </a:txBody>
                  <a:tcPr marL="36791" marR="3679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Výskumné</a:t>
                      </a:r>
                      <a:r>
                        <a:rPr lang="cs-CZ" sz="1400" dirty="0">
                          <a:effectLst/>
                        </a:rPr>
                        <a:t> priority v </a:t>
                      </a:r>
                      <a:r>
                        <a:rPr lang="cs-CZ" sz="1400" dirty="0" err="1">
                          <a:effectLst/>
                        </a:rPr>
                        <a:t>ošetrovateľstve</a:t>
                      </a:r>
                      <a:r>
                        <a:rPr lang="cs-CZ" sz="1400" dirty="0">
                          <a:effectLst/>
                        </a:rPr>
                        <a:t> v  </a:t>
                      </a:r>
                      <a:r>
                        <a:rPr lang="cs-CZ" sz="1400" dirty="0" err="1" smtClean="0">
                          <a:effectLst/>
                        </a:rPr>
                        <a:t>súčasnosti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(</a:t>
                      </a:r>
                      <a:r>
                        <a:rPr lang="cs-CZ" sz="1000" dirty="0" err="1" smtClean="0">
                          <a:effectLst/>
                        </a:rPr>
                        <a:t>Schmid</a:t>
                      </a:r>
                      <a:r>
                        <a:rPr lang="cs-CZ" sz="1000" dirty="0" smtClean="0">
                          <a:effectLst/>
                        </a:rPr>
                        <a:t>, Brown, 2012)</a:t>
                      </a:r>
                      <a:endParaRPr lang="sk-SK" sz="1000" dirty="0">
                        <a:effectLst/>
                      </a:endParaRPr>
                    </a:p>
                  </a:txBody>
                  <a:tcPr marL="36791" marR="36791" marT="0" marB="0"/>
                </a:tc>
              </a:tr>
              <a:tr h="4740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Nízka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pôrodná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hmotnosť</a:t>
                      </a:r>
                      <a:r>
                        <a:rPr lang="cs-CZ" sz="1400" dirty="0">
                          <a:effectLst/>
                        </a:rPr>
                        <a:t>: matky a </a:t>
                      </a:r>
                      <a:r>
                        <a:rPr lang="cs-CZ" sz="1400" dirty="0" err="1">
                          <a:effectLst/>
                        </a:rPr>
                        <a:t>novorodenca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HIV </a:t>
                      </a:r>
                      <a:r>
                        <a:rPr lang="cs-CZ" sz="1400" dirty="0" err="1">
                          <a:effectLst/>
                        </a:rPr>
                        <a:t>infekcia</a:t>
                      </a:r>
                      <a:r>
                        <a:rPr lang="cs-CZ" sz="1400" dirty="0">
                          <a:effectLst/>
                        </a:rPr>
                        <a:t>: </a:t>
                      </a:r>
                      <a:r>
                        <a:rPr lang="cs-CZ" sz="1400" dirty="0" err="1">
                          <a:effectLst/>
                        </a:rPr>
                        <a:t>prevencia</a:t>
                      </a:r>
                      <a:r>
                        <a:rPr lang="cs-CZ" sz="1400" dirty="0">
                          <a:effectLst/>
                        </a:rPr>
                        <a:t> a </a:t>
                      </a:r>
                      <a:r>
                        <a:rPr lang="cs-CZ" sz="1400" dirty="0" err="1">
                          <a:effectLst/>
                        </a:rPr>
                        <a:t>starostlivosť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Dlhodobá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starostlivosť</a:t>
                      </a:r>
                      <a:r>
                        <a:rPr lang="cs-CZ" sz="1400" dirty="0">
                          <a:effectLst/>
                        </a:rPr>
                        <a:t> o </a:t>
                      </a:r>
                      <a:r>
                        <a:rPr lang="cs-CZ" sz="1400" dirty="0" err="1">
                          <a:effectLst/>
                        </a:rPr>
                        <a:t>seniorov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Manažment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symptómov</a:t>
                      </a:r>
                      <a:r>
                        <a:rPr lang="cs-CZ" sz="1400" dirty="0">
                          <a:effectLst/>
                        </a:rPr>
                        <a:t>: </a:t>
                      </a:r>
                      <a:r>
                        <a:rPr lang="cs-CZ" sz="1400" dirty="0" err="1">
                          <a:effectLst/>
                        </a:rPr>
                        <a:t>manažment</a:t>
                      </a:r>
                      <a:r>
                        <a:rPr lang="cs-CZ" sz="1400" dirty="0">
                          <a:effectLst/>
                        </a:rPr>
                        <a:t> bolesti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Informatika v </a:t>
                      </a:r>
                      <a:r>
                        <a:rPr lang="cs-CZ" sz="1400" dirty="0" err="1">
                          <a:effectLst/>
                        </a:rPr>
                        <a:t>ošetrovateľstve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Podpora </a:t>
                      </a:r>
                      <a:r>
                        <a:rPr lang="cs-CZ" sz="1400" dirty="0" err="1">
                          <a:effectLst/>
                        </a:rPr>
                        <a:t>zdravia</a:t>
                      </a:r>
                      <a:r>
                        <a:rPr lang="cs-CZ" sz="1400" dirty="0">
                          <a:effectLst/>
                        </a:rPr>
                        <a:t> starších </a:t>
                      </a:r>
                      <a:r>
                        <a:rPr lang="cs-CZ" sz="1400" dirty="0" err="1">
                          <a:effectLst/>
                        </a:rPr>
                        <a:t>detí</a:t>
                      </a:r>
                      <a:r>
                        <a:rPr lang="cs-CZ" sz="1400" dirty="0">
                          <a:effectLst/>
                        </a:rPr>
                        <a:t> a </a:t>
                      </a:r>
                      <a:r>
                        <a:rPr lang="cs-CZ" sz="1400" dirty="0" err="1">
                          <a:effectLst/>
                        </a:rPr>
                        <a:t>adolescentov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Závislosť</a:t>
                      </a:r>
                      <a:r>
                        <a:rPr lang="cs-CZ" sz="1400" dirty="0">
                          <a:effectLst/>
                        </a:rPr>
                        <a:t> na </a:t>
                      </a:r>
                      <a:r>
                        <a:rPr lang="cs-CZ" sz="1400" dirty="0" err="1">
                          <a:effectLst/>
                        </a:rPr>
                        <a:t>technológii</a:t>
                      </a:r>
                      <a:r>
                        <a:rPr lang="cs-CZ" sz="1400" dirty="0">
                          <a:effectLst/>
                        </a:rPr>
                        <a:t> v </a:t>
                      </a:r>
                      <a:r>
                        <a:rPr lang="cs-CZ" sz="1400" dirty="0" err="1" smtClean="0">
                          <a:effectLst/>
                        </a:rPr>
                        <a:t>priebehu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r>
                        <a:rPr lang="cs-CZ" sz="1400" dirty="0">
                          <a:effectLst/>
                        </a:rPr>
                        <a:t>života</a:t>
                      </a:r>
                      <a:endParaRPr lang="sk-SK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91" marR="3679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Komunitní ošetřovatelské modely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Efektivita </a:t>
                      </a:r>
                      <a:r>
                        <a:rPr lang="cs-CZ" sz="1400" dirty="0" err="1">
                          <a:effectLst/>
                        </a:rPr>
                        <a:t>ošetřovateľských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intervencií</a:t>
                      </a:r>
                      <a:r>
                        <a:rPr lang="cs-CZ" sz="1400" dirty="0">
                          <a:effectLst/>
                        </a:rPr>
                        <a:t> u HIV/AIDS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Kognitívny</a:t>
                      </a:r>
                      <a:r>
                        <a:rPr lang="cs-CZ" sz="1400" dirty="0">
                          <a:effectLst/>
                        </a:rPr>
                        <a:t> deficit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Život s chronickou chorobou – kvalita života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Biobehaviorálne</a:t>
                      </a:r>
                      <a:r>
                        <a:rPr lang="cs-CZ" sz="1400" dirty="0">
                          <a:effectLst/>
                        </a:rPr>
                        <a:t> faktory </a:t>
                      </a:r>
                      <a:r>
                        <a:rPr lang="cs-CZ" sz="1400" dirty="0" err="1">
                          <a:effectLst/>
                        </a:rPr>
                        <a:t>súvisiace</a:t>
                      </a:r>
                      <a:r>
                        <a:rPr lang="cs-CZ" sz="1400" dirty="0">
                          <a:effectLst/>
                        </a:rPr>
                        <a:t>  s </a:t>
                      </a:r>
                      <a:r>
                        <a:rPr lang="cs-CZ" sz="1400" dirty="0" err="1">
                          <a:effectLst/>
                        </a:rPr>
                        <a:t>imunokompetenciou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sk-SK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91" marR="3679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Bioterorismus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Chronické </a:t>
                      </a:r>
                      <a:r>
                        <a:rPr lang="cs-CZ" sz="1400" dirty="0" err="1">
                          <a:effectLst/>
                        </a:rPr>
                        <a:t>ochorenia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</a:rPr>
                        <a:t>Kultúrne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r>
                        <a:rPr lang="cs-CZ" sz="1400" dirty="0">
                          <a:effectLst/>
                        </a:rPr>
                        <a:t>a etické otázky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</a:rPr>
                        <a:t>Terminálne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fázy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>
                          <a:effectLst/>
                        </a:rPr>
                        <a:t>chorôb</a:t>
                      </a:r>
                      <a:r>
                        <a:rPr lang="cs-CZ" sz="1400" dirty="0">
                          <a:effectLst/>
                        </a:rPr>
                        <a:t> a </a:t>
                      </a:r>
                      <a:r>
                        <a:rPr lang="cs-CZ" sz="1400" dirty="0" err="1">
                          <a:effectLst/>
                        </a:rPr>
                        <a:t>paliatívna</a:t>
                      </a:r>
                      <a:r>
                        <a:rPr lang="cs-CZ" sz="1400" dirty="0">
                          <a:effectLst/>
                        </a:rPr>
                        <a:t> </a:t>
                      </a:r>
                      <a:r>
                        <a:rPr lang="cs-CZ" sz="1400" dirty="0" err="1" smtClean="0">
                          <a:effectLst/>
                        </a:rPr>
                        <a:t>starostlivosť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Genetika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Gerontológia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Systém </a:t>
                      </a:r>
                      <a:r>
                        <a:rPr lang="cs-CZ" sz="1400" dirty="0" err="1" smtClean="0">
                          <a:effectLst/>
                        </a:rPr>
                        <a:t>poskytovania</a:t>
                      </a:r>
                      <a:r>
                        <a:rPr lang="cs-CZ" sz="1400" dirty="0" smtClean="0">
                          <a:effectLst/>
                        </a:rPr>
                        <a:t> starostlivosti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>
                          <a:effectLst/>
                        </a:rPr>
                        <a:t>Rozdiely</a:t>
                      </a:r>
                      <a:r>
                        <a:rPr lang="cs-CZ" sz="1400" dirty="0">
                          <a:effectLst/>
                        </a:rPr>
                        <a:t> v zdraví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Podpora </a:t>
                      </a:r>
                      <a:r>
                        <a:rPr lang="cs-CZ" sz="1400" dirty="0" err="1" smtClean="0">
                          <a:effectLst/>
                        </a:rPr>
                        <a:t>zdravia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err="1" smtClean="0">
                          <a:effectLst/>
                        </a:rPr>
                        <a:t>Duševné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r>
                        <a:rPr lang="cs-CZ" sz="1400" dirty="0" err="1" smtClean="0">
                          <a:effectLst/>
                        </a:rPr>
                        <a:t>zdravie</a:t>
                      </a:r>
                      <a:endParaRPr lang="sk-SK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HIV/AIDS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Informatika </a:t>
                      </a:r>
                      <a:r>
                        <a:rPr lang="cs-CZ" sz="1400" dirty="0">
                          <a:effectLst/>
                        </a:rPr>
                        <a:t>v </a:t>
                      </a:r>
                      <a:r>
                        <a:rPr lang="cs-CZ" sz="1400" dirty="0" err="1" smtClean="0">
                          <a:effectLst/>
                        </a:rPr>
                        <a:t>ošetrovateľstve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Výsledky pacienta/kvalita starostlivosti</a:t>
                      </a:r>
                      <a:endParaRPr lang="sk-SK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</a:rPr>
                        <a:t>Bezpečnosť</a:t>
                      </a:r>
                      <a:r>
                        <a:rPr lang="cs-CZ" sz="1400" dirty="0" smtClean="0">
                          <a:effectLst/>
                        </a:rPr>
                        <a:t> pacienta</a:t>
                      </a:r>
                      <a:endParaRPr lang="sk-SK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91" marR="36791" marT="0" marB="0"/>
                </a:tc>
              </a:tr>
            </a:tbl>
          </a:graphicData>
        </a:graphic>
      </p:graphicFrame>
      <p:sp>
        <p:nvSpPr>
          <p:cNvPr id="5" name="Obdĺžnik 4"/>
          <p:cNvSpPr/>
          <p:nvPr/>
        </p:nvSpPr>
        <p:spPr>
          <a:xfrm>
            <a:off x="971600" y="476519"/>
            <a:ext cx="7263685" cy="373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2000" b="1" dirty="0" smtClean="0"/>
              <a:t>Priority ošetrovateľského výskumu</a:t>
            </a:r>
            <a:endParaRPr lang="sk-SK" sz="2000" b="1" dirty="0"/>
          </a:p>
        </p:txBody>
      </p:sp>
      <p:sp>
        <p:nvSpPr>
          <p:cNvPr id="2" name="Zástupný symbol päty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9197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 smtClean="0"/>
              <a:t>Zdroje, inšpirácie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altLang="sk-SK" b="1" dirty="0" smtClean="0"/>
          </a:p>
          <a:p>
            <a:r>
              <a:rPr lang="en-US" altLang="sk-SK" b="1" dirty="0" err="1" smtClean="0"/>
              <a:t>Odborná</a:t>
            </a:r>
            <a:r>
              <a:rPr lang="en-US" altLang="sk-SK" b="1" dirty="0" smtClean="0"/>
              <a:t> </a:t>
            </a:r>
            <a:r>
              <a:rPr lang="en-US" altLang="sk-SK" b="1" dirty="0" err="1" smtClean="0"/>
              <a:t>literatúra</a:t>
            </a:r>
            <a:r>
              <a:rPr lang="en-US" altLang="sk-SK" dirty="0" smtClean="0"/>
              <a:t> </a:t>
            </a:r>
            <a:endParaRPr lang="sk-SK" altLang="sk-SK" dirty="0" smtClean="0"/>
          </a:p>
          <a:p>
            <a:pPr>
              <a:buNone/>
            </a:pPr>
            <a:endParaRPr lang="sk-SK" altLang="sk-SK" dirty="0" smtClean="0"/>
          </a:p>
          <a:p>
            <a:r>
              <a:rPr lang="sk-SK" altLang="sk-SK" b="1" dirty="0" smtClean="0"/>
              <a:t>Odborná diskusia</a:t>
            </a:r>
          </a:p>
          <a:p>
            <a:pPr>
              <a:buNone/>
            </a:pPr>
            <a:endParaRPr lang="en-US" altLang="sk-SK" b="1" dirty="0" smtClean="0"/>
          </a:p>
          <a:p>
            <a:r>
              <a:rPr lang="en-US" altLang="sk-SK" b="1" dirty="0" err="1" smtClean="0"/>
              <a:t>Vlastná</a:t>
            </a:r>
            <a:r>
              <a:rPr lang="en-US" altLang="sk-SK" b="1" dirty="0" smtClean="0"/>
              <a:t> </a:t>
            </a:r>
            <a:r>
              <a:rPr lang="en-US" altLang="sk-SK" b="1" dirty="0" err="1" smtClean="0"/>
              <a:t>praktická</a:t>
            </a:r>
            <a:r>
              <a:rPr lang="en-US" altLang="sk-SK" b="1" dirty="0" smtClean="0"/>
              <a:t> </a:t>
            </a:r>
            <a:r>
              <a:rPr lang="en-US" altLang="sk-SK" b="1" dirty="0" err="1" smtClean="0"/>
              <a:t>skúsenosť</a:t>
            </a:r>
            <a:endParaRPr lang="sk-SK" alt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4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3759696"/>
          </a:xfrm>
        </p:spPr>
        <p:txBody>
          <a:bodyPr>
            <a:normAutofit/>
          </a:bodyPr>
          <a:lstStyle/>
          <a:p>
            <a:pPr algn="ctr"/>
            <a:r>
              <a:rPr lang="sk-SK" sz="3200" b="1" dirty="0" smtClean="0"/>
              <a:t>Načo sa môže zamerať vo výskume </a:t>
            </a:r>
            <a:br>
              <a:rPr lang="sk-SK" sz="3200" b="1" dirty="0" smtClean="0"/>
            </a:br>
            <a:r>
              <a:rPr lang="sk-SK" sz="3200" b="1" dirty="0" smtClean="0"/>
              <a:t>v ošetrovateľstve?</a:t>
            </a:r>
            <a:endParaRPr lang="sk-SK" sz="32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5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200" b="1" dirty="0"/>
              <a:t>Vybrané témy ošetrovateľského výskumu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Kvalita života</a:t>
            </a:r>
          </a:p>
          <a:p>
            <a:endParaRPr lang="sk-SK" dirty="0" smtClean="0"/>
          </a:p>
          <a:p>
            <a:r>
              <a:rPr lang="sk-SK" dirty="0" smtClean="0"/>
              <a:t>Problémy profesie</a:t>
            </a:r>
          </a:p>
          <a:p>
            <a:endParaRPr lang="sk-SK" dirty="0" smtClean="0"/>
          </a:p>
          <a:p>
            <a:r>
              <a:rPr lang="sk-SK" dirty="0" smtClean="0"/>
              <a:t>Odborná terminológia</a:t>
            </a:r>
          </a:p>
          <a:p>
            <a:endParaRPr lang="sk-SK" dirty="0" smtClean="0"/>
          </a:p>
          <a:p>
            <a:r>
              <a:rPr lang="sk-SK" dirty="0" smtClean="0"/>
              <a:t>Hodnotiace nástroje e techniky</a:t>
            </a:r>
          </a:p>
          <a:p>
            <a:endParaRPr lang="sk-SK" dirty="0" smtClean="0"/>
          </a:p>
          <a:p>
            <a:r>
              <a:rPr lang="sk-SK" dirty="0" smtClean="0"/>
              <a:t>Ošetrovateľská starostlivosť- kvalita, postupy</a:t>
            </a:r>
          </a:p>
          <a:p>
            <a:endParaRPr lang="sk-SK" dirty="0" smtClean="0"/>
          </a:p>
          <a:p>
            <a:r>
              <a:rPr lang="sk-SK" dirty="0" smtClean="0"/>
              <a:t>Edukácia pacienta</a:t>
            </a:r>
          </a:p>
          <a:p>
            <a:endParaRPr lang="sk-SK" dirty="0" smtClean="0"/>
          </a:p>
          <a:p>
            <a:r>
              <a:rPr lang="sk-SK" dirty="0" smtClean="0"/>
              <a:t>Profesionálna príprava</a:t>
            </a:r>
          </a:p>
          <a:p>
            <a:endParaRPr lang="sk-SK" dirty="0" smtClean="0"/>
          </a:p>
          <a:p>
            <a:r>
              <a:rPr lang="sk-SK" dirty="0" smtClean="0"/>
              <a:t>Etické aspekty poskytovania ošetrovateľskej starostlivosti........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6018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Kvalita života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70. roky 20. storočia v rámci systému zdravotnej starostlivosti</a:t>
            </a:r>
          </a:p>
          <a:p>
            <a:pPr lvl="1"/>
            <a:r>
              <a:rPr lang="sk-SK" dirty="0" err="1" smtClean="0"/>
              <a:t>Farmako-ekonomický</a:t>
            </a:r>
            <a:r>
              <a:rPr lang="sk-SK" dirty="0" smtClean="0"/>
              <a:t> faktor – hodnotenie finančnej nákladnosti a efektivity liečby, určenie priorít v prípade alokácie zdrojov</a:t>
            </a:r>
          </a:p>
          <a:p>
            <a:pPr lvl="1"/>
            <a:r>
              <a:rPr lang="sk-SK" dirty="0" smtClean="0"/>
              <a:t>Klinická úspešnosť liečby – dopad terapeutických intervencií na zdravotný stav pacienta</a:t>
            </a:r>
          </a:p>
          <a:p>
            <a:pPr lvl="1"/>
            <a:r>
              <a:rPr lang="sk-SK" dirty="0" smtClean="0"/>
              <a:t>Objektívne ekonomické a klinické aspekty zdravia sú doplňované o termíny maximalizácie kvality života pacienta.</a:t>
            </a:r>
          </a:p>
          <a:p>
            <a:pPr lvl="1"/>
            <a:r>
              <a:rPr lang="sk-SK" dirty="0" smtClean="0"/>
              <a:t>Odklon od zamerania na chorobu – k subjektívnemu prežívaniu pacienta, predlžovania dĺžky života s lepšou kvalitou, k bežnému dennému  fungovaniu pacienta.</a:t>
            </a:r>
          </a:p>
          <a:p>
            <a:pPr lvl="1"/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7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b="1" dirty="0" smtClean="0"/>
              <a:t>Kvalita života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sk-SK" dirty="0" smtClean="0"/>
              <a:t>Kvalita života pacientov s chronickými, nevyliečiteľnými ochoreniami </a:t>
            </a:r>
            <a:r>
              <a:rPr lang="sk-SK" sz="1600" dirty="0" smtClean="0"/>
              <a:t>(onkologické, psychiatrické, kardiovaskulárne, metabolické a pod.)</a:t>
            </a:r>
          </a:p>
          <a:p>
            <a:pPr lvl="0"/>
            <a:r>
              <a:rPr lang="sk-SK" dirty="0" smtClean="0"/>
              <a:t>Ide o  ochorenia </a:t>
            </a:r>
            <a:r>
              <a:rPr lang="sk-SK" dirty="0" err="1" smtClean="0"/>
              <a:t>progredujúce</a:t>
            </a:r>
            <a:r>
              <a:rPr lang="sk-SK" dirty="0" smtClean="0"/>
              <a:t>, </a:t>
            </a:r>
            <a:r>
              <a:rPr lang="sk-SK" dirty="0" err="1" smtClean="0"/>
              <a:t>invalidizujúce</a:t>
            </a:r>
            <a:r>
              <a:rPr lang="sk-SK" dirty="0" smtClean="0"/>
              <a:t>, vyžadujúce celoživotné dodržiavanie režimových opatrení, obmedzujúce v každodenných aktivitách.</a:t>
            </a:r>
          </a:p>
          <a:p>
            <a:pPr lvl="0"/>
            <a:r>
              <a:rPr lang="sk-SK" dirty="0" smtClean="0"/>
              <a:t>Faktory ovplyvňujúce kvalitu života:</a:t>
            </a:r>
          </a:p>
          <a:p>
            <a:pPr lvl="1"/>
            <a:r>
              <a:rPr lang="sk-SK" dirty="0" smtClean="0"/>
              <a:t>Nároky </a:t>
            </a:r>
            <a:r>
              <a:rPr lang="sk-SK" dirty="0" err="1" smtClean="0"/>
              <a:t>selfamanažmentu</a:t>
            </a:r>
            <a:r>
              <a:rPr lang="sk-SK" dirty="0" smtClean="0"/>
              <a:t> ochorenia</a:t>
            </a:r>
          </a:p>
          <a:p>
            <a:pPr lvl="1"/>
            <a:r>
              <a:rPr lang="sk-SK" dirty="0" smtClean="0"/>
              <a:t>Celoživotný charakter liečby</a:t>
            </a:r>
          </a:p>
          <a:p>
            <a:pPr lvl="1"/>
            <a:r>
              <a:rPr lang="sk-SK" dirty="0" smtClean="0"/>
              <a:t>Nejasnosť prognózy</a:t>
            </a:r>
          </a:p>
          <a:p>
            <a:pPr lvl="1"/>
            <a:r>
              <a:rPr lang="sk-SK" dirty="0" smtClean="0"/>
              <a:t>Vedomie závažných chronických komplikácií</a:t>
            </a:r>
          </a:p>
          <a:p>
            <a:pPr lvl="1"/>
            <a:r>
              <a:rPr lang="sk-SK" dirty="0" err="1" smtClean="0"/>
              <a:t>Lokus</a:t>
            </a:r>
            <a:r>
              <a:rPr lang="sk-SK" dirty="0" smtClean="0"/>
              <a:t> kontroly</a:t>
            </a:r>
          </a:p>
          <a:p>
            <a:pPr lvl="1"/>
            <a:r>
              <a:rPr lang="sk-SK" dirty="0" smtClean="0"/>
              <a:t>a iné.</a:t>
            </a:r>
          </a:p>
          <a:p>
            <a:pPr lvl="0"/>
            <a:endParaRPr lang="sk-SK" dirty="0" smtClean="0"/>
          </a:p>
          <a:p>
            <a:pPr lvl="0"/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8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Kvalita života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http://www.osetrovatelstvo.eu/archiv/2013-rocnik-3/cislo-1/vybrane-parametre-pri-posudzovani-kvality-zivota-seniorov-v-domacej-a-institucionalizovanej-starostlivosti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http://www.osetrovatelstvo.eu/archiv/2012-rocnik-2/cislo-4/kvalita-zivota-rodicov-a-deti-s-diabetes-mellitus-1-typu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http://www.osetrovatelstvo.eu/archiv/2014-rocnik-4/cislo-2/kvalita-zivota-tehotnych-zen-psychometricke-vlastnosti-noveho-specifickeho-dotazniku</a:t>
            </a:r>
            <a:endParaRPr lang="sk-SK" dirty="0" smtClean="0"/>
          </a:p>
          <a:p>
            <a:r>
              <a:rPr lang="sk-SK" dirty="0" smtClean="0">
                <a:hlinkClick r:id="rId5"/>
              </a:rPr>
              <a:t>http://periodika.osu.cz/osetrovatelstviaporodniasistence/dok/2010-03/1_siverova_buzgova.pdf</a:t>
            </a:r>
            <a:endParaRPr lang="sk-SK" dirty="0" smtClean="0"/>
          </a:p>
          <a:p>
            <a:r>
              <a:rPr lang="sk-SK" dirty="0" smtClean="0">
                <a:hlinkClick r:id="rId6"/>
              </a:rPr>
              <a:t>http://periodika.osu.cz/osetrovatelstviaporodniasistence/5_58_rocnik-5-cislo-12014.html</a:t>
            </a:r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9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Kvalita života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http://periodika.osu.cz/osetrovatelstviaporodniasistence/dok/2012-03/1_serfelova.pdf</a:t>
            </a:r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10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Problémy profesie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Zmeny vo vzdelávaní v súvislosti s direktívami EÚ</a:t>
            </a:r>
          </a:p>
          <a:p>
            <a:pPr lvl="1"/>
            <a:r>
              <a:rPr lang="sk-SK" dirty="0" smtClean="0"/>
              <a:t>Univerzitné vzdelávanie sestier</a:t>
            </a:r>
          </a:p>
          <a:p>
            <a:pPr lvl="1"/>
            <a:r>
              <a:rPr lang="sk-SK" dirty="0" smtClean="0"/>
              <a:t>Sociálny status povolania</a:t>
            </a:r>
          </a:p>
          <a:p>
            <a:pPr lvl="1"/>
            <a:r>
              <a:rPr lang="sk-SK" dirty="0" smtClean="0"/>
              <a:t>Charakter ženského povolania (k 31. 12. 2014 registrovala 750 mužov v povolaní sestra a dvoch pôrodných asistentov, 1,83%)</a:t>
            </a:r>
          </a:p>
          <a:p>
            <a:pPr lvl="1"/>
            <a:r>
              <a:rPr lang="sk-SK" dirty="0" smtClean="0"/>
              <a:t>Nedostatočné ohodnotenia</a:t>
            </a:r>
          </a:p>
          <a:p>
            <a:pPr lvl="1"/>
            <a:r>
              <a:rPr lang="sk-SK" dirty="0" smtClean="0"/>
              <a:t>Fluktuácia sestier</a:t>
            </a:r>
          </a:p>
          <a:p>
            <a:pPr lvl="1"/>
            <a:r>
              <a:rPr lang="sk-SK" dirty="0" smtClean="0"/>
              <a:t>Vekový priemer sestier 48 rokov</a:t>
            </a:r>
          </a:p>
          <a:p>
            <a:pPr lvl="1"/>
            <a:r>
              <a:rPr lang="sk-SK" dirty="0" smtClean="0"/>
              <a:t>Kompetencie sestier</a:t>
            </a:r>
          </a:p>
          <a:p>
            <a:pPr lvl="1"/>
            <a:r>
              <a:rPr lang="sk-SK" dirty="0" smtClean="0"/>
              <a:t>Vzdelanie </a:t>
            </a:r>
            <a:r>
              <a:rPr lang="sk-SK" dirty="0" err="1" smtClean="0"/>
              <a:t>vs</a:t>
            </a:r>
            <a:r>
              <a:rPr lang="sk-SK" dirty="0" smtClean="0"/>
              <a:t>. klinická prax</a:t>
            </a:r>
          </a:p>
          <a:p>
            <a:pPr lvl="1"/>
            <a:r>
              <a:rPr lang="sk-SK" dirty="0" smtClean="0"/>
              <a:t>Záťaž sestier (15 pacientov/sestra)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11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Problémy profesie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http://periodika.osu.cz/osetrovatelstviaporodniasistence/dok/2013-04/3_gurkova_et_al.pdf</a:t>
            </a:r>
            <a:endParaRPr lang="sk-SK" dirty="0" smtClean="0"/>
          </a:p>
          <a:p>
            <a:r>
              <a:rPr lang="sk-SK" dirty="0" smtClean="0">
                <a:hlinkClick r:id="rId2"/>
              </a:rPr>
              <a:t>http://periodika.osu.cz/osetrovatelstviaporodniasistence/dok/2013-04/3_gurkova_et_al.pdf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http://periodika.osu.cz/osetrovatelstviaporodniasistence/dok/2013-03/4_sovariova_kol.pdf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http://profeseonline.upol.cz/archive/2010/3/POL_CZ_2010-3-8_Vevoda.pdf</a:t>
            </a:r>
            <a:endParaRPr lang="sk-SK" dirty="0" smtClean="0"/>
          </a:p>
          <a:p>
            <a:r>
              <a:rPr lang="sk-SK" dirty="0" smtClean="0">
                <a:hlinkClick r:id="rId5"/>
              </a:rPr>
              <a:t>http://periodika.osu.cz/osetrovatelstviaporodniasistence/dok/2013-01/6_madziova_janikova.pdf</a:t>
            </a:r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12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Odborná terminológia</a:t>
            </a:r>
            <a:endParaRPr lang="sk-SK" b="1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sk-SK" sz="2000" dirty="0" smtClean="0"/>
              <a:t>40 ročný kontinuálny vývoj </a:t>
            </a:r>
          </a:p>
          <a:p>
            <a:pPr lvl="0"/>
            <a:endParaRPr lang="sk-SK" sz="2000" dirty="0" smtClean="0"/>
          </a:p>
          <a:p>
            <a:pPr lvl="0">
              <a:buNone/>
            </a:pPr>
            <a:endParaRPr lang="sk-SK" sz="2000" dirty="0" smtClean="0"/>
          </a:p>
          <a:p>
            <a:pPr lvl="0"/>
            <a:r>
              <a:rPr lang="sk-SK" sz="2000" dirty="0" smtClean="0"/>
              <a:t>Klasifikačné systémy</a:t>
            </a:r>
          </a:p>
          <a:p>
            <a:pPr lvl="1">
              <a:buNone/>
            </a:pPr>
            <a:r>
              <a:rPr lang="sk-SK" b="1" dirty="0" smtClean="0"/>
              <a:t>NANDA- I</a:t>
            </a:r>
            <a:r>
              <a:rPr lang="sk-SK" dirty="0" smtClean="0"/>
              <a:t>, NIC, NOC</a:t>
            </a:r>
          </a:p>
          <a:p>
            <a:pPr lvl="0"/>
            <a:endParaRPr lang="sk-SK" sz="2000" dirty="0" smtClean="0"/>
          </a:p>
          <a:p>
            <a:pPr lvl="0"/>
            <a:r>
              <a:rPr lang="sk-SK" sz="2000" dirty="0" smtClean="0"/>
              <a:t>Etablovanie sa vo výskume a v pedagogike na Slovensku a v Českej republike </a:t>
            </a:r>
          </a:p>
          <a:p>
            <a:endParaRPr lang="sk-SK" dirty="0"/>
          </a:p>
        </p:txBody>
      </p:sp>
      <p:sp>
        <p:nvSpPr>
          <p:cNvPr id="7" name="Zástupný symbol obsahu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Alokácia finančných zdrojov</a:t>
            </a:r>
          </a:p>
          <a:p>
            <a:pPr lvl="0"/>
            <a:r>
              <a:rPr lang="sk-SK" dirty="0" smtClean="0"/>
              <a:t>Definovanie rozsahu ošetrovateľskej praxe</a:t>
            </a:r>
          </a:p>
          <a:p>
            <a:pPr lvl="0"/>
            <a:r>
              <a:rPr lang="sk-SK" dirty="0" smtClean="0"/>
              <a:t>Kompetencie sestry</a:t>
            </a:r>
          </a:p>
          <a:p>
            <a:pPr lvl="0"/>
            <a:r>
              <a:rPr lang="sk-SK" dirty="0" smtClean="0"/>
              <a:t>Profesionálna zodpovednosť</a:t>
            </a:r>
          </a:p>
          <a:p>
            <a:pPr lvl="0"/>
            <a:r>
              <a:rPr lang="sk-SK" dirty="0" smtClean="0"/>
              <a:t>Komunikácia</a:t>
            </a:r>
          </a:p>
          <a:p>
            <a:pPr lvl="0"/>
            <a:r>
              <a:rPr lang="sk-SK" dirty="0" smtClean="0"/>
              <a:t>Princípy ošetrovateľstva založeného na dôkazoch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13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90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k-SK" b="1" dirty="0" smtClean="0"/>
              <a:t>Odborná terminológia</a:t>
            </a:r>
            <a:endParaRPr lang="sk-SK" b="1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5196147"/>
              </p:ext>
            </p:extLst>
          </p:nvPr>
        </p:nvGraphicFramePr>
        <p:xfrm>
          <a:off x="107950" y="1268760"/>
          <a:ext cx="8928100" cy="5547500"/>
        </p:xfrm>
        <a:graphic>
          <a:graphicData uri="http://schemas.openxmlformats.org/drawingml/2006/table">
            <a:tbl>
              <a:tblPr/>
              <a:tblGrid>
                <a:gridCol w="2376488"/>
                <a:gridCol w="3240087"/>
                <a:gridCol w="3311525"/>
              </a:tblGrid>
              <a:tr h="4313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Výskum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Vzdelávanie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Klinická prax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17892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Multifaktoriálne</a:t>
                      </a: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 príčiny rozdielov </a:t>
                      </a:r>
                      <a:b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v definujúcich charakteristikách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Súčasť </a:t>
                      </a:r>
                      <a:r>
                        <a:rPr kumimoji="0" lang="sk-SK" sz="1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kurikúl</a:t>
                      </a:r>
                      <a:endParaRPr kumimoji="0" lang="sk-SK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Absencia vzoru z klinickej praxe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Legislatíva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Autonómny výkon praxe	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117892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Absencia </a:t>
                      </a:r>
                      <a:r>
                        <a:rPr kumimoji="0" lang="sk-SK" sz="1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valídnych</a:t>
                      </a: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 a </a:t>
                      </a:r>
                      <a:r>
                        <a:rPr kumimoji="0" lang="sk-SK" sz="1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reliabilných</a:t>
                      </a: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 nástrojov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Hodnotenie kvality dokumentovania diagnostických záverov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Absencia diagnostického zvažovania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172525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Národná validácia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Komparácia validačných štúdií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Revízia NANDA-I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Orientácia na biologické potreby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Automatické používanie diagnóz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Využívané úzke spektrum diagnóz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Vysoká variabilita v interpretácii definujúcich charakteristík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7621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sk-SK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sk-SK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Nákup licencie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</a:tbl>
          </a:graphicData>
        </a:graphic>
      </p:graphicFrame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718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Odborná terminológia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http://periodika.osu.cz/osetrovatelstviaporodniasistence/dok/2013-04/6_pospisilova_et_al.pdf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http://periodika.osu.cz/osetrovatelstviaporodniasistence/dok/2010-03/2_gurkova_cap_ziakova.pdf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http://periodika.osu.cz/osetrovatelstviaporodniasistence/dok/2013-03/1_ziakova_kol.pdf</a:t>
            </a:r>
            <a:endParaRPr lang="sk-SK" dirty="0" smtClean="0"/>
          </a:p>
          <a:p>
            <a:r>
              <a:rPr lang="sk-SK" dirty="0" smtClean="0">
                <a:hlinkClick r:id="rId5"/>
              </a:rPr>
              <a:t>http://periodika.osu.cz/osetrovatelstviaporodniasistence/dok/2012-04/3_zelenikova_ziakova.pdf</a:t>
            </a:r>
            <a:endParaRPr lang="sk-SK" dirty="0" smtClean="0"/>
          </a:p>
          <a:p>
            <a:r>
              <a:rPr lang="sk-SK" dirty="0" smtClean="0">
                <a:hlinkClick r:id="rId6"/>
              </a:rPr>
              <a:t>http://profeseonline.upol.cz/archive/2010/2/POL_CZ_2010-2-5_Zelenikova.pdf</a:t>
            </a:r>
            <a:endParaRPr lang="sk-SK" dirty="0" smtClean="0"/>
          </a:p>
          <a:p>
            <a:r>
              <a:rPr lang="sk-SK" dirty="0" smtClean="0">
                <a:hlinkClick r:id="rId7"/>
              </a:rPr>
              <a:t>http://profeseonline.upol.cz/archive/2011/2/POL_CZ_2011-2-6_Tabakova.pdf</a:t>
            </a:r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15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Odborná terminológia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http://profeseonline.upol.cz/archive/2012/1/POL_CZ_2012-1-6_Tomagova.pdf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http://profeseonline.upol.cz/archive/2012/1/POL_CZ_2012-1-8_Zelenikova.pdf</a:t>
            </a:r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16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Hodnotiace nástroje a techniky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V zahraničí rutinne používané od 80-tych rokoch minulého storočia </a:t>
            </a:r>
          </a:p>
          <a:p>
            <a:r>
              <a:rPr lang="sk-SK" dirty="0" smtClean="0"/>
              <a:t>Hodnotiace nástroje a techniky sa začali vo veľkej miere vyvíjať posledných 60 rokov</a:t>
            </a:r>
          </a:p>
          <a:p>
            <a:r>
              <a:rPr lang="sk-SK" dirty="0" smtClean="0"/>
              <a:t>Nástroje pre výskum a nástroje pre klinickú prax</a:t>
            </a:r>
          </a:p>
          <a:p>
            <a:r>
              <a:rPr lang="sk-SK" dirty="0" smtClean="0"/>
              <a:t>Absencia národnej databázy hodnotiacich techník a nástrojov</a:t>
            </a:r>
          </a:p>
          <a:p>
            <a:pPr lvl="1"/>
            <a:r>
              <a:rPr lang="sk-SK" dirty="0" smtClean="0"/>
              <a:t>Lingvistická validácia</a:t>
            </a:r>
          </a:p>
          <a:p>
            <a:pPr lvl="1"/>
            <a:r>
              <a:rPr lang="sk-SK" dirty="0" smtClean="0"/>
              <a:t>Testovanie </a:t>
            </a:r>
            <a:r>
              <a:rPr lang="sk-SK" dirty="0" err="1" smtClean="0"/>
              <a:t>psychometrických</a:t>
            </a:r>
            <a:r>
              <a:rPr lang="sk-SK" dirty="0" smtClean="0"/>
              <a:t> vlastností</a:t>
            </a:r>
          </a:p>
          <a:p>
            <a:pPr lvl="1"/>
            <a:r>
              <a:rPr lang="sk-SK" dirty="0" smtClean="0"/>
              <a:t>Výskum</a:t>
            </a:r>
          </a:p>
          <a:p>
            <a:pPr lvl="1">
              <a:buNone/>
            </a:pP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17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Hodnotiace nástroje a techniky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http://periodika.osu.cz/osetrovatelstviaporodniasistence/dok/2010-03/6_vorosova.pdf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http://periodika.osu.cz/osetrovatelstviaporodniasistence/dok/2013-03/6_sikorova_buzgova.pdf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http://periodika.osu.cz/osetrovatelstviaporodniasistence/dok/2013-03/2_mandysova_kol.pdf</a:t>
            </a:r>
            <a:endParaRPr lang="sk-SK" dirty="0" smtClean="0"/>
          </a:p>
          <a:p>
            <a:r>
              <a:rPr lang="sk-SK" dirty="0" smtClean="0">
                <a:hlinkClick r:id="rId5"/>
              </a:rPr>
              <a:t>http://periodika.osu.cz/osetrovatelstviaporodniasistence/dok/2013-03/5_buzgova_kol.pdf</a:t>
            </a:r>
            <a:endParaRPr lang="sk-SK" dirty="0" smtClean="0"/>
          </a:p>
          <a:p>
            <a:r>
              <a:rPr lang="sk-SK" dirty="0" smtClean="0">
                <a:hlinkClick r:id="rId6"/>
              </a:rPr>
              <a:t>http://profeseonline.upol.cz/archive/2009/2/POL_CZ_2009-2-1_Tomagova.pdf</a:t>
            </a:r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18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Ošetrovateľskej starostlivosť – kvalita, postupy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sk-SK" dirty="0" smtClean="0"/>
              <a:t>Ošetrovateľstva založené na dôkazoch (</a:t>
            </a:r>
            <a:r>
              <a:rPr lang="sk-SK" dirty="0" err="1" smtClean="0"/>
              <a:t>Evidence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endParaRPr lang="sk-SK" dirty="0" smtClean="0"/>
          </a:p>
          <a:p>
            <a:pPr>
              <a:buNone/>
            </a:pPr>
            <a:r>
              <a:rPr lang="sk-SK" dirty="0" err="1" smtClean="0"/>
              <a:t>Nursing</a:t>
            </a:r>
            <a:r>
              <a:rPr lang="sk-SK" dirty="0" smtClean="0"/>
              <a:t>, EBN) je založené: </a:t>
            </a:r>
          </a:p>
          <a:p>
            <a:pPr lvl="1"/>
            <a:r>
              <a:rPr lang="sk-SK" dirty="0" smtClean="0"/>
              <a:t>na zhromažďovanie</a:t>
            </a:r>
          </a:p>
          <a:p>
            <a:pPr lvl="1"/>
            <a:r>
              <a:rPr lang="sk-SK" dirty="0" smtClean="0"/>
              <a:t>interpretáciu a integráciu </a:t>
            </a:r>
            <a:r>
              <a:rPr lang="sk-SK" dirty="0" err="1" smtClean="0"/>
              <a:t>valídnych</a:t>
            </a:r>
            <a:r>
              <a:rPr lang="sk-SK" dirty="0" smtClean="0"/>
              <a:t>, dôležitých</a:t>
            </a:r>
          </a:p>
          <a:p>
            <a:pPr lvl="1"/>
            <a:r>
              <a:rPr lang="sk-SK" dirty="0" smtClean="0"/>
              <a:t>a použiteľných výsledkov výskumov v ošetrovateľskej praxi</a:t>
            </a:r>
          </a:p>
          <a:p>
            <a:pPr lvl="1"/>
            <a:endParaRPr lang="sk-SK" dirty="0" smtClean="0"/>
          </a:p>
          <a:p>
            <a:pPr lvl="1"/>
            <a:endParaRPr lang="sk-SK" dirty="0" smtClean="0"/>
          </a:p>
          <a:p>
            <a:pPr lvl="1"/>
            <a:endParaRPr lang="sk-SK" dirty="0" smtClean="0"/>
          </a:p>
          <a:p>
            <a:pPr algn="ctr">
              <a:buNone/>
            </a:pPr>
            <a:r>
              <a:rPr lang="sk-SK" dirty="0" smtClean="0"/>
              <a:t> s cieľom zvýšiť kvalitu starostlivosti o pacientov a </a:t>
            </a:r>
          </a:p>
          <a:p>
            <a:pPr algn="ctr">
              <a:buNone/>
            </a:pPr>
            <a:r>
              <a:rPr lang="sk-SK" dirty="0" smtClean="0"/>
              <a:t>poskytovať  čo najefektívnejšie ošetrovateľskú starostlivosť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19</a:t>
            </a:fld>
            <a:endParaRPr lang="sk-SK"/>
          </a:p>
        </p:txBody>
      </p:sp>
      <p:sp>
        <p:nvSpPr>
          <p:cNvPr id="6" name="Šípka dolu 5"/>
          <p:cNvSpPr/>
          <p:nvPr/>
        </p:nvSpPr>
        <p:spPr>
          <a:xfrm>
            <a:off x="4067944" y="3861048"/>
            <a:ext cx="14401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3600" b="1" dirty="0" smtClean="0"/>
              <a:t>Ošetrovateľskej starostlivosť – kvalita, postupy, bezpečnosť pacienta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>
                <a:hlinkClick r:id="rId2"/>
              </a:rPr>
              <a:t>http://periodika.osu.cz/osetrovatelstviaporodniasistence/dok/2013-04/7_pavlov_hola.pdf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http://profeseonline.upol.cz/archive/2008/2/POL_CZ_2008-2-6_Zelenikova.pdf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http://profeseonline.upol.cz/archive/2011/1/POL_CZ_2011-1-2_Jezova.pdf</a:t>
            </a:r>
            <a:endParaRPr lang="sk-SK" dirty="0" smtClean="0"/>
          </a:p>
          <a:p>
            <a:r>
              <a:rPr lang="sk-SK" dirty="0" smtClean="0">
                <a:hlinkClick r:id="rId5"/>
              </a:rPr>
              <a:t>http://profeseonline.upol.cz/archive/2013/2/POL_CZ_2013-2-7_Winklerova.pdf</a:t>
            </a:r>
            <a:endParaRPr lang="sk-SK" dirty="0" smtClean="0"/>
          </a:p>
          <a:p>
            <a:r>
              <a:rPr lang="sk-SK" dirty="0" smtClean="0">
                <a:hlinkClick r:id="rId6"/>
              </a:rPr>
              <a:t>http://profeseonline.upol.cz/archive/2014/1/POL_CZ_2014-1-3_Klemsova.pdf</a:t>
            </a:r>
            <a:endParaRPr lang="sk-SK" dirty="0" smtClean="0"/>
          </a:p>
          <a:p>
            <a:r>
              <a:rPr lang="sk-SK" dirty="0" smtClean="0">
                <a:hlinkClick r:id="rId7"/>
              </a:rPr>
              <a:t>http://www.osetrovatelstvo.eu/archiv/2014-rocnik-4/cislo-1/efektivita-viacnasobnych-intervencii-na-prevenciu-padov-seniorov-v-instituciach-aplikacia-ebp-v-klinickej-praxi</a:t>
            </a:r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20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Edukácia pacienta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Nezávislá funkcia ošetrovateľstva</a:t>
            </a:r>
          </a:p>
          <a:p>
            <a:r>
              <a:rPr lang="sk-SK" dirty="0" smtClean="0"/>
              <a:t>Cieľ -  maximalizovať ľudský potenciál pre optimálnu kvalitu zdravia, ako aj  života pri chronických a nevyliečiteľných ochoreniach</a:t>
            </a:r>
          </a:p>
          <a:p>
            <a:pPr lvl="1"/>
            <a:r>
              <a:rPr lang="sk-SK" dirty="0" smtClean="0"/>
              <a:t>Hodnotenie efektivity edukácie</a:t>
            </a:r>
          </a:p>
          <a:p>
            <a:pPr lvl="1"/>
            <a:r>
              <a:rPr lang="sk-SK" dirty="0" smtClean="0"/>
              <a:t>Hodnotenie kvality edukačných materiálov </a:t>
            </a:r>
          </a:p>
          <a:p>
            <a:pPr lvl="1"/>
            <a:r>
              <a:rPr lang="sk-SK" dirty="0" smtClean="0"/>
              <a:t>Hodnotenie efektivity edukačných metód</a:t>
            </a:r>
          </a:p>
          <a:p>
            <a:pPr lvl="1"/>
            <a:endParaRPr lang="sk-SK" dirty="0" smtClean="0"/>
          </a:p>
          <a:p>
            <a:pPr>
              <a:buNone/>
            </a:pPr>
            <a:endParaRPr lang="sk-SK" dirty="0" smtClean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21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Edukácia pacienta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http://periodika.osu.cz/osetrovatelstviaporodniasistence/dok/2010-02/9_trpisova.pdf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http://profeseonline.upol.cz/archive/2010/3/POL_CZ_2010-3-1_Gurkova.pdf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http://profeseonline.upol.cz/archive/2012/1/POL_CZ_2012-1-3_Chamerova.pdf</a:t>
            </a:r>
            <a:endParaRPr lang="sk-SK" dirty="0" smtClean="0"/>
          </a:p>
          <a:p>
            <a:r>
              <a:rPr lang="sk-SK" dirty="0" smtClean="0">
                <a:hlinkClick r:id="rId5"/>
              </a:rPr>
              <a:t>http://periodika.osu.cz/osetrovatelstviaporodniasistence/dok/2011-02/4_hlinkova_nemcova.pdf</a:t>
            </a:r>
            <a:endParaRPr lang="sk-SK" dirty="0" smtClean="0"/>
          </a:p>
          <a:p>
            <a:r>
              <a:rPr lang="sk-SK" dirty="0" smtClean="0">
                <a:hlinkClick r:id="rId6"/>
              </a:rPr>
              <a:t>http://periodika.osu.cz/osetrovatelstviaporodniasistence/dok/2011-01/5_majernikova.pdf</a:t>
            </a:r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22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Profesionálna príprava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M</a:t>
            </a:r>
            <a:r>
              <a:rPr lang="sk-SK" dirty="0" smtClean="0">
                <a:cs typeface="Arial" pitchFamily="34" charset="0"/>
              </a:rPr>
              <a:t>odely klinickej výučby </a:t>
            </a:r>
            <a:r>
              <a:rPr lang="sk-SK" dirty="0" err="1" smtClean="0">
                <a:cs typeface="Arial" pitchFamily="34" charset="0"/>
              </a:rPr>
              <a:t>vs</a:t>
            </a:r>
            <a:r>
              <a:rPr lang="sk-SK" dirty="0" smtClean="0">
                <a:cs typeface="Arial" pitchFamily="34" charset="0"/>
              </a:rPr>
              <a:t>. faktory klinického prostredia</a:t>
            </a:r>
          </a:p>
          <a:p>
            <a:pPr>
              <a:buNone/>
            </a:pPr>
            <a:endParaRPr lang="sk-SK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buNone/>
            </a:pPr>
            <a:endParaRPr lang="sk-SK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buNone/>
            </a:pPr>
            <a:endParaRPr lang="sk-SK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Rozvoj profesijnej identity </a:t>
            </a:r>
          </a:p>
          <a:p>
            <a:pPr marL="274320" lvl="1" indent="0">
              <a:buNone/>
            </a:pPr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Autonómia, socializácia, profesijné normy...</a:t>
            </a:r>
          </a:p>
          <a:p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Rozvoj klinických kompetencií </a:t>
            </a:r>
          </a:p>
          <a:p>
            <a:pPr marL="274320" lvl="1" indent="0">
              <a:buNone/>
            </a:pPr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Spôsobilosti, klinické rozhodovanie</a:t>
            </a:r>
          </a:p>
          <a:p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Osobnostný rozvoj, interpersonálne zručnosti</a:t>
            </a:r>
          </a:p>
          <a:p>
            <a:pPr marL="274320" lvl="1" indent="0">
              <a:buNone/>
            </a:pPr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Sebareflexia, komunikácia</a:t>
            </a:r>
          </a:p>
          <a:p>
            <a:r>
              <a:rPr lang="sk-SK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Tímová spolupráca, časový manažment, vedenie</a:t>
            </a:r>
            <a:endParaRPr lang="sk-SK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23</a:t>
            </a:fld>
            <a:endParaRPr lang="sk-SK"/>
          </a:p>
        </p:txBody>
      </p:sp>
      <p:sp>
        <p:nvSpPr>
          <p:cNvPr id="6" name="Šípka dolu 5"/>
          <p:cNvSpPr/>
          <p:nvPr/>
        </p:nvSpPr>
        <p:spPr>
          <a:xfrm>
            <a:off x="3779912" y="2204864"/>
            <a:ext cx="484632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Profesionálna príprava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http://profeseonline.upol.cz/archive/2008/2/POL_CZ_2008-2-4_Talianova.pdf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http://profeseonline.upol.cz/archive/2013/2/POL_CZ_2013-2-3_Juhasova.pdf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http://www.osetrovatelstvo.eu/archiv/2014-rocnik-4/cislo-2/uplatnenie-kompetencii-sestier-v-praxi</a:t>
            </a:r>
            <a:endParaRPr lang="sk-SK" dirty="0" smtClean="0"/>
          </a:p>
          <a:p>
            <a:r>
              <a:rPr lang="sk-SK" dirty="0" smtClean="0">
                <a:hlinkClick r:id="rId5"/>
              </a:rPr>
              <a:t>http://www.osetrovatelstvo.eu/archiv/2013-rocnik-3/cislo-2/nastroje-klinicke-rozvahy-pro-vyuku-osetrovatelskeho-procesu</a:t>
            </a:r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24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Profesionálna príprava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http://www.jfmed.uniba.sk/fileadmin/jlf/Pracoviska/ustav-osetrovatelstva/Konferencia-zbornik-program/2014-konferencia-fulltext-web.pdf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http://periodika.osu.cz/osetrovatelstviaporodniasistence/dok/2011-03/6_berankova.pdf</a:t>
            </a:r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25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800" b="1" dirty="0" smtClean="0"/>
              <a:t>Etické aspekty poskytovania ošetrovateľskej starostlivosti</a:t>
            </a:r>
            <a:endParaRPr lang="sk-SK" sz="28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http://periodika.osu.cz/osetrovatelstviaporodniasistence/dok/2010-04/1_tabakova.pdf</a:t>
            </a:r>
            <a:endParaRPr lang="sk-SK" dirty="0" smtClean="0"/>
          </a:p>
          <a:p>
            <a:r>
              <a:rPr lang="sk-SK" dirty="0" smtClean="0">
                <a:hlinkClick r:id="rId3"/>
              </a:rPr>
              <a:t>http://profeseonline.upol.cz/archive/2009/2/POL_CZ_2009-2-2_Balazova.pdf</a:t>
            </a:r>
            <a:endParaRPr lang="sk-SK" dirty="0" smtClean="0"/>
          </a:p>
          <a:p>
            <a:r>
              <a:rPr lang="sk-SK" dirty="0" smtClean="0">
                <a:hlinkClick r:id="rId4"/>
              </a:rPr>
              <a:t>http://profeseonline.upol.cz/archive/2008/1/POL_CZ_2008-1-2_Cap.pdf</a:t>
            </a:r>
            <a:endParaRPr lang="sk-SK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26</a:t>
            </a:fld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Použitá literatúra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FAIN, J.A</a:t>
            </a:r>
            <a:r>
              <a:rPr lang="cs-CZ" sz="2000" dirty="0" smtClean="0"/>
              <a:t>. </a:t>
            </a:r>
            <a:r>
              <a:rPr lang="cs-CZ" sz="2000" i="1" dirty="0" err="1" smtClean="0"/>
              <a:t>Reading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understanding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and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applaying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nursing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research</a:t>
            </a:r>
            <a:r>
              <a:rPr lang="cs-CZ" sz="2000" i="1" dirty="0" smtClean="0"/>
              <a:t>. A text and </a:t>
            </a:r>
            <a:r>
              <a:rPr lang="cs-CZ" sz="2000" i="1" dirty="0" err="1" smtClean="0"/>
              <a:t>workbook</a:t>
            </a:r>
            <a:r>
              <a:rPr lang="cs-CZ" sz="2000" i="1" dirty="0" smtClean="0"/>
              <a:t>. </a:t>
            </a:r>
            <a:r>
              <a:rPr lang="cs-CZ" sz="2000" dirty="0" err="1" smtClean="0"/>
              <a:t>Philadeplphia</a:t>
            </a:r>
            <a:r>
              <a:rPr lang="cs-CZ" sz="2000" dirty="0" smtClean="0"/>
              <a:t>: F. A. Davis </a:t>
            </a:r>
            <a:r>
              <a:rPr lang="cs-CZ" sz="2000" dirty="0" err="1" smtClean="0"/>
              <a:t>Company</a:t>
            </a:r>
            <a:r>
              <a:rPr lang="cs-CZ" sz="2000" dirty="0" smtClean="0"/>
              <a:t>, 1999. 371 s. ISBN 0-8036-0227-8.</a:t>
            </a:r>
            <a:endParaRPr lang="sk-SK" sz="2000" dirty="0" smtClean="0"/>
          </a:p>
          <a:p>
            <a:r>
              <a:rPr lang="cs-CZ" sz="2000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SCHMIDT, N.A - BROWN, J.M. </a:t>
            </a:r>
            <a:r>
              <a:rPr lang="cs-CZ" sz="2000" i="1" dirty="0" smtClean="0"/>
              <a:t>Evidence </a:t>
            </a:r>
            <a:r>
              <a:rPr lang="cs-CZ" sz="2000" i="1" dirty="0" err="1" smtClean="0"/>
              <a:t>Based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Practice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for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nurses</a:t>
            </a:r>
            <a:r>
              <a:rPr lang="cs-CZ" sz="2000" i="1" dirty="0" smtClean="0"/>
              <a:t>: </a:t>
            </a:r>
            <a:r>
              <a:rPr lang="cs-CZ" sz="2000" i="1" dirty="0" err="1" smtClean="0"/>
              <a:t>Appraisal</a:t>
            </a:r>
            <a:r>
              <a:rPr lang="cs-CZ" sz="2000" i="1" dirty="0" smtClean="0"/>
              <a:t> and </a:t>
            </a:r>
            <a:r>
              <a:rPr lang="cs-CZ" sz="2000" i="1" dirty="0" err="1" smtClean="0"/>
              <a:t>application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for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research</a:t>
            </a:r>
            <a:r>
              <a:rPr lang="cs-CZ" sz="2000" dirty="0" smtClean="0"/>
              <a:t>. </a:t>
            </a:r>
            <a:r>
              <a:rPr lang="cs-CZ" sz="2000" dirty="0" err="1" smtClean="0"/>
              <a:t>Sudbury</a:t>
            </a:r>
            <a:r>
              <a:rPr lang="cs-CZ" sz="2000" dirty="0" smtClean="0"/>
              <a:t>: Jones and </a:t>
            </a:r>
            <a:r>
              <a:rPr lang="cs-CZ" sz="2000" dirty="0" err="1" smtClean="0"/>
              <a:t>Bartlet</a:t>
            </a:r>
            <a:r>
              <a:rPr lang="cs-CZ" sz="2000" dirty="0" smtClean="0"/>
              <a:t> </a:t>
            </a:r>
            <a:r>
              <a:rPr lang="cs-CZ" sz="2000" dirty="0" err="1" smtClean="0"/>
              <a:t>Learning</a:t>
            </a:r>
            <a:r>
              <a:rPr lang="cs-CZ" sz="2000" dirty="0" smtClean="0"/>
              <a:t>, </a:t>
            </a:r>
            <a:r>
              <a:rPr lang="cs-CZ" sz="2000" dirty="0" smtClean="0"/>
              <a:t>2012. 522 p. ISBN 978-1-4496-2407-1.</a:t>
            </a:r>
          </a:p>
          <a:p>
            <a:r>
              <a:rPr lang="cs-CZ" sz="2000" dirty="0" smtClean="0"/>
              <a:t>JAROŠOVÁ, D. -  ZELENÍKOVÁ, R. </a:t>
            </a:r>
            <a:r>
              <a:rPr lang="cs-CZ" sz="2000" i="1" dirty="0" smtClean="0"/>
              <a:t>Ošetřovatelství </a:t>
            </a:r>
            <a:r>
              <a:rPr lang="cs-CZ" sz="2000" i="1" dirty="0" smtClean="0"/>
              <a:t>založené na důkazech</a:t>
            </a:r>
            <a:r>
              <a:rPr lang="cs-CZ" sz="2000" dirty="0" smtClean="0"/>
              <a:t>. </a:t>
            </a:r>
            <a:r>
              <a:rPr lang="cs-CZ" sz="2000" dirty="0" smtClean="0"/>
              <a:t>Praha: </a:t>
            </a:r>
            <a:r>
              <a:rPr lang="cs-CZ" sz="2000" dirty="0" err="1" smtClean="0"/>
              <a:t>Grada</a:t>
            </a:r>
            <a:r>
              <a:rPr lang="cs-CZ" sz="2000" dirty="0" smtClean="0"/>
              <a:t> </a:t>
            </a:r>
            <a:r>
              <a:rPr lang="cs-CZ" sz="2000" dirty="0" err="1" smtClean="0"/>
              <a:t>Publising</a:t>
            </a:r>
            <a:r>
              <a:rPr lang="cs-CZ" sz="2000" dirty="0" smtClean="0"/>
              <a:t>, a.s</a:t>
            </a:r>
            <a:r>
              <a:rPr lang="cs-CZ" sz="2000" dirty="0" smtClean="0"/>
              <a:t>., 2014</a:t>
            </a:r>
            <a:r>
              <a:rPr lang="cs-CZ" sz="2000" dirty="0" smtClean="0"/>
              <a:t>. 138 s</a:t>
            </a:r>
            <a:r>
              <a:rPr lang="cs-CZ" sz="2000" dirty="0" smtClean="0"/>
              <a:t>. </a:t>
            </a:r>
            <a:r>
              <a:rPr lang="cs-CZ" sz="2000" smtClean="0"/>
              <a:t>ISBN978-80-247-5345-4</a:t>
            </a:r>
            <a:r>
              <a:rPr lang="cs-CZ" sz="2000" dirty="0" smtClean="0"/>
              <a:t>.</a:t>
            </a:r>
          </a:p>
          <a:p>
            <a:endParaRPr lang="sk-SK" dirty="0" smtClean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1229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3805</TotalTime>
  <Words>950</Words>
  <Application>Microsoft Office PowerPoint</Application>
  <PresentationFormat>Prezentácia na obrazovke (4:3)</PresentationFormat>
  <Paragraphs>290</Paragraphs>
  <Slides>27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27</vt:i4>
      </vt:variant>
    </vt:vector>
  </HeadingPairs>
  <TitlesOfParts>
    <vt:vector size="28" baseType="lpstr">
      <vt:lpstr>Jasnosť</vt:lpstr>
      <vt:lpstr>Oblasti ošetrovateľského výskumu</vt:lpstr>
      <vt:lpstr>Aký význam má výskum pre ošetrovateľstvo?</vt:lpstr>
      <vt:lpstr>Prezentácia programu PowerPoint</vt:lpstr>
      <vt:lpstr>Zdroje, inšpirácie</vt:lpstr>
      <vt:lpstr>Načo sa môže zamerať vo výskume  v ošetrovateľstve?</vt:lpstr>
      <vt:lpstr>Vybrané témy ošetrovateľského výskumu</vt:lpstr>
      <vt:lpstr>Kvalita života</vt:lpstr>
      <vt:lpstr>Kvalita života</vt:lpstr>
      <vt:lpstr>Kvalita života</vt:lpstr>
      <vt:lpstr>Kvalita života</vt:lpstr>
      <vt:lpstr>Problémy profesie</vt:lpstr>
      <vt:lpstr>Problémy profesie</vt:lpstr>
      <vt:lpstr>Odborná terminológia</vt:lpstr>
      <vt:lpstr>Odborná terminológia</vt:lpstr>
      <vt:lpstr>Odborná terminológia</vt:lpstr>
      <vt:lpstr>Odborná terminológia</vt:lpstr>
      <vt:lpstr>Hodnotiace nástroje a techniky</vt:lpstr>
      <vt:lpstr>Hodnotiace nástroje a techniky</vt:lpstr>
      <vt:lpstr>Ošetrovateľskej starostlivosť – kvalita, postupy</vt:lpstr>
      <vt:lpstr>Ošetrovateľskej starostlivosť – kvalita, postupy, bezpečnosť pacienta</vt:lpstr>
      <vt:lpstr>Edukácia pacienta</vt:lpstr>
      <vt:lpstr>Edukácia pacienta</vt:lpstr>
      <vt:lpstr>Profesionálna príprava</vt:lpstr>
      <vt:lpstr>Profesionálna príprava</vt:lpstr>
      <vt:lpstr>Profesionálna príprava</vt:lpstr>
      <vt:lpstr>Etické aspekty poskytovania ošetrovateľskej starostlivosti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Vyhľadávanie literárnych prameňov, ich použitie a spracovanie.</dc:title>
  <dc:creator>Juraj Cap</dc:creator>
  <cp:lastModifiedBy>Juraj Cap</cp:lastModifiedBy>
  <cp:revision>131</cp:revision>
  <dcterms:created xsi:type="dcterms:W3CDTF">2015-02-22T08:00:20Z</dcterms:created>
  <dcterms:modified xsi:type="dcterms:W3CDTF">2015-10-20T10:51:39Z</dcterms:modified>
</cp:coreProperties>
</file>