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60" r:id="rId1"/>
  </p:sldMasterIdLst>
  <p:notesMasterIdLst>
    <p:notesMasterId r:id="rId19"/>
  </p:notesMasterIdLst>
  <p:sldIdLst>
    <p:sldId id="263" r:id="rId2"/>
    <p:sldId id="257" r:id="rId3"/>
    <p:sldId id="259" r:id="rId4"/>
    <p:sldId id="261" r:id="rId5"/>
    <p:sldId id="264" r:id="rId6"/>
    <p:sldId id="262" r:id="rId7"/>
    <p:sldId id="272" r:id="rId8"/>
    <p:sldId id="265" r:id="rId9"/>
    <p:sldId id="273" r:id="rId10"/>
    <p:sldId id="266" r:id="rId11"/>
    <p:sldId id="267" r:id="rId12"/>
    <p:sldId id="268" r:id="rId13"/>
    <p:sldId id="269" r:id="rId14"/>
    <p:sldId id="270" r:id="rId15"/>
    <p:sldId id="271" r:id="rId16"/>
    <p:sldId id="258" r:id="rId17"/>
    <p:sldId id="274" r:id="rId18"/>
  </p:sldIdLst>
  <p:sldSz cx="9144000" cy="6858000" type="screen4x3"/>
  <p:notesSz cx="6858000" cy="9144000"/>
  <p:defaultTextStyle>
    <a:defPPr>
      <a:defRPr lang="sk-SK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redný štýl 2 - zvýrazneni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2" d="100"/>
          <a:sy n="112" d="100"/>
        </p:scale>
        <p:origin x="-1584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1">
  <dgm:title val=""/>
  <dgm:desc val=""/>
  <dgm:catLst>
    <dgm:cat type="accent1" pri="11100"/>
  </dgm:catLst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8EB617A3-4029-4D53-8A3D-CBD5DFBBD935}" type="doc">
      <dgm:prSet loTypeId="urn:microsoft.com/office/officeart/2005/8/layout/cycle2" loCatId="cycle" qsTypeId="urn:microsoft.com/office/officeart/2005/8/quickstyle/simple1" qsCatId="simple" csTypeId="urn:microsoft.com/office/officeart/2005/8/colors/accent1_1" csCatId="accent1" phldr="1"/>
      <dgm:spPr/>
      <dgm:t>
        <a:bodyPr/>
        <a:lstStyle/>
        <a:p>
          <a:endParaRPr lang="sk-SK"/>
        </a:p>
      </dgm:t>
    </dgm:pt>
    <dgm:pt modelId="{5ECD96CB-C98B-497A-972E-BE0E63DFB68F}">
      <dgm:prSet custT="1"/>
      <dgm:spPr/>
      <dgm:t>
        <a:bodyPr/>
        <a:lstStyle/>
        <a:p>
          <a:pPr rtl="0"/>
          <a:r>
            <a:rPr lang="sk-SK" sz="1050" dirty="0" smtClean="0"/>
            <a:t>1. </a:t>
          </a:r>
          <a:br>
            <a:rPr lang="sk-SK" sz="1050" dirty="0" smtClean="0"/>
          </a:br>
          <a:r>
            <a:rPr lang="sk-SK" sz="1050" dirty="0" smtClean="0"/>
            <a:t>Stanovenie otázky (PICO)</a:t>
          </a:r>
          <a:endParaRPr lang="sk-SK" sz="1050" dirty="0"/>
        </a:p>
      </dgm:t>
    </dgm:pt>
    <dgm:pt modelId="{AD1EA973-8464-4AA9-B9C1-5173597FBE1F}" type="parTrans" cxnId="{6F510721-34C4-4AB5-B7D8-04E816D2B963}">
      <dgm:prSet/>
      <dgm:spPr/>
      <dgm:t>
        <a:bodyPr/>
        <a:lstStyle/>
        <a:p>
          <a:endParaRPr lang="sk-SK" sz="2400"/>
        </a:p>
      </dgm:t>
    </dgm:pt>
    <dgm:pt modelId="{97ABE104-57F7-46C8-B76A-3BEEE99F35A8}" type="sibTrans" cxnId="{6F510721-34C4-4AB5-B7D8-04E816D2B963}">
      <dgm:prSet custT="1"/>
      <dgm:spPr/>
      <dgm:t>
        <a:bodyPr/>
        <a:lstStyle/>
        <a:p>
          <a:endParaRPr lang="sk-SK" sz="900"/>
        </a:p>
      </dgm:t>
    </dgm:pt>
    <dgm:pt modelId="{60728F93-B4B6-49B0-8D0A-6C83DF334990}">
      <dgm:prSet custT="1"/>
      <dgm:spPr/>
      <dgm:t>
        <a:bodyPr/>
        <a:lstStyle/>
        <a:p>
          <a:pPr rtl="0"/>
          <a:r>
            <a:rPr lang="sk-SK" sz="900" dirty="0" smtClean="0"/>
            <a:t>2. </a:t>
          </a:r>
          <a:br>
            <a:rPr lang="sk-SK" sz="900" dirty="0" smtClean="0"/>
          </a:br>
          <a:r>
            <a:rPr lang="sk-SK" sz="900" dirty="0" smtClean="0"/>
            <a:t>Systematické vyhľadávanie literatúry</a:t>
          </a:r>
          <a:endParaRPr lang="sk-SK" sz="900" dirty="0"/>
        </a:p>
      </dgm:t>
    </dgm:pt>
    <dgm:pt modelId="{E6005A82-38C5-4135-9A0C-30B40A615EF2}" type="parTrans" cxnId="{98343FD9-2E80-4EA6-B126-20863B516FC7}">
      <dgm:prSet/>
      <dgm:spPr/>
      <dgm:t>
        <a:bodyPr/>
        <a:lstStyle/>
        <a:p>
          <a:endParaRPr lang="sk-SK" sz="2400"/>
        </a:p>
      </dgm:t>
    </dgm:pt>
    <dgm:pt modelId="{A66D7C45-A11F-48BB-9633-F072B4FD84B8}" type="sibTrans" cxnId="{98343FD9-2E80-4EA6-B126-20863B516FC7}">
      <dgm:prSet custT="1"/>
      <dgm:spPr/>
      <dgm:t>
        <a:bodyPr/>
        <a:lstStyle/>
        <a:p>
          <a:endParaRPr lang="sk-SK" sz="900"/>
        </a:p>
      </dgm:t>
    </dgm:pt>
    <dgm:pt modelId="{E9706EE4-BCF3-4502-8606-DC12038C6357}">
      <dgm:prSet custT="1"/>
      <dgm:spPr/>
      <dgm:t>
        <a:bodyPr/>
        <a:lstStyle/>
        <a:p>
          <a:pPr rtl="0"/>
          <a:r>
            <a:rPr lang="sk-SK" sz="1050" dirty="0" smtClean="0"/>
            <a:t>3. </a:t>
          </a:r>
          <a:br>
            <a:rPr lang="sk-SK" sz="1050" dirty="0" smtClean="0"/>
          </a:br>
          <a:r>
            <a:rPr lang="sk-SK" sz="1050" dirty="0" smtClean="0"/>
            <a:t>Kritická analýzy článkov vzhľadom k otázke (PICO)</a:t>
          </a:r>
          <a:endParaRPr lang="sk-SK" sz="1050" dirty="0"/>
        </a:p>
      </dgm:t>
    </dgm:pt>
    <dgm:pt modelId="{A2398D3E-FB2F-42C1-8906-BCAFC848C36D}" type="parTrans" cxnId="{1764E668-02B6-4324-AA69-1CF7FBAABD2F}">
      <dgm:prSet/>
      <dgm:spPr/>
      <dgm:t>
        <a:bodyPr/>
        <a:lstStyle/>
        <a:p>
          <a:endParaRPr lang="sk-SK" sz="2400"/>
        </a:p>
      </dgm:t>
    </dgm:pt>
    <dgm:pt modelId="{0EFBAF43-521F-4321-A35E-B320F70825A2}" type="sibTrans" cxnId="{1764E668-02B6-4324-AA69-1CF7FBAABD2F}">
      <dgm:prSet custT="1"/>
      <dgm:spPr/>
      <dgm:t>
        <a:bodyPr/>
        <a:lstStyle/>
        <a:p>
          <a:endParaRPr lang="sk-SK" sz="900"/>
        </a:p>
      </dgm:t>
    </dgm:pt>
    <dgm:pt modelId="{37AE6D2E-B8AB-4D72-ABFE-C5EBCDCAA148}">
      <dgm:prSet custT="1"/>
      <dgm:spPr/>
      <dgm:t>
        <a:bodyPr/>
        <a:lstStyle/>
        <a:p>
          <a:pPr rtl="0"/>
          <a:r>
            <a:rPr lang="sk-SK" sz="1050" dirty="0" smtClean="0"/>
            <a:t>4. </a:t>
          </a:r>
          <a:br>
            <a:rPr lang="sk-SK" sz="1050" dirty="0" smtClean="0"/>
          </a:br>
          <a:r>
            <a:rPr lang="sk-SK" sz="1050" dirty="0" smtClean="0"/>
            <a:t>Výber relevantnej literatúry</a:t>
          </a:r>
          <a:endParaRPr lang="sk-SK" sz="1050" dirty="0"/>
        </a:p>
      </dgm:t>
    </dgm:pt>
    <dgm:pt modelId="{11856758-49C8-4880-A942-05DBFD18E959}" type="parTrans" cxnId="{6931E0DD-25C2-416A-9AEB-BA7C5B53AA0D}">
      <dgm:prSet/>
      <dgm:spPr/>
      <dgm:t>
        <a:bodyPr/>
        <a:lstStyle/>
        <a:p>
          <a:endParaRPr lang="sk-SK" sz="2400"/>
        </a:p>
      </dgm:t>
    </dgm:pt>
    <dgm:pt modelId="{B0AC6AFC-4E91-440B-8D42-B5A218E72F52}" type="sibTrans" cxnId="{6931E0DD-25C2-416A-9AEB-BA7C5B53AA0D}">
      <dgm:prSet custT="1"/>
      <dgm:spPr/>
      <dgm:t>
        <a:bodyPr/>
        <a:lstStyle/>
        <a:p>
          <a:endParaRPr lang="sk-SK" sz="900"/>
        </a:p>
      </dgm:t>
    </dgm:pt>
    <dgm:pt modelId="{22F37BA7-E57F-411E-9FD5-6E879C8A62AD}">
      <dgm:prSet custT="1"/>
      <dgm:spPr/>
      <dgm:t>
        <a:bodyPr/>
        <a:lstStyle/>
        <a:p>
          <a:pPr rtl="0"/>
          <a:r>
            <a:rPr lang="sk-SK" sz="900" dirty="0" smtClean="0"/>
            <a:t>5. </a:t>
          </a:r>
          <a:br>
            <a:rPr lang="sk-SK" sz="900" dirty="0" smtClean="0"/>
          </a:br>
          <a:r>
            <a:rPr lang="sk-SK" sz="900" dirty="0" smtClean="0"/>
            <a:t>Hodnotenie metodológie vybratej literatúry</a:t>
          </a:r>
          <a:endParaRPr lang="sk-SK" sz="900" dirty="0"/>
        </a:p>
      </dgm:t>
    </dgm:pt>
    <dgm:pt modelId="{15870930-1D25-4C3C-B46E-C61017EA6A5A}" type="parTrans" cxnId="{0249C4E6-E25A-4DC8-9276-E6FD76B96B62}">
      <dgm:prSet/>
      <dgm:spPr/>
      <dgm:t>
        <a:bodyPr/>
        <a:lstStyle/>
        <a:p>
          <a:endParaRPr lang="sk-SK" sz="2400"/>
        </a:p>
      </dgm:t>
    </dgm:pt>
    <dgm:pt modelId="{E5E40AE6-47D6-41B3-8F4F-2719F134B43F}" type="sibTrans" cxnId="{0249C4E6-E25A-4DC8-9276-E6FD76B96B62}">
      <dgm:prSet custT="1"/>
      <dgm:spPr/>
      <dgm:t>
        <a:bodyPr/>
        <a:lstStyle/>
        <a:p>
          <a:endParaRPr lang="sk-SK" sz="900"/>
        </a:p>
      </dgm:t>
    </dgm:pt>
    <dgm:pt modelId="{A4D74ABE-628A-4A02-881E-392A4CF1143A}">
      <dgm:prSet custT="1"/>
      <dgm:spPr/>
      <dgm:t>
        <a:bodyPr/>
        <a:lstStyle/>
        <a:p>
          <a:pPr rtl="0"/>
          <a:r>
            <a:rPr lang="sk-SK" sz="1050" dirty="0" smtClean="0"/>
            <a:t>7.</a:t>
          </a:r>
          <a:br>
            <a:rPr lang="sk-SK" sz="1050" dirty="0" smtClean="0"/>
          </a:br>
          <a:r>
            <a:rPr lang="sk-SK" sz="1050" dirty="0" smtClean="0"/>
            <a:t>Syntéza výsledkov</a:t>
          </a:r>
          <a:endParaRPr lang="sk-SK" sz="1050" dirty="0"/>
        </a:p>
      </dgm:t>
    </dgm:pt>
    <dgm:pt modelId="{672899F0-D643-4C78-A1C4-3C6F51D3EDE0}" type="parTrans" cxnId="{149D149D-A721-414A-8BD4-DC301568AF11}">
      <dgm:prSet/>
      <dgm:spPr/>
      <dgm:t>
        <a:bodyPr/>
        <a:lstStyle/>
        <a:p>
          <a:endParaRPr lang="sk-SK" sz="2400"/>
        </a:p>
      </dgm:t>
    </dgm:pt>
    <dgm:pt modelId="{5A39416F-E0C7-4107-8C65-D626006C13CC}" type="sibTrans" cxnId="{149D149D-A721-414A-8BD4-DC301568AF11}">
      <dgm:prSet custT="1"/>
      <dgm:spPr/>
      <dgm:t>
        <a:bodyPr/>
        <a:lstStyle/>
        <a:p>
          <a:endParaRPr lang="sk-SK" sz="900"/>
        </a:p>
      </dgm:t>
    </dgm:pt>
    <dgm:pt modelId="{49270EE4-E0B3-4743-9968-581A84066DC6}">
      <dgm:prSet custT="1"/>
      <dgm:spPr/>
      <dgm:t>
        <a:bodyPr/>
        <a:lstStyle/>
        <a:p>
          <a:pPr rtl="0"/>
          <a:r>
            <a:rPr lang="sk-SK" sz="1050" dirty="0" smtClean="0"/>
            <a:t>8. </a:t>
          </a:r>
          <a:br>
            <a:rPr lang="sk-SK" sz="1050" dirty="0" smtClean="0"/>
          </a:br>
          <a:r>
            <a:rPr lang="sk-SK" sz="1050" dirty="0" smtClean="0"/>
            <a:t>Závery</a:t>
          </a:r>
          <a:endParaRPr lang="sk-SK" sz="1050" dirty="0"/>
        </a:p>
      </dgm:t>
    </dgm:pt>
    <dgm:pt modelId="{62B55352-624A-4DE2-8793-AF4062BBEFAC}" type="parTrans" cxnId="{D5D5FCEE-29DF-4B30-9D46-6AC95C1F2464}">
      <dgm:prSet/>
      <dgm:spPr/>
      <dgm:t>
        <a:bodyPr/>
        <a:lstStyle/>
        <a:p>
          <a:endParaRPr lang="sk-SK" sz="2400"/>
        </a:p>
      </dgm:t>
    </dgm:pt>
    <dgm:pt modelId="{4AE868E8-A22C-4B3E-8241-390BE9A0C421}" type="sibTrans" cxnId="{D5D5FCEE-29DF-4B30-9D46-6AC95C1F2464}">
      <dgm:prSet custT="1"/>
      <dgm:spPr/>
      <dgm:t>
        <a:bodyPr/>
        <a:lstStyle/>
        <a:p>
          <a:endParaRPr lang="sk-SK" sz="900"/>
        </a:p>
      </dgm:t>
    </dgm:pt>
    <dgm:pt modelId="{9A47E589-E01E-4463-9DD8-09DB5C117F77}">
      <dgm:prSet custT="1"/>
      <dgm:spPr/>
      <dgm:t>
        <a:bodyPr/>
        <a:lstStyle/>
        <a:p>
          <a:pPr rtl="0"/>
          <a:r>
            <a:rPr lang="sk-SK" sz="1050" dirty="0" smtClean="0"/>
            <a:t>6.</a:t>
          </a:r>
          <a:br>
            <a:rPr lang="sk-SK" sz="1050" dirty="0" smtClean="0"/>
          </a:br>
          <a:r>
            <a:rPr lang="sk-SK" sz="1050" dirty="0" smtClean="0"/>
            <a:t>Extrakcia dát (výsledkov)</a:t>
          </a:r>
          <a:endParaRPr lang="sk-SK" sz="1050" dirty="0"/>
        </a:p>
      </dgm:t>
    </dgm:pt>
    <dgm:pt modelId="{853D539B-8265-4B05-8F69-F8A1FF775B41}" type="parTrans" cxnId="{074DE60D-FA05-444B-BD99-253BD494D0B9}">
      <dgm:prSet/>
      <dgm:spPr/>
      <dgm:t>
        <a:bodyPr/>
        <a:lstStyle/>
        <a:p>
          <a:endParaRPr lang="sk-SK"/>
        </a:p>
      </dgm:t>
    </dgm:pt>
    <dgm:pt modelId="{2AE35510-E658-4372-97EB-6CDCE515A0BC}" type="sibTrans" cxnId="{074DE60D-FA05-444B-BD99-253BD494D0B9}">
      <dgm:prSet/>
      <dgm:spPr/>
      <dgm:t>
        <a:bodyPr/>
        <a:lstStyle/>
        <a:p>
          <a:endParaRPr lang="sk-SK"/>
        </a:p>
      </dgm:t>
    </dgm:pt>
    <dgm:pt modelId="{AD971CCE-3656-497D-A8C2-B61CE4D5D62C}" type="pres">
      <dgm:prSet presAssocID="{8EB617A3-4029-4D53-8A3D-CBD5DFBBD935}" presName="cycle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sk-SK"/>
        </a:p>
      </dgm:t>
    </dgm:pt>
    <dgm:pt modelId="{788E0BF3-A383-451D-8BB9-27C2ADDF848A}" type="pres">
      <dgm:prSet presAssocID="{5ECD96CB-C98B-497A-972E-BE0E63DFB68F}" presName="node" presStyleLbl="node1" presStyleIdx="0" presStyleCnt="8">
        <dgm:presLayoutVars>
          <dgm:bulletEnabled val="1"/>
        </dgm:presLayoutVars>
      </dgm:prSet>
      <dgm:spPr/>
      <dgm:t>
        <a:bodyPr/>
        <a:lstStyle/>
        <a:p>
          <a:endParaRPr lang="sk-SK"/>
        </a:p>
      </dgm:t>
    </dgm:pt>
    <dgm:pt modelId="{AF10A7D6-3AC7-4B87-ABE5-96BD51C2FEED}" type="pres">
      <dgm:prSet presAssocID="{97ABE104-57F7-46C8-B76A-3BEEE99F35A8}" presName="sibTrans" presStyleLbl="sibTrans2D1" presStyleIdx="0" presStyleCnt="8"/>
      <dgm:spPr/>
      <dgm:t>
        <a:bodyPr/>
        <a:lstStyle/>
        <a:p>
          <a:endParaRPr lang="sk-SK"/>
        </a:p>
      </dgm:t>
    </dgm:pt>
    <dgm:pt modelId="{282361EF-CDA9-4FE0-B4E1-3481D2F00BA4}" type="pres">
      <dgm:prSet presAssocID="{97ABE104-57F7-46C8-B76A-3BEEE99F35A8}" presName="connectorText" presStyleLbl="sibTrans2D1" presStyleIdx="0" presStyleCnt="8"/>
      <dgm:spPr/>
      <dgm:t>
        <a:bodyPr/>
        <a:lstStyle/>
        <a:p>
          <a:endParaRPr lang="sk-SK"/>
        </a:p>
      </dgm:t>
    </dgm:pt>
    <dgm:pt modelId="{F061BF1E-0834-46C2-8F35-632E8D50F188}" type="pres">
      <dgm:prSet presAssocID="{60728F93-B4B6-49B0-8D0A-6C83DF334990}" presName="node" presStyleLbl="node1" presStyleIdx="1" presStyleCnt="8">
        <dgm:presLayoutVars>
          <dgm:bulletEnabled val="1"/>
        </dgm:presLayoutVars>
      </dgm:prSet>
      <dgm:spPr/>
      <dgm:t>
        <a:bodyPr/>
        <a:lstStyle/>
        <a:p>
          <a:endParaRPr lang="sk-SK"/>
        </a:p>
      </dgm:t>
    </dgm:pt>
    <dgm:pt modelId="{135A3965-C327-46A7-AAD3-FF7452832CD3}" type="pres">
      <dgm:prSet presAssocID="{A66D7C45-A11F-48BB-9633-F072B4FD84B8}" presName="sibTrans" presStyleLbl="sibTrans2D1" presStyleIdx="1" presStyleCnt="8"/>
      <dgm:spPr/>
      <dgm:t>
        <a:bodyPr/>
        <a:lstStyle/>
        <a:p>
          <a:endParaRPr lang="sk-SK"/>
        </a:p>
      </dgm:t>
    </dgm:pt>
    <dgm:pt modelId="{5A7C4A4C-C205-4806-BDDF-B9D86D546201}" type="pres">
      <dgm:prSet presAssocID="{A66D7C45-A11F-48BB-9633-F072B4FD84B8}" presName="connectorText" presStyleLbl="sibTrans2D1" presStyleIdx="1" presStyleCnt="8"/>
      <dgm:spPr/>
      <dgm:t>
        <a:bodyPr/>
        <a:lstStyle/>
        <a:p>
          <a:endParaRPr lang="sk-SK"/>
        </a:p>
      </dgm:t>
    </dgm:pt>
    <dgm:pt modelId="{06163347-A8C2-4397-9683-9C2340A5F154}" type="pres">
      <dgm:prSet presAssocID="{E9706EE4-BCF3-4502-8606-DC12038C6357}" presName="node" presStyleLbl="node1" presStyleIdx="2" presStyleCnt="8">
        <dgm:presLayoutVars>
          <dgm:bulletEnabled val="1"/>
        </dgm:presLayoutVars>
      </dgm:prSet>
      <dgm:spPr/>
      <dgm:t>
        <a:bodyPr/>
        <a:lstStyle/>
        <a:p>
          <a:endParaRPr lang="sk-SK"/>
        </a:p>
      </dgm:t>
    </dgm:pt>
    <dgm:pt modelId="{208C66E1-3F83-434E-B436-5FC4B5630B3E}" type="pres">
      <dgm:prSet presAssocID="{0EFBAF43-521F-4321-A35E-B320F70825A2}" presName="sibTrans" presStyleLbl="sibTrans2D1" presStyleIdx="2" presStyleCnt="8"/>
      <dgm:spPr/>
      <dgm:t>
        <a:bodyPr/>
        <a:lstStyle/>
        <a:p>
          <a:endParaRPr lang="sk-SK"/>
        </a:p>
      </dgm:t>
    </dgm:pt>
    <dgm:pt modelId="{675E8965-A74C-4094-A715-355B2970EA01}" type="pres">
      <dgm:prSet presAssocID="{0EFBAF43-521F-4321-A35E-B320F70825A2}" presName="connectorText" presStyleLbl="sibTrans2D1" presStyleIdx="2" presStyleCnt="8"/>
      <dgm:spPr/>
      <dgm:t>
        <a:bodyPr/>
        <a:lstStyle/>
        <a:p>
          <a:endParaRPr lang="sk-SK"/>
        </a:p>
      </dgm:t>
    </dgm:pt>
    <dgm:pt modelId="{184D9BC4-F826-43A3-8642-8297E943C074}" type="pres">
      <dgm:prSet presAssocID="{37AE6D2E-B8AB-4D72-ABFE-C5EBCDCAA148}" presName="node" presStyleLbl="node1" presStyleIdx="3" presStyleCnt="8">
        <dgm:presLayoutVars>
          <dgm:bulletEnabled val="1"/>
        </dgm:presLayoutVars>
      </dgm:prSet>
      <dgm:spPr/>
      <dgm:t>
        <a:bodyPr/>
        <a:lstStyle/>
        <a:p>
          <a:endParaRPr lang="sk-SK"/>
        </a:p>
      </dgm:t>
    </dgm:pt>
    <dgm:pt modelId="{1251DAD6-0EF3-438A-923D-36B245E1FC4E}" type="pres">
      <dgm:prSet presAssocID="{B0AC6AFC-4E91-440B-8D42-B5A218E72F52}" presName="sibTrans" presStyleLbl="sibTrans2D1" presStyleIdx="3" presStyleCnt="8"/>
      <dgm:spPr/>
      <dgm:t>
        <a:bodyPr/>
        <a:lstStyle/>
        <a:p>
          <a:endParaRPr lang="sk-SK"/>
        </a:p>
      </dgm:t>
    </dgm:pt>
    <dgm:pt modelId="{570809F8-3A82-4997-B03E-FAC073FDFEA2}" type="pres">
      <dgm:prSet presAssocID="{B0AC6AFC-4E91-440B-8D42-B5A218E72F52}" presName="connectorText" presStyleLbl="sibTrans2D1" presStyleIdx="3" presStyleCnt="8"/>
      <dgm:spPr/>
      <dgm:t>
        <a:bodyPr/>
        <a:lstStyle/>
        <a:p>
          <a:endParaRPr lang="sk-SK"/>
        </a:p>
      </dgm:t>
    </dgm:pt>
    <dgm:pt modelId="{04BCF77B-49F8-4F9F-A656-731ADC5D7AF4}" type="pres">
      <dgm:prSet presAssocID="{22F37BA7-E57F-411E-9FD5-6E879C8A62AD}" presName="node" presStyleLbl="node1" presStyleIdx="4" presStyleCnt="8">
        <dgm:presLayoutVars>
          <dgm:bulletEnabled val="1"/>
        </dgm:presLayoutVars>
      </dgm:prSet>
      <dgm:spPr/>
      <dgm:t>
        <a:bodyPr/>
        <a:lstStyle/>
        <a:p>
          <a:endParaRPr lang="sk-SK"/>
        </a:p>
      </dgm:t>
    </dgm:pt>
    <dgm:pt modelId="{F9D66EF1-3ABB-4623-BCB6-9E7668FEA4EA}" type="pres">
      <dgm:prSet presAssocID="{E5E40AE6-47D6-41B3-8F4F-2719F134B43F}" presName="sibTrans" presStyleLbl="sibTrans2D1" presStyleIdx="4" presStyleCnt="8"/>
      <dgm:spPr/>
      <dgm:t>
        <a:bodyPr/>
        <a:lstStyle/>
        <a:p>
          <a:endParaRPr lang="sk-SK"/>
        </a:p>
      </dgm:t>
    </dgm:pt>
    <dgm:pt modelId="{5E230A3B-D522-47FA-939D-087C3DA17471}" type="pres">
      <dgm:prSet presAssocID="{E5E40AE6-47D6-41B3-8F4F-2719F134B43F}" presName="connectorText" presStyleLbl="sibTrans2D1" presStyleIdx="4" presStyleCnt="8"/>
      <dgm:spPr/>
      <dgm:t>
        <a:bodyPr/>
        <a:lstStyle/>
        <a:p>
          <a:endParaRPr lang="sk-SK"/>
        </a:p>
      </dgm:t>
    </dgm:pt>
    <dgm:pt modelId="{7738E7BB-0EB4-4538-BDFC-1A049E611C15}" type="pres">
      <dgm:prSet presAssocID="{9A47E589-E01E-4463-9DD8-09DB5C117F77}" presName="node" presStyleLbl="node1" presStyleIdx="5" presStyleCnt="8">
        <dgm:presLayoutVars>
          <dgm:bulletEnabled val="1"/>
        </dgm:presLayoutVars>
      </dgm:prSet>
      <dgm:spPr/>
      <dgm:t>
        <a:bodyPr/>
        <a:lstStyle/>
        <a:p>
          <a:endParaRPr lang="sk-SK"/>
        </a:p>
      </dgm:t>
    </dgm:pt>
    <dgm:pt modelId="{59DD05C2-E4AA-4CC4-B5A9-74E2560A6276}" type="pres">
      <dgm:prSet presAssocID="{2AE35510-E658-4372-97EB-6CDCE515A0BC}" presName="sibTrans" presStyleLbl="sibTrans2D1" presStyleIdx="5" presStyleCnt="8"/>
      <dgm:spPr/>
      <dgm:t>
        <a:bodyPr/>
        <a:lstStyle/>
        <a:p>
          <a:endParaRPr lang="sk-SK"/>
        </a:p>
      </dgm:t>
    </dgm:pt>
    <dgm:pt modelId="{A18CAACA-748D-4916-8B95-0A9D956AFB67}" type="pres">
      <dgm:prSet presAssocID="{2AE35510-E658-4372-97EB-6CDCE515A0BC}" presName="connectorText" presStyleLbl="sibTrans2D1" presStyleIdx="5" presStyleCnt="8"/>
      <dgm:spPr/>
      <dgm:t>
        <a:bodyPr/>
        <a:lstStyle/>
        <a:p>
          <a:endParaRPr lang="sk-SK"/>
        </a:p>
      </dgm:t>
    </dgm:pt>
    <dgm:pt modelId="{8C80573A-9A8A-43AC-B915-2D51754D5ED7}" type="pres">
      <dgm:prSet presAssocID="{A4D74ABE-628A-4A02-881E-392A4CF1143A}" presName="node" presStyleLbl="node1" presStyleIdx="6" presStyleCnt="8">
        <dgm:presLayoutVars>
          <dgm:bulletEnabled val="1"/>
        </dgm:presLayoutVars>
      </dgm:prSet>
      <dgm:spPr/>
      <dgm:t>
        <a:bodyPr/>
        <a:lstStyle/>
        <a:p>
          <a:endParaRPr lang="sk-SK"/>
        </a:p>
      </dgm:t>
    </dgm:pt>
    <dgm:pt modelId="{E9160485-064C-4C2C-B4F8-5FBBEDCD48F5}" type="pres">
      <dgm:prSet presAssocID="{5A39416F-E0C7-4107-8C65-D626006C13CC}" presName="sibTrans" presStyleLbl="sibTrans2D1" presStyleIdx="6" presStyleCnt="8"/>
      <dgm:spPr/>
      <dgm:t>
        <a:bodyPr/>
        <a:lstStyle/>
        <a:p>
          <a:endParaRPr lang="sk-SK"/>
        </a:p>
      </dgm:t>
    </dgm:pt>
    <dgm:pt modelId="{81452732-5A4F-4060-9C63-D2B893771CBF}" type="pres">
      <dgm:prSet presAssocID="{5A39416F-E0C7-4107-8C65-D626006C13CC}" presName="connectorText" presStyleLbl="sibTrans2D1" presStyleIdx="6" presStyleCnt="8"/>
      <dgm:spPr/>
      <dgm:t>
        <a:bodyPr/>
        <a:lstStyle/>
        <a:p>
          <a:endParaRPr lang="sk-SK"/>
        </a:p>
      </dgm:t>
    </dgm:pt>
    <dgm:pt modelId="{D1EA8BEA-0523-42DE-8410-56B8EA6E3CE2}" type="pres">
      <dgm:prSet presAssocID="{49270EE4-E0B3-4743-9968-581A84066DC6}" presName="node" presStyleLbl="node1" presStyleIdx="7" presStyleCnt="8">
        <dgm:presLayoutVars>
          <dgm:bulletEnabled val="1"/>
        </dgm:presLayoutVars>
      </dgm:prSet>
      <dgm:spPr/>
      <dgm:t>
        <a:bodyPr/>
        <a:lstStyle/>
        <a:p>
          <a:endParaRPr lang="sk-SK"/>
        </a:p>
      </dgm:t>
    </dgm:pt>
    <dgm:pt modelId="{C026D11B-1209-4945-A408-14B464625557}" type="pres">
      <dgm:prSet presAssocID="{4AE868E8-A22C-4B3E-8241-390BE9A0C421}" presName="sibTrans" presStyleLbl="sibTrans2D1" presStyleIdx="7" presStyleCnt="8"/>
      <dgm:spPr/>
      <dgm:t>
        <a:bodyPr/>
        <a:lstStyle/>
        <a:p>
          <a:endParaRPr lang="sk-SK"/>
        </a:p>
      </dgm:t>
    </dgm:pt>
    <dgm:pt modelId="{BD87CE53-1102-4DB0-8A56-BB1C720EDA21}" type="pres">
      <dgm:prSet presAssocID="{4AE868E8-A22C-4B3E-8241-390BE9A0C421}" presName="connectorText" presStyleLbl="sibTrans2D1" presStyleIdx="7" presStyleCnt="8"/>
      <dgm:spPr/>
      <dgm:t>
        <a:bodyPr/>
        <a:lstStyle/>
        <a:p>
          <a:endParaRPr lang="sk-SK"/>
        </a:p>
      </dgm:t>
    </dgm:pt>
  </dgm:ptLst>
  <dgm:cxnLst>
    <dgm:cxn modelId="{3AB95753-E779-4494-8439-01F3FEBB097F}" type="presOf" srcId="{2AE35510-E658-4372-97EB-6CDCE515A0BC}" destId="{59DD05C2-E4AA-4CC4-B5A9-74E2560A6276}" srcOrd="0" destOrd="0" presId="urn:microsoft.com/office/officeart/2005/8/layout/cycle2"/>
    <dgm:cxn modelId="{33B4AD8F-85C7-4826-B3A0-4790CDEDADCA}" type="presOf" srcId="{0EFBAF43-521F-4321-A35E-B320F70825A2}" destId="{675E8965-A74C-4094-A715-355B2970EA01}" srcOrd="1" destOrd="0" presId="urn:microsoft.com/office/officeart/2005/8/layout/cycle2"/>
    <dgm:cxn modelId="{F5AD6990-ECD6-4D95-A8C6-3618CC733AC7}" type="presOf" srcId="{A66D7C45-A11F-48BB-9633-F072B4FD84B8}" destId="{5A7C4A4C-C205-4806-BDDF-B9D86D546201}" srcOrd="1" destOrd="0" presId="urn:microsoft.com/office/officeart/2005/8/layout/cycle2"/>
    <dgm:cxn modelId="{2B143D99-0B8B-443B-B0A3-D5F2D1BD91A5}" type="presOf" srcId="{97ABE104-57F7-46C8-B76A-3BEEE99F35A8}" destId="{282361EF-CDA9-4FE0-B4E1-3481D2F00BA4}" srcOrd="1" destOrd="0" presId="urn:microsoft.com/office/officeart/2005/8/layout/cycle2"/>
    <dgm:cxn modelId="{D8D865A9-DA20-4137-AC70-2A2F4F39A5B7}" type="presOf" srcId="{E5E40AE6-47D6-41B3-8F4F-2719F134B43F}" destId="{5E230A3B-D522-47FA-939D-087C3DA17471}" srcOrd="1" destOrd="0" presId="urn:microsoft.com/office/officeart/2005/8/layout/cycle2"/>
    <dgm:cxn modelId="{236FC2A7-F81A-4E7F-96B3-074A27E55FD7}" type="presOf" srcId="{8EB617A3-4029-4D53-8A3D-CBD5DFBBD935}" destId="{AD971CCE-3656-497D-A8C2-B61CE4D5D62C}" srcOrd="0" destOrd="0" presId="urn:microsoft.com/office/officeart/2005/8/layout/cycle2"/>
    <dgm:cxn modelId="{37A4D295-075A-4EAB-A322-7F3E241CF911}" type="presOf" srcId="{37AE6D2E-B8AB-4D72-ABFE-C5EBCDCAA148}" destId="{184D9BC4-F826-43A3-8642-8297E943C074}" srcOrd="0" destOrd="0" presId="urn:microsoft.com/office/officeart/2005/8/layout/cycle2"/>
    <dgm:cxn modelId="{7E0C52D8-41A0-4070-AD3A-1C3664E18558}" type="presOf" srcId="{4AE868E8-A22C-4B3E-8241-390BE9A0C421}" destId="{BD87CE53-1102-4DB0-8A56-BB1C720EDA21}" srcOrd="1" destOrd="0" presId="urn:microsoft.com/office/officeart/2005/8/layout/cycle2"/>
    <dgm:cxn modelId="{4630B796-5861-40D1-BECB-1EE5A065488A}" type="presOf" srcId="{0EFBAF43-521F-4321-A35E-B320F70825A2}" destId="{208C66E1-3F83-434E-B436-5FC4B5630B3E}" srcOrd="0" destOrd="0" presId="urn:microsoft.com/office/officeart/2005/8/layout/cycle2"/>
    <dgm:cxn modelId="{BA6E7FC2-FC7C-4C7C-9FCC-967315C2E269}" type="presOf" srcId="{5A39416F-E0C7-4107-8C65-D626006C13CC}" destId="{81452732-5A4F-4060-9C63-D2B893771CBF}" srcOrd="1" destOrd="0" presId="urn:microsoft.com/office/officeart/2005/8/layout/cycle2"/>
    <dgm:cxn modelId="{149D149D-A721-414A-8BD4-DC301568AF11}" srcId="{8EB617A3-4029-4D53-8A3D-CBD5DFBBD935}" destId="{A4D74ABE-628A-4A02-881E-392A4CF1143A}" srcOrd="6" destOrd="0" parTransId="{672899F0-D643-4C78-A1C4-3C6F51D3EDE0}" sibTransId="{5A39416F-E0C7-4107-8C65-D626006C13CC}"/>
    <dgm:cxn modelId="{F59E1038-6B8D-4BC3-A15E-486162A7D772}" type="presOf" srcId="{2AE35510-E658-4372-97EB-6CDCE515A0BC}" destId="{A18CAACA-748D-4916-8B95-0A9D956AFB67}" srcOrd="1" destOrd="0" presId="urn:microsoft.com/office/officeart/2005/8/layout/cycle2"/>
    <dgm:cxn modelId="{8F12EBAC-7BFA-490E-B1F9-D6504DF2CC1B}" type="presOf" srcId="{B0AC6AFC-4E91-440B-8D42-B5A218E72F52}" destId="{1251DAD6-0EF3-438A-923D-36B245E1FC4E}" srcOrd="0" destOrd="0" presId="urn:microsoft.com/office/officeart/2005/8/layout/cycle2"/>
    <dgm:cxn modelId="{38820BF3-BFBE-4258-BF59-D6C697C76547}" type="presOf" srcId="{49270EE4-E0B3-4743-9968-581A84066DC6}" destId="{D1EA8BEA-0523-42DE-8410-56B8EA6E3CE2}" srcOrd="0" destOrd="0" presId="urn:microsoft.com/office/officeart/2005/8/layout/cycle2"/>
    <dgm:cxn modelId="{6A0150E7-3970-4E6E-BC4F-7B38BED509E0}" type="presOf" srcId="{60728F93-B4B6-49B0-8D0A-6C83DF334990}" destId="{F061BF1E-0834-46C2-8F35-632E8D50F188}" srcOrd="0" destOrd="0" presId="urn:microsoft.com/office/officeart/2005/8/layout/cycle2"/>
    <dgm:cxn modelId="{29A0BE92-68AD-473C-BCF9-2C8501EA6CD7}" type="presOf" srcId="{E5E40AE6-47D6-41B3-8F4F-2719F134B43F}" destId="{F9D66EF1-3ABB-4623-BCB6-9E7668FEA4EA}" srcOrd="0" destOrd="0" presId="urn:microsoft.com/office/officeart/2005/8/layout/cycle2"/>
    <dgm:cxn modelId="{69E11FF0-7DB1-4E15-85F7-D23924E6173C}" type="presOf" srcId="{E9706EE4-BCF3-4502-8606-DC12038C6357}" destId="{06163347-A8C2-4397-9683-9C2340A5F154}" srcOrd="0" destOrd="0" presId="urn:microsoft.com/office/officeart/2005/8/layout/cycle2"/>
    <dgm:cxn modelId="{074DE60D-FA05-444B-BD99-253BD494D0B9}" srcId="{8EB617A3-4029-4D53-8A3D-CBD5DFBBD935}" destId="{9A47E589-E01E-4463-9DD8-09DB5C117F77}" srcOrd="5" destOrd="0" parTransId="{853D539B-8265-4B05-8F69-F8A1FF775B41}" sibTransId="{2AE35510-E658-4372-97EB-6CDCE515A0BC}"/>
    <dgm:cxn modelId="{0D70AB6D-0CC8-4EC3-AF4D-86A5C573F086}" type="presOf" srcId="{4AE868E8-A22C-4B3E-8241-390BE9A0C421}" destId="{C026D11B-1209-4945-A408-14B464625557}" srcOrd="0" destOrd="0" presId="urn:microsoft.com/office/officeart/2005/8/layout/cycle2"/>
    <dgm:cxn modelId="{8AF119F4-B9B4-4945-9F5C-6199B839AA20}" type="presOf" srcId="{A66D7C45-A11F-48BB-9633-F072B4FD84B8}" destId="{135A3965-C327-46A7-AAD3-FF7452832CD3}" srcOrd="0" destOrd="0" presId="urn:microsoft.com/office/officeart/2005/8/layout/cycle2"/>
    <dgm:cxn modelId="{A832EA68-C33C-4AD5-836E-B253B7895AC8}" type="presOf" srcId="{B0AC6AFC-4E91-440B-8D42-B5A218E72F52}" destId="{570809F8-3A82-4997-B03E-FAC073FDFEA2}" srcOrd="1" destOrd="0" presId="urn:microsoft.com/office/officeart/2005/8/layout/cycle2"/>
    <dgm:cxn modelId="{98343FD9-2E80-4EA6-B126-20863B516FC7}" srcId="{8EB617A3-4029-4D53-8A3D-CBD5DFBBD935}" destId="{60728F93-B4B6-49B0-8D0A-6C83DF334990}" srcOrd="1" destOrd="0" parTransId="{E6005A82-38C5-4135-9A0C-30B40A615EF2}" sibTransId="{A66D7C45-A11F-48BB-9633-F072B4FD84B8}"/>
    <dgm:cxn modelId="{6931E0DD-25C2-416A-9AEB-BA7C5B53AA0D}" srcId="{8EB617A3-4029-4D53-8A3D-CBD5DFBBD935}" destId="{37AE6D2E-B8AB-4D72-ABFE-C5EBCDCAA148}" srcOrd="3" destOrd="0" parTransId="{11856758-49C8-4880-A942-05DBFD18E959}" sibTransId="{B0AC6AFC-4E91-440B-8D42-B5A218E72F52}"/>
    <dgm:cxn modelId="{0249C4E6-E25A-4DC8-9276-E6FD76B96B62}" srcId="{8EB617A3-4029-4D53-8A3D-CBD5DFBBD935}" destId="{22F37BA7-E57F-411E-9FD5-6E879C8A62AD}" srcOrd="4" destOrd="0" parTransId="{15870930-1D25-4C3C-B46E-C61017EA6A5A}" sibTransId="{E5E40AE6-47D6-41B3-8F4F-2719F134B43F}"/>
    <dgm:cxn modelId="{1764E668-02B6-4324-AA69-1CF7FBAABD2F}" srcId="{8EB617A3-4029-4D53-8A3D-CBD5DFBBD935}" destId="{E9706EE4-BCF3-4502-8606-DC12038C6357}" srcOrd="2" destOrd="0" parTransId="{A2398D3E-FB2F-42C1-8906-BCAFC848C36D}" sibTransId="{0EFBAF43-521F-4321-A35E-B320F70825A2}"/>
    <dgm:cxn modelId="{6F510721-34C4-4AB5-B7D8-04E816D2B963}" srcId="{8EB617A3-4029-4D53-8A3D-CBD5DFBBD935}" destId="{5ECD96CB-C98B-497A-972E-BE0E63DFB68F}" srcOrd="0" destOrd="0" parTransId="{AD1EA973-8464-4AA9-B9C1-5173597FBE1F}" sibTransId="{97ABE104-57F7-46C8-B76A-3BEEE99F35A8}"/>
    <dgm:cxn modelId="{6F32C8D0-19CB-412C-8E19-43328955A37A}" type="presOf" srcId="{5ECD96CB-C98B-497A-972E-BE0E63DFB68F}" destId="{788E0BF3-A383-451D-8BB9-27C2ADDF848A}" srcOrd="0" destOrd="0" presId="urn:microsoft.com/office/officeart/2005/8/layout/cycle2"/>
    <dgm:cxn modelId="{6D9D20C8-741C-4F40-B13B-C844D0B27203}" type="presOf" srcId="{A4D74ABE-628A-4A02-881E-392A4CF1143A}" destId="{8C80573A-9A8A-43AC-B915-2D51754D5ED7}" srcOrd="0" destOrd="0" presId="urn:microsoft.com/office/officeart/2005/8/layout/cycle2"/>
    <dgm:cxn modelId="{143F64A7-2779-4D7E-945B-923C156D398C}" type="presOf" srcId="{22F37BA7-E57F-411E-9FD5-6E879C8A62AD}" destId="{04BCF77B-49F8-4F9F-A656-731ADC5D7AF4}" srcOrd="0" destOrd="0" presId="urn:microsoft.com/office/officeart/2005/8/layout/cycle2"/>
    <dgm:cxn modelId="{A40F9D12-136B-4DDD-8010-71ADF23CDEC5}" type="presOf" srcId="{9A47E589-E01E-4463-9DD8-09DB5C117F77}" destId="{7738E7BB-0EB4-4538-BDFC-1A049E611C15}" srcOrd="0" destOrd="0" presId="urn:microsoft.com/office/officeart/2005/8/layout/cycle2"/>
    <dgm:cxn modelId="{3996F4A2-AC51-4C5C-BF7D-4D9AC19E5337}" type="presOf" srcId="{97ABE104-57F7-46C8-B76A-3BEEE99F35A8}" destId="{AF10A7D6-3AC7-4B87-ABE5-96BD51C2FEED}" srcOrd="0" destOrd="0" presId="urn:microsoft.com/office/officeart/2005/8/layout/cycle2"/>
    <dgm:cxn modelId="{BCB64D92-038A-4EB8-8055-C8A5C03B96AF}" type="presOf" srcId="{5A39416F-E0C7-4107-8C65-D626006C13CC}" destId="{E9160485-064C-4C2C-B4F8-5FBBEDCD48F5}" srcOrd="0" destOrd="0" presId="urn:microsoft.com/office/officeart/2005/8/layout/cycle2"/>
    <dgm:cxn modelId="{D5D5FCEE-29DF-4B30-9D46-6AC95C1F2464}" srcId="{8EB617A3-4029-4D53-8A3D-CBD5DFBBD935}" destId="{49270EE4-E0B3-4743-9968-581A84066DC6}" srcOrd="7" destOrd="0" parTransId="{62B55352-624A-4DE2-8793-AF4062BBEFAC}" sibTransId="{4AE868E8-A22C-4B3E-8241-390BE9A0C421}"/>
    <dgm:cxn modelId="{C2C60BF5-F697-4332-9C46-1341F9A300B7}" type="presParOf" srcId="{AD971CCE-3656-497D-A8C2-B61CE4D5D62C}" destId="{788E0BF3-A383-451D-8BB9-27C2ADDF848A}" srcOrd="0" destOrd="0" presId="urn:microsoft.com/office/officeart/2005/8/layout/cycle2"/>
    <dgm:cxn modelId="{F21B03F3-22F2-4FA7-B35C-C2E39240837D}" type="presParOf" srcId="{AD971CCE-3656-497D-A8C2-B61CE4D5D62C}" destId="{AF10A7D6-3AC7-4B87-ABE5-96BD51C2FEED}" srcOrd="1" destOrd="0" presId="urn:microsoft.com/office/officeart/2005/8/layout/cycle2"/>
    <dgm:cxn modelId="{D72E472B-653E-4E71-B3A7-97AE65D2260E}" type="presParOf" srcId="{AF10A7D6-3AC7-4B87-ABE5-96BD51C2FEED}" destId="{282361EF-CDA9-4FE0-B4E1-3481D2F00BA4}" srcOrd="0" destOrd="0" presId="urn:microsoft.com/office/officeart/2005/8/layout/cycle2"/>
    <dgm:cxn modelId="{DA8F5CB5-A626-408A-9001-686146E19E1D}" type="presParOf" srcId="{AD971CCE-3656-497D-A8C2-B61CE4D5D62C}" destId="{F061BF1E-0834-46C2-8F35-632E8D50F188}" srcOrd="2" destOrd="0" presId="urn:microsoft.com/office/officeart/2005/8/layout/cycle2"/>
    <dgm:cxn modelId="{61AED008-C8C1-453B-BDA2-FF13BA965F7D}" type="presParOf" srcId="{AD971CCE-3656-497D-A8C2-B61CE4D5D62C}" destId="{135A3965-C327-46A7-AAD3-FF7452832CD3}" srcOrd="3" destOrd="0" presId="urn:microsoft.com/office/officeart/2005/8/layout/cycle2"/>
    <dgm:cxn modelId="{17DBD2CA-1F6A-48CD-A820-6733D8983145}" type="presParOf" srcId="{135A3965-C327-46A7-AAD3-FF7452832CD3}" destId="{5A7C4A4C-C205-4806-BDDF-B9D86D546201}" srcOrd="0" destOrd="0" presId="urn:microsoft.com/office/officeart/2005/8/layout/cycle2"/>
    <dgm:cxn modelId="{7EDA77AB-66EF-47D2-AEAE-F8484FC16CF3}" type="presParOf" srcId="{AD971CCE-3656-497D-A8C2-B61CE4D5D62C}" destId="{06163347-A8C2-4397-9683-9C2340A5F154}" srcOrd="4" destOrd="0" presId="urn:microsoft.com/office/officeart/2005/8/layout/cycle2"/>
    <dgm:cxn modelId="{106E6442-7374-42B4-9FCB-349928040113}" type="presParOf" srcId="{AD971CCE-3656-497D-A8C2-B61CE4D5D62C}" destId="{208C66E1-3F83-434E-B436-5FC4B5630B3E}" srcOrd="5" destOrd="0" presId="urn:microsoft.com/office/officeart/2005/8/layout/cycle2"/>
    <dgm:cxn modelId="{9910AEE3-20F3-4F2B-A999-A3251CD124C0}" type="presParOf" srcId="{208C66E1-3F83-434E-B436-5FC4B5630B3E}" destId="{675E8965-A74C-4094-A715-355B2970EA01}" srcOrd="0" destOrd="0" presId="urn:microsoft.com/office/officeart/2005/8/layout/cycle2"/>
    <dgm:cxn modelId="{DC9355FD-91A3-430B-BAB1-401A69C6BE5D}" type="presParOf" srcId="{AD971CCE-3656-497D-A8C2-B61CE4D5D62C}" destId="{184D9BC4-F826-43A3-8642-8297E943C074}" srcOrd="6" destOrd="0" presId="urn:microsoft.com/office/officeart/2005/8/layout/cycle2"/>
    <dgm:cxn modelId="{EAE2FD90-7F12-444F-9795-0E78EF26DF05}" type="presParOf" srcId="{AD971CCE-3656-497D-A8C2-B61CE4D5D62C}" destId="{1251DAD6-0EF3-438A-923D-36B245E1FC4E}" srcOrd="7" destOrd="0" presId="urn:microsoft.com/office/officeart/2005/8/layout/cycle2"/>
    <dgm:cxn modelId="{A9980CAD-DD53-4920-B3E5-144F2113131A}" type="presParOf" srcId="{1251DAD6-0EF3-438A-923D-36B245E1FC4E}" destId="{570809F8-3A82-4997-B03E-FAC073FDFEA2}" srcOrd="0" destOrd="0" presId="urn:microsoft.com/office/officeart/2005/8/layout/cycle2"/>
    <dgm:cxn modelId="{6464BD66-5E96-4B73-A806-DD32D1010AED}" type="presParOf" srcId="{AD971CCE-3656-497D-A8C2-B61CE4D5D62C}" destId="{04BCF77B-49F8-4F9F-A656-731ADC5D7AF4}" srcOrd="8" destOrd="0" presId="urn:microsoft.com/office/officeart/2005/8/layout/cycle2"/>
    <dgm:cxn modelId="{FA001374-2A53-4A80-B126-F6D6CA9106F8}" type="presParOf" srcId="{AD971CCE-3656-497D-A8C2-B61CE4D5D62C}" destId="{F9D66EF1-3ABB-4623-BCB6-9E7668FEA4EA}" srcOrd="9" destOrd="0" presId="urn:microsoft.com/office/officeart/2005/8/layout/cycle2"/>
    <dgm:cxn modelId="{28561C32-1163-4932-8170-5BB2F2C57364}" type="presParOf" srcId="{F9D66EF1-3ABB-4623-BCB6-9E7668FEA4EA}" destId="{5E230A3B-D522-47FA-939D-087C3DA17471}" srcOrd="0" destOrd="0" presId="urn:microsoft.com/office/officeart/2005/8/layout/cycle2"/>
    <dgm:cxn modelId="{2526B9A8-074B-4B79-8585-C83AB6FB70F2}" type="presParOf" srcId="{AD971CCE-3656-497D-A8C2-B61CE4D5D62C}" destId="{7738E7BB-0EB4-4538-BDFC-1A049E611C15}" srcOrd="10" destOrd="0" presId="urn:microsoft.com/office/officeart/2005/8/layout/cycle2"/>
    <dgm:cxn modelId="{7AFD2B6B-4A1E-48AE-BD53-7895DBD56194}" type="presParOf" srcId="{AD971CCE-3656-497D-A8C2-B61CE4D5D62C}" destId="{59DD05C2-E4AA-4CC4-B5A9-74E2560A6276}" srcOrd="11" destOrd="0" presId="urn:microsoft.com/office/officeart/2005/8/layout/cycle2"/>
    <dgm:cxn modelId="{A0B63000-0A93-44BB-BAD9-4AF1C5FD1FCA}" type="presParOf" srcId="{59DD05C2-E4AA-4CC4-B5A9-74E2560A6276}" destId="{A18CAACA-748D-4916-8B95-0A9D956AFB67}" srcOrd="0" destOrd="0" presId="urn:microsoft.com/office/officeart/2005/8/layout/cycle2"/>
    <dgm:cxn modelId="{865F3CED-B9E1-4980-B54E-A1667E71FB29}" type="presParOf" srcId="{AD971CCE-3656-497D-A8C2-B61CE4D5D62C}" destId="{8C80573A-9A8A-43AC-B915-2D51754D5ED7}" srcOrd="12" destOrd="0" presId="urn:microsoft.com/office/officeart/2005/8/layout/cycle2"/>
    <dgm:cxn modelId="{E9F49779-F21B-4151-ADC0-81E65A1C69C6}" type="presParOf" srcId="{AD971CCE-3656-497D-A8C2-B61CE4D5D62C}" destId="{E9160485-064C-4C2C-B4F8-5FBBEDCD48F5}" srcOrd="13" destOrd="0" presId="urn:microsoft.com/office/officeart/2005/8/layout/cycle2"/>
    <dgm:cxn modelId="{ABA3B660-83D9-45C1-A91F-0DCD17AEEFE7}" type="presParOf" srcId="{E9160485-064C-4C2C-B4F8-5FBBEDCD48F5}" destId="{81452732-5A4F-4060-9C63-D2B893771CBF}" srcOrd="0" destOrd="0" presId="urn:microsoft.com/office/officeart/2005/8/layout/cycle2"/>
    <dgm:cxn modelId="{C020CEBE-93F5-409E-91D9-D25A42E09248}" type="presParOf" srcId="{AD971CCE-3656-497D-A8C2-B61CE4D5D62C}" destId="{D1EA8BEA-0523-42DE-8410-56B8EA6E3CE2}" srcOrd="14" destOrd="0" presId="urn:microsoft.com/office/officeart/2005/8/layout/cycle2"/>
    <dgm:cxn modelId="{0A68F425-9267-47B8-8DFD-63CE9E7640DD}" type="presParOf" srcId="{AD971CCE-3656-497D-A8C2-B61CE4D5D62C}" destId="{C026D11B-1209-4945-A408-14B464625557}" srcOrd="15" destOrd="0" presId="urn:microsoft.com/office/officeart/2005/8/layout/cycle2"/>
    <dgm:cxn modelId="{AF56BF22-8C76-46B9-8A69-8E3F5E2ED019}" type="presParOf" srcId="{C026D11B-1209-4945-A408-14B464625557}" destId="{BD87CE53-1102-4DB0-8A56-BB1C720EDA21}" srcOrd="0" destOrd="0" presId="urn:microsoft.com/office/officeart/2005/8/layout/cycle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88E0BF3-A383-451D-8BB9-27C2ADDF848A}">
      <dsp:nvSpPr>
        <dsp:cNvPr id="0" name=""/>
        <dsp:cNvSpPr/>
      </dsp:nvSpPr>
      <dsp:spPr>
        <a:xfrm>
          <a:off x="3941333" y="3052"/>
          <a:ext cx="1153829" cy="1153829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6425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lvl="0" algn="ctr" defTabSz="466725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k-SK" sz="1050" kern="1200" dirty="0" smtClean="0"/>
            <a:t>1. </a:t>
          </a:r>
          <a:br>
            <a:rPr lang="sk-SK" sz="1050" kern="1200" dirty="0" smtClean="0"/>
          </a:br>
          <a:r>
            <a:rPr lang="sk-SK" sz="1050" kern="1200" dirty="0" smtClean="0"/>
            <a:t>Stanovenie otázky (PICO)</a:t>
          </a:r>
          <a:endParaRPr lang="sk-SK" sz="1050" kern="1200" dirty="0"/>
        </a:p>
      </dsp:txBody>
      <dsp:txXfrm>
        <a:off x="4110307" y="172026"/>
        <a:ext cx="815881" cy="815881"/>
      </dsp:txXfrm>
    </dsp:sp>
    <dsp:sp modelId="{AF10A7D6-3AC7-4B87-ABE5-96BD51C2FEED}">
      <dsp:nvSpPr>
        <dsp:cNvPr id="0" name=""/>
        <dsp:cNvSpPr/>
      </dsp:nvSpPr>
      <dsp:spPr>
        <a:xfrm rot="1350000">
          <a:off x="5157293" y="713539"/>
          <a:ext cx="306990" cy="389417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sk-SK" sz="900" kern="1200"/>
        </a:p>
      </dsp:txBody>
      <dsp:txXfrm>
        <a:off x="5160798" y="773800"/>
        <a:ext cx="214893" cy="233651"/>
      </dsp:txXfrm>
    </dsp:sp>
    <dsp:sp modelId="{F061BF1E-0834-46C2-8F35-632E8D50F188}">
      <dsp:nvSpPr>
        <dsp:cNvPr id="0" name=""/>
        <dsp:cNvSpPr/>
      </dsp:nvSpPr>
      <dsp:spPr>
        <a:xfrm>
          <a:off x="5542469" y="666264"/>
          <a:ext cx="1153829" cy="1153829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6425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4000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k-SK" sz="900" kern="1200" dirty="0" smtClean="0"/>
            <a:t>2. </a:t>
          </a:r>
          <a:br>
            <a:rPr lang="sk-SK" sz="900" kern="1200" dirty="0" smtClean="0"/>
          </a:br>
          <a:r>
            <a:rPr lang="sk-SK" sz="900" kern="1200" dirty="0" smtClean="0"/>
            <a:t>Systematické vyhľadávanie literatúry</a:t>
          </a:r>
          <a:endParaRPr lang="sk-SK" sz="900" kern="1200" dirty="0"/>
        </a:p>
      </dsp:txBody>
      <dsp:txXfrm>
        <a:off x="5711443" y="835238"/>
        <a:ext cx="815881" cy="815881"/>
      </dsp:txXfrm>
    </dsp:sp>
    <dsp:sp modelId="{135A3965-C327-46A7-AAD3-FF7452832CD3}">
      <dsp:nvSpPr>
        <dsp:cNvPr id="0" name=""/>
        <dsp:cNvSpPr/>
      </dsp:nvSpPr>
      <dsp:spPr>
        <a:xfrm rot="4050000">
          <a:off x="6294170" y="1841011"/>
          <a:ext cx="306990" cy="389417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sk-SK" sz="900" kern="1200"/>
        </a:p>
      </dsp:txBody>
      <dsp:txXfrm>
        <a:off x="6322597" y="1876351"/>
        <a:ext cx="214893" cy="233651"/>
      </dsp:txXfrm>
    </dsp:sp>
    <dsp:sp modelId="{06163347-A8C2-4397-9683-9C2340A5F154}">
      <dsp:nvSpPr>
        <dsp:cNvPr id="0" name=""/>
        <dsp:cNvSpPr/>
      </dsp:nvSpPr>
      <dsp:spPr>
        <a:xfrm>
          <a:off x="6205681" y="2267401"/>
          <a:ext cx="1153829" cy="1153829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6425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lvl="0" algn="ctr" defTabSz="466725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k-SK" sz="1050" kern="1200" dirty="0" smtClean="0"/>
            <a:t>3. </a:t>
          </a:r>
          <a:br>
            <a:rPr lang="sk-SK" sz="1050" kern="1200" dirty="0" smtClean="0"/>
          </a:br>
          <a:r>
            <a:rPr lang="sk-SK" sz="1050" kern="1200" dirty="0" smtClean="0"/>
            <a:t>Kritická analýzy článkov vzhľadom k otázke (PICO)</a:t>
          </a:r>
          <a:endParaRPr lang="sk-SK" sz="1050" kern="1200" dirty="0"/>
        </a:p>
      </dsp:txBody>
      <dsp:txXfrm>
        <a:off x="6374655" y="2436375"/>
        <a:ext cx="815881" cy="815881"/>
      </dsp:txXfrm>
    </dsp:sp>
    <dsp:sp modelId="{208C66E1-3F83-434E-B436-5FC4B5630B3E}">
      <dsp:nvSpPr>
        <dsp:cNvPr id="0" name=""/>
        <dsp:cNvSpPr/>
      </dsp:nvSpPr>
      <dsp:spPr>
        <a:xfrm rot="6750000">
          <a:off x="6300820" y="3442148"/>
          <a:ext cx="306990" cy="389417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sk-SK" sz="900" kern="1200"/>
        </a:p>
      </dsp:txBody>
      <dsp:txXfrm rot="10800000">
        <a:off x="6364490" y="3477488"/>
        <a:ext cx="214893" cy="233651"/>
      </dsp:txXfrm>
    </dsp:sp>
    <dsp:sp modelId="{184D9BC4-F826-43A3-8642-8297E943C074}">
      <dsp:nvSpPr>
        <dsp:cNvPr id="0" name=""/>
        <dsp:cNvSpPr/>
      </dsp:nvSpPr>
      <dsp:spPr>
        <a:xfrm>
          <a:off x="5542469" y="3868537"/>
          <a:ext cx="1153829" cy="1153829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6425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lvl="0" algn="ctr" defTabSz="466725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k-SK" sz="1050" kern="1200" dirty="0" smtClean="0"/>
            <a:t>4. </a:t>
          </a:r>
          <a:br>
            <a:rPr lang="sk-SK" sz="1050" kern="1200" dirty="0" smtClean="0"/>
          </a:br>
          <a:r>
            <a:rPr lang="sk-SK" sz="1050" kern="1200" dirty="0" smtClean="0"/>
            <a:t>Výber relevantnej literatúry</a:t>
          </a:r>
          <a:endParaRPr lang="sk-SK" sz="1050" kern="1200" dirty="0"/>
        </a:p>
      </dsp:txBody>
      <dsp:txXfrm>
        <a:off x="5711443" y="4037511"/>
        <a:ext cx="815881" cy="815881"/>
      </dsp:txXfrm>
    </dsp:sp>
    <dsp:sp modelId="{1251DAD6-0EF3-438A-923D-36B245E1FC4E}">
      <dsp:nvSpPr>
        <dsp:cNvPr id="0" name=""/>
        <dsp:cNvSpPr/>
      </dsp:nvSpPr>
      <dsp:spPr>
        <a:xfrm rot="9450000">
          <a:off x="5173347" y="4579024"/>
          <a:ext cx="306990" cy="389417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sk-SK" sz="900" kern="1200"/>
        </a:p>
      </dsp:txBody>
      <dsp:txXfrm rot="10800000">
        <a:off x="5261939" y="4639285"/>
        <a:ext cx="214893" cy="233651"/>
      </dsp:txXfrm>
    </dsp:sp>
    <dsp:sp modelId="{04BCF77B-49F8-4F9F-A656-731ADC5D7AF4}">
      <dsp:nvSpPr>
        <dsp:cNvPr id="0" name=""/>
        <dsp:cNvSpPr/>
      </dsp:nvSpPr>
      <dsp:spPr>
        <a:xfrm>
          <a:off x="3941333" y="4531749"/>
          <a:ext cx="1153829" cy="1153829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6425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4000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k-SK" sz="900" kern="1200" dirty="0" smtClean="0"/>
            <a:t>5. </a:t>
          </a:r>
          <a:br>
            <a:rPr lang="sk-SK" sz="900" kern="1200" dirty="0" smtClean="0"/>
          </a:br>
          <a:r>
            <a:rPr lang="sk-SK" sz="900" kern="1200" dirty="0" smtClean="0"/>
            <a:t>Hodnotenie metodológie vybratej literatúry</a:t>
          </a:r>
          <a:endParaRPr lang="sk-SK" sz="900" kern="1200" dirty="0"/>
        </a:p>
      </dsp:txBody>
      <dsp:txXfrm>
        <a:off x="4110307" y="4700723"/>
        <a:ext cx="815881" cy="815881"/>
      </dsp:txXfrm>
    </dsp:sp>
    <dsp:sp modelId="{F9D66EF1-3ABB-4623-BCB6-9E7668FEA4EA}">
      <dsp:nvSpPr>
        <dsp:cNvPr id="0" name=""/>
        <dsp:cNvSpPr/>
      </dsp:nvSpPr>
      <dsp:spPr>
        <a:xfrm rot="12150000">
          <a:off x="3572211" y="4585674"/>
          <a:ext cx="306990" cy="389417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sk-SK" sz="900" kern="1200"/>
        </a:p>
      </dsp:txBody>
      <dsp:txXfrm rot="10800000">
        <a:off x="3660803" y="4681179"/>
        <a:ext cx="214893" cy="233651"/>
      </dsp:txXfrm>
    </dsp:sp>
    <dsp:sp modelId="{7738E7BB-0EB4-4538-BDFC-1A049E611C15}">
      <dsp:nvSpPr>
        <dsp:cNvPr id="0" name=""/>
        <dsp:cNvSpPr/>
      </dsp:nvSpPr>
      <dsp:spPr>
        <a:xfrm>
          <a:off x="2340196" y="3868537"/>
          <a:ext cx="1153829" cy="1153829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6425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lvl="0" algn="ctr" defTabSz="466725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k-SK" sz="1050" kern="1200" dirty="0" smtClean="0"/>
            <a:t>6.</a:t>
          </a:r>
          <a:br>
            <a:rPr lang="sk-SK" sz="1050" kern="1200" dirty="0" smtClean="0"/>
          </a:br>
          <a:r>
            <a:rPr lang="sk-SK" sz="1050" kern="1200" dirty="0" smtClean="0"/>
            <a:t>Extrakcia dát (výsledkov)</a:t>
          </a:r>
          <a:endParaRPr lang="sk-SK" sz="1050" kern="1200" dirty="0"/>
        </a:p>
      </dsp:txBody>
      <dsp:txXfrm>
        <a:off x="2509170" y="4037511"/>
        <a:ext cx="815881" cy="815881"/>
      </dsp:txXfrm>
    </dsp:sp>
    <dsp:sp modelId="{59DD05C2-E4AA-4CC4-B5A9-74E2560A6276}">
      <dsp:nvSpPr>
        <dsp:cNvPr id="0" name=""/>
        <dsp:cNvSpPr/>
      </dsp:nvSpPr>
      <dsp:spPr>
        <a:xfrm rot="14850000">
          <a:off x="2435335" y="3458202"/>
          <a:ext cx="306990" cy="389417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sk-SK" sz="1700" kern="1200"/>
        </a:p>
      </dsp:txBody>
      <dsp:txXfrm rot="10800000">
        <a:off x="2499005" y="3578628"/>
        <a:ext cx="214893" cy="233651"/>
      </dsp:txXfrm>
    </dsp:sp>
    <dsp:sp modelId="{8C80573A-9A8A-43AC-B915-2D51754D5ED7}">
      <dsp:nvSpPr>
        <dsp:cNvPr id="0" name=""/>
        <dsp:cNvSpPr/>
      </dsp:nvSpPr>
      <dsp:spPr>
        <a:xfrm>
          <a:off x="1676984" y="2267401"/>
          <a:ext cx="1153829" cy="1153829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6425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lvl="0" algn="ctr" defTabSz="466725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k-SK" sz="1050" kern="1200" dirty="0" smtClean="0"/>
            <a:t>7.</a:t>
          </a:r>
          <a:br>
            <a:rPr lang="sk-SK" sz="1050" kern="1200" dirty="0" smtClean="0"/>
          </a:br>
          <a:r>
            <a:rPr lang="sk-SK" sz="1050" kern="1200" dirty="0" smtClean="0"/>
            <a:t>Syntéza výsledkov</a:t>
          </a:r>
          <a:endParaRPr lang="sk-SK" sz="1050" kern="1200" dirty="0"/>
        </a:p>
      </dsp:txBody>
      <dsp:txXfrm>
        <a:off x="1845958" y="2436375"/>
        <a:ext cx="815881" cy="815881"/>
      </dsp:txXfrm>
    </dsp:sp>
    <dsp:sp modelId="{E9160485-064C-4C2C-B4F8-5FBBEDCD48F5}">
      <dsp:nvSpPr>
        <dsp:cNvPr id="0" name=""/>
        <dsp:cNvSpPr/>
      </dsp:nvSpPr>
      <dsp:spPr>
        <a:xfrm rot="17550000">
          <a:off x="2428685" y="1857066"/>
          <a:ext cx="306990" cy="389417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sk-SK" sz="900" kern="1200"/>
        </a:p>
      </dsp:txBody>
      <dsp:txXfrm>
        <a:off x="2457112" y="1977492"/>
        <a:ext cx="214893" cy="233651"/>
      </dsp:txXfrm>
    </dsp:sp>
    <dsp:sp modelId="{D1EA8BEA-0523-42DE-8410-56B8EA6E3CE2}">
      <dsp:nvSpPr>
        <dsp:cNvPr id="0" name=""/>
        <dsp:cNvSpPr/>
      </dsp:nvSpPr>
      <dsp:spPr>
        <a:xfrm>
          <a:off x="2340196" y="666264"/>
          <a:ext cx="1153829" cy="1153829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6425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lvl="0" algn="ctr" defTabSz="466725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k-SK" sz="1050" kern="1200" dirty="0" smtClean="0"/>
            <a:t>8. </a:t>
          </a:r>
          <a:br>
            <a:rPr lang="sk-SK" sz="1050" kern="1200" dirty="0" smtClean="0"/>
          </a:br>
          <a:r>
            <a:rPr lang="sk-SK" sz="1050" kern="1200" dirty="0" smtClean="0"/>
            <a:t>Závery</a:t>
          </a:r>
          <a:endParaRPr lang="sk-SK" sz="1050" kern="1200" dirty="0"/>
        </a:p>
      </dsp:txBody>
      <dsp:txXfrm>
        <a:off x="2509170" y="835238"/>
        <a:ext cx="815881" cy="815881"/>
      </dsp:txXfrm>
    </dsp:sp>
    <dsp:sp modelId="{C026D11B-1209-4945-A408-14B464625557}">
      <dsp:nvSpPr>
        <dsp:cNvPr id="0" name=""/>
        <dsp:cNvSpPr/>
      </dsp:nvSpPr>
      <dsp:spPr>
        <a:xfrm rot="20250000">
          <a:off x="3556157" y="720189"/>
          <a:ext cx="306990" cy="389417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sk-SK" sz="900" kern="1200"/>
        </a:p>
      </dsp:txBody>
      <dsp:txXfrm>
        <a:off x="3559662" y="815694"/>
        <a:ext cx="214893" cy="23365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ycle2">
  <dgm:title val=""/>
  <dgm:desc val=""/>
  <dgm:catLst>
    <dgm:cat type="cycle" pri="1000"/>
    <dgm:cat type="convert" pri="1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choose name="Name2">
          <dgm:if name="Name3" axis="ch" ptType="node" func="cnt" op="gt" val="2">
            <dgm:alg type="cycle">
              <dgm:param type="stAng" val="0"/>
              <dgm:param type="spanAng" val="360"/>
            </dgm:alg>
          </dgm:if>
          <dgm:else name="Name4">
            <dgm:alg type="cycle">
              <dgm:param type="stAng" val="-90"/>
              <dgm:param type="spanAng" val="360"/>
            </dgm:alg>
          </dgm:else>
        </dgm:choose>
      </dgm:if>
      <dgm:else name="Name5">
        <dgm:choose name="Name6">
          <dgm:if name="Name7" axis="ch" ptType="node" func="cnt" op="gt" val="2">
            <dgm:alg type="cycle">
              <dgm:param type="stAng" val="0"/>
              <dgm:param type="spanAng" val="-360"/>
            </dgm:alg>
          </dgm:if>
          <dgm:else name="Name8">
            <dgm:alg type="cycle">
              <dgm:param type="stAng" val="90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ptType="sibTrans" refType="w" refFor="ch" refPtType="node" op="equ" fact="0.25"/>
      <dgm:constr type="sibSp" refType="w" refFor="ch" refPtType="node" fact="0.5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ellipse" r:blip="">
          <dgm:adjLst/>
        </dgm:shape>
        <dgm:presOf axis="desOrSelf" ptType="node"/>
        <dgm:constrLst>
          <dgm:constr type="h" refType="w"/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  <dgm:choose name="Name9">
        <dgm:if name="Name10" axis="par ch" ptType="doc node" func="cnt" op="gt" val="1">
          <dgm:forEach name="sibTransForEach" axis="followSib" ptType="sibTrans" hideLastTrans="0" cnt="1">
            <dgm:layoutNode name="sibTrans">
              <dgm:choose name="Name11">
                <dgm:if name="Name12" axis="par ch" ptType="doc node" func="cnt" op="lt" val="3">
                  <dgm:alg type="conn">
                    <dgm:param type="begPts" val="radial"/>
                    <dgm:param type="endPts" val="radial"/>
                  </dgm:alg>
                </dgm:if>
                <dgm:else name="Name13">
                  <dgm:alg type="conn">
                    <dgm:param type="begPts" val="auto"/>
                    <dgm:param type="endPts" val="auto"/>
                  </dgm:alg>
                </dgm:else>
              </dgm:choose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1.35"/>
                <dgm:constr type="connDist"/>
                <dgm:constr type="w" for="ch" refType="connDist" fact="0.45"/>
                <dgm:constr type="h" for="ch" refType="h"/>
              </dgm:constrLst>
              <dgm:ruleLst/>
              <dgm:layoutNode name="connectorText">
                <dgm:alg type="tx">
                  <dgm:param type="autoTxRot" val="grav"/>
                </dgm:alg>
                <dgm:shape xmlns:r="http://schemas.openxmlformats.org/officeDocument/2006/relationships" type="conn" r:blip="" hideGeom="1">
                  <dgm:adjLst/>
                </dgm:shape>
                <dgm:presOf axis="self"/>
                <dgm:constrLst>
                  <dgm:constr type="lMarg"/>
                  <dgm:constr type="rMarg"/>
                  <dgm:constr type="tMarg"/>
                  <dgm:constr type="bMarg"/>
                </dgm:constrLst>
                <dgm:ruleLst>
                  <dgm:rule type="primFontSz" val="5" fact="NaN" max="NaN"/>
                </dgm:ruleLst>
              </dgm:layoutNode>
            </dgm:layoutNode>
          </dgm:forEach>
        </dgm:if>
        <dgm:else name="Name14"/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hlavičky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sk-SK"/>
          </a:p>
        </p:txBody>
      </p:sp>
      <p:sp>
        <p:nvSpPr>
          <p:cNvPr id="3" name="Zástupný symbol dátumu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1C64AAA-B809-4F0E-A640-90E386C42A4A}" type="datetimeFigureOut">
              <a:rPr lang="sk-SK" smtClean="0"/>
              <a:t>20. 10. 2015</a:t>
            </a:fld>
            <a:endParaRPr lang="sk-SK"/>
          </a:p>
        </p:txBody>
      </p:sp>
      <p:sp>
        <p:nvSpPr>
          <p:cNvPr id="4" name="Zástupný symbol obrazu snímky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sk-SK"/>
          </a:p>
        </p:txBody>
      </p:sp>
      <p:sp>
        <p:nvSpPr>
          <p:cNvPr id="5" name="Zástupný symbol poznámok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sk-SK"/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6D6CC0C-1B19-40C6-A82B-1325AE78AFC6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59344216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á sním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371600"/>
            <a:ext cx="7848600" cy="1927225"/>
          </a:xfrm>
        </p:spPr>
        <p:txBody>
          <a:bodyPr anchor="b">
            <a:noAutofit/>
          </a:bodyPr>
          <a:lstStyle>
            <a:lvl1pPr>
              <a:defRPr sz="5400" cap="all" baseline="0"/>
            </a:lvl1pPr>
          </a:lstStyle>
          <a:p>
            <a:r>
              <a:rPr lang="sk-SK" smtClean="0"/>
              <a:t>Upravte štýly predlohy textu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3505200"/>
            <a:ext cx="6400800" cy="1752600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sk-SK" smtClean="0"/>
              <a:t>Upravte štýl predlohy podnadpisov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E6795C-B596-419C-9E97-B55557A3DB05}" type="datetime1">
              <a:rPr lang="sk-SK" smtClean="0"/>
              <a:t>20. 10. 2015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sk-SK" smtClean="0"/>
              <a:t>Juraj Čáp | JLF UK | 2015</a:t>
            </a:r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9BA1B5-70D3-4D3C-B421-4CC37504E6E5}" type="slidenum">
              <a:rPr lang="sk-SK" smtClean="0"/>
              <a:t>‹#›</a:t>
            </a:fld>
            <a:endParaRPr lang="sk-SK"/>
          </a:p>
        </p:txBody>
      </p:sp>
      <p:cxnSp>
        <p:nvCxnSpPr>
          <p:cNvPr id="8" name="Straight Connector 7"/>
          <p:cNvCxnSpPr/>
          <p:nvPr/>
        </p:nvCxnSpPr>
        <p:spPr>
          <a:xfrm>
            <a:off x="685800" y="3398520"/>
            <a:ext cx="784860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5276AA-755F-40E7-9F5E-AF3DE16C1BC2}" type="datetime1">
              <a:rPr lang="sk-SK" smtClean="0"/>
              <a:t>20. 10. 2015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sk-SK" smtClean="0"/>
              <a:t>Juraj Čáp | JLF UK | 2015</a:t>
            </a:r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9BA1B5-70D3-4D3C-B421-4CC37504E6E5}" type="slidenum">
              <a:rPr lang="sk-SK" smtClean="0"/>
              <a:t>‹#›</a:t>
            </a:fld>
            <a:endParaRPr lang="sk-SK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Hlavička sekci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2362200"/>
            <a:ext cx="7772400" cy="2200275"/>
          </a:xfrm>
        </p:spPr>
        <p:txBody>
          <a:bodyPr anchor="b">
            <a:normAutofit/>
          </a:bodyPr>
          <a:lstStyle>
            <a:lvl1pPr algn="l">
              <a:defRPr sz="4800" b="0" cap="all"/>
            </a:lvl1pPr>
          </a:lstStyle>
          <a:p>
            <a:r>
              <a:rPr lang="sk-SK" smtClean="0"/>
              <a:t>Upravte štýly predlohy textu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626864"/>
            <a:ext cx="7772400" cy="1500187"/>
          </a:xfrm>
        </p:spPr>
        <p:txBody>
          <a:bodyPr anchor="t">
            <a:normAutofit/>
          </a:bodyPr>
          <a:lstStyle>
            <a:lvl1pPr marL="0" indent="0">
              <a:buNone/>
              <a:defRPr sz="24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8E07CE-8745-466E-B2F1-B05523426B6D}" type="datetime1">
              <a:rPr lang="sk-SK" smtClean="0"/>
              <a:t>20. 10. 2015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sk-SK" smtClean="0"/>
              <a:t>Juraj Čáp | JLF UK | 2015</a:t>
            </a:r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9BA1B5-70D3-4D3C-B421-4CC37504E6E5}" type="slidenum">
              <a:rPr lang="sk-SK" smtClean="0"/>
              <a:t>‹#›</a:t>
            </a:fld>
            <a:endParaRPr lang="sk-SK"/>
          </a:p>
        </p:txBody>
      </p:sp>
      <p:cxnSp>
        <p:nvCxnSpPr>
          <p:cNvPr id="7" name="Straight Connector 6"/>
          <p:cNvCxnSpPr/>
          <p:nvPr/>
        </p:nvCxnSpPr>
        <p:spPr>
          <a:xfrm>
            <a:off x="731520" y="4599432"/>
            <a:ext cx="784860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73352"/>
            <a:ext cx="4038600" cy="471830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73352"/>
            <a:ext cx="4038600" cy="471830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AF4043-64CD-4354-8538-1EA7CC9D8C20}" type="datetime1">
              <a:rPr lang="sk-SK" smtClean="0"/>
              <a:t>20. 10. 2015</a:t>
            </a:fld>
            <a:endParaRPr lang="sk-SK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sk-SK" smtClean="0"/>
              <a:t>Juraj Čáp | JLF UK | 2015</a:t>
            </a:r>
            <a:endParaRPr lang="sk-SK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9BA1B5-70D3-4D3C-B421-4CC37504E6E5}" type="slidenum">
              <a:rPr lang="sk-SK" smtClean="0"/>
              <a:t>‹#›</a:t>
            </a:fld>
            <a:endParaRPr lang="sk-SK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sk-SK" smtClean="0"/>
              <a:t>Upravte štýly predlohy textu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76400"/>
            <a:ext cx="3931920" cy="639762"/>
          </a:xfrm>
          <a:noFill/>
          <a:ln>
            <a:noFill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none"/>
        </p:style>
        <p:txBody>
          <a:bodyPr anchor="ctr">
            <a:normAutofit/>
          </a:bodyPr>
          <a:lstStyle>
            <a:lvl1pPr marL="0" indent="0" algn="ctr">
              <a:buNone/>
              <a:defRPr sz="20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438400"/>
            <a:ext cx="393192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54880" y="1676400"/>
            <a:ext cx="3931920" cy="639762"/>
          </a:xfrm>
          <a:noFill/>
          <a:ln>
            <a:noFill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none"/>
        </p:style>
        <p:txBody>
          <a:bodyPr anchor="ctr">
            <a:normAutofit/>
          </a:bodyPr>
          <a:lstStyle>
            <a:lvl1pPr marL="0" indent="0" algn="ctr">
              <a:buNone/>
              <a:defRPr lang="en-US" sz="2000" b="0" kern="1200" dirty="0" smtClean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54880" y="2438400"/>
            <a:ext cx="393192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85F467-7FA7-4C7E-A968-D470AB2D1CC8}" type="datetime1">
              <a:rPr lang="sk-SK" smtClean="0"/>
              <a:t>20. 10. 2015</a:t>
            </a:fld>
            <a:endParaRPr lang="sk-SK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sk-SK" smtClean="0"/>
              <a:t>Juraj Čáp | JLF UK | 2015</a:t>
            </a:r>
            <a:endParaRPr lang="sk-SK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9BA1B5-70D3-4D3C-B421-4CC37504E6E5}" type="slidenum">
              <a:rPr lang="sk-SK" smtClean="0"/>
              <a:t>‹#›</a:t>
            </a:fld>
            <a:endParaRPr lang="sk-SK"/>
          </a:p>
        </p:txBody>
      </p:sp>
      <p:cxnSp>
        <p:nvCxnSpPr>
          <p:cNvPr id="11" name="Straight Connector 10"/>
          <p:cNvCxnSpPr/>
          <p:nvPr/>
        </p:nvCxnSpPr>
        <p:spPr>
          <a:xfrm rot="5400000">
            <a:off x="2217817" y="4045823"/>
            <a:ext cx="4709160" cy="794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Len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AAAE14-6A3E-466A-80D7-64B5F979C2BD}" type="datetime1">
              <a:rPr lang="sk-SK" smtClean="0"/>
              <a:t>20. 10. 2015</a:t>
            </a:fld>
            <a:endParaRPr lang="sk-SK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sk-SK" smtClean="0"/>
              <a:t>Juraj Čáp | JLF UK | 2015</a:t>
            </a:r>
            <a:endParaRPr lang="sk-SK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9BA1B5-70D3-4D3C-B421-4CC37504E6E5}" type="slidenum">
              <a:rPr lang="sk-SK" smtClean="0"/>
              <a:t>‹#›</a:t>
            </a:fld>
            <a:endParaRPr lang="sk-SK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3E39CC-3203-4D97-8F7C-640FE9B4ACF3}" type="datetime1">
              <a:rPr lang="sk-SK" smtClean="0"/>
              <a:t>20. 10. 2015</a:t>
            </a:fld>
            <a:endParaRPr lang="sk-SK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sk-SK" smtClean="0"/>
              <a:t>Juraj Čáp | JLF UK | 2015</a:t>
            </a:r>
            <a:endParaRPr lang="sk-SK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9BA1B5-70D3-4D3C-B421-4CC37504E6E5}" type="slidenum">
              <a:rPr lang="sk-SK" smtClean="0"/>
              <a:t>‹#›</a:t>
            </a:fld>
            <a:endParaRPr lang="sk-SK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92080"/>
            <a:ext cx="2139696" cy="1261872"/>
          </a:xfrm>
        </p:spPr>
        <p:txBody>
          <a:bodyPr anchor="b">
            <a:noAutofit/>
          </a:bodyPr>
          <a:lstStyle>
            <a:lvl1pPr algn="l">
              <a:defRPr sz="2400" b="0"/>
            </a:lvl1pPr>
          </a:lstStyle>
          <a:p>
            <a:r>
              <a:rPr lang="sk-SK" smtClean="0"/>
              <a:t>Upravte štýly predlohy textu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71800" y="792080"/>
            <a:ext cx="5715000" cy="557784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2130552"/>
            <a:ext cx="2139696" cy="424361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7E31D6-F8FB-4E3D-BF58-E49178AB312F}" type="datetime1">
              <a:rPr lang="sk-SK" smtClean="0"/>
              <a:t>20. 10. 2015</a:t>
            </a:fld>
            <a:endParaRPr lang="sk-SK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sk-SK" smtClean="0"/>
              <a:t>Juraj Čáp | JLF UK | 2015</a:t>
            </a:r>
            <a:endParaRPr lang="sk-SK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9BA1B5-70D3-4D3C-B421-4CC37504E6E5}" type="slidenum">
              <a:rPr lang="sk-SK" smtClean="0"/>
              <a:t>‹#›</a:t>
            </a:fld>
            <a:endParaRPr lang="sk-SK"/>
          </a:p>
        </p:txBody>
      </p:sp>
      <p:cxnSp>
        <p:nvCxnSpPr>
          <p:cNvPr id="9" name="Straight Connector 8"/>
          <p:cNvCxnSpPr/>
          <p:nvPr/>
        </p:nvCxnSpPr>
        <p:spPr>
          <a:xfrm rot="5400000">
            <a:off x="-13116" y="3580206"/>
            <a:ext cx="557784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ok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92480"/>
            <a:ext cx="2142680" cy="126492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sk-SK" smtClean="0"/>
              <a:t>Upravte štýly predlohy textu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858610" y="838201"/>
            <a:ext cx="5904390" cy="5500456"/>
          </a:xfrm>
          <a:solidFill>
            <a:schemeClr val="bg2"/>
          </a:solidFill>
          <a:ln w="76200">
            <a:solidFill>
              <a:srgbClr val="FFFFFF"/>
            </a:solidFill>
            <a:miter lim="800000"/>
          </a:ln>
          <a:effectLst>
            <a:outerShdw blurRad="50800" dist="12700" dir="5400000" algn="t" rotWithShape="0">
              <a:prstClr val="black">
                <a:alpha val="59000"/>
              </a:prstClr>
            </a:outerShdw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sk-SK" smtClean="0"/>
              <a:t>Ak chcete pridať obrázok, kliknite na ikonu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133600"/>
            <a:ext cx="2139696" cy="424281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B13AA7-3FFF-42ED-BD3D-62E979CBD2DC}" type="datetime1">
              <a:rPr lang="sk-SK" smtClean="0"/>
              <a:t>20. 10. 2015</a:t>
            </a:fld>
            <a:endParaRPr lang="sk-SK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sk-SK" smtClean="0"/>
              <a:t>Juraj Čáp | JLF UK | 2015</a:t>
            </a:r>
            <a:endParaRPr lang="sk-SK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9BA1B5-70D3-4D3C-B421-4CC37504E6E5}" type="slidenum">
              <a:rPr lang="sk-SK" smtClean="0"/>
              <a:t>‹#›</a:t>
            </a:fld>
            <a:endParaRPr lang="sk-SK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z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3238AF-89FD-49EF-953B-39F0341B82CD}" type="datetime1">
              <a:rPr lang="sk-SK" smtClean="0"/>
              <a:t>20. 10. 2015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sk-SK" smtClean="0"/>
              <a:t>Juraj Čáp | JLF UK | 2015</a:t>
            </a:r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9BA1B5-70D3-4D3C-B421-4CC37504E6E5}" type="slidenum">
              <a:rPr lang="sk-SK" smtClean="0"/>
              <a:t>‹#›</a:t>
            </a:fld>
            <a:endParaRPr lang="sk-SK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Z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609600"/>
            <a:ext cx="2057400" cy="5867400"/>
          </a:xfrm>
        </p:spPr>
        <p:txBody>
          <a:bodyPr vert="eaVert" anchor="b"/>
          <a:lstStyle/>
          <a:p>
            <a:r>
              <a:rPr lang="sk-SK" smtClean="0"/>
              <a:t>Upravte štýly predlohy textu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6019800" cy="5867400"/>
          </a:xfrm>
        </p:spPr>
        <p:txBody>
          <a:bodyPr vert="eaVert"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3834F6-0058-42BB-887B-D5502589855F}" type="datetime1">
              <a:rPr lang="sk-SK" smtClean="0"/>
              <a:t>20. 10. 2015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sk-SK" smtClean="0"/>
              <a:t>Juraj Čáp | JLF UK | 2015</a:t>
            </a:r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9BA1B5-70D3-4D3C-B421-4CC37504E6E5}" type="slidenum">
              <a:rPr lang="sk-SK" smtClean="0"/>
              <a:t>‹#›</a:t>
            </a:fld>
            <a:endParaRPr lang="sk-SK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220786"/>
            <a:ext cx="9144000" cy="2286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533400"/>
            <a:ext cx="8229600" cy="990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sk-SK" smtClean="0"/>
              <a:t>Upravte štýly predlohy textu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876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0" y="0"/>
            <a:ext cx="9144000" cy="36576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18288"/>
            <a:ext cx="28956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FFFFF"/>
                </a:solidFill>
              </a:defRPr>
            </a:lvl1pPr>
          </a:lstStyle>
          <a:p>
            <a:fld id="{2F82F161-449D-4271-B107-DBDCA33B3959}" type="datetime1">
              <a:rPr lang="sk-SK" smtClean="0"/>
              <a:t>20. 10. 2015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429000" y="18288"/>
            <a:ext cx="41148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rgbClr val="FFFFFF"/>
                </a:solidFill>
              </a:defRPr>
            </a:lvl1pPr>
          </a:lstStyle>
          <a:p>
            <a:r>
              <a:rPr lang="sk-SK" smtClean="0"/>
              <a:t>Juraj Čáp | JLF UK | 2015</a:t>
            </a:r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20000" y="18288"/>
            <a:ext cx="10668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1">
                <a:solidFill>
                  <a:srgbClr val="FFFFFF"/>
                </a:solidFill>
              </a:defRPr>
            </a:lvl1pPr>
          </a:lstStyle>
          <a:p>
            <a:fld id="{AE9BA1B5-70D3-4D3C-B421-4CC37504E6E5}" type="slidenum">
              <a:rPr lang="sk-SK" smtClean="0"/>
              <a:t>‹#›</a:t>
            </a:fld>
            <a:endParaRPr lang="sk-SK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hdr="0" dt="0"/>
  <p:txStyles>
    <p:titleStyle>
      <a:lvl1pPr algn="l" defTabSz="914400" rtl="0" eaLnBrk="1" latinLnBrk="0" hangingPunct="1">
        <a:spcBef>
          <a:spcPct val="0"/>
        </a:spcBef>
        <a:buNone/>
        <a:defRPr sz="4000" kern="1200" spc="-1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spcBef>
          <a:spcPct val="20000"/>
        </a:spcBef>
        <a:buClr>
          <a:schemeClr val="accent1"/>
        </a:buClr>
        <a:buSzPct val="85000"/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spcBef>
          <a:spcPct val="20000"/>
        </a:spcBef>
        <a:buClr>
          <a:schemeClr val="accent1"/>
        </a:buClr>
        <a:buSzPct val="85000"/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spcBef>
          <a:spcPct val="20000"/>
        </a:spcBef>
        <a:buClr>
          <a:schemeClr val="accent1"/>
        </a:buClr>
        <a:buSzPct val="90000"/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188720" indent="-13716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137160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6pPr>
      <a:lvl7pPr marL="155448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7pPr>
      <a:lvl8pPr marL="173736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8pPr>
      <a:lvl9pPr marL="192024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hyperlink" Target="http://periodika.osu.cz/cejnm/dok/2014-02/6-satekova-et-al-sk.pdf" TargetMode="External"/><Relationship Id="rId3" Type="http://schemas.openxmlformats.org/officeDocument/2006/relationships/hyperlink" Target="http://www.osetrovatelstvo.eu/archiv/2013-rocnik-3/cislo-1/timova-praca-v-hospicovej-starostlivosti-a-sposob-jej-hodnotenia" TargetMode="External"/><Relationship Id="rId7" Type="http://schemas.openxmlformats.org/officeDocument/2006/relationships/hyperlink" Target="http://periodika.osu.cz/cejnm/dok/2014-03/5-mynarikova-ziakova-cz.pdf" TargetMode="External"/><Relationship Id="rId2" Type="http://schemas.openxmlformats.org/officeDocument/2006/relationships/hyperlink" Target="http://www.osetrovatelstvo.eu/archiv/2014-rocnik-4/cislo-1/efektivita-viacnasobnych-intervencii-na-prevenciu-padov-seniorov-v-instituciach-aplikacia-ebp-v-klinickej-praxi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periodika.osu.cz/cejnm/dok/2014-03/6-lepiesova-sk.pdf" TargetMode="External"/><Relationship Id="rId5" Type="http://schemas.openxmlformats.org/officeDocument/2006/relationships/hyperlink" Target="http://periodika.osu.cz/osetrovatelstviaporodniasistence/dok/2013-01/5_zelenikova_kol.pdf" TargetMode="External"/><Relationship Id="rId4" Type="http://schemas.openxmlformats.org/officeDocument/2006/relationships/hyperlink" Target="http://www.osetrovatelstvo.eu/archiv/2013-rocnik-3/cislo-1/vyuzitie-meracich-skal-v-hodnoteni-neurologickeho-stavu-u-pacientov-s-nahlou-cievnou-mozgovou-prihodou" TargetMode="Externa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4"/>
          <p:cNvSpPr>
            <a:spLocks noGrp="1" noChangeArrowheads="1"/>
          </p:cNvSpPr>
          <p:nvPr>
            <p:ph type="ctrTitle"/>
          </p:nvPr>
        </p:nvSpPr>
        <p:spPr>
          <a:xfrm>
            <a:off x="179388" y="1916113"/>
            <a:ext cx="8785225" cy="1470025"/>
          </a:xfrm>
        </p:spPr>
        <p:txBody>
          <a:bodyPr/>
          <a:lstStyle/>
          <a:p>
            <a:pPr algn="ctr">
              <a:defRPr/>
            </a:pPr>
            <a:r>
              <a:rPr lang="sk-SK" sz="3600" b="1" dirty="0"/>
              <a:t>Literárny prehľad a </a:t>
            </a:r>
            <a:r>
              <a:rPr lang="sk-SK" sz="3600" b="1" dirty="0" smtClean="0"/>
              <a:t>systematický </a:t>
            </a:r>
            <a:r>
              <a:rPr lang="sk-SK" sz="3600" b="1" dirty="0"/>
              <a:t>literárny prehľad</a:t>
            </a:r>
            <a:endParaRPr lang="sk-SK" altLang="sk-SK" sz="3600" b="1" dirty="0" smtClean="0"/>
          </a:p>
        </p:txBody>
      </p:sp>
      <p:pic>
        <p:nvPicPr>
          <p:cNvPr id="6" name="Picture 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33375"/>
            <a:ext cx="9144000" cy="1743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Rectangle 5"/>
          <p:cNvSpPr>
            <a:spLocks noGrp="1" noChangeArrowheads="1"/>
          </p:cNvSpPr>
          <p:nvPr/>
        </p:nvSpPr>
        <p:spPr bwMode="auto">
          <a:xfrm>
            <a:off x="2124075" y="4724400"/>
            <a:ext cx="6400800" cy="1752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normAutofit fontScale="92500" lnSpcReduction="10000"/>
          </a:bodyPr>
          <a:lstStyle>
            <a:lvl1pPr marL="0" indent="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Arial" charset="0"/>
              <a:buNone/>
              <a:defRPr sz="2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Arial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90000"/>
              <a:buFont typeface="Arial" charset="0"/>
              <a:buNone/>
              <a:defRPr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Arial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None/>
              <a:defRPr sz="13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None/>
              <a:defRPr sz="13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None/>
              <a:defRPr sz="13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None/>
              <a:defRPr sz="13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sk-SK" altLang="sk-SK" sz="3200" dirty="0" smtClean="0"/>
              <a:t>Ošetrovateľský výskum </a:t>
            </a:r>
          </a:p>
          <a:p>
            <a:pPr algn="r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sk-SK" altLang="sk-SK" sz="2000" dirty="0" smtClean="0"/>
              <a:t>Mgr. Juraj </a:t>
            </a:r>
            <a:r>
              <a:rPr lang="sk-SK" altLang="sk-SK" sz="2000" dirty="0" err="1" smtClean="0"/>
              <a:t>Čáp</a:t>
            </a:r>
            <a:r>
              <a:rPr lang="sk-SK" altLang="sk-SK" sz="2000" dirty="0" smtClean="0"/>
              <a:t>, PhD.</a:t>
            </a:r>
          </a:p>
          <a:p>
            <a:pPr algn="r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sk-SK" altLang="sk-SK" sz="2000" dirty="0" smtClean="0"/>
          </a:p>
          <a:p>
            <a:pPr algn="r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sk-SK" altLang="sk-SK" sz="2000" dirty="0"/>
          </a:p>
          <a:p>
            <a:pPr algn="r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sk-SK" altLang="sk-SK" sz="1100" dirty="0" smtClean="0"/>
              <a:t>Ústav ošetrovateľstva JLF UK, predmet: </a:t>
            </a:r>
            <a:r>
              <a:rPr lang="sk-SK" altLang="sk-SK" sz="1100" i="1" dirty="0" smtClean="0"/>
              <a:t>Ošetrovateľský výskum I.</a:t>
            </a:r>
            <a:r>
              <a:rPr lang="sk-SK" altLang="sk-SK" sz="1100" dirty="0" smtClean="0"/>
              <a:t>, bakalársky študijný program</a:t>
            </a:r>
          </a:p>
        </p:txBody>
      </p:sp>
    </p:spTree>
    <p:extLst>
      <p:ext uri="{BB962C8B-B14F-4D97-AF65-F5344CB8AC3E}">
        <p14:creationId xmlns:p14="http://schemas.microsoft.com/office/powerpoint/2010/main" val="1303068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k-SK" sz="3600" b="1" dirty="0" smtClean="0"/>
              <a:t>Čo je to literárny prehľad?</a:t>
            </a:r>
            <a:endParaRPr lang="sk-SK" sz="3600" b="1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sk-SK" b="1" dirty="0" smtClean="0"/>
          </a:p>
          <a:p>
            <a:r>
              <a:rPr lang="sk-SK" b="1" dirty="0" smtClean="0"/>
              <a:t>Naratívny (tradičný) literárny prehľad </a:t>
            </a:r>
            <a:r>
              <a:rPr lang="sk-SK" dirty="0" smtClean="0"/>
              <a:t>(</a:t>
            </a:r>
            <a:r>
              <a:rPr lang="sk-SK" i="1" dirty="0" err="1" smtClean="0"/>
              <a:t>narrative</a:t>
            </a:r>
            <a:r>
              <a:rPr lang="sk-SK" i="1" dirty="0" smtClean="0"/>
              <a:t> </a:t>
            </a:r>
            <a:r>
              <a:rPr lang="sk-SK" i="1" dirty="0" err="1" smtClean="0"/>
              <a:t>review</a:t>
            </a:r>
            <a:r>
              <a:rPr lang="sk-SK" dirty="0" smtClean="0"/>
              <a:t>)</a:t>
            </a:r>
          </a:p>
          <a:p>
            <a:pPr lvl="1"/>
            <a:r>
              <a:rPr lang="sk-SK" dirty="0" smtClean="0"/>
              <a:t>Často sa vyskytuje v úvodoch výskumných štúdii, ako všeobecné sumarizovanie východísk štúdie</a:t>
            </a:r>
          </a:p>
          <a:p>
            <a:endParaRPr lang="sk-SK" b="1" dirty="0" smtClean="0"/>
          </a:p>
          <a:p>
            <a:r>
              <a:rPr lang="sk-SK" b="1" dirty="0" smtClean="0"/>
              <a:t>Systematický literárny prehľad </a:t>
            </a:r>
            <a:r>
              <a:rPr lang="sk-SK" dirty="0" smtClean="0"/>
              <a:t>(</a:t>
            </a:r>
            <a:r>
              <a:rPr lang="sk-SK" i="1" dirty="0" err="1" smtClean="0"/>
              <a:t>systematic</a:t>
            </a:r>
            <a:r>
              <a:rPr lang="sk-SK" i="1" dirty="0" smtClean="0"/>
              <a:t> </a:t>
            </a:r>
            <a:r>
              <a:rPr lang="sk-SK" i="1" dirty="0" err="1" smtClean="0"/>
              <a:t>review</a:t>
            </a:r>
            <a:r>
              <a:rPr lang="sk-SK" dirty="0" smtClean="0"/>
              <a:t>)</a:t>
            </a:r>
          </a:p>
          <a:p>
            <a:pPr lvl="1"/>
            <a:r>
              <a:rPr lang="sk-SK" dirty="0" smtClean="0"/>
              <a:t>Samostatná výskumná metóda (sekundárny výskum) </a:t>
            </a:r>
            <a:endParaRPr lang="sk-SK" dirty="0"/>
          </a:p>
        </p:txBody>
      </p:sp>
      <p:sp>
        <p:nvSpPr>
          <p:cNvPr id="4" name="Zástupný symbol päty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sk-SK" smtClean="0"/>
              <a:t>Juraj Čáp | JLF UK | 2015</a:t>
            </a:r>
            <a:endParaRPr lang="sk-SK"/>
          </a:p>
        </p:txBody>
      </p:sp>
      <p:sp>
        <p:nvSpPr>
          <p:cNvPr id="5" name="Zástupný symbol čísla snímky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9BA1B5-70D3-4D3C-B421-4CC37504E6E5}" type="slidenum">
              <a:rPr lang="sk-SK" smtClean="0"/>
              <a:t>2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5287980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k-SK" sz="3600" b="1" dirty="0" smtClean="0"/>
              <a:t>Porovnanie</a:t>
            </a:r>
            <a:endParaRPr lang="sk-SK" sz="3600" b="1" dirty="0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457200" y="1268760"/>
            <a:ext cx="4040188" cy="639762"/>
          </a:xfrm>
        </p:spPr>
        <p:txBody>
          <a:bodyPr/>
          <a:lstStyle/>
          <a:p>
            <a:pPr algn="ctr"/>
            <a:r>
              <a:rPr lang="sk-SK" b="1" dirty="0" err="1" smtClean="0"/>
              <a:t>Narrative</a:t>
            </a:r>
            <a:r>
              <a:rPr lang="sk-SK" b="1" dirty="0" smtClean="0"/>
              <a:t> </a:t>
            </a:r>
            <a:r>
              <a:rPr lang="sk-SK" b="1" dirty="0" err="1" smtClean="0"/>
              <a:t>review</a:t>
            </a:r>
            <a:endParaRPr lang="sk-SK" b="1" dirty="0"/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457200" y="1908522"/>
            <a:ext cx="4040188" cy="4616822"/>
          </a:xfrm>
        </p:spPr>
        <p:txBody>
          <a:bodyPr>
            <a:normAutofit fontScale="77500" lnSpcReduction="20000"/>
          </a:bodyPr>
          <a:lstStyle/>
          <a:p>
            <a:r>
              <a:rPr lang="sk-SK" dirty="0" smtClean="0"/>
              <a:t>Celkový prehľad problematiky</a:t>
            </a:r>
          </a:p>
          <a:p>
            <a:r>
              <a:rPr lang="sk-SK" dirty="0" smtClean="0"/>
              <a:t>Nevytvára sa protokol</a:t>
            </a:r>
          </a:p>
          <a:p>
            <a:r>
              <a:rPr lang="sk-SK" dirty="0" smtClean="0"/>
              <a:t>Ciele nemusia byť stanovené</a:t>
            </a:r>
          </a:p>
          <a:p>
            <a:r>
              <a:rPr lang="sk-SK" dirty="0" smtClean="0"/>
              <a:t>Kritéria zaradenie štúdii zvyčajne nie sú uvedené</a:t>
            </a:r>
          </a:p>
          <a:p>
            <a:r>
              <a:rPr lang="sk-SK" dirty="0" smtClean="0"/>
              <a:t>Stratégia vyhľadávania štúdii nie je opísaná</a:t>
            </a:r>
          </a:p>
          <a:p>
            <a:r>
              <a:rPr lang="sk-SK" dirty="0" smtClean="0"/>
              <a:t>Proces výberu štúdii nie je opísaný</a:t>
            </a:r>
          </a:p>
          <a:p>
            <a:r>
              <a:rPr lang="sk-SK" dirty="0" smtClean="0"/>
              <a:t>Metodologické hodnotenie štúdii nemusí byť</a:t>
            </a:r>
          </a:p>
          <a:p>
            <a:r>
              <a:rPr lang="sk-SK" dirty="0" smtClean="0"/>
              <a:t>Proces extrakcie dát zo štúdii nie je jasne opísaný</a:t>
            </a:r>
          </a:p>
          <a:p>
            <a:r>
              <a:rPr lang="sk-SK" dirty="0" smtClean="0"/>
              <a:t>Opis výsledkov môže byť ovplyvnený výskumníkom a  nie je založený len na najkvalitnejších štúdiách</a:t>
            </a:r>
            <a:endParaRPr lang="sk-SK" dirty="0"/>
          </a:p>
        </p:txBody>
      </p:sp>
      <p:sp>
        <p:nvSpPr>
          <p:cNvPr id="5" name="Zástupný symbol textu 4"/>
          <p:cNvSpPr>
            <a:spLocks noGrp="1"/>
          </p:cNvSpPr>
          <p:nvPr>
            <p:ph type="body" sz="quarter" idx="3"/>
          </p:nvPr>
        </p:nvSpPr>
        <p:spPr>
          <a:xfrm>
            <a:off x="4645025" y="1268760"/>
            <a:ext cx="4041775" cy="639762"/>
          </a:xfrm>
        </p:spPr>
        <p:txBody>
          <a:bodyPr/>
          <a:lstStyle/>
          <a:p>
            <a:pPr algn="ctr"/>
            <a:r>
              <a:rPr lang="sk-SK" b="1" dirty="0" err="1" smtClean="0"/>
              <a:t>Systematic</a:t>
            </a:r>
            <a:r>
              <a:rPr lang="sk-SK" b="1" dirty="0" smtClean="0"/>
              <a:t> </a:t>
            </a:r>
            <a:r>
              <a:rPr lang="sk-SK" b="1" dirty="0" err="1" smtClean="0"/>
              <a:t>review</a:t>
            </a:r>
            <a:endParaRPr lang="sk-SK" b="1" dirty="0"/>
          </a:p>
        </p:txBody>
      </p:sp>
      <p:sp>
        <p:nvSpPr>
          <p:cNvPr id="6" name="Zástupný symbol obsahu 5"/>
          <p:cNvSpPr>
            <a:spLocks noGrp="1"/>
          </p:cNvSpPr>
          <p:nvPr>
            <p:ph sz="quarter" idx="4"/>
          </p:nvPr>
        </p:nvSpPr>
        <p:spPr>
          <a:xfrm>
            <a:off x="4645025" y="1908522"/>
            <a:ext cx="4041775" cy="4616822"/>
          </a:xfrm>
        </p:spPr>
        <p:txBody>
          <a:bodyPr>
            <a:normAutofit fontScale="85000" lnSpcReduction="20000"/>
          </a:bodyPr>
          <a:lstStyle/>
          <a:p>
            <a:r>
              <a:rPr lang="sk-SK" dirty="0" smtClean="0"/>
              <a:t>Konkrétna výskumná otázka</a:t>
            </a:r>
          </a:p>
          <a:p>
            <a:r>
              <a:rPr lang="sk-SK" dirty="0" smtClean="0"/>
              <a:t>Vytvára sa protokol, ktorý je nezávisle posúdený</a:t>
            </a:r>
          </a:p>
          <a:p>
            <a:r>
              <a:rPr lang="sk-SK" dirty="0" smtClean="0"/>
              <a:t>Jasne stanovené ciele</a:t>
            </a:r>
          </a:p>
          <a:p>
            <a:r>
              <a:rPr lang="sk-SK" dirty="0" smtClean="0"/>
              <a:t>Kritéria sú stanovené pred začatím prehľadu</a:t>
            </a:r>
          </a:p>
          <a:p>
            <a:r>
              <a:rPr lang="sk-SK" dirty="0" smtClean="0"/>
              <a:t>Stratégia vyhľadávania je systematická</a:t>
            </a:r>
          </a:p>
          <a:p>
            <a:r>
              <a:rPr lang="sk-SK" dirty="0" smtClean="0"/>
              <a:t>Proces výberu štúdii je podrobne opísaný</a:t>
            </a:r>
          </a:p>
          <a:p>
            <a:r>
              <a:rPr lang="sk-SK" dirty="0" smtClean="0"/>
              <a:t>Podrobné metodologické hodnotenie štúdii</a:t>
            </a:r>
          </a:p>
          <a:p>
            <a:r>
              <a:rPr lang="sk-SK" dirty="0" smtClean="0"/>
              <a:t>Proces extrakcie dát zo štúdii je špecifický a jasne opísaný</a:t>
            </a:r>
          </a:p>
          <a:p>
            <a:r>
              <a:rPr lang="sk-SK" dirty="0" smtClean="0"/>
              <a:t>Výsledky sú sumarizované len z najkvalitnejších štúdii</a:t>
            </a:r>
          </a:p>
          <a:p>
            <a:endParaRPr lang="sk-SK" dirty="0" smtClean="0"/>
          </a:p>
          <a:p>
            <a:endParaRPr lang="sk-SK" dirty="0" smtClean="0"/>
          </a:p>
          <a:p>
            <a:endParaRPr lang="sk-SK" dirty="0"/>
          </a:p>
        </p:txBody>
      </p:sp>
      <p:sp>
        <p:nvSpPr>
          <p:cNvPr id="7" name="Zástupný symbol päty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sk-SK" smtClean="0"/>
              <a:t>Juraj Čáp | JLF UK | 2015</a:t>
            </a:r>
            <a:endParaRPr lang="sk-SK"/>
          </a:p>
        </p:txBody>
      </p:sp>
      <p:sp>
        <p:nvSpPr>
          <p:cNvPr id="8" name="Zástupný symbol čísla snímky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9BA1B5-70D3-4D3C-B421-4CC37504E6E5}" type="slidenum">
              <a:rPr lang="sk-SK" smtClean="0"/>
              <a:t>3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4952093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k-SK" sz="3600" b="1" dirty="0" smtClean="0"/>
              <a:t>Systematické </a:t>
            </a:r>
            <a:r>
              <a:rPr lang="sk-SK" sz="3600" b="1" dirty="0" err="1" smtClean="0"/>
              <a:t>review</a:t>
            </a:r>
            <a:endParaRPr lang="sk-SK" sz="3600" b="1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sk-SK" dirty="0" smtClean="0"/>
              <a:t>Je výskumná metóda (výskumný článok), ktorá má špecifickú výskumnú otázku, identifikuje všetky relevantné štúdie, hodnotí ich kvalitu a sumarizuje výsledky s použitím vedeckej metodológie</a:t>
            </a:r>
          </a:p>
          <a:p>
            <a:endParaRPr lang="sk-SK" dirty="0" smtClean="0"/>
          </a:p>
          <a:p>
            <a:r>
              <a:rPr lang="sk-SK" dirty="0" smtClean="0"/>
              <a:t>Je založená na syntéze výsledkov výskumných štúdii (</a:t>
            </a:r>
            <a:r>
              <a:rPr lang="sk-SK" b="1" dirty="0" smtClean="0"/>
              <a:t>kvantitatívnych</a:t>
            </a:r>
            <a:r>
              <a:rPr lang="sk-SK" dirty="0" smtClean="0"/>
              <a:t>, </a:t>
            </a:r>
            <a:r>
              <a:rPr lang="sk-SK" b="1" dirty="0" smtClean="0"/>
              <a:t>kvalitatívnych</a:t>
            </a:r>
            <a:r>
              <a:rPr lang="sk-SK" dirty="0" smtClean="0"/>
              <a:t> alebo </a:t>
            </a:r>
            <a:r>
              <a:rPr lang="sk-SK" b="1" dirty="0" smtClean="0"/>
              <a:t>mix</a:t>
            </a:r>
            <a:r>
              <a:rPr lang="sk-SK" dirty="0" smtClean="0"/>
              <a:t>)</a:t>
            </a:r>
          </a:p>
          <a:p>
            <a:endParaRPr lang="sk-SK" dirty="0" smtClean="0"/>
          </a:p>
          <a:p>
            <a:r>
              <a:rPr lang="sk-SK" dirty="0" smtClean="0"/>
              <a:t>Môže byť použité za účelom </a:t>
            </a:r>
            <a:r>
              <a:rPr lang="sk-SK" b="1" dirty="0" smtClean="0"/>
              <a:t>EBP</a:t>
            </a:r>
            <a:endParaRPr lang="sk-SK" b="1" dirty="0"/>
          </a:p>
        </p:txBody>
      </p:sp>
      <p:sp>
        <p:nvSpPr>
          <p:cNvPr id="4" name="Zástupný symbol päty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sk-SK" smtClean="0"/>
              <a:t>Juraj Čáp | JLF UK | 2015</a:t>
            </a:r>
            <a:endParaRPr lang="sk-SK"/>
          </a:p>
        </p:txBody>
      </p:sp>
      <p:sp>
        <p:nvSpPr>
          <p:cNvPr id="5" name="Zástupný symbol čísla snímky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9BA1B5-70D3-4D3C-B421-4CC37504E6E5}" type="slidenum">
              <a:rPr lang="sk-SK" smtClean="0"/>
              <a:t>4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90696780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8160"/>
            <a:ext cx="8229600" cy="990600"/>
          </a:xfrm>
        </p:spPr>
        <p:txBody>
          <a:bodyPr>
            <a:normAutofit fontScale="90000"/>
          </a:bodyPr>
          <a:lstStyle/>
          <a:p>
            <a:r>
              <a:rPr lang="sk-SK" b="1" dirty="0" smtClean="0"/>
              <a:t>Proces vytvárania literárneho prehľadu</a:t>
            </a:r>
            <a:endParaRPr lang="sk-SK" b="1" dirty="0"/>
          </a:p>
        </p:txBody>
      </p:sp>
      <p:graphicFrame>
        <p:nvGraphicFramePr>
          <p:cNvPr id="7" name="Zástupný symbol obsahu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214746921"/>
              </p:ext>
            </p:extLst>
          </p:nvPr>
        </p:nvGraphicFramePr>
        <p:xfrm>
          <a:off x="0" y="1124744"/>
          <a:ext cx="9036496" cy="568863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Zástupný symbol päty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sk-SK" smtClean="0"/>
              <a:t>Juraj Čáp | JLF UK | 2015</a:t>
            </a:r>
            <a:endParaRPr lang="sk-SK"/>
          </a:p>
        </p:txBody>
      </p:sp>
      <p:sp>
        <p:nvSpPr>
          <p:cNvPr id="5" name="Zástupný symbol čísla snímky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9BA1B5-70D3-4D3C-B421-4CC37504E6E5}" type="slidenum">
              <a:rPr lang="sk-SK" smtClean="0"/>
              <a:t>5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64627193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k-SK" sz="3200" b="1" dirty="0" smtClean="0"/>
              <a:t>Literárny prehľad v bakalárskej práci</a:t>
            </a:r>
            <a:endParaRPr lang="sk-SK" sz="3200" b="1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sk-SK" b="1" dirty="0" smtClean="0"/>
              <a:t>Literárny prehľad s prvkami systematickosti </a:t>
            </a:r>
            <a:r>
              <a:rPr lang="sk-SK" dirty="0" smtClean="0"/>
              <a:t>= (</a:t>
            </a:r>
            <a:r>
              <a:rPr lang="sk-SK" dirty="0" err="1" smtClean="0"/>
              <a:t>Mačkopes</a:t>
            </a:r>
            <a:r>
              <a:rPr lang="sk-SK" dirty="0" smtClean="0"/>
              <a:t>)</a:t>
            </a:r>
          </a:p>
          <a:p>
            <a:endParaRPr lang="sk-SK" dirty="0" smtClean="0"/>
          </a:p>
          <a:p>
            <a:r>
              <a:rPr lang="sk-SK" dirty="0" smtClean="0"/>
              <a:t>Na stanovenie zamerania prehľadu použijeme PICO (seminár: </a:t>
            </a:r>
            <a:r>
              <a:rPr lang="sk-SK" i="1" dirty="0"/>
              <a:t>Ošetrovateľský výskum a </a:t>
            </a:r>
            <a:r>
              <a:rPr lang="sk-SK" i="1" dirty="0" smtClean="0"/>
              <a:t>EBP</a:t>
            </a:r>
            <a:r>
              <a:rPr lang="sk-SK" dirty="0" smtClean="0"/>
              <a:t>)</a:t>
            </a:r>
          </a:p>
          <a:p>
            <a:r>
              <a:rPr lang="sk-SK" dirty="0" smtClean="0"/>
              <a:t>Na základe PICO vytvoríme vyhľadávanie slová (pozri prednášku + seminár: </a:t>
            </a:r>
            <a:r>
              <a:rPr lang="en-GB" i="1" dirty="0" err="1"/>
              <a:t>Vyhľadávanie</a:t>
            </a:r>
            <a:r>
              <a:rPr lang="en-GB" i="1" dirty="0"/>
              <a:t> </a:t>
            </a:r>
            <a:r>
              <a:rPr lang="en-GB" i="1" dirty="0" err="1"/>
              <a:t>literárnych</a:t>
            </a:r>
            <a:r>
              <a:rPr lang="en-GB" i="1" dirty="0"/>
              <a:t> </a:t>
            </a:r>
            <a:r>
              <a:rPr lang="en-GB" i="1" dirty="0" err="1" smtClean="0"/>
              <a:t>prameňov</a:t>
            </a:r>
            <a:r>
              <a:rPr lang="sk-SK" dirty="0" smtClean="0"/>
              <a:t>)</a:t>
            </a:r>
          </a:p>
          <a:p>
            <a:r>
              <a:rPr lang="sk-SK" dirty="0" smtClean="0"/>
              <a:t>Výber databáz</a:t>
            </a:r>
          </a:p>
          <a:p>
            <a:r>
              <a:rPr lang="sk-SK" dirty="0" smtClean="0"/>
              <a:t>Realizácia (systematického) vyhľadávanie</a:t>
            </a:r>
          </a:p>
          <a:p>
            <a:r>
              <a:rPr lang="sk-SK" dirty="0" smtClean="0"/>
              <a:t>Opis vyhľadávania a posúdenie vyhľadaných štúdii podľa relevantnosti k otázke (PICO)</a:t>
            </a:r>
          </a:p>
          <a:p>
            <a:r>
              <a:rPr lang="sk-SK" dirty="0" smtClean="0"/>
              <a:t>Opis metodológie vybratých štúdii</a:t>
            </a:r>
          </a:p>
          <a:p>
            <a:r>
              <a:rPr lang="sk-SK" dirty="0" smtClean="0"/>
              <a:t>Extrakcia výsledkov jednotlivých štúdii</a:t>
            </a:r>
          </a:p>
          <a:p>
            <a:r>
              <a:rPr lang="sk-SK" dirty="0" smtClean="0"/>
              <a:t>Syntéza výsledkov</a:t>
            </a:r>
          </a:p>
          <a:p>
            <a:r>
              <a:rPr lang="sk-SK" dirty="0" smtClean="0"/>
              <a:t>Závery</a:t>
            </a:r>
          </a:p>
          <a:p>
            <a:pPr lvl="1"/>
            <a:r>
              <a:rPr lang="sk-SK" dirty="0" smtClean="0"/>
              <a:t>návrhy pre prax</a:t>
            </a:r>
          </a:p>
          <a:p>
            <a:pPr lvl="1"/>
            <a:r>
              <a:rPr lang="sk-SK" dirty="0" smtClean="0"/>
              <a:t>návrhy pre výskum</a:t>
            </a:r>
          </a:p>
          <a:p>
            <a:endParaRPr lang="sk-SK" dirty="0" smtClean="0"/>
          </a:p>
          <a:p>
            <a:endParaRPr lang="sk-SK" dirty="0"/>
          </a:p>
        </p:txBody>
      </p:sp>
      <p:sp>
        <p:nvSpPr>
          <p:cNvPr id="4" name="Zástupný symbol päty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sk-SK" smtClean="0"/>
              <a:t>Juraj Čáp | JLF UK | 2015</a:t>
            </a:r>
            <a:endParaRPr lang="sk-SK"/>
          </a:p>
        </p:txBody>
      </p:sp>
      <p:sp>
        <p:nvSpPr>
          <p:cNvPr id="5" name="Zástupný symbol čísla snímky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9BA1B5-70D3-4D3C-B421-4CC37504E6E5}" type="slidenum">
              <a:rPr lang="sk-SK" smtClean="0"/>
              <a:t>6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52558061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k-SK" sz="3600" b="1" dirty="0" smtClean="0"/>
              <a:t>Stanovenie otázky</a:t>
            </a:r>
            <a:endParaRPr lang="sk-SK" sz="3600" b="1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sk-SK" dirty="0"/>
              <a:t>Na základe témy bakalárskej práce stanovte jednu špecifickú otázku, na ktorú by mal literárny prehľad priniesť </a:t>
            </a:r>
            <a:r>
              <a:rPr lang="sk-SK" dirty="0" smtClean="0"/>
              <a:t>odpoveď</a:t>
            </a:r>
          </a:p>
          <a:p>
            <a:endParaRPr lang="sk-SK" dirty="0" smtClean="0"/>
          </a:p>
          <a:p>
            <a:r>
              <a:rPr lang="sk-SK" i="1" dirty="0" smtClean="0"/>
              <a:t>Ktorá intervencia je efektívnejšia...</a:t>
            </a:r>
          </a:p>
          <a:p>
            <a:r>
              <a:rPr lang="sk-SK" i="1" dirty="0" smtClean="0"/>
              <a:t>Ako redukovať riziko...</a:t>
            </a:r>
          </a:p>
          <a:p>
            <a:r>
              <a:rPr lang="sk-SK" i="1" dirty="0" smtClean="0"/>
              <a:t>Ako vybrať diagnostický nástroj...</a:t>
            </a:r>
          </a:p>
          <a:p>
            <a:r>
              <a:rPr lang="sk-SK" i="1" dirty="0" smtClean="0"/>
              <a:t>Aké sú rizikové faktory...</a:t>
            </a:r>
          </a:p>
          <a:p>
            <a:r>
              <a:rPr lang="sk-SK" i="1" dirty="0" smtClean="0"/>
              <a:t>Aká je skúsenosť pacientov s....</a:t>
            </a:r>
          </a:p>
          <a:p>
            <a:endParaRPr lang="sk-SK" dirty="0"/>
          </a:p>
        </p:txBody>
      </p:sp>
      <p:sp>
        <p:nvSpPr>
          <p:cNvPr id="4" name="Zástupný symbol päty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sk-SK" smtClean="0"/>
              <a:t>Juraj Čáp | JLF UK | 2015</a:t>
            </a:r>
            <a:endParaRPr lang="sk-SK"/>
          </a:p>
        </p:txBody>
      </p:sp>
      <p:sp>
        <p:nvSpPr>
          <p:cNvPr id="5" name="Zástupný symbol čísla snímky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9BA1B5-70D3-4D3C-B421-4CC37504E6E5}" type="slidenum">
              <a:rPr lang="sk-SK" smtClean="0"/>
              <a:t>7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76299740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k-SK" sz="3600" b="1" dirty="0" smtClean="0"/>
              <a:t>Stanovenie otázky (PICO)</a:t>
            </a:r>
            <a:endParaRPr lang="sk-SK" sz="3600" b="1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sk-SK" dirty="0" smtClean="0"/>
              <a:t>Otázku vytvor na základe PICO</a:t>
            </a:r>
          </a:p>
          <a:p>
            <a:pPr lvl="1"/>
            <a:r>
              <a:rPr lang="sk-SK" dirty="0" smtClean="0"/>
              <a:t>P – 	P</a:t>
            </a:r>
            <a:r>
              <a:rPr lang="en-US" dirty="0" err="1" smtClean="0"/>
              <a:t>opulation</a:t>
            </a:r>
            <a:endParaRPr lang="sk-SK" dirty="0"/>
          </a:p>
          <a:p>
            <a:pPr lvl="2"/>
            <a:r>
              <a:rPr lang="sk-SK" dirty="0" smtClean="0"/>
              <a:t>vymedzenie populácie, ktorá  Vás zaujíma (pacienti s ochorením, vek, pohlavie, ...)</a:t>
            </a:r>
            <a:endParaRPr lang="en-US" dirty="0" smtClean="0"/>
          </a:p>
          <a:p>
            <a:pPr lvl="1"/>
            <a:r>
              <a:rPr lang="en-US" dirty="0" smtClean="0"/>
              <a:t>I – </a:t>
            </a:r>
            <a:r>
              <a:rPr lang="sk-SK" dirty="0" smtClean="0"/>
              <a:t>	I</a:t>
            </a:r>
            <a:r>
              <a:rPr lang="en-US" dirty="0" err="1" smtClean="0"/>
              <a:t>ntervention</a:t>
            </a:r>
            <a:r>
              <a:rPr lang="en-US" dirty="0" smtClean="0"/>
              <a:t> / Phenomena of</a:t>
            </a:r>
            <a:r>
              <a:rPr lang="sk-SK" dirty="0" smtClean="0"/>
              <a:t> I</a:t>
            </a:r>
            <a:r>
              <a:rPr lang="en-US" dirty="0" err="1" smtClean="0"/>
              <a:t>nterest</a:t>
            </a:r>
            <a:r>
              <a:rPr lang="en-US" dirty="0" smtClean="0"/>
              <a:t> (</a:t>
            </a:r>
            <a:r>
              <a:rPr lang="sk-SK" dirty="0" smtClean="0"/>
              <a:t>kvalitatívne štúdie</a:t>
            </a:r>
            <a:r>
              <a:rPr lang="en-US" dirty="0" smtClean="0"/>
              <a:t>)</a:t>
            </a:r>
            <a:endParaRPr lang="sk-SK" dirty="0" smtClean="0"/>
          </a:p>
          <a:p>
            <a:pPr lvl="2"/>
            <a:r>
              <a:rPr lang="sk-SK" dirty="0" smtClean="0"/>
              <a:t>ak plánujete hodnotiť intervenciu, tak aký typ, ak Vás zaujíma špecifický fenomén, tak presne uviesť</a:t>
            </a:r>
            <a:endParaRPr lang="en-US" dirty="0" smtClean="0"/>
          </a:p>
          <a:p>
            <a:pPr lvl="1"/>
            <a:r>
              <a:rPr lang="en-US" dirty="0" smtClean="0"/>
              <a:t>C – </a:t>
            </a:r>
            <a:r>
              <a:rPr lang="sk-SK" dirty="0" err="1" smtClean="0"/>
              <a:t>Comparative</a:t>
            </a:r>
            <a:r>
              <a:rPr lang="sk-SK" dirty="0" smtClean="0"/>
              <a:t> </a:t>
            </a:r>
            <a:r>
              <a:rPr lang="sk-SK" dirty="0" err="1" smtClean="0"/>
              <a:t>Intervention</a:t>
            </a:r>
            <a:r>
              <a:rPr lang="sk-SK" dirty="0" smtClean="0"/>
              <a:t> / </a:t>
            </a:r>
            <a:r>
              <a:rPr lang="sk-SK" dirty="0" err="1" smtClean="0"/>
              <a:t>Context</a:t>
            </a:r>
            <a:r>
              <a:rPr lang="sk-SK" dirty="0" smtClean="0"/>
              <a:t> </a:t>
            </a:r>
            <a:r>
              <a:rPr lang="sk-SK" dirty="0"/>
              <a:t>(kvalitatívne štúdie)</a:t>
            </a:r>
            <a:endParaRPr lang="sk-SK" dirty="0" smtClean="0"/>
          </a:p>
          <a:p>
            <a:pPr lvl="2"/>
            <a:r>
              <a:rPr lang="sk-SK" dirty="0" smtClean="0"/>
              <a:t>v porovnaní s akou inou intervenciou chcete hodnotiť I., alebo v akom kontexte chcete skúmať daný fenomén</a:t>
            </a:r>
            <a:endParaRPr lang="en-US" dirty="0" smtClean="0"/>
          </a:p>
          <a:p>
            <a:pPr lvl="1"/>
            <a:r>
              <a:rPr lang="en-US" dirty="0" smtClean="0"/>
              <a:t>O – Outcomes </a:t>
            </a:r>
            <a:endParaRPr lang="sk-SK" dirty="0" smtClean="0"/>
          </a:p>
          <a:p>
            <a:pPr lvl="2"/>
            <a:r>
              <a:rPr lang="sk-SK" dirty="0" smtClean="0"/>
              <a:t>čo by to malo priniesť</a:t>
            </a:r>
          </a:p>
          <a:p>
            <a:r>
              <a:rPr lang="sk-SK" dirty="0" smtClean="0"/>
              <a:t>PICO sa použije aj pri vyhľadávaní v databázach na formulovanie vyhľadávacích slov a stanovení kritérií pre zaradenie štúdie do literárneho prehľadu</a:t>
            </a:r>
          </a:p>
          <a:p>
            <a:endParaRPr lang="en-US" dirty="0"/>
          </a:p>
        </p:txBody>
      </p:sp>
      <p:sp>
        <p:nvSpPr>
          <p:cNvPr id="4" name="Zástupný symbol päty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sk-SK" smtClean="0"/>
              <a:t>Juraj Čáp | JLF UK | 2015</a:t>
            </a:r>
            <a:endParaRPr lang="sk-SK"/>
          </a:p>
        </p:txBody>
      </p:sp>
      <p:sp>
        <p:nvSpPr>
          <p:cNvPr id="5" name="Zástupný symbol čísla snímky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9BA1B5-70D3-4D3C-B421-4CC37504E6E5}" type="slidenum">
              <a:rPr lang="sk-SK" smtClean="0"/>
              <a:t>8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54788128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k-SK" sz="3600" b="1" dirty="0" smtClean="0"/>
              <a:t>Stanovenie otázky </a:t>
            </a:r>
            <a:r>
              <a:rPr lang="sk-SK" sz="2800" b="1" dirty="0" smtClean="0"/>
              <a:t>(príklady)</a:t>
            </a:r>
            <a:endParaRPr lang="sk-SK" sz="3600" b="1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sk-SK" dirty="0" smtClean="0"/>
              <a:t>Otázka a cieľ by mali byť konkrétne stanovené </a:t>
            </a:r>
          </a:p>
          <a:p>
            <a:r>
              <a:rPr lang="sk-SK" b="1" dirty="0" smtClean="0"/>
              <a:t>Kvantitatívny prehľad</a:t>
            </a:r>
            <a:endParaRPr lang="sk-SK" dirty="0" smtClean="0"/>
          </a:p>
          <a:p>
            <a:pPr lvl="1"/>
            <a:r>
              <a:rPr lang="sk-SK" i="1" dirty="0"/>
              <a:t>Aká je účinnosť záchytných systémov v domovoch </a:t>
            </a:r>
            <a:r>
              <a:rPr lang="sk-SK" i="1" dirty="0" smtClean="0"/>
              <a:t>dôchodcov pri </a:t>
            </a:r>
            <a:r>
              <a:rPr lang="sk-SK" i="1" dirty="0"/>
              <a:t>znižovaní výskytu pádov u </a:t>
            </a:r>
            <a:r>
              <a:rPr lang="sk-SK" i="1" dirty="0" smtClean="0"/>
              <a:t>65 a viac ročných seniorov v porovnaní so zariadeniami, kde ich nepoužívajú?</a:t>
            </a:r>
          </a:p>
          <a:p>
            <a:pPr lvl="2"/>
            <a:r>
              <a:rPr lang="sk-SK" dirty="0" smtClean="0"/>
              <a:t>P:</a:t>
            </a:r>
            <a:r>
              <a:rPr lang="sk-SK" dirty="0"/>
              <a:t> 65 a viac </a:t>
            </a:r>
            <a:r>
              <a:rPr lang="sk-SK" dirty="0" smtClean="0"/>
              <a:t>ročný seniori; I: záchytné systémy; C: domov dôchodcov bez záchytných systémov; C: Efektívnosť (účinnosť)</a:t>
            </a:r>
          </a:p>
          <a:p>
            <a:pPr lvl="1"/>
            <a:endParaRPr lang="sk-SK" dirty="0"/>
          </a:p>
          <a:p>
            <a:r>
              <a:rPr lang="sk-SK" b="1" dirty="0" smtClean="0"/>
              <a:t>Kvalitatívny prehľad</a:t>
            </a:r>
            <a:endParaRPr lang="sk-SK" dirty="0" smtClean="0"/>
          </a:p>
          <a:p>
            <a:pPr lvl="1"/>
            <a:r>
              <a:rPr lang="sk-SK" i="1" dirty="0" smtClean="0"/>
              <a:t>Aká je skúsenosť pacientov s onkologickým ochorením s </a:t>
            </a:r>
            <a:r>
              <a:rPr lang="sk-SK" i="1" dirty="0" err="1" smtClean="0"/>
              <a:t>s</a:t>
            </a:r>
            <a:r>
              <a:rPr lang="sk-SK" i="1" dirty="0" smtClean="0"/>
              <a:t> komunikáciou so setrami počas hospitalizácie?</a:t>
            </a:r>
          </a:p>
          <a:p>
            <a:pPr lvl="2"/>
            <a:r>
              <a:rPr lang="sk-SK" dirty="0" smtClean="0"/>
              <a:t>P: pacienti </a:t>
            </a:r>
            <a:r>
              <a:rPr lang="sk-SK" dirty="0"/>
              <a:t>s onkologickým </a:t>
            </a:r>
            <a:r>
              <a:rPr lang="sk-SK" dirty="0" smtClean="0"/>
              <a:t>ochorením; I: skúsenosť s komunikáciou so sestrami; C: Hospitalizácia; O: - v prípade kvalitatívneho prehľadu nie je nutné uvádzať (inak by to bola: perspektíva pacienta)</a:t>
            </a:r>
          </a:p>
          <a:p>
            <a:endParaRPr lang="sk-SK" dirty="0"/>
          </a:p>
        </p:txBody>
      </p:sp>
      <p:sp>
        <p:nvSpPr>
          <p:cNvPr id="4" name="Zástupný symbol päty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sk-SK" smtClean="0"/>
              <a:t>Juraj Čáp | JLF UK | 2015</a:t>
            </a:r>
            <a:endParaRPr lang="sk-SK"/>
          </a:p>
        </p:txBody>
      </p:sp>
      <p:sp>
        <p:nvSpPr>
          <p:cNvPr id="5" name="Zástupný symbol čísla snímky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9BA1B5-70D3-4D3C-B421-4CC37504E6E5}" type="slidenum">
              <a:rPr lang="sk-SK" smtClean="0"/>
              <a:t>9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46062383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k-SK" sz="3600" b="1" dirty="0" smtClean="0"/>
              <a:t>Vyhľadávanie v databázach</a:t>
            </a:r>
            <a:endParaRPr lang="sk-SK" sz="3600" b="1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sk-SK" dirty="0" smtClean="0"/>
              <a:t>Vyhľadávanie v databázach dostupných pre JLF UK</a:t>
            </a:r>
          </a:p>
          <a:p>
            <a:r>
              <a:rPr lang="sk-SK" dirty="0" smtClean="0"/>
              <a:t>Odporúčame</a:t>
            </a:r>
          </a:p>
          <a:p>
            <a:pPr lvl="1"/>
            <a:r>
              <a:rPr lang="sk-SK" b="1" dirty="0" smtClean="0"/>
              <a:t>SK a CZ </a:t>
            </a:r>
            <a:endParaRPr lang="sk-SK" b="1" dirty="0"/>
          </a:p>
          <a:p>
            <a:pPr lvl="2"/>
            <a:r>
              <a:rPr lang="sk-SK" i="1" dirty="0" err="1"/>
              <a:t>Bibliographia</a:t>
            </a:r>
            <a:r>
              <a:rPr lang="sk-SK" i="1" dirty="0"/>
              <a:t> </a:t>
            </a:r>
            <a:r>
              <a:rPr lang="sk-SK" i="1" dirty="0" err="1"/>
              <a:t>Medica</a:t>
            </a:r>
            <a:r>
              <a:rPr lang="sk-SK" i="1" dirty="0"/>
              <a:t> </a:t>
            </a:r>
            <a:r>
              <a:rPr lang="sk-SK" i="1" dirty="0" err="1" smtClean="0"/>
              <a:t>Čechoslovaca</a:t>
            </a:r>
            <a:endParaRPr lang="sk-SK" i="1" dirty="0" smtClean="0"/>
          </a:p>
          <a:p>
            <a:pPr lvl="2"/>
            <a:r>
              <a:rPr lang="sk-SK" i="1" dirty="0" smtClean="0"/>
              <a:t>...</a:t>
            </a:r>
            <a:endParaRPr lang="sk-SK" dirty="0" smtClean="0"/>
          </a:p>
          <a:p>
            <a:pPr lvl="1"/>
            <a:r>
              <a:rPr lang="sk-SK" b="1" dirty="0" smtClean="0"/>
              <a:t>Zahraničné </a:t>
            </a:r>
          </a:p>
          <a:p>
            <a:pPr lvl="2"/>
            <a:r>
              <a:rPr lang="sk-SK" dirty="0" smtClean="0"/>
              <a:t>MEDLINE </a:t>
            </a:r>
            <a:r>
              <a:rPr lang="sk-SK" dirty="0" err="1" smtClean="0"/>
              <a:t>with</a:t>
            </a:r>
            <a:r>
              <a:rPr lang="sk-SK" dirty="0" smtClean="0"/>
              <a:t> </a:t>
            </a:r>
            <a:r>
              <a:rPr lang="sk-SK" dirty="0" err="1" smtClean="0"/>
              <a:t>Fulltext</a:t>
            </a:r>
            <a:endParaRPr lang="sk-SK" dirty="0" smtClean="0"/>
          </a:p>
          <a:p>
            <a:pPr lvl="2"/>
            <a:r>
              <a:rPr lang="sk-SK" dirty="0" err="1"/>
              <a:t>Science</a:t>
            </a:r>
            <a:r>
              <a:rPr lang="sk-SK" dirty="0"/>
              <a:t> </a:t>
            </a:r>
            <a:r>
              <a:rPr lang="sk-SK" dirty="0" err="1" smtClean="0"/>
              <a:t>Direct</a:t>
            </a:r>
            <a:endParaRPr lang="sk-SK" dirty="0" smtClean="0"/>
          </a:p>
          <a:p>
            <a:pPr lvl="2"/>
            <a:r>
              <a:rPr lang="sk-SK" dirty="0" smtClean="0"/>
              <a:t>...</a:t>
            </a:r>
          </a:p>
          <a:p>
            <a:pPr marL="274320" lvl="1" indent="0">
              <a:buNone/>
            </a:pPr>
            <a:endParaRPr lang="sk-SK" dirty="0"/>
          </a:p>
          <a:p>
            <a:r>
              <a:rPr lang="sk-SK" dirty="0" smtClean="0"/>
              <a:t>Správne stanovené vyhľadávanie slová na základe otázky a PICO</a:t>
            </a:r>
          </a:p>
          <a:p>
            <a:r>
              <a:rPr lang="sk-SK" dirty="0" smtClean="0"/>
              <a:t>Určiť vyhľadávacie slová a pre prepojiť ich s </a:t>
            </a:r>
            <a:r>
              <a:rPr lang="sk-SK" dirty="0" err="1" smtClean="0"/>
              <a:t>booleanovské</a:t>
            </a:r>
            <a:r>
              <a:rPr lang="sk-SK" dirty="0" smtClean="0"/>
              <a:t> operátory (AND, OR) </a:t>
            </a:r>
            <a:r>
              <a:rPr lang="sk-SK" dirty="0"/>
              <a:t>– (pozri prednášku + seminár: </a:t>
            </a:r>
            <a:r>
              <a:rPr lang="en-GB" i="1" dirty="0" err="1"/>
              <a:t>Vyhľadávanie</a:t>
            </a:r>
            <a:r>
              <a:rPr lang="en-GB" i="1" dirty="0"/>
              <a:t> </a:t>
            </a:r>
            <a:r>
              <a:rPr lang="en-GB" i="1" dirty="0" err="1"/>
              <a:t>literárnych</a:t>
            </a:r>
            <a:r>
              <a:rPr lang="en-GB" i="1" dirty="0"/>
              <a:t> </a:t>
            </a:r>
            <a:r>
              <a:rPr lang="en-GB" i="1" dirty="0" err="1"/>
              <a:t>prameňov</a:t>
            </a:r>
            <a:r>
              <a:rPr lang="sk-SK" dirty="0"/>
              <a:t>)</a:t>
            </a:r>
          </a:p>
          <a:p>
            <a:endParaRPr lang="sk-SK" dirty="0" smtClean="0"/>
          </a:p>
          <a:p>
            <a:endParaRPr lang="sk-SK" dirty="0"/>
          </a:p>
        </p:txBody>
      </p:sp>
      <p:sp>
        <p:nvSpPr>
          <p:cNvPr id="4" name="Zástupný symbol päty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sk-SK" smtClean="0"/>
              <a:t>Juraj Čáp | JLF UK | 2015</a:t>
            </a:r>
            <a:endParaRPr lang="sk-SK"/>
          </a:p>
        </p:txBody>
      </p:sp>
      <p:sp>
        <p:nvSpPr>
          <p:cNvPr id="5" name="Zástupný symbol čísla snímky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9BA1B5-70D3-4D3C-B421-4CC37504E6E5}" type="slidenum">
              <a:rPr lang="sk-SK" smtClean="0"/>
              <a:t>10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04150057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sk-SK" b="1" dirty="0" smtClean="0"/>
              <a:t>Posúdenie relevantnosti štúdii a opis vyhľadávania</a:t>
            </a:r>
            <a:endParaRPr lang="sk-SK" b="1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sk-SK" dirty="0" smtClean="0"/>
              <a:t>Do posúdenie idú všetky vyhľadané štúdie</a:t>
            </a:r>
          </a:p>
          <a:p>
            <a:r>
              <a:rPr lang="sk-SK" dirty="0" smtClean="0"/>
              <a:t>Posúdia sa podľa názvu a abstraktu, či sú vhodné k stanoveným kritériám</a:t>
            </a:r>
          </a:p>
          <a:p>
            <a:r>
              <a:rPr lang="sk-SK" dirty="0" smtClean="0"/>
              <a:t>Tie, ktoré nie sú vhodné sa vylúčia</a:t>
            </a:r>
          </a:p>
          <a:p>
            <a:r>
              <a:rPr lang="sk-SK" dirty="0" smtClean="0"/>
              <a:t>Každý krok sa zaznamenáva</a:t>
            </a:r>
          </a:p>
          <a:p>
            <a:pPr lvl="1"/>
            <a:r>
              <a:rPr lang="sk-SK" dirty="0" smtClean="0"/>
              <a:t>koľko bolo vyhľadaných celkovo (N=?)</a:t>
            </a:r>
          </a:p>
          <a:p>
            <a:pPr lvl="1"/>
            <a:r>
              <a:rPr lang="sk-SK" dirty="0" smtClean="0"/>
              <a:t>koľko bolo vylúčených na základe kritérií (N=?)</a:t>
            </a:r>
          </a:p>
          <a:p>
            <a:pPr lvl="1"/>
            <a:r>
              <a:rPr lang="sk-SK" dirty="0" smtClean="0"/>
              <a:t>koľko zostalo do literárneho prehľadu (N=?)</a:t>
            </a:r>
            <a:endParaRPr lang="sk-SK" dirty="0"/>
          </a:p>
        </p:txBody>
      </p:sp>
      <p:sp>
        <p:nvSpPr>
          <p:cNvPr id="4" name="Zástupný symbol päty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sk-SK" smtClean="0"/>
              <a:t>Juraj Čáp | JLF UK | 2015</a:t>
            </a:r>
            <a:endParaRPr lang="sk-SK"/>
          </a:p>
        </p:txBody>
      </p:sp>
      <p:sp>
        <p:nvSpPr>
          <p:cNvPr id="5" name="Zástupný symbol čísla snímky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9BA1B5-70D3-4D3C-B421-4CC37504E6E5}" type="slidenum">
              <a:rPr lang="sk-SK" smtClean="0"/>
              <a:t>11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74197585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k-SK" sz="3600" b="1" dirty="0" smtClean="0"/>
              <a:t>Opis metodológie zaradených štúdii</a:t>
            </a:r>
            <a:endParaRPr lang="sk-SK" sz="3600" b="1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sk-SK" dirty="0" smtClean="0"/>
              <a:t>Opísať metodológie štúdii v tabuľke</a:t>
            </a:r>
          </a:p>
          <a:p>
            <a:r>
              <a:rPr lang="sk-SK" dirty="0" smtClean="0"/>
              <a:t>Uvádza sa podľa zamerania: Autor, rok; cieľ, vzorka / výber vzorky, metódy, dizajn štúdie, prostredie...</a:t>
            </a:r>
          </a:p>
          <a:p>
            <a:r>
              <a:rPr lang="sk-SK" dirty="0" smtClean="0"/>
              <a:t>Využíva sa MS Excel a Word</a:t>
            </a:r>
          </a:p>
          <a:p>
            <a:r>
              <a:rPr lang="sk-SK" dirty="0" smtClean="0"/>
              <a:t>Príklad</a:t>
            </a:r>
          </a:p>
          <a:p>
            <a:endParaRPr lang="sk-SK" dirty="0" smtClean="0"/>
          </a:p>
          <a:p>
            <a:endParaRPr lang="sk-SK" dirty="0"/>
          </a:p>
        </p:txBody>
      </p:sp>
      <p:sp>
        <p:nvSpPr>
          <p:cNvPr id="4" name="Zástupný symbol päty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sk-SK" smtClean="0"/>
              <a:t>Juraj Čáp | JLF UK | 2015</a:t>
            </a:r>
            <a:endParaRPr lang="sk-SK"/>
          </a:p>
        </p:txBody>
      </p:sp>
      <p:sp>
        <p:nvSpPr>
          <p:cNvPr id="5" name="Zástupný symbol čísla snímky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9BA1B5-70D3-4D3C-B421-4CC37504E6E5}" type="slidenum">
              <a:rPr lang="sk-SK" smtClean="0"/>
              <a:t>12</a:t>
            </a:fld>
            <a:endParaRPr lang="sk-SK"/>
          </a:p>
        </p:txBody>
      </p:sp>
      <p:graphicFrame>
        <p:nvGraphicFramePr>
          <p:cNvPr id="6" name="Tabuľka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32466174"/>
              </p:ext>
            </p:extLst>
          </p:nvPr>
        </p:nvGraphicFramePr>
        <p:xfrm>
          <a:off x="1259632" y="3861048"/>
          <a:ext cx="6600735" cy="10109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40162"/>
                <a:gridCol w="1200132"/>
                <a:gridCol w="1320147"/>
                <a:gridCol w="1368153"/>
                <a:gridCol w="1272141"/>
              </a:tblGrid>
              <a:tr h="370840">
                <a:tc>
                  <a:txBody>
                    <a:bodyPr/>
                    <a:lstStyle/>
                    <a:p>
                      <a:r>
                        <a:rPr lang="sk-SK" dirty="0" smtClean="0"/>
                        <a:t>Autorstvo, rok</a:t>
                      </a:r>
                      <a:endParaRPr lang="sk-SK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sk-SK" dirty="0" smtClean="0"/>
                        <a:t>Cieľ</a:t>
                      </a:r>
                      <a:r>
                        <a:rPr lang="sk-SK" baseline="0" dirty="0" smtClean="0"/>
                        <a:t> štúdie</a:t>
                      </a:r>
                      <a:endParaRPr lang="sk-SK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sk-SK" dirty="0" smtClean="0"/>
                        <a:t>Vzorka</a:t>
                      </a:r>
                      <a:endParaRPr lang="sk-SK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sk-SK" dirty="0" smtClean="0"/>
                        <a:t>Dizajn štúdie</a:t>
                      </a:r>
                      <a:endParaRPr lang="sk-SK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sk-SK" dirty="0" smtClean="0"/>
                        <a:t>Metódy</a:t>
                      </a:r>
                    </a:p>
                    <a:p>
                      <a:endParaRPr lang="sk-SK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sk-SK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sk-SK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sk-SK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sk-SK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sk-SK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91178046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sk-SK" b="1" dirty="0" smtClean="0"/>
              <a:t>Prezentácia výsledkov jednotlivých štúdii</a:t>
            </a:r>
            <a:endParaRPr lang="sk-SK" b="1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sk-SK" dirty="0" smtClean="0"/>
              <a:t>V tabuľke sa uvádzajú výsledky štúdii vybratých do literárneho prehľadu.</a:t>
            </a:r>
          </a:p>
          <a:p>
            <a:r>
              <a:rPr lang="sk-SK" dirty="0" smtClean="0"/>
              <a:t>Výsledky sú:</a:t>
            </a:r>
          </a:p>
          <a:p>
            <a:pPr lvl="1"/>
            <a:r>
              <a:rPr lang="sk-SK" dirty="0" smtClean="0"/>
              <a:t>štatistické dáta</a:t>
            </a:r>
          </a:p>
          <a:p>
            <a:pPr lvl="1"/>
            <a:r>
              <a:rPr lang="sk-SK" dirty="0" smtClean="0"/>
              <a:t>prehľady napr. intervencií, chýb v diagnostike...</a:t>
            </a:r>
          </a:p>
          <a:p>
            <a:pPr lvl="1"/>
            <a:r>
              <a:rPr lang="sk-SK" dirty="0" smtClean="0"/>
              <a:t>závery, ktoré uviedli autori zachytených ich vlastnými slovami (doplnený o údaj, na ktorej strane sa citovaný text nachádza) – v kvalitatívne zameranom </a:t>
            </a:r>
            <a:r>
              <a:rPr lang="sk-SK" dirty="0" err="1" smtClean="0"/>
              <a:t>lit</a:t>
            </a:r>
            <a:r>
              <a:rPr lang="sk-SK" dirty="0" smtClean="0"/>
              <a:t>. prehľade</a:t>
            </a:r>
          </a:p>
          <a:p>
            <a:r>
              <a:rPr lang="sk-SK" dirty="0" smtClean="0"/>
              <a:t>Príklad tabuľky</a:t>
            </a:r>
          </a:p>
          <a:p>
            <a:pPr marL="0" indent="0">
              <a:buNone/>
            </a:pPr>
            <a:endParaRPr lang="sk-SK" dirty="0" smtClean="0"/>
          </a:p>
          <a:p>
            <a:endParaRPr lang="sk-SK" dirty="0"/>
          </a:p>
        </p:txBody>
      </p:sp>
      <p:sp>
        <p:nvSpPr>
          <p:cNvPr id="4" name="Zástupný symbol päty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sk-SK" smtClean="0"/>
              <a:t>Juraj Čáp | JLF UK | 2015</a:t>
            </a:r>
            <a:endParaRPr lang="sk-SK"/>
          </a:p>
        </p:txBody>
      </p:sp>
      <p:sp>
        <p:nvSpPr>
          <p:cNvPr id="5" name="Zástupný symbol čísla snímky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9BA1B5-70D3-4D3C-B421-4CC37504E6E5}" type="slidenum">
              <a:rPr lang="sk-SK" smtClean="0"/>
              <a:t>13</a:t>
            </a:fld>
            <a:endParaRPr lang="sk-SK"/>
          </a:p>
        </p:txBody>
      </p:sp>
      <p:graphicFrame>
        <p:nvGraphicFramePr>
          <p:cNvPr id="6" name="Tabuľka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46844915"/>
              </p:ext>
            </p:extLst>
          </p:nvPr>
        </p:nvGraphicFramePr>
        <p:xfrm>
          <a:off x="2051720" y="5229200"/>
          <a:ext cx="5088566" cy="741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544283"/>
                <a:gridCol w="2544283"/>
              </a:tblGrid>
              <a:tr h="370840">
                <a:tc>
                  <a:txBody>
                    <a:bodyPr/>
                    <a:lstStyle/>
                    <a:p>
                      <a:r>
                        <a:rPr lang="sk-SK" dirty="0" smtClean="0"/>
                        <a:t>Autorstvo,</a:t>
                      </a:r>
                      <a:r>
                        <a:rPr lang="sk-SK" baseline="0" dirty="0" smtClean="0"/>
                        <a:t> </a:t>
                      </a:r>
                      <a:r>
                        <a:rPr lang="sk-SK" dirty="0" smtClean="0"/>
                        <a:t>rok</a:t>
                      </a:r>
                      <a:endParaRPr lang="sk-SK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sk-SK" dirty="0" smtClean="0"/>
                        <a:t>Výsledok štúdie</a:t>
                      </a:r>
                      <a:endParaRPr lang="sk-SK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sk-SK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sk-SK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26012633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k-SK" sz="3600" b="1" dirty="0" smtClean="0"/>
              <a:t>Syntéza výsledkov</a:t>
            </a:r>
            <a:endParaRPr lang="sk-SK" sz="3600" b="1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sk-SK" dirty="0" smtClean="0"/>
              <a:t>K citovaným výsledkom autorov sa pristupuje, ako k dátam, ktoré majú byť vyhodnotené</a:t>
            </a:r>
          </a:p>
          <a:p>
            <a:r>
              <a:rPr lang="sk-SK" dirty="0" smtClean="0"/>
              <a:t>Kvalitatívny alebo kvantitatívny spôsob vyhodnotenia </a:t>
            </a:r>
          </a:p>
          <a:p>
            <a:r>
              <a:rPr lang="sk-SK" dirty="0" smtClean="0"/>
              <a:t>Vo výsledkoch sa hľadá</a:t>
            </a:r>
          </a:p>
          <a:p>
            <a:pPr lvl="1"/>
            <a:r>
              <a:rPr lang="sk-SK" dirty="0" smtClean="0"/>
              <a:t>spoločný vzor v štúdiách</a:t>
            </a:r>
          </a:p>
          <a:p>
            <a:pPr lvl="1"/>
            <a:r>
              <a:rPr lang="sk-SK" dirty="0" smtClean="0"/>
              <a:t>aké sú odlišnosti v štúdiách</a:t>
            </a:r>
          </a:p>
          <a:p>
            <a:pPr lvl="1"/>
            <a:r>
              <a:rPr lang="sk-SK" dirty="0" smtClean="0"/>
              <a:t>odpoveď na výskumnú otázku</a:t>
            </a:r>
          </a:p>
          <a:p>
            <a:pPr lvl="1"/>
            <a:r>
              <a:rPr lang="sk-SK" dirty="0" smtClean="0"/>
              <a:t>je možné ich aj štatisticky spracovať</a:t>
            </a:r>
          </a:p>
          <a:p>
            <a:r>
              <a:rPr lang="sk-SK" dirty="0" smtClean="0"/>
              <a:t>Na kvalitatívny spôsob vyhodnotenia je možné využiť tematickú analýzu dát (Pozri prednášku: </a:t>
            </a:r>
            <a:r>
              <a:rPr lang="sk-SK" i="1" dirty="0" smtClean="0"/>
              <a:t>Rozhovor</a:t>
            </a:r>
            <a:r>
              <a:rPr lang="sk-SK" dirty="0" smtClean="0"/>
              <a:t>)</a:t>
            </a:r>
          </a:p>
        </p:txBody>
      </p:sp>
      <p:sp>
        <p:nvSpPr>
          <p:cNvPr id="4" name="Zástupný symbol päty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sk-SK" smtClean="0"/>
              <a:t>Juraj Čáp | JLF UK | 2015</a:t>
            </a:r>
            <a:endParaRPr lang="sk-SK"/>
          </a:p>
        </p:txBody>
      </p:sp>
      <p:sp>
        <p:nvSpPr>
          <p:cNvPr id="5" name="Zástupný symbol čísla snímky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9BA1B5-70D3-4D3C-B421-4CC37504E6E5}" type="slidenum">
              <a:rPr lang="sk-SK" smtClean="0"/>
              <a:t>14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49406068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k-SK" sz="3600" b="1" dirty="0" smtClean="0"/>
              <a:t>Závery</a:t>
            </a:r>
            <a:endParaRPr lang="sk-SK" sz="3600" b="1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sk-SK" dirty="0" smtClean="0"/>
              <a:t>Záver, ktorý je odpoveďou na otázku literárneho prehľadu</a:t>
            </a:r>
          </a:p>
          <a:p>
            <a:pPr lvl="1"/>
            <a:r>
              <a:rPr lang="sk-SK" dirty="0" smtClean="0"/>
              <a:t>napr.: Vyhodnotenie efektívností, identifikovanie rizikových faktorov, opísanie skúsenosti pacientov...</a:t>
            </a:r>
          </a:p>
          <a:p>
            <a:r>
              <a:rPr lang="sk-SK" dirty="0" smtClean="0"/>
              <a:t>Odporúčania pre prax, výskum, vzdelávanie</a:t>
            </a:r>
          </a:p>
          <a:p>
            <a:pPr lvl="1"/>
            <a:r>
              <a:rPr lang="sk-SK" dirty="0" smtClean="0"/>
              <a:t>napr.: odporučiť, ktorý diagnostický nástroj použiť v praxi...</a:t>
            </a:r>
          </a:p>
          <a:p>
            <a:pPr lvl="1"/>
            <a:r>
              <a:rPr lang="sk-SK" dirty="0" smtClean="0"/>
              <a:t>uviesť identifikovanú oblasť, na ktorú by sa mal zamerať výskum</a:t>
            </a:r>
          </a:p>
          <a:p>
            <a:pPr lvl="1"/>
            <a:r>
              <a:rPr lang="sk-SK" dirty="0" smtClean="0"/>
              <a:t>uviesť </a:t>
            </a:r>
            <a:r>
              <a:rPr lang="sk-SK" dirty="0"/>
              <a:t>identifikovanú oblasť, na ktorú by sa mal zamerať </a:t>
            </a:r>
            <a:r>
              <a:rPr lang="sk-SK" dirty="0" smtClean="0"/>
              <a:t>vzdelávanie sestier</a:t>
            </a:r>
            <a:endParaRPr lang="sk-SK" dirty="0"/>
          </a:p>
        </p:txBody>
      </p:sp>
      <p:sp>
        <p:nvSpPr>
          <p:cNvPr id="4" name="Zástupný symbol päty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sk-SK" smtClean="0"/>
              <a:t>Juraj Čáp | JLF UK | 2015</a:t>
            </a:r>
            <a:endParaRPr lang="sk-SK"/>
          </a:p>
        </p:txBody>
      </p:sp>
      <p:sp>
        <p:nvSpPr>
          <p:cNvPr id="5" name="Zástupný symbol čísla snímky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9BA1B5-70D3-4D3C-B421-4CC37504E6E5}" type="slidenum">
              <a:rPr lang="sk-SK" smtClean="0"/>
              <a:t>15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9318726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k-SK" sz="3600" b="1" dirty="0" smtClean="0"/>
              <a:t>Príklady literárnych prehľadov</a:t>
            </a:r>
            <a:endParaRPr lang="sk-SK" sz="3600" b="1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sk-SK" dirty="0" smtClean="0">
                <a:hlinkClick r:id="rId2"/>
              </a:rPr>
              <a:t>http://www.osetrovatelstvo.eu/archiv/2014-rocnik-4/cislo-1/efektivita-viacnasobnych-intervencii-na-prevenciu-padov-seniorov-v-instituciach-aplikacia-ebp-v-klinickej-praxi</a:t>
            </a:r>
            <a:endParaRPr lang="sk-SK" dirty="0" smtClean="0"/>
          </a:p>
          <a:p>
            <a:r>
              <a:rPr lang="sk-SK" dirty="0" smtClean="0">
                <a:hlinkClick r:id="rId3"/>
              </a:rPr>
              <a:t>http://www.osetrovatelstvo.eu/archiv/2013-rocnik-3/cislo-1/timova-praca-v-hospicovej-starostlivosti-a-sposob-jej-hodnotenia</a:t>
            </a:r>
            <a:endParaRPr lang="sk-SK" dirty="0" smtClean="0"/>
          </a:p>
          <a:p>
            <a:r>
              <a:rPr lang="sk-SK" dirty="0" smtClean="0">
                <a:hlinkClick r:id="rId4"/>
              </a:rPr>
              <a:t>http://www.osetrovatelstvo.eu/archiv/2013-rocnik-3/cislo-1/vyuzitie-meracich-skal-v-hodnoteni-neurologickeho-stavu-u-pacientov-s-nahlou-cievnou-mozgovou-prihodou</a:t>
            </a:r>
            <a:endParaRPr lang="sk-SK" dirty="0" smtClean="0"/>
          </a:p>
          <a:p>
            <a:r>
              <a:rPr lang="sk-SK" dirty="0">
                <a:hlinkClick r:id="rId5"/>
              </a:rPr>
              <a:t>http://</a:t>
            </a:r>
            <a:r>
              <a:rPr lang="sk-SK" dirty="0" smtClean="0">
                <a:hlinkClick r:id="rId5"/>
              </a:rPr>
              <a:t>periodika.osu.cz/osetrovatelstviaporodniasistence/dok/2013-01/5_zelenikova_kol.pdf</a:t>
            </a:r>
            <a:endParaRPr lang="sk-SK" dirty="0" smtClean="0"/>
          </a:p>
          <a:p>
            <a:r>
              <a:rPr lang="sk-SK" dirty="0">
                <a:hlinkClick r:id="rId6"/>
              </a:rPr>
              <a:t>http://</a:t>
            </a:r>
            <a:r>
              <a:rPr lang="sk-SK" dirty="0" smtClean="0">
                <a:hlinkClick r:id="rId6"/>
              </a:rPr>
              <a:t>periodika.osu.cz/cejnm/dok/2014-03/6-lepiesova-sk.pdf</a:t>
            </a:r>
            <a:endParaRPr lang="sk-SK" dirty="0" smtClean="0"/>
          </a:p>
          <a:p>
            <a:r>
              <a:rPr lang="sk-SK" dirty="0">
                <a:hlinkClick r:id="rId7"/>
              </a:rPr>
              <a:t>http://</a:t>
            </a:r>
            <a:r>
              <a:rPr lang="sk-SK" dirty="0" smtClean="0">
                <a:hlinkClick r:id="rId7"/>
              </a:rPr>
              <a:t>periodika.osu.cz/cejnm/dok/2014-03/5-mynarikova-ziakova-cz.pdf</a:t>
            </a:r>
            <a:endParaRPr lang="sk-SK" dirty="0" smtClean="0"/>
          </a:p>
          <a:p>
            <a:r>
              <a:rPr lang="sk-SK" dirty="0">
                <a:hlinkClick r:id="rId8"/>
              </a:rPr>
              <a:t>http://</a:t>
            </a:r>
            <a:r>
              <a:rPr lang="sk-SK" dirty="0" smtClean="0">
                <a:hlinkClick r:id="rId8"/>
              </a:rPr>
              <a:t>periodika.osu.cz/cejnm/dok/2014-02/6-satekova-et-al-sk.pdf</a:t>
            </a:r>
            <a:endParaRPr lang="sk-SK" dirty="0" smtClean="0"/>
          </a:p>
          <a:p>
            <a:endParaRPr lang="sk-SK" dirty="0" smtClean="0"/>
          </a:p>
          <a:p>
            <a:endParaRPr lang="sk-SK" dirty="0" smtClean="0"/>
          </a:p>
          <a:p>
            <a:endParaRPr lang="sk-SK" dirty="0" smtClean="0"/>
          </a:p>
          <a:p>
            <a:endParaRPr lang="sk-SK" dirty="0"/>
          </a:p>
        </p:txBody>
      </p:sp>
      <p:sp>
        <p:nvSpPr>
          <p:cNvPr id="4" name="Zástupný symbol päty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sk-SK" smtClean="0"/>
              <a:t>Juraj Čáp | JLF UK | 2015</a:t>
            </a:r>
            <a:endParaRPr lang="sk-SK"/>
          </a:p>
        </p:txBody>
      </p:sp>
      <p:sp>
        <p:nvSpPr>
          <p:cNvPr id="5" name="Zástupný symbol čísla snímky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9BA1B5-70D3-4D3C-B421-4CC37504E6E5}" type="slidenum">
              <a:rPr lang="sk-SK" smtClean="0"/>
              <a:t>16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90579954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k-SK" sz="3600" b="1" dirty="0" smtClean="0"/>
              <a:t>Použitá literatúra</a:t>
            </a:r>
            <a:endParaRPr lang="sk-SK" sz="3600" b="1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sk-SK" dirty="0"/>
              <a:t>MOHER, D. – LIBERATI, A. – TETZLAFF, J. – ALTMAN, D.G. </a:t>
            </a:r>
            <a:r>
              <a:rPr lang="sk-SK" i="1" dirty="0" err="1"/>
              <a:t>Preferred</a:t>
            </a:r>
            <a:r>
              <a:rPr lang="sk-SK" i="1" dirty="0"/>
              <a:t> </a:t>
            </a:r>
            <a:r>
              <a:rPr lang="sk-SK" i="1" dirty="0" err="1"/>
              <a:t>Reporting</a:t>
            </a:r>
            <a:r>
              <a:rPr lang="sk-SK" i="1" dirty="0"/>
              <a:t> </a:t>
            </a:r>
            <a:r>
              <a:rPr lang="sk-SK" i="1" dirty="0" err="1"/>
              <a:t>Items</a:t>
            </a:r>
            <a:r>
              <a:rPr lang="sk-SK" i="1" dirty="0"/>
              <a:t> </a:t>
            </a:r>
            <a:r>
              <a:rPr lang="sk-SK" i="1" dirty="0" err="1"/>
              <a:t>for</a:t>
            </a:r>
            <a:r>
              <a:rPr lang="sk-SK" i="1" dirty="0"/>
              <a:t> </a:t>
            </a:r>
            <a:r>
              <a:rPr lang="sk-SK" i="1" dirty="0" err="1"/>
              <a:t>Systematic</a:t>
            </a:r>
            <a:r>
              <a:rPr lang="sk-SK" i="1" dirty="0"/>
              <a:t> </a:t>
            </a:r>
            <a:r>
              <a:rPr lang="sk-SK" i="1" dirty="0" err="1"/>
              <a:t>Reviews</a:t>
            </a:r>
            <a:r>
              <a:rPr lang="sk-SK" i="1" dirty="0"/>
              <a:t> and </a:t>
            </a:r>
            <a:r>
              <a:rPr lang="sk-SK" i="1" dirty="0" err="1"/>
              <a:t>Meta-Analyses</a:t>
            </a:r>
            <a:r>
              <a:rPr lang="sk-SK" i="1" dirty="0"/>
              <a:t>: </a:t>
            </a:r>
            <a:r>
              <a:rPr lang="sk-SK" i="1" dirty="0" err="1"/>
              <a:t>The</a:t>
            </a:r>
            <a:r>
              <a:rPr lang="sk-SK" i="1" dirty="0"/>
              <a:t> PRISMA </a:t>
            </a:r>
            <a:r>
              <a:rPr lang="sk-SK" i="1" dirty="0" err="1"/>
              <a:t>Statement</a:t>
            </a:r>
            <a:r>
              <a:rPr lang="sk-SK" dirty="0"/>
              <a:t>. </a:t>
            </a:r>
            <a:r>
              <a:rPr lang="sk-SK" dirty="0" err="1"/>
              <a:t>The</a:t>
            </a:r>
            <a:r>
              <a:rPr lang="sk-SK" dirty="0"/>
              <a:t> PRISMA </a:t>
            </a:r>
            <a:r>
              <a:rPr lang="sk-SK" dirty="0" err="1"/>
              <a:t>Group</a:t>
            </a:r>
            <a:r>
              <a:rPr lang="sk-SK" dirty="0"/>
              <a:t>, 2009. </a:t>
            </a:r>
          </a:p>
          <a:p>
            <a:r>
              <a:rPr lang="sk-SK" dirty="0" smtClean="0"/>
              <a:t>SALTIKOV-BETTANY, J. </a:t>
            </a:r>
            <a:r>
              <a:rPr lang="sk-SK" i="1" dirty="0" err="1" smtClean="0"/>
              <a:t>How</a:t>
            </a:r>
            <a:r>
              <a:rPr lang="sk-SK" i="1" dirty="0" smtClean="0"/>
              <a:t> to do a </a:t>
            </a:r>
            <a:r>
              <a:rPr lang="sk-SK" i="1" dirty="0" err="1" smtClean="0"/>
              <a:t>systematic</a:t>
            </a:r>
            <a:r>
              <a:rPr lang="sk-SK" i="1" dirty="0" smtClean="0"/>
              <a:t> </a:t>
            </a:r>
            <a:r>
              <a:rPr lang="sk-SK" i="1" dirty="0" err="1" smtClean="0"/>
              <a:t>literature</a:t>
            </a:r>
            <a:r>
              <a:rPr lang="sk-SK" i="1" dirty="0" smtClean="0"/>
              <a:t> </a:t>
            </a:r>
            <a:r>
              <a:rPr lang="sk-SK" i="1" dirty="0" err="1" smtClean="0"/>
              <a:t>review</a:t>
            </a:r>
            <a:r>
              <a:rPr lang="sk-SK" i="1" dirty="0" smtClean="0"/>
              <a:t> in </a:t>
            </a:r>
            <a:r>
              <a:rPr lang="sk-SK" i="1" dirty="0" err="1" smtClean="0"/>
              <a:t>nursing</a:t>
            </a:r>
            <a:r>
              <a:rPr lang="sk-SK" dirty="0" smtClean="0"/>
              <a:t>. New York: </a:t>
            </a:r>
            <a:r>
              <a:rPr lang="sk-SK" dirty="0" err="1" smtClean="0"/>
              <a:t>Open</a:t>
            </a:r>
            <a:r>
              <a:rPr lang="sk-SK" dirty="0" smtClean="0"/>
              <a:t> </a:t>
            </a:r>
            <a:r>
              <a:rPr lang="sk-SK" dirty="0" err="1" smtClean="0"/>
              <a:t>University</a:t>
            </a:r>
            <a:r>
              <a:rPr lang="sk-SK" dirty="0" smtClean="0"/>
              <a:t> Press, 2012.</a:t>
            </a:r>
          </a:p>
        </p:txBody>
      </p:sp>
      <p:sp>
        <p:nvSpPr>
          <p:cNvPr id="4" name="Zástupný symbol päty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sk-SK" smtClean="0"/>
              <a:t>Juraj Čáp | JLF UK | 2015</a:t>
            </a:r>
            <a:endParaRPr lang="sk-SK"/>
          </a:p>
        </p:txBody>
      </p:sp>
      <p:sp>
        <p:nvSpPr>
          <p:cNvPr id="5" name="Zástupný symbol čísla snímky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9BA1B5-70D3-4D3C-B421-4CC37504E6E5}" type="slidenum">
              <a:rPr lang="sk-SK" smtClean="0"/>
              <a:t>17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35564879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Jasnosť">
  <a:themeElements>
    <a:clrScheme name="Jasnosť">
      <a:dk1>
        <a:srgbClr val="292934"/>
      </a:dk1>
      <a:lt1>
        <a:srgbClr val="FFFFFF"/>
      </a:lt1>
      <a:dk2>
        <a:srgbClr val="D2533C"/>
      </a:dk2>
      <a:lt2>
        <a:srgbClr val="F3F2DC"/>
      </a:lt2>
      <a:accent1>
        <a:srgbClr val="93A299"/>
      </a:accent1>
      <a:accent2>
        <a:srgbClr val="AD8F67"/>
      </a:accent2>
      <a:accent3>
        <a:srgbClr val="726056"/>
      </a:accent3>
      <a:accent4>
        <a:srgbClr val="4C5A6A"/>
      </a:accent4>
      <a:accent5>
        <a:srgbClr val="808DA0"/>
      </a:accent5>
      <a:accent6>
        <a:srgbClr val="79463D"/>
      </a:accent6>
      <a:hlink>
        <a:srgbClr val="0000FF"/>
      </a:hlink>
      <a:folHlink>
        <a:srgbClr val="800080"/>
      </a:folHlink>
    </a:clrScheme>
    <a:fontScheme name="Office, klas. ver. 2">
      <a:maj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Jasnosť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hade val="86000"/>
                <a:satMod val="140000"/>
              </a:schemeClr>
            </a:gs>
            <a:gs pos="45000">
              <a:schemeClr val="phClr">
                <a:tint val="48000"/>
                <a:satMod val="150000"/>
              </a:schemeClr>
            </a:gs>
            <a:gs pos="100000">
              <a:schemeClr val="phClr">
                <a:tint val="28000"/>
                <a:satMod val="16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70000"/>
                <a:satMod val="150000"/>
              </a:schemeClr>
            </a:gs>
            <a:gs pos="34000">
              <a:schemeClr val="phClr">
                <a:shade val="70000"/>
                <a:satMod val="140000"/>
              </a:schemeClr>
            </a:gs>
            <a:gs pos="70000">
              <a:schemeClr val="phClr">
                <a:tint val="100000"/>
                <a:shade val="90000"/>
                <a:satMod val="140000"/>
              </a:schemeClr>
            </a:gs>
            <a:gs pos="100000">
              <a:schemeClr val="phClr">
                <a:tint val="100000"/>
                <a:shade val="100000"/>
                <a:satMod val="1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6425" cap="flat" cmpd="sng" algn="ctr">
          <a:solidFill>
            <a:schemeClr val="phClr"/>
          </a:solidFill>
          <a:prstDash val="solid"/>
        </a:ln>
        <a:ln w="444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5100000"/>
            </a:lightRig>
          </a:scene3d>
          <a:sp3d contourW="6350">
            <a:bevelT w="29210" h="12700"/>
            <a:contourClr>
              <a:schemeClr val="phClr">
                <a:shade val="3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5000"/>
                <a:satMod val="180000"/>
              </a:schemeClr>
            </a:gs>
            <a:gs pos="40000">
              <a:schemeClr val="phClr">
                <a:tint val="95000"/>
                <a:shade val="85000"/>
                <a:satMod val="150000"/>
              </a:schemeClr>
            </a:gs>
            <a:gs pos="100000">
              <a:schemeClr val="phClr">
                <a:shade val="45000"/>
                <a:satMod val="200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55000"/>
              </a:schemeClr>
              <a:schemeClr val="phClr">
                <a:tint val="97000"/>
                <a:satMod val="95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ív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Clarity</Template>
  <TotalTime>263</TotalTime>
  <Words>1037</Words>
  <Application>Microsoft Office PowerPoint</Application>
  <PresentationFormat>Prezentácia na obrazovke (4:3)</PresentationFormat>
  <Paragraphs>193</Paragraphs>
  <Slides>17</Slides>
  <Notes>0</Notes>
  <HiddenSlides>0</HiddenSlides>
  <MMClips>0</MMClips>
  <ScaleCrop>false</ScaleCrop>
  <HeadingPairs>
    <vt:vector size="4" baseType="variant">
      <vt:variant>
        <vt:lpstr>Motív</vt:lpstr>
      </vt:variant>
      <vt:variant>
        <vt:i4>1</vt:i4>
      </vt:variant>
      <vt:variant>
        <vt:lpstr>Nadpisy snímok</vt:lpstr>
      </vt:variant>
      <vt:variant>
        <vt:i4>17</vt:i4>
      </vt:variant>
    </vt:vector>
  </HeadingPairs>
  <TitlesOfParts>
    <vt:vector size="18" baseType="lpstr">
      <vt:lpstr>Jasnosť</vt:lpstr>
      <vt:lpstr>Literárny prehľad a systematický literárny prehľad</vt:lpstr>
      <vt:lpstr>Čo je to literárny prehľad?</vt:lpstr>
      <vt:lpstr>Porovnanie</vt:lpstr>
      <vt:lpstr>Systematické review</vt:lpstr>
      <vt:lpstr>Proces vytvárania literárneho prehľadu</vt:lpstr>
      <vt:lpstr>Literárny prehľad v bakalárskej práci</vt:lpstr>
      <vt:lpstr>Stanovenie otázky</vt:lpstr>
      <vt:lpstr>Stanovenie otázky (PICO)</vt:lpstr>
      <vt:lpstr>Stanovenie otázky (príklady)</vt:lpstr>
      <vt:lpstr>Vyhľadávanie v databázach</vt:lpstr>
      <vt:lpstr>Posúdenie relevantnosti štúdii a opis vyhľadávania</vt:lpstr>
      <vt:lpstr>Opis metodológie zaradených štúdii</vt:lpstr>
      <vt:lpstr>Prezentácia výsledkov jednotlivých štúdii</vt:lpstr>
      <vt:lpstr>Syntéza výsledkov</vt:lpstr>
      <vt:lpstr>Závery</vt:lpstr>
      <vt:lpstr>Príklady literárnych prehľadov</vt:lpstr>
      <vt:lpstr>Použitá literatúra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Literárny prehľad</dc:title>
  <dc:creator>Juraj Cap</dc:creator>
  <cp:lastModifiedBy>Juraj Cap</cp:lastModifiedBy>
  <cp:revision>33</cp:revision>
  <dcterms:created xsi:type="dcterms:W3CDTF">2015-04-29T10:12:56Z</dcterms:created>
  <dcterms:modified xsi:type="dcterms:W3CDTF">2015-10-20T09:41:08Z</dcterms:modified>
</cp:coreProperties>
</file>