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4"/>
  </p:notesMasterIdLst>
  <p:sldIdLst>
    <p:sldId id="257" r:id="rId2"/>
    <p:sldId id="272" r:id="rId3"/>
    <p:sldId id="282" r:id="rId4"/>
    <p:sldId id="258" r:id="rId5"/>
    <p:sldId id="259" r:id="rId6"/>
    <p:sldId id="284" r:id="rId7"/>
    <p:sldId id="286" r:id="rId8"/>
    <p:sldId id="281" r:id="rId9"/>
    <p:sldId id="285" r:id="rId10"/>
    <p:sldId id="280" r:id="rId11"/>
    <p:sldId id="278" r:id="rId12"/>
    <p:sldId id="288" r:id="rId13"/>
    <p:sldId id="291" r:id="rId14"/>
    <p:sldId id="276" r:id="rId15"/>
    <p:sldId id="277" r:id="rId16"/>
    <p:sldId id="275" r:id="rId17"/>
    <p:sldId id="289" r:id="rId18"/>
    <p:sldId id="273" r:id="rId19"/>
    <p:sldId id="274" r:id="rId20"/>
    <p:sldId id="290" r:id="rId21"/>
    <p:sldId id="287" r:id="rId22"/>
    <p:sldId id="271" r:id="rId23"/>
  </p:sldIdLst>
  <p:sldSz cx="9144000" cy="6858000" type="screen4x3"/>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77" autoAdjust="0"/>
    <p:restoredTop sz="94660"/>
  </p:normalViewPr>
  <p:slideViewPr>
    <p:cSldViewPr>
      <p:cViewPr>
        <p:scale>
          <a:sx n="110" d="100"/>
          <a:sy n="110" d="100"/>
        </p:scale>
        <p:origin x="-2010" y="-27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16002A-9C08-498C-983F-006D8CCFDC75}" type="doc">
      <dgm:prSet loTypeId="urn:microsoft.com/office/officeart/2009/layout/CircleArrowProcess" loCatId="cycle" qsTypeId="urn:microsoft.com/office/officeart/2005/8/quickstyle/simple1" qsCatId="simple" csTypeId="urn:microsoft.com/office/officeart/2005/8/colors/colorful3" csCatId="colorful" phldr="1"/>
      <dgm:spPr/>
      <dgm:t>
        <a:bodyPr/>
        <a:lstStyle/>
        <a:p>
          <a:endParaRPr lang="sk-SK"/>
        </a:p>
      </dgm:t>
    </dgm:pt>
    <dgm:pt modelId="{C8059991-DD09-404F-ABF6-160872088982}">
      <dgm:prSet phldrT="[Text]"/>
      <dgm:spPr/>
      <dgm:t>
        <a:bodyPr/>
        <a:lstStyle/>
        <a:p>
          <a:r>
            <a:rPr lang="sk-SK" b="1" dirty="0" smtClean="0"/>
            <a:t>Koncepčná fáza</a:t>
          </a:r>
          <a:endParaRPr lang="sk-SK" b="1" dirty="0"/>
        </a:p>
      </dgm:t>
    </dgm:pt>
    <dgm:pt modelId="{2CF55BEC-0FE8-434F-A1BD-D51694DF8382}" type="parTrans" cxnId="{43FD766C-724E-4010-9FBC-63852E654A3A}">
      <dgm:prSet/>
      <dgm:spPr/>
      <dgm:t>
        <a:bodyPr/>
        <a:lstStyle/>
        <a:p>
          <a:endParaRPr lang="sk-SK"/>
        </a:p>
      </dgm:t>
    </dgm:pt>
    <dgm:pt modelId="{03128FDA-7E4B-467F-9679-8149E3647378}" type="sibTrans" cxnId="{43FD766C-724E-4010-9FBC-63852E654A3A}">
      <dgm:prSet/>
      <dgm:spPr/>
      <dgm:t>
        <a:bodyPr/>
        <a:lstStyle/>
        <a:p>
          <a:endParaRPr lang="sk-SK"/>
        </a:p>
      </dgm:t>
    </dgm:pt>
    <dgm:pt modelId="{75172B2D-C0CB-44C1-95B7-C7CF2AF102F0}">
      <dgm:prSet phldrT="[Text]"/>
      <dgm:spPr/>
      <dgm:t>
        <a:bodyPr/>
        <a:lstStyle/>
        <a:p>
          <a:r>
            <a:rPr lang="sk-SK" b="1" dirty="0" smtClean="0"/>
            <a:t>Fáza návrhu a plánovania</a:t>
          </a:r>
          <a:endParaRPr lang="sk-SK" b="1" dirty="0"/>
        </a:p>
      </dgm:t>
    </dgm:pt>
    <dgm:pt modelId="{74A7F130-5185-46A1-B213-5F1B9712080B}" type="parTrans" cxnId="{780919B1-D26D-43C6-89C5-E85315167705}">
      <dgm:prSet/>
      <dgm:spPr/>
      <dgm:t>
        <a:bodyPr/>
        <a:lstStyle/>
        <a:p>
          <a:endParaRPr lang="sk-SK"/>
        </a:p>
      </dgm:t>
    </dgm:pt>
    <dgm:pt modelId="{73880F78-3A40-4748-97F0-CB821892798A}" type="sibTrans" cxnId="{780919B1-D26D-43C6-89C5-E85315167705}">
      <dgm:prSet/>
      <dgm:spPr/>
      <dgm:t>
        <a:bodyPr/>
        <a:lstStyle/>
        <a:p>
          <a:endParaRPr lang="sk-SK"/>
        </a:p>
      </dgm:t>
    </dgm:pt>
    <dgm:pt modelId="{C0FF51F0-0825-41C9-9BB8-9055591917B0}">
      <dgm:prSet phldrT="[Text]"/>
      <dgm:spPr/>
      <dgm:t>
        <a:bodyPr/>
        <a:lstStyle/>
        <a:p>
          <a:r>
            <a:rPr lang="sk-SK" b="1" dirty="0" smtClean="0"/>
            <a:t>Empirická fáza </a:t>
          </a:r>
          <a:endParaRPr lang="sk-SK" b="1" dirty="0"/>
        </a:p>
      </dgm:t>
    </dgm:pt>
    <dgm:pt modelId="{9C69D8FC-1542-4505-8BDA-8D560CA3D8F9}" type="parTrans" cxnId="{F8F3002C-36D2-484C-951C-2C2B821CDA21}">
      <dgm:prSet/>
      <dgm:spPr/>
      <dgm:t>
        <a:bodyPr/>
        <a:lstStyle/>
        <a:p>
          <a:endParaRPr lang="sk-SK"/>
        </a:p>
      </dgm:t>
    </dgm:pt>
    <dgm:pt modelId="{4B66ECC2-3359-4E58-AE44-3F87F80329EF}" type="sibTrans" cxnId="{F8F3002C-36D2-484C-951C-2C2B821CDA21}">
      <dgm:prSet/>
      <dgm:spPr/>
      <dgm:t>
        <a:bodyPr/>
        <a:lstStyle/>
        <a:p>
          <a:endParaRPr lang="sk-SK"/>
        </a:p>
      </dgm:t>
    </dgm:pt>
    <dgm:pt modelId="{C46E6EC7-1FBB-4C59-A378-C4B791CB8009}">
      <dgm:prSet phldrT="[Text]"/>
      <dgm:spPr/>
      <dgm:t>
        <a:bodyPr/>
        <a:lstStyle/>
        <a:p>
          <a:r>
            <a:rPr lang="sk-SK" b="1" dirty="0" smtClean="0"/>
            <a:t>Analytická fáza</a:t>
          </a:r>
          <a:endParaRPr lang="sk-SK" b="1" dirty="0"/>
        </a:p>
      </dgm:t>
    </dgm:pt>
    <dgm:pt modelId="{CF5F7DF9-CAF6-47C7-B50B-EFB7C1409C96}" type="parTrans" cxnId="{86EBBBDB-5C5A-4012-A481-77FAC7E3379B}">
      <dgm:prSet/>
      <dgm:spPr/>
      <dgm:t>
        <a:bodyPr/>
        <a:lstStyle/>
        <a:p>
          <a:endParaRPr lang="sk-SK"/>
        </a:p>
      </dgm:t>
    </dgm:pt>
    <dgm:pt modelId="{C9D78CA8-4979-43E3-A636-DC1BD46AF46C}" type="sibTrans" cxnId="{86EBBBDB-5C5A-4012-A481-77FAC7E3379B}">
      <dgm:prSet/>
      <dgm:spPr/>
      <dgm:t>
        <a:bodyPr/>
        <a:lstStyle/>
        <a:p>
          <a:endParaRPr lang="sk-SK"/>
        </a:p>
      </dgm:t>
    </dgm:pt>
    <dgm:pt modelId="{B06643FA-6012-40DA-A20F-F9F173BA6F15}">
      <dgm:prSet phldrT="[Text]"/>
      <dgm:spPr/>
      <dgm:t>
        <a:bodyPr/>
        <a:lstStyle/>
        <a:p>
          <a:r>
            <a:rPr lang="sk-SK" b="1" dirty="0" err="1" smtClean="0"/>
            <a:t>Diseminačná</a:t>
          </a:r>
          <a:r>
            <a:rPr lang="sk-SK" b="1" dirty="0" smtClean="0"/>
            <a:t> fáza</a:t>
          </a:r>
          <a:endParaRPr lang="sk-SK" b="1" dirty="0"/>
        </a:p>
      </dgm:t>
    </dgm:pt>
    <dgm:pt modelId="{2B710912-1987-4098-82BF-5731A1B7FBAB}" type="parTrans" cxnId="{8F7894B9-F28D-4057-BAF1-C3FCC4692723}">
      <dgm:prSet/>
      <dgm:spPr/>
      <dgm:t>
        <a:bodyPr/>
        <a:lstStyle/>
        <a:p>
          <a:endParaRPr lang="sk-SK"/>
        </a:p>
      </dgm:t>
    </dgm:pt>
    <dgm:pt modelId="{8396CEE1-175B-4F0B-A894-F2FEA85FD093}" type="sibTrans" cxnId="{8F7894B9-F28D-4057-BAF1-C3FCC4692723}">
      <dgm:prSet/>
      <dgm:spPr/>
      <dgm:t>
        <a:bodyPr/>
        <a:lstStyle/>
        <a:p>
          <a:endParaRPr lang="sk-SK"/>
        </a:p>
      </dgm:t>
    </dgm:pt>
    <dgm:pt modelId="{7F51A098-6202-4865-8CFC-CF7AEA71AC14}" type="pres">
      <dgm:prSet presAssocID="{7216002A-9C08-498C-983F-006D8CCFDC75}" presName="Name0" presStyleCnt="0">
        <dgm:presLayoutVars>
          <dgm:chMax val="7"/>
          <dgm:chPref val="7"/>
          <dgm:dir/>
          <dgm:animLvl val="lvl"/>
        </dgm:presLayoutVars>
      </dgm:prSet>
      <dgm:spPr/>
      <dgm:t>
        <a:bodyPr/>
        <a:lstStyle/>
        <a:p>
          <a:endParaRPr lang="sk-SK"/>
        </a:p>
      </dgm:t>
    </dgm:pt>
    <dgm:pt modelId="{BC6D65D6-3A81-4A08-B78C-047147846D37}" type="pres">
      <dgm:prSet presAssocID="{C8059991-DD09-404F-ABF6-160872088982}" presName="Accent1" presStyleCnt="0"/>
      <dgm:spPr/>
      <dgm:t>
        <a:bodyPr/>
        <a:lstStyle/>
        <a:p>
          <a:endParaRPr lang="en-US"/>
        </a:p>
      </dgm:t>
    </dgm:pt>
    <dgm:pt modelId="{0DDFB580-79A4-42EB-85DD-B8C9DC732E2C}" type="pres">
      <dgm:prSet presAssocID="{C8059991-DD09-404F-ABF6-160872088982}" presName="Accent" presStyleLbl="node1" presStyleIdx="0" presStyleCnt="5"/>
      <dgm:spPr/>
      <dgm:t>
        <a:bodyPr/>
        <a:lstStyle/>
        <a:p>
          <a:endParaRPr lang="en-US"/>
        </a:p>
      </dgm:t>
    </dgm:pt>
    <dgm:pt modelId="{EE01A4A6-F610-483A-BA78-EE2E4EA6C82B}" type="pres">
      <dgm:prSet presAssocID="{C8059991-DD09-404F-ABF6-160872088982}" presName="Parent1" presStyleLbl="revTx" presStyleIdx="0" presStyleCnt="5">
        <dgm:presLayoutVars>
          <dgm:chMax val="1"/>
          <dgm:chPref val="1"/>
          <dgm:bulletEnabled val="1"/>
        </dgm:presLayoutVars>
      </dgm:prSet>
      <dgm:spPr/>
      <dgm:t>
        <a:bodyPr/>
        <a:lstStyle/>
        <a:p>
          <a:endParaRPr lang="sk-SK"/>
        </a:p>
      </dgm:t>
    </dgm:pt>
    <dgm:pt modelId="{00DD6ED4-129C-4238-B95E-0C972EBDF2D7}" type="pres">
      <dgm:prSet presAssocID="{75172B2D-C0CB-44C1-95B7-C7CF2AF102F0}" presName="Accent2" presStyleCnt="0"/>
      <dgm:spPr/>
      <dgm:t>
        <a:bodyPr/>
        <a:lstStyle/>
        <a:p>
          <a:endParaRPr lang="en-US"/>
        </a:p>
      </dgm:t>
    </dgm:pt>
    <dgm:pt modelId="{77212158-777B-4D41-8777-623C475A27CC}" type="pres">
      <dgm:prSet presAssocID="{75172B2D-C0CB-44C1-95B7-C7CF2AF102F0}" presName="Accent" presStyleLbl="node1" presStyleIdx="1" presStyleCnt="5"/>
      <dgm:spPr/>
      <dgm:t>
        <a:bodyPr/>
        <a:lstStyle/>
        <a:p>
          <a:endParaRPr lang="en-US"/>
        </a:p>
      </dgm:t>
    </dgm:pt>
    <dgm:pt modelId="{69565091-C5B6-43F2-8DE7-D41928C5B01D}" type="pres">
      <dgm:prSet presAssocID="{75172B2D-C0CB-44C1-95B7-C7CF2AF102F0}" presName="Parent2" presStyleLbl="revTx" presStyleIdx="1" presStyleCnt="5">
        <dgm:presLayoutVars>
          <dgm:chMax val="1"/>
          <dgm:chPref val="1"/>
          <dgm:bulletEnabled val="1"/>
        </dgm:presLayoutVars>
      </dgm:prSet>
      <dgm:spPr/>
      <dgm:t>
        <a:bodyPr/>
        <a:lstStyle/>
        <a:p>
          <a:endParaRPr lang="sk-SK"/>
        </a:p>
      </dgm:t>
    </dgm:pt>
    <dgm:pt modelId="{6CEB936A-A527-46F0-9766-9D58BE25A127}" type="pres">
      <dgm:prSet presAssocID="{C0FF51F0-0825-41C9-9BB8-9055591917B0}" presName="Accent3" presStyleCnt="0"/>
      <dgm:spPr/>
      <dgm:t>
        <a:bodyPr/>
        <a:lstStyle/>
        <a:p>
          <a:endParaRPr lang="en-US"/>
        </a:p>
      </dgm:t>
    </dgm:pt>
    <dgm:pt modelId="{E0BF825D-8A4C-43A6-8261-1DE4A4DCE158}" type="pres">
      <dgm:prSet presAssocID="{C0FF51F0-0825-41C9-9BB8-9055591917B0}" presName="Accent" presStyleLbl="node1" presStyleIdx="2" presStyleCnt="5"/>
      <dgm:spPr/>
      <dgm:t>
        <a:bodyPr/>
        <a:lstStyle/>
        <a:p>
          <a:endParaRPr lang="en-US"/>
        </a:p>
      </dgm:t>
    </dgm:pt>
    <dgm:pt modelId="{8B57ED5F-5808-43FA-90A4-6E1891BAF4E8}" type="pres">
      <dgm:prSet presAssocID="{C0FF51F0-0825-41C9-9BB8-9055591917B0}" presName="Parent3" presStyleLbl="revTx" presStyleIdx="2" presStyleCnt="5">
        <dgm:presLayoutVars>
          <dgm:chMax val="1"/>
          <dgm:chPref val="1"/>
          <dgm:bulletEnabled val="1"/>
        </dgm:presLayoutVars>
      </dgm:prSet>
      <dgm:spPr/>
      <dgm:t>
        <a:bodyPr/>
        <a:lstStyle/>
        <a:p>
          <a:endParaRPr lang="sk-SK"/>
        </a:p>
      </dgm:t>
    </dgm:pt>
    <dgm:pt modelId="{87590E05-3ABD-42B5-9DA4-B23E26DCA334}" type="pres">
      <dgm:prSet presAssocID="{C46E6EC7-1FBB-4C59-A378-C4B791CB8009}" presName="Accent4" presStyleCnt="0"/>
      <dgm:spPr/>
      <dgm:t>
        <a:bodyPr/>
        <a:lstStyle/>
        <a:p>
          <a:endParaRPr lang="en-US"/>
        </a:p>
      </dgm:t>
    </dgm:pt>
    <dgm:pt modelId="{F6B86E16-C082-4201-8628-CFB4EB8AC366}" type="pres">
      <dgm:prSet presAssocID="{C46E6EC7-1FBB-4C59-A378-C4B791CB8009}" presName="Accent" presStyleLbl="node1" presStyleIdx="3" presStyleCnt="5"/>
      <dgm:spPr/>
      <dgm:t>
        <a:bodyPr/>
        <a:lstStyle/>
        <a:p>
          <a:endParaRPr lang="en-US"/>
        </a:p>
      </dgm:t>
    </dgm:pt>
    <dgm:pt modelId="{1A5D8278-829A-4E9B-B91C-CD9DA63CC159}" type="pres">
      <dgm:prSet presAssocID="{C46E6EC7-1FBB-4C59-A378-C4B791CB8009}" presName="Parent4" presStyleLbl="revTx" presStyleIdx="3" presStyleCnt="5">
        <dgm:presLayoutVars>
          <dgm:chMax val="1"/>
          <dgm:chPref val="1"/>
          <dgm:bulletEnabled val="1"/>
        </dgm:presLayoutVars>
      </dgm:prSet>
      <dgm:spPr/>
      <dgm:t>
        <a:bodyPr/>
        <a:lstStyle/>
        <a:p>
          <a:endParaRPr lang="sk-SK"/>
        </a:p>
      </dgm:t>
    </dgm:pt>
    <dgm:pt modelId="{78F7DC90-2F9E-417D-BC37-731A9A6106E0}" type="pres">
      <dgm:prSet presAssocID="{B06643FA-6012-40DA-A20F-F9F173BA6F15}" presName="Accent5" presStyleCnt="0"/>
      <dgm:spPr/>
      <dgm:t>
        <a:bodyPr/>
        <a:lstStyle/>
        <a:p>
          <a:endParaRPr lang="en-US"/>
        </a:p>
      </dgm:t>
    </dgm:pt>
    <dgm:pt modelId="{8E276029-67D5-4B03-B160-173024427502}" type="pres">
      <dgm:prSet presAssocID="{B06643FA-6012-40DA-A20F-F9F173BA6F15}" presName="Accent" presStyleLbl="node1" presStyleIdx="4" presStyleCnt="5"/>
      <dgm:spPr/>
      <dgm:t>
        <a:bodyPr/>
        <a:lstStyle/>
        <a:p>
          <a:endParaRPr lang="en-US"/>
        </a:p>
      </dgm:t>
    </dgm:pt>
    <dgm:pt modelId="{8715905D-4DC9-4BF6-9BF7-9BFCACBAAEED}" type="pres">
      <dgm:prSet presAssocID="{B06643FA-6012-40DA-A20F-F9F173BA6F15}" presName="Parent5" presStyleLbl="revTx" presStyleIdx="4" presStyleCnt="5">
        <dgm:presLayoutVars>
          <dgm:chMax val="1"/>
          <dgm:chPref val="1"/>
          <dgm:bulletEnabled val="1"/>
        </dgm:presLayoutVars>
      </dgm:prSet>
      <dgm:spPr/>
      <dgm:t>
        <a:bodyPr/>
        <a:lstStyle/>
        <a:p>
          <a:endParaRPr lang="sk-SK"/>
        </a:p>
      </dgm:t>
    </dgm:pt>
  </dgm:ptLst>
  <dgm:cxnLst>
    <dgm:cxn modelId="{43FD766C-724E-4010-9FBC-63852E654A3A}" srcId="{7216002A-9C08-498C-983F-006D8CCFDC75}" destId="{C8059991-DD09-404F-ABF6-160872088982}" srcOrd="0" destOrd="0" parTransId="{2CF55BEC-0FE8-434F-A1BD-D51694DF8382}" sibTransId="{03128FDA-7E4B-467F-9679-8149E3647378}"/>
    <dgm:cxn modelId="{A859E783-758D-412A-BE61-E7535DC4B204}" type="presOf" srcId="{75172B2D-C0CB-44C1-95B7-C7CF2AF102F0}" destId="{69565091-C5B6-43F2-8DE7-D41928C5B01D}" srcOrd="0" destOrd="0" presId="urn:microsoft.com/office/officeart/2009/layout/CircleArrowProcess"/>
    <dgm:cxn modelId="{86EBBBDB-5C5A-4012-A481-77FAC7E3379B}" srcId="{7216002A-9C08-498C-983F-006D8CCFDC75}" destId="{C46E6EC7-1FBB-4C59-A378-C4B791CB8009}" srcOrd="3" destOrd="0" parTransId="{CF5F7DF9-CAF6-47C7-B50B-EFB7C1409C96}" sibTransId="{C9D78CA8-4979-43E3-A636-DC1BD46AF46C}"/>
    <dgm:cxn modelId="{780919B1-D26D-43C6-89C5-E85315167705}" srcId="{7216002A-9C08-498C-983F-006D8CCFDC75}" destId="{75172B2D-C0CB-44C1-95B7-C7CF2AF102F0}" srcOrd="1" destOrd="0" parTransId="{74A7F130-5185-46A1-B213-5F1B9712080B}" sibTransId="{73880F78-3A40-4748-97F0-CB821892798A}"/>
    <dgm:cxn modelId="{F8F3002C-36D2-484C-951C-2C2B821CDA21}" srcId="{7216002A-9C08-498C-983F-006D8CCFDC75}" destId="{C0FF51F0-0825-41C9-9BB8-9055591917B0}" srcOrd="2" destOrd="0" parTransId="{9C69D8FC-1542-4505-8BDA-8D560CA3D8F9}" sibTransId="{4B66ECC2-3359-4E58-AE44-3F87F80329EF}"/>
    <dgm:cxn modelId="{A91DA452-1B9B-4250-B168-2E17BC5EB374}" type="presOf" srcId="{C0FF51F0-0825-41C9-9BB8-9055591917B0}" destId="{8B57ED5F-5808-43FA-90A4-6E1891BAF4E8}" srcOrd="0" destOrd="0" presId="urn:microsoft.com/office/officeart/2009/layout/CircleArrowProcess"/>
    <dgm:cxn modelId="{0F863DF8-5439-4C93-8090-6EB78C57FD26}" type="presOf" srcId="{C46E6EC7-1FBB-4C59-A378-C4B791CB8009}" destId="{1A5D8278-829A-4E9B-B91C-CD9DA63CC159}" srcOrd="0" destOrd="0" presId="urn:microsoft.com/office/officeart/2009/layout/CircleArrowProcess"/>
    <dgm:cxn modelId="{3F7CB05A-ACFB-46F9-B278-6AAC92B32D26}" type="presOf" srcId="{C8059991-DD09-404F-ABF6-160872088982}" destId="{EE01A4A6-F610-483A-BA78-EE2E4EA6C82B}" srcOrd="0" destOrd="0" presId="urn:microsoft.com/office/officeart/2009/layout/CircleArrowProcess"/>
    <dgm:cxn modelId="{EC615676-F8C5-4938-9AF6-B8B3E73313F5}" type="presOf" srcId="{B06643FA-6012-40DA-A20F-F9F173BA6F15}" destId="{8715905D-4DC9-4BF6-9BF7-9BFCACBAAEED}" srcOrd="0" destOrd="0" presId="urn:microsoft.com/office/officeart/2009/layout/CircleArrowProcess"/>
    <dgm:cxn modelId="{1E8F020B-5A61-4B30-B577-7134D427FC3C}" type="presOf" srcId="{7216002A-9C08-498C-983F-006D8CCFDC75}" destId="{7F51A098-6202-4865-8CFC-CF7AEA71AC14}" srcOrd="0" destOrd="0" presId="urn:microsoft.com/office/officeart/2009/layout/CircleArrowProcess"/>
    <dgm:cxn modelId="{8F7894B9-F28D-4057-BAF1-C3FCC4692723}" srcId="{7216002A-9C08-498C-983F-006D8CCFDC75}" destId="{B06643FA-6012-40DA-A20F-F9F173BA6F15}" srcOrd="4" destOrd="0" parTransId="{2B710912-1987-4098-82BF-5731A1B7FBAB}" sibTransId="{8396CEE1-175B-4F0B-A894-F2FEA85FD093}"/>
    <dgm:cxn modelId="{F2BF0095-B162-43FD-846F-B6D3147063AD}" type="presParOf" srcId="{7F51A098-6202-4865-8CFC-CF7AEA71AC14}" destId="{BC6D65D6-3A81-4A08-B78C-047147846D37}" srcOrd="0" destOrd="0" presId="urn:microsoft.com/office/officeart/2009/layout/CircleArrowProcess"/>
    <dgm:cxn modelId="{C91309CA-831B-4A60-99C2-014C138ECB4F}" type="presParOf" srcId="{BC6D65D6-3A81-4A08-B78C-047147846D37}" destId="{0DDFB580-79A4-42EB-85DD-B8C9DC732E2C}" srcOrd="0" destOrd="0" presId="urn:microsoft.com/office/officeart/2009/layout/CircleArrowProcess"/>
    <dgm:cxn modelId="{50386DC6-3FE0-4BEF-8A09-503CB0A3FB78}" type="presParOf" srcId="{7F51A098-6202-4865-8CFC-CF7AEA71AC14}" destId="{EE01A4A6-F610-483A-BA78-EE2E4EA6C82B}" srcOrd="1" destOrd="0" presId="urn:microsoft.com/office/officeart/2009/layout/CircleArrowProcess"/>
    <dgm:cxn modelId="{A7C1BA76-8A67-4106-AC10-F4F0B8DAA4FA}" type="presParOf" srcId="{7F51A098-6202-4865-8CFC-CF7AEA71AC14}" destId="{00DD6ED4-129C-4238-B95E-0C972EBDF2D7}" srcOrd="2" destOrd="0" presId="urn:microsoft.com/office/officeart/2009/layout/CircleArrowProcess"/>
    <dgm:cxn modelId="{DF26CD2F-FBB6-4CE2-BA21-7F0AF322A3E5}" type="presParOf" srcId="{00DD6ED4-129C-4238-B95E-0C972EBDF2D7}" destId="{77212158-777B-4D41-8777-623C475A27CC}" srcOrd="0" destOrd="0" presId="urn:microsoft.com/office/officeart/2009/layout/CircleArrowProcess"/>
    <dgm:cxn modelId="{3DD5B8F4-56EA-4D00-9395-D3F6A970EB10}" type="presParOf" srcId="{7F51A098-6202-4865-8CFC-CF7AEA71AC14}" destId="{69565091-C5B6-43F2-8DE7-D41928C5B01D}" srcOrd="3" destOrd="0" presId="urn:microsoft.com/office/officeart/2009/layout/CircleArrowProcess"/>
    <dgm:cxn modelId="{E5F0D7AB-8AF1-4CAB-A3E2-30503574DF61}" type="presParOf" srcId="{7F51A098-6202-4865-8CFC-CF7AEA71AC14}" destId="{6CEB936A-A527-46F0-9766-9D58BE25A127}" srcOrd="4" destOrd="0" presId="urn:microsoft.com/office/officeart/2009/layout/CircleArrowProcess"/>
    <dgm:cxn modelId="{5DCEE0CF-B1EF-4055-8759-37E164D01633}" type="presParOf" srcId="{6CEB936A-A527-46F0-9766-9D58BE25A127}" destId="{E0BF825D-8A4C-43A6-8261-1DE4A4DCE158}" srcOrd="0" destOrd="0" presId="urn:microsoft.com/office/officeart/2009/layout/CircleArrowProcess"/>
    <dgm:cxn modelId="{C822ECE1-5EC5-4CE8-A016-C5BCF8F8E002}" type="presParOf" srcId="{7F51A098-6202-4865-8CFC-CF7AEA71AC14}" destId="{8B57ED5F-5808-43FA-90A4-6E1891BAF4E8}" srcOrd="5" destOrd="0" presId="urn:microsoft.com/office/officeart/2009/layout/CircleArrowProcess"/>
    <dgm:cxn modelId="{3677B267-BF14-4F7A-AAD3-32C02FAEE890}" type="presParOf" srcId="{7F51A098-6202-4865-8CFC-CF7AEA71AC14}" destId="{87590E05-3ABD-42B5-9DA4-B23E26DCA334}" srcOrd="6" destOrd="0" presId="urn:microsoft.com/office/officeart/2009/layout/CircleArrowProcess"/>
    <dgm:cxn modelId="{2F925523-74CA-4E6B-8285-A49DBE157A65}" type="presParOf" srcId="{87590E05-3ABD-42B5-9DA4-B23E26DCA334}" destId="{F6B86E16-C082-4201-8628-CFB4EB8AC366}" srcOrd="0" destOrd="0" presId="urn:microsoft.com/office/officeart/2009/layout/CircleArrowProcess"/>
    <dgm:cxn modelId="{4BDD37D8-B8E8-476C-9A5C-D088787A39CB}" type="presParOf" srcId="{7F51A098-6202-4865-8CFC-CF7AEA71AC14}" destId="{1A5D8278-829A-4E9B-B91C-CD9DA63CC159}" srcOrd="7" destOrd="0" presId="urn:microsoft.com/office/officeart/2009/layout/CircleArrowProcess"/>
    <dgm:cxn modelId="{CB12A812-46F1-4F29-8E75-24AC66A96980}" type="presParOf" srcId="{7F51A098-6202-4865-8CFC-CF7AEA71AC14}" destId="{78F7DC90-2F9E-417D-BC37-731A9A6106E0}" srcOrd="8" destOrd="0" presId="urn:microsoft.com/office/officeart/2009/layout/CircleArrowProcess"/>
    <dgm:cxn modelId="{4753C63F-4BB3-4D27-841F-A4060931D623}" type="presParOf" srcId="{78F7DC90-2F9E-417D-BC37-731A9A6106E0}" destId="{8E276029-67D5-4B03-B160-173024427502}" srcOrd="0" destOrd="0" presId="urn:microsoft.com/office/officeart/2009/layout/CircleArrowProcess"/>
    <dgm:cxn modelId="{78286595-10D9-4094-A165-40CDF05CA747}" type="presParOf" srcId="{7F51A098-6202-4865-8CFC-CF7AEA71AC14}" destId="{8715905D-4DC9-4BF6-9BF7-9BFCACBAAEED}" srcOrd="9"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1EC1F7-826E-4AFD-94B7-649F18B5ED2A}"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sk-SK"/>
        </a:p>
      </dgm:t>
    </dgm:pt>
    <dgm:pt modelId="{65DD21F5-5A7C-4A1F-9D15-B3229D608EAE}">
      <dgm:prSet/>
      <dgm:spPr/>
      <dgm:t>
        <a:bodyPr/>
        <a:lstStyle/>
        <a:p>
          <a:pPr rtl="0"/>
          <a:r>
            <a:rPr lang="cs-CZ" smtClean="0"/>
            <a:t>Čo chcem skúmať?</a:t>
          </a:r>
          <a:endParaRPr lang="sk-SK"/>
        </a:p>
      </dgm:t>
    </dgm:pt>
    <dgm:pt modelId="{50F8B9EC-CFC8-4391-A0FD-CE0D1C91BB9B}" type="parTrans" cxnId="{6F8FCBDF-853E-432F-9B2F-461F83F22046}">
      <dgm:prSet/>
      <dgm:spPr/>
      <dgm:t>
        <a:bodyPr/>
        <a:lstStyle/>
        <a:p>
          <a:endParaRPr lang="sk-SK"/>
        </a:p>
      </dgm:t>
    </dgm:pt>
    <dgm:pt modelId="{7CA19D30-70A5-415E-8DA2-98D17AC06FEE}" type="sibTrans" cxnId="{6F8FCBDF-853E-432F-9B2F-461F83F22046}">
      <dgm:prSet/>
      <dgm:spPr/>
      <dgm:t>
        <a:bodyPr/>
        <a:lstStyle/>
        <a:p>
          <a:endParaRPr lang="sk-SK"/>
        </a:p>
      </dgm:t>
    </dgm:pt>
    <dgm:pt modelId="{6C0C426B-3C6D-4259-B8A8-C641EA67AEF6}">
      <dgm:prSet/>
      <dgm:spPr/>
      <dgm:t>
        <a:bodyPr/>
        <a:lstStyle/>
        <a:p>
          <a:pPr rtl="0"/>
          <a:r>
            <a:rPr lang="cs-CZ" smtClean="0"/>
            <a:t>Prečo chcem výskum robiť?</a:t>
          </a:r>
          <a:endParaRPr lang="sk-SK"/>
        </a:p>
      </dgm:t>
    </dgm:pt>
    <dgm:pt modelId="{394C2C3E-B767-4677-8B5E-FF4DF15B7C96}" type="parTrans" cxnId="{FEB3145F-EFB8-4513-A575-A61A5F966AD6}">
      <dgm:prSet/>
      <dgm:spPr/>
      <dgm:t>
        <a:bodyPr/>
        <a:lstStyle/>
        <a:p>
          <a:endParaRPr lang="sk-SK"/>
        </a:p>
      </dgm:t>
    </dgm:pt>
    <dgm:pt modelId="{ADABED3E-68D3-44C9-A0AE-E6D815B7FF91}" type="sibTrans" cxnId="{FEB3145F-EFB8-4513-A575-A61A5F966AD6}">
      <dgm:prSet/>
      <dgm:spPr/>
      <dgm:t>
        <a:bodyPr/>
        <a:lstStyle/>
        <a:p>
          <a:endParaRPr lang="sk-SK"/>
        </a:p>
      </dgm:t>
    </dgm:pt>
    <dgm:pt modelId="{B7421200-1A73-48CF-B451-70A8D93301E5}">
      <dgm:prSet/>
      <dgm:spPr/>
      <dgm:t>
        <a:bodyPr/>
        <a:lstStyle/>
        <a:p>
          <a:pPr rtl="0"/>
          <a:r>
            <a:rPr lang="cs-CZ" smtClean="0"/>
            <a:t>Čo o tom viem?</a:t>
          </a:r>
          <a:endParaRPr lang="sk-SK"/>
        </a:p>
      </dgm:t>
    </dgm:pt>
    <dgm:pt modelId="{7604073F-256E-4439-95A6-A868A8109D09}" type="parTrans" cxnId="{745ABEDF-1F6F-479C-AA1A-C56747DE7A4C}">
      <dgm:prSet/>
      <dgm:spPr/>
      <dgm:t>
        <a:bodyPr/>
        <a:lstStyle/>
        <a:p>
          <a:endParaRPr lang="sk-SK"/>
        </a:p>
      </dgm:t>
    </dgm:pt>
    <dgm:pt modelId="{2481EFBA-206A-465E-9965-1BD993B50AEA}" type="sibTrans" cxnId="{745ABEDF-1F6F-479C-AA1A-C56747DE7A4C}">
      <dgm:prSet/>
      <dgm:spPr/>
      <dgm:t>
        <a:bodyPr/>
        <a:lstStyle/>
        <a:p>
          <a:endParaRPr lang="sk-SK"/>
        </a:p>
      </dgm:t>
    </dgm:pt>
    <dgm:pt modelId="{C4F375DD-E5DC-43FC-9BB7-D46BEB80DAF9}">
      <dgm:prSet/>
      <dgm:spPr/>
      <dgm:t>
        <a:bodyPr/>
        <a:lstStyle/>
        <a:p>
          <a:pPr rtl="0"/>
          <a:r>
            <a:rPr lang="cs-CZ" smtClean="0"/>
            <a:t>Ako to skúmali iní?</a:t>
          </a:r>
          <a:endParaRPr lang="sk-SK"/>
        </a:p>
      </dgm:t>
    </dgm:pt>
    <dgm:pt modelId="{DE592956-24E5-4251-BB5B-B80FF607C88E}" type="parTrans" cxnId="{D6D301AB-B444-4A78-B16C-25A57FD803A8}">
      <dgm:prSet/>
      <dgm:spPr/>
      <dgm:t>
        <a:bodyPr/>
        <a:lstStyle/>
        <a:p>
          <a:endParaRPr lang="sk-SK"/>
        </a:p>
      </dgm:t>
    </dgm:pt>
    <dgm:pt modelId="{6560C042-E54B-4642-9BD2-4FA76B329D12}" type="sibTrans" cxnId="{D6D301AB-B444-4A78-B16C-25A57FD803A8}">
      <dgm:prSet/>
      <dgm:spPr/>
      <dgm:t>
        <a:bodyPr/>
        <a:lstStyle/>
        <a:p>
          <a:endParaRPr lang="sk-SK"/>
        </a:p>
      </dgm:t>
    </dgm:pt>
    <dgm:pt modelId="{91D76C65-5F62-4967-8AD0-0AE64E08231C}">
      <dgm:prSet/>
      <dgm:spPr/>
      <dgm:t>
        <a:bodyPr/>
        <a:lstStyle/>
        <a:p>
          <a:pPr rtl="0"/>
          <a:r>
            <a:rPr lang="cs-CZ" smtClean="0"/>
            <a:t>Ako to chcem skúmať ja?</a:t>
          </a:r>
          <a:endParaRPr lang="sk-SK"/>
        </a:p>
      </dgm:t>
    </dgm:pt>
    <dgm:pt modelId="{EFFCB992-F326-4654-A0D2-7195507D9D8E}" type="parTrans" cxnId="{E88986F7-2E42-48AD-ADA8-A3B1F59C0885}">
      <dgm:prSet/>
      <dgm:spPr/>
      <dgm:t>
        <a:bodyPr/>
        <a:lstStyle/>
        <a:p>
          <a:endParaRPr lang="sk-SK"/>
        </a:p>
      </dgm:t>
    </dgm:pt>
    <dgm:pt modelId="{B70CFF88-2CE4-4C41-927C-8FD952983738}" type="sibTrans" cxnId="{E88986F7-2E42-48AD-ADA8-A3B1F59C0885}">
      <dgm:prSet/>
      <dgm:spPr/>
      <dgm:t>
        <a:bodyPr/>
        <a:lstStyle/>
        <a:p>
          <a:endParaRPr lang="sk-SK"/>
        </a:p>
      </dgm:t>
    </dgm:pt>
    <dgm:pt modelId="{DE0F9AB0-AE14-4446-B6B7-EC743761AB7B}" type="pres">
      <dgm:prSet presAssocID="{E21EC1F7-826E-4AFD-94B7-649F18B5ED2A}" presName="CompostProcess" presStyleCnt="0">
        <dgm:presLayoutVars>
          <dgm:dir/>
          <dgm:resizeHandles val="exact"/>
        </dgm:presLayoutVars>
      </dgm:prSet>
      <dgm:spPr/>
      <dgm:t>
        <a:bodyPr/>
        <a:lstStyle/>
        <a:p>
          <a:endParaRPr lang="sk-SK"/>
        </a:p>
      </dgm:t>
    </dgm:pt>
    <dgm:pt modelId="{426F64BA-6050-460E-821E-61E099DC0795}" type="pres">
      <dgm:prSet presAssocID="{E21EC1F7-826E-4AFD-94B7-649F18B5ED2A}" presName="arrow" presStyleLbl="bgShp" presStyleIdx="0" presStyleCnt="1"/>
      <dgm:spPr/>
    </dgm:pt>
    <dgm:pt modelId="{4FA568B6-22C7-4518-92F3-7174D3C032AF}" type="pres">
      <dgm:prSet presAssocID="{E21EC1F7-826E-4AFD-94B7-649F18B5ED2A}" presName="linearProcess" presStyleCnt="0"/>
      <dgm:spPr/>
    </dgm:pt>
    <dgm:pt modelId="{1C698454-27C5-49DF-A5A4-9F93E89A0C74}" type="pres">
      <dgm:prSet presAssocID="{65DD21F5-5A7C-4A1F-9D15-B3229D608EAE}" presName="textNode" presStyleLbl="node1" presStyleIdx="0" presStyleCnt="5">
        <dgm:presLayoutVars>
          <dgm:bulletEnabled val="1"/>
        </dgm:presLayoutVars>
      </dgm:prSet>
      <dgm:spPr/>
      <dgm:t>
        <a:bodyPr/>
        <a:lstStyle/>
        <a:p>
          <a:endParaRPr lang="sk-SK"/>
        </a:p>
      </dgm:t>
    </dgm:pt>
    <dgm:pt modelId="{FDE28186-729C-482A-AB7B-756D0AB80450}" type="pres">
      <dgm:prSet presAssocID="{7CA19D30-70A5-415E-8DA2-98D17AC06FEE}" presName="sibTrans" presStyleCnt="0"/>
      <dgm:spPr/>
    </dgm:pt>
    <dgm:pt modelId="{CEC0993E-81A2-4C0C-B21D-A1E167CF0C93}" type="pres">
      <dgm:prSet presAssocID="{6C0C426B-3C6D-4259-B8A8-C641EA67AEF6}" presName="textNode" presStyleLbl="node1" presStyleIdx="1" presStyleCnt="5">
        <dgm:presLayoutVars>
          <dgm:bulletEnabled val="1"/>
        </dgm:presLayoutVars>
      </dgm:prSet>
      <dgm:spPr/>
      <dgm:t>
        <a:bodyPr/>
        <a:lstStyle/>
        <a:p>
          <a:endParaRPr lang="sk-SK"/>
        </a:p>
      </dgm:t>
    </dgm:pt>
    <dgm:pt modelId="{0F204958-D7D5-4CB0-9082-3A33C84C0890}" type="pres">
      <dgm:prSet presAssocID="{ADABED3E-68D3-44C9-A0AE-E6D815B7FF91}" presName="sibTrans" presStyleCnt="0"/>
      <dgm:spPr/>
    </dgm:pt>
    <dgm:pt modelId="{C1BBFCE5-82FF-4154-A8C1-E69C4715852E}" type="pres">
      <dgm:prSet presAssocID="{B7421200-1A73-48CF-B451-70A8D93301E5}" presName="textNode" presStyleLbl="node1" presStyleIdx="2" presStyleCnt="5">
        <dgm:presLayoutVars>
          <dgm:bulletEnabled val="1"/>
        </dgm:presLayoutVars>
      </dgm:prSet>
      <dgm:spPr/>
      <dgm:t>
        <a:bodyPr/>
        <a:lstStyle/>
        <a:p>
          <a:endParaRPr lang="sk-SK"/>
        </a:p>
      </dgm:t>
    </dgm:pt>
    <dgm:pt modelId="{74F7A0AF-18D4-4F6A-8944-8B23AF74E22D}" type="pres">
      <dgm:prSet presAssocID="{2481EFBA-206A-465E-9965-1BD993B50AEA}" presName="sibTrans" presStyleCnt="0"/>
      <dgm:spPr/>
    </dgm:pt>
    <dgm:pt modelId="{F4EB313F-A9AE-48BA-9E77-1776A91822C4}" type="pres">
      <dgm:prSet presAssocID="{C4F375DD-E5DC-43FC-9BB7-D46BEB80DAF9}" presName="textNode" presStyleLbl="node1" presStyleIdx="3" presStyleCnt="5">
        <dgm:presLayoutVars>
          <dgm:bulletEnabled val="1"/>
        </dgm:presLayoutVars>
      </dgm:prSet>
      <dgm:spPr/>
      <dgm:t>
        <a:bodyPr/>
        <a:lstStyle/>
        <a:p>
          <a:endParaRPr lang="sk-SK"/>
        </a:p>
      </dgm:t>
    </dgm:pt>
    <dgm:pt modelId="{8D8E6785-3358-4B61-995E-538B0B1C52D3}" type="pres">
      <dgm:prSet presAssocID="{6560C042-E54B-4642-9BD2-4FA76B329D12}" presName="sibTrans" presStyleCnt="0"/>
      <dgm:spPr/>
    </dgm:pt>
    <dgm:pt modelId="{82AE54BA-BAC4-4690-93E2-B8770517B864}" type="pres">
      <dgm:prSet presAssocID="{91D76C65-5F62-4967-8AD0-0AE64E08231C}" presName="textNode" presStyleLbl="node1" presStyleIdx="4" presStyleCnt="5">
        <dgm:presLayoutVars>
          <dgm:bulletEnabled val="1"/>
        </dgm:presLayoutVars>
      </dgm:prSet>
      <dgm:spPr/>
      <dgm:t>
        <a:bodyPr/>
        <a:lstStyle/>
        <a:p>
          <a:endParaRPr lang="sk-SK"/>
        </a:p>
      </dgm:t>
    </dgm:pt>
  </dgm:ptLst>
  <dgm:cxnLst>
    <dgm:cxn modelId="{D6D301AB-B444-4A78-B16C-25A57FD803A8}" srcId="{E21EC1F7-826E-4AFD-94B7-649F18B5ED2A}" destId="{C4F375DD-E5DC-43FC-9BB7-D46BEB80DAF9}" srcOrd="3" destOrd="0" parTransId="{DE592956-24E5-4251-BB5B-B80FF607C88E}" sibTransId="{6560C042-E54B-4642-9BD2-4FA76B329D12}"/>
    <dgm:cxn modelId="{2BBAFC71-532B-4D63-9304-1424578EFEB3}" type="presOf" srcId="{65DD21F5-5A7C-4A1F-9D15-B3229D608EAE}" destId="{1C698454-27C5-49DF-A5A4-9F93E89A0C74}" srcOrd="0" destOrd="0" presId="urn:microsoft.com/office/officeart/2005/8/layout/hProcess9"/>
    <dgm:cxn modelId="{E88986F7-2E42-48AD-ADA8-A3B1F59C0885}" srcId="{E21EC1F7-826E-4AFD-94B7-649F18B5ED2A}" destId="{91D76C65-5F62-4967-8AD0-0AE64E08231C}" srcOrd="4" destOrd="0" parTransId="{EFFCB992-F326-4654-A0D2-7195507D9D8E}" sibTransId="{B70CFF88-2CE4-4C41-927C-8FD952983738}"/>
    <dgm:cxn modelId="{FEB3145F-EFB8-4513-A575-A61A5F966AD6}" srcId="{E21EC1F7-826E-4AFD-94B7-649F18B5ED2A}" destId="{6C0C426B-3C6D-4259-B8A8-C641EA67AEF6}" srcOrd="1" destOrd="0" parTransId="{394C2C3E-B767-4677-8B5E-FF4DF15B7C96}" sibTransId="{ADABED3E-68D3-44C9-A0AE-E6D815B7FF91}"/>
    <dgm:cxn modelId="{02CEBDA8-BD3D-4F49-B19D-E458D511F148}" type="presOf" srcId="{6C0C426B-3C6D-4259-B8A8-C641EA67AEF6}" destId="{CEC0993E-81A2-4C0C-B21D-A1E167CF0C93}" srcOrd="0" destOrd="0" presId="urn:microsoft.com/office/officeart/2005/8/layout/hProcess9"/>
    <dgm:cxn modelId="{C242982E-0EBE-407B-B41E-52E7EAD625F8}" type="presOf" srcId="{91D76C65-5F62-4967-8AD0-0AE64E08231C}" destId="{82AE54BA-BAC4-4690-93E2-B8770517B864}" srcOrd="0" destOrd="0" presId="urn:microsoft.com/office/officeart/2005/8/layout/hProcess9"/>
    <dgm:cxn modelId="{6F8FCBDF-853E-432F-9B2F-461F83F22046}" srcId="{E21EC1F7-826E-4AFD-94B7-649F18B5ED2A}" destId="{65DD21F5-5A7C-4A1F-9D15-B3229D608EAE}" srcOrd="0" destOrd="0" parTransId="{50F8B9EC-CFC8-4391-A0FD-CE0D1C91BB9B}" sibTransId="{7CA19D30-70A5-415E-8DA2-98D17AC06FEE}"/>
    <dgm:cxn modelId="{6856FCEC-5CE4-4ED4-9882-D367D6E20634}" type="presOf" srcId="{E21EC1F7-826E-4AFD-94B7-649F18B5ED2A}" destId="{DE0F9AB0-AE14-4446-B6B7-EC743761AB7B}" srcOrd="0" destOrd="0" presId="urn:microsoft.com/office/officeart/2005/8/layout/hProcess9"/>
    <dgm:cxn modelId="{B058B9EA-1939-4FCC-9F90-ACECF627364A}" type="presOf" srcId="{C4F375DD-E5DC-43FC-9BB7-D46BEB80DAF9}" destId="{F4EB313F-A9AE-48BA-9E77-1776A91822C4}" srcOrd="0" destOrd="0" presId="urn:microsoft.com/office/officeart/2005/8/layout/hProcess9"/>
    <dgm:cxn modelId="{745ABEDF-1F6F-479C-AA1A-C56747DE7A4C}" srcId="{E21EC1F7-826E-4AFD-94B7-649F18B5ED2A}" destId="{B7421200-1A73-48CF-B451-70A8D93301E5}" srcOrd="2" destOrd="0" parTransId="{7604073F-256E-4439-95A6-A868A8109D09}" sibTransId="{2481EFBA-206A-465E-9965-1BD993B50AEA}"/>
    <dgm:cxn modelId="{0199B344-F235-4158-BD0D-A68AFB11D43B}" type="presOf" srcId="{B7421200-1A73-48CF-B451-70A8D93301E5}" destId="{C1BBFCE5-82FF-4154-A8C1-E69C4715852E}" srcOrd="0" destOrd="0" presId="urn:microsoft.com/office/officeart/2005/8/layout/hProcess9"/>
    <dgm:cxn modelId="{8599A6A0-8892-4734-8E6C-56AC8641AD9D}" type="presParOf" srcId="{DE0F9AB0-AE14-4446-B6B7-EC743761AB7B}" destId="{426F64BA-6050-460E-821E-61E099DC0795}" srcOrd="0" destOrd="0" presId="urn:microsoft.com/office/officeart/2005/8/layout/hProcess9"/>
    <dgm:cxn modelId="{DF3C8048-8FF9-4E56-A794-A54E3D03AE40}" type="presParOf" srcId="{DE0F9AB0-AE14-4446-B6B7-EC743761AB7B}" destId="{4FA568B6-22C7-4518-92F3-7174D3C032AF}" srcOrd="1" destOrd="0" presId="urn:microsoft.com/office/officeart/2005/8/layout/hProcess9"/>
    <dgm:cxn modelId="{0AE30533-6611-4729-A765-D27FC16C6972}" type="presParOf" srcId="{4FA568B6-22C7-4518-92F3-7174D3C032AF}" destId="{1C698454-27C5-49DF-A5A4-9F93E89A0C74}" srcOrd="0" destOrd="0" presId="urn:microsoft.com/office/officeart/2005/8/layout/hProcess9"/>
    <dgm:cxn modelId="{C8640203-19E4-408A-AFD3-C3A56E57D416}" type="presParOf" srcId="{4FA568B6-22C7-4518-92F3-7174D3C032AF}" destId="{FDE28186-729C-482A-AB7B-756D0AB80450}" srcOrd="1" destOrd="0" presId="urn:microsoft.com/office/officeart/2005/8/layout/hProcess9"/>
    <dgm:cxn modelId="{B7430D09-0EEA-4DF4-84EA-55330CCB1C7F}" type="presParOf" srcId="{4FA568B6-22C7-4518-92F3-7174D3C032AF}" destId="{CEC0993E-81A2-4C0C-B21D-A1E167CF0C93}" srcOrd="2" destOrd="0" presId="urn:microsoft.com/office/officeart/2005/8/layout/hProcess9"/>
    <dgm:cxn modelId="{A78A2E23-87BB-4ED9-8A0F-8A5A2F3133A8}" type="presParOf" srcId="{4FA568B6-22C7-4518-92F3-7174D3C032AF}" destId="{0F204958-D7D5-4CB0-9082-3A33C84C0890}" srcOrd="3" destOrd="0" presId="urn:microsoft.com/office/officeart/2005/8/layout/hProcess9"/>
    <dgm:cxn modelId="{980D0891-DA98-467C-8D8A-4124767DB41D}" type="presParOf" srcId="{4FA568B6-22C7-4518-92F3-7174D3C032AF}" destId="{C1BBFCE5-82FF-4154-A8C1-E69C4715852E}" srcOrd="4" destOrd="0" presId="urn:microsoft.com/office/officeart/2005/8/layout/hProcess9"/>
    <dgm:cxn modelId="{70B60416-E08C-49F3-81CB-4D2E8ACDE5BD}" type="presParOf" srcId="{4FA568B6-22C7-4518-92F3-7174D3C032AF}" destId="{74F7A0AF-18D4-4F6A-8944-8B23AF74E22D}" srcOrd="5" destOrd="0" presId="urn:microsoft.com/office/officeart/2005/8/layout/hProcess9"/>
    <dgm:cxn modelId="{3FE6C39B-D5B7-40FC-9AAB-3911C6398934}" type="presParOf" srcId="{4FA568B6-22C7-4518-92F3-7174D3C032AF}" destId="{F4EB313F-A9AE-48BA-9E77-1776A91822C4}" srcOrd="6" destOrd="0" presId="urn:microsoft.com/office/officeart/2005/8/layout/hProcess9"/>
    <dgm:cxn modelId="{38418FBB-9BF1-44B9-84D2-DDD81459D34D}" type="presParOf" srcId="{4FA568B6-22C7-4518-92F3-7174D3C032AF}" destId="{8D8E6785-3358-4B61-995E-538B0B1C52D3}" srcOrd="7" destOrd="0" presId="urn:microsoft.com/office/officeart/2005/8/layout/hProcess9"/>
    <dgm:cxn modelId="{C2E3744E-E82C-4A73-8BAE-57EF9F3E7F7A}" type="presParOf" srcId="{4FA568B6-22C7-4518-92F3-7174D3C032AF}" destId="{82AE54BA-BAC4-4690-93E2-B8770517B864}"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2E47AB-6A87-4E72-B40D-C82A8FD231D4}"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sk-SK"/>
        </a:p>
      </dgm:t>
    </dgm:pt>
    <dgm:pt modelId="{84559905-D51D-4FBD-AC44-93ECE5F9EE9A}">
      <dgm:prSet custT="1"/>
      <dgm:spPr/>
      <dgm:t>
        <a:bodyPr/>
        <a:lstStyle/>
        <a:p>
          <a:pPr rtl="0"/>
          <a:r>
            <a:rPr lang="sk-SK" sz="1800" dirty="0" smtClean="0"/>
            <a:t>Téma  </a:t>
          </a:r>
          <a:endParaRPr lang="sk-SK" sz="1800" dirty="0"/>
        </a:p>
      </dgm:t>
    </dgm:pt>
    <dgm:pt modelId="{8C7220E7-1C38-4487-AD06-8195DBC14BEC}" type="parTrans" cxnId="{3C019860-4D53-4BB4-9208-BC5C5AC00907}">
      <dgm:prSet/>
      <dgm:spPr/>
      <dgm:t>
        <a:bodyPr/>
        <a:lstStyle/>
        <a:p>
          <a:endParaRPr lang="sk-SK"/>
        </a:p>
      </dgm:t>
    </dgm:pt>
    <dgm:pt modelId="{56EF949E-3B1F-441A-B271-BF4C6ED5667A}" type="sibTrans" cxnId="{3C019860-4D53-4BB4-9208-BC5C5AC00907}">
      <dgm:prSet/>
      <dgm:spPr/>
      <dgm:t>
        <a:bodyPr/>
        <a:lstStyle/>
        <a:p>
          <a:endParaRPr lang="sk-SK"/>
        </a:p>
      </dgm:t>
    </dgm:pt>
    <dgm:pt modelId="{A68ADB4A-E49A-44A0-AA32-70B8E840D1F9}">
      <dgm:prSet custT="1"/>
      <dgm:spPr/>
      <dgm:t>
        <a:bodyPr/>
        <a:lstStyle/>
        <a:p>
          <a:pPr rtl="0"/>
          <a:r>
            <a:rPr lang="sk-SK" sz="2000" dirty="0" smtClean="0"/>
            <a:t>široká oblasť</a:t>
          </a:r>
          <a:endParaRPr lang="sk-SK" sz="2000" dirty="0"/>
        </a:p>
      </dgm:t>
    </dgm:pt>
    <dgm:pt modelId="{F7EC9638-7382-48E3-8D21-5E703FE7E0E3}" type="parTrans" cxnId="{37A2529B-9F51-4B9D-BB06-160A8D924461}">
      <dgm:prSet/>
      <dgm:spPr/>
      <dgm:t>
        <a:bodyPr/>
        <a:lstStyle/>
        <a:p>
          <a:endParaRPr lang="sk-SK"/>
        </a:p>
      </dgm:t>
    </dgm:pt>
    <dgm:pt modelId="{EB3C7140-27FE-411B-9138-2D38A44FB7D2}" type="sibTrans" cxnId="{37A2529B-9F51-4B9D-BB06-160A8D924461}">
      <dgm:prSet/>
      <dgm:spPr/>
      <dgm:t>
        <a:bodyPr/>
        <a:lstStyle/>
        <a:p>
          <a:endParaRPr lang="sk-SK"/>
        </a:p>
      </dgm:t>
    </dgm:pt>
    <dgm:pt modelId="{6CB158B1-1644-4AF9-AC01-FD67A43BF8D1}">
      <dgm:prSet custT="1"/>
      <dgm:spPr/>
      <dgm:t>
        <a:bodyPr/>
        <a:lstStyle/>
        <a:p>
          <a:pPr rtl="0"/>
          <a:r>
            <a:rPr lang="sk-SK" sz="1800" dirty="0" smtClean="0"/>
            <a:t>Problém </a:t>
          </a:r>
          <a:endParaRPr lang="sk-SK" sz="1800" dirty="0"/>
        </a:p>
      </dgm:t>
    </dgm:pt>
    <dgm:pt modelId="{4A175E74-CF0B-4553-AE9C-F44F04D14935}" type="parTrans" cxnId="{073D0A2D-E95E-4780-8C79-881DFD8CE5D0}">
      <dgm:prSet/>
      <dgm:spPr/>
      <dgm:t>
        <a:bodyPr/>
        <a:lstStyle/>
        <a:p>
          <a:endParaRPr lang="sk-SK"/>
        </a:p>
      </dgm:t>
    </dgm:pt>
    <dgm:pt modelId="{E6B6DA54-14AE-4D1E-86DA-1E2DB382689E}" type="sibTrans" cxnId="{073D0A2D-E95E-4780-8C79-881DFD8CE5D0}">
      <dgm:prSet/>
      <dgm:spPr/>
      <dgm:t>
        <a:bodyPr/>
        <a:lstStyle/>
        <a:p>
          <a:endParaRPr lang="sk-SK"/>
        </a:p>
      </dgm:t>
    </dgm:pt>
    <dgm:pt modelId="{170211E2-0801-4AC1-BE75-B5285850CD97}">
      <dgm:prSet custT="1"/>
      <dgm:spPr/>
      <dgm:t>
        <a:bodyPr/>
        <a:lstStyle/>
        <a:p>
          <a:pPr rtl="0"/>
          <a:r>
            <a:rPr lang="sk-SK" sz="2000" smtClean="0"/>
            <a:t>konkretizujem, čo ma v oblasti zaujíma</a:t>
          </a:r>
          <a:endParaRPr lang="sk-SK" sz="2000"/>
        </a:p>
      </dgm:t>
    </dgm:pt>
    <dgm:pt modelId="{EAE9C3D4-837B-44DF-A20F-0A41F8F8FF4A}" type="parTrans" cxnId="{9DD439B4-17EF-4487-86FF-AE42F1B54D48}">
      <dgm:prSet/>
      <dgm:spPr/>
      <dgm:t>
        <a:bodyPr/>
        <a:lstStyle/>
        <a:p>
          <a:endParaRPr lang="sk-SK"/>
        </a:p>
      </dgm:t>
    </dgm:pt>
    <dgm:pt modelId="{074983DD-A88E-47D4-8F22-C476BA2AE972}" type="sibTrans" cxnId="{9DD439B4-17EF-4487-86FF-AE42F1B54D48}">
      <dgm:prSet/>
      <dgm:spPr/>
      <dgm:t>
        <a:bodyPr/>
        <a:lstStyle/>
        <a:p>
          <a:endParaRPr lang="sk-SK"/>
        </a:p>
      </dgm:t>
    </dgm:pt>
    <dgm:pt modelId="{EECBD4A6-9092-432F-9E11-0D43C5142510}">
      <dgm:prSet custT="1"/>
      <dgm:spPr/>
      <dgm:t>
        <a:bodyPr/>
        <a:lstStyle/>
        <a:p>
          <a:pPr rtl="0"/>
          <a:r>
            <a:rPr lang="sk-SK" sz="1800" smtClean="0"/>
            <a:t>Výskumné otázky alebo ciele </a:t>
          </a:r>
          <a:endParaRPr lang="sk-SK" sz="1800"/>
        </a:p>
      </dgm:t>
    </dgm:pt>
    <dgm:pt modelId="{0AC50A05-6CB0-4C00-A7B2-348A5B818F7B}" type="parTrans" cxnId="{28BBA31E-7B18-42F0-880B-0397FBBD3C12}">
      <dgm:prSet/>
      <dgm:spPr/>
      <dgm:t>
        <a:bodyPr/>
        <a:lstStyle/>
        <a:p>
          <a:endParaRPr lang="sk-SK"/>
        </a:p>
      </dgm:t>
    </dgm:pt>
    <dgm:pt modelId="{D7E62A92-440A-41F6-8856-C0BE3C877837}" type="sibTrans" cxnId="{28BBA31E-7B18-42F0-880B-0397FBBD3C12}">
      <dgm:prSet/>
      <dgm:spPr/>
      <dgm:t>
        <a:bodyPr/>
        <a:lstStyle/>
        <a:p>
          <a:endParaRPr lang="sk-SK"/>
        </a:p>
      </dgm:t>
    </dgm:pt>
    <dgm:pt modelId="{4B7BE38C-BB2B-4597-8992-125E92E2A751}">
      <dgm:prSet custT="1"/>
      <dgm:spPr/>
      <dgm:t>
        <a:bodyPr/>
        <a:lstStyle/>
        <a:p>
          <a:pPr rtl="0"/>
          <a:r>
            <a:rPr lang="sk-SK" sz="2000" dirty="0" smtClean="0"/>
            <a:t>konkretizujem, čo chcem zistiť, na čo chcem nájsť výskumom odpoveď</a:t>
          </a:r>
          <a:endParaRPr lang="sk-SK" sz="2000" dirty="0"/>
        </a:p>
      </dgm:t>
    </dgm:pt>
    <dgm:pt modelId="{B7CA6ADE-6B2A-4B50-8D12-7D2AE24E8678}" type="parTrans" cxnId="{6DFF4EAA-7F28-4DD7-B623-7043DAB7A01B}">
      <dgm:prSet/>
      <dgm:spPr/>
      <dgm:t>
        <a:bodyPr/>
        <a:lstStyle/>
        <a:p>
          <a:endParaRPr lang="sk-SK"/>
        </a:p>
      </dgm:t>
    </dgm:pt>
    <dgm:pt modelId="{7C67DF73-F4A0-4E07-AEB1-0304DB48996F}" type="sibTrans" cxnId="{6DFF4EAA-7F28-4DD7-B623-7043DAB7A01B}">
      <dgm:prSet/>
      <dgm:spPr/>
      <dgm:t>
        <a:bodyPr/>
        <a:lstStyle/>
        <a:p>
          <a:endParaRPr lang="sk-SK"/>
        </a:p>
      </dgm:t>
    </dgm:pt>
    <dgm:pt modelId="{57E72767-4420-423B-9421-EDA92518FF5E}" type="pres">
      <dgm:prSet presAssocID="{532E47AB-6A87-4E72-B40D-C82A8FD231D4}" presName="linearFlow" presStyleCnt="0">
        <dgm:presLayoutVars>
          <dgm:dir/>
          <dgm:animLvl val="lvl"/>
          <dgm:resizeHandles val="exact"/>
        </dgm:presLayoutVars>
      </dgm:prSet>
      <dgm:spPr/>
      <dgm:t>
        <a:bodyPr/>
        <a:lstStyle/>
        <a:p>
          <a:endParaRPr lang="sk-SK"/>
        </a:p>
      </dgm:t>
    </dgm:pt>
    <dgm:pt modelId="{7296C428-AE46-4C57-B323-555634B988B7}" type="pres">
      <dgm:prSet presAssocID="{84559905-D51D-4FBD-AC44-93ECE5F9EE9A}" presName="composite" presStyleCnt="0"/>
      <dgm:spPr/>
    </dgm:pt>
    <dgm:pt modelId="{6C0A20AD-0490-4773-9479-08C95DDBCE66}" type="pres">
      <dgm:prSet presAssocID="{84559905-D51D-4FBD-AC44-93ECE5F9EE9A}" presName="parentText" presStyleLbl="alignNode1" presStyleIdx="0" presStyleCnt="3">
        <dgm:presLayoutVars>
          <dgm:chMax val="1"/>
          <dgm:bulletEnabled val="1"/>
        </dgm:presLayoutVars>
      </dgm:prSet>
      <dgm:spPr/>
      <dgm:t>
        <a:bodyPr/>
        <a:lstStyle/>
        <a:p>
          <a:endParaRPr lang="sk-SK"/>
        </a:p>
      </dgm:t>
    </dgm:pt>
    <dgm:pt modelId="{A6400C26-05D5-4FD5-8E46-5D6EEFE18A96}" type="pres">
      <dgm:prSet presAssocID="{84559905-D51D-4FBD-AC44-93ECE5F9EE9A}" presName="descendantText" presStyleLbl="alignAcc1" presStyleIdx="0" presStyleCnt="3">
        <dgm:presLayoutVars>
          <dgm:bulletEnabled val="1"/>
        </dgm:presLayoutVars>
      </dgm:prSet>
      <dgm:spPr/>
      <dgm:t>
        <a:bodyPr/>
        <a:lstStyle/>
        <a:p>
          <a:endParaRPr lang="sk-SK"/>
        </a:p>
      </dgm:t>
    </dgm:pt>
    <dgm:pt modelId="{206E56FE-F7B8-4267-9C4A-81C19F554FED}" type="pres">
      <dgm:prSet presAssocID="{56EF949E-3B1F-441A-B271-BF4C6ED5667A}" presName="sp" presStyleCnt="0"/>
      <dgm:spPr/>
    </dgm:pt>
    <dgm:pt modelId="{01DF1912-EBBE-4FCE-B2EF-5CAB155A9EE7}" type="pres">
      <dgm:prSet presAssocID="{6CB158B1-1644-4AF9-AC01-FD67A43BF8D1}" presName="composite" presStyleCnt="0"/>
      <dgm:spPr/>
    </dgm:pt>
    <dgm:pt modelId="{7293ACEF-62AD-4581-9913-22533CCEA1CE}" type="pres">
      <dgm:prSet presAssocID="{6CB158B1-1644-4AF9-AC01-FD67A43BF8D1}" presName="parentText" presStyleLbl="alignNode1" presStyleIdx="1" presStyleCnt="3">
        <dgm:presLayoutVars>
          <dgm:chMax val="1"/>
          <dgm:bulletEnabled val="1"/>
        </dgm:presLayoutVars>
      </dgm:prSet>
      <dgm:spPr/>
      <dgm:t>
        <a:bodyPr/>
        <a:lstStyle/>
        <a:p>
          <a:endParaRPr lang="sk-SK"/>
        </a:p>
      </dgm:t>
    </dgm:pt>
    <dgm:pt modelId="{D62204E8-8292-4F1D-AAC6-4D0AE71BFF4A}" type="pres">
      <dgm:prSet presAssocID="{6CB158B1-1644-4AF9-AC01-FD67A43BF8D1}" presName="descendantText" presStyleLbl="alignAcc1" presStyleIdx="1" presStyleCnt="3">
        <dgm:presLayoutVars>
          <dgm:bulletEnabled val="1"/>
        </dgm:presLayoutVars>
      </dgm:prSet>
      <dgm:spPr/>
      <dgm:t>
        <a:bodyPr/>
        <a:lstStyle/>
        <a:p>
          <a:endParaRPr lang="sk-SK"/>
        </a:p>
      </dgm:t>
    </dgm:pt>
    <dgm:pt modelId="{F6933549-6DB1-4C81-ADC9-F48578FCC428}" type="pres">
      <dgm:prSet presAssocID="{E6B6DA54-14AE-4D1E-86DA-1E2DB382689E}" presName="sp" presStyleCnt="0"/>
      <dgm:spPr/>
    </dgm:pt>
    <dgm:pt modelId="{06A6685B-C2B6-4B14-90D4-0B29020D4F08}" type="pres">
      <dgm:prSet presAssocID="{EECBD4A6-9092-432F-9E11-0D43C5142510}" presName="composite" presStyleCnt="0"/>
      <dgm:spPr/>
    </dgm:pt>
    <dgm:pt modelId="{A3104C9C-4333-4431-BC33-0CFF59BE9E8C}" type="pres">
      <dgm:prSet presAssocID="{EECBD4A6-9092-432F-9E11-0D43C5142510}" presName="parentText" presStyleLbl="alignNode1" presStyleIdx="2" presStyleCnt="3">
        <dgm:presLayoutVars>
          <dgm:chMax val="1"/>
          <dgm:bulletEnabled val="1"/>
        </dgm:presLayoutVars>
      </dgm:prSet>
      <dgm:spPr/>
      <dgm:t>
        <a:bodyPr/>
        <a:lstStyle/>
        <a:p>
          <a:endParaRPr lang="sk-SK"/>
        </a:p>
      </dgm:t>
    </dgm:pt>
    <dgm:pt modelId="{624FA400-0FA9-4D19-B10F-E5B375E68C8F}" type="pres">
      <dgm:prSet presAssocID="{EECBD4A6-9092-432F-9E11-0D43C5142510}" presName="descendantText" presStyleLbl="alignAcc1" presStyleIdx="2" presStyleCnt="3">
        <dgm:presLayoutVars>
          <dgm:bulletEnabled val="1"/>
        </dgm:presLayoutVars>
      </dgm:prSet>
      <dgm:spPr/>
      <dgm:t>
        <a:bodyPr/>
        <a:lstStyle/>
        <a:p>
          <a:endParaRPr lang="sk-SK"/>
        </a:p>
      </dgm:t>
    </dgm:pt>
  </dgm:ptLst>
  <dgm:cxnLst>
    <dgm:cxn modelId="{68C8F7E2-FFA5-47F9-8DF4-1C80AB845D9D}" type="presOf" srcId="{4B7BE38C-BB2B-4597-8992-125E92E2A751}" destId="{624FA400-0FA9-4D19-B10F-E5B375E68C8F}" srcOrd="0" destOrd="0" presId="urn:microsoft.com/office/officeart/2005/8/layout/chevron2"/>
    <dgm:cxn modelId="{9DD439B4-17EF-4487-86FF-AE42F1B54D48}" srcId="{6CB158B1-1644-4AF9-AC01-FD67A43BF8D1}" destId="{170211E2-0801-4AC1-BE75-B5285850CD97}" srcOrd="0" destOrd="0" parTransId="{EAE9C3D4-837B-44DF-A20F-0A41F8F8FF4A}" sibTransId="{074983DD-A88E-47D4-8F22-C476BA2AE972}"/>
    <dgm:cxn modelId="{28BBA31E-7B18-42F0-880B-0397FBBD3C12}" srcId="{532E47AB-6A87-4E72-B40D-C82A8FD231D4}" destId="{EECBD4A6-9092-432F-9E11-0D43C5142510}" srcOrd="2" destOrd="0" parTransId="{0AC50A05-6CB0-4C00-A7B2-348A5B818F7B}" sibTransId="{D7E62A92-440A-41F6-8856-C0BE3C877837}"/>
    <dgm:cxn modelId="{3C019860-4D53-4BB4-9208-BC5C5AC00907}" srcId="{532E47AB-6A87-4E72-B40D-C82A8FD231D4}" destId="{84559905-D51D-4FBD-AC44-93ECE5F9EE9A}" srcOrd="0" destOrd="0" parTransId="{8C7220E7-1C38-4487-AD06-8195DBC14BEC}" sibTransId="{56EF949E-3B1F-441A-B271-BF4C6ED5667A}"/>
    <dgm:cxn modelId="{17AE2555-955D-4B22-8FD8-219CB7DA3B8B}" type="presOf" srcId="{84559905-D51D-4FBD-AC44-93ECE5F9EE9A}" destId="{6C0A20AD-0490-4773-9479-08C95DDBCE66}" srcOrd="0" destOrd="0" presId="urn:microsoft.com/office/officeart/2005/8/layout/chevron2"/>
    <dgm:cxn modelId="{3B4C7015-B11B-48FA-8F48-2562748EB487}" type="presOf" srcId="{170211E2-0801-4AC1-BE75-B5285850CD97}" destId="{D62204E8-8292-4F1D-AAC6-4D0AE71BFF4A}" srcOrd="0" destOrd="0" presId="urn:microsoft.com/office/officeart/2005/8/layout/chevron2"/>
    <dgm:cxn modelId="{416901F7-7BD8-47E9-A874-11EF2C0C6A78}" type="presOf" srcId="{6CB158B1-1644-4AF9-AC01-FD67A43BF8D1}" destId="{7293ACEF-62AD-4581-9913-22533CCEA1CE}" srcOrd="0" destOrd="0" presId="urn:microsoft.com/office/officeart/2005/8/layout/chevron2"/>
    <dgm:cxn modelId="{50B81867-31B1-4FC1-8D95-524137DA48BB}" type="presOf" srcId="{532E47AB-6A87-4E72-B40D-C82A8FD231D4}" destId="{57E72767-4420-423B-9421-EDA92518FF5E}" srcOrd="0" destOrd="0" presId="urn:microsoft.com/office/officeart/2005/8/layout/chevron2"/>
    <dgm:cxn modelId="{37A2529B-9F51-4B9D-BB06-160A8D924461}" srcId="{84559905-D51D-4FBD-AC44-93ECE5F9EE9A}" destId="{A68ADB4A-E49A-44A0-AA32-70B8E840D1F9}" srcOrd="0" destOrd="0" parTransId="{F7EC9638-7382-48E3-8D21-5E703FE7E0E3}" sibTransId="{EB3C7140-27FE-411B-9138-2D38A44FB7D2}"/>
    <dgm:cxn modelId="{0AFD038A-E49C-4F7D-A4F2-90750DC1E37E}" type="presOf" srcId="{A68ADB4A-E49A-44A0-AA32-70B8E840D1F9}" destId="{A6400C26-05D5-4FD5-8E46-5D6EEFE18A96}" srcOrd="0" destOrd="0" presId="urn:microsoft.com/office/officeart/2005/8/layout/chevron2"/>
    <dgm:cxn modelId="{6DFF4EAA-7F28-4DD7-B623-7043DAB7A01B}" srcId="{EECBD4A6-9092-432F-9E11-0D43C5142510}" destId="{4B7BE38C-BB2B-4597-8992-125E92E2A751}" srcOrd="0" destOrd="0" parTransId="{B7CA6ADE-6B2A-4B50-8D12-7D2AE24E8678}" sibTransId="{7C67DF73-F4A0-4E07-AEB1-0304DB48996F}"/>
    <dgm:cxn modelId="{630C4CA0-195F-4657-8138-3CE93FA2D5F6}" type="presOf" srcId="{EECBD4A6-9092-432F-9E11-0D43C5142510}" destId="{A3104C9C-4333-4431-BC33-0CFF59BE9E8C}" srcOrd="0" destOrd="0" presId="urn:microsoft.com/office/officeart/2005/8/layout/chevron2"/>
    <dgm:cxn modelId="{073D0A2D-E95E-4780-8C79-881DFD8CE5D0}" srcId="{532E47AB-6A87-4E72-B40D-C82A8FD231D4}" destId="{6CB158B1-1644-4AF9-AC01-FD67A43BF8D1}" srcOrd="1" destOrd="0" parTransId="{4A175E74-CF0B-4553-AE9C-F44F04D14935}" sibTransId="{E6B6DA54-14AE-4D1E-86DA-1E2DB382689E}"/>
    <dgm:cxn modelId="{403817E2-6C14-48CB-8A64-4D5A5019CD11}" type="presParOf" srcId="{57E72767-4420-423B-9421-EDA92518FF5E}" destId="{7296C428-AE46-4C57-B323-555634B988B7}" srcOrd="0" destOrd="0" presId="urn:microsoft.com/office/officeart/2005/8/layout/chevron2"/>
    <dgm:cxn modelId="{045178FD-D0A6-4A57-B072-19EFD4FAC1E6}" type="presParOf" srcId="{7296C428-AE46-4C57-B323-555634B988B7}" destId="{6C0A20AD-0490-4773-9479-08C95DDBCE66}" srcOrd="0" destOrd="0" presId="urn:microsoft.com/office/officeart/2005/8/layout/chevron2"/>
    <dgm:cxn modelId="{A045EE86-D348-431D-A45C-2074B39EA852}" type="presParOf" srcId="{7296C428-AE46-4C57-B323-555634B988B7}" destId="{A6400C26-05D5-4FD5-8E46-5D6EEFE18A96}" srcOrd="1" destOrd="0" presId="urn:microsoft.com/office/officeart/2005/8/layout/chevron2"/>
    <dgm:cxn modelId="{B3857BB0-7A26-4772-87B6-8B23AC988F25}" type="presParOf" srcId="{57E72767-4420-423B-9421-EDA92518FF5E}" destId="{206E56FE-F7B8-4267-9C4A-81C19F554FED}" srcOrd="1" destOrd="0" presId="urn:microsoft.com/office/officeart/2005/8/layout/chevron2"/>
    <dgm:cxn modelId="{CCD0FB3E-7BC1-4429-8E0B-1B1B20FD7FAB}" type="presParOf" srcId="{57E72767-4420-423B-9421-EDA92518FF5E}" destId="{01DF1912-EBBE-4FCE-B2EF-5CAB155A9EE7}" srcOrd="2" destOrd="0" presId="urn:microsoft.com/office/officeart/2005/8/layout/chevron2"/>
    <dgm:cxn modelId="{4900314C-1FD7-4652-A285-23BA27082F40}" type="presParOf" srcId="{01DF1912-EBBE-4FCE-B2EF-5CAB155A9EE7}" destId="{7293ACEF-62AD-4581-9913-22533CCEA1CE}" srcOrd="0" destOrd="0" presId="urn:microsoft.com/office/officeart/2005/8/layout/chevron2"/>
    <dgm:cxn modelId="{F1DCF9FD-5B7C-4801-9840-DEBA33988A5B}" type="presParOf" srcId="{01DF1912-EBBE-4FCE-B2EF-5CAB155A9EE7}" destId="{D62204E8-8292-4F1D-AAC6-4D0AE71BFF4A}" srcOrd="1" destOrd="0" presId="urn:microsoft.com/office/officeart/2005/8/layout/chevron2"/>
    <dgm:cxn modelId="{AC94A6D0-AC93-48E3-B295-CD74CBB8238E}" type="presParOf" srcId="{57E72767-4420-423B-9421-EDA92518FF5E}" destId="{F6933549-6DB1-4C81-ADC9-F48578FCC428}" srcOrd="3" destOrd="0" presId="urn:microsoft.com/office/officeart/2005/8/layout/chevron2"/>
    <dgm:cxn modelId="{41EF4394-7817-4A79-B3B2-FB50BEC79480}" type="presParOf" srcId="{57E72767-4420-423B-9421-EDA92518FF5E}" destId="{06A6685B-C2B6-4B14-90D4-0B29020D4F08}" srcOrd="4" destOrd="0" presId="urn:microsoft.com/office/officeart/2005/8/layout/chevron2"/>
    <dgm:cxn modelId="{B0B820EF-1865-41AB-AB3C-69B4E4D0B1A9}" type="presParOf" srcId="{06A6685B-C2B6-4B14-90D4-0B29020D4F08}" destId="{A3104C9C-4333-4431-BC33-0CFF59BE9E8C}" srcOrd="0" destOrd="0" presId="urn:microsoft.com/office/officeart/2005/8/layout/chevron2"/>
    <dgm:cxn modelId="{0590776A-C519-4E7B-96BB-C28BAC8EDE21}" type="presParOf" srcId="{06A6685B-C2B6-4B14-90D4-0B29020D4F08}" destId="{624FA400-0FA9-4D19-B10F-E5B375E68C8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DFB580-79A4-42EB-85DD-B8C9DC732E2C}">
      <dsp:nvSpPr>
        <dsp:cNvPr id="0" name=""/>
        <dsp:cNvSpPr/>
      </dsp:nvSpPr>
      <dsp:spPr>
        <a:xfrm>
          <a:off x="3539637" y="0"/>
          <a:ext cx="1963012" cy="1963110"/>
        </a:xfrm>
        <a:prstGeom prst="circularArrow">
          <a:avLst>
            <a:gd name="adj1" fmla="val 10980"/>
            <a:gd name="adj2" fmla="val 1142322"/>
            <a:gd name="adj3" fmla="val 4500000"/>
            <a:gd name="adj4" fmla="val 10800000"/>
            <a:gd name="adj5" fmla="val 12500"/>
          </a:avLst>
        </a:prstGeom>
        <a:solidFill>
          <a:schemeClr val="accent3">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01A4A6-F610-483A-BA78-EE2E4EA6C82B}">
      <dsp:nvSpPr>
        <dsp:cNvPr id="0" name=""/>
        <dsp:cNvSpPr/>
      </dsp:nvSpPr>
      <dsp:spPr>
        <a:xfrm>
          <a:off x="3973039" y="710978"/>
          <a:ext cx="1095471" cy="5474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sk-SK" sz="1300" b="1" kern="1200" dirty="0" smtClean="0"/>
            <a:t>Koncepčná fáza</a:t>
          </a:r>
          <a:endParaRPr lang="sk-SK" sz="1300" b="1" kern="1200" dirty="0"/>
        </a:p>
      </dsp:txBody>
      <dsp:txXfrm>
        <a:off x="3973039" y="710978"/>
        <a:ext cx="1095471" cy="547491"/>
      </dsp:txXfrm>
    </dsp:sp>
    <dsp:sp modelId="{77212158-777B-4D41-8777-623C475A27CC}">
      <dsp:nvSpPr>
        <dsp:cNvPr id="0" name=""/>
        <dsp:cNvSpPr/>
      </dsp:nvSpPr>
      <dsp:spPr>
        <a:xfrm>
          <a:off x="2994294" y="1127933"/>
          <a:ext cx="1963012" cy="1963110"/>
        </a:xfrm>
        <a:prstGeom prst="leftCircularArrow">
          <a:avLst>
            <a:gd name="adj1" fmla="val 10980"/>
            <a:gd name="adj2" fmla="val 1142322"/>
            <a:gd name="adj3" fmla="val 6300000"/>
            <a:gd name="adj4" fmla="val 18900000"/>
            <a:gd name="adj5" fmla="val 12500"/>
          </a:avLst>
        </a:prstGeom>
        <a:solidFill>
          <a:schemeClr val="accent3">
            <a:hueOff val="2858605"/>
            <a:satOff val="621"/>
            <a:lumOff val="-882"/>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565091-C5B6-43F2-8DE7-D41928C5B01D}">
      <dsp:nvSpPr>
        <dsp:cNvPr id="0" name=""/>
        <dsp:cNvSpPr/>
      </dsp:nvSpPr>
      <dsp:spPr>
        <a:xfrm>
          <a:off x="3425487" y="1841446"/>
          <a:ext cx="1095471" cy="5474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sk-SK" sz="1300" b="1" kern="1200" dirty="0" smtClean="0"/>
            <a:t>Fáza návrhu a plánovania</a:t>
          </a:r>
          <a:endParaRPr lang="sk-SK" sz="1300" b="1" kern="1200" dirty="0"/>
        </a:p>
      </dsp:txBody>
      <dsp:txXfrm>
        <a:off x="3425487" y="1841446"/>
        <a:ext cx="1095471" cy="547491"/>
      </dsp:txXfrm>
    </dsp:sp>
    <dsp:sp modelId="{E0BF825D-8A4C-43A6-8261-1DE4A4DCE158}">
      <dsp:nvSpPr>
        <dsp:cNvPr id="0" name=""/>
        <dsp:cNvSpPr/>
      </dsp:nvSpPr>
      <dsp:spPr>
        <a:xfrm>
          <a:off x="3539637" y="2260935"/>
          <a:ext cx="1963012" cy="1963110"/>
        </a:xfrm>
        <a:prstGeom prst="circularArrow">
          <a:avLst>
            <a:gd name="adj1" fmla="val 10980"/>
            <a:gd name="adj2" fmla="val 1142322"/>
            <a:gd name="adj3" fmla="val 4500000"/>
            <a:gd name="adj4" fmla="val 13500000"/>
            <a:gd name="adj5" fmla="val 12500"/>
          </a:avLst>
        </a:prstGeom>
        <a:solidFill>
          <a:schemeClr val="accent3">
            <a:hueOff val="5717211"/>
            <a:satOff val="1242"/>
            <a:lumOff val="-1765"/>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57ED5F-5808-43FA-90A4-6E1891BAF4E8}">
      <dsp:nvSpPr>
        <dsp:cNvPr id="0" name=""/>
        <dsp:cNvSpPr/>
      </dsp:nvSpPr>
      <dsp:spPr>
        <a:xfrm>
          <a:off x="3973039" y="2971280"/>
          <a:ext cx="1095471" cy="5474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sk-SK" sz="1300" b="1" kern="1200" dirty="0" smtClean="0"/>
            <a:t>Empirická fáza </a:t>
          </a:r>
          <a:endParaRPr lang="sk-SK" sz="1300" b="1" kern="1200" dirty="0"/>
        </a:p>
      </dsp:txBody>
      <dsp:txXfrm>
        <a:off x="3973039" y="2971280"/>
        <a:ext cx="1095471" cy="547491"/>
      </dsp:txXfrm>
    </dsp:sp>
    <dsp:sp modelId="{F6B86E16-C082-4201-8628-CFB4EB8AC366}">
      <dsp:nvSpPr>
        <dsp:cNvPr id="0" name=""/>
        <dsp:cNvSpPr/>
      </dsp:nvSpPr>
      <dsp:spPr>
        <a:xfrm>
          <a:off x="2994294" y="3390770"/>
          <a:ext cx="1963012" cy="1963110"/>
        </a:xfrm>
        <a:prstGeom prst="leftCircularArrow">
          <a:avLst>
            <a:gd name="adj1" fmla="val 10980"/>
            <a:gd name="adj2" fmla="val 1142322"/>
            <a:gd name="adj3" fmla="val 6300000"/>
            <a:gd name="adj4" fmla="val 18900000"/>
            <a:gd name="adj5" fmla="val 12500"/>
          </a:avLst>
        </a:prstGeom>
        <a:solidFill>
          <a:schemeClr val="accent3">
            <a:hueOff val="8575816"/>
            <a:satOff val="1863"/>
            <a:lumOff val="-2647"/>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5D8278-829A-4E9B-B91C-CD9DA63CC159}">
      <dsp:nvSpPr>
        <dsp:cNvPr id="0" name=""/>
        <dsp:cNvSpPr/>
      </dsp:nvSpPr>
      <dsp:spPr>
        <a:xfrm>
          <a:off x="3425487" y="4101748"/>
          <a:ext cx="1095471" cy="5474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sk-SK" sz="1300" b="1" kern="1200" dirty="0" smtClean="0"/>
            <a:t>Analytická fáza</a:t>
          </a:r>
          <a:endParaRPr lang="sk-SK" sz="1300" b="1" kern="1200" dirty="0"/>
        </a:p>
      </dsp:txBody>
      <dsp:txXfrm>
        <a:off x="3425487" y="4101748"/>
        <a:ext cx="1095471" cy="547491"/>
      </dsp:txXfrm>
    </dsp:sp>
    <dsp:sp modelId="{8E276029-67D5-4B03-B160-173024427502}">
      <dsp:nvSpPr>
        <dsp:cNvPr id="0" name=""/>
        <dsp:cNvSpPr/>
      </dsp:nvSpPr>
      <dsp:spPr>
        <a:xfrm>
          <a:off x="3679194" y="4649239"/>
          <a:ext cx="1686474" cy="1687464"/>
        </a:xfrm>
        <a:prstGeom prst="blockArc">
          <a:avLst>
            <a:gd name="adj1" fmla="val 13500000"/>
            <a:gd name="adj2" fmla="val 10800000"/>
            <a:gd name="adj3" fmla="val 12740"/>
          </a:avLst>
        </a:prstGeom>
        <a:solidFill>
          <a:schemeClr val="accent3">
            <a:hueOff val="11434421"/>
            <a:satOff val="2484"/>
            <a:lumOff val="-353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15905D-4DC9-4BF6-9BF7-9BFCACBAAEED}">
      <dsp:nvSpPr>
        <dsp:cNvPr id="0" name=""/>
        <dsp:cNvSpPr/>
      </dsp:nvSpPr>
      <dsp:spPr>
        <a:xfrm>
          <a:off x="3973039" y="5232216"/>
          <a:ext cx="1095471" cy="5474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sk-SK" sz="1300" b="1" kern="1200" dirty="0" err="1" smtClean="0"/>
            <a:t>Diseminačná</a:t>
          </a:r>
          <a:r>
            <a:rPr lang="sk-SK" sz="1300" b="1" kern="1200" dirty="0" smtClean="0"/>
            <a:t> fáza</a:t>
          </a:r>
          <a:endParaRPr lang="sk-SK" sz="1300" b="1" kern="1200" dirty="0"/>
        </a:p>
      </dsp:txBody>
      <dsp:txXfrm>
        <a:off x="3973039" y="5232216"/>
        <a:ext cx="1095471" cy="5474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F64BA-6050-460E-821E-61E099DC0795}">
      <dsp:nvSpPr>
        <dsp:cNvPr id="0" name=""/>
        <dsp:cNvSpPr/>
      </dsp:nvSpPr>
      <dsp:spPr>
        <a:xfrm>
          <a:off x="617219" y="0"/>
          <a:ext cx="6995160" cy="48768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698454-27C5-49DF-A5A4-9F93E89A0C74}">
      <dsp:nvSpPr>
        <dsp:cNvPr id="0" name=""/>
        <dsp:cNvSpPr/>
      </dsp:nvSpPr>
      <dsp:spPr>
        <a:xfrm>
          <a:off x="3616" y="1463040"/>
          <a:ext cx="1581224" cy="195072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cs-CZ" sz="2500" kern="1200" smtClean="0"/>
            <a:t>Čo chcem skúmať?</a:t>
          </a:r>
          <a:endParaRPr lang="sk-SK" sz="2500" kern="1200"/>
        </a:p>
      </dsp:txBody>
      <dsp:txXfrm>
        <a:off x="80805" y="1540229"/>
        <a:ext cx="1426846" cy="1796342"/>
      </dsp:txXfrm>
    </dsp:sp>
    <dsp:sp modelId="{CEC0993E-81A2-4C0C-B21D-A1E167CF0C93}">
      <dsp:nvSpPr>
        <dsp:cNvPr id="0" name=""/>
        <dsp:cNvSpPr/>
      </dsp:nvSpPr>
      <dsp:spPr>
        <a:xfrm>
          <a:off x="1663902" y="1463040"/>
          <a:ext cx="1581224" cy="195072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cs-CZ" sz="2500" kern="1200" smtClean="0"/>
            <a:t>Prečo chcem výskum robiť?</a:t>
          </a:r>
          <a:endParaRPr lang="sk-SK" sz="2500" kern="1200"/>
        </a:p>
      </dsp:txBody>
      <dsp:txXfrm>
        <a:off x="1741091" y="1540229"/>
        <a:ext cx="1426846" cy="1796342"/>
      </dsp:txXfrm>
    </dsp:sp>
    <dsp:sp modelId="{C1BBFCE5-82FF-4154-A8C1-E69C4715852E}">
      <dsp:nvSpPr>
        <dsp:cNvPr id="0" name=""/>
        <dsp:cNvSpPr/>
      </dsp:nvSpPr>
      <dsp:spPr>
        <a:xfrm>
          <a:off x="3324187" y="1463040"/>
          <a:ext cx="1581224" cy="195072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cs-CZ" sz="2500" kern="1200" smtClean="0"/>
            <a:t>Čo o tom viem?</a:t>
          </a:r>
          <a:endParaRPr lang="sk-SK" sz="2500" kern="1200"/>
        </a:p>
      </dsp:txBody>
      <dsp:txXfrm>
        <a:off x="3401376" y="1540229"/>
        <a:ext cx="1426846" cy="1796342"/>
      </dsp:txXfrm>
    </dsp:sp>
    <dsp:sp modelId="{F4EB313F-A9AE-48BA-9E77-1776A91822C4}">
      <dsp:nvSpPr>
        <dsp:cNvPr id="0" name=""/>
        <dsp:cNvSpPr/>
      </dsp:nvSpPr>
      <dsp:spPr>
        <a:xfrm>
          <a:off x="4984473" y="1463040"/>
          <a:ext cx="1581224" cy="195072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cs-CZ" sz="2500" kern="1200" smtClean="0"/>
            <a:t>Ako to skúmali iní?</a:t>
          </a:r>
          <a:endParaRPr lang="sk-SK" sz="2500" kern="1200"/>
        </a:p>
      </dsp:txBody>
      <dsp:txXfrm>
        <a:off x="5061662" y="1540229"/>
        <a:ext cx="1426846" cy="1796342"/>
      </dsp:txXfrm>
    </dsp:sp>
    <dsp:sp modelId="{82AE54BA-BAC4-4690-93E2-B8770517B864}">
      <dsp:nvSpPr>
        <dsp:cNvPr id="0" name=""/>
        <dsp:cNvSpPr/>
      </dsp:nvSpPr>
      <dsp:spPr>
        <a:xfrm>
          <a:off x="6644759" y="1463040"/>
          <a:ext cx="1581224" cy="1950720"/>
        </a:xfrm>
        <a:prstGeom prst="roundRect">
          <a:avLst/>
        </a:prstGeom>
        <a:solidFill>
          <a:schemeClr val="accent1">
            <a:hueOff val="0"/>
            <a:satOff val="0"/>
            <a:lumOff val="0"/>
            <a:alphaOff val="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cs-CZ" sz="2500" kern="1200" smtClean="0"/>
            <a:t>Ako to chcem skúmať ja?</a:t>
          </a:r>
          <a:endParaRPr lang="sk-SK" sz="2500" kern="1200"/>
        </a:p>
      </dsp:txBody>
      <dsp:txXfrm>
        <a:off x="6721948" y="1540229"/>
        <a:ext cx="1426846" cy="17963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A20AD-0490-4773-9479-08C95DDBCE66}">
      <dsp:nvSpPr>
        <dsp:cNvPr id="0" name=""/>
        <dsp:cNvSpPr/>
      </dsp:nvSpPr>
      <dsp:spPr>
        <a:xfrm rot="5400000">
          <a:off x="-262633" y="267022"/>
          <a:ext cx="1750888" cy="1225621"/>
        </a:xfrm>
        <a:prstGeom prst="chevron">
          <a:avLst/>
        </a:prstGeom>
        <a:solidFill>
          <a:schemeClr val="accen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sk-SK" sz="1800" kern="1200" dirty="0" smtClean="0"/>
            <a:t>Téma  </a:t>
          </a:r>
          <a:endParaRPr lang="sk-SK" sz="1800" kern="1200" dirty="0"/>
        </a:p>
      </dsp:txBody>
      <dsp:txXfrm rot="-5400000">
        <a:off x="1" y="617200"/>
        <a:ext cx="1225621" cy="525267"/>
      </dsp:txXfrm>
    </dsp:sp>
    <dsp:sp modelId="{A6400C26-05D5-4FD5-8E46-5D6EEFE18A96}">
      <dsp:nvSpPr>
        <dsp:cNvPr id="0" name=""/>
        <dsp:cNvSpPr/>
      </dsp:nvSpPr>
      <dsp:spPr>
        <a:xfrm rot="5400000">
          <a:off x="4158572" y="-2928560"/>
          <a:ext cx="1138077" cy="7003978"/>
        </a:xfrm>
        <a:prstGeom prst="round2Same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sk-SK" sz="2000" kern="1200" dirty="0" smtClean="0"/>
            <a:t>široká oblasť</a:t>
          </a:r>
          <a:endParaRPr lang="sk-SK" sz="2000" kern="1200" dirty="0"/>
        </a:p>
      </dsp:txBody>
      <dsp:txXfrm rot="-5400000">
        <a:off x="1225622" y="59946"/>
        <a:ext cx="6948422" cy="1026965"/>
      </dsp:txXfrm>
    </dsp:sp>
    <dsp:sp modelId="{7293ACEF-62AD-4581-9913-22533CCEA1CE}">
      <dsp:nvSpPr>
        <dsp:cNvPr id="0" name=""/>
        <dsp:cNvSpPr/>
      </dsp:nvSpPr>
      <dsp:spPr>
        <a:xfrm rot="5400000">
          <a:off x="-262633" y="1825589"/>
          <a:ext cx="1750888" cy="1225621"/>
        </a:xfrm>
        <a:prstGeom prst="chevron">
          <a:avLst/>
        </a:prstGeom>
        <a:solidFill>
          <a:schemeClr val="accen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sk-SK" sz="1800" kern="1200" dirty="0" smtClean="0"/>
            <a:t>Problém </a:t>
          </a:r>
          <a:endParaRPr lang="sk-SK" sz="1800" kern="1200" dirty="0"/>
        </a:p>
      </dsp:txBody>
      <dsp:txXfrm rot="-5400000">
        <a:off x="1" y="2175767"/>
        <a:ext cx="1225621" cy="525267"/>
      </dsp:txXfrm>
    </dsp:sp>
    <dsp:sp modelId="{D62204E8-8292-4F1D-AAC6-4D0AE71BFF4A}">
      <dsp:nvSpPr>
        <dsp:cNvPr id="0" name=""/>
        <dsp:cNvSpPr/>
      </dsp:nvSpPr>
      <dsp:spPr>
        <a:xfrm rot="5400000">
          <a:off x="4158572" y="-1369994"/>
          <a:ext cx="1138077" cy="7003978"/>
        </a:xfrm>
        <a:prstGeom prst="round2Same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sk-SK" sz="2000" kern="1200" smtClean="0"/>
            <a:t>konkretizujem, čo ma v oblasti zaujíma</a:t>
          </a:r>
          <a:endParaRPr lang="sk-SK" sz="2000" kern="1200"/>
        </a:p>
      </dsp:txBody>
      <dsp:txXfrm rot="-5400000">
        <a:off x="1225622" y="1618512"/>
        <a:ext cx="6948422" cy="1026965"/>
      </dsp:txXfrm>
    </dsp:sp>
    <dsp:sp modelId="{A3104C9C-4333-4431-BC33-0CFF59BE9E8C}">
      <dsp:nvSpPr>
        <dsp:cNvPr id="0" name=""/>
        <dsp:cNvSpPr/>
      </dsp:nvSpPr>
      <dsp:spPr>
        <a:xfrm rot="5400000">
          <a:off x="-262633" y="3384155"/>
          <a:ext cx="1750888" cy="1225621"/>
        </a:xfrm>
        <a:prstGeom prst="chevron">
          <a:avLst/>
        </a:prstGeom>
        <a:solidFill>
          <a:schemeClr val="accent1">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0">
            <a:lnSpc>
              <a:spcPct val="90000"/>
            </a:lnSpc>
            <a:spcBef>
              <a:spcPct val="0"/>
            </a:spcBef>
            <a:spcAft>
              <a:spcPct val="35000"/>
            </a:spcAft>
          </a:pPr>
          <a:r>
            <a:rPr lang="sk-SK" sz="1800" kern="1200" smtClean="0"/>
            <a:t>Výskumné otázky alebo ciele </a:t>
          </a:r>
          <a:endParaRPr lang="sk-SK" sz="1800" kern="1200"/>
        </a:p>
      </dsp:txBody>
      <dsp:txXfrm rot="-5400000">
        <a:off x="1" y="3734333"/>
        <a:ext cx="1225621" cy="525267"/>
      </dsp:txXfrm>
    </dsp:sp>
    <dsp:sp modelId="{624FA400-0FA9-4D19-B10F-E5B375E68C8F}">
      <dsp:nvSpPr>
        <dsp:cNvPr id="0" name=""/>
        <dsp:cNvSpPr/>
      </dsp:nvSpPr>
      <dsp:spPr>
        <a:xfrm rot="5400000">
          <a:off x="4158272" y="188871"/>
          <a:ext cx="1138675" cy="7003978"/>
        </a:xfrm>
        <a:prstGeom prst="round2SameRect">
          <a:avLst/>
        </a:prstGeom>
        <a:solidFill>
          <a:schemeClr val="lt1">
            <a:alpha val="90000"/>
            <a:hueOff val="0"/>
            <a:satOff val="0"/>
            <a:lumOff val="0"/>
            <a:alphaOff val="0"/>
          </a:schemeClr>
        </a:solidFill>
        <a:ln w="2642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sk-SK" sz="2000" kern="1200" dirty="0" smtClean="0"/>
            <a:t>konkretizujem, čo chcem zistiť, na čo chcem nájsť výskumom odpoveď</a:t>
          </a:r>
          <a:endParaRPr lang="sk-SK" sz="2000" kern="1200" dirty="0"/>
        </a:p>
      </dsp:txBody>
      <dsp:txXfrm rot="-5400000">
        <a:off x="1225621" y="3177108"/>
        <a:ext cx="6948392" cy="102750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022971-13F3-4200-9371-BE20E71AE10E}" type="datetimeFigureOut">
              <a:rPr lang="sk-SK" smtClean="0"/>
              <a:pPr/>
              <a:t>20. 10. 2015</a:t>
            </a:fld>
            <a:endParaRPr lang="sk-SK"/>
          </a:p>
        </p:txBody>
      </p:sp>
      <p:sp>
        <p:nvSpPr>
          <p:cNvPr id="4" name="Zástupný symbol obrazu snímky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6E5C34-49AE-4F96-B20B-1696D9B0E449}" type="slidenum">
              <a:rPr lang="sk-SK" smtClean="0"/>
              <a:pPr/>
              <a:t>‹#›</a:t>
            </a:fld>
            <a:endParaRPr lang="sk-SK"/>
          </a:p>
        </p:txBody>
      </p:sp>
    </p:spTree>
    <p:extLst>
      <p:ext uri="{BB962C8B-B14F-4D97-AF65-F5344CB8AC3E}">
        <p14:creationId xmlns:p14="http://schemas.microsoft.com/office/powerpoint/2010/main" val="17205149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sk-SK" smtClean="0"/>
              <a:t>Upravte štýly predlohy textu</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dirty="0"/>
          </a:p>
        </p:txBody>
      </p:sp>
      <p:sp>
        <p:nvSpPr>
          <p:cNvPr id="4" name="Date Placeholder 3"/>
          <p:cNvSpPr>
            <a:spLocks noGrp="1"/>
          </p:cNvSpPr>
          <p:nvPr>
            <p:ph type="dt" sz="half" idx="10"/>
          </p:nvPr>
        </p:nvSpPr>
        <p:spPr/>
        <p:txBody>
          <a:bodyPr/>
          <a:lstStyle/>
          <a:p>
            <a:fld id="{E3733FD2-870C-4D11-953A-4964982B8827}" type="datetime1">
              <a:rPr lang="sk-SK" smtClean="0"/>
              <a:t>20. 10. 2015</a:t>
            </a:fld>
            <a:endParaRPr lang="sk-SK"/>
          </a:p>
        </p:txBody>
      </p:sp>
      <p:sp>
        <p:nvSpPr>
          <p:cNvPr id="5" name="Footer Placeholder 4"/>
          <p:cNvSpPr>
            <a:spLocks noGrp="1"/>
          </p:cNvSpPr>
          <p:nvPr>
            <p:ph type="ftr" sz="quarter" idx="11"/>
          </p:nvPr>
        </p:nvSpPr>
        <p:spPr/>
        <p:txBody>
          <a:bodyPr/>
          <a:lstStyle/>
          <a:p>
            <a:r>
              <a:rPr lang="sk-SK" smtClean="0"/>
              <a:t>Katarína Žiaková | JLF UK | 2015</a:t>
            </a:r>
            <a:endParaRPr lang="sk-SK"/>
          </a:p>
        </p:txBody>
      </p:sp>
      <p:sp>
        <p:nvSpPr>
          <p:cNvPr id="6" name="Slide Number Placeholder 5"/>
          <p:cNvSpPr>
            <a:spLocks noGrp="1"/>
          </p:cNvSpPr>
          <p:nvPr>
            <p:ph type="sldNum" sz="quarter" idx="12"/>
          </p:nvPr>
        </p:nvSpPr>
        <p:spPr/>
        <p:txBody>
          <a:bodyPr/>
          <a:lstStyle/>
          <a:p>
            <a:fld id="{F4E94759-E407-40FA-9B55-D38E6A433E33}" type="slidenum">
              <a:rPr lang="sk-SK" smtClean="0"/>
              <a:pPr/>
              <a:t>‹#›</a:t>
            </a:fld>
            <a:endParaRPr lang="sk-SK"/>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Content Placeholder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Date Placeholder 3"/>
          <p:cNvSpPr>
            <a:spLocks noGrp="1"/>
          </p:cNvSpPr>
          <p:nvPr>
            <p:ph type="dt" sz="half" idx="10"/>
          </p:nvPr>
        </p:nvSpPr>
        <p:spPr/>
        <p:txBody>
          <a:bodyPr/>
          <a:lstStyle/>
          <a:p>
            <a:fld id="{F2B1EFD4-FC41-4B71-B9D9-30478B29BD1E}" type="datetime1">
              <a:rPr lang="sk-SK" smtClean="0"/>
              <a:t>20. 10. 2015</a:t>
            </a:fld>
            <a:endParaRPr lang="sk-SK"/>
          </a:p>
        </p:txBody>
      </p:sp>
      <p:sp>
        <p:nvSpPr>
          <p:cNvPr id="5" name="Footer Placeholder 4"/>
          <p:cNvSpPr>
            <a:spLocks noGrp="1"/>
          </p:cNvSpPr>
          <p:nvPr>
            <p:ph type="ftr" sz="quarter" idx="11"/>
          </p:nvPr>
        </p:nvSpPr>
        <p:spPr/>
        <p:txBody>
          <a:bodyPr/>
          <a:lstStyle/>
          <a:p>
            <a:r>
              <a:rPr lang="sk-SK" smtClean="0"/>
              <a:t>Katarína Žiaková | JLF UK | 2015</a:t>
            </a:r>
            <a:endParaRPr lang="sk-SK"/>
          </a:p>
        </p:txBody>
      </p:sp>
      <p:sp>
        <p:nvSpPr>
          <p:cNvPr id="6" name="Slide Number Placeholder 5"/>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sk-SK" smtClean="0"/>
              <a:t>Upravte štýly predlohy textu</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Date Placeholder 3"/>
          <p:cNvSpPr>
            <a:spLocks noGrp="1"/>
          </p:cNvSpPr>
          <p:nvPr>
            <p:ph type="dt" sz="half" idx="10"/>
          </p:nvPr>
        </p:nvSpPr>
        <p:spPr/>
        <p:txBody>
          <a:bodyPr/>
          <a:lstStyle/>
          <a:p>
            <a:fld id="{A5B17BFC-D0CE-478D-990F-E71F37D6E913}" type="datetime1">
              <a:rPr lang="sk-SK" smtClean="0"/>
              <a:t>20. 10. 2015</a:t>
            </a:fld>
            <a:endParaRPr lang="sk-SK"/>
          </a:p>
        </p:txBody>
      </p:sp>
      <p:sp>
        <p:nvSpPr>
          <p:cNvPr id="5" name="Footer Placeholder 4"/>
          <p:cNvSpPr>
            <a:spLocks noGrp="1"/>
          </p:cNvSpPr>
          <p:nvPr>
            <p:ph type="ftr" sz="quarter" idx="11"/>
          </p:nvPr>
        </p:nvSpPr>
        <p:spPr/>
        <p:txBody>
          <a:bodyPr/>
          <a:lstStyle/>
          <a:p>
            <a:r>
              <a:rPr lang="sk-SK" smtClean="0"/>
              <a:t>Katarína Žiaková | JLF UK | 2015</a:t>
            </a:r>
            <a:endParaRPr lang="sk-SK"/>
          </a:p>
        </p:txBody>
      </p:sp>
      <p:sp>
        <p:nvSpPr>
          <p:cNvPr id="6" name="Slide Number Placeholder 5"/>
          <p:cNvSpPr>
            <a:spLocks noGrp="1"/>
          </p:cNvSpPr>
          <p:nvPr>
            <p:ph type="sldNum" sz="quarter" idx="12"/>
          </p:nvPr>
        </p:nvSpPr>
        <p:spPr/>
        <p:txBody>
          <a:bodyPr/>
          <a:lstStyle/>
          <a:p>
            <a:fld id="{F4E94759-E407-40FA-9B55-D38E6A433E33}" type="slidenum">
              <a:rPr lang="sk-SK" smtClean="0"/>
              <a:pPr/>
              <a:t>‹#›</a:t>
            </a:fld>
            <a:endParaRPr lang="sk-SK"/>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5" name="Date Placeholder 4"/>
          <p:cNvSpPr>
            <a:spLocks noGrp="1"/>
          </p:cNvSpPr>
          <p:nvPr>
            <p:ph type="dt" sz="half" idx="10"/>
          </p:nvPr>
        </p:nvSpPr>
        <p:spPr/>
        <p:txBody>
          <a:bodyPr/>
          <a:lstStyle/>
          <a:p>
            <a:fld id="{F715B7B2-51ED-4D55-84DF-EB9F540221CE}" type="datetime1">
              <a:rPr lang="sk-SK" smtClean="0"/>
              <a:t>20. 10. 2015</a:t>
            </a:fld>
            <a:endParaRPr lang="sk-SK"/>
          </a:p>
        </p:txBody>
      </p:sp>
      <p:sp>
        <p:nvSpPr>
          <p:cNvPr id="6" name="Footer Placeholder 5"/>
          <p:cNvSpPr>
            <a:spLocks noGrp="1"/>
          </p:cNvSpPr>
          <p:nvPr>
            <p:ph type="ftr" sz="quarter" idx="11"/>
          </p:nvPr>
        </p:nvSpPr>
        <p:spPr/>
        <p:txBody>
          <a:bodyPr/>
          <a:lstStyle/>
          <a:p>
            <a:r>
              <a:rPr lang="sk-SK" smtClean="0"/>
              <a:t>Katarína Žiaková | JLF UK | 2015</a:t>
            </a:r>
            <a:endParaRPr lang="sk-SK"/>
          </a:p>
        </p:txBody>
      </p:sp>
      <p:sp>
        <p:nvSpPr>
          <p:cNvPr id="7" name="Slide Number Placeholder 6"/>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sk-SK" smtClean="0"/>
              <a:t>Upravte štýly predlohy textu</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7" name="Date Placeholder 6"/>
          <p:cNvSpPr>
            <a:spLocks noGrp="1"/>
          </p:cNvSpPr>
          <p:nvPr>
            <p:ph type="dt" sz="half" idx="10"/>
          </p:nvPr>
        </p:nvSpPr>
        <p:spPr/>
        <p:txBody>
          <a:bodyPr/>
          <a:lstStyle/>
          <a:p>
            <a:fld id="{4E47D1F4-957B-4DBE-A5F9-1FA2A610746A}" type="datetime1">
              <a:rPr lang="sk-SK" smtClean="0"/>
              <a:t>20. 10. 2015</a:t>
            </a:fld>
            <a:endParaRPr lang="sk-SK"/>
          </a:p>
        </p:txBody>
      </p:sp>
      <p:sp>
        <p:nvSpPr>
          <p:cNvPr id="8" name="Footer Placeholder 7"/>
          <p:cNvSpPr>
            <a:spLocks noGrp="1"/>
          </p:cNvSpPr>
          <p:nvPr>
            <p:ph type="ftr" sz="quarter" idx="11"/>
          </p:nvPr>
        </p:nvSpPr>
        <p:spPr/>
        <p:txBody>
          <a:bodyPr/>
          <a:lstStyle/>
          <a:p>
            <a:r>
              <a:rPr lang="sk-SK" smtClean="0"/>
              <a:t>Katarína Žiaková | JLF UK | 2015</a:t>
            </a:r>
            <a:endParaRPr lang="sk-SK"/>
          </a:p>
        </p:txBody>
      </p:sp>
      <p:sp>
        <p:nvSpPr>
          <p:cNvPr id="9" name="Slide Number Placeholder 8"/>
          <p:cNvSpPr>
            <a:spLocks noGrp="1"/>
          </p:cNvSpPr>
          <p:nvPr>
            <p:ph type="sldNum" sz="quarter" idx="12"/>
          </p:nvPr>
        </p:nvSpPr>
        <p:spPr/>
        <p:txBody>
          <a:bodyPr/>
          <a:lstStyle/>
          <a:p>
            <a:fld id="{F4E94759-E407-40FA-9B55-D38E6A433E33}" type="slidenum">
              <a:rPr lang="sk-SK" smtClean="0"/>
              <a:pPr/>
              <a:t>‹#›</a:t>
            </a:fld>
            <a:endParaRPr lang="sk-SK"/>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Date Placeholder 2"/>
          <p:cNvSpPr>
            <a:spLocks noGrp="1"/>
          </p:cNvSpPr>
          <p:nvPr>
            <p:ph type="dt" sz="half" idx="10"/>
          </p:nvPr>
        </p:nvSpPr>
        <p:spPr/>
        <p:txBody>
          <a:bodyPr/>
          <a:lstStyle/>
          <a:p>
            <a:fld id="{22083CB9-85F1-4891-96D9-5FB6B641A8FF}" type="datetime1">
              <a:rPr lang="sk-SK" smtClean="0"/>
              <a:t>20. 10. 2015</a:t>
            </a:fld>
            <a:endParaRPr lang="sk-SK"/>
          </a:p>
        </p:txBody>
      </p:sp>
      <p:sp>
        <p:nvSpPr>
          <p:cNvPr id="4" name="Footer Placeholder 3"/>
          <p:cNvSpPr>
            <a:spLocks noGrp="1"/>
          </p:cNvSpPr>
          <p:nvPr>
            <p:ph type="ftr" sz="quarter" idx="11"/>
          </p:nvPr>
        </p:nvSpPr>
        <p:spPr/>
        <p:txBody>
          <a:bodyPr/>
          <a:lstStyle/>
          <a:p>
            <a:r>
              <a:rPr lang="sk-SK" smtClean="0"/>
              <a:t>Katarína Žiaková | JLF UK | 2015</a:t>
            </a:r>
            <a:endParaRPr lang="sk-SK"/>
          </a:p>
        </p:txBody>
      </p:sp>
      <p:sp>
        <p:nvSpPr>
          <p:cNvPr id="5" name="Slide Number Placeholder 4"/>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9AB6E8-C4FD-4618-81FA-9CEAE25AC532}" type="datetime1">
              <a:rPr lang="sk-SK" smtClean="0"/>
              <a:t>20. 10. 2015</a:t>
            </a:fld>
            <a:endParaRPr lang="sk-SK"/>
          </a:p>
        </p:txBody>
      </p:sp>
      <p:sp>
        <p:nvSpPr>
          <p:cNvPr id="3" name="Footer Placeholder 2"/>
          <p:cNvSpPr>
            <a:spLocks noGrp="1"/>
          </p:cNvSpPr>
          <p:nvPr>
            <p:ph type="ftr" sz="quarter" idx="11"/>
          </p:nvPr>
        </p:nvSpPr>
        <p:spPr/>
        <p:txBody>
          <a:bodyPr/>
          <a:lstStyle/>
          <a:p>
            <a:r>
              <a:rPr lang="sk-SK" smtClean="0"/>
              <a:t>Katarína Žiaková | JLF UK | 2015</a:t>
            </a:r>
            <a:endParaRPr lang="sk-SK"/>
          </a:p>
        </p:txBody>
      </p:sp>
      <p:sp>
        <p:nvSpPr>
          <p:cNvPr id="4" name="Slide Number Placeholder 3"/>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sk-SK" smtClean="0"/>
              <a:t>Upravte štýly predlohy textu</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Date Placeholder 4"/>
          <p:cNvSpPr>
            <a:spLocks noGrp="1"/>
          </p:cNvSpPr>
          <p:nvPr>
            <p:ph type="dt" sz="half" idx="10"/>
          </p:nvPr>
        </p:nvSpPr>
        <p:spPr/>
        <p:txBody>
          <a:bodyPr/>
          <a:lstStyle/>
          <a:p>
            <a:fld id="{1FE9358A-A412-41E4-BAAB-15C27C633545}" type="datetime1">
              <a:rPr lang="sk-SK" smtClean="0"/>
              <a:t>20. 10. 2015</a:t>
            </a:fld>
            <a:endParaRPr lang="sk-SK"/>
          </a:p>
        </p:txBody>
      </p:sp>
      <p:sp>
        <p:nvSpPr>
          <p:cNvPr id="6" name="Footer Placeholder 5"/>
          <p:cNvSpPr>
            <a:spLocks noGrp="1"/>
          </p:cNvSpPr>
          <p:nvPr>
            <p:ph type="ftr" sz="quarter" idx="11"/>
          </p:nvPr>
        </p:nvSpPr>
        <p:spPr/>
        <p:txBody>
          <a:bodyPr/>
          <a:lstStyle/>
          <a:p>
            <a:r>
              <a:rPr lang="sk-SK" smtClean="0"/>
              <a:t>Katarína Žiaková | JLF UK | 2015</a:t>
            </a:r>
            <a:endParaRPr lang="sk-SK"/>
          </a:p>
        </p:txBody>
      </p:sp>
      <p:sp>
        <p:nvSpPr>
          <p:cNvPr id="7" name="Slide Number Placeholder 6"/>
          <p:cNvSpPr>
            <a:spLocks noGrp="1"/>
          </p:cNvSpPr>
          <p:nvPr>
            <p:ph type="sldNum" sz="quarter" idx="12"/>
          </p:nvPr>
        </p:nvSpPr>
        <p:spPr/>
        <p:txBody>
          <a:bodyPr/>
          <a:lstStyle/>
          <a:p>
            <a:fld id="{F4E94759-E407-40FA-9B55-D38E6A433E33}" type="slidenum">
              <a:rPr lang="sk-SK" smtClean="0"/>
              <a:pPr/>
              <a:t>‹#›</a:t>
            </a:fld>
            <a:endParaRPr lang="sk-SK"/>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sk-SK" smtClean="0"/>
              <a:t>Upravte štýly predlohy textu</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k-SK" smtClean="0"/>
              <a:t>Ak chcete pridať obrázok, kliknite na ikonu</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Date Placeholder 4"/>
          <p:cNvSpPr>
            <a:spLocks noGrp="1"/>
          </p:cNvSpPr>
          <p:nvPr>
            <p:ph type="dt" sz="half" idx="10"/>
          </p:nvPr>
        </p:nvSpPr>
        <p:spPr/>
        <p:txBody>
          <a:bodyPr/>
          <a:lstStyle/>
          <a:p>
            <a:fld id="{FDAFA394-1093-41C1-B72E-87A85C55CC2B}" type="datetime1">
              <a:rPr lang="sk-SK" smtClean="0"/>
              <a:t>20. 10. 2015</a:t>
            </a:fld>
            <a:endParaRPr lang="sk-SK"/>
          </a:p>
        </p:txBody>
      </p:sp>
      <p:sp>
        <p:nvSpPr>
          <p:cNvPr id="6" name="Footer Placeholder 5"/>
          <p:cNvSpPr>
            <a:spLocks noGrp="1"/>
          </p:cNvSpPr>
          <p:nvPr>
            <p:ph type="ftr" sz="quarter" idx="11"/>
          </p:nvPr>
        </p:nvSpPr>
        <p:spPr/>
        <p:txBody>
          <a:bodyPr/>
          <a:lstStyle/>
          <a:p>
            <a:r>
              <a:rPr lang="sk-SK" smtClean="0"/>
              <a:t>Katarína Žiaková | JLF UK | 2015</a:t>
            </a:r>
            <a:endParaRPr lang="sk-SK"/>
          </a:p>
        </p:txBody>
      </p:sp>
      <p:sp>
        <p:nvSpPr>
          <p:cNvPr id="7" name="Slide Number Placeholder 6"/>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smtClean="0"/>
              <a:t>Upravte štýly predlohy textu</a:t>
            </a:r>
            <a:endParaRPr lang="en-US"/>
          </a:p>
        </p:txBody>
      </p:sp>
      <p:sp>
        <p:nvSpPr>
          <p:cNvPr id="3" name="Vertical Text Placeholder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Date Placeholder 3"/>
          <p:cNvSpPr>
            <a:spLocks noGrp="1"/>
          </p:cNvSpPr>
          <p:nvPr>
            <p:ph type="dt" sz="half" idx="10"/>
          </p:nvPr>
        </p:nvSpPr>
        <p:spPr/>
        <p:txBody>
          <a:bodyPr/>
          <a:lstStyle/>
          <a:p>
            <a:fld id="{30B6958A-9535-4A7E-AFFD-7AD27678F18F}" type="datetime1">
              <a:rPr lang="sk-SK" smtClean="0"/>
              <a:t>20. 10. 2015</a:t>
            </a:fld>
            <a:endParaRPr lang="sk-SK"/>
          </a:p>
        </p:txBody>
      </p:sp>
      <p:sp>
        <p:nvSpPr>
          <p:cNvPr id="5" name="Footer Placeholder 4"/>
          <p:cNvSpPr>
            <a:spLocks noGrp="1"/>
          </p:cNvSpPr>
          <p:nvPr>
            <p:ph type="ftr" sz="quarter" idx="11"/>
          </p:nvPr>
        </p:nvSpPr>
        <p:spPr/>
        <p:txBody>
          <a:bodyPr/>
          <a:lstStyle/>
          <a:p>
            <a:r>
              <a:rPr lang="sk-SK" smtClean="0"/>
              <a:t>Katarína Žiaková | JLF UK | 2015</a:t>
            </a:r>
            <a:endParaRPr lang="sk-SK"/>
          </a:p>
        </p:txBody>
      </p:sp>
      <p:sp>
        <p:nvSpPr>
          <p:cNvPr id="6" name="Slide Number Placeholder 5"/>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sk-SK" smtClean="0"/>
              <a:t>Upravte štýly predlohy textu</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4" name="Date Placeholder 3"/>
          <p:cNvSpPr>
            <a:spLocks noGrp="1"/>
          </p:cNvSpPr>
          <p:nvPr>
            <p:ph type="dt" sz="half" idx="10"/>
          </p:nvPr>
        </p:nvSpPr>
        <p:spPr/>
        <p:txBody>
          <a:bodyPr/>
          <a:lstStyle/>
          <a:p>
            <a:fld id="{43BB2404-5E46-4555-81C1-323F9460C5CA}" type="datetime1">
              <a:rPr lang="sk-SK" smtClean="0"/>
              <a:t>20. 10. 2015</a:t>
            </a:fld>
            <a:endParaRPr lang="sk-SK"/>
          </a:p>
        </p:txBody>
      </p:sp>
      <p:sp>
        <p:nvSpPr>
          <p:cNvPr id="5" name="Footer Placeholder 4"/>
          <p:cNvSpPr>
            <a:spLocks noGrp="1"/>
          </p:cNvSpPr>
          <p:nvPr>
            <p:ph type="ftr" sz="quarter" idx="11"/>
          </p:nvPr>
        </p:nvSpPr>
        <p:spPr/>
        <p:txBody>
          <a:bodyPr/>
          <a:lstStyle/>
          <a:p>
            <a:r>
              <a:rPr lang="sk-SK" smtClean="0"/>
              <a:t>Katarína Žiaková | JLF UK | 2015</a:t>
            </a:r>
            <a:endParaRPr lang="sk-SK"/>
          </a:p>
        </p:txBody>
      </p:sp>
      <p:sp>
        <p:nvSpPr>
          <p:cNvPr id="6" name="Slide Number Placeholder 5"/>
          <p:cNvSpPr>
            <a:spLocks noGrp="1"/>
          </p:cNvSpPr>
          <p:nvPr>
            <p:ph type="sldNum" sz="quarter" idx="12"/>
          </p:nvPr>
        </p:nvSpPr>
        <p:spPr/>
        <p:txBody>
          <a:bodyPr/>
          <a:lstStyle/>
          <a:p>
            <a:fld id="{F4E94759-E407-40FA-9B55-D38E6A433E33}" type="slidenum">
              <a:rPr lang="sk-SK" smtClean="0"/>
              <a:pPr/>
              <a:t>‹#›</a:t>
            </a:fld>
            <a:endParaRPr lang="sk-S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sk-SK" smtClean="0"/>
              <a:t>Upravte štýly predlohy textu</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CFE701D-6B71-4B73-931D-52D7D8E6F137}" type="datetime1">
              <a:rPr lang="sk-SK" smtClean="0"/>
              <a:t>20. 10. 2015</a:t>
            </a:fld>
            <a:endParaRPr lang="sk-SK"/>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r>
              <a:rPr lang="sk-SK" smtClean="0"/>
              <a:t>Katarína Žiaková | JLF UK | 2015</a:t>
            </a:r>
            <a:endParaRPr lang="sk-SK"/>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F4E94759-E407-40FA-9B55-D38E6A433E33}" type="slidenum">
              <a:rPr lang="sk-SK" smtClean="0"/>
              <a:pPr/>
              <a:t>‹#›</a:t>
            </a:fld>
            <a:endParaRPr lang="sk-S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jfmed.uniba.sk/fileadmin/jlf/Pracoviska/ustav-osetrovatelstva/Aktuality/vp-12-2013-uk.pd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jfmed.uniba.sk/fileadmin/jlf/Pracoviska/ustav-osetrovatelstva/Aktuality/vp-12-2013-uk.pdf" TargetMode="External"/><Relationship Id="rId2" Type="http://schemas.openxmlformats.org/officeDocument/2006/relationships/hyperlink" Target="http://www.e-metodologia.fedu.uniba.sk/" TargetMode="External"/><Relationship Id="rId1" Type="http://schemas.openxmlformats.org/officeDocument/2006/relationships/slideLayout" Target="../slideLayouts/slideLayout2.xml"/><Relationship Id="rId4" Type="http://schemas.openxmlformats.org/officeDocument/2006/relationships/hyperlink" Target="http://www.jfmed.uniba.sk/fileadmin/jlf/Pracoviska/ustav-osetrovatelstva/Aktuality/vp-3-2012-jlfuk.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a:xfrm>
            <a:off x="179388" y="1916113"/>
            <a:ext cx="8785225" cy="1470025"/>
          </a:xfrm>
        </p:spPr>
        <p:txBody>
          <a:bodyPr/>
          <a:lstStyle/>
          <a:p>
            <a:pPr algn="ctr">
              <a:defRPr/>
            </a:pPr>
            <a:r>
              <a:rPr lang="sk-SK" altLang="sk-SK" sz="3600" b="1" dirty="0" smtClean="0"/>
              <a:t>FÁZY </a:t>
            </a:r>
            <a:r>
              <a:rPr lang="sk-SK" altLang="sk-SK" sz="3600" b="1" dirty="0" err="1" smtClean="0"/>
              <a:t>VýskumnÉho</a:t>
            </a:r>
            <a:r>
              <a:rPr lang="sk-SK" altLang="sk-SK" sz="3600" b="1" dirty="0" smtClean="0"/>
              <a:t> procesu</a:t>
            </a: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2656"/>
            <a:ext cx="91440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Podnadpis 1"/>
          <p:cNvSpPr>
            <a:spLocks noGrp="1"/>
          </p:cNvSpPr>
          <p:nvPr>
            <p:ph type="subTitle" idx="1"/>
          </p:nvPr>
        </p:nvSpPr>
        <p:spPr/>
        <p:txBody>
          <a:bodyPr/>
          <a:lstStyle/>
          <a:p>
            <a:endParaRPr lang="sk-SK"/>
          </a:p>
        </p:txBody>
      </p:sp>
      <p:sp>
        <p:nvSpPr>
          <p:cNvPr id="8" name="Rectangle 5"/>
          <p:cNvSpPr>
            <a:spLocks noGrp="1" noChangeArrowheads="1"/>
          </p:cNvSpPr>
          <p:nvPr/>
        </p:nvSpPr>
        <p:spPr bwMode="auto">
          <a:xfrm>
            <a:off x="2123728" y="4653136"/>
            <a:ext cx="6400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lvl1pPr marL="0" indent="0" algn="l" rtl="0" eaLnBrk="0" fontAlgn="base" hangingPunct="0">
              <a:spcBef>
                <a:spcPct val="20000"/>
              </a:spcBef>
              <a:spcAft>
                <a:spcPct val="0"/>
              </a:spcAft>
              <a:buClr>
                <a:schemeClr val="accent1"/>
              </a:buClr>
              <a:buSzPct val="85000"/>
              <a:buFont typeface="Arial" charset="0"/>
              <a:buNone/>
              <a:defRPr sz="2400" kern="1200">
                <a:solidFill>
                  <a:schemeClr val="tx1">
                    <a:lumMod val="75000"/>
                    <a:lumOff val="25000"/>
                  </a:schemeClr>
                </a:solidFill>
                <a:latin typeface="+mn-lt"/>
                <a:ea typeface="+mn-ea"/>
                <a:cs typeface="+mn-cs"/>
              </a:defRPr>
            </a:lvl1pPr>
            <a:lvl2pPr marL="457200" indent="0" algn="ctr" rtl="0" eaLnBrk="0" fontAlgn="base" hangingPunct="0">
              <a:spcBef>
                <a:spcPct val="20000"/>
              </a:spcBef>
              <a:spcAft>
                <a:spcPct val="0"/>
              </a:spcAft>
              <a:buClr>
                <a:schemeClr val="accent1"/>
              </a:buClr>
              <a:buSzPct val="85000"/>
              <a:buFont typeface="Arial" charset="0"/>
              <a:buNone/>
              <a:defRPr sz="20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Clr>
                <a:schemeClr val="accent1"/>
              </a:buClr>
              <a:buSzPct val="90000"/>
              <a:buFont typeface="Arial" charset="0"/>
              <a:buNone/>
              <a:defRPr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Clr>
                <a:schemeClr val="accent1"/>
              </a:buClr>
              <a:buFont typeface="Arial" charset="0"/>
              <a:buNone/>
              <a:defRPr sz="16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Clr>
                <a:schemeClr val="accent1"/>
              </a:buClr>
              <a:buSzPct val="100000"/>
              <a:buFont typeface="Arial"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pPr algn="r" eaLnBrk="1" fontAlgn="auto" hangingPunct="1">
              <a:spcAft>
                <a:spcPts val="0"/>
              </a:spcAft>
              <a:buFont typeface="Arial" panose="020B0604020202020204" pitchFamily="34" charset="0"/>
              <a:buNone/>
              <a:defRPr/>
            </a:pPr>
            <a:r>
              <a:rPr lang="sk-SK" altLang="sk-SK" sz="3200" dirty="0" smtClean="0"/>
              <a:t>Ošetrovateľský výskum </a:t>
            </a:r>
          </a:p>
          <a:p>
            <a:pPr algn="r" eaLnBrk="1" fontAlgn="auto" hangingPunct="1">
              <a:spcAft>
                <a:spcPts val="0"/>
              </a:spcAft>
              <a:buFont typeface="Arial" panose="020B0604020202020204" pitchFamily="34" charset="0"/>
              <a:buNone/>
              <a:defRPr/>
            </a:pPr>
            <a:r>
              <a:rPr lang="sk-SK" altLang="sk-SK" sz="2000" dirty="0" smtClean="0"/>
              <a:t>Prof. Mgr. Katarína </a:t>
            </a:r>
            <a:r>
              <a:rPr lang="sk-SK" altLang="sk-SK" sz="2000" dirty="0" err="1" smtClean="0"/>
              <a:t>Žiaková</a:t>
            </a:r>
            <a:r>
              <a:rPr lang="sk-SK" altLang="sk-SK" sz="2000" dirty="0" smtClean="0"/>
              <a:t>, PhD.</a:t>
            </a:r>
          </a:p>
          <a:p>
            <a:pPr algn="r" eaLnBrk="1" fontAlgn="auto" hangingPunct="1">
              <a:spcAft>
                <a:spcPts val="0"/>
              </a:spcAft>
              <a:buFont typeface="Arial" panose="020B0604020202020204" pitchFamily="34" charset="0"/>
              <a:buNone/>
              <a:defRPr/>
            </a:pPr>
            <a:endParaRPr lang="sk-SK" altLang="sk-SK" sz="2000" dirty="0" smtClean="0"/>
          </a:p>
          <a:p>
            <a:pPr algn="r" eaLnBrk="1" fontAlgn="auto" hangingPunct="1">
              <a:spcAft>
                <a:spcPts val="0"/>
              </a:spcAft>
              <a:buFont typeface="Arial" panose="020B0604020202020204" pitchFamily="34" charset="0"/>
              <a:buNone/>
              <a:defRPr/>
            </a:pPr>
            <a:endParaRPr lang="sk-SK" altLang="sk-SK" sz="2000" dirty="0"/>
          </a:p>
          <a:p>
            <a:pPr algn="r" eaLnBrk="1" fontAlgn="auto" hangingPunct="1">
              <a:spcAft>
                <a:spcPts val="0"/>
              </a:spcAft>
              <a:buFont typeface="Arial" panose="020B0604020202020204" pitchFamily="34" charset="0"/>
              <a:buNone/>
              <a:defRPr/>
            </a:pPr>
            <a:r>
              <a:rPr lang="sk-SK" altLang="sk-SK" sz="1100" dirty="0" smtClean="0"/>
              <a:t>Ústav ošetrovateľstva JLF UK, predmet: </a:t>
            </a:r>
            <a:r>
              <a:rPr lang="sk-SK" altLang="sk-SK" sz="1100" i="1" dirty="0" smtClean="0"/>
              <a:t>Ošetrovateľský výskum I.</a:t>
            </a:r>
            <a:r>
              <a:rPr lang="sk-SK" altLang="sk-SK" sz="1100" dirty="0" smtClean="0"/>
              <a:t>, bakalársky študijný program</a:t>
            </a:r>
          </a:p>
        </p:txBody>
      </p:sp>
    </p:spTree>
    <p:extLst>
      <p:ext uri="{BB962C8B-B14F-4D97-AF65-F5344CB8AC3E}">
        <p14:creationId xmlns:p14="http://schemas.microsoft.com/office/powerpoint/2010/main" val="1458894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sk-SK" b="1" dirty="0" smtClean="0"/>
              <a:t>Fázy výskumu</a:t>
            </a:r>
            <a:r>
              <a:rPr lang="sk-SK" dirty="0" smtClean="0"/>
              <a:t/>
            </a:r>
            <a:br>
              <a:rPr lang="sk-SK" dirty="0" smtClean="0"/>
            </a:br>
            <a:endParaRPr lang="sk-SK" dirty="0"/>
          </a:p>
        </p:txBody>
      </p:sp>
      <p:sp>
        <p:nvSpPr>
          <p:cNvPr id="3" name="Zástupný symbol obsahu 2"/>
          <p:cNvSpPr>
            <a:spLocks noGrp="1"/>
          </p:cNvSpPr>
          <p:nvPr>
            <p:ph idx="1"/>
          </p:nvPr>
        </p:nvSpPr>
        <p:spPr/>
        <p:txBody>
          <a:bodyPr>
            <a:normAutofit/>
          </a:bodyPr>
          <a:lstStyle/>
          <a:p>
            <a:endParaRPr lang="sk-SK" dirty="0" smtClean="0"/>
          </a:p>
          <a:p>
            <a:pPr>
              <a:buNone/>
            </a:pPr>
            <a:endParaRPr lang="sk-SK" dirty="0"/>
          </a:p>
        </p:txBody>
      </p:sp>
      <p:graphicFrame>
        <p:nvGraphicFramePr>
          <p:cNvPr id="4" name="Diagram 3"/>
          <p:cNvGraphicFramePr/>
          <p:nvPr>
            <p:extLst>
              <p:ext uri="{D42A27DB-BD31-4B8C-83A1-F6EECF244321}">
                <p14:modId xmlns:p14="http://schemas.microsoft.com/office/powerpoint/2010/main" val="3847854736"/>
              </p:ext>
            </p:extLst>
          </p:nvPr>
        </p:nvGraphicFramePr>
        <p:xfrm>
          <a:off x="323528" y="404664"/>
          <a:ext cx="8496944"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Zástupný symbol päty 4"/>
          <p:cNvSpPr>
            <a:spLocks noGrp="1"/>
          </p:cNvSpPr>
          <p:nvPr>
            <p:ph type="ftr" sz="quarter" idx="11"/>
          </p:nvPr>
        </p:nvSpPr>
        <p:spPr/>
        <p:txBody>
          <a:bodyPr/>
          <a:lstStyle/>
          <a:p>
            <a:r>
              <a:rPr lang="sk-SK" smtClean="0"/>
              <a:t>Katarína Žiaková | JLF UK | 2015</a:t>
            </a:r>
            <a:endParaRPr lang="sk-SK"/>
          </a:p>
        </p:txBody>
      </p:sp>
      <p:sp>
        <p:nvSpPr>
          <p:cNvPr id="6" name="Zástupný symbol čísla snímky 5"/>
          <p:cNvSpPr>
            <a:spLocks noGrp="1"/>
          </p:cNvSpPr>
          <p:nvPr>
            <p:ph type="sldNum" sz="quarter" idx="12"/>
          </p:nvPr>
        </p:nvSpPr>
        <p:spPr/>
        <p:txBody>
          <a:bodyPr/>
          <a:lstStyle/>
          <a:p>
            <a:fld id="{F4E94759-E407-40FA-9B55-D38E6A433E33}" type="slidenum">
              <a:rPr lang="sk-SK" smtClean="0"/>
              <a:pPr/>
              <a:t>2</a:t>
            </a:fld>
            <a:endParaRPr lang="sk-SK"/>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Bakalárska práca</a:t>
            </a:r>
            <a:endParaRPr lang="sk-SK" sz="3600" b="1" dirty="0"/>
          </a:p>
        </p:txBody>
      </p:sp>
      <p:sp>
        <p:nvSpPr>
          <p:cNvPr id="3" name="Zástupný symbol obsahu 2"/>
          <p:cNvSpPr>
            <a:spLocks noGrp="1"/>
          </p:cNvSpPr>
          <p:nvPr>
            <p:ph idx="1"/>
          </p:nvPr>
        </p:nvSpPr>
        <p:spPr/>
        <p:txBody>
          <a:bodyPr>
            <a:normAutofit fontScale="92500"/>
          </a:bodyPr>
          <a:lstStyle/>
          <a:p>
            <a:pPr marL="338138" indent="-338138">
              <a:spcBef>
                <a:spcPts val="700"/>
              </a:spcBef>
              <a:buFont typeface="Arial"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dirty="0" smtClean="0"/>
              <a:t>Výber tém je jednou z najťažších a aj najdôležitejších úloh</a:t>
            </a:r>
          </a:p>
          <a:p>
            <a:pPr marL="338138" indent="-338138">
              <a:spcBef>
                <a:spcPts val="700"/>
              </a:spcBef>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dirty="0" smtClean="0"/>
          </a:p>
          <a:p>
            <a:pPr marL="338138" indent="-338138">
              <a:spcBef>
                <a:spcPts val="700"/>
              </a:spcBef>
              <a:buFont typeface="Arial"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dirty="0" smtClean="0"/>
              <a:t>Vypísané témy ÚOSE, klinické skúsenosti, diskusie, štúdie......</a:t>
            </a:r>
            <a:r>
              <a:rPr lang="sk-SK" i="1" dirty="0" smtClean="0"/>
              <a:t>motivácia, zaangažovanosť, kreativita</a:t>
            </a:r>
          </a:p>
          <a:p>
            <a:pPr marL="338138" indent="-338138">
              <a:spcBef>
                <a:spcPts val="700"/>
              </a:spcBef>
              <a:buClrTx/>
              <a:buSz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dirty="0" smtClean="0"/>
          </a:p>
          <a:p>
            <a:pPr marL="338138" indent="-338138">
              <a:spcBef>
                <a:spcPts val="700"/>
              </a:spcBef>
              <a:buFont typeface="Arial"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dirty="0" smtClean="0"/>
              <a:t>Výber má vplyv aj na spôsob realizácie bakalárskej práce (napr. literatúra len v angličtine, náročná metóda...)</a:t>
            </a:r>
          </a:p>
          <a:p>
            <a:pPr marL="338138" indent="-338138">
              <a:spcBef>
                <a:spcPts val="700"/>
              </a:spcBef>
              <a:buClrTx/>
              <a:buSz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dirty="0" smtClean="0"/>
          </a:p>
          <a:p>
            <a:pPr marL="338138" indent="-338138">
              <a:spcBef>
                <a:spcPts val="700"/>
              </a:spcBef>
              <a:buFont typeface="Arial"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dirty="0" smtClean="0"/>
              <a:t>Ak bude téma príliš široká, predmet výskumu bude príliš veľký – menej je viac! – potrebné zúžiť do výskumného problému</a:t>
            </a:r>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3</a:t>
            </a:fld>
            <a:endParaRPr lang="sk-SK"/>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sk-SK" b="1" dirty="0" smtClean="0"/>
              <a:t/>
            </a:r>
            <a:br>
              <a:rPr lang="sk-SK" b="1" dirty="0" smtClean="0"/>
            </a:br>
            <a:r>
              <a:rPr lang="sk-SK" b="1" dirty="0" smtClean="0"/>
              <a:t>Koncepčná fáza</a:t>
            </a:r>
            <a:br>
              <a:rPr lang="sk-SK" b="1" dirty="0" smtClean="0"/>
            </a:br>
            <a:r>
              <a:rPr lang="sk-SK" sz="3100" b="1" dirty="0" smtClean="0"/>
              <a:t>Poznatková základňa k výskumu</a:t>
            </a:r>
            <a:r>
              <a:rPr lang="sk-SK" b="1" dirty="0" smtClean="0"/>
              <a:t/>
            </a:r>
            <a:br>
              <a:rPr lang="sk-SK" b="1" dirty="0" smtClean="0"/>
            </a:br>
            <a:endParaRPr lang="sk-SK" b="1" dirty="0"/>
          </a:p>
        </p:txBody>
      </p:sp>
      <p:sp>
        <p:nvSpPr>
          <p:cNvPr id="3" name="Zástupný symbol obsahu 2"/>
          <p:cNvSpPr>
            <a:spLocks noGrp="1"/>
          </p:cNvSpPr>
          <p:nvPr>
            <p:ph idx="1"/>
          </p:nvPr>
        </p:nvSpPr>
        <p:spPr>
          <a:xfrm>
            <a:off x="457200" y="1792560"/>
            <a:ext cx="8229600" cy="4876800"/>
          </a:xfrm>
        </p:spPr>
        <p:txBody>
          <a:bodyPr>
            <a:normAutofit fontScale="92500" lnSpcReduction="10000"/>
          </a:bodyPr>
          <a:lstStyle/>
          <a:p>
            <a:endParaRPr lang="sk-SK" dirty="0" smtClean="0"/>
          </a:p>
          <a:p>
            <a:r>
              <a:rPr lang="sk-SK" dirty="0" smtClean="0"/>
              <a:t>Intelektuálne najnáročnejšiu časť vedeckej práce </a:t>
            </a:r>
          </a:p>
          <a:p>
            <a:endParaRPr lang="sk-SK" dirty="0" smtClean="0"/>
          </a:p>
          <a:p>
            <a:r>
              <a:rPr lang="sk-SK" dirty="0"/>
              <a:t>V</a:t>
            </a:r>
            <a:r>
              <a:rPr lang="cs-CZ" dirty="0" err="1"/>
              <a:t>ytvorenie</a:t>
            </a:r>
            <a:r>
              <a:rPr lang="cs-CZ" dirty="0"/>
              <a:t> teoretického základu (poznatky) </a:t>
            </a:r>
            <a:r>
              <a:rPr lang="cs-CZ" dirty="0" smtClean="0"/>
              <a:t>k </a:t>
            </a:r>
            <a:r>
              <a:rPr lang="cs-CZ" dirty="0" err="1" smtClean="0"/>
              <a:t>téme</a:t>
            </a:r>
            <a:endParaRPr lang="cs-CZ" dirty="0"/>
          </a:p>
          <a:p>
            <a:endParaRPr lang="sk-SK" dirty="0" smtClean="0">
              <a:cs typeface="Arial"/>
            </a:endParaRPr>
          </a:p>
          <a:p>
            <a:r>
              <a:rPr lang="sk-SK" dirty="0" smtClean="0">
                <a:cs typeface="Arial"/>
              </a:rPr>
              <a:t>Hľadanie, definovanie a vymedzenie problému (cieľa) na základe </a:t>
            </a:r>
            <a:r>
              <a:rPr lang="sk-SK" dirty="0" smtClean="0"/>
              <a:t>štúdia literatúry</a:t>
            </a:r>
          </a:p>
          <a:p>
            <a:endParaRPr lang="sk-SK" dirty="0" smtClean="0"/>
          </a:p>
          <a:p>
            <a:r>
              <a:rPr lang="cs-CZ" dirty="0" err="1" smtClean="0"/>
              <a:t>Pred</a:t>
            </a:r>
            <a:r>
              <a:rPr lang="cs-CZ" dirty="0" smtClean="0"/>
              <a:t> samotnou praktickou (</a:t>
            </a:r>
            <a:r>
              <a:rPr lang="cs-CZ" dirty="0" err="1" smtClean="0"/>
              <a:t>výskumnou</a:t>
            </a:r>
            <a:r>
              <a:rPr lang="cs-CZ" dirty="0" smtClean="0"/>
              <a:t>) </a:t>
            </a:r>
            <a:r>
              <a:rPr lang="cs-CZ" dirty="0" err="1" smtClean="0"/>
              <a:t>časťou</a:t>
            </a:r>
            <a:r>
              <a:rPr lang="cs-CZ" dirty="0" smtClean="0"/>
              <a:t> práce musíme </a:t>
            </a:r>
            <a:r>
              <a:rPr lang="sk-SK" dirty="0" smtClean="0"/>
              <a:t>definovať</a:t>
            </a:r>
            <a:r>
              <a:rPr lang="cs-CZ" dirty="0" smtClean="0"/>
              <a:t> základné pojmy a </a:t>
            </a:r>
            <a:r>
              <a:rPr lang="cs-CZ" dirty="0" err="1" smtClean="0"/>
              <a:t>transformovať</a:t>
            </a:r>
            <a:r>
              <a:rPr lang="cs-CZ" dirty="0" smtClean="0"/>
              <a:t> </a:t>
            </a:r>
            <a:r>
              <a:rPr lang="cs-CZ" dirty="0" err="1" smtClean="0"/>
              <a:t>ich</a:t>
            </a:r>
            <a:r>
              <a:rPr lang="cs-CZ" dirty="0" smtClean="0"/>
              <a:t> do </a:t>
            </a:r>
            <a:r>
              <a:rPr lang="cs-CZ" dirty="0" err="1" smtClean="0"/>
              <a:t>výskumného</a:t>
            </a:r>
            <a:r>
              <a:rPr lang="cs-CZ" dirty="0" smtClean="0"/>
              <a:t> </a:t>
            </a:r>
            <a:r>
              <a:rPr lang="cs-CZ" dirty="0" err="1" smtClean="0"/>
              <a:t>nástroja</a:t>
            </a:r>
            <a:r>
              <a:rPr lang="cs-CZ" dirty="0" smtClean="0"/>
              <a:t> (</a:t>
            </a:r>
            <a:r>
              <a:rPr lang="cs-CZ" dirty="0" err="1" smtClean="0"/>
              <a:t>napr</a:t>
            </a:r>
            <a:r>
              <a:rPr lang="cs-CZ" dirty="0" smtClean="0"/>
              <a:t>. </a:t>
            </a:r>
            <a:r>
              <a:rPr lang="cs-CZ" dirty="0" err="1"/>
              <a:t>d</a:t>
            </a:r>
            <a:r>
              <a:rPr lang="cs-CZ" dirty="0" err="1" smtClean="0"/>
              <a:t>efinovať</a:t>
            </a:r>
            <a:r>
              <a:rPr lang="cs-CZ" dirty="0" smtClean="0"/>
              <a:t>, </a:t>
            </a:r>
            <a:r>
              <a:rPr lang="cs-CZ" dirty="0" err="1" smtClean="0"/>
              <a:t>čo</a:t>
            </a:r>
            <a:r>
              <a:rPr lang="cs-CZ" dirty="0" smtClean="0"/>
              <a:t> je to </a:t>
            </a:r>
            <a:r>
              <a:rPr lang="cs-CZ" dirty="0" err="1" smtClean="0"/>
              <a:t>nádej</a:t>
            </a:r>
            <a:r>
              <a:rPr lang="cs-CZ" dirty="0" smtClean="0"/>
              <a:t> a potom </a:t>
            </a:r>
            <a:r>
              <a:rPr lang="cs-CZ" dirty="0" err="1" smtClean="0"/>
              <a:t>vytvoriť</a:t>
            </a:r>
            <a:r>
              <a:rPr lang="cs-CZ" dirty="0" smtClean="0"/>
              <a:t> otázky </a:t>
            </a:r>
            <a:r>
              <a:rPr lang="cs-CZ" dirty="0" err="1" smtClean="0"/>
              <a:t>pre</a:t>
            </a:r>
            <a:r>
              <a:rPr lang="cs-CZ" dirty="0" smtClean="0"/>
              <a:t> respondenta, aby </a:t>
            </a:r>
            <a:r>
              <a:rPr lang="cs-CZ" dirty="0" err="1" smtClean="0"/>
              <a:t>sme</a:t>
            </a:r>
            <a:r>
              <a:rPr lang="cs-CZ" dirty="0" smtClean="0"/>
              <a:t> </a:t>
            </a:r>
            <a:r>
              <a:rPr lang="cs-CZ" dirty="0" err="1" smtClean="0"/>
              <a:t>ju</a:t>
            </a:r>
            <a:r>
              <a:rPr lang="cs-CZ" dirty="0" smtClean="0"/>
              <a:t> </a:t>
            </a:r>
            <a:r>
              <a:rPr lang="cs-CZ" dirty="0" err="1" smtClean="0"/>
              <a:t>vedeli</a:t>
            </a:r>
            <a:r>
              <a:rPr lang="cs-CZ" dirty="0" smtClean="0"/>
              <a:t> </a:t>
            </a:r>
            <a:r>
              <a:rPr lang="cs-CZ" dirty="0" err="1" smtClean="0"/>
              <a:t>zmerať</a:t>
            </a:r>
            <a:r>
              <a:rPr lang="cs-CZ" dirty="0" smtClean="0"/>
              <a:t>) - </a:t>
            </a:r>
            <a:r>
              <a:rPr lang="cs-CZ" b="1" dirty="0" err="1" smtClean="0"/>
              <a:t>operacionalizácia</a:t>
            </a:r>
            <a:endParaRPr lang="cs-CZ" b="1" dirty="0" smtClean="0"/>
          </a:p>
          <a:p>
            <a:endParaRPr lang="sk-SK" dirty="0" smtClean="0"/>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4</a:t>
            </a:fld>
            <a:endParaRPr lang="sk-SK"/>
          </a:p>
        </p:txBody>
      </p:sp>
    </p:spTree>
    <p:extLst>
      <p:ext uri="{BB962C8B-B14F-4D97-AF65-F5344CB8AC3E}">
        <p14:creationId xmlns:p14="http://schemas.microsoft.com/office/powerpoint/2010/main" val="32754286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404664"/>
            <a:ext cx="8229600" cy="990600"/>
          </a:xfrm>
        </p:spPr>
        <p:txBody>
          <a:bodyPr>
            <a:normAutofit fontScale="90000"/>
          </a:bodyPr>
          <a:lstStyle/>
          <a:p>
            <a:r>
              <a:rPr lang="sk-SK" b="1" dirty="0" smtClean="0"/>
              <a:t>Koncepčná fáza</a:t>
            </a:r>
            <a:br>
              <a:rPr lang="sk-SK" b="1" dirty="0" smtClean="0"/>
            </a:br>
            <a:r>
              <a:rPr lang="sk-SK" sz="3100" b="1" dirty="0" smtClean="0"/>
              <a:t>Štúdium literatúry</a:t>
            </a:r>
            <a:endParaRPr lang="sk-SK" sz="3100" b="1" dirty="0"/>
          </a:p>
        </p:txBody>
      </p:sp>
      <p:sp>
        <p:nvSpPr>
          <p:cNvPr id="3" name="Zástupný symbol obsahu 2"/>
          <p:cNvSpPr>
            <a:spLocks noGrp="1"/>
          </p:cNvSpPr>
          <p:nvPr>
            <p:ph idx="1"/>
          </p:nvPr>
        </p:nvSpPr>
        <p:spPr>
          <a:xfrm>
            <a:off x="457200" y="1484784"/>
            <a:ext cx="8229600" cy="4876800"/>
          </a:xfrm>
        </p:spPr>
        <p:txBody>
          <a:bodyPr>
            <a:noAutofit/>
          </a:bodyPr>
          <a:lstStyle/>
          <a:p>
            <a:pPr lvl="0"/>
            <a:r>
              <a:rPr lang="sk-SK" sz="2000" dirty="0" smtClean="0"/>
              <a:t>Aké </a:t>
            </a:r>
            <a:r>
              <a:rPr lang="sk-SK" sz="2000" b="1" dirty="0" smtClean="0"/>
              <a:t>teoretické prístup</a:t>
            </a:r>
            <a:r>
              <a:rPr lang="sk-SK" sz="2000" dirty="0" smtClean="0"/>
              <a:t>y (koncepcie) existujú k vašej téme v odbornej literatúre</a:t>
            </a:r>
            <a:r>
              <a:rPr lang="en-US" sz="2000" dirty="0" smtClean="0"/>
              <a:t>?</a:t>
            </a:r>
            <a:endParaRPr lang="sk-SK" sz="2000" dirty="0" smtClean="0"/>
          </a:p>
          <a:p>
            <a:pPr lvl="0"/>
            <a:r>
              <a:rPr lang="sk-SK" sz="2000" dirty="0" smtClean="0"/>
              <a:t>Aké </a:t>
            </a:r>
            <a:r>
              <a:rPr lang="sk-SK" sz="2000" b="1" dirty="0" smtClean="0"/>
              <a:t>vzťahy sú medzi týmito teoretickými prístupmi</a:t>
            </a:r>
            <a:r>
              <a:rPr lang="sk-SK" sz="2000" dirty="0" smtClean="0"/>
              <a:t> (vzájomne sa doplňujú alebo si konkurujú)?</a:t>
            </a:r>
          </a:p>
          <a:p>
            <a:pPr lvl="0"/>
            <a:r>
              <a:rPr lang="sk-SK" sz="2000" dirty="0" smtClean="0"/>
              <a:t>Aká </a:t>
            </a:r>
            <a:r>
              <a:rPr lang="sk-SK" sz="2000" b="1" dirty="0" smtClean="0"/>
              <a:t>terminológia</a:t>
            </a:r>
            <a:r>
              <a:rPr lang="sk-SK" sz="2000" dirty="0" smtClean="0"/>
              <a:t> sa ustálila v jednotlivých teoretických prístupoch</a:t>
            </a:r>
            <a:r>
              <a:rPr lang="en-US" sz="2000" dirty="0" smtClean="0"/>
              <a:t>?</a:t>
            </a:r>
            <a:endParaRPr lang="sk-SK" sz="2000" dirty="0" smtClean="0"/>
          </a:p>
          <a:p>
            <a:pPr lvl="0"/>
            <a:r>
              <a:rPr lang="sk-SK" sz="2000" dirty="0" smtClean="0"/>
              <a:t>Kto sú </a:t>
            </a:r>
            <a:r>
              <a:rPr lang="sk-SK" sz="2000" b="1" dirty="0" smtClean="0"/>
              <a:t>kľúčoví autori </a:t>
            </a:r>
            <a:r>
              <a:rPr lang="sk-SK" sz="2000" dirty="0" smtClean="0"/>
              <a:t>v jednotlivých teoretických prístupoch</a:t>
            </a:r>
            <a:r>
              <a:rPr lang="en-US" sz="2000" dirty="0" smtClean="0"/>
              <a:t>?</a:t>
            </a:r>
            <a:r>
              <a:rPr lang="sk-SK" sz="2000" dirty="0" smtClean="0"/>
              <a:t> </a:t>
            </a:r>
          </a:p>
          <a:p>
            <a:pPr lvl="1"/>
            <a:r>
              <a:rPr lang="en-US" b="1" dirty="0" smtClean="0"/>
              <a:t>v</a:t>
            </a:r>
            <a:r>
              <a:rPr lang="sk-SK" dirty="0" smtClean="0"/>
              <a:t> </a:t>
            </a:r>
            <a:r>
              <a:rPr lang="sk-SK" b="1" dirty="0" smtClean="0"/>
              <a:t>zahraničí</a:t>
            </a:r>
            <a:r>
              <a:rPr lang="sk-SK" dirty="0" smtClean="0"/>
              <a:t> a </a:t>
            </a:r>
            <a:r>
              <a:rPr lang="sk-SK" b="1" dirty="0" smtClean="0"/>
              <a:t>u nás</a:t>
            </a:r>
            <a:endParaRPr lang="sk-SK" sz="1800" b="1" dirty="0" smtClean="0"/>
          </a:p>
          <a:p>
            <a:pPr lvl="0"/>
            <a:r>
              <a:rPr lang="sk-SK" sz="2000" dirty="0" smtClean="0"/>
              <a:t>Ktoré </a:t>
            </a:r>
            <a:r>
              <a:rPr lang="sk-SK" sz="2000" b="1" dirty="0" smtClean="0"/>
              <a:t>výskumné problémy </a:t>
            </a:r>
            <a:r>
              <a:rPr lang="sk-SK" sz="2000" dirty="0" smtClean="0"/>
              <a:t>sa v rámci vašej témy riešili</a:t>
            </a:r>
            <a:r>
              <a:rPr lang="en-US" sz="2000" dirty="0" smtClean="0"/>
              <a:t>?</a:t>
            </a:r>
            <a:endParaRPr lang="sk-SK" sz="2000" dirty="0" smtClean="0"/>
          </a:p>
          <a:p>
            <a:pPr lvl="0"/>
            <a:r>
              <a:rPr lang="sk-SK" sz="2000" dirty="0" smtClean="0"/>
              <a:t>Aké výskumné </a:t>
            </a:r>
            <a:r>
              <a:rPr lang="sk-SK" sz="2000" b="1" dirty="0" smtClean="0"/>
              <a:t>metódy</a:t>
            </a:r>
            <a:r>
              <a:rPr lang="sk-SK" sz="2000" dirty="0" smtClean="0"/>
              <a:t> sa použili v rámci nich</a:t>
            </a:r>
            <a:r>
              <a:rPr lang="en-US" sz="2000" dirty="0" smtClean="0"/>
              <a:t>?</a:t>
            </a:r>
            <a:endParaRPr lang="sk-SK" sz="2000" dirty="0" smtClean="0"/>
          </a:p>
          <a:p>
            <a:pPr lvl="0"/>
            <a:r>
              <a:rPr lang="sk-SK" sz="2000" dirty="0" smtClean="0"/>
              <a:t>Aké výskumné </a:t>
            </a:r>
            <a:r>
              <a:rPr lang="sk-SK" sz="2000" b="1" dirty="0" smtClean="0"/>
              <a:t>nástroje</a:t>
            </a:r>
            <a:r>
              <a:rPr lang="sk-SK" sz="2000" dirty="0" smtClean="0"/>
              <a:t> (hotové dotazníky, škály, testy a pod.)</a:t>
            </a:r>
            <a:r>
              <a:rPr lang="en-US" sz="2000" dirty="0" smtClean="0"/>
              <a:t>?</a:t>
            </a:r>
            <a:endParaRPr lang="sk-SK" sz="2000" dirty="0" smtClean="0"/>
          </a:p>
          <a:p>
            <a:pPr lvl="0"/>
            <a:r>
              <a:rPr lang="sk-SK" sz="2000" dirty="0" smtClean="0"/>
              <a:t>Aké výskumné </a:t>
            </a:r>
            <a:r>
              <a:rPr lang="sk-SK" sz="2000" b="1" dirty="0" smtClean="0"/>
              <a:t>výsledky</a:t>
            </a:r>
            <a:r>
              <a:rPr lang="sk-SK" sz="2000" dirty="0" smtClean="0"/>
              <a:t> sa zistili</a:t>
            </a:r>
            <a:r>
              <a:rPr lang="en-US" sz="2000" dirty="0" smtClean="0"/>
              <a:t>?</a:t>
            </a:r>
            <a:endParaRPr lang="sk-SK" sz="2000" dirty="0" smtClean="0"/>
          </a:p>
          <a:p>
            <a:pPr lvl="0"/>
            <a:r>
              <a:rPr lang="sk-SK" sz="2000" dirty="0" smtClean="0"/>
              <a:t>Ktoré </a:t>
            </a:r>
            <a:r>
              <a:rPr lang="sk-SK" sz="2000" b="1" dirty="0" smtClean="0"/>
              <a:t>otázky zostali otvorené</a:t>
            </a:r>
            <a:r>
              <a:rPr lang="sk-SK" sz="2000" dirty="0" smtClean="0"/>
              <a:t> (tie sú najlepšími námetmi pre váš výskum)</a:t>
            </a:r>
            <a:r>
              <a:rPr lang="en-US" sz="2000" dirty="0" smtClean="0"/>
              <a:t>?</a:t>
            </a:r>
            <a:endParaRPr lang="sk-SK" sz="2000" dirty="0" smtClean="0"/>
          </a:p>
          <a:p>
            <a:pPr lvl="0"/>
            <a:r>
              <a:rPr lang="sk-SK" sz="2000" dirty="0" smtClean="0"/>
              <a:t>Ako sa </a:t>
            </a:r>
            <a:r>
              <a:rPr lang="sk-SK" sz="2000" b="1" dirty="0" smtClean="0"/>
              <a:t>výskum spracoval </a:t>
            </a:r>
            <a:r>
              <a:rPr lang="sk-SK" sz="2000" dirty="0" smtClean="0"/>
              <a:t>(štatistika, formy kvalitatívnej analýzy)</a:t>
            </a:r>
            <a:r>
              <a:rPr lang="en-US" sz="2000" dirty="0" smtClean="0"/>
              <a:t>?</a:t>
            </a:r>
            <a:endParaRPr lang="sk-SK" sz="2000" dirty="0" smtClean="0"/>
          </a:p>
          <a:p>
            <a:pPr lvl="0"/>
            <a:r>
              <a:rPr lang="sk-SK" sz="2000" dirty="0" smtClean="0"/>
              <a:t>Akým spôsobom </a:t>
            </a:r>
            <a:r>
              <a:rPr lang="sk-SK" sz="2000" dirty="0"/>
              <a:t>autori </a:t>
            </a:r>
            <a:r>
              <a:rPr lang="sk-SK" sz="2000" b="1" dirty="0"/>
              <a:t>interpretoval</a:t>
            </a:r>
            <a:r>
              <a:rPr lang="sk-SK" sz="2000" dirty="0"/>
              <a:t>i výskumné </a:t>
            </a:r>
            <a:r>
              <a:rPr lang="sk-SK" sz="2000" dirty="0" smtClean="0"/>
              <a:t>údaje</a:t>
            </a:r>
            <a:r>
              <a:rPr lang="en-US" sz="2000" dirty="0" smtClean="0"/>
              <a:t>?</a:t>
            </a:r>
            <a:endParaRPr lang="sk-SK" sz="1000" dirty="0" smtClean="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5</a:t>
            </a:fld>
            <a:endParaRPr lang="sk-SK"/>
          </a:p>
        </p:txBody>
      </p:sp>
    </p:spTree>
    <p:extLst>
      <p:ext uri="{BB962C8B-B14F-4D97-AF65-F5344CB8AC3E}">
        <p14:creationId xmlns:p14="http://schemas.microsoft.com/office/powerpoint/2010/main" val="8171700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Otázky koncepčnej fázy</a:t>
            </a:r>
            <a:endParaRPr lang="sk-SK" sz="3600" b="1" dirty="0"/>
          </a:p>
        </p:txBody>
      </p:sp>
      <p:graphicFrame>
        <p:nvGraphicFramePr>
          <p:cNvPr id="6" name="Zástupný symbol obsahu 5"/>
          <p:cNvGraphicFramePr>
            <a:graphicFrameLocks noGrp="1"/>
          </p:cNvGraphicFramePr>
          <p:nvPr>
            <p:ph idx="1"/>
            <p:extLst>
              <p:ext uri="{D42A27DB-BD31-4B8C-83A1-F6EECF244321}">
                <p14:modId xmlns:p14="http://schemas.microsoft.com/office/powerpoint/2010/main" val="666619001"/>
              </p:ext>
            </p:extLst>
          </p:nvPr>
        </p:nvGraphicFramePr>
        <p:xfrm>
          <a:off x="457200" y="1600200"/>
          <a:ext cx="82296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6</a:t>
            </a:fld>
            <a:endParaRPr lang="sk-SK"/>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Od témy k výskumným otázkam</a:t>
            </a:r>
            <a:endParaRPr lang="sk-SK" sz="3600" b="1" dirty="0"/>
          </a:p>
        </p:txBody>
      </p:sp>
      <p:graphicFrame>
        <p:nvGraphicFramePr>
          <p:cNvPr id="6" name="Zástupný symbol obsahu 5"/>
          <p:cNvGraphicFramePr>
            <a:graphicFrameLocks noGrp="1"/>
          </p:cNvGraphicFramePr>
          <p:nvPr>
            <p:ph idx="1"/>
            <p:extLst>
              <p:ext uri="{D42A27DB-BD31-4B8C-83A1-F6EECF244321}">
                <p14:modId xmlns:p14="http://schemas.microsoft.com/office/powerpoint/2010/main" val="940499440"/>
              </p:ext>
            </p:extLst>
          </p:nvPr>
        </p:nvGraphicFramePr>
        <p:xfrm>
          <a:off x="457200" y="1600200"/>
          <a:ext cx="82296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7</a:t>
            </a:fld>
            <a:endParaRPr lang="sk-SK"/>
          </a:p>
        </p:txBody>
      </p:sp>
    </p:spTree>
    <p:extLst>
      <p:ext uri="{BB962C8B-B14F-4D97-AF65-F5344CB8AC3E}">
        <p14:creationId xmlns:p14="http://schemas.microsoft.com/office/powerpoint/2010/main" val="1910691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Cieľ a výskumné otázky </a:t>
            </a:r>
            <a:r>
              <a:rPr lang="sk-SK" sz="3600" dirty="0" smtClean="0"/>
              <a:t>(vzor)</a:t>
            </a:r>
            <a:endParaRPr lang="sk-SK" sz="3600" dirty="0"/>
          </a:p>
        </p:txBody>
      </p:sp>
      <p:sp>
        <p:nvSpPr>
          <p:cNvPr id="3" name="Zástupný symbol obsahu 2"/>
          <p:cNvSpPr>
            <a:spLocks noGrp="1"/>
          </p:cNvSpPr>
          <p:nvPr>
            <p:ph idx="1"/>
          </p:nvPr>
        </p:nvSpPr>
        <p:spPr/>
        <p:txBody>
          <a:bodyPr>
            <a:normAutofit fontScale="92500" lnSpcReduction="10000"/>
          </a:bodyPr>
          <a:lstStyle/>
          <a:p>
            <a:r>
              <a:rPr lang="sk-SK" b="1" dirty="0" smtClean="0"/>
              <a:t>Hlavný cieľ </a:t>
            </a:r>
          </a:p>
          <a:p>
            <a:pPr>
              <a:buNone/>
            </a:pPr>
            <a:r>
              <a:rPr lang="sk-SK" i="1" dirty="0" smtClean="0"/>
              <a:t>Zistiť využívanie hodnotiacich nástrojov v starostlivosti </a:t>
            </a:r>
          </a:p>
          <a:p>
            <a:pPr>
              <a:buNone/>
            </a:pPr>
            <a:r>
              <a:rPr lang="sk-SK" i="1" dirty="0" smtClean="0"/>
              <a:t>o seniorov sestrami, pracujúcimi na rôznych oddeleniach</a:t>
            </a:r>
          </a:p>
          <a:p>
            <a:pPr>
              <a:buNone/>
            </a:pPr>
            <a:r>
              <a:rPr lang="sk-SK" i="1" dirty="0" smtClean="0"/>
              <a:t>a v rôznych zdravotníckych zariadeniach.</a:t>
            </a:r>
          </a:p>
          <a:p>
            <a:r>
              <a:rPr lang="sk-SK" b="1" dirty="0" smtClean="0"/>
              <a:t>Výskumné otázky:</a:t>
            </a:r>
            <a:endParaRPr lang="sk-SK" dirty="0" smtClean="0"/>
          </a:p>
          <a:p>
            <a:r>
              <a:rPr lang="sk-SK" dirty="0" smtClean="0"/>
              <a:t>Aké hodnotiace nástroje používajú sestry pri hodnotení seniora?</a:t>
            </a:r>
          </a:p>
          <a:p>
            <a:r>
              <a:rPr lang="sk-SK" dirty="0" smtClean="0"/>
              <a:t>Ako využívajú hodnotiace nástroje v rámci ošetrovateľského procesu?</a:t>
            </a:r>
          </a:p>
          <a:p>
            <a:r>
              <a:rPr lang="sk-SK" dirty="0" smtClean="0"/>
              <a:t>Ako zaznamenávajú do dokumentácie údaje získané prostredníctvom hodnotiaceho nástroja?</a:t>
            </a:r>
          </a:p>
          <a:p>
            <a:r>
              <a:rPr lang="sk-SK" dirty="0" smtClean="0"/>
              <a:t>Aké sú názory sestier na bariéry využívania hodnotiacich nástrojov v ošetrovateľskej praxi?</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8</a:t>
            </a:fld>
            <a:endParaRPr lang="sk-SK"/>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Cieľ a výskumné otázky </a:t>
            </a:r>
            <a:r>
              <a:rPr lang="sk-SK" sz="3600" dirty="0" smtClean="0"/>
              <a:t>(vzor)</a:t>
            </a:r>
            <a:endParaRPr lang="sk-SK" sz="3600" dirty="0"/>
          </a:p>
        </p:txBody>
      </p:sp>
      <p:sp>
        <p:nvSpPr>
          <p:cNvPr id="3" name="Zástupný symbol obsahu 2"/>
          <p:cNvSpPr>
            <a:spLocks noGrp="1"/>
          </p:cNvSpPr>
          <p:nvPr>
            <p:ph idx="1"/>
          </p:nvPr>
        </p:nvSpPr>
        <p:spPr/>
        <p:txBody>
          <a:bodyPr>
            <a:normAutofit fontScale="92500" lnSpcReduction="20000"/>
          </a:bodyPr>
          <a:lstStyle/>
          <a:p>
            <a:r>
              <a:rPr lang="sk-SK" b="1" dirty="0" smtClean="0"/>
              <a:t>Hlavný problém</a:t>
            </a:r>
            <a:endParaRPr lang="sk-SK" dirty="0" smtClean="0"/>
          </a:p>
          <a:p>
            <a:r>
              <a:rPr lang="sk-SK" dirty="0" smtClean="0"/>
              <a:t>Aká je zhoda medzi klinickými závermi expertiek  SR a ČR týkajúca sa definujúcich charakteristík diagnózy </a:t>
            </a:r>
            <a:r>
              <a:rPr lang="sk-SK" i="1" dirty="0" smtClean="0"/>
              <a:t>Akútna bolesť</a:t>
            </a:r>
            <a:r>
              <a:rPr lang="sk-SK" dirty="0" smtClean="0"/>
              <a:t> (kód 00132) u pacientov na JIS?</a:t>
            </a:r>
          </a:p>
          <a:p>
            <a:pPr>
              <a:buNone/>
            </a:pPr>
            <a:r>
              <a:rPr lang="sk-SK" b="1" dirty="0" smtClean="0"/>
              <a:t> </a:t>
            </a:r>
            <a:endParaRPr lang="sk-SK" dirty="0" smtClean="0"/>
          </a:p>
          <a:p>
            <a:r>
              <a:rPr lang="sk-SK" b="1" dirty="0" smtClean="0"/>
              <a:t>Čiastkové problémy</a:t>
            </a:r>
            <a:endParaRPr lang="sk-SK" dirty="0" smtClean="0"/>
          </a:p>
          <a:p>
            <a:pPr lvl="0"/>
            <a:r>
              <a:rPr lang="sk-SK" dirty="0" smtClean="0"/>
              <a:t>Aká je miera zhody medzi sestrami – expertmi v rámci SR pri rozpoznaní definujúcich charakteristík u pacientov s ošetrovateľskou diagnózou </a:t>
            </a:r>
            <a:r>
              <a:rPr lang="sk-SK" i="1" dirty="0" smtClean="0"/>
              <a:t>Akútna bolesť </a:t>
            </a:r>
            <a:r>
              <a:rPr lang="sk-SK" dirty="0" smtClean="0"/>
              <a:t>(kód 00132)?</a:t>
            </a:r>
          </a:p>
          <a:p>
            <a:pPr lvl="0"/>
            <a:endParaRPr lang="sk-SK" dirty="0" smtClean="0"/>
          </a:p>
          <a:p>
            <a:pPr lvl="0"/>
            <a:r>
              <a:rPr lang="sk-SK" dirty="0" smtClean="0"/>
              <a:t>Aká je miera zhody medzi sestrami – expertmi v rámci ČR pri rozpoznaní definujúcich charakteristík ošetrovateľskej diagnózy </a:t>
            </a:r>
            <a:r>
              <a:rPr lang="sk-SK" i="1" dirty="0" smtClean="0"/>
              <a:t>Akútna bolesť </a:t>
            </a:r>
            <a:r>
              <a:rPr lang="sk-SK" dirty="0" smtClean="0"/>
              <a:t>(kód 00132)?</a:t>
            </a:r>
          </a:p>
          <a:p>
            <a:pPr lvl="0"/>
            <a:r>
              <a:rPr lang="sk-SK" dirty="0" smtClean="0"/>
              <a:t>Aká je miera zhody medzi sestrami – expertmi v rámci SR a ČR pri rozpoznaní definujúcich charakteristík u pacientov s ošetrovateľskou diagnózou </a:t>
            </a:r>
            <a:r>
              <a:rPr lang="sk-SK" i="1" dirty="0" smtClean="0"/>
              <a:t>Akútna bolesť </a:t>
            </a:r>
            <a:r>
              <a:rPr lang="sk-SK" dirty="0" smtClean="0"/>
              <a:t>(kód 00132)?  </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9</a:t>
            </a:fld>
            <a:endParaRPr lang="sk-SK"/>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Fáza návrhu a plánovania</a:t>
            </a:r>
            <a:endParaRPr lang="sk-SK" sz="3600" b="1" dirty="0"/>
          </a:p>
        </p:txBody>
      </p:sp>
      <p:sp>
        <p:nvSpPr>
          <p:cNvPr id="3" name="Zástupný symbol obsahu 2"/>
          <p:cNvSpPr>
            <a:spLocks noGrp="1"/>
          </p:cNvSpPr>
          <p:nvPr>
            <p:ph idx="1"/>
          </p:nvPr>
        </p:nvSpPr>
        <p:spPr/>
        <p:txBody>
          <a:bodyPr>
            <a:normAutofit fontScale="92500"/>
          </a:bodyPr>
          <a:lstStyle/>
          <a:p>
            <a:r>
              <a:rPr lang="sk-SK" dirty="0" smtClean="0"/>
              <a:t>Celkový plán výskumu (metodológia, metóda, vzorka,  časový harmonogram, stratégia)</a:t>
            </a:r>
          </a:p>
          <a:p>
            <a:endParaRPr lang="sk-SK" dirty="0" smtClean="0"/>
          </a:p>
          <a:p>
            <a:r>
              <a:rPr lang="sk-SK" b="1" dirty="0" smtClean="0"/>
              <a:t>Výber respondentov</a:t>
            </a:r>
          </a:p>
          <a:p>
            <a:r>
              <a:rPr lang="sk-SK" dirty="0" smtClean="0"/>
              <a:t>Kto? Koľko? Aké budú kritéria zaradenia, vyradenia zo súboru?</a:t>
            </a:r>
          </a:p>
          <a:p>
            <a:r>
              <a:rPr lang="sk-SK" dirty="0" smtClean="0"/>
              <a:t>Etické aspekty - informovanosť, etická komisia, súhlas zariadenia</a:t>
            </a:r>
          </a:p>
          <a:p>
            <a:r>
              <a:rPr lang="sk-SK" b="1" dirty="0" smtClean="0"/>
              <a:t>Výber metód</a:t>
            </a:r>
          </a:p>
          <a:p>
            <a:r>
              <a:rPr lang="sk-SK" dirty="0" smtClean="0"/>
              <a:t>Konštrukcia vlastného nástroja alebo použitie už vytvoreného nástroja. Súhlas autora s použitím, preklad, kultúrne a významové rozdiely.</a:t>
            </a:r>
          </a:p>
          <a:p>
            <a:r>
              <a:rPr lang="sk-SK" dirty="0" smtClean="0"/>
              <a:t>Pilotná štúdia</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10</a:t>
            </a:fld>
            <a:endParaRPr lang="sk-SK"/>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32656"/>
            <a:ext cx="8229600" cy="990600"/>
          </a:xfrm>
        </p:spPr>
        <p:txBody>
          <a:bodyPr>
            <a:normAutofit/>
          </a:bodyPr>
          <a:lstStyle/>
          <a:p>
            <a:r>
              <a:rPr lang="sk-SK" sz="3600" b="1" dirty="0" smtClean="0"/>
              <a:t>Empirická fáza</a:t>
            </a:r>
            <a:endParaRPr lang="sk-SK" sz="3600" b="1" dirty="0"/>
          </a:p>
        </p:txBody>
      </p:sp>
      <p:sp>
        <p:nvSpPr>
          <p:cNvPr id="3" name="Zástupný symbol obsahu 2"/>
          <p:cNvSpPr>
            <a:spLocks noGrp="1"/>
          </p:cNvSpPr>
          <p:nvPr>
            <p:ph idx="1"/>
          </p:nvPr>
        </p:nvSpPr>
        <p:spPr>
          <a:xfrm>
            <a:off x="457200" y="1268760"/>
            <a:ext cx="8229600" cy="4876800"/>
          </a:xfrm>
        </p:spPr>
        <p:txBody>
          <a:bodyPr>
            <a:noAutofit/>
          </a:bodyPr>
          <a:lstStyle/>
          <a:p>
            <a:r>
              <a:rPr lang="sk-SK" sz="2000" dirty="0" smtClean="0"/>
              <a:t>Empirická časť bakalárskej práce zahŕňa aktuálny zber údajov prieskumu alebo výskumu a prípravu týchto dát pre analýzu</a:t>
            </a:r>
          </a:p>
          <a:p>
            <a:r>
              <a:rPr lang="sk-SK" sz="2000" dirty="0" smtClean="0"/>
              <a:t>Zvyčajne je to časovo najnáročnejšia fáza</a:t>
            </a:r>
          </a:p>
          <a:p>
            <a:pPr lvl="0"/>
            <a:r>
              <a:rPr lang="sk-SK" sz="2000" b="1" dirty="0" smtClean="0"/>
              <a:t>Zbieranie údajov</a:t>
            </a:r>
            <a:endParaRPr lang="sk-SK" sz="2000" dirty="0" smtClean="0"/>
          </a:p>
          <a:p>
            <a:r>
              <a:rPr lang="sk-SK" sz="2000" dirty="0" smtClean="0"/>
              <a:t>Prebieha zber údajov pomocou konkrétneho výskumného nástroja pripraveného v rámci prieskumnej alebo výskumnej metódy. Informovaní a pripravení musia byť spolupracovníci, ak je potrebná  ich prítomnosť alebo pomáhajú pri zbere údajov (napr. sestra na ambulancii rozdáva dotazníky pacientom) </a:t>
            </a:r>
          </a:p>
          <a:p>
            <a:pPr lvl="0"/>
            <a:r>
              <a:rPr lang="sk-SK" sz="2000" b="1" dirty="0" smtClean="0"/>
              <a:t>Príprava údajov pre analýzu</a:t>
            </a:r>
            <a:endParaRPr lang="sk-SK" sz="2000" dirty="0" smtClean="0"/>
          </a:p>
          <a:p>
            <a:r>
              <a:rPr lang="sk-SK" sz="2000" dirty="0" smtClean="0"/>
              <a:t>Po zbere údajov treba vykonať niekoľko predbežných činností. Označiť použiteľné formuláre identifikačným číslom </a:t>
            </a:r>
          </a:p>
          <a:p>
            <a:r>
              <a:rPr lang="sk-SK" sz="2000" dirty="0" smtClean="0"/>
              <a:t>Často sa vyžaduje urobiť kódovanie – proces  „prekladu“ slovných údajov do kategórií alebo číselnej formy a iné </a:t>
            </a:r>
          </a:p>
          <a:p>
            <a:r>
              <a:rPr lang="sk-SK" sz="2000" dirty="0" smtClean="0"/>
              <a:t>Ďalej je to prenos informácie z písomných dokumentov do počítačových súborov </a:t>
            </a:r>
          </a:p>
          <a:p>
            <a:endParaRPr lang="sk-SK" sz="2000"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11</a:t>
            </a:fld>
            <a:endParaRPr lang="sk-SK"/>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sk-SK" sz="3600" b="1" dirty="0" smtClean="0"/>
              <a:t>Výber metodiky a výskumného nástroja</a:t>
            </a:r>
            <a:endParaRPr lang="sk-SK" sz="3600" b="1" dirty="0"/>
          </a:p>
        </p:txBody>
      </p:sp>
      <p:sp>
        <p:nvSpPr>
          <p:cNvPr id="3" name="Zástupný symbol obsahu 2"/>
          <p:cNvSpPr>
            <a:spLocks noGrp="1"/>
          </p:cNvSpPr>
          <p:nvPr>
            <p:ph idx="1"/>
          </p:nvPr>
        </p:nvSpPr>
        <p:spPr>
          <a:xfrm>
            <a:off x="457200" y="1720552"/>
            <a:ext cx="8229600" cy="4876800"/>
          </a:xfrm>
        </p:spPr>
        <p:txBody>
          <a:bodyPr>
            <a:normAutofit fontScale="92500"/>
          </a:bodyPr>
          <a:lstStyle/>
          <a:p>
            <a:r>
              <a:rPr lang="sk-SK" dirty="0" smtClean="0"/>
              <a:t>Výskumník vyberá výskumnú metódu (alebo viacero metód) podľa cieľa výskumu </a:t>
            </a:r>
          </a:p>
          <a:p>
            <a:r>
              <a:rPr lang="sk-SK" dirty="0" smtClean="0"/>
              <a:t>Musí voliť takú výskumnú metódu, aby pomocou nej naozaj zistil, čo zistiť má </a:t>
            </a:r>
          </a:p>
          <a:p>
            <a:r>
              <a:rPr lang="sk-SK" dirty="0" smtClean="0"/>
              <a:t>Nemôže teda použiť akúkoľvek výskumnú metódu, ale metódu presne \"šitú na mieru\" konkrétnemu cieľu výskumu</a:t>
            </a:r>
          </a:p>
          <a:p>
            <a:r>
              <a:rPr lang="sk-SK" dirty="0" smtClean="0"/>
              <a:t>Druhým kritériom, podľa ktorého výskumník vyberá svoje metódy, sú podmienky výskumu </a:t>
            </a:r>
          </a:p>
          <a:p>
            <a:r>
              <a:rPr lang="sk-SK" dirty="0" smtClean="0"/>
              <a:t>Tieto podmienky sú psychologické, technické a organizačné </a:t>
            </a:r>
          </a:p>
          <a:p>
            <a:r>
              <a:rPr lang="sk-SK" dirty="0" smtClean="0"/>
              <a:t>Pri psychologických podmienkach máme na mysli "nastavenie" skúmaných osôb, ich ochotu spolupracovať pri danej metóde, príp. ich schopnosti</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12</a:t>
            </a:fld>
            <a:endParaRPr lang="sk-SK"/>
          </a:p>
        </p:txBody>
      </p:sp>
    </p:spTree>
    <p:extLst>
      <p:ext uri="{BB962C8B-B14F-4D97-AF65-F5344CB8AC3E}">
        <p14:creationId xmlns:p14="http://schemas.microsoft.com/office/powerpoint/2010/main" val="8670500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sk-SK" sz="3600" b="1" dirty="0" smtClean="0"/>
              <a:t>Výber metodiky a výskumného nástroja</a:t>
            </a:r>
            <a:endParaRPr lang="sk-SK" sz="3600" b="1" dirty="0"/>
          </a:p>
        </p:txBody>
      </p:sp>
      <p:sp>
        <p:nvSpPr>
          <p:cNvPr id="3" name="Zástupný symbol obsahu 2"/>
          <p:cNvSpPr>
            <a:spLocks noGrp="1"/>
          </p:cNvSpPr>
          <p:nvPr>
            <p:ph idx="1"/>
          </p:nvPr>
        </p:nvSpPr>
        <p:spPr>
          <a:xfrm>
            <a:off x="457200" y="1720552"/>
            <a:ext cx="8229600" cy="4876800"/>
          </a:xfrm>
        </p:spPr>
        <p:txBody>
          <a:bodyPr>
            <a:normAutofit lnSpcReduction="10000"/>
          </a:bodyPr>
          <a:lstStyle/>
          <a:p>
            <a:pPr algn="ctr">
              <a:buNone/>
            </a:pPr>
            <a:r>
              <a:rPr lang="sk-SK" dirty="0" smtClean="0"/>
              <a:t>Kvantitatívna štúdia                                  Kvalitatívna štúdia</a:t>
            </a:r>
          </a:p>
          <a:p>
            <a:pPr algn="ctr">
              <a:buNone/>
            </a:pPr>
            <a:endParaRPr lang="sk-SK" dirty="0" smtClean="0"/>
          </a:p>
          <a:p>
            <a:pPr algn="ctr">
              <a:buNone/>
            </a:pPr>
            <a:r>
              <a:rPr lang="sk-SK" dirty="0" smtClean="0"/>
              <a:t>		dotazník, hodnotiaca škála, rozhovor, pozorovanie</a:t>
            </a:r>
          </a:p>
          <a:p>
            <a:pPr algn="ctr"/>
            <a:endParaRPr lang="sk-SK" dirty="0" smtClean="0"/>
          </a:p>
          <a:p>
            <a:pPr algn="ctr">
              <a:buNone/>
            </a:pPr>
            <a:r>
              <a:rPr lang="sk-SK" dirty="0" smtClean="0"/>
              <a:t>         meranie, analýza dokumentov, prípadová štúdia, historická analýza a pod.</a:t>
            </a:r>
          </a:p>
          <a:p>
            <a:pPr algn="ctr">
              <a:buNone/>
            </a:pPr>
            <a:endParaRPr lang="sk-SK" dirty="0" smtClean="0"/>
          </a:p>
          <a:p>
            <a:pPr algn="ctr">
              <a:buNone/>
            </a:pPr>
            <a:endParaRPr lang="sk-SK" dirty="0" smtClean="0"/>
          </a:p>
          <a:p>
            <a:pPr algn="ctr">
              <a:buNone/>
            </a:pPr>
            <a:endParaRPr lang="sk-SK" dirty="0" smtClean="0"/>
          </a:p>
          <a:p>
            <a:pPr algn="ctr">
              <a:buNone/>
            </a:pPr>
            <a:endParaRPr lang="sk-SK" dirty="0" smtClean="0"/>
          </a:p>
          <a:p>
            <a:r>
              <a:rPr lang="sk-SK" dirty="0" smtClean="0"/>
              <a:t>Dotazník </a:t>
            </a:r>
            <a:r>
              <a:rPr lang="sk-SK" dirty="0" err="1" smtClean="0"/>
              <a:t>Patient</a:t>
            </a:r>
            <a:r>
              <a:rPr lang="sk-SK" dirty="0" smtClean="0"/>
              <a:t> </a:t>
            </a:r>
            <a:r>
              <a:rPr lang="sk-SK" dirty="0" err="1" smtClean="0"/>
              <a:t>Satisfaction</a:t>
            </a:r>
            <a:r>
              <a:rPr lang="sk-SK" dirty="0" smtClean="0"/>
              <a:t> </a:t>
            </a:r>
            <a:r>
              <a:rPr lang="sk-SK" dirty="0" err="1" smtClean="0"/>
              <a:t>Scale</a:t>
            </a:r>
            <a:r>
              <a:rPr lang="sk-SK" dirty="0" smtClean="0"/>
              <a:t> (PSS), </a:t>
            </a:r>
            <a:r>
              <a:rPr lang="sk-SK" dirty="0" err="1" smtClean="0"/>
              <a:t>Kim</a:t>
            </a:r>
            <a:r>
              <a:rPr lang="sk-SK" dirty="0" smtClean="0"/>
              <a:t>, 1991</a:t>
            </a:r>
          </a:p>
          <a:p>
            <a:r>
              <a:rPr lang="sk-SK" dirty="0" err="1" smtClean="0"/>
              <a:t>Nowotny</a:t>
            </a:r>
            <a:r>
              <a:rPr lang="sk-SK" dirty="0" smtClean="0"/>
              <a:t> </a:t>
            </a:r>
            <a:r>
              <a:rPr lang="sk-SK" dirty="0" err="1" smtClean="0"/>
              <a:t>Hope</a:t>
            </a:r>
            <a:r>
              <a:rPr lang="sk-SK" dirty="0" smtClean="0"/>
              <a:t> </a:t>
            </a:r>
            <a:r>
              <a:rPr lang="sk-SK" dirty="0" err="1" smtClean="0"/>
              <a:t>Scale</a:t>
            </a:r>
            <a:r>
              <a:rPr lang="sk-SK" dirty="0" smtClean="0"/>
              <a:t> (NHS), </a:t>
            </a:r>
            <a:r>
              <a:rPr lang="sk-SK" dirty="0" err="1" smtClean="0"/>
              <a:t>Nowotny</a:t>
            </a:r>
            <a:r>
              <a:rPr lang="sk-SK" dirty="0" smtClean="0"/>
              <a:t>, 1988</a:t>
            </a:r>
          </a:p>
          <a:p>
            <a:pPr algn="ctr">
              <a:buNone/>
            </a:pPr>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13</a:t>
            </a:fld>
            <a:endParaRPr lang="sk-SK"/>
          </a:p>
        </p:txBody>
      </p:sp>
      <p:cxnSp>
        <p:nvCxnSpPr>
          <p:cNvPr id="13" name="Rovná spojovacia šípka 12"/>
          <p:cNvCxnSpPr/>
          <p:nvPr/>
        </p:nvCxnSpPr>
        <p:spPr>
          <a:xfrm>
            <a:off x="3463861" y="1916832"/>
            <a:ext cx="2214578" cy="1588"/>
          </a:xfrm>
          <a:prstGeom prst="straightConnector1">
            <a:avLst/>
          </a:prstGeom>
          <a:ln w="19050">
            <a:headEnd type="arrow"/>
            <a:tailEnd type="arrow"/>
          </a:ln>
        </p:spPr>
        <p:style>
          <a:lnRef idx="1">
            <a:schemeClr val="accent1"/>
          </a:lnRef>
          <a:fillRef idx="0">
            <a:schemeClr val="accent1"/>
          </a:fillRef>
          <a:effectRef idx="0">
            <a:schemeClr val="accent1"/>
          </a:effectRef>
          <a:fontRef idx="minor">
            <a:schemeClr val="tx1"/>
          </a:fontRef>
        </p:style>
      </p:cxnSp>
      <p:cxnSp>
        <p:nvCxnSpPr>
          <p:cNvPr id="15" name="Rovná spojovacia šípka 14"/>
          <p:cNvCxnSpPr/>
          <p:nvPr/>
        </p:nvCxnSpPr>
        <p:spPr>
          <a:xfrm rot="5400000">
            <a:off x="4144960" y="4786322"/>
            <a:ext cx="571504" cy="158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Opis nástroja </a:t>
            </a:r>
            <a:r>
              <a:rPr lang="sk-SK" sz="3600" dirty="0" smtClean="0"/>
              <a:t>(vzor)</a:t>
            </a:r>
            <a:endParaRPr lang="sk-SK" sz="3600" dirty="0"/>
          </a:p>
        </p:txBody>
      </p:sp>
      <p:sp>
        <p:nvSpPr>
          <p:cNvPr id="3" name="Zástupný symbol obsahu 2"/>
          <p:cNvSpPr>
            <a:spLocks noGrp="1"/>
          </p:cNvSpPr>
          <p:nvPr>
            <p:ph idx="1"/>
          </p:nvPr>
        </p:nvSpPr>
        <p:spPr/>
        <p:txBody>
          <a:bodyPr>
            <a:normAutofit fontScale="92500" lnSpcReduction="20000"/>
          </a:bodyPr>
          <a:lstStyle/>
          <a:p>
            <a:r>
              <a:rPr lang="sk-SK" b="1" dirty="0" smtClean="0"/>
              <a:t>Vizuálna analógová stupnica (VAS) </a:t>
            </a:r>
            <a:r>
              <a:rPr lang="sk-SK" dirty="0" smtClean="0"/>
              <a:t>sa zaraďuje medzi najspoľahlivejšie a najcitlivejšie hodnotiace nástroje. V štúdiách sa zistilo, že VAS - 10 cm bola citlivejšia, ako ostatné numerické a verbálne škály</a:t>
            </a:r>
          </a:p>
          <a:p>
            <a:pPr lvl="0"/>
            <a:r>
              <a:rPr lang="sk-SK" b="1" dirty="0" smtClean="0"/>
              <a:t>Opis nástroja</a:t>
            </a:r>
            <a:endParaRPr lang="sk-SK" dirty="0" smtClean="0"/>
          </a:p>
          <a:p>
            <a:r>
              <a:rPr lang="sk-SK" dirty="0" smtClean="0"/>
              <a:t>Vizuálna analógová škála bolesti sa používa ako 10 cm úsečka. Jej hodnotové rozmedzie je určené na začiatku označením ,,bez bolestí“ a končí ,,najhoršia predstaviteľná bolesť“ na konci úsečky. Pacient na úsečke zaznačí miesto, ktoré zodpovedá intenzite jeho aktuálnej bolesti (</a:t>
            </a:r>
            <a:r>
              <a:rPr lang="sk-SK" dirty="0" err="1" smtClean="0"/>
              <a:t>Powell</a:t>
            </a:r>
            <a:r>
              <a:rPr lang="sk-SK" dirty="0" smtClean="0"/>
              <a:t> </a:t>
            </a:r>
            <a:r>
              <a:rPr lang="sk-SK" dirty="0" err="1" smtClean="0"/>
              <a:t>et</a:t>
            </a:r>
            <a:r>
              <a:rPr lang="sk-SK" dirty="0" smtClean="0"/>
              <a:t> al., 2010, s. 67)</a:t>
            </a:r>
          </a:p>
          <a:p>
            <a:pPr lvl="0"/>
            <a:r>
              <a:rPr lang="sk-SK" b="1" dirty="0" smtClean="0"/>
              <a:t>Časová náročnosť</a:t>
            </a:r>
            <a:endParaRPr lang="sk-SK" dirty="0" smtClean="0"/>
          </a:p>
          <a:p>
            <a:r>
              <a:rPr lang="sk-SK" dirty="0" smtClean="0"/>
              <a:t>Nástroj má krátky čas na administráciu - 5 minút</a:t>
            </a:r>
          </a:p>
          <a:p>
            <a:pPr lvl="0"/>
            <a:r>
              <a:rPr lang="sk-SK" b="1" dirty="0" smtClean="0"/>
              <a:t>Limitácie</a:t>
            </a:r>
            <a:endParaRPr lang="sk-SK" dirty="0" smtClean="0"/>
          </a:p>
          <a:p>
            <a:r>
              <a:rPr lang="sk-SK" dirty="0" smtClean="0"/>
              <a:t>V priebehu týchto štúdií sa však ukázala ako menej účinná pri hodnotení chronickej bolesti (</a:t>
            </a:r>
            <a:r>
              <a:rPr lang="sk-SK" dirty="0" err="1" smtClean="0"/>
              <a:t>McCarberg</a:t>
            </a:r>
            <a:r>
              <a:rPr lang="sk-SK" dirty="0" smtClean="0"/>
              <a:t>,</a:t>
            </a:r>
            <a:r>
              <a:rPr lang="sk-SK" baseline="30000" dirty="0" smtClean="0"/>
              <a:t> </a:t>
            </a:r>
            <a:r>
              <a:rPr lang="sk-SK" dirty="0" err="1" smtClean="0"/>
              <a:t>Stanos</a:t>
            </a:r>
            <a:r>
              <a:rPr lang="sk-SK" dirty="0" smtClean="0"/>
              <a:t>, 2008, s. 424)</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14</a:t>
            </a:fld>
            <a:endParaRPr lang="sk-SK"/>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Analytická fáza</a:t>
            </a:r>
            <a:endParaRPr lang="sk-SK" sz="3600" b="1" dirty="0"/>
          </a:p>
        </p:txBody>
      </p:sp>
      <p:sp>
        <p:nvSpPr>
          <p:cNvPr id="3" name="Zástupný symbol obsahu 2"/>
          <p:cNvSpPr>
            <a:spLocks noGrp="1"/>
          </p:cNvSpPr>
          <p:nvPr>
            <p:ph idx="1"/>
          </p:nvPr>
        </p:nvSpPr>
        <p:spPr/>
        <p:txBody>
          <a:bodyPr>
            <a:normAutofit fontScale="85000" lnSpcReduction="20000"/>
          </a:bodyPr>
          <a:lstStyle/>
          <a:p>
            <a:r>
              <a:rPr lang="sk-SK" dirty="0" smtClean="0"/>
              <a:t>Údaje získané v empirickej fáze sú predmetom rôznych typov analýz a interpretácií</a:t>
            </a:r>
          </a:p>
          <a:p>
            <a:pPr lvl="0"/>
            <a:r>
              <a:rPr lang="sk-SK" b="1" dirty="0" smtClean="0"/>
              <a:t>Analýza dát </a:t>
            </a:r>
            <a:endParaRPr lang="sk-SK" dirty="0" smtClean="0"/>
          </a:p>
          <a:p>
            <a:pPr lvl="1"/>
            <a:r>
              <a:rPr lang="sk-SK" dirty="0" smtClean="0"/>
              <a:t>Zozbierané údaje nám neposkytujú odpoveď na formulované otázky prieskumu</a:t>
            </a:r>
          </a:p>
          <a:p>
            <a:pPr lvl="1"/>
            <a:r>
              <a:rPr lang="sk-SK" dirty="0" smtClean="0"/>
              <a:t>Kvalitatívna analýza zahŕňa integráciu slovných nečíselných dát </a:t>
            </a:r>
          </a:p>
          <a:p>
            <a:pPr lvl="1"/>
            <a:r>
              <a:rPr lang="sk-SK" dirty="0" smtClean="0"/>
              <a:t>Kvantitatívna informácia sa zvyčajne analyzuje štatistickými metódami </a:t>
            </a:r>
          </a:p>
          <a:p>
            <a:pPr lvl="1"/>
            <a:r>
              <a:rPr lang="sk-SK" dirty="0" smtClean="0"/>
              <a:t>V bakalárskej  práci je vhodné  použiť minimálne pri vyhodnocovaní deskriptívnu štatistiku</a:t>
            </a:r>
          </a:p>
          <a:p>
            <a:endParaRPr lang="sk-SK" dirty="0" smtClean="0"/>
          </a:p>
          <a:p>
            <a:pPr lvl="0"/>
            <a:r>
              <a:rPr lang="sk-SK" b="1" dirty="0" smtClean="0"/>
              <a:t>Interpretácia výsledkov  </a:t>
            </a:r>
            <a:endParaRPr lang="sk-SK" dirty="0" smtClean="0"/>
          </a:p>
          <a:p>
            <a:pPr lvl="1"/>
            <a:r>
              <a:rPr lang="sk-SK" dirty="0" smtClean="0"/>
              <a:t>Výsledky sa musia zorganizovať a interpretovať určitým systematickým spôsobom </a:t>
            </a:r>
          </a:p>
          <a:p>
            <a:pPr lvl="1"/>
            <a:r>
              <a:rPr lang="sk-SK" dirty="0" smtClean="0"/>
              <a:t>Interpretácia je proces, ktorým dávame význam výsledkom a skúmame dôsledky nálezov v širšom kontexte</a:t>
            </a:r>
          </a:p>
          <a:p>
            <a:pPr lvl="1"/>
            <a:r>
              <a:rPr lang="sk-SK" dirty="0" smtClean="0"/>
              <a:t>Proces interpretácie začína pokusom vysvetliť nálezy</a:t>
            </a:r>
          </a:p>
          <a:p>
            <a:pPr lvl="1"/>
            <a:r>
              <a:rPr lang="sk-SK" dirty="0" smtClean="0"/>
              <a:t>Uvažuje o možných skresleniach výsledkov </a:t>
            </a:r>
          </a:p>
          <a:p>
            <a:pPr lvl="1"/>
            <a:r>
              <a:rPr lang="sk-SK" dirty="0" smtClean="0"/>
              <a:t>Dáva ich do kontextu s inými prácami</a:t>
            </a:r>
          </a:p>
          <a:p>
            <a:pPr lvl="1"/>
            <a:r>
              <a:rPr lang="sk-SK" dirty="0" smtClean="0"/>
              <a:t>Navrhuje východiská pre ďalšiu činnosť (prax, výskum a pod.) </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15</a:t>
            </a:fld>
            <a:endParaRPr lang="sk-SK"/>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Limity štúdie, obmedzenia </a:t>
            </a:r>
            <a:r>
              <a:rPr lang="sk-SK" sz="2800" b="1" dirty="0" smtClean="0"/>
              <a:t>(príklad)</a:t>
            </a:r>
            <a:endParaRPr lang="sk-SK" sz="3600" b="1" dirty="0"/>
          </a:p>
        </p:txBody>
      </p:sp>
      <p:sp>
        <p:nvSpPr>
          <p:cNvPr id="3" name="Zástupný symbol obsahu 2"/>
          <p:cNvSpPr>
            <a:spLocks noGrp="1"/>
          </p:cNvSpPr>
          <p:nvPr>
            <p:ph idx="1"/>
          </p:nvPr>
        </p:nvSpPr>
        <p:spPr/>
        <p:txBody>
          <a:bodyPr>
            <a:normAutofit fontScale="92500"/>
          </a:bodyPr>
          <a:lstStyle/>
          <a:p>
            <a:r>
              <a:rPr lang="sk-SK" i="1" dirty="0" smtClean="0"/>
              <a:t>Výskum mal prebiehať v 4 krajinách - Česká republika, Slovenská republika, Nemecko a Rakúsko. Výskumne závery mali byť porovnané v rámci jednotlivých krajín. </a:t>
            </a:r>
          </a:p>
          <a:p>
            <a:r>
              <a:rPr lang="sk-SK" i="1" dirty="0" smtClean="0"/>
              <a:t>Oslovených bolo celkom 19 zdravotníckych zariadení. Slovenská republika – 8 zdravotníckych zariadení, Česká republika - 3 zdravotnícke zariadenia, Nemecko, Mníchov - 6 zdravotníckych zariadení, Rakúsko - 2 zdravotnícke zariadenia. Z oslovených 19 zdravotníckych zariadení  odpovedalo 11. S výskumom súhlasili len dve zdravotnícke zariadenia. Najčastejšími problémami, ktoré definoval manažment zdravotníckych  zariadení boli: nemožnosť nahliadať do dokumentácie pacienta z dôvodu nezahrnutia súhlasu s praxou študenta do informovaného súhlasu a nezáujem zdravotníckeho zariadenia s takýmto druhom výskumu. </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16</a:t>
            </a:fld>
            <a:endParaRPr lang="sk-SK"/>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Metódy vyhodnotenia</a:t>
            </a:r>
            <a:endParaRPr lang="sk-SK" sz="3600" b="1" dirty="0"/>
          </a:p>
        </p:txBody>
      </p:sp>
      <p:sp>
        <p:nvSpPr>
          <p:cNvPr id="3" name="Zástupný symbol obsahu 2"/>
          <p:cNvSpPr>
            <a:spLocks noGrp="1"/>
          </p:cNvSpPr>
          <p:nvPr>
            <p:ph idx="1"/>
          </p:nvPr>
        </p:nvSpPr>
        <p:spPr/>
        <p:txBody>
          <a:bodyPr>
            <a:normAutofit/>
          </a:bodyPr>
          <a:lstStyle/>
          <a:p>
            <a:r>
              <a:rPr lang="sk-SK" sz="2800" dirty="0" smtClean="0"/>
              <a:t>Absolútne čísla, percentuálne vyhodnotenie</a:t>
            </a:r>
          </a:p>
          <a:p>
            <a:pPr>
              <a:buNone/>
            </a:pPr>
            <a:endParaRPr lang="sk-SK" sz="2800" dirty="0" smtClean="0"/>
          </a:p>
          <a:p>
            <a:r>
              <a:rPr lang="sk-SK" sz="2800" dirty="0" smtClean="0"/>
              <a:t>Deskriptívna štatistika, induktívna štatistika</a:t>
            </a:r>
          </a:p>
          <a:p>
            <a:endParaRPr lang="sk-SK" sz="2800" dirty="0"/>
          </a:p>
          <a:p>
            <a:r>
              <a:rPr lang="sk-SK" sz="2800" dirty="0" smtClean="0"/>
              <a:t>Obsahová analýza, tematická analýza</a:t>
            </a:r>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17</a:t>
            </a:fld>
            <a:endParaRPr lang="sk-SK"/>
          </a:p>
        </p:txBody>
      </p:sp>
    </p:spTree>
    <p:extLst>
      <p:ext uri="{BB962C8B-B14F-4D97-AF65-F5344CB8AC3E}">
        <p14:creationId xmlns:p14="http://schemas.microsoft.com/office/powerpoint/2010/main" val="1530640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err="1" smtClean="0"/>
              <a:t>Diseminačná</a:t>
            </a:r>
            <a:r>
              <a:rPr lang="sk-SK" sz="3600" b="1" dirty="0" smtClean="0"/>
              <a:t> fáza</a:t>
            </a:r>
            <a:endParaRPr lang="sk-SK" sz="3600" b="1" dirty="0"/>
          </a:p>
        </p:txBody>
      </p:sp>
      <p:sp>
        <p:nvSpPr>
          <p:cNvPr id="3" name="Zástupný symbol obsahu 2"/>
          <p:cNvSpPr>
            <a:spLocks noGrp="1"/>
          </p:cNvSpPr>
          <p:nvPr>
            <p:ph idx="1"/>
          </p:nvPr>
        </p:nvSpPr>
        <p:spPr/>
        <p:txBody>
          <a:bodyPr>
            <a:normAutofit lnSpcReduction="10000"/>
          </a:bodyPr>
          <a:lstStyle/>
          <a:p>
            <a:r>
              <a:rPr lang="sk-SK" dirty="0" smtClean="0"/>
              <a:t>Uzatvára pre študenta kruh odpovedí na položené otázky v prvej fáze projektu </a:t>
            </a:r>
          </a:p>
          <a:p>
            <a:r>
              <a:rPr lang="sk-SK" dirty="0" smtClean="0"/>
              <a:t>Výsledky je však dôležité zverejniť (bakalárska práca, odborný časopis a pod.)</a:t>
            </a:r>
          </a:p>
          <a:p>
            <a:pPr lvl="0"/>
            <a:r>
              <a:rPr lang="sk-SK" b="1" dirty="0" smtClean="0"/>
              <a:t>Uverejnenie výsledkov prieskumu alebo výskumu</a:t>
            </a:r>
          </a:p>
          <a:p>
            <a:pPr lvl="1"/>
            <a:r>
              <a:rPr lang="sk-SK" dirty="0" smtClean="0"/>
              <a:t>Výsledky prieskumu alebo výskumu by nemali význam, ak by neboli zverejnené najmä pre ošetrovateľskú verejnosť </a:t>
            </a:r>
          </a:p>
          <a:p>
            <a:pPr lvl="1"/>
            <a:r>
              <a:rPr lang="sk-SK" dirty="0" smtClean="0"/>
              <a:t>V našom prípade je to spracovanie bakalárskej práce</a:t>
            </a:r>
          </a:p>
          <a:p>
            <a:pPr lvl="0"/>
            <a:r>
              <a:rPr lang="sk-SK" b="1" dirty="0" smtClean="0"/>
              <a:t>Využitie nálezov</a:t>
            </a:r>
          </a:p>
          <a:p>
            <a:pPr lvl="1"/>
            <a:r>
              <a:rPr lang="sk-SK" dirty="0" smtClean="0"/>
              <a:t>Je ideálne, ak záverečný krok práce je plánom pre jeho reálne využitie </a:t>
            </a:r>
          </a:p>
          <a:p>
            <a:pPr lvl="1"/>
            <a:r>
              <a:rPr lang="sk-SK" dirty="0" smtClean="0"/>
              <a:t>Návrhy a opatrenia pre prax je dôležité zahrnúť do výskumných bakalárskych prác, možno tak prispieť k zlepšeniu ošetrovateľskej praxe</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18</a:t>
            </a:fld>
            <a:endParaRPr lang="sk-SK"/>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Návrhy a opatrenia pre prax </a:t>
            </a:r>
            <a:r>
              <a:rPr lang="sk-SK" sz="2800" b="1" dirty="0" smtClean="0"/>
              <a:t>(príklad)</a:t>
            </a:r>
            <a:endParaRPr lang="sk-SK" sz="3600" b="1" dirty="0"/>
          </a:p>
        </p:txBody>
      </p:sp>
      <p:sp>
        <p:nvSpPr>
          <p:cNvPr id="3" name="Zástupný symbol obsahu 2"/>
          <p:cNvSpPr>
            <a:spLocks noGrp="1"/>
          </p:cNvSpPr>
          <p:nvPr>
            <p:ph idx="1"/>
          </p:nvPr>
        </p:nvSpPr>
        <p:spPr/>
        <p:txBody>
          <a:bodyPr>
            <a:normAutofit fontScale="70000" lnSpcReduction="20000"/>
          </a:bodyPr>
          <a:lstStyle/>
          <a:p>
            <a:r>
              <a:rPr lang="sk-SK" i="1" dirty="0" smtClean="0"/>
              <a:t>Na základe informácií zistených výskumným šetrením odporúčame pre prax tieto návrhy:</a:t>
            </a:r>
          </a:p>
          <a:p>
            <a:pPr lvl="0"/>
            <a:r>
              <a:rPr lang="sk-SK" i="1" dirty="0" smtClean="0"/>
              <a:t>Vykonať dôkladnú diagnostiku problému na daných pracoviskách. Zostaviť pracovný tým, ktorý prešetrí situáciu na jednotlivých oddeleniach (posúdené budú jednotlivé bariéry, potenciál pracoviska) a vypracuje strategický plán ,,Zavedenie hodnotiacich nástrojov do geriatrickej praxe.“ Budú určený zodpovedný pracovníci pre: analýzu situácie, vypracovanie strategického plánu, realizačný tím, audítorský tím. </a:t>
            </a:r>
          </a:p>
          <a:p>
            <a:pPr lvl="0"/>
            <a:r>
              <a:rPr lang="sk-SK" i="1" dirty="0" smtClean="0"/>
              <a:t>Realizovať školenia ošetrovateľského manažmentu v oblasti využívania hodnotiacich nástrojov. </a:t>
            </a:r>
          </a:p>
          <a:p>
            <a:pPr lvl="0"/>
            <a:r>
              <a:rPr lang="sk-SK" i="1" dirty="0" smtClean="0"/>
              <a:t>Vypracovať súbor základných škál vhodných pre geriatrickú prax. Štandardný súbor pre dané pracovisko. Zamedzí sa tak rôznorodosti škál (hodnotiacich tú istú oblasť), používaných sestrami na jednom oddelení. Predpokladáme, že najlepšie by mohli súbor škál spracovať vedúce a staničné sestry, nakoľko majú detailne znalosti o fungovaní svojho pracoviska.</a:t>
            </a:r>
          </a:p>
          <a:p>
            <a:pPr lvl="0"/>
            <a:r>
              <a:rPr lang="sk-SK" i="1" dirty="0" smtClean="0"/>
              <a:t>Realizovať školenie pre sestry týkajúce sa využívania hodnotiacich nástrojov. Sériu školení zamerať do jednotlivých okruhov, podľa oblastí hodnotenia. Každý okruh bude obsahovať hodnotiace nástroje s najlepšími výsledkami v praxi. Školenie bude zamerané prevažne na to kedy aký nástroj použiť, posúdenie so špecifikami na geriatrickú prax, ako aj na správne vyhodnotenie daného nástroja. </a:t>
            </a:r>
          </a:p>
          <a:p>
            <a:endParaRPr lang="sk-SK"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19</a:t>
            </a:fld>
            <a:endParaRPr lang="sk-SK"/>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404664"/>
            <a:ext cx="8229600" cy="990600"/>
          </a:xfrm>
        </p:spPr>
        <p:txBody>
          <a:bodyPr>
            <a:normAutofit/>
          </a:bodyPr>
          <a:lstStyle/>
          <a:p>
            <a:r>
              <a:rPr lang="sk-SK" sz="3600" b="1" dirty="0" smtClean="0"/>
              <a:t>Štruktúra bakalárskej práce</a:t>
            </a:r>
            <a:endParaRPr lang="sk-SK" sz="3600" b="1" dirty="0"/>
          </a:p>
        </p:txBody>
      </p:sp>
      <p:sp>
        <p:nvSpPr>
          <p:cNvPr id="3" name="Zástupný symbol obsahu 2"/>
          <p:cNvSpPr>
            <a:spLocks noGrp="1"/>
          </p:cNvSpPr>
          <p:nvPr>
            <p:ph idx="1"/>
          </p:nvPr>
        </p:nvSpPr>
        <p:spPr>
          <a:xfrm>
            <a:off x="457200" y="1340768"/>
            <a:ext cx="8229600" cy="4876800"/>
          </a:xfrm>
        </p:spPr>
        <p:txBody>
          <a:bodyPr>
            <a:noAutofit/>
          </a:bodyPr>
          <a:lstStyle/>
          <a:p>
            <a:r>
              <a:rPr lang="sk-SK" dirty="0" smtClean="0"/>
              <a:t>Úvod</a:t>
            </a:r>
          </a:p>
          <a:p>
            <a:r>
              <a:rPr lang="sk-SK" dirty="0" smtClean="0"/>
              <a:t>Jadro</a:t>
            </a:r>
          </a:p>
          <a:p>
            <a:r>
              <a:rPr lang="sk-SK" dirty="0" smtClean="0"/>
              <a:t>Záver</a:t>
            </a:r>
          </a:p>
          <a:p>
            <a:r>
              <a:rPr lang="sk-SK" dirty="0" smtClean="0"/>
              <a:t>Zoznam použitej literatúry</a:t>
            </a:r>
          </a:p>
          <a:p>
            <a:pPr marL="0" indent="0">
              <a:buNone/>
            </a:pPr>
            <a:endParaRPr lang="sk-SK" dirty="0" smtClean="0"/>
          </a:p>
          <a:p>
            <a:r>
              <a:rPr lang="sk-SK" dirty="0" smtClean="0"/>
              <a:t>Súčasný stav riešenej problematiky doma a v zahraničí</a:t>
            </a:r>
          </a:p>
          <a:p>
            <a:r>
              <a:rPr lang="sk-SK" dirty="0" smtClean="0"/>
              <a:t>Cieľ práce</a:t>
            </a:r>
          </a:p>
          <a:p>
            <a:r>
              <a:rPr lang="sk-SK" dirty="0" smtClean="0"/>
              <a:t>Metodika práce a metódy skúmania</a:t>
            </a:r>
          </a:p>
          <a:p>
            <a:r>
              <a:rPr lang="sk-SK" dirty="0" smtClean="0"/>
              <a:t>Výsledky práce </a:t>
            </a:r>
          </a:p>
          <a:p>
            <a:r>
              <a:rPr lang="sk-SK" dirty="0" smtClean="0"/>
              <a:t>Diskusia</a:t>
            </a:r>
          </a:p>
          <a:p>
            <a:endParaRPr lang="sk-SK" sz="1600" dirty="0" smtClean="0">
              <a:hlinkClick r:id="rId2"/>
            </a:endParaRPr>
          </a:p>
          <a:p>
            <a:r>
              <a:rPr lang="sk-SK" sz="1600" dirty="0" smtClean="0">
                <a:hlinkClick r:id="rId2"/>
              </a:rPr>
              <a:t>Smernica rektora Vnútorný predpis č. 12/2013</a:t>
            </a:r>
            <a:r>
              <a:rPr lang="sk-SK" sz="1600" dirty="0" smtClean="0"/>
              <a:t> o základných náležitostiach záverečných prác</a:t>
            </a:r>
          </a:p>
          <a:p>
            <a:endParaRPr lang="sk-SK" dirty="0" smtClean="0"/>
          </a:p>
          <a:p>
            <a:endParaRPr lang="sk-SK" sz="1400"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20</a:t>
            </a:fld>
            <a:endParaRPr lang="sk-SK"/>
          </a:p>
        </p:txBody>
      </p:sp>
    </p:spTree>
    <p:extLst>
      <p:ext uri="{BB962C8B-B14F-4D97-AF65-F5344CB8AC3E}">
        <p14:creationId xmlns:p14="http://schemas.microsoft.com/office/powerpoint/2010/main" val="1961985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404664"/>
            <a:ext cx="8229600" cy="990600"/>
          </a:xfrm>
        </p:spPr>
        <p:txBody>
          <a:bodyPr>
            <a:normAutofit/>
          </a:bodyPr>
          <a:lstStyle/>
          <a:p>
            <a:r>
              <a:rPr lang="sk-SK" sz="3600" b="1" dirty="0" smtClean="0"/>
              <a:t>Časový harmonogram</a:t>
            </a:r>
            <a:endParaRPr lang="sk-SK" sz="3600" b="1" dirty="0"/>
          </a:p>
        </p:txBody>
      </p:sp>
      <p:graphicFrame>
        <p:nvGraphicFramePr>
          <p:cNvPr id="6" name="Zástupný symbol obsahu 5"/>
          <p:cNvGraphicFramePr>
            <a:graphicFrameLocks noGrp="1"/>
          </p:cNvGraphicFramePr>
          <p:nvPr>
            <p:ph idx="1"/>
            <p:extLst>
              <p:ext uri="{D42A27DB-BD31-4B8C-83A1-F6EECF244321}">
                <p14:modId xmlns:p14="http://schemas.microsoft.com/office/powerpoint/2010/main" val="667500202"/>
              </p:ext>
            </p:extLst>
          </p:nvPr>
        </p:nvGraphicFramePr>
        <p:xfrm>
          <a:off x="457200" y="1484784"/>
          <a:ext cx="8229600" cy="5232400"/>
        </p:xfrm>
        <a:graphic>
          <a:graphicData uri="http://schemas.openxmlformats.org/drawingml/2006/table">
            <a:tbl>
              <a:tblPr firstRow="1" bandRow="1">
                <a:tableStyleId>{5C22544A-7EE6-4342-B048-85BDC9FD1C3A}</a:tableStyleId>
              </a:tblPr>
              <a:tblGrid>
                <a:gridCol w="4114800"/>
                <a:gridCol w="4114800"/>
              </a:tblGrid>
              <a:tr h="370840">
                <a:tc>
                  <a:txBody>
                    <a:bodyPr/>
                    <a:lstStyle/>
                    <a:p>
                      <a:endParaRPr lang="sk-SK" dirty="0"/>
                    </a:p>
                  </a:txBody>
                  <a:tcPr/>
                </a:tc>
                <a:tc>
                  <a:txBody>
                    <a:bodyPr/>
                    <a:lstStyle/>
                    <a:p>
                      <a:endParaRPr lang="sk-SK"/>
                    </a:p>
                  </a:txBody>
                  <a:tcPr/>
                </a:tc>
              </a:tr>
              <a:tr h="370840">
                <a:tc>
                  <a:txBody>
                    <a:bodyPr/>
                    <a:lstStyle/>
                    <a:p>
                      <a:r>
                        <a:rPr lang="sk-SK" dirty="0" smtClean="0"/>
                        <a:t>Výber témy</a:t>
                      </a:r>
                      <a:endParaRPr lang="sk-SK" dirty="0"/>
                    </a:p>
                  </a:txBody>
                  <a:tcPr/>
                </a:tc>
                <a:tc>
                  <a:txBody>
                    <a:bodyPr/>
                    <a:lstStyle/>
                    <a:p>
                      <a:r>
                        <a:rPr lang="sk-SK" dirty="0" smtClean="0"/>
                        <a:t>November 2014</a:t>
                      </a:r>
                      <a:endParaRPr lang="sk-SK" dirty="0"/>
                    </a:p>
                  </a:txBody>
                  <a:tcPr/>
                </a:tc>
              </a:tr>
              <a:tr h="370840">
                <a:tc>
                  <a:txBody>
                    <a:bodyPr/>
                    <a:lstStyle/>
                    <a:p>
                      <a:r>
                        <a:rPr lang="sk-SK" dirty="0" smtClean="0"/>
                        <a:t>Štúdium literatúry, </a:t>
                      </a:r>
                      <a:r>
                        <a:rPr lang="sk-SK" sz="1800" kern="1200" dirty="0" smtClean="0">
                          <a:solidFill>
                            <a:schemeClr val="dk1"/>
                          </a:solidFill>
                          <a:latin typeface="+mn-lt"/>
                          <a:ea typeface="+mn-ea"/>
                          <a:cs typeface="+mn-cs"/>
                        </a:rPr>
                        <a:t>excerpovanie –</a:t>
                      </a:r>
                    </a:p>
                    <a:p>
                      <a:r>
                        <a:rPr lang="sk-SK" sz="1800" kern="1200" dirty="0" smtClean="0">
                          <a:solidFill>
                            <a:schemeClr val="dk1"/>
                          </a:solidFill>
                          <a:latin typeface="+mn-lt"/>
                          <a:ea typeface="+mn-ea"/>
                          <a:cs typeface="+mn-cs"/>
                        </a:rPr>
                        <a:t>vypisovanie poznámok</a:t>
                      </a:r>
                    </a:p>
                  </a:txBody>
                  <a:tcPr/>
                </a:tc>
                <a:tc>
                  <a:txBody>
                    <a:bodyPr/>
                    <a:lstStyle/>
                    <a:p>
                      <a:endParaRPr lang="sk-SK" dirty="0"/>
                    </a:p>
                  </a:txBody>
                  <a:tcPr/>
                </a:tc>
              </a:tr>
              <a:tr h="370840">
                <a:tc>
                  <a:txBody>
                    <a:bodyPr/>
                    <a:lstStyle/>
                    <a:p>
                      <a:r>
                        <a:rPr lang="sk-SK" dirty="0" smtClean="0"/>
                        <a:t>Formulácia problému,</a:t>
                      </a:r>
                      <a:r>
                        <a:rPr lang="sk-SK" baseline="0" dirty="0" smtClean="0"/>
                        <a:t> cieľa, výber metódy</a:t>
                      </a:r>
                      <a:endParaRPr lang="sk-SK" dirty="0"/>
                    </a:p>
                  </a:txBody>
                  <a:tcPr/>
                </a:tc>
                <a:tc>
                  <a:txBody>
                    <a:bodyPr/>
                    <a:lstStyle/>
                    <a:p>
                      <a:endParaRPr lang="sk-SK"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dirty="0" smtClean="0"/>
                        <a:t>Teoretická časť práce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dirty="0" smtClean="0"/>
                        <a:t>Január 2015</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dirty="0" smtClean="0"/>
                        <a:t>Zber</a:t>
                      </a:r>
                      <a:r>
                        <a:rPr lang="sk-SK" baseline="0" dirty="0" smtClean="0"/>
                        <a:t> údajov a spracovanie údajov</a:t>
                      </a:r>
                      <a:endParaRPr lang="sk-SK"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sk-SK" sz="1800" kern="1200" dirty="0" smtClean="0">
                          <a:solidFill>
                            <a:schemeClr val="dk1"/>
                          </a:solidFill>
                          <a:latin typeface="+mn-lt"/>
                          <a:ea typeface="+mn-ea"/>
                          <a:cs typeface="+mn-cs"/>
                        </a:rPr>
                        <a:t>Analýza,</a:t>
                      </a:r>
                      <a:r>
                        <a:rPr lang="sk-SK" sz="1800" kern="1200" baseline="0" dirty="0" smtClean="0">
                          <a:solidFill>
                            <a:schemeClr val="dk1"/>
                          </a:solidFill>
                          <a:latin typeface="+mn-lt"/>
                          <a:ea typeface="+mn-ea"/>
                          <a:cs typeface="+mn-cs"/>
                        </a:rPr>
                        <a:t> </a:t>
                      </a:r>
                      <a:r>
                        <a:rPr lang="sk-SK" sz="1800" kern="1200" dirty="0" smtClean="0">
                          <a:solidFill>
                            <a:schemeClr val="dk1"/>
                          </a:solidFill>
                          <a:latin typeface="+mn-lt"/>
                          <a:ea typeface="+mn-ea"/>
                          <a:cs typeface="+mn-cs"/>
                        </a:rPr>
                        <a:t> vysvetlenie nálezov</a:t>
                      </a:r>
                    </a:p>
                    <a:p>
                      <a:pPr marL="0" marR="0" indent="0" algn="l" defTabSz="914400" rtl="0" eaLnBrk="1" fontAlgn="auto" latinLnBrk="0" hangingPunct="1">
                        <a:lnSpc>
                          <a:spcPct val="100000"/>
                        </a:lnSpc>
                        <a:spcBef>
                          <a:spcPts val="0"/>
                        </a:spcBef>
                        <a:spcAft>
                          <a:spcPts val="0"/>
                        </a:spcAft>
                        <a:buClrTx/>
                        <a:buSzTx/>
                        <a:buFontTx/>
                        <a:buNone/>
                        <a:tabLst/>
                        <a:defRPr/>
                      </a:pPr>
                      <a:r>
                        <a:rPr lang="sk-SK" sz="1800" kern="1200" dirty="0" smtClean="0">
                          <a:solidFill>
                            <a:schemeClr val="dk1"/>
                          </a:solidFill>
                          <a:latin typeface="+mn-lt"/>
                          <a:ea typeface="+mn-ea"/>
                          <a:cs typeface="+mn-cs"/>
                        </a:rPr>
                        <a:t>Porovnanie s doterajším poznaním a využitie pre prax</a:t>
                      </a:r>
                    </a:p>
                  </a:txBody>
                  <a:tcPr/>
                </a:tc>
                <a:tc>
                  <a:txBody>
                    <a:bodyPr/>
                    <a:lstStyle/>
                    <a:p>
                      <a:endParaRPr lang="sk-SK"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sz="1800" kern="1200" dirty="0" smtClean="0">
                          <a:solidFill>
                            <a:schemeClr val="dk1"/>
                          </a:solidFill>
                          <a:latin typeface="+mn-lt"/>
                          <a:ea typeface="+mn-ea"/>
                          <a:cs typeface="+mn-cs"/>
                        </a:rPr>
                        <a:t>Opis výskumu od začiatku až do konca</a:t>
                      </a:r>
                      <a:endParaRPr lang="sk-SK" dirty="0" smtClean="0"/>
                    </a:p>
                  </a:txBody>
                  <a:tcPr/>
                </a:tc>
                <a:tc>
                  <a:txBody>
                    <a:bodyPr/>
                    <a:lstStyle/>
                    <a:p>
                      <a:endParaRPr lang="sk-SK" dirty="0"/>
                    </a:p>
                  </a:txBody>
                  <a:tcPr/>
                </a:tc>
              </a:tr>
              <a:tr h="370840">
                <a:tc>
                  <a:txBody>
                    <a:bodyPr/>
                    <a:lstStyle/>
                    <a:p>
                      <a:r>
                        <a:rPr lang="sk-SK" sz="1800" kern="1200" dirty="0" smtClean="0">
                          <a:solidFill>
                            <a:schemeClr val="dk1"/>
                          </a:solidFill>
                          <a:latin typeface="+mn-lt"/>
                          <a:ea typeface="+mn-ea"/>
                          <a:cs typeface="+mn-cs"/>
                        </a:rPr>
                        <a:t>Dokončenie a</a:t>
                      </a:r>
                      <a:r>
                        <a:rPr lang="sk-SK" sz="1800" kern="1200" baseline="0" dirty="0" smtClean="0">
                          <a:solidFill>
                            <a:schemeClr val="dk1"/>
                          </a:solidFill>
                          <a:latin typeface="+mn-lt"/>
                          <a:ea typeface="+mn-ea"/>
                          <a:cs typeface="+mn-cs"/>
                        </a:rPr>
                        <a:t>  </a:t>
                      </a:r>
                      <a:r>
                        <a:rPr lang="sk-SK" sz="1800" kern="1200" dirty="0" smtClean="0">
                          <a:solidFill>
                            <a:schemeClr val="dk1"/>
                          </a:solidFill>
                          <a:latin typeface="+mn-lt"/>
                          <a:ea typeface="+mn-ea"/>
                          <a:cs typeface="+mn-cs"/>
                        </a:rPr>
                        <a:t>úprava teoretickej časti </a:t>
                      </a:r>
                    </a:p>
                  </a:txBody>
                  <a:tcPr/>
                </a:tc>
                <a:tc>
                  <a:txBody>
                    <a:bodyPr/>
                    <a:lstStyle/>
                    <a:p>
                      <a:endParaRPr lang="sk-SK"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dirty="0" smtClean="0"/>
                        <a:t>Odovzdanie</a:t>
                      </a:r>
                      <a:r>
                        <a:rPr lang="sk-SK" baseline="0" dirty="0" smtClean="0"/>
                        <a:t> bakalárskej práce</a:t>
                      </a:r>
                      <a:endParaRPr lang="sk-SK"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sk-SK"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sk-SK" dirty="0" smtClean="0"/>
                        <a:t>Apríl 2016</a:t>
                      </a:r>
                    </a:p>
                    <a:p>
                      <a:endParaRPr lang="sk-SK" dirty="0"/>
                    </a:p>
                  </a:txBody>
                  <a:tcPr/>
                </a:tc>
              </a:tr>
            </a:tbl>
          </a:graphicData>
        </a:graphic>
      </p:graphicFrame>
      <p:sp>
        <p:nvSpPr>
          <p:cNvPr id="4" name="Zástupný symbol päty 3"/>
          <p:cNvSpPr>
            <a:spLocks noGrp="1"/>
          </p:cNvSpPr>
          <p:nvPr>
            <p:ph type="ftr" sz="quarter" idx="11"/>
          </p:nvPr>
        </p:nvSpPr>
        <p:spPr/>
        <p:txBody>
          <a:bodyPr/>
          <a:lstStyle/>
          <a:p>
            <a:r>
              <a:rPr lang="sk-SK" dirty="0" smtClean="0"/>
              <a:t>Katarína </a:t>
            </a:r>
            <a:r>
              <a:rPr lang="sk-SK" dirty="0" err="1" smtClean="0"/>
              <a:t>Žiaková</a:t>
            </a:r>
            <a:r>
              <a:rPr lang="sk-SK" dirty="0" smtClean="0"/>
              <a:t> | JLF UK | 2015</a:t>
            </a:r>
            <a:endParaRPr lang="sk-SK" dirty="0"/>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21</a:t>
            </a:fld>
            <a:endParaRPr lang="sk-SK"/>
          </a:p>
        </p:txBody>
      </p:sp>
    </p:spTree>
    <p:extLst>
      <p:ext uri="{BB962C8B-B14F-4D97-AF65-F5344CB8AC3E}">
        <p14:creationId xmlns:p14="http://schemas.microsoft.com/office/powerpoint/2010/main" val="26296223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sk-SK" sz="3600" b="1" dirty="0" smtClean="0"/>
              <a:t>Použitá literatúra</a:t>
            </a:r>
            <a:endParaRPr lang="sk-SK" sz="3600" b="1" dirty="0"/>
          </a:p>
        </p:txBody>
      </p:sp>
      <p:sp>
        <p:nvSpPr>
          <p:cNvPr id="3" name="Zástupný symbol obsahu 2"/>
          <p:cNvSpPr>
            <a:spLocks noGrp="1"/>
          </p:cNvSpPr>
          <p:nvPr>
            <p:ph idx="1"/>
          </p:nvPr>
        </p:nvSpPr>
        <p:spPr/>
        <p:txBody>
          <a:bodyPr>
            <a:normAutofit fontScale="92500" lnSpcReduction="20000"/>
          </a:bodyPr>
          <a:lstStyle/>
          <a:p>
            <a:r>
              <a:rPr lang="sk-SK" dirty="0" smtClean="0"/>
              <a:t>GAVORA, P</a:t>
            </a:r>
            <a:r>
              <a:rPr lang="sk-SK" dirty="0"/>
              <a:t>. a kol. Elektronická učebnica pedagogického výskumu [</a:t>
            </a:r>
            <a:r>
              <a:rPr lang="sk-SK" dirty="0" err="1"/>
              <a:t>online</a:t>
            </a:r>
            <a:r>
              <a:rPr lang="sk-SK" dirty="0"/>
              <a:t>]. Bratislava: Univerzita Komenského, 2010. [11-20-2015]. Dostupné na: </a:t>
            </a:r>
            <a:r>
              <a:rPr lang="sk-SK" dirty="0">
                <a:hlinkClick r:id="rId2"/>
              </a:rPr>
              <a:t>http://www.e-metodologia.fedu.uniba.sk</a:t>
            </a:r>
            <a:r>
              <a:rPr lang="sk-SK" dirty="0" smtClean="0">
                <a:hlinkClick r:id="rId2"/>
              </a:rPr>
              <a:t>/</a:t>
            </a:r>
            <a:r>
              <a:rPr lang="sk-SK" dirty="0" smtClean="0"/>
              <a:t>. </a:t>
            </a:r>
            <a:endParaRPr lang="sk-SK" dirty="0" smtClean="0"/>
          </a:p>
          <a:p>
            <a:r>
              <a:rPr lang="sk-SK" altLang="sk-SK" dirty="0" smtClean="0"/>
              <a:t>ŽIAKOVÁ</a:t>
            </a:r>
            <a:r>
              <a:rPr lang="sk-SK" altLang="sk-SK" dirty="0" smtClean="0"/>
              <a:t>, K. a kol. </a:t>
            </a:r>
            <a:r>
              <a:rPr lang="sk-SK" altLang="sk-SK" i="1" dirty="0"/>
              <a:t>Ošetrovateľstvo: teória a vedecký výskum</a:t>
            </a:r>
            <a:r>
              <a:rPr lang="sk-SK" altLang="sk-SK" dirty="0"/>
              <a:t>. </a:t>
            </a:r>
            <a:r>
              <a:rPr lang="sk-SK" altLang="sk-SK" dirty="0" smtClean="0"/>
              <a:t>Martin: </a:t>
            </a:r>
            <a:r>
              <a:rPr lang="sk-SK" altLang="sk-SK" dirty="0"/>
              <a:t>Vydavateľstvo Osveta, 2009, s.13 – 73</a:t>
            </a:r>
            <a:r>
              <a:rPr lang="sk-SK" altLang="sk-SK" dirty="0" smtClean="0"/>
              <a:t>.</a:t>
            </a:r>
          </a:p>
          <a:p>
            <a:r>
              <a:rPr lang="sk-SK" altLang="sk-SK" dirty="0" smtClean="0"/>
              <a:t>ULRICHOVÁ, K. </a:t>
            </a:r>
            <a:r>
              <a:rPr lang="sk-SK" i="1" dirty="0" smtClean="0"/>
              <a:t>Využívanie hodnotiacich nástrojov v starostlivosti o seniorov. </a:t>
            </a:r>
            <a:r>
              <a:rPr lang="sk-SK" dirty="0" smtClean="0"/>
              <a:t>D</a:t>
            </a:r>
            <a:r>
              <a:rPr lang="sk-SK" altLang="sk-SK" dirty="0" smtClean="0"/>
              <a:t>iplomová práca. Brno, Masarykova univerzita, 2012. </a:t>
            </a:r>
            <a:r>
              <a:rPr lang="sk-SK" altLang="sk-SK" dirty="0" smtClean="0"/>
              <a:t>119</a:t>
            </a:r>
            <a:r>
              <a:rPr lang="sk-SK" altLang="sk-SK" dirty="0"/>
              <a:t> </a:t>
            </a:r>
            <a:r>
              <a:rPr lang="sk-SK" altLang="sk-SK" dirty="0" smtClean="0"/>
              <a:t>s.</a:t>
            </a:r>
            <a:endParaRPr lang="sk-SK" altLang="sk-SK" dirty="0" smtClean="0"/>
          </a:p>
          <a:p>
            <a:r>
              <a:rPr lang="sk-SK" altLang="sk-SK" dirty="0" smtClean="0"/>
              <a:t>ZELENÍKOVÁ, R. </a:t>
            </a:r>
            <a:r>
              <a:rPr lang="sk-SK" i="1" dirty="0" smtClean="0"/>
              <a:t>Problematika </a:t>
            </a:r>
            <a:r>
              <a:rPr lang="sk-SK" i="1" dirty="0" err="1" smtClean="0"/>
              <a:t>validizácie</a:t>
            </a:r>
            <a:r>
              <a:rPr lang="sk-SK" i="1" dirty="0" smtClean="0"/>
              <a:t> ošetrovateľských diagnóz. </a:t>
            </a:r>
            <a:r>
              <a:rPr lang="sk-SK" altLang="sk-SK" dirty="0" smtClean="0"/>
              <a:t>Dizertačná práca. Martin, JLF UK, 2011. </a:t>
            </a:r>
            <a:r>
              <a:rPr lang="sk-SK" altLang="sk-SK" smtClean="0"/>
              <a:t>121 s</a:t>
            </a:r>
            <a:r>
              <a:rPr lang="sk-SK" altLang="sk-SK"/>
              <a:t>. </a:t>
            </a:r>
            <a:endParaRPr lang="sk-SK" altLang="sk-SK" dirty="0" smtClean="0"/>
          </a:p>
          <a:p>
            <a:r>
              <a:rPr lang="sk-SK" i="1" dirty="0">
                <a:hlinkClick r:id="rId3"/>
              </a:rPr>
              <a:t>Smernica rektora Vnútorný predpis č. 12/2013</a:t>
            </a:r>
            <a:r>
              <a:rPr lang="sk-SK" i="1" dirty="0"/>
              <a:t> o základných náležitostiach záverečných </a:t>
            </a:r>
            <a:r>
              <a:rPr lang="sk-SK" i="1" dirty="0" smtClean="0"/>
              <a:t>prác</a:t>
            </a:r>
          </a:p>
          <a:p>
            <a:r>
              <a:rPr lang="sk-SK" i="1" dirty="0" smtClean="0">
                <a:hlinkClick r:id="rId4"/>
              </a:rPr>
              <a:t>Vnútorný </a:t>
            </a:r>
            <a:r>
              <a:rPr lang="sk-SK" i="1" dirty="0">
                <a:hlinkClick r:id="rId4"/>
              </a:rPr>
              <a:t>predpis č. 3/2012</a:t>
            </a:r>
            <a:r>
              <a:rPr lang="sk-SK" i="1" dirty="0"/>
              <a:t> o záverečných (bakalárskych a diplomových) prácach študentov JLF UK v Martine</a:t>
            </a:r>
            <a:endParaRPr lang="sk-SK" altLang="sk-SK" i="1" dirty="0"/>
          </a:p>
        </p:txBody>
      </p:sp>
      <p:sp>
        <p:nvSpPr>
          <p:cNvPr id="4" name="Zástupný symbol päty 3"/>
          <p:cNvSpPr>
            <a:spLocks noGrp="1"/>
          </p:cNvSpPr>
          <p:nvPr>
            <p:ph type="ftr" sz="quarter" idx="11"/>
          </p:nvPr>
        </p:nvSpPr>
        <p:spPr/>
        <p:txBody>
          <a:bodyPr/>
          <a:lstStyle/>
          <a:p>
            <a:r>
              <a:rPr lang="sk-SK" smtClean="0"/>
              <a:t>Katarína Žiaková | JLF UK | 2015</a:t>
            </a:r>
            <a:endParaRPr lang="sk-SK"/>
          </a:p>
        </p:txBody>
      </p:sp>
      <p:sp>
        <p:nvSpPr>
          <p:cNvPr id="5" name="Zástupný symbol čísla snímky 4"/>
          <p:cNvSpPr>
            <a:spLocks noGrp="1"/>
          </p:cNvSpPr>
          <p:nvPr>
            <p:ph type="sldNum" sz="quarter" idx="12"/>
          </p:nvPr>
        </p:nvSpPr>
        <p:spPr/>
        <p:txBody>
          <a:bodyPr/>
          <a:lstStyle/>
          <a:p>
            <a:fld id="{F4E94759-E407-40FA-9B55-D38E6A433E33}" type="slidenum">
              <a:rPr lang="sk-SK" smtClean="0"/>
              <a:pPr/>
              <a:t>22</a:t>
            </a:fld>
            <a:endParaRPr lang="sk-SK"/>
          </a:p>
        </p:txBody>
      </p:sp>
    </p:spTree>
    <p:extLst>
      <p:ext uri="{BB962C8B-B14F-4D97-AF65-F5344CB8AC3E}">
        <p14:creationId xmlns:p14="http://schemas.microsoft.com/office/powerpoint/2010/main" val="33122998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Jasnosť">
  <a:themeElements>
    <a:clrScheme name="Jasnosť">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klas. ver.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Jasnosť">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3242</TotalTime>
  <Words>998</Words>
  <Application>Microsoft Office PowerPoint</Application>
  <PresentationFormat>Prezentácia na obrazovke (4:3)</PresentationFormat>
  <Paragraphs>235</Paragraphs>
  <Slides>22</Slides>
  <Notes>0</Notes>
  <HiddenSlides>0</HiddenSlides>
  <MMClips>0</MMClips>
  <ScaleCrop>false</ScaleCrop>
  <HeadingPairs>
    <vt:vector size="4" baseType="variant">
      <vt:variant>
        <vt:lpstr>Motív</vt:lpstr>
      </vt:variant>
      <vt:variant>
        <vt:i4>1</vt:i4>
      </vt:variant>
      <vt:variant>
        <vt:lpstr>Nadpisy snímok</vt:lpstr>
      </vt:variant>
      <vt:variant>
        <vt:i4>22</vt:i4>
      </vt:variant>
    </vt:vector>
  </HeadingPairs>
  <TitlesOfParts>
    <vt:vector size="23" baseType="lpstr">
      <vt:lpstr>Jasnosť</vt:lpstr>
      <vt:lpstr>FÁZY VýskumnÉho procesu</vt:lpstr>
      <vt:lpstr>Fázy výskumu </vt:lpstr>
      <vt:lpstr>Bakalárska práca</vt:lpstr>
      <vt:lpstr> Koncepčná fáza Poznatková základňa k výskumu </vt:lpstr>
      <vt:lpstr>Koncepčná fáza Štúdium literatúry</vt:lpstr>
      <vt:lpstr>Otázky koncepčnej fázy</vt:lpstr>
      <vt:lpstr>Od témy k výskumným otázkam</vt:lpstr>
      <vt:lpstr>Cieľ a výskumné otázky (vzor)</vt:lpstr>
      <vt:lpstr>Cieľ a výskumné otázky (vzor)</vt:lpstr>
      <vt:lpstr>Fáza návrhu a plánovania</vt:lpstr>
      <vt:lpstr>Empirická fáza</vt:lpstr>
      <vt:lpstr>Výber metodiky a výskumného nástroja</vt:lpstr>
      <vt:lpstr>Výber metodiky a výskumného nástroja</vt:lpstr>
      <vt:lpstr>Opis nástroja (vzor)</vt:lpstr>
      <vt:lpstr>Analytická fáza</vt:lpstr>
      <vt:lpstr>Limity štúdie, obmedzenia (príklad)</vt:lpstr>
      <vt:lpstr>Metódy vyhodnotenia</vt:lpstr>
      <vt:lpstr>Diseminačná fáza</vt:lpstr>
      <vt:lpstr>Návrhy a opatrenia pre prax (príklad)</vt:lpstr>
      <vt:lpstr>Štruktúra bakalárskej práce</vt:lpstr>
      <vt:lpstr>Časový harmonogram</vt:lpstr>
      <vt:lpstr>Použitá literatúra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Vyhľadávanie literárnych prameňov, ich použitie a spracovanie.</dc:title>
  <dc:creator>Juraj Cap</dc:creator>
  <cp:lastModifiedBy>Juraj Cap</cp:lastModifiedBy>
  <cp:revision>69</cp:revision>
  <dcterms:created xsi:type="dcterms:W3CDTF">2015-02-22T08:00:20Z</dcterms:created>
  <dcterms:modified xsi:type="dcterms:W3CDTF">2015-10-20T10:41:42Z</dcterms:modified>
</cp:coreProperties>
</file>