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4" r:id="rId17"/>
    <p:sldId id="275" r:id="rId18"/>
    <p:sldId id="276" r:id="rId19"/>
    <p:sldId id="277" r:id="rId20"/>
    <p:sldId id="270" r:id="rId21"/>
    <p:sldId id="271" r:id="rId22"/>
    <p:sldId id="272" r:id="rId2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Upravte štýl predlohy podnadpisov</a:t>
            </a:r>
            <a:endParaRPr kumimoji="0" lang="en-US"/>
          </a:p>
        </p:txBody>
      </p:sp>
      <p:sp>
        <p:nvSpPr>
          <p:cNvPr id="31" name="Zástupný symbol dátumu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18" name="Zástupný symbol päty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sk-SK" smtClean="0"/>
              <a:t>Upravte štýly predlohy textu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0" name="Zástupný symbol obrázka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nadpisu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1" name="Zástupný symbol textu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27" name="Zástupný symbol dátumu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7BAC89C-EB71-4E7D-BBBD-11962EB0FF21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16" name="Zástupný symbol čísla snímky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2D1ECD8-CDF3-4D51-BA14-1B31AAD9E41E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smtClean="0"/>
              <a:t>Panoramatické prístroje a techniky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417103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Rozdelenie </a:t>
            </a:r>
            <a:r>
              <a:rPr lang="sk-SK" dirty="0" err="1" smtClean="0">
                <a:solidFill>
                  <a:schemeClr val="tx2"/>
                </a:solidFill>
              </a:rPr>
              <a:t>panormATICKýCH</a:t>
            </a:r>
            <a:r>
              <a:rPr lang="sk-SK" dirty="0" smtClean="0">
                <a:solidFill>
                  <a:schemeClr val="tx2"/>
                </a:solidFill>
              </a:rPr>
              <a:t> </a:t>
            </a:r>
            <a:r>
              <a:rPr lang="sk-SK" dirty="0" err="1" smtClean="0">
                <a:solidFill>
                  <a:schemeClr val="tx2"/>
                </a:solidFill>
              </a:rPr>
              <a:t>PRíSTROJOV</a:t>
            </a:r>
            <a:r>
              <a:rPr lang="sk-SK" dirty="0" smtClean="0">
                <a:solidFill>
                  <a:schemeClr val="tx2"/>
                </a:solidFill>
              </a:rPr>
              <a:t> A </a:t>
            </a:r>
            <a:r>
              <a:rPr lang="sk-SK" dirty="0" err="1" smtClean="0">
                <a:solidFill>
                  <a:schemeClr val="tx2"/>
                </a:solidFill>
              </a:rPr>
              <a:t>TECHNíK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 dirty="0" smtClean="0"/>
              <a:t>Panoramatická </a:t>
            </a:r>
            <a:r>
              <a:rPr lang="sk-SK" b="1" dirty="0" err="1" smtClean="0"/>
              <a:t>rádiografia</a:t>
            </a:r>
            <a:r>
              <a:rPr lang="sk-SK" b="1" dirty="0" smtClean="0"/>
              <a:t>- </a:t>
            </a:r>
            <a:r>
              <a:rPr lang="sk-SK" dirty="0" smtClean="0"/>
              <a:t>predstavuje RTG metódu, ktorá umožňuje zaznamenať oblasť celého dentálneho </a:t>
            </a:r>
            <a:r>
              <a:rPr lang="sk-SK" dirty="0" err="1" smtClean="0"/>
              <a:t>régia</a:t>
            </a:r>
            <a:r>
              <a:rPr lang="sk-SK" dirty="0" smtClean="0"/>
              <a:t> a priľahlých štruktúr na jeden </a:t>
            </a:r>
            <a:r>
              <a:rPr lang="sk-SK" dirty="0" err="1" smtClean="0"/>
              <a:t>extraorálny</a:t>
            </a:r>
            <a:r>
              <a:rPr lang="sk-SK" dirty="0" smtClean="0"/>
              <a:t> film.</a:t>
            </a:r>
          </a:p>
          <a:p>
            <a:r>
              <a:rPr lang="sk-SK" b="1" dirty="0" err="1" smtClean="0"/>
              <a:t>Pantomografia</a:t>
            </a:r>
            <a:r>
              <a:rPr lang="sk-SK" b="1" dirty="0" smtClean="0"/>
              <a:t>- </a:t>
            </a:r>
            <a:r>
              <a:rPr lang="sk-SK" dirty="0" smtClean="0"/>
              <a:t>je komplikovaná metóda, ktorá znázorňuje </a:t>
            </a:r>
            <a:r>
              <a:rPr lang="sk-SK" dirty="0" err="1" smtClean="0"/>
              <a:t>dentoalveolárnu</a:t>
            </a:r>
            <a:r>
              <a:rPr lang="sk-SK" dirty="0" smtClean="0"/>
              <a:t> oblasť prostredníctvom panoramatického „rezu“ sledovaných štruktúr.</a:t>
            </a:r>
          </a:p>
          <a:p>
            <a:r>
              <a:rPr lang="sk-SK" b="1" dirty="0" smtClean="0"/>
              <a:t>Tomografia- </a:t>
            </a:r>
            <a:r>
              <a:rPr lang="sk-SK" dirty="0" smtClean="0"/>
              <a:t>využíva protismerný pohyb kazety s RTG filmom a zdroja RTG žiarenia okolo centra otáčania, ktoré je situované do tzv. „roviny záujmu“. Protismerným pohybom </a:t>
            </a:r>
            <a:r>
              <a:rPr lang="sk-SK" dirty="0" err="1" smtClean="0"/>
              <a:t>rontgenky</a:t>
            </a:r>
            <a:r>
              <a:rPr lang="sk-SK" dirty="0" smtClean="0"/>
              <a:t> a kazety s filmom dosahujeme </a:t>
            </a:r>
            <a:r>
              <a:rPr lang="sk-SK" dirty="0" err="1" smtClean="0"/>
              <a:t>zneostrenie</a:t>
            </a:r>
            <a:r>
              <a:rPr lang="sk-SK" dirty="0" smtClean="0"/>
              <a:t> štruktúr ležiacich mimo roviny záujmu, pričom sledovaná vrstva je v ostrom obraze.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xmlns="" val="255177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Poznáme prístroje</a:t>
            </a:r>
            <a:r>
              <a:rPr lang="sk-SK" dirty="0" smtClean="0"/>
              <a:t>:</a:t>
            </a:r>
          </a:p>
          <a:p>
            <a:pPr marL="0" indent="0">
              <a:buNone/>
            </a:pPr>
            <a:r>
              <a:rPr lang="sk-SK" dirty="0" smtClean="0"/>
              <a:t>-1 klasické s jednou rotačnou osou</a:t>
            </a:r>
          </a:p>
          <a:p>
            <a:pPr marL="0" indent="0">
              <a:buNone/>
            </a:pPr>
            <a:r>
              <a:rPr lang="sk-SK" dirty="0" smtClean="0"/>
              <a:t>-2 digitálne- s dvoma rotačnými osami – 2D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            - s troma rotačnými osami- 3D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197240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Výhody </a:t>
            </a:r>
            <a:r>
              <a:rPr lang="sk-SK" dirty="0" err="1" smtClean="0">
                <a:solidFill>
                  <a:schemeClr val="tx2"/>
                </a:solidFill>
              </a:rPr>
              <a:t>ortopantomografu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b="1" dirty="0" smtClean="0"/>
              <a:t>Medzi najdôležitejšie klady patrí:</a:t>
            </a:r>
          </a:p>
          <a:p>
            <a:pPr>
              <a:buFontTx/>
              <a:buChar char="-"/>
            </a:pPr>
            <a:r>
              <a:rPr lang="sk-SK" dirty="0" smtClean="0"/>
              <a:t>Jednoduchosť obsluhy</a:t>
            </a:r>
          </a:p>
          <a:p>
            <a:pPr>
              <a:buFontTx/>
              <a:buChar char="-"/>
            </a:pPr>
            <a:r>
              <a:rPr lang="sk-SK" dirty="0" smtClean="0"/>
              <a:t>Veľký rozsah vyšetrenia ( pohľad na celý </a:t>
            </a:r>
            <a:r>
              <a:rPr lang="sk-SK" dirty="0" err="1" smtClean="0"/>
              <a:t>dentofaciálny</a:t>
            </a:r>
            <a:r>
              <a:rPr lang="sk-SK" dirty="0" smtClean="0"/>
              <a:t> skelet)</a:t>
            </a:r>
          </a:p>
          <a:p>
            <a:pPr>
              <a:buFontTx/>
              <a:buChar char="-"/>
            </a:pPr>
            <a:r>
              <a:rPr lang="sk-SK" dirty="0" smtClean="0"/>
              <a:t>Rýchlosť vyšetrenia</a:t>
            </a:r>
          </a:p>
          <a:p>
            <a:pPr>
              <a:buFontTx/>
              <a:buChar char="-"/>
            </a:pPr>
            <a:r>
              <a:rPr lang="sk-SK" dirty="0" smtClean="0"/>
              <a:t>Možnosť snímkovania tzv. </a:t>
            </a:r>
            <a:r>
              <a:rPr lang="sk-SK" dirty="0" err="1" smtClean="0"/>
              <a:t>neošetriteľných</a:t>
            </a:r>
            <a:r>
              <a:rPr lang="sk-SK" dirty="0" smtClean="0"/>
              <a:t> pacientov (</a:t>
            </a:r>
            <a:r>
              <a:rPr lang="sk-SK" dirty="0" err="1" smtClean="0"/>
              <a:t>kontraktúry</a:t>
            </a:r>
            <a:r>
              <a:rPr lang="sk-SK" dirty="0" smtClean="0"/>
              <a:t>, pacienti s mentálnymi poruchami a malé deti)</a:t>
            </a:r>
          </a:p>
          <a:p>
            <a:pPr>
              <a:buFontTx/>
              <a:buChar char="-"/>
            </a:pPr>
            <a:r>
              <a:rPr lang="sk-SK" dirty="0" smtClean="0"/>
              <a:t>Redukcia počtu </a:t>
            </a:r>
            <a:r>
              <a:rPr lang="sk-SK" dirty="0" err="1" smtClean="0"/>
              <a:t>snímiek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smtClean="0"/>
              <a:t>Znížená radiačná dávka</a:t>
            </a:r>
          </a:p>
          <a:p>
            <a:pPr>
              <a:buFontTx/>
              <a:buChar char="-"/>
            </a:pPr>
            <a:r>
              <a:rPr lang="sk-SK" dirty="0" smtClean="0"/>
              <a:t>Výborná demonštrovateľnosť rozsiahlych lézii</a:t>
            </a:r>
          </a:p>
          <a:p>
            <a:pPr>
              <a:buFontTx/>
              <a:buChar char="-"/>
            </a:pPr>
            <a:r>
              <a:rPr lang="sk-SK" dirty="0" smtClean="0"/>
              <a:t> znášanlivosť pacientov</a:t>
            </a:r>
          </a:p>
          <a:p>
            <a:pPr>
              <a:buFontTx/>
              <a:buChar char="-"/>
            </a:pPr>
            <a:r>
              <a:rPr lang="sk-SK" dirty="0" smtClean="0"/>
              <a:t>Použiteľnosť prakticky vo všetkých odboroch zubného lekárstva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276305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Nevýhody </a:t>
            </a:r>
            <a:r>
              <a:rPr lang="sk-SK" dirty="0" err="1" smtClean="0">
                <a:solidFill>
                  <a:schemeClr val="tx2"/>
                </a:solidFill>
              </a:rPr>
              <a:t>ortopantomografu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Nenahrádza v plnej miere konvenčné techniky</a:t>
            </a:r>
          </a:p>
          <a:p>
            <a:r>
              <a:rPr lang="sk-SK" dirty="0" smtClean="0"/>
              <a:t>Prístroj je projektovaný na tzv. ideálneho pacienta, takže u pacientov, ktorí sú mimo normy sú obrazy horšej kvality</a:t>
            </a:r>
          </a:p>
          <a:p>
            <a:r>
              <a:rPr lang="sk-SK" dirty="0" smtClean="0"/>
              <a:t>RTG obrazy sú zväčšené, koeficient zväčšenia sa udáva 1,25</a:t>
            </a:r>
          </a:p>
        </p:txBody>
      </p:sp>
    </p:spTree>
    <p:extLst>
      <p:ext uri="{BB962C8B-B14F-4D97-AF65-F5344CB8AC3E}">
        <p14:creationId xmlns:p14="http://schemas.microsoft.com/office/powerpoint/2010/main" xmlns="" val="39408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chemeClr val="tx2"/>
                </a:solidFill>
              </a:rPr>
              <a:t>Digitálna </a:t>
            </a:r>
            <a:r>
              <a:rPr lang="sk-SK" dirty="0" err="1" smtClean="0">
                <a:solidFill>
                  <a:schemeClr val="tx2"/>
                </a:solidFill>
              </a:rPr>
              <a:t>rádiografia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sk-SK" b="1" dirty="0" smtClean="0"/>
              <a:t>- 1.</a:t>
            </a:r>
            <a:r>
              <a:rPr lang="sk-SK" dirty="0" smtClean="0"/>
              <a:t> tomografické prístroje </a:t>
            </a:r>
            <a:r>
              <a:rPr lang="sk-SK" dirty="0" err="1" smtClean="0"/>
              <a:t>mutipulzné</a:t>
            </a:r>
            <a:r>
              <a:rPr lang="sk-SK" dirty="0" smtClean="0"/>
              <a:t> s laserovou svetelnou lokalizáciou, s možnosťou digitalizácie</a:t>
            </a:r>
          </a:p>
          <a:p>
            <a:pPr marL="0" indent="0">
              <a:buNone/>
            </a:pPr>
            <a:r>
              <a:rPr lang="sk-SK" b="1" dirty="0" smtClean="0"/>
              <a:t>- 2.</a:t>
            </a:r>
            <a:r>
              <a:rPr lang="sk-SK" dirty="0" smtClean="0"/>
              <a:t> priama digitálna </a:t>
            </a:r>
            <a:r>
              <a:rPr lang="sk-SK" dirty="0" err="1" smtClean="0"/>
              <a:t>extraorálna</a:t>
            </a:r>
            <a:r>
              <a:rPr lang="sk-SK" dirty="0" smtClean="0"/>
              <a:t> </a:t>
            </a:r>
            <a:r>
              <a:rPr lang="sk-SK" dirty="0" err="1" smtClean="0"/>
              <a:t>rádiografia</a:t>
            </a:r>
            <a:endParaRPr lang="sk-SK" dirty="0" smtClean="0"/>
          </a:p>
          <a:p>
            <a:endParaRPr lang="sk-SK" dirty="0"/>
          </a:p>
          <a:p>
            <a:r>
              <a:rPr lang="sk-SK" dirty="0" smtClean="0"/>
              <a:t>V roku </a:t>
            </a:r>
            <a:r>
              <a:rPr lang="sk-SK" b="1" dirty="0" smtClean="0"/>
              <a:t>1972 </a:t>
            </a:r>
            <a:r>
              <a:rPr lang="sk-SK" b="1" dirty="0" err="1" smtClean="0"/>
              <a:t>Haunsfield</a:t>
            </a:r>
            <a:r>
              <a:rPr lang="sk-SK" b="1" dirty="0" smtClean="0"/>
              <a:t> </a:t>
            </a:r>
            <a:r>
              <a:rPr lang="sk-SK" dirty="0" smtClean="0"/>
              <a:t>dospel k obrazu, ktorý je v merateľných jednotkách </a:t>
            </a:r>
            <a:r>
              <a:rPr lang="sk-SK" dirty="0" err="1" smtClean="0"/>
              <a:t>denzity</a:t>
            </a:r>
            <a:r>
              <a:rPr lang="sk-SK" dirty="0" smtClean="0"/>
              <a:t>. </a:t>
            </a:r>
            <a:r>
              <a:rPr lang="sk-SK" dirty="0" err="1" smtClean="0"/>
              <a:t>Rontgenografia</a:t>
            </a:r>
            <a:r>
              <a:rPr lang="sk-SK" dirty="0" smtClean="0"/>
              <a:t> ním opustila takmer osemdesiatročný princíp tieňovej tvorby obrazu a prešla na digitálnu </a:t>
            </a:r>
            <a:r>
              <a:rPr lang="sk-SK" dirty="0" err="1" smtClean="0"/>
              <a:t>rádiografiu</a:t>
            </a:r>
            <a:r>
              <a:rPr lang="sk-SK" dirty="0" smtClean="0"/>
              <a:t>. Jedná sa o novšie systémy zobrazovania, ktoré premenia latentný </a:t>
            </a:r>
            <a:r>
              <a:rPr lang="sk-SK" dirty="0" err="1" smtClean="0"/>
              <a:t>rádiografický</a:t>
            </a:r>
            <a:r>
              <a:rPr lang="sk-SK" dirty="0" smtClean="0"/>
              <a:t> obraz na digitálnu formu pre informáciu do počítača, kde je informácia následne spracovaná rôznymi cestami. Výsledkom je vynikajúca kvalita, ostrosť, zrelosť detailov s redukciou dávky RTG žiarenia. Za pomoci týchto prístrojov vieme odstrániť všetky nedostatky predchádzajúcich panoramatických RTG techník.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211900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Pracujú plne automaticky môžu mať až 16 expozičných programov, ktoré obsahujú:</a:t>
            </a:r>
          </a:p>
          <a:p>
            <a:pPr marL="0" indent="0">
              <a:buNone/>
            </a:pPr>
            <a:r>
              <a:rPr lang="sk-SK" dirty="0" smtClean="0"/>
              <a:t>- reálne a zväčšené panoramatické snímky</a:t>
            </a:r>
          </a:p>
          <a:p>
            <a:pPr marL="0" indent="0">
              <a:buNone/>
            </a:pPr>
            <a:r>
              <a:rPr lang="sk-SK" dirty="0" smtClean="0"/>
              <a:t>- výseky: </a:t>
            </a:r>
            <a:r>
              <a:rPr lang="sk-SK" dirty="0" err="1" smtClean="0"/>
              <a:t>maxilla</a:t>
            </a:r>
            <a:r>
              <a:rPr lang="sk-SK" dirty="0" smtClean="0"/>
              <a:t>....</a:t>
            </a:r>
          </a:p>
          <a:p>
            <a:pPr marL="0" indent="0">
              <a:buNone/>
            </a:pPr>
            <a:r>
              <a:rPr lang="sk-SK" dirty="0" smtClean="0"/>
              <a:t>- frontálne a laterálne projekcie</a:t>
            </a:r>
          </a:p>
          <a:p>
            <a:pPr marL="0" indent="0">
              <a:buNone/>
            </a:pPr>
            <a:r>
              <a:rPr lang="sk-SK" dirty="0" smtClean="0"/>
              <a:t>- snímkovanie TMK</a:t>
            </a:r>
          </a:p>
          <a:p>
            <a:pPr marL="0" indent="0">
              <a:buNone/>
            </a:pPr>
            <a:r>
              <a:rPr lang="sk-SK" dirty="0" smtClean="0"/>
              <a:t>- snímkovanie </a:t>
            </a:r>
            <a:r>
              <a:rPr lang="sk-SK" dirty="0" err="1" smtClean="0"/>
              <a:t>parazálnych</a:t>
            </a:r>
            <a:r>
              <a:rPr lang="sk-SK" dirty="0" smtClean="0"/>
              <a:t> dutín</a:t>
            </a:r>
          </a:p>
          <a:p>
            <a:pPr marL="0" indent="0">
              <a:buNone/>
            </a:pPr>
            <a:r>
              <a:rPr lang="sk-SK" dirty="0" smtClean="0"/>
              <a:t>-</a:t>
            </a:r>
            <a:r>
              <a:rPr lang="sk-SK" dirty="0"/>
              <a:t> </a:t>
            </a:r>
            <a:r>
              <a:rPr lang="sk-SK" dirty="0" err="1" smtClean="0"/>
              <a:t>tránsverzálne</a:t>
            </a:r>
            <a:r>
              <a:rPr lang="sk-SK" dirty="0" smtClean="0"/>
              <a:t> rezy</a:t>
            </a:r>
          </a:p>
          <a:p>
            <a:pPr marL="0" indent="0">
              <a:buNone/>
            </a:pPr>
            <a:r>
              <a:rPr lang="sk-SK" dirty="0" smtClean="0"/>
              <a:t>-</a:t>
            </a:r>
            <a:r>
              <a:rPr lang="sk-SK" dirty="0"/>
              <a:t> </a:t>
            </a:r>
            <a:r>
              <a:rPr lang="sk-SK" dirty="0" err="1" smtClean="0"/>
              <a:t>kefalometriu</a:t>
            </a: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-</a:t>
            </a:r>
            <a:r>
              <a:rPr lang="sk-SK" dirty="0"/>
              <a:t> </a:t>
            </a:r>
            <a:r>
              <a:rPr lang="sk-SK" dirty="0" err="1" smtClean="0"/>
              <a:t>transcan</a:t>
            </a:r>
            <a:r>
              <a:rPr lang="sk-SK" dirty="0" smtClean="0"/>
              <a:t> pre </a:t>
            </a:r>
            <a:r>
              <a:rPr lang="sk-SK" dirty="0" err="1" smtClean="0"/>
              <a:t>imlantologické</a:t>
            </a:r>
            <a:r>
              <a:rPr lang="sk-SK" dirty="0" smtClean="0"/>
              <a:t> účely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91307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chemeClr val="tx2"/>
                </a:solidFill>
              </a:rPr>
              <a:t>výhody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Zachytený je veľký priestor a všetky tkanivá</a:t>
            </a:r>
          </a:p>
          <a:p>
            <a:r>
              <a:rPr lang="sk-SK" dirty="0"/>
              <a:t>ď</a:t>
            </a:r>
            <a:r>
              <a:rPr lang="sk-SK" dirty="0" smtClean="0"/>
              <a:t>alšia redukcia dávky</a:t>
            </a:r>
          </a:p>
          <a:p>
            <a:r>
              <a:rPr lang="sk-SK" dirty="0" smtClean="0"/>
              <a:t>Okamžitý prístup k snímkam</a:t>
            </a:r>
          </a:p>
          <a:p>
            <a:r>
              <a:rPr lang="sk-SK" dirty="0" smtClean="0"/>
              <a:t>Pracovanie bez chemikálií</a:t>
            </a:r>
          </a:p>
          <a:p>
            <a:r>
              <a:rPr lang="sk-SK" dirty="0" smtClean="0"/>
              <a:t>Široké možnosti diagnostiky, analýzy meranie vzdialenosti, hustoty</a:t>
            </a:r>
          </a:p>
          <a:p>
            <a:r>
              <a:rPr lang="sk-SK" dirty="0" smtClean="0"/>
              <a:t>Polohovanie pomerne jednoduché</a:t>
            </a:r>
          </a:p>
          <a:p>
            <a:r>
              <a:rPr lang="sk-SK" dirty="0" smtClean="0"/>
              <a:t>Celkový pohľad umožňuje rýchle posúdenie akéhokoľvek skrytého problému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161412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chemeClr val="tx2"/>
                </a:solidFill>
              </a:rPr>
              <a:t>nevýhody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Mäkké tkanivá a vzduchové tiene môžu prekrývať požadované tvrdé tkanivá</a:t>
            </a:r>
          </a:p>
          <a:p>
            <a:r>
              <a:rPr lang="sk-SK" dirty="0" err="1" smtClean="0"/>
              <a:t>Koefient</a:t>
            </a:r>
            <a:r>
              <a:rPr lang="sk-SK" dirty="0" smtClean="0"/>
              <a:t> zväčšenia je  cca 1,3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129188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chemeClr val="tx2"/>
                </a:solidFill>
              </a:rPr>
              <a:t>Merania z OPG snímok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k-SK" b="1" dirty="0" smtClean="0">
                <a:solidFill>
                  <a:schemeClr val="tx2"/>
                </a:solidFill>
              </a:rPr>
              <a:t>BQI index</a:t>
            </a:r>
          </a:p>
          <a:p>
            <a:r>
              <a:rPr lang="sk-SK" dirty="0" err="1" smtClean="0"/>
              <a:t>Najtarší</a:t>
            </a:r>
            <a:r>
              <a:rPr lang="sk-SK" dirty="0" smtClean="0"/>
              <a:t> je bone </a:t>
            </a:r>
            <a:r>
              <a:rPr lang="sk-SK" dirty="0" err="1" smtClean="0"/>
              <a:t>quality</a:t>
            </a:r>
            <a:r>
              <a:rPr lang="sk-SK" dirty="0" smtClean="0"/>
              <a:t> index (BQI) navrhnutý </a:t>
            </a:r>
            <a:r>
              <a:rPr lang="sk-SK" dirty="0" err="1" smtClean="0"/>
              <a:t>Lekholmenom</a:t>
            </a:r>
            <a:r>
              <a:rPr lang="sk-SK" dirty="0" smtClean="0"/>
              <a:t> a </a:t>
            </a:r>
            <a:r>
              <a:rPr lang="sk-SK" dirty="0" err="1" smtClean="0"/>
              <a:t>Zarbon</a:t>
            </a:r>
            <a:r>
              <a:rPr lang="sk-SK" dirty="0" smtClean="0"/>
              <a:t> v roku 1984, ktorý rozdeľuje kosť do 4 skupín podľa pomeru </a:t>
            </a:r>
            <a:r>
              <a:rPr lang="sk-SK" dirty="0" err="1" smtClean="0"/>
              <a:t>kortikális</a:t>
            </a:r>
            <a:r>
              <a:rPr lang="sk-SK" dirty="0" smtClean="0"/>
              <a:t> a </a:t>
            </a:r>
            <a:r>
              <a:rPr lang="sk-SK" dirty="0" err="1" smtClean="0"/>
              <a:t>spongiózy</a:t>
            </a:r>
            <a:r>
              <a:rPr lang="sk-SK" dirty="0" smtClean="0"/>
              <a:t>: </a:t>
            </a:r>
          </a:p>
          <a:p>
            <a:endParaRPr lang="sk-SK" dirty="0" smtClean="0"/>
          </a:p>
          <a:p>
            <a:pPr marL="0" indent="0">
              <a:buNone/>
            </a:pPr>
            <a:r>
              <a:rPr lang="sk-SK" b="1" dirty="0" smtClean="0"/>
              <a:t>TYP I: </a:t>
            </a:r>
            <a:r>
              <a:rPr lang="sk-SK" dirty="0" smtClean="0"/>
              <a:t>homogénna </a:t>
            </a:r>
            <a:r>
              <a:rPr lang="sk-SK" dirty="0" err="1" smtClean="0"/>
              <a:t>kortikálna</a:t>
            </a:r>
            <a:r>
              <a:rPr lang="sk-SK" dirty="0" smtClean="0"/>
              <a:t> kosť</a:t>
            </a:r>
          </a:p>
          <a:p>
            <a:pPr marL="0" indent="0">
              <a:buNone/>
            </a:pPr>
            <a:r>
              <a:rPr lang="sk-SK" b="1" dirty="0" smtClean="0"/>
              <a:t>TYP II: </a:t>
            </a:r>
            <a:r>
              <a:rPr lang="sk-SK" dirty="0" smtClean="0"/>
              <a:t>hrubšia </a:t>
            </a:r>
            <a:r>
              <a:rPr lang="sk-SK" dirty="0" err="1" smtClean="0"/>
              <a:t>kortikálna</a:t>
            </a:r>
            <a:r>
              <a:rPr lang="sk-SK" dirty="0" smtClean="0"/>
              <a:t> kosť s dutinou kostnej 	drene</a:t>
            </a:r>
          </a:p>
          <a:p>
            <a:pPr marL="0" indent="0">
              <a:buNone/>
            </a:pPr>
            <a:r>
              <a:rPr lang="sk-SK" b="1" dirty="0" smtClean="0"/>
              <a:t>TYP III</a:t>
            </a:r>
            <a:r>
              <a:rPr lang="sk-SK" dirty="0" smtClean="0"/>
              <a:t>: Tenká </a:t>
            </a:r>
            <a:r>
              <a:rPr lang="sk-SK" dirty="0" err="1" smtClean="0"/>
              <a:t>kortikálna</a:t>
            </a:r>
            <a:r>
              <a:rPr lang="sk-SK" dirty="0" smtClean="0"/>
              <a:t> kosť s hustou 	</a:t>
            </a:r>
            <a:r>
              <a:rPr lang="sk-SK" dirty="0" err="1" smtClean="0"/>
              <a:t>trabekulárnou</a:t>
            </a:r>
            <a:r>
              <a:rPr lang="sk-SK" dirty="0" smtClean="0"/>
              <a:t> kosťou a dobrou pevnosťou</a:t>
            </a:r>
          </a:p>
          <a:p>
            <a:pPr marL="0" indent="0">
              <a:buNone/>
            </a:pPr>
            <a:r>
              <a:rPr lang="sk-SK" b="1" dirty="0" smtClean="0"/>
              <a:t>TYP IV: </a:t>
            </a:r>
            <a:r>
              <a:rPr lang="sk-SK" dirty="0" smtClean="0"/>
              <a:t>veľmi tenká </a:t>
            </a:r>
            <a:r>
              <a:rPr lang="sk-SK" dirty="0" err="1" smtClean="0"/>
              <a:t>kortikálna</a:t>
            </a:r>
            <a:r>
              <a:rPr lang="sk-SK" dirty="0" smtClean="0"/>
              <a:t> kosť s nízkou 	hustotou </a:t>
            </a:r>
            <a:r>
              <a:rPr lang="sk-SK" dirty="0" err="1" smtClean="0"/>
              <a:t>trabekulárnej</a:t>
            </a:r>
            <a:r>
              <a:rPr lang="sk-SK" dirty="0" smtClean="0"/>
              <a:t> kosti a slabou 	pevnosťou.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515917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k-SK" b="1" dirty="0" smtClean="0">
                <a:solidFill>
                  <a:schemeClr val="tx2"/>
                </a:solidFill>
              </a:rPr>
              <a:t>Panoramatický </a:t>
            </a:r>
            <a:r>
              <a:rPr lang="sk-SK" b="1" dirty="0" err="1" smtClean="0">
                <a:solidFill>
                  <a:schemeClr val="tx2"/>
                </a:solidFill>
              </a:rPr>
              <a:t>mandibulárny</a:t>
            </a:r>
            <a:r>
              <a:rPr lang="sk-SK" b="1" dirty="0" smtClean="0">
                <a:solidFill>
                  <a:schemeClr val="tx2"/>
                </a:solidFill>
              </a:rPr>
              <a:t> index- PMI</a:t>
            </a:r>
          </a:p>
          <a:p>
            <a:r>
              <a:rPr lang="sk-SK" dirty="0" smtClean="0"/>
              <a:t>Bol zostavený na posúdenie </a:t>
            </a:r>
            <a:r>
              <a:rPr lang="sk-SK" dirty="0" err="1" smtClean="0"/>
              <a:t>osteoporotických</a:t>
            </a:r>
            <a:r>
              <a:rPr lang="sk-SK" dirty="0" smtClean="0"/>
              <a:t> zmien. Zostavil ho </a:t>
            </a:r>
            <a:r>
              <a:rPr lang="sk-SK" dirty="0" err="1" smtClean="0"/>
              <a:t>Benson</a:t>
            </a:r>
            <a:r>
              <a:rPr lang="sk-SK" dirty="0" smtClean="0"/>
              <a:t> a spol. Meria sa predovšetkým </a:t>
            </a:r>
            <a:r>
              <a:rPr lang="sk-SK" dirty="0" err="1" smtClean="0"/>
              <a:t>kortikálna</a:t>
            </a:r>
            <a:r>
              <a:rPr lang="sk-SK" dirty="0" smtClean="0"/>
              <a:t> kosť, pretože sa ľahšie zobrazuje na OPG ako </a:t>
            </a:r>
            <a:r>
              <a:rPr lang="sk-SK" dirty="0" err="1" smtClean="0"/>
              <a:t>trabekulárna</a:t>
            </a:r>
            <a:r>
              <a:rPr lang="sk-SK" dirty="0" smtClean="0"/>
              <a:t> kosť. Najlepší priestor je mentálna oblasť </a:t>
            </a:r>
            <a:r>
              <a:rPr lang="sk-SK" dirty="0" err="1" smtClean="0"/>
              <a:t>mandibuly</a:t>
            </a:r>
            <a:r>
              <a:rPr lang="sk-SK" dirty="0" smtClean="0"/>
              <a:t>.</a:t>
            </a:r>
          </a:p>
          <a:p>
            <a:r>
              <a:rPr lang="sk-SK" dirty="0" smtClean="0"/>
              <a:t>Počas ľudského života zostáva vzdialenosť </a:t>
            </a: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mentale</a:t>
            </a:r>
            <a:r>
              <a:rPr lang="sk-SK" dirty="0" smtClean="0"/>
              <a:t> od spodného okraja </a:t>
            </a:r>
            <a:r>
              <a:rPr lang="sk-SK" dirty="0" err="1" smtClean="0"/>
              <a:t>mandibuly</a:t>
            </a:r>
            <a:r>
              <a:rPr lang="sk-SK" dirty="0" smtClean="0"/>
              <a:t> konštantná.</a:t>
            </a:r>
          </a:p>
          <a:p>
            <a:r>
              <a:rPr lang="sk-SK" b="1" dirty="0" smtClean="0"/>
              <a:t>PMI horný </a:t>
            </a:r>
            <a:r>
              <a:rPr lang="sk-SK" dirty="0" smtClean="0"/>
              <a:t>= </a:t>
            </a:r>
            <a:r>
              <a:rPr lang="sk-SK" dirty="0" smtClean="0">
                <a:solidFill>
                  <a:schemeClr val="tx2"/>
                </a:solidFill>
              </a:rPr>
              <a:t>hrúbka </a:t>
            </a:r>
            <a:r>
              <a:rPr lang="sk-SK" dirty="0" err="1" smtClean="0">
                <a:solidFill>
                  <a:schemeClr val="tx2"/>
                </a:solidFill>
              </a:rPr>
              <a:t>kortexu</a:t>
            </a:r>
            <a:r>
              <a:rPr lang="sk-SK" dirty="0" smtClean="0">
                <a:solidFill>
                  <a:schemeClr val="tx2"/>
                </a:solidFill>
              </a:rPr>
              <a:t> / vzdialenosť horného okraja </a:t>
            </a:r>
            <a:r>
              <a:rPr lang="sk-SK" dirty="0" err="1" smtClean="0">
                <a:solidFill>
                  <a:schemeClr val="tx2"/>
                </a:solidFill>
              </a:rPr>
              <a:t>for</a:t>
            </a:r>
            <a:r>
              <a:rPr lang="sk-SK" dirty="0" smtClean="0">
                <a:solidFill>
                  <a:schemeClr val="tx2"/>
                </a:solidFill>
              </a:rPr>
              <a:t>. </a:t>
            </a:r>
            <a:r>
              <a:rPr lang="sk-SK" dirty="0" err="1">
                <a:solidFill>
                  <a:schemeClr val="tx2"/>
                </a:solidFill>
              </a:rPr>
              <a:t>m</a:t>
            </a:r>
            <a:r>
              <a:rPr lang="sk-SK" dirty="0" err="1" smtClean="0">
                <a:solidFill>
                  <a:schemeClr val="tx2"/>
                </a:solidFill>
              </a:rPr>
              <a:t>entale</a:t>
            </a:r>
            <a:r>
              <a:rPr lang="sk-SK" dirty="0" smtClean="0">
                <a:solidFill>
                  <a:schemeClr val="tx2"/>
                </a:solidFill>
              </a:rPr>
              <a:t> k spodnej hranici </a:t>
            </a:r>
            <a:r>
              <a:rPr lang="sk-SK" dirty="0" err="1" smtClean="0">
                <a:solidFill>
                  <a:schemeClr val="tx2"/>
                </a:solidFill>
              </a:rPr>
              <a:t>mandibuly</a:t>
            </a:r>
            <a:endParaRPr lang="sk-SK" dirty="0" smtClean="0">
              <a:solidFill>
                <a:schemeClr val="tx2"/>
              </a:solidFill>
            </a:endParaRPr>
          </a:p>
          <a:p>
            <a:r>
              <a:rPr lang="sk-SK" b="1" dirty="0" smtClean="0"/>
              <a:t>PMI dolný </a:t>
            </a:r>
            <a:r>
              <a:rPr lang="sk-SK" dirty="0" smtClean="0"/>
              <a:t>= </a:t>
            </a:r>
            <a:r>
              <a:rPr lang="sk-SK" dirty="0" smtClean="0">
                <a:solidFill>
                  <a:schemeClr val="tx2"/>
                </a:solidFill>
              </a:rPr>
              <a:t>hrúbka </a:t>
            </a:r>
            <a:r>
              <a:rPr lang="sk-SK" dirty="0" err="1" smtClean="0">
                <a:solidFill>
                  <a:schemeClr val="tx2"/>
                </a:solidFill>
              </a:rPr>
              <a:t>kortexu</a:t>
            </a:r>
            <a:r>
              <a:rPr lang="sk-SK" dirty="0">
                <a:solidFill>
                  <a:schemeClr val="tx2"/>
                </a:solidFill>
              </a:rPr>
              <a:t> </a:t>
            </a:r>
            <a:r>
              <a:rPr lang="sk-SK" dirty="0" smtClean="0">
                <a:solidFill>
                  <a:schemeClr val="tx2"/>
                </a:solidFill>
              </a:rPr>
              <a:t>/ vzdialenosť dolného okraja </a:t>
            </a:r>
            <a:r>
              <a:rPr lang="sk-SK" dirty="0" err="1" smtClean="0">
                <a:solidFill>
                  <a:schemeClr val="tx2"/>
                </a:solidFill>
              </a:rPr>
              <a:t>for</a:t>
            </a:r>
            <a:r>
              <a:rPr lang="sk-SK" dirty="0" smtClean="0">
                <a:solidFill>
                  <a:schemeClr val="tx2"/>
                </a:solidFill>
              </a:rPr>
              <a:t>. </a:t>
            </a:r>
            <a:r>
              <a:rPr lang="sk-SK" dirty="0" err="1" smtClean="0">
                <a:solidFill>
                  <a:schemeClr val="tx2"/>
                </a:solidFill>
              </a:rPr>
              <a:t>entale</a:t>
            </a:r>
            <a:r>
              <a:rPr lang="sk-SK" dirty="0" smtClean="0">
                <a:solidFill>
                  <a:schemeClr val="tx2"/>
                </a:solidFill>
              </a:rPr>
              <a:t> k spodnej hranici </a:t>
            </a:r>
            <a:r>
              <a:rPr lang="sk-SK" dirty="0" err="1" smtClean="0">
                <a:solidFill>
                  <a:schemeClr val="tx2"/>
                </a:solidFill>
              </a:rPr>
              <a:t>mandibuly</a:t>
            </a:r>
            <a:endParaRPr lang="sk-SK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3743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OPG sa stáva novým nástrojom pre zistenie rizikovosti pacienta s ochorením srdca včítane infarktu </a:t>
            </a:r>
            <a:r>
              <a:rPr lang="sk-SK" dirty="0" err="1" smtClean="0"/>
              <a:t>myocardu</a:t>
            </a:r>
            <a:r>
              <a:rPr lang="sk-SK" dirty="0"/>
              <a:t>.</a:t>
            </a: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- môže </a:t>
            </a:r>
            <a:r>
              <a:rPr lang="sk-SK" b="1" dirty="0" smtClean="0"/>
              <a:t>zachytiť kalcifikáciu </a:t>
            </a:r>
            <a:r>
              <a:rPr lang="sk-SK" b="1" dirty="0" err="1" smtClean="0"/>
              <a:t>karotických</a:t>
            </a:r>
            <a:r>
              <a:rPr lang="sk-SK" b="1" dirty="0" smtClean="0"/>
              <a:t> tepien</a:t>
            </a:r>
            <a:r>
              <a:rPr lang="sk-SK" dirty="0" smtClean="0"/>
              <a:t>. Poukazuje na potenciálne riziko rozvoja srdečných chorôb.</a:t>
            </a:r>
          </a:p>
          <a:p>
            <a:pPr marL="0" indent="0">
              <a:buNone/>
            </a:pPr>
            <a:r>
              <a:rPr lang="sk-SK" dirty="0" smtClean="0"/>
              <a:t>- Nálezy na OPG môžu pomôcť pacientom zahájiť včasnú patričnú liečbu.</a:t>
            </a:r>
          </a:p>
        </p:txBody>
      </p:sp>
    </p:spTree>
    <p:extLst>
      <p:ext uri="{BB962C8B-B14F-4D97-AF65-F5344CB8AC3E}">
        <p14:creationId xmlns:p14="http://schemas.microsoft.com/office/powerpoint/2010/main" xmlns="" val="4252113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Útvary zobrazujúce sa na </a:t>
            </a:r>
            <a:r>
              <a:rPr lang="sk-SK" dirty="0" err="1" smtClean="0">
                <a:solidFill>
                  <a:schemeClr val="tx2"/>
                </a:solidFill>
              </a:rPr>
              <a:t>rtg</a:t>
            </a:r>
            <a:r>
              <a:rPr lang="sk-SK" dirty="0" smtClean="0">
                <a:solidFill>
                  <a:schemeClr val="tx2"/>
                </a:solidFill>
              </a:rPr>
              <a:t> snímkach </a:t>
            </a:r>
            <a:r>
              <a:rPr lang="sk-SK" dirty="0" err="1" smtClean="0">
                <a:solidFill>
                  <a:schemeClr val="tx2"/>
                </a:solidFill>
              </a:rPr>
              <a:t>maxilly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 dirty="0" err="1" smtClean="0"/>
              <a:t>Prejasnenia</a:t>
            </a:r>
            <a:endParaRPr lang="sk-SK" b="1" dirty="0" smtClean="0"/>
          </a:p>
          <a:p>
            <a:pPr>
              <a:buFontTx/>
              <a:buChar char="-"/>
            </a:pPr>
            <a:r>
              <a:rPr lang="sk-SK" dirty="0" err="1" smtClean="0"/>
              <a:t>Sutura</a:t>
            </a:r>
            <a:r>
              <a:rPr lang="sk-SK" dirty="0" smtClean="0"/>
              <a:t> </a:t>
            </a:r>
            <a:r>
              <a:rPr lang="sk-SK" dirty="0" err="1" smtClean="0"/>
              <a:t>intermaxillaris</a:t>
            </a:r>
            <a:r>
              <a:rPr lang="sk-SK" dirty="0" smtClean="0"/>
              <a:t> ( </a:t>
            </a:r>
            <a:r>
              <a:rPr lang="sk-SK" dirty="0" err="1" smtClean="0"/>
              <a:t>sutura</a:t>
            </a:r>
            <a:r>
              <a:rPr lang="sk-SK" dirty="0" smtClean="0"/>
              <a:t> </a:t>
            </a:r>
            <a:r>
              <a:rPr lang="sk-SK" dirty="0" err="1" smtClean="0"/>
              <a:t>mediana</a:t>
            </a:r>
            <a:r>
              <a:rPr lang="sk-SK" dirty="0" smtClean="0"/>
              <a:t>)</a:t>
            </a:r>
          </a:p>
          <a:p>
            <a:pPr>
              <a:buFontTx/>
              <a:buChar char="-"/>
            </a:pP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incisivum</a:t>
            </a:r>
            <a:r>
              <a:rPr lang="sk-SK" dirty="0" smtClean="0"/>
              <a:t> </a:t>
            </a:r>
          </a:p>
          <a:p>
            <a:pPr>
              <a:buFontTx/>
              <a:buChar char="-"/>
            </a:pPr>
            <a:r>
              <a:rPr lang="sk-SK" dirty="0" err="1" smtClean="0"/>
              <a:t>Cavum</a:t>
            </a:r>
            <a:r>
              <a:rPr lang="sk-SK" dirty="0" smtClean="0"/>
              <a:t> </a:t>
            </a:r>
            <a:r>
              <a:rPr lang="sk-SK" dirty="0" err="1" smtClean="0"/>
              <a:t>nasi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err="1" smtClean="0"/>
              <a:t>Sinus</a:t>
            </a:r>
            <a:r>
              <a:rPr lang="sk-SK" dirty="0" smtClean="0"/>
              <a:t> </a:t>
            </a:r>
            <a:r>
              <a:rPr lang="sk-SK" dirty="0" err="1" smtClean="0"/>
              <a:t>maxillaris</a:t>
            </a:r>
            <a:endParaRPr lang="sk-SK" dirty="0" smtClean="0"/>
          </a:p>
          <a:p>
            <a:r>
              <a:rPr lang="sk-SK" b="1" dirty="0" smtClean="0"/>
              <a:t>Tiene</a:t>
            </a:r>
          </a:p>
          <a:p>
            <a:pPr>
              <a:buFontTx/>
              <a:buChar char="-"/>
            </a:pPr>
            <a:r>
              <a:rPr lang="sk-SK" dirty="0" err="1" smtClean="0"/>
              <a:t>Spina</a:t>
            </a:r>
            <a:r>
              <a:rPr lang="sk-SK" dirty="0" smtClean="0"/>
              <a:t> </a:t>
            </a:r>
            <a:r>
              <a:rPr lang="sk-SK" dirty="0" err="1" smtClean="0"/>
              <a:t>nasalis</a:t>
            </a:r>
            <a:r>
              <a:rPr lang="sk-SK" dirty="0" smtClean="0"/>
              <a:t> </a:t>
            </a:r>
            <a:r>
              <a:rPr lang="sk-SK" dirty="0" err="1" smtClean="0"/>
              <a:t>anterior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err="1" smtClean="0"/>
              <a:t>Septum</a:t>
            </a:r>
            <a:r>
              <a:rPr lang="sk-SK" dirty="0" smtClean="0"/>
              <a:t> </a:t>
            </a:r>
            <a:r>
              <a:rPr lang="sk-SK" dirty="0" err="1" smtClean="0"/>
              <a:t>nasi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err="1" smtClean="0"/>
              <a:t>Processus</a:t>
            </a:r>
            <a:r>
              <a:rPr lang="sk-SK" dirty="0" smtClean="0"/>
              <a:t> </a:t>
            </a:r>
            <a:r>
              <a:rPr lang="sk-SK" dirty="0" err="1" smtClean="0"/>
              <a:t>zygomaticus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smtClean="0"/>
              <a:t>Os </a:t>
            </a:r>
            <a:r>
              <a:rPr lang="sk-SK" dirty="0" err="1" smtClean="0"/>
              <a:t>zygomaticum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err="1" smtClean="0"/>
              <a:t>Processus</a:t>
            </a:r>
            <a:r>
              <a:rPr lang="sk-SK" dirty="0" smtClean="0"/>
              <a:t> </a:t>
            </a:r>
            <a:r>
              <a:rPr lang="sk-SK" dirty="0" err="1" smtClean="0"/>
              <a:t>coronoideus</a:t>
            </a:r>
            <a:r>
              <a:rPr lang="sk-SK" dirty="0" smtClean="0"/>
              <a:t> </a:t>
            </a:r>
            <a:r>
              <a:rPr lang="sk-SK" dirty="0" err="1" smtClean="0"/>
              <a:t>mandibulae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err="1" smtClean="0"/>
              <a:t>Processus</a:t>
            </a:r>
            <a:r>
              <a:rPr lang="sk-SK" dirty="0" smtClean="0"/>
              <a:t> </a:t>
            </a:r>
            <a:r>
              <a:rPr lang="sk-SK" dirty="0" err="1" smtClean="0"/>
              <a:t>condylaris</a:t>
            </a:r>
            <a:endParaRPr lang="sk-SK" dirty="0" smtClean="0"/>
          </a:p>
          <a:p>
            <a:pPr>
              <a:buFontTx/>
              <a:buChar char="-"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962169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Útvary zobrazujúce sa na </a:t>
            </a:r>
            <a:r>
              <a:rPr lang="sk-SK" dirty="0" err="1" smtClean="0">
                <a:solidFill>
                  <a:schemeClr val="tx2"/>
                </a:solidFill>
              </a:rPr>
              <a:t>rtg</a:t>
            </a:r>
            <a:r>
              <a:rPr lang="sk-SK" dirty="0" smtClean="0">
                <a:solidFill>
                  <a:schemeClr val="tx2"/>
                </a:solidFill>
              </a:rPr>
              <a:t> snímkach </a:t>
            </a:r>
            <a:r>
              <a:rPr lang="sk-SK" dirty="0" err="1" smtClean="0">
                <a:solidFill>
                  <a:schemeClr val="tx2"/>
                </a:solidFill>
              </a:rPr>
              <a:t>mandibuly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 err="1" smtClean="0"/>
              <a:t>Prejasnenia</a:t>
            </a:r>
            <a:endParaRPr lang="sk-SK" b="1" dirty="0" smtClean="0"/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Canalis</a:t>
            </a:r>
            <a:r>
              <a:rPr lang="sk-SK" dirty="0" smtClean="0"/>
              <a:t> </a:t>
            </a:r>
            <a:r>
              <a:rPr lang="sk-SK" dirty="0" err="1" smtClean="0"/>
              <a:t>mandibulae</a:t>
            </a:r>
            <a:endParaRPr lang="sk-SK" dirty="0"/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mentale</a:t>
            </a: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linguale</a:t>
            </a: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Fovea</a:t>
            </a:r>
            <a:r>
              <a:rPr lang="sk-SK" dirty="0" smtClean="0"/>
              <a:t> </a:t>
            </a:r>
            <a:r>
              <a:rPr lang="sk-SK" dirty="0" err="1" smtClean="0"/>
              <a:t>submandibularis</a:t>
            </a:r>
            <a:endParaRPr lang="sk-SK" dirty="0" smtClean="0"/>
          </a:p>
          <a:p>
            <a:r>
              <a:rPr lang="sk-SK" b="1" dirty="0" smtClean="0"/>
              <a:t>Tiene</a:t>
            </a:r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trigonum</a:t>
            </a:r>
            <a:r>
              <a:rPr lang="sk-SK" dirty="0" smtClean="0"/>
              <a:t> </a:t>
            </a:r>
            <a:r>
              <a:rPr lang="sk-SK" dirty="0" err="1" smtClean="0"/>
              <a:t>mandibulae</a:t>
            </a: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Protuberancia</a:t>
            </a:r>
            <a:r>
              <a:rPr lang="sk-SK" dirty="0" smtClean="0"/>
              <a:t> </a:t>
            </a:r>
            <a:r>
              <a:rPr lang="sk-SK" dirty="0" err="1" smtClean="0"/>
              <a:t>mentalis</a:t>
            </a: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Spinae</a:t>
            </a:r>
            <a:r>
              <a:rPr lang="sk-SK" dirty="0" smtClean="0"/>
              <a:t> </a:t>
            </a:r>
            <a:r>
              <a:rPr lang="sk-SK" dirty="0" err="1" smtClean="0"/>
              <a:t>mandibulae</a:t>
            </a: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- </a:t>
            </a:r>
            <a:r>
              <a:rPr lang="sk-SK" dirty="0" err="1" smtClean="0"/>
              <a:t>Linea</a:t>
            </a:r>
            <a:r>
              <a:rPr lang="sk-SK" dirty="0" smtClean="0"/>
              <a:t> </a:t>
            </a:r>
            <a:r>
              <a:rPr lang="sk-SK" dirty="0" err="1" smtClean="0"/>
              <a:t>mylohyoidea</a:t>
            </a:r>
            <a:endParaRPr lang="sk-SK" dirty="0" smtClean="0"/>
          </a:p>
          <a:p>
            <a:pPr>
              <a:buFontTx/>
              <a:buChar char="-"/>
            </a:pPr>
            <a:r>
              <a:rPr lang="sk-SK" dirty="0" smtClean="0"/>
              <a:t>Liena </a:t>
            </a:r>
            <a:r>
              <a:rPr lang="sk-SK" dirty="0" err="1" smtClean="0"/>
              <a:t>obliqua</a:t>
            </a:r>
            <a:r>
              <a:rPr lang="sk-SK" dirty="0" smtClean="0"/>
              <a:t> </a:t>
            </a:r>
            <a:r>
              <a:rPr lang="sk-SK" dirty="0" err="1" smtClean="0"/>
              <a:t>externa</a:t>
            </a:r>
            <a:endParaRPr lang="sk-SK" dirty="0" smtClean="0"/>
          </a:p>
          <a:p>
            <a:pPr>
              <a:buFontTx/>
              <a:buChar char="-"/>
            </a:pPr>
            <a:endParaRPr lang="sk-SK" dirty="0"/>
          </a:p>
          <a:p>
            <a:pPr>
              <a:buFontTx/>
              <a:buChar char="-"/>
            </a:pPr>
            <a:endParaRPr lang="sk-SK" dirty="0" smtClean="0"/>
          </a:p>
          <a:p>
            <a:pPr>
              <a:buFontTx/>
              <a:buChar char="-"/>
            </a:pPr>
            <a:endParaRPr lang="sk-SK" dirty="0"/>
          </a:p>
          <a:p>
            <a:pPr>
              <a:buFontTx/>
              <a:buChar char="-"/>
            </a:pP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xmlns="" val="639672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Indikácie </a:t>
            </a:r>
            <a:r>
              <a:rPr lang="sk-SK" dirty="0" err="1" smtClean="0">
                <a:solidFill>
                  <a:schemeClr val="tx2"/>
                </a:solidFill>
              </a:rPr>
              <a:t>OpG</a:t>
            </a:r>
            <a:r>
              <a:rPr lang="sk-SK" dirty="0" smtClean="0">
                <a:solidFill>
                  <a:schemeClr val="tx2"/>
                </a:solidFill>
              </a:rPr>
              <a:t> v </a:t>
            </a:r>
            <a:r>
              <a:rPr lang="sk-SK" dirty="0" err="1" smtClean="0">
                <a:solidFill>
                  <a:schemeClr val="tx2"/>
                </a:solidFill>
              </a:rPr>
              <a:t>KonZERVAČNOM</a:t>
            </a:r>
            <a:r>
              <a:rPr lang="sk-SK" dirty="0" smtClean="0">
                <a:solidFill>
                  <a:schemeClr val="tx2"/>
                </a:solidFill>
              </a:rPr>
              <a:t> ZUBNOM LEKÁRSTVE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Pri vyhľadávaní zubných kazov</a:t>
            </a:r>
          </a:p>
          <a:p>
            <a:r>
              <a:rPr lang="sk-SK" dirty="0" smtClean="0"/>
              <a:t>Na </a:t>
            </a:r>
            <a:r>
              <a:rPr lang="sk-SK" dirty="0"/>
              <a:t>š</a:t>
            </a:r>
            <a:r>
              <a:rPr lang="sk-SK" dirty="0" smtClean="0"/>
              <a:t>túdium </a:t>
            </a:r>
            <a:r>
              <a:rPr lang="sk-SK" dirty="0" err="1" smtClean="0"/>
              <a:t>periodontálnych</a:t>
            </a:r>
            <a:r>
              <a:rPr lang="sk-SK" dirty="0" smtClean="0"/>
              <a:t> štrbín a veľkostí dreňových dutín</a:t>
            </a:r>
          </a:p>
          <a:p>
            <a:r>
              <a:rPr lang="sk-SK" dirty="0" smtClean="0"/>
              <a:t>Vyhľadávanie koreňových kazov, </a:t>
            </a:r>
            <a:r>
              <a:rPr lang="sk-SK" dirty="0" err="1" smtClean="0"/>
              <a:t>previslých</a:t>
            </a:r>
            <a:r>
              <a:rPr lang="sk-SK" dirty="0" smtClean="0"/>
              <a:t> výplní</a:t>
            </a:r>
          </a:p>
          <a:p>
            <a:r>
              <a:rPr lang="sk-SK" dirty="0" err="1" smtClean="0"/>
              <a:t>Dg</a:t>
            </a:r>
            <a:r>
              <a:rPr lang="sk-SK" dirty="0" smtClean="0"/>
              <a:t> </a:t>
            </a:r>
            <a:r>
              <a:rPr lang="sk-SK" dirty="0" err="1" smtClean="0"/>
              <a:t>granulómov</a:t>
            </a:r>
            <a:r>
              <a:rPr lang="sk-SK" dirty="0" smtClean="0"/>
              <a:t>, </a:t>
            </a:r>
            <a:r>
              <a:rPr lang="sk-SK" dirty="0" err="1" smtClean="0"/>
              <a:t>periapikálnych</a:t>
            </a:r>
            <a:r>
              <a:rPr lang="sk-SK" dirty="0" smtClean="0"/>
              <a:t> </a:t>
            </a:r>
            <a:r>
              <a:rPr lang="sk-SK" dirty="0" err="1" smtClean="0"/>
              <a:t>ostitických</a:t>
            </a:r>
            <a:r>
              <a:rPr lang="sk-SK" dirty="0" smtClean="0"/>
              <a:t> ložísk</a:t>
            </a:r>
          </a:p>
          <a:p>
            <a:r>
              <a:rPr lang="sk-SK" dirty="0" smtClean="0"/>
              <a:t>Vyhľadávanie fokálnej infekcie </a:t>
            </a:r>
            <a:r>
              <a:rPr lang="sk-SK" dirty="0" err="1" smtClean="0"/>
              <a:t>dentogénneho</a:t>
            </a:r>
            <a:r>
              <a:rPr lang="sk-SK" dirty="0" smtClean="0"/>
              <a:t> pôvodu</a:t>
            </a:r>
          </a:p>
          <a:p>
            <a:r>
              <a:rPr lang="sk-SK" dirty="0" smtClean="0"/>
              <a:t>Abrázia chrupu a výskyt </a:t>
            </a:r>
            <a:r>
              <a:rPr lang="sk-SK" dirty="0" err="1" smtClean="0"/>
              <a:t>dentikulov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xmlns="" val="3185621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Indikácie v protetike zubného lekárstva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Podáva aktuálny obraz o všetkých anatomických štruktúrach voľným okom neviditeľných</a:t>
            </a:r>
          </a:p>
          <a:p>
            <a:r>
              <a:rPr lang="sk-SK" dirty="0" smtClean="0"/>
              <a:t>Pomáha stanoviť biologický faktor</a:t>
            </a:r>
          </a:p>
          <a:p>
            <a:r>
              <a:rPr lang="sk-SK" dirty="0" smtClean="0"/>
              <a:t>Choroby TMK</a:t>
            </a:r>
          </a:p>
          <a:p>
            <a:r>
              <a:rPr lang="sk-SK" dirty="0" smtClean="0"/>
              <a:t>U bezzubej čeľuste a sánky môžeme merať a porovnávať </a:t>
            </a:r>
            <a:r>
              <a:rPr lang="sk-SK" dirty="0" err="1" smtClean="0"/>
              <a:t>rezorpciu</a:t>
            </a:r>
            <a:r>
              <a:rPr lang="sk-SK" dirty="0" smtClean="0"/>
              <a:t> kosti v závislosti od dĺžky nosenia náhrady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20121561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Indikácie </a:t>
            </a:r>
            <a:r>
              <a:rPr lang="sk-SK" dirty="0" err="1" smtClean="0">
                <a:solidFill>
                  <a:schemeClr val="tx2"/>
                </a:solidFill>
              </a:rPr>
              <a:t>opg</a:t>
            </a:r>
            <a:r>
              <a:rPr lang="sk-SK" dirty="0" smtClean="0">
                <a:solidFill>
                  <a:schemeClr val="tx2"/>
                </a:solidFill>
              </a:rPr>
              <a:t> v </a:t>
            </a:r>
            <a:r>
              <a:rPr lang="sk-SK" dirty="0" err="1" smtClean="0">
                <a:solidFill>
                  <a:schemeClr val="tx2"/>
                </a:solidFill>
              </a:rPr>
              <a:t>parodontológii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OPG poskytuje dôležité informácie o štruktúrach voľným okom neviditeľných:</a:t>
            </a:r>
          </a:p>
          <a:p>
            <a:r>
              <a:rPr lang="sk-SK" dirty="0" smtClean="0"/>
              <a:t>Tvrdé zubné tkanivá- koreň zuba</a:t>
            </a:r>
          </a:p>
          <a:p>
            <a:r>
              <a:rPr lang="sk-SK" dirty="0" smtClean="0"/>
              <a:t>Alveolárna </a:t>
            </a:r>
            <a:r>
              <a:rPr lang="sk-SK" dirty="0" err="1" smtClean="0"/>
              <a:t>ksť</a:t>
            </a:r>
            <a:r>
              <a:rPr lang="sk-SK" dirty="0" smtClean="0"/>
              <a:t>- </a:t>
            </a:r>
            <a:r>
              <a:rPr lang="sk-SK" dirty="0" err="1" smtClean="0"/>
              <a:t>rezorpcia</a:t>
            </a:r>
            <a:endParaRPr lang="sk-SK" dirty="0" smtClean="0"/>
          </a:p>
          <a:p>
            <a:r>
              <a:rPr lang="sk-SK" dirty="0" err="1" smtClean="0"/>
              <a:t>Periodontálna</a:t>
            </a:r>
            <a:r>
              <a:rPr lang="sk-SK" dirty="0" smtClean="0"/>
              <a:t> štrbina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415445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Indikácie </a:t>
            </a:r>
            <a:r>
              <a:rPr lang="sk-SK" dirty="0" err="1" smtClean="0"/>
              <a:t>opg</a:t>
            </a:r>
            <a:r>
              <a:rPr lang="sk-SK" dirty="0" smtClean="0"/>
              <a:t> v detskom zubnom lekárstve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Odpadá manipulácia filmu v ústach</a:t>
            </a:r>
          </a:p>
          <a:p>
            <a:r>
              <a:rPr lang="sk-SK" dirty="0" smtClean="0"/>
              <a:t>Môžeme pozorovať vývoj zubných zárodkov. Ich uloženie</a:t>
            </a:r>
          </a:p>
          <a:p>
            <a:r>
              <a:rPr lang="sk-SK" dirty="0" smtClean="0"/>
              <a:t>Fyziologickú a patologickú </a:t>
            </a:r>
            <a:r>
              <a:rPr lang="sk-SK" dirty="0" err="1" smtClean="0"/>
              <a:t>rezorpciu</a:t>
            </a:r>
            <a:r>
              <a:rPr lang="sk-SK" dirty="0" smtClean="0"/>
              <a:t> koreňov</a:t>
            </a:r>
          </a:p>
          <a:p>
            <a:r>
              <a:rPr lang="sk-SK" dirty="0" smtClean="0"/>
              <a:t>Zubný kaz na mliečnych zuboch</a:t>
            </a:r>
          </a:p>
          <a:p>
            <a:r>
              <a:rPr lang="sk-SK" dirty="0" smtClean="0"/>
              <a:t>Vyhľadávanie fokálnej infekcie </a:t>
            </a:r>
            <a:r>
              <a:rPr lang="sk-SK" dirty="0" err="1" smtClean="0"/>
              <a:t>dentogénneho</a:t>
            </a:r>
            <a:r>
              <a:rPr lang="sk-SK" dirty="0" smtClean="0"/>
              <a:t> pôvodu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19568199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tx2"/>
                </a:solidFill>
              </a:rPr>
              <a:t>Indikácie </a:t>
            </a:r>
            <a:r>
              <a:rPr lang="sk-SK" dirty="0" err="1" smtClean="0">
                <a:solidFill>
                  <a:schemeClr val="tx2"/>
                </a:solidFill>
              </a:rPr>
              <a:t>opg</a:t>
            </a:r>
            <a:r>
              <a:rPr lang="sk-SK" dirty="0" smtClean="0">
                <a:solidFill>
                  <a:schemeClr val="tx2"/>
                </a:solidFill>
              </a:rPr>
              <a:t> v </a:t>
            </a:r>
            <a:r>
              <a:rPr lang="sk-SK" dirty="0" err="1" smtClean="0">
                <a:solidFill>
                  <a:schemeClr val="tx2"/>
                </a:solidFill>
              </a:rPr>
              <a:t>dentoalveolárnej</a:t>
            </a:r>
            <a:r>
              <a:rPr lang="sk-SK" dirty="0" smtClean="0">
                <a:solidFill>
                  <a:schemeClr val="tx2"/>
                </a:solidFill>
              </a:rPr>
              <a:t> chirurgii</a:t>
            </a:r>
            <a:endParaRPr lang="sk-SK" dirty="0">
              <a:solidFill>
                <a:schemeClr val="tx2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Dg</a:t>
            </a:r>
            <a:r>
              <a:rPr lang="sk-SK" dirty="0" smtClean="0"/>
              <a:t> chorôb </a:t>
            </a:r>
            <a:r>
              <a:rPr lang="sk-SK" dirty="0" err="1" smtClean="0"/>
              <a:t>sinus</a:t>
            </a:r>
            <a:r>
              <a:rPr lang="sk-SK" dirty="0" smtClean="0"/>
              <a:t> </a:t>
            </a:r>
            <a:r>
              <a:rPr lang="sk-SK" dirty="0" err="1" smtClean="0"/>
              <a:t>maxillaris</a:t>
            </a:r>
            <a:r>
              <a:rPr lang="sk-SK" dirty="0" smtClean="0"/>
              <a:t> </a:t>
            </a:r>
            <a:r>
              <a:rPr lang="sk-SK" dirty="0" err="1" smtClean="0"/>
              <a:t>dentogénneho</a:t>
            </a:r>
            <a:r>
              <a:rPr lang="sk-SK" dirty="0" smtClean="0"/>
              <a:t> pôvodu</a:t>
            </a:r>
          </a:p>
          <a:p>
            <a:r>
              <a:rPr lang="sk-SK" dirty="0" smtClean="0"/>
              <a:t>Cysty- </a:t>
            </a:r>
            <a:r>
              <a:rPr lang="sk-SK" dirty="0" err="1" smtClean="0"/>
              <a:t>prejasnenia</a:t>
            </a:r>
            <a:r>
              <a:rPr lang="sk-SK" dirty="0" smtClean="0"/>
              <a:t> veľmi dobre ohraničené oproti okolitej kosti </a:t>
            </a:r>
          </a:p>
          <a:p>
            <a:r>
              <a:rPr lang="sk-SK" dirty="0" err="1" smtClean="0"/>
              <a:t>Dg</a:t>
            </a:r>
            <a:r>
              <a:rPr lang="sk-SK" dirty="0" smtClean="0"/>
              <a:t> čeľustných a </a:t>
            </a:r>
            <a:r>
              <a:rPr lang="sk-SK" dirty="0" err="1" smtClean="0"/>
              <a:t>okoločeľustných</a:t>
            </a:r>
            <a:r>
              <a:rPr lang="sk-SK" dirty="0" smtClean="0"/>
              <a:t> zápalov</a:t>
            </a:r>
          </a:p>
          <a:p>
            <a:r>
              <a:rPr lang="sk-SK" dirty="0" smtClean="0"/>
              <a:t>choroby slinných žliaz</a:t>
            </a:r>
          </a:p>
          <a:p>
            <a:r>
              <a:rPr lang="sk-SK" dirty="0" smtClean="0"/>
              <a:t>Nádory</a:t>
            </a:r>
          </a:p>
          <a:p>
            <a:pPr marL="0" indent="0">
              <a:buNone/>
            </a:pP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xmlns="" val="4136835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chemeClr val="tx2"/>
                </a:solidFill>
              </a:rPr>
              <a:t>OPG SNÍMKY</a:t>
            </a:r>
            <a:endParaRPr lang="sk-SK" dirty="0">
              <a:solidFill>
                <a:schemeClr val="tx2"/>
              </a:solidFill>
            </a:endParaRPr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3832" y="1609725"/>
            <a:ext cx="5645736" cy="4846638"/>
          </a:xfrm>
        </p:spPr>
      </p:pic>
    </p:spTree>
    <p:extLst>
      <p:ext uri="{BB962C8B-B14F-4D97-AF65-F5344CB8AC3E}">
        <p14:creationId xmlns:p14="http://schemas.microsoft.com/office/powerpoint/2010/main" xmlns="" val="1197119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862519"/>
            <a:ext cx="7632848" cy="513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2833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862519"/>
            <a:ext cx="7560840" cy="513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82193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xusný">
  <a:themeElements>
    <a:clrScheme name="Luxusn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Luxusn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uxusn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79</TotalTime>
  <Words>842</Words>
  <Application>Microsoft Office PowerPoint</Application>
  <PresentationFormat>Prezentácia na obrazovke (4:3)</PresentationFormat>
  <Paragraphs>122</Paragraphs>
  <Slides>22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22</vt:i4>
      </vt:variant>
    </vt:vector>
  </HeadingPairs>
  <TitlesOfParts>
    <vt:vector size="23" baseType="lpstr">
      <vt:lpstr>Luxusný</vt:lpstr>
      <vt:lpstr>Panoramatické prístroje a techniky</vt:lpstr>
      <vt:lpstr>Rozdelenie panormATICKýCH PRíSTROJOV A TECHNíK</vt:lpstr>
      <vt:lpstr>Snímka 3</vt:lpstr>
      <vt:lpstr>Výhody ortopantomografu</vt:lpstr>
      <vt:lpstr>Nevýhody ortopantomografu</vt:lpstr>
      <vt:lpstr>Digitálna rádiografia</vt:lpstr>
      <vt:lpstr>Snímka 7</vt:lpstr>
      <vt:lpstr>výhody</vt:lpstr>
      <vt:lpstr>nevýhody</vt:lpstr>
      <vt:lpstr>Merania z OPG snímok</vt:lpstr>
      <vt:lpstr>Snímka 11</vt:lpstr>
      <vt:lpstr>Snímka 12</vt:lpstr>
      <vt:lpstr>Útvary zobrazujúce sa na rtg snímkach maxilly</vt:lpstr>
      <vt:lpstr>Útvary zobrazujúce sa na rtg snímkach mandibuly</vt:lpstr>
      <vt:lpstr>Indikácie OpG v KonZERVAČNOM ZUBNOM LEKÁRSTVE</vt:lpstr>
      <vt:lpstr>Indikácie v protetike zubného lekárstva</vt:lpstr>
      <vt:lpstr>Indikácie opg v parodontológii</vt:lpstr>
      <vt:lpstr>Indikácie opg v detskom zubnom lekárstve</vt:lpstr>
      <vt:lpstr>Indikácie opg v dentoalveolárnej chirurgii</vt:lpstr>
      <vt:lpstr>OPG SNÍMKY</vt:lpstr>
      <vt:lpstr>Snímka 21</vt:lpstr>
      <vt:lpstr>Snímka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Panoramatické prístroje a techniky</dc:title>
  <dc:creator>Klemova</dc:creator>
  <cp:lastModifiedBy>Janka</cp:lastModifiedBy>
  <cp:revision>12</cp:revision>
  <dcterms:created xsi:type="dcterms:W3CDTF">2013-10-24T07:05:52Z</dcterms:created>
  <dcterms:modified xsi:type="dcterms:W3CDTF">2016-04-16T04:56:00Z</dcterms:modified>
</cp:coreProperties>
</file>