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38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ĺžni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ĺžni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ĺžni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sk-SK" smtClean="0"/>
              <a:t>Upravte štýl predlohy podnadpisov</a:t>
            </a:r>
            <a:endParaRPr kumimoji="0" lang="en-US"/>
          </a:p>
        </p:txBody>
      </p:sp>
      <p:sp>
        <p:nvSpPr>
          <p:cNvPr id="28" name="Zástupný symbol dátumu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82EE8A2A-2386-4C5F-9F4C-C5EE888107DA}" type="datetimeFigureOut">
              <a:rPr lang="sk-SK" smtClean="0"/>
              <a:pPr/>
              <a:t>16. 4. 2016</a:t>
            </a:fld>
            <a:endParaRPr lang="sk-SK"/>
          </a:p>
        </p:txBody>
      </p:sp>
      <p:sp>
        <p:nvSpPr>
          <p:cNvPr id="17" name="Zástupný symbol päty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sk-SK"/>
          </a:p>
        </p:txBody>
      </p:sp>
      <p:sp>
        <p:nvSpPr>
          <p:cNvPr id="29" name="Zástupný symbol čísla snímky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A93B599-8869-4820-8D95-74782B589CB9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E8A2A-2386-4C5F-9F4C-C5EE888107DA}" type="datetimeFigureOut">
              <a:rPr lang="sk-SK" smtClean="0"/>
              <a:pPr/>
              <a:t>16. 4. 2016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A93B599-8869-4820-8D95-74782B589CB9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8" name="Zástupný symbol obsahu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Upravte štýl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Hlavička sekci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sk-SK" smtClean="0"/>
              <a:t>Upravte štýl predlohy textu.</a:t>
            </a:r>
          </a:p>
        </p:txBody>
      </p:sp>
      <p:sp>
        <p:nvSpPr>
          <p:cNvPr id="7" name="Obdĺžni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ĺžni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ĺžni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12" name="Zástupný symbol dátumu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E8A2A-2386-4C5F-9F4C-C5EE888107DA}" type="datetimeFigureOut">
              <a:rPr lang="sk-SK" smtClean="0"/>
              <a:pPr/>
              <a:t>16. 4. 2016</a:t>
            </a:fld>
            <a:endParaRPr lang="sk-SK"/>
          </a:p>
        </p:txBody>
      </p:sp>
      <p:sp>
        <p:nvSpPr>
          <p:cNvPr id="13" name="Zástupný symbol čísla snímky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0A93B599-8869-4820-8D95-74782B589CB9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14" name="Zástupný symbol päty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sk-SK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9" name="Zástupný symbol obsahu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Upravte štýl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11" name="Zástupný symbol obsahu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Upravte štýl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8" name="Zástupný symbol dátumu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82EE8A2A-2386-4C5F-9F4C-C5EE888107DA}" type="datetimeFigureOut">
              <a:rPr lang="sk-SK" smtClean="0"/>
              <a:pPr/>
              <a:t>16. 4. 2016</a:t>
            </a:fld>
            <a:endParaRPr lang="sk-SK"/>
          </a:p>
        </p:txBody>
      </p:sp>
      <p:sp>
        <p:nvSpPr>
          <p:cNvPr id="10" name="Zástupný symbol čísla snímky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0A93B599-8869-4820-8D95-74782B589CB9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12" name="Zástupný symbol päty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sk-S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11" name="Zástupný symbol obsahu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Upravte štýl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13" name="Zástupný symbol obsahu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Upravte štýl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10" name="Zástupný symbol dátumu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82EE8A2A-2386-4C5F-9F4C-C5EE888107DA}" type="datetimeFigureOut">
              <a:rPr lang="sk-SK" smtClean="0"/>
              <a:pPr/>
              <a:t>16. 4. 2016</a:t>
            </a:fld>
            <a:endParaRPr lang="sk-SK"/>
          </a:p>
        </p:txBody>
      </p:sp>
      <p:sp>
        <p:nvSpPr>
          <p:cNvPr id="12" name="Zástupný symbol čísla snímky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0A93B599-8869-4820-8D95-74782B589CB9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14" name="Zástupný symbol päty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sk-SK"/>
          </a:p>
        </p:txBody>
      </p:sp>
      <p:sp>
        <p:nvSpPr>
          <p:cNvPr id="16" name="Zástupný symbol textu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sk-SK" smtClean="0"/>
              <a:t>Upravte štýl predlohy textu.</a:t>
            </a:r>
          </a:p>
        </p:txBody>
      </p:sp>
      <p:sp>
        <p:nvSpPr>
          <p:cNvPr id="15" name="Zástupný symbol textu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sk-SK" smtClean="0"/>
              <a:t>Upravte štýl predlohy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E8A2A-2386-4C5F-9F4C-C5EE888107DA}" type="datetimeFigureOut">
              <a:rPr lang="sk-SK" smtClean="0"/>
              <a:pPr/>
              <a:t>16. 4. 2016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A93B599-8869-4820-8D95-74782B589CB9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E8A2A-2386-4C5F-9F4C-C5EE888107DA}" type="datetimeFigureOut">
              <a:rPr lang="sk-SK" smtClean="0"/>
              <a:pPr/>
              <a:t>16. 4. 2016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A93B599-8869-4820-8D95-74782B589CB9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E8A2A-2386-4C5F-9F4C-C5EE888107DA}" type="datetimeFigureOut">
              <a:rPr lang="sk-SK" smtClean="0"/>
              <a:pPr/>
              <a:t>16. 4. 2016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A93B599-8869-4820-8D95-74782B589CB9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sk-SK" smtClean="0"/>
              <a:t>Upravte štýl predlohy textu.</a:t>
            </a:r>
          </a:p>
        </p:txBody>
      </p:sp>
      <p:sp>
        <p:nvSpPr>
          <p:cNvPr id="9" name="Zástupný symbol obsahu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Upravte štýl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sk-SK" smtClean="0"/>
              <a:t>Upravte štýl predlohy textu.</a:t>
            </a:r>
          </a:p>
        </p:txBody>
      </p:sp>
      <p:sp>
        <p:nvSpPr>
          <p:cNvPr id="8" name="Obdĺžni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ĺžni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ĺžni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11" name="Obdĺžni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dátumu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82EE8A2A-2386-4C5F-9F4C-C5EE888107DA}" type="datetimeFigureOut">
              <a:rPr lang="sk-SK" smtClean="0"/>
              <a:pPr/>
              <a:t>16. 4. 2016</a:t>
            </a:fld>
            <a:endParaRPr lang="sk-SK"/>
          </a:p>
        </p:txBody>
      </p:sp>
      <p:sp>
        <p:nvSpPr>
          <p:cNvPr id="13" name="Zástupný symbol čísla snímky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0A93B599-8869-4820-8D95-74782B589CB9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14" name="Zástupný symbol päty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sk-SK" smtClean="0"/>
              <a:t>Ak chcete pridať obrázok, kliknite na ikonu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sk-SK" smtClean="0"/>
              <a:t>Upravte štýl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E8A2A-2386-4C5F-9F4C-C5EE888107DA}" type="datetimeFigureOut">
              <a:rPr lang="sk-SK" smtClean="0"/>
              <a:pPr/>
              <a:t>16. 4. 2016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93B599-8869-4820-8D95-74782B589CB9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Z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sk-SK" smtClean="0"/>
              <a:t>Upravte štýl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82EE8A2A-2386-4C5F-9F4C-C5EE888107DA}" type="datetimeFigureOut">
              <a:rPr lang="sk-SK" smtClean="0"/>
              <a:pPr/>
              <a:t>16. 4. 2016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sk-SK"/>
          </a:p>
        </p:txBody>
      </p:sp>
      <p:sp>
        <p:nvSpPr>
          <p:cNvPr id="7" name="Obdĺžni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ĺžni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ĺžni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0A93B599-8869-4820-8D95-74782B589CB9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nadpisu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13" name="Zástupný symbol textu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sk-SK" smtClean="0"/>
              <a:t>Upravte štýl predlohy textu.</a:t>
            </a:r>
          </a:p>
          <a:p>
            <a:pPr lvl="1" eaLnBrk="1" latinLnBrk="0" hangingPunct="1"/>
            <a:r>
              <a:rPr kumimoji="0" lang="sk-SK" smtClean="0"/>
              <a:t>Druhá úroveň</a:t>
            </a:r>
          </a:p>
          <a:p>
            <a:pPr lvl="2" eaLnBrk="1" latinLnBrk="0" hangingPunct="1"/>
            <a:r>
              <a:rPr kumimoji="0" lang="sk-SK" smtClean="0"/>
              <a:t>Tretia úroveň</a:t>
            </a:r>
          </a:p>
          <a:p>
            <a:pPr lvl="3" eaLnBrk="1" latinLnBrk="0" hangingPunct="1"/>
            <a:r>
              <a:rPr kumimoji="0" lang="sk-SK" smtClean="0"/>
              <a:t>Štvrtá úroveň</a:t>
            </a:r>
          </a:p>
          <a:p>
            <a:pPr lvl="4" eaLnBrk="1" latinLnBrk="0" hangingPunct="1"/>
            <a:r>
              <a:rPr kumimoji="0" lang="sk-SK" smtClean="0"/>
              <a:t>Piata úroveň</a:t>
            </a:r>
            <a:endParaRPr kumimoji="0" lang="en-US"/>
          </a:p>
        </p:txBody>
      </p:sp>
      <p:sp>
        <p:nvSpPr>
          <p:cNvPr id="14" name="Zástupný symbol dátumu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2EE8A2A-2386-4C5F-9F4C-C5EE888107DA}" type="datetimeFigureOut">
              <a:rPr lang="sk-SK" smtClean="0"/>
              <a:pPr/>
              <a:t>16. 4. 2016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sk-SK"/>
          </a:p>
        </p:txBody>
      </p:sp>
      <p:sp>
        <p:nvSpPr>
          <p:cNvPr id="7" name="Obdĺžni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ĺžni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ĺžni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čísla snímky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A93B599-8869-4820-8D95-74782B589CB9}" type="slidenum">
              <a:rPr lang="sk-SK" smtClean="0"/>
              <a:pPr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sk-SK" dirty="0" smtClean="0"/>
              <a:t>Popis </a:t>
            </a:r>
            <a:r>
              <a:rPr lang="sk-SK" dirty="0" err="1" smtClean="0"/>
              <a:t>intraorálnych</a:t>
            </a:r>
            <a:r>
              <a:rPr lang="sk-SK" dirty="0" smtClean="0"/>
              <a:t> rádiogramov</a:t>
            </a:r>
            <a:br>
              <a:rPr lang="sk-SK" dirty="0" smtClean="0"/>
            </a:br>
            <a:r>
              <a:rPr lang="sk-SK" dirty="0" err="1" smtClean="0"/>
              <a:t>Poytonove</a:t>
            </a:r>
            <a:r>
              <a:rPr lang="sk-SK" dirty="0" smtClean="0"/>
              <a:t> kritéria</a:t>
            </a:r>
            <a:endParaRPr lang="sk-SK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xmlns="" val="3293084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sk-SK" dirty="0" smtClean="0"/>
              <a:t>Pri </a:t>
            </a:r>
            <a:r>
              <a:rPr lang="sk-SK" dirty="0" err="1" smtClean="0"/>
              <a:t>dg</a:t>
            </a:r>
            <a:r>
              <a:rPr lang="sk-SK" dirty="0" smtClean="0"/>
              <a:t> </a:t>
            </a:r>
            <a:r>
              <a:rPr lang="sk-SK" dirty="0" err="1" smtClean="0"/>
              <a:t>i.o</a:t>
            </a:r>
            <a:r>
              <a:rPr lang="sk-SK" dirty="0" smtClean="0"/>
              <a:t>. rádiogramov treba vychádzať zo všeobecne známych a platných poznatkov – v ZL takýto základný prehľad požiadaviek vypracoval- </a:t>
            </a:r>
            <a:r>
              <a:rPr lang="sk-SK" b="1" dirty="0" err="1" smtClean="0"/>
              <a:t>Poyton</a:t>
            </a:r>
            <a:r>
              <a:rPr lang="sk-SK" dirty="0" smtClean="0"/>
              <a:t> v r. 1966- odvtedy sa tieto požiadavky dopĺňajú a modifikujú</a:t>
            </a:r>
          </a:p>
          <a:p>
            <a:r>
              <a:rPr lang="sk-SK" dirty="0" smtClean="0"/>
              <a:t>Na úspešný popis snímok je vhodné dodržiavať základné požiadavky, ktoré delíme na:	</a:t>
            </a:r>
          </a:p>
          <a:p>
            <a:pPr lvl="2"/>
            <a:r>
              <a:rPr lang="sk-SK" b="1" dirty="0" smtClean="0"/>
              <a:t>Všeobecné</a:t>
            </a:r>
          </a:p>
          <a:p>
            <a:pPr lvl="2"/>
            <a:r>
              <a:rPr lang="sk-SK" b="1" dirty="0" smtClean="0"/>
              <a:t>Špeciálne 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xmlns="" val="4154517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Všeobecné zmeny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sk-SK" dirty="0" smtClean="0"/>
              <a:t>Zaradzujeme tu:</a:t>
            </a:r>
          </a:p>
          <a:p>
            <a:pPr marL="0" indent="0">
              <a:buNone/>
            </a:pPr>
            <a:r>
              <a:rPr lang="sk-SK" b="1" dirty="0"/>
              <a:t> </a:t>
            </a:r>
            <a:r>
              <a:rPr lang="sk-SK" b="1" dirty="0" smtClean="0"/>
              <a:t>   1.Rast </a:t>
            </a:r>
            <a:r>
              <a:rPr lang="sk-SK" b="1" dirty="0" err="1" smtClean="0"/>
              <a:t>radioopacity</a:t>
            </a:r>
            <a:r>
              <a:rPr lang="sk-SK" b="1" dirty="0" smtClean="0"/>
              <a:t> </a:t>
            </a:r>
            <a:r>
              <a:rPr lang="sk-SK" dirty="0" smtClean="0"/>
              <a:t>(prejavuje sa tieňom), ktorú môže      	</a:t>
            </a:r>
            <a:r>
              <a:rPr lang="sk-SK" dirty="0" err="1" smtClean="0"/>
              <a:t>vyvovať</a:t>
            </a:r>
            <a:r>
              <a:rPr lang="sk-SK" dirty="0" smtClean="0"/>
              <a:t>:</a:t>
            </a:r>
          </a:p>
          <a:p>
            <a:pPr lvl="1"/>
            <a:r>
              <a:rPr lang="sk-SK" dirty="0" smtClean="0"/>
              <a:t>Navrstvenie tkaniva</a:t>
            </a:r>
          </a:p>
          <a:p>
            <a:pPr lvl="1"/>
            <a:r>
              <a:rPr lang="sk-SK" dirty="0" smtClean="0"/>
              <a:t>Cudzie teleso</a:t>
            </a:r>
          </a:p>
          <a:p>
            <a:pPr lvl="1"/>
            <a:r>
              <a:rPr lang="sk-SK" dirty="0" smtClean="0"/>
              <a:t>Kostné </a:t>
            </a:r>
            <a:r>
              <a:rPr lang="sk-SK" dirty="0" err="1" smtClean="0"/>
              <a:t>tkaivo</a:t>
            </a:r>
            <a:endParaRPr lang="sk-SK" dirty="0" smtClean="0"/>
          </a:p>
          <a:p>
            <a:pPr lvl="1"/>
            <a:r>
              <a:rPr lang="sk-SK" dirty="0" smtClean="0"/>
              <a:t>Zubné tkanivo (zuby, nadpočetné zuby, koreň, </a:t>
            </a:r>
            <a:r>
              <a:rPr lang="sk-SK" dirty="0" err="1" smtClean="0"/>
              <a:t>odontóm</a:t>
            </a:r>
            <a:r>
              <a:rPr lang="sk-SK" dirty="0" smtClean="0"/>
              <a:t>)</a:t>
            </a:r>
          </a:p>
          <a:p>
            <a:pPr marL="365760" lvl="1" indent="0">
              <a:buNone/>
            </a:pPr>
            <a:endParaRPr lang="sk-SK" dirty="0"/>
          </a:p>
          <a:p>
            <a:pPr marL="365760" lvl="1" indent="0">
              <a:buNone/>
            </a:pPr>
            <a:r>
              <a:rPr lang="sk-SK" sz="2900" b="1" dirty="0" smtClean="0"/>
              <a:t>2. Rast </a:t>
            </a:r>
            <a:r>
              <a:rPr lang="sk-SK" sz="2900" b="1" dirty="0" err="1" smtClean="0"/>
              <a:t>radiolucencie</a:t>
            </a:r>
            <a:r>
              <a:rPr lang="sk-SK" sz="2900" b="1" dirty="0" smtClean="0"/>
              <a:t> </a:t>
            </a:r>
            <a:r>
              <a:rPr lang="sk-SK" sz="2900" dirty="0" smtClean="0"/>
              <a:t>(prejavuje sa </a:t>
            </a:r>
            <a:r>
              <a:rPr lang="sk-SK" sz="2900" dirty="0" err="1" smtClean="0"/>
              <a:t>prejasnením</a:t>
            </a:r>
            <a:r>
              <a:rPr lang="sk-SK" sz="2900" dirty="0" smtClean="0"/>
              <a:t>)</a:t>
            </a:r>
          </a:p>
          <a:p>
            <a:pPr lvl="1"/>
            <a:r>
              <a:rPr lang="sk-SK" dirty="0" smtClean="0"/>
              <a:t>Vyjadrujeme tvarom, ostrosťou nálezu, prípadne </a:t>
            </a:r>
            <a:r>
              <a:rPr lang="sk-SK" dirty="0" err="1" smtClean="0"/>
              <a:t>charaketeristikou</a:t>
            </a:r>
            <a:r>
              <a:rPr lang="sk-SK" dirty="0" smtClean="0"/>
              <a:t> okraja nálezu</a:t>
            </a:r>
          </a:p>
          <a:p>
            <a:pPr lvl="1"/>
            <a:r>
              <a:rPr lang="sk-SK" dirty="0" smtClean="0"/>
              <a:t>Tieto údaje sú definované alebo nedefinované, napr.: hladký, rovný, nepravidelný, </a:t>
            </a:r>
            <a:r>
              <a:rPr lang="sk-SK" dirty="0" err="1" smtClean="0"/>
              <a:t>opúzdrený</a:t>
            </a:r>
            <a:r>
              <a:rPr lang="sk-SK" dirty="0" smtClean="0"/>
              <a:t>...</a:t>
            </a:r>
          </a:p>
          <a:p>
            <a:pPr marL="365760" lvl="1" indent="0">
              <a:buNone/>
            </a:pPr>
            <a:endParaRPr lang="sk-SK" dirty="0" smtClean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xmlns="" val="3764723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sk-SK" sz="2500" b="1" dirty="0" smtClean="0"/>
              <a:t>3</a:t>
            </a:r>
            <a:r>
              <a:rPr lang="sk-SK" sz="2500" dirty="0" smtClean="0"/>
              <a:t>.</a:t>
            </a:r>
            <a:r>
              <a:rPr lang="sk-SK" dirty="0" smtClean="0"/>
              <a:t> </a:t>
            </a:r>
            <a:r>
              <a:rPr lang="sk-SK" sz="2500" b="1" dirty="0" smtClean="0"/>
              <a:t>Kombinácia rastu </a:t>
            </a:r>
            <a:r>
              <a:rPr lang="sk-SK" sz="2500" b="1" dirty="0" err="1" smtClean="0"/>
              <a:t>rádioopacity</a:t>
            </a:r>
            <a:r>
              <a:rPr lang="sk-SK" sz="2500" b="1" dirty="0" smtClean="0"/>
              <a:t> a </a:t>
            </a:r>
            <a:r>
              <a:rPr lang="sk-SK" sz="2500" b="1" dirty="0" err="1" smtClean="0"/>
              <a:t>rádiolucencie</a:t>
            </a:r>
            <a:r>
              <a:rPr lang="sk-SK" sz="2500" b="1" dirty="0" smtClean="0"/>
              <a:t> (zvýšenej)</a:t>
            </a:r>
          </a:p>
          <a:p>
            <a:r>
              <a:rPr lang="sk-SK" sz="2500" dirty="0" err="1" smtClean="0"/>
              <a:t>rtg</a:t>
            </a:r>
            <a:r>
              <a:rPr lang="sk-SK" sz="2500" dirty="0" smtClean="0"/>
              <a:t> nálezy prejavujúce sa tieňom a </a:t>
            </a:r>
            <a:r>
              <a:rPr lang="sk-SK" sz="2500" dirty="0" err="1" smtClean="0"/>
              <a:t>prejasnením</a:t>
            </a:r>
            <a:endParaRPr lang="sk-SK" sz="2500" dirty="0" smtClean="0"/>
          </a:p>
          <a:p>
            <a:r>
              <a:rPr lang="sk-SK" sz="2500" dirty="0" smtClean="0"/>
              <a:t>prejavujú sa nepravidelným ohraničeným/ difúznym okrajom a tento vzhľad môže byť prejavom:</a:t>
            </a:r>
          </a:p>
          <a:p>
            <a:pPr marL="0" indent="0">
              <a:buNone/>
            </a:pPr>
            <a:r>
              <a:rPr lang="sk-SK" sz="2500" dirty="0"/>
              <a:t>	</a:t>
            </a:r>
            <a:r>
              <a:rPr lang="sk-SK" sz="2500" dirty="0" smtClean="0"/>
              <a:t>	- </a:t>
            </a:r>
            <a:r>
              <a:rPr lang="sk-SK" sz="2500" dirty="0" err="1" smtClean="0"/>
              <a:t>osteomyelitídy</a:t>
            </a:r>
            <a:endParaRPr lang="sk-SK" sz="2500" dirty="0"/>
          </a:p>
          <a:p>
            <a:pPr marL="0" indent="0">
              <a:buNone/>
            </a:pPr>
            <a:r>
              <a:rPr lang="sk-SK" sz="2500" dirty="0" smtClean="0"/>
              <a:t>		- malignity</a:t>
            </a:r>
          </a:p>
          <a:p>
            <a:pPr marL="0" indent="0">
              <a:buNone/>
            </a:pPr>
            <a:r>
              <a:rPr lang="sk-SK" sz="2500" dirty="0"/>
              <a:t>	</a:t>
            </a:r>
            <a:r>
              <a:rPr lang="sk-SK" sz="2500" dirty="0" smtClean="0"/>
              <a:t>	- </a:t>
            </a:r>
            <a:r>
              <a:rPr lang="sk-SK" sz="2500" dirty="0" err="1" smtClean="0"/>
              <a:t>rádionekrózy</a:t>
            </a:r>
            <a:r>
              <a:rPr lang="sk-SK" sz="2500" dirty="0" smtClean="0"/>
              <a:t> </a:t>
            </a:r>
          </a:p>
          <a:p>
            <a:pPr marL="0" indent="0">
              <a:buNone/>
            </a:pPr>
            <a:endParaRPr lang="sk-SK" sz="2500" b="1" dirty="0"/>
          </a:p>
          <a:p>
            <a:pPr marL="0" indent="0">
              <a:buNone/>
            </a:pPr>
            <a:r>
              <a:rPr lang="sk-SK" sz="2500" b="1" dirty="0" smtClean="0"/>
              <a:t>4. </a:t>
            </a:r>
            <a:r>
              <a:rPr lang="sk-SK" sz="2500" b="1" dirty="0" err="1" smtClean="0"/>
              <a:t>Adherácia</a:t>
            </a:r>
            <a:r>
              <a:rPr lang="sk-SK" sz="2500" b="1" dirty="0" smtClean="0"/>
              <a:t> zjavu alebo zvratu kosti a zmeny </a:t>
            </a:r>
            <a:r>
              <a:rPr lang="sk-SK" sz="2500" b="1" dirty="0" err="1" smtClean="0"/>
              <a:t>denzity</a:t>
            </a:r>
            <a:r>
              <a:rPr lang="sk-SK" sz="2500" b="1" dirty="0" smtClean="0"/>
              <a:t> aj s možnosťou údajov o jej presnom meraní</a:t>
            </a:r>
            <a:endParaRPr lang="sk-SK" sz="2500" b="1" dirty="0"/>
          </a:p>
        </p:txBody>
      </p:sp>
    </p:spTree>
    <p:extLst>
      <p:ext uri="{BB962C8B-B14F-4D97-AF65-F5344CB8AC3E}">
        <p14:creationId xmlns:p14="http://schemas.microsoft.com/office/powerpoint/2010/main" xmlns="" val="218626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 smtClean="0"/>
              <a:t>Poytonove</a:t>
            </a:r>
            <a:r>
              <a:rPr lang="sk-SK" dirty="0" smtClean="0"/>
              <a:t> kritéria: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sk-SK" b="1" dirty="0" smtClean="0"/>
              <a:t>1. Korunka zuba: </a:t>
            </a:r>
            <a:r>
              <a:rPr lang="sk-SK" dirty="0" smtClean="0"/>
              <a:t>(hodnotíme)</a:t>
            </a:r>
          </a:p>
          <a:p>
            <a:pPr lvl="1"/>
            <a:r>
              <a:rPr lang="sk-SK" dirty="0" smtClean="0"/>
              <a:t>Tvar – normálny, atypický</a:t>
            </a:r>
          </a:p>
          <a:p>
            <a:pPr lvl="1"/>
            <a:r>
              <a:rPr lang="sk-SK" dirty="0" smtClean="0"/>
              <a:t>Veľkosť – zväčšená, zmenšená, atypická</a:t>
            </a:r>
          </a:p>
          <a:p>
            <a:pPr lvl="1"/>
            <a:r>
              <a:rPr lang="sk-SK" dirty="0" smtClean="0"/>
              <a:t>Zubný kaz</a:t>
            </a:r>
          </a:p>
          <a:p>
            <a:pPr lvl="1"/>
            <a:r>
              <a:rPr lang="sk-SK" dirty="0" smtClean="0"/>
              <a:t>Abrázia – kritéria hodnotenia:</a:t>
            </a:r>
          </a:p>
          <a:p>
            <a:pPr lvl="2"/>
            <a:r>
              <a:rPr lang="sk-SK" dirty="0" smtClean="0"/>
              <a:t>0-abrázia nie je prítomná</a:t>
            </a:r>
          </a:p>
          <a:p>
            <a:pPr lvl="2"/>
            <a:r>
              <a:rPr lang="sk-SK" dirty="0" smtClean="0"/>
              <a:t>1-abrázia postihuje sklovinu a hrbolčeky</a:t>
            </a:r>
          </a:p>
          <a:p>
            <a:pPr lvl="2"/>
            <a:r>
              <a:rPr lang="sk-SK" dirty="0" smtClean="0"/>
              <a:t>2-abrázia zasahuje do </a:t>
            </a:r>
            <a:r>
              <a:rPr lang="sk-SK" dirty="0" err="1" smtClean="0"/>
              <a:t>dentínu</a:t>
            </a:r>
            <a:r>
              <a:rPr lang="sk-SK" dirty="0" smtClean="0"/>
              <a:t> a postihuje asi do ½ vzdialenosti od </a:t>
            </a:r>
            <a:r>
              <a:rPr lang="sk-SK" dirty="0" err="1" smtClean="0"/>
              <a:t>pulpovej</a:t>
            </a:r>
            <a:r>
              <a:rPr lang="sk-SK" dirty="0" smtClean="0"/>
              <a:t> komory</a:t>
            </a:r>
          </a:p>
          <a:p>
            <a:pPr lvl="2"/>
            <a:r>
              <a:rPr lang="sk-SK" dirty="0" smtClean="0"/>
              <a:t>3-abrázia zasahuje k </a:t>
            </a:r>
            <a:r>
              <a:rPr lang="sk-SK" dirty="0" err="1" smtClean="0"/>
              <a:t>pulpovej</a:t>
            </a:r>
            <a:r>
              <a:rPr lang="sk-SK" dirty="0" smtClean="0"/>
              <a:t> komore bez jej exponovania. Strop </a:t>
            </a:r>
            <a:r>
              <a:rPr lang="sk-SK" dirty="0" err="1" smtClean="0"/>
              <a:t>pulpovej</a:t>
            </a:r>
            <a:r>
              <a:rPr lang="sk-SK" dirty="0" smtClean="0"/>
              <a:t> komory je zreteľne zachovaný s viditeľnou hranicou </a:t>
            </a:r>
            <a:r>
              <a:rPr lang="sk-SK" dirty="0" err="1" smtClean="0"/>
              <a:t>dentínu</a:t>
            </a:r>
            <a:endParaRPr lang="sk-SK" dirty="0" smtClean="0"/>
          </a:p>
          <a:p>
            <a:pPr lvl="2"/>
            <a:r>
              <a:rPr lang="sk-SK" dirty="0" smtClean="0"/>
              <a:t>4-pulpová komora je otvorená. Nie je viditeľná vrstva </a:t>
            </a:r>
            <a:r>
              <a:rPr lang="sk-SK" dirty="0" err="1" smtClean="0"/>
              <a:t>dentínu</a:t>
            </a:r>
            <a:r>
              <a:rPr lang="sk-SK" dirty="0" smtClean="0"/>
              <a:t> medzi </a:t>
            </a:r>
            <a:r>
              <a:rPr lang="sk-SK" dirty="0" err="1" smtClean="0"/>
              <a:t>pulpovou</a:t>
            </a:r>
            <a:r>
              <a:rPr lang="sk-SK" dirty="0" smtClean="0"/>
              <a:t> komorou a abráziou</a:t>
            </a:r>
          </a:p>
          <a:p>
            <a:pPr marL="685800" lvl="2" indent="0">
              <a:buNone/>
            </a:pPr>
            <a:endParaRPr lang="sk-SK" dirty="0" smtClean="0"/>
          </a:p>
          <a:p>
            <a:pPr lvl="2"/>
            <a:endParaRPr lang="sk-SK" dirty="0" smtClean="0"/>
          </a:p>
          <a:p>
            <a:pPr lvl="1"/>
            <a:endParaRPr lang="sk-SK" dirty="0" smtClean="0"/>
          </a:p>
          <a:p>
            <a:pPr marL="0" indent="0">
              <a:buNone/>
            </a:pP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xmlns="" val="4207259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sk-SK" b="1" dirty="0"/>
              <a:t> </a:t>
            </a:r>
            <a:r>
              <a:rPr lang="sk-SK" b="1" dirty="0" smtClean="0"/>
              <a:t>   2. </a:t>
            </a:r>
            <a:r>
              <a:rPr lang="sk-SK" b="1" dirty="0" err="1"/>
              <a:t>P</a:t>
            </a:r>
            <a:r>
              <a:rPr lang="sk-SK" b="1" dirty="0" err="1" smtClean="0"/>
              <a:t>ulpová</a:t>
            </a:r>
            <a:r>
              <a:rPr lang="sk-SK" b="1" dirty="0" smtClean="0"/>
              <a:t> komora</a:t>
            </a:r>
          </a:p>
          <a:p>
            <a:pPr lvl="2"/>
            <a:r>
              <a:rPr lang="sk-SK" dirty="0" smtClean="0"/>
              <a:t>Vnútorná </a:t>
            </a:r>
            <a:r>
              <a:rPr lang="sk-SK" dirty="0" err="1" smtClean="0"/>
              <a:t>rezorpcia</a:t>
            </a:r>
            <a:endParaRPr lang="sk-SK" dirty="0" smtClean="0"/>
          </a:p>
          <a:p>
            <a:pPr lvl="2"/>
            <a:r>
              <a:rPr lang="sk-SK" dirty="0" smtClean="0"/>
              <a:t>Kalcifikácie</a:t>
            </a:r>
          </a:p>
          <a:p>
            <a:pPr marL="365760" lvl="1" indent="0">
              <a:buNone/>
            </a:pPr>
            <a:r>
              <a:rPr lang="sk-SK" sz="2900" b="1" dirty="0" smtClean="0"/>
              <a:t>3. Koreňový kanál</a:t>
            </a:r>
          </a:p>
          <a:p>
            <a:pPr lvl="2"/>
            <a:r>
              <a:rPr lang="sk-SK" dirty="0" err="1" smtClean="0"/>
              <a:t>Obliterácia</a:t>
            </a:r>
            <a:endParaRPr lang="sk-SK" dirty="0" smtClean="0"/>
          </a:p>
          <a:p>
            <a:pPr lvl="2"/>
            <a:r>
              <a:rPr lang="sk-SK" dirty="0" smtClean="0"/>
              <a:t>Priechodnosť </a:t>
            </a:r>
            <a:r>
              <a:rPr lang="sk-SK" dirty="0" err="1" smtClean="0"/>
              <a:t>kk</a:t>
            </a:r>
            <a:endParaRPr lang="sk-SK" dirty="0" smtClean="0"/>
          </a:p>
          <a:p>
            <a:pPr lvl="2"/>
            <a:r>
              <a:rPr lang="sk-SK" dirty="0" err="1" smtClean="0"/>
              <a:t>Ramifikácie</a:t>
            </a:r>
            <a:r>
              <a:rPr lang="sk-SK" dirty="0" smtClean="0"/>
              <a:t> </a:t>
            </a:r>
            <a:r>
              <a:rPr lang="sk-SK" dirty="0" err="1" smtClean="0"/>
              <a:t>kk</a:t>
            </a:r>
            <a:endParaRPr lang="sk-SK" dirty="0" smtClean="0"/>
          </a:p>
          <a:p>
            <a:pPr lvl="2"/>
            <a:r>
              <a:rPr lang="sk-SK" dirty="0" smtClean="0"/>
              <a:t>Zalomený nástroj</a:t>
            </a:r>
          </a:p>
          <a:p>
            <a:pPr lvl="2"/>
            <a:r>
              <a:rPr lang="sk-SK" dirty="0" smtClean="0"/>
              <a:t>Dĺžka koreňového čapu</a:t>
            </a:r>
          </a:p>
          <a:p>
            <a:pPr lvl="2"/>
            <a:r>
              <a:rPr lang="sk-SK" dirty="0" smtClean="0"/>
              <a:t>Plnenie </a:t>
            </a:r>
            <a:r>
              <a:rPr lang="sk-SK" dirty="0" err="1" smtClean="0"/>
              <a:t>kk-preplnený</a:t>
            </a:r>
            <a:r>
              <a:rPr lang="sk-SK" dirty="0" smtClean="0"/>
              <a:t>, nedoplnený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xmlns="" val="3579840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sk-SK" b="1" dirty="0"/>
              <a:t> </a:t>
            </a:r>
            <a:r>
              <a:rPr lang="sk-SK" b="1" dirty="0" smtClean="0"/>
              <a:t>   Kritéria pre nedoplnenie </a:t>
            </a:r>
            <a:r>
              <a:rPr lang="sk-SK" b="1" dirty="0" err="1" smtClean="0"/>
              <a:t>kk</a:t>
            </a:r>
            <a:r>
              <a:rPr lang="sk-SK" b="1" dirty="0" smtClean="0"/>
              <a:t>:</a:t>
            </a:r>
          </a:p>
          <a:p>
            <a:pPr lvl="2"/>
            <a:r>
              <a:rPr lang="sk-SK" dirty="0" smtClean="0"/>
              <a:t>0-kk je plnený po </a:t>
            </a:r>
            <a:r>
              <a:rPr lang="sk-SK" dirty="0" err="1" smtClean="0"/>
              <a:t>apex</a:t>
            </a:r>
            <a:r>
              <a:rPr lang="sk-SK" dirty="0" smtClean="0"/>
              <a:t> zuba</a:t>
            </a:r>
          </a:p>
          <a:p>
            <a:pPr lvl="2"/>
            <a:r>
              <a:rPr lang="sk-SK" dirty="0" smtClean="0"/>
              <a:t>1-kk je plnený 2-3mm pod </a:t>
            </a:r>
            <a:r>
              <a:rPr lang="sk-SK" dirty="0" err="1" smtClean="0"/>
              <a:t>apex</a:t>
            </a:r>
            <a:r>
              <a:rPr lang="sk-SK" dirty="0" smtClean="0"/>
              <a:t> zuba</a:t>
            </a:r>
          </a:p>
          <a:p>
            <a:pPr lvl="2"/>
            <a:r>
              <a:rPr lang="sk-SK" dirty="0" smtClean="0"/>
              <a:t>2-kk je plnený do 1/3 dĺžky koreňa zuba</a:t>
            </a:r>
          </a:p>
          <a:p>
            <a:pPr lvl="2"/>
            <a:r>
              <a:rPr lang="sk-SK" dirty="0" smtClean="0"/>
              <a:t>3-kk je plnený do ½ dĺžky koreňa zuba</a:t>
            </a:r>
          </a:p>
          <a:p>
            <a:pPr lvl="2"/>
            <a:r>
              <a:rPr lang="sk-SK" dirty="0" smtClean="0"/>
              <a:t>4-kk je plnený do menej ako ½ dĺžky koreňa zuba</a:t>
            </a:r>
          </a:p>
          <a:p>
            <a:pPr marL="685800" lvl="2" indent="0">
              <a:buNone/>
            </a:pPr>
            <a:endParaRPr lang="sk-SK" dirty="0" smtClean="0"/>
          </a:p>
          <a:p>
            <a:pPr marL="365760" lvl="1" indent="0">
              <a:buNone/>
            </a:pPr>
            <a:r>
              <a:rPr lang="sk-SK" sz="2900" b="1" dirty="0" smtClean="0"/>
              <a:t>Kritéria pre preplnenie </a:t>
            </a:r>
            <a:r>
              <a:rPr lang="sk-SK" sz="2900" b="1" dirty="0" err="1" smtClean="0"/>
              <a:t>kk</a:t>
            </a:r>
            <a:r>
              <a:rPr lang="sk-SK" sz="2900" b="1" dirty="0" smtClean="0"/>
              <a:t>:</a:t>
            </a:r>
          </a:p>
          <a:p>
            <a:pPr lvl="2"/>
            <a:r>
              <a:rPr lang="sk-SK" dirty="0" smtClean="0"/>
              <a:t>0-kk je plnený po </a:t>
            </a:r>
            <a:r>
              <a:rPr lang="sk-SK" dirty="0" err="1" smtClean="0"/>
              <a:t>apex</a:t>
            </a:r>
            <a:endParaRPr lang="sk-SK" dirty="0" smtClean="0"/>
          </a:p>
          <a:p>
            <a:pPr lvl="2"/>
            <a:r>
              <a:rPr lang="sk-SK" dirty="0" smtClean="0"/>
              <a:t>1-kk j plnený 1-2mm nad </a:t>
            </a:r>
            <a:r>
              <a:rPr lang="sk-SK" dirty="0" err="1" smtClean="0"/>
              <a:t>apex</a:t>
            </a:r>
            <a:endParaRPr lang="sk-SK" dirty="0" smtClean="0"/>
          </a:p>
          <a:p>
            <a:pPr lvl="2"/>
            <a:r>
              <a:rPr lang="sk-SK" dirty="0" smtClean="0"/>
              <a:t>2-kk je plnený 2-3 mm nad </a:t>
            </a:r>
            <a:r>
              <a:rPr lang="sk-SK" dirty="0" err="1" smtClean="0"/>
              <a:t>apex</a:t>
            </a:r>
            <a:endParaRPr lang="sk-SK" dirty="0" smtClean="0"/>
          </a:p>
          <a:p>
            <a:pPr lvl="2"/>
            <a:r>
              <a:rPr lang="sk-SK" dirty="0" smtClean="0"/>
              <a:t>3-kk je extrémne preplnený, výplň je v rozsahu celého nálezu alebo sa dostáva do čeľustnej dutiny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xmlns="" val="1991511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sk-SK" b="1" dirty="0" smtClean="0"/>
              <a:t>4. Koreň zuba: </a:t>
            </a:r>
            <a:r>
              <a:rPr lang="sk-SK" dirty="0" smtClean="0"/>
              <a:t>(hodnotíme):</a:t>
            </a:r>
          </a:p>
          <a:p>
            <a:pPr lvl="2"/>
            <a:r>
              <a:rPr lang="sk-SK" dirty="0" smtClean="0"/>
              <a:t>Typizáciu koreňa –krátky, </a:t>
            </a:r>
            <a:r>
              <a:rPr lang="sk-SK" dirty="0" err="1" smtClean="0"/>
              <a:t>ampulovito</a:t>
            </a:r>
            <a:r>
              <a:rPr lang="sk-SK" dirty="0" smtClean="0"/>
              <a:t> rozšírený, s </a:t>
            </a:r>
            <a:r>
              <a:rPr lang="sk-SK" dirty="0" err="1" smtClean="0"/>
              <a:t>apikálnym</a:t>
            </a:r>
            <a:r>
              <a:rPr lang="sk-SK" dirty="0" smtClean="0"/>
              <a:t> zakrivením</a:t>
            </a:r>
          </a:p>
          <a:p>
            <a:pPr lvl="2"/>
            <a:r>
              <a:rPr lang="sk-SK" dirty="0" err="1" smtClean="0"/>
              <a:t>Rezorpcia</a:t>
            </a:r>
            <a:r>
              <a:rPr lang="sk-SK" dirty="0" smtClean="0"/>
              <a:t> hrotu koreňa </a:t>
            </a:r>
          </a:p>
          <a:p>
            <a:pPr lvl="2"/>
            <a:r>
              <a:rPr lang="sk-SK" dirty="0" err="1" smtClean="0"/>
              <a:t>Hypercementóza</a:t>
            </a:r>
            <a:endParaRPr lang="sk-SK" dirty="0" smtClean="0"/>
          </a:p>
          <a:p>
            <a:pPr lvl="2"/>
            <a:r>
              <a:rPr lang="sk-SK" dirty="0" smtClean="0"/>
              <a:t>Zlomenina koreňa</a:t>
            </a:r>
          </a:p>
          <a:p>
            <a:pPr lvl="2"/>
            <a:r>
              <a:rPr lang="sk-SK" dirty="0" smtClean="0"/>
              <a:t>Zubný kaz koreňa</a:t>
            </a:r>
          </a:p>
          <a:p>
            <a:pPr lvl="2"/>
            <a:r>
              <a:rPr lang="sk-SK" dirty="0" smtClean="0"/>
              <a:t>Ponechaný koreň</a:t>
            </a:r>
          </a:p>
          <a:p>
            <a:pPr lvl="2"/>
            <a:r>
              <a:rPr lang="sk-SK" dirty="0" err="1" smtClean="0"/>
              <a:t>Periapikálne</a:t>
            </a:r>
            <a:r>
              <a:rPr lang="sk-SK" dirty="0" smtClean="0"/>
              <a:t> </a:t>
            </a:r>
            <a:r>
              <a:rPr lang="sk-SK" dirty="0" err="1" smtClean="0"/>
              <a:t>prejasnenie</a:t>
            </a:r>
            <a:endParaRPr lang="sk-SK" dirty="0" smtClean="0"/>
          </a:p>
          <a:p>
            <a:pPr lvl="2"/>
            <a:r>
              <a:rPr lang="sk-SK" dirty="0" smtClean="0"/>
              <a:t>Hodnotenie bifurkácie a </a:t>
            </a:r>
            <a:r>
              <a:rPr lang="sk-SK" dirty="0" err="1" smtClean="0"/>
              <a:t>trifurkácie</a:t>
            </a:r>
            <a:r>
              <a:rPr lang="sk-SK" dirty="0"/>
              <a:t>:</a:t>
            </a:r>
            <a:r>
              <a:rPr lang="sk-SK" dirty="0" smtClean="0"/>
              <a:t> hodnotíme podľa </a:t>
            </a:r>
            <a:r>
              <a:rPr lang="sk-SK" dirty="0" err="1" smtClean="0"/>
              <a:t>Glickmana</a:t>
            </a:r>
            <a:r>
              <a:rPr lang="sk-SK" dirty="0" smtClean="0"/>
              <a:t> na:</a:t>
            </a:r>
          </a:p>
          <a:p>
            <a:pPr lvl="3"/>
            <a:r>
              <a:rPr lang="sk-SK" dirty="0" smtClean="0"/>
              <a:t>I. malá oblasť </a:t>
            </a:r>
            <a:r>
              <a:rPr lang="sk-SK" dirty="0" err="1" smtClean="0"/>
              <a:t>prejasnenia</a:t>
            </a:r>
            <a:r>
              <a:rPr lang="sk-SK" dirty="0" smtClean="0"/>
              <a:t> v b. a t., možno tu ešte pozorovať prítomnosť kostného tkaniva</a:t>
            </a:r>
          </a:p>
          <a:p>
            <a:pPr lvl="3"/>
            <a:r>
              <a:rPr lang="sk-SK" dirty="0" smtClean="0"/>
              <a:t>II. </a:t>
            </a:r>
            <a:r>
              <a:rPr lang="sk-SK" dirty="0" err="1" smtClean="0"/>
              <a:t>Rtg</a:t>
            </a:r>
            <a:r>
              <a:rPr lang="sk-SK" dirty="0" smtClean="0"/>
              <a:t> </a:t>
            </a:r>
            <a:r>
              <a:rPr lang="sk-SK" dirty="0" err="1" smtClean="0"/>
              <a:t>prejasnenie</a:t>
            </a:r>
            <a:r>
              <a:rPr lang="sk-SK" dirty="0" smtClean="0"/>
              <a:t> pod b. a t. v tvare trojuholníka</a:t>
            </a:r>
          </a:p>
          <a:p>
            <a:pPr lvl="3"/>
            <a:r>
              <a:rPr lang="sk-SK" dirty="0" smtClean="0"/>
              <a:t>III. </a:t>
            </a:r>
            <a:r>
              <a:rPr lang="sk-SK" dirty="0" err="1" smtClean="0"/>
              <a:t>Rtg</a:t>
            </a:r>
            <a:r>
              <a:rPr lang="sk-SK" dirty="0" smtClean="0"/>
              <a:t> so </a:t>
            </a:r>
            <a:r>
              <a:rPr lang="sk-SK" dirty="0" err="1" smtClean="0"/>
              <a:t>zreťeľným</a:t>
            </a:r>
            <a:r>
              <a:rPr lang="sk-SK" dirty="0" smtClean="0"/>
              <a:t> úbytkom kosti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xmlns="" val="1692033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sk-SK" b="1" dirty="0" smtClean="0"/>
              <a:t>5. </a:t>
            </a:r>
            <a:r>
              <a:rPr lang="sk-SK" b="1" dirty="0" err="1" smtClean="0"/>
              <a:t>Periodontálna</a:t>
            </a:r>
            <a:r>
              <a:rPr lang="sk-SK" b="1" dirty="0" smtClean="0"/>
              <a:t> štrbina: </a:t>
            </a:r>
          </a:p>
          <a:p>
            <a:pPr lvl="2"/>
            <a:r>
              <a:rPr lang="sk-SK" dirty="0" smtClean="0"/>
              <a:t>0-normálna a dobre viditeľná</a:t>
            </a:r>
          </a:p>
          <a:p>
            <a:pPr lvl="2"/>
            <a:r>
              <a:rPr lang="sk-SK" dirty="0" smtClean="0"/>
              <a:t>1-miestami zúžená, jednostranne alebo obojstranne a jej viditeľnosť je prerušovaná po obvode zuba</a:t>
            </a:r>
          </a:p>
          <a:p>
            <a:pPr lvl="2"/>
            <a:r>
              <a:rPr lang="sk-SK" dirty="0" smtClean="0"/>
              <a:t>2-zúžená alebo vymiznutá po celom obvode koreňa zuba</a:t>
            </a:r>
          </a:p>
          <a:p>
            <a:pPr lvl="2"/>
            <a:r>
              <a:rPr lang="sk-SK" dirty="0" smtClean="0"/>
              <a:t>3-miestami rozšírená,, jednostranne alebo obojstranne a jej viditeľnosť je prerušovaná výraznými rozšíreniami po obvode koreňa zuba</a:t>
            </a:r>
          </a:p>
          <a:p>
            <a:pPr lvl="2"/>
            <a:r>
              <a:rPr lang="sk-SK" dirty="0" smtClean="0"/>
              <a:t>4-zeteľne a dobre viditeľne rozšírená po celom obvode koreňa</a:t>
            </a:r>
          </a:p>
          <a:p>
            <a:pPr lvl="2"/>
            <a:r>
              <a:rPr lang="sk-SK" dirty="0" smtClean="0"/>
              <a:t>5-výrazne rozšírená, jednostranne alebo obojstranne a zreteľne komunikuje s </a:t>
            </a:r>
            <a:r>
              <a:rPr lang="sk-SK" dirty="0" err="1" smtClean="0"/>
              <a:t>apikálnym</a:t>
            </a:r>
            <a:r>
              <a:rPr lang="sk-SK" dirty="0" smtClean="0"/>
              <a:t> nálezom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xmlns="" val="3572432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sk-SK" b="1" dirty="0" smtClean="0"/>
              <a:t>6. Alveolárna kosť:</a:t>
            </a:r>
          </a:p>
          <a:p>
            <a:pPr lvl="2"/>
            <a:r>
              <a:rPr lang="sk-SK" dirty="0" err="1" smtClean="0"/>
              <a:t>Rezorpcia</a:t>
            </a:r>
            <a:endParaRPr lang="sk-SK" dirty="0" smtClean="0"/>
          </a:p>
          <a:p>
            <a:pPr lvl="2"/>
            <a:r>
              <a:rPr lang="sk-SK" dirty="0" smtClean="0"/>
              <a:t>Cysty</a:t>
            </a:r>
          </a:p>
          <a:p>
            <a:pPr lvl="2"/>
            <a:r>
              <a:rPr lang="sk-SK" dirty="0" smtClean="0"/>
              <a:t>T</a:t>
            </a:r>
            <a:r>
              <a:rPr lang="sk-SK" smtClean="0"/>
              <a:t>umory</a:t>
            </a:r>
            <a:endParaRPr lang="sk-SK" dirty="0" smtClean="0"/>
          </a:p>
          <a:p>
            <a:pPr lvl="2"/>
            <a:r>
              <a:rPr lang="sk-SK" dirty="0" smtClean="0"/>
              <a:t>Cudzie telesá</a:t>
            </a:r>
          </a:p>
          <a:p>
            <a:pPr lvl="2"/>
            <a:r>
              <a:rPr lang="sk-SK" dirty="0" err="1" smtClean="0"/>
              <a:t>Rádiolucenia</a:t>
            </a:r>
            <a:r>
              <a:rPr lang="sk-SK" dirty="0" smtClean="0"/>
              <a:t> </a:t>
            </a:r>
            <a:r>
              <a:rPr lang="sk-SK" dirty="0" err="1" smtClean="0"/>
              <a:t>poextrakčného</a:t>
            </a:r>
            <a:r>
              <a:rPr lang="sk-SK" dirty="0" smtClean="0"/>
              <a:t> priestoru</a:t>
            </a:r>
          </a:p>
          <a:p>
            <a:pPr lvl="2"/>
            <a:r>
              <a:rPr lang="sk-SK" dirty="0" err="1" smtClean="0"/>
              <a:t>Osteomyelitída</a:t>
            </a:r>
            <a:endParaRPr lang="sk-SK" dirty="0" smtClean="0"/>
          </a:p>
          <a:p>
            <a:pPr lvl="2"/>
            <a:r>
              <a:rPr lang="sk-SK" dirty="0" err="1" smtClean="0"/>
              <a:t>Osteorádionekróza</a:t>
            </a:r>
            <a:endParaRPr lang="sk-SK" dirty="0" smtClean="0"/>
          </a:p>
          <a:p>
            <a:pPr lvl="2"/>
            <a:r>
              <a:rPr lang="sk-SK" dirty="0" err="1" smtClean="0"/>
              <a:t>Osteodystrofia</a:t>
            </a:r>
            <a:endParaRPr lang="sk-SK" dirty="0" smtClean="0"/>
          </a:p>
          <a:p>
            <a:pPr lvl="2"/>
            <a:r>
              <a:rPr lang="sk-SK" dirty="0" smtClean="0"/>
              <a:t>Zlomeniny</a:t>
            </a:r>
          </a:p>
          <a:p>
            <a:pPr lvl="2"/>
            <a:r>
              <a:rPr lang="sk-SK" dirty="0" smtClean="0"/>
              <a:t>Strelné poranenia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xmlns="" val="2186053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sk-SK" b="1" dirty="0" smtClean="0"/>
              <a:t>7. Celý zub:</a:t>
            </a:r>
          </a:p>
          <a:p>
            <a:pPr lvl="2"/>
            <a:r>
              <a:rPr lang="sk-SK" dirty="0" smtClean="0"/>
              <a:t>Zubný zárodok – </a:t>
            </a:r>
            <a:r>
              <a:rPr lang="sk-SK" dirty="0" err="1" smtClean="0"/>
              <a:t>anodoncia</a:t>
            </a:r>
            <a:r>
              <a:rPr lang="sk-SK" dirty="0" smtClean="0"/>
              <a:t>, </a:t>
            </a:r>
            <a:r>
              <a:rPr lang="sk-SK" dirty="0" err="1" smtClean="0"/>
              <a:t>oligodoncia</a:t>
            </a:r>
            <a:endParaRPr lang="sk-SK" dirty="0" smtClean="0"/>
          </a:p>
          <a:p>
            <a:pPr lvl="2"/>
            <a:r>
              <a:rPr lang="sk-SK" dirty="0" err="1" smtClean="0"/>
              <a:t>Retinovaný</a:t>
            </a:r>
            <a:r>
              <a:rPr lang="sk-SK" dirty="0" smtClean="0"/>
              <a:t> zub</a:t>
            </a:r>
          </a:p>
          <a:p>
            <a:pPr lvl="2"/>
            <a:r>
              <a:rPr lang="sk-SK" dirty="0" err="1" smtClean="0"/>
              <a:t>Semiretinovaný</a:t>
            </a:r>
            <a:r>
              <a:rPr lang="sk-SK" dirty="0" smtClean="0"/>
              <a:t> zub</a:t>
            </a:r>
          </a:p>
          <a:p>
            <a:pPr lvl="2"/>
            <a:r>
              <a:rPr lang="sk-SK" dirty="0" err="1" smtClean="0"/>
              <a:t>Malformácia</a:t>
            </a:r>
            <a:endParaRPr lang="sk-SK" dirty="0" smtClean="0"/>
          </a:p>
          <a:p>
            <a:pPr lvl="2"/>
            <a:r>
              <a:rPr lang="sk-SK" dirty="0" err="1" smtClean="0"/>
              <a:t>Mesiodens</a:t>
            </a:r>
            <a:endParaRPr lang="sk-SK" dirty="0" smtClean="0"/>
          </a:p>
          <a:p>
            <a:pPr lvl="2"/>
            <a:r>
              <a:rPr lang="sk-SK" dirty="0" smtClean="0"/>
              <a:t>Zub sklonený - </a:t>
            </a:r>
            <a:r>
              <a:rPr lang="sk-SK" dirty="0" err="1" smtClean="0"/>
              <a:t>mesiálne</a:t>
            </a:r>
            <a:r>
              <a:rPr lang="sk-SK" dirty="0" smtClean="0"/>
              <a:t>, </a:t>
            </a:r>
            <a:r>
              <a:rPr lang="sk-SK" dirty="0" err="1" smtClean="0"/>
              <a:t>distálne</a:t>
            </a:r>
            <a:endParaRPr lang="sk-SK" dirty="0" smtClean="0"/>
          </a:p>
          <a:p>
            <a:pPr lvl="2"/>
            <a:r>
              <a:rPr lang="sk-SK" dirty="0" err="1" smtClean="0"/>
              <a:t>Zlonený</a:t>
            </a:r>
            <a:r>
              <a:rPr lang="sk-SK" dirty="0" smtClean="0"/>
              <a:t> zub</a:t>
            </a:r>
          </a:p>
          <a:p>
            <a:pPr lvl="2"/>
            <a:r>
              <a:rPr lang="sk-SK" dirty="0" smtClean="0"/>
              <a:t>Čapová nadstavba</a:t>
            </a:r>
          </a:p>
          <a:p>
            <a:pPr lvl="2"/>
            <a:r>
              <a:rPr lang="sk-SK" dirty="0" smtClean="0"/>
              <a:t>Sólo korunka</a:t>
            </a:r>
          </a:p>
          <a:p>
            <a:pPr lvl="2"/>
            <a:r>
              <a:rPr lang="sk-SK" dirty="0" smtClean="0"/>
              <a:t>Pilierové konštrukcie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xmlns="" val="3990422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sk-SK" b="1" dirty="0" smtClean="0"/>
              <a:t>8. ochorenia slinných žliaz</a:t>
            </a:r>
          </a:p>
          <a:p>
            <a:r>
              <a:rPr lang="sk-SK" b="1" dirty="0" smtClean="0"/>
              <a:t>9. ochorenia čeľustnej dutiny</a:t>
            </a:r>
            <a:endParaRPr lang="sk-SK" b="1" dirty="0"/>
          </a:p>
        </p:txBody>
      </p:sp>
    </p:spTree>
    <p:extLst>
      <p:ext uri="{BB962C8B-B14F-4D97-AF65-F5344CB8AC3E}">
        <p14:creationId xmlns:p14="http://schemas.microsoft.com/office/powerpoint/2010/main" xmlns="" val="970074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ežný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Bežný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ežný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58</TotalTime>
  <Words>502</Words>
  <Application>Microsoft Office PowerPoint</Application>
  <PresentationFormat>Prezentácia na obrazovke (4:3)</PresentationFormat>
  <Paragraphs>102</Paragraphs>
  <Slides>12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12</vt:i4>
      </vt:variant>
    </vt:vector>
  </HeadingPairs>
  <TitlesOfParts>
    <vt:vector size="13" baseType="lpstr">
      <vt:lpstr>Bežný</vt:lpstr>
      <vt:lpstr>Popis intraorálnych rádiogramov Poytonove kritéria</vt:lpstr>
      <vt:lpstr>Snímka 2</vt:lpstr>
      <vt:lpstr>Všeobecné zmeny</vt:lpstr>
      <vt:lpstr>Snímka 4</vt:lpstr>
      <vt:lpstr>Poytonove kritéria:</vt:lpstr>
      <vt:lpstr>Snímka 6</vt:lpstr>
      <vt:lpstr>Snímka 7</vt:lpstr>
      <vt:lpstr>Snímka 8</vt:lpstr>
      <vt:lpstr>Snímka 9</vt:lpstr>
      <vt:lpstr>Snímka 10</vt:lpstr>
      <vt:lpstr>Snímka 11</vt:lpstr>
      <vt:lpstr>Snímka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Popis intraorálnych rádiogramov Poytonove kritéria</dc:title>
  <dc:creator>Klemova</dc:creator>
  <cp:lastModifiedBy>Janka</cp:lastModifiedBy>
  <cp:revision>9</cp:revision>
  <dcterms:created xsi:type="dcterms:W3CDTF">2013-11-22T07:27:42Z</dcterms:created>
  <dcterms:modified xsi:type="dcterms:W3CDTF">2016-04-16T04:55:50Z</dcterms:modified>
</cp:coreProperties>
</file>