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1"/>
  </p:notesMasterIdLst>
  <p:sldIdLst>
    <p:sldId id="276" r:id="rId2"/>
    <p:sldId id="291" r:id="rId3"/>
    <p:sldId id="257" r:id="rId4"/>
    <p:sldId id="292" r:id="rId5"/>
    <p:sldId id="278" r:id="rId6"/>
    <p:sldId id="293" r:id="rId7"/>
    <p:sldId id="258" r:id="rId8"/>
    <p:sldId id="296" r:id="rId9"/>
    <p:sldId id="277" r:id="rId10"/>
    <p:sldId id="279" r:id="rId11"/>
    <p:sldId id="280" r:id="rId12"/>
    <p:sldId id="294" r:id="rId13"/>
    <p:sldId id="290" r:id="rId14"/>
    <p:sldId id="295" r:id="rId15"/>
    <p:sldId id="282" r:id="rId16"/>
    <p:sldId id="281" r:id="rId17"/>
    <p:sldId id="283" r:id="rId18"/>
    <p:sldId id="301" r:id="rId19"/>
    <p:sldId id="285" r:id="rId20"/>
    <p:sldId id="284" r:id="rId21"/>
    <p:sldId id="286" r:id="rId22"/>
    <p:sldId id="287" r:id="rId23"/>
    <p:sldId id="289" r:id="rId24"/>
    <p:sldId id="297" r:id="rId25"/>
    <p:sldId id="298" r:id="rId26"/>
    <p:sldId id="299" r:id="rId27"/>
    <p:sldId id="300" r:id="rId28"/>
    <p:sldId id="302" r:id="rId29"/>
    <p:sldId id="275" r:id="rId30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uraj Cap" initials="JC" lastIdx="2" clrIdx="0"/>
  <p:cmAuthor id="1" name="ADMIN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404" y="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A35BF9-1264-4359-A141-7E92AAEBEAB8}" type="datetimeFigureOut">
              <a:rPr lang="sk-SK" smtClean="0"/>
              <a:pPr/>
              <a:t>20. 10. 2015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0A684C-F3B9-4552-8E93-8079D093BAF0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5203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3D83-E7A7-4C3B-A01D-8573F1D6B7B9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4EFD-658C-46F6-B6BB-55FF32849617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63BE6-2345-44AD-8FB5-4793F9B97B4B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E0796-C0F3-4693-BEB4-4A6DA5733AB4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F44B4-740D-41A7-A82A-DCE17654AABA}" type="datetime1">
              <a:rPr lang="sk-SK" smtClean="0"/>
              <a:t>20. 10. 2015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172CE-0EAE-420A-B026-F0C68ECE53FE}" type="datetime1">
              <a:rPr lang="sk-SK" smtClean="0"/>
              <a:t>20. 10. 2015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31008-1982-421D-A0DD-9163B2652E81}" type="datetime1">
              <a:rPr lang="sk-SK" smtClean="0"/>
              <a:t>20. 10. 2015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70DE-1EB0-499B-8B8F-55D6BA141B2A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FAE40-D7F2-4657-AC2C-0A749F20532D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69B2-A703-4E4E-8417-44636F67187B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2E64A-9D16-40FC-8475-E22EA5B07D3B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0DBC30E-EADD-4A05-AA45-C0AFFE3BC712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DB122A0-5EAE-4C6B-8FDC-C919AA62F1D1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-metodologia.fedu.uniba.s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9388" y="1916113"/>
            <a:ext cx="8785225" cy="1470025"/>
          </a:xfrm>
        </p:spPr>
        <p:txBody>
          <a:bodyPr/>
          <a:lstStyle/>
          <a:p>
            <a:pPr algn="ctr">
              <a:defRPr/>
            </a:pPr>
            <a:r>
              <a:rPr lang="sk-SK" sz="3600" b="1" dirty="0" smtClean="0"/>
              <a:t>Obsahová analýza textových dokumentov</a:t>
            </a:r>
            <a:endParaRPr lang="sk-SK" altLang="sk-SK" sz="3600" b="1" dirty="0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5"/>
          <p:cNvSpPr>
            <a:spLocks noGrp="1" noChangeArrowheads="1"/>
          </p:cNvSpPr>
          <p:nvPr/>
        </p:nvSpPr>
        <p:spPr bwMode="auto">
          <a:xfrm>
            <a:off x="2123728" y="4725144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lnSpcReduction="10000"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Arial" charset="0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3200" dirty="0" smtClean="0"/>
              <a:t>Ošetrovateľský výskum 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2000" dirty="0" smtClean="0"/>
              <a:t>prof. Mgr. Katarína </a:t>
            </a:r>
            <a:r>
              <a:rPr lang="sk-SK" altLang="sk-SK" sz="2000" dirty="0" err="1" smtClean="0"/>
              <a:t>Žiaková</a:t>
            </a:r>
            <a:r>
              <a:rPr lang="sk-SK" altLang="sk-SK" sz="2000" dirty="0" smtClean="0"/>
              <a:t>, PhD.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 smtClean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1100" dirty="0" smtClean="0"/>
              <a:t>Ústav ošetrovateľstva JLF UK, predmet: </a:t>
            </a:r>
            <a:r>
              <a:rPr lang="sk-SK" altLang="sk-SK" sz="1100" i="1" dirty="0" smtClean="0"/>
              <a:t>Ošetrovateľský výskum I.</a:t>
            </a:r>
            <a:r>
              <a:rPr lang="sk-SK" altLang="sk-SK" sz="1100" dirty="0" smtClean="0"/>
              <a:t>, bakalársky študijný program</a:t>
            </a:r>
          </a:p>
        </p:txBody>
      </p:sp>
    </p:spTree>
    <p:extLst>
      <p:ext uri="{BB962C8B-B14F-4D97-AF65-F5344CB8AC3E}">
        <p14:creationId xmlns:p14="http://schemas.microsoft.com/office/powerpoint/2010/main" val="142472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Obsahová analýza ako výskumná metóda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k-SK" b="1" dirty="0" smtClean="0"/>
          </a:p>
          <a:p>
            <a:r>
              <a:rPr lang="sk-SK" b="1" dirty="0" smtClean="0"/>
              <a:t>Obsahová analýza </a:t>
            </a:r>
            <a:r>
              <a:rPr lang="sk-SK" dirty="0" smtClean="0"/>
              <a:t>je výskumná technika spočívajúca objektívnom systematickom a kvantitatívnom opise manifestovaných (prejavených) obsahov komunikácií </a:t>
            </a:r>
          </a:p>
          <a:p>
            <a:endParaRPr lang="sk-SK" dirty="0" smtClean="0"/>
          </a:p>
          <a:p>
            <a:pPr lvl="1"/>
            <a:r>
              <a:rPr lang="sk-SK" dirty="0" smtClean="0"/>
              <a:t>texty,  obrazy, hudba a iné symboly</a:t>
            </a:r>
          </a:p>
          <a:p>
            <a:pPr lvl="1"/>
            <a:endParaRPr lang="sk-SK" dirty="0" smtClean="0"/>
          </a:p>
          <a:p>
            <a:r>
              <a:rPr lang="sk-SK" b="1" dirty="0" smtClean="0"/>
              <a:t>Obsahová analýza </a:t>
            </a:r>
            <a:r>
              <a:rPr lang="sk-SK" dirty="0" smtClean="0"/>
              <a:t>vychádza z predpokladu, že symboly majú pre všetkých zúčastnených v komunikačnom procese rovnaký význam (obsah) a z predpokladu, že početnosť výskytu určitých symbolov má pre komunikačný proces vôbec význam</a:t>
            </a:r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</a:t>
            </a:fld>
            <a:endParaRPr lang="sk-SK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Obsahová analýza ako výskumná metóda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None/>
            </a:pPr>
            <a:r>
              <a:rPr lang="sk-SK" dirty="0" smtClean="0"/>
              <a:t>	</a:t>
            </a:r>
            <a:r>
              <a:rPr lang="sk-SK" b="1" dirty="0" smtClean="0"/>
              <a:t>Obsahová analýza </a:t>
            </a:r>
            <a:r>
              <a:rPr lang="sk-SK" dirty="0" smtClean="0"/>
              <a:t>je procedúra na </a:t>
            </a:r>
            <a:r>
              <a:rPr lang="sk-SK" i="1" dirty="0" smtClean="0"/>
              <a:t>objektívny, systematický a kvantitatívny </a:t>
            </a:r>
            <a:r>
              <a:rPr lang="sk-SK" dirty="0" smtClean="0"/>
              <a:t>opis zjavného obsahu </a:t>
            </a:r>
          </a:p>
          <a:p>
            <a:pPr lvl="1"/>
            <a:r>
              <a:rPr lang="sk-SK" dirty="0" smtClean="0"/>
              <a:t>zjavný (manifestovaný obsah) – nezastrený obsah, ktorý sa explicitne vyskytuje „čierne na bielom“</a:t>
            </a:r>
          </a:p>
          <a:p>
            <a:pPr lvl="1"/>
            <a:r>
              <a:rPr lang="sk-SK" dirty="0" smtClean="0"/>
              <a:t>objektívny – analýza presne definovaných obsahových kategórií, kontrolovateľného a opakovateľného postupu</a:t>
            </a:r>
          </a:p>
          <a:p>
            <a:pPr lvl="1"/>
            <a:r>
              <a:rPr lang="sk-SK" dirty="0" smtClean="0"/>
              <a:t>systematický – rozbor obsahových kategórií relevantných pre zvolený výskumný problém na základe metodických zásad a postupov</a:t>
            </a:r>
          </a:p>
          <a:p>
            <a:pPr lvl="1"/>
            <a:r>
              <a:rPr lang="sk-SK" dirty="0" smtClean="0"/>
              <a:t>kvantitatívny – postup pri analýze obsahu textu na základe číselného vyjadrenia častosti výskytu jednotiek analýzy, stupňa intenzity a iné</a:t>
            </a:r>
            <a:endParaRPr lang="sk-SK" dirty="0"/>
          </a:p>
          <a:p>
            <a:pPr lvl="1">
              <a:buNone/>
            </a:pPr>
            <a:endParaRPr lang="sk-SK" sz="2400" dirty="0" smtClean="0"/>
          </a:p>
          <a:p>
            <a:pPr lvl="1">
              <a:buNone/>
            </a:pPr>
            <a:r>
              <a:rPr lang="sk-SK" sz="2400" b="1" dirty="0" smtClean="0"/>
              <a:t>Obsahová analýza </a:t>
            </a:r>
            <a:r>
              <a:rPr lang="sk-SK" sz="2400" dirty="0" smtClean="0"/>
              <a:t>zahŕňa aj kvalitatívnu stránku textu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90676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Obsahová analýza ako výskumná metóda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158" y="1643050"/>
            <a:ext cx="8229600" cy="4876800"/>
          </a:xfrm>
        </p:spPr>
        <p:txBody>
          <a:bodyPr>
            <a:normAutofit/>
          </a:bodyPr>
          <a:lstStyle/>
          <a:p>
            <a:r>
              <a:rPr lang="sk-SK" b="1" dirty="0" smtClean="0"/>
              <a:t>Obsahová analýz</a:t>
            </a:r>
            <a:r>
              <a:rPr lang="sk-SK" dirty="0" smtClean="0"/>
              <a:t>a textov je metóda, ktorá sa uplatňuje pri všetkých výskumných postupoch, v ktorých sa pracuje so slovom (analýza dotazníkov, prepisu z interview, protokolu z pozorovania a pod.) </a:t>
            </a:r>
          </a:p>
          <a:p>
            <a:r>
              <a:rPr lang="sk-SK" dirty="0" smtClean="0"/>
              <a:t>Predstavuje však aj osobitnú výskumnú metódu na analýzu textových dokumentov </a:t>
            </a:r>
          </a:p>
          <a:p>
            <a:endParaRPr lang="sk-SK" dirty="0" smtClean="0"/>
          </a:p>
          <a:p>
            <a:r>
              <a:rPr lang="sk-SK" b="1" dirty="0" smtClean="0"/>
              <a:t>Obsahová analýza </a:t>
            </a:r>
            <a:r>
              <a:rPr lang="sk-SK" dirty="0" smtClean="0"/>
              <a:t>má potenciál poskytovať výsledky nielen na úrovni </a:t>
            </a:r>
            <a:r>
              <a:rPr lang="sk-SK" i="1" dirty="0" smtClean="0"/>
              <a:t>opisu a kvantifikácie </a:t>
            </a:r>
            <a:r>
              <a:rPr lang="sk-SK" dirty="0" smtClean="0"/>
              <a:t>zjavných prvkov, ale aj </a:t>
            </a:r>
            <a:r>
              <a:rPr lang="sk-SK" i="1" dirty="0" smtClean="0"/>
              <a:t>interpretačné a vysvetľuj</a:t>
            </a:r>
            <a:r>
              <a:rPr lang="sk-SK" dirty="0" smtClean="0"/>
              <a:t>úce závery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4</a:t>
            </a:fld>
            <a:endParaRPr lang="sk-SK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Obsahová analýza ako výskumná metóda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sk-SK" sz="2800" dirty="0" smtClean="0"/>
          </a:p>
          <a:p>
            <a:r>
              <a:rPr lang="sk-SK" sz="2800" dirty="0" smtClean="0"/>
              <a:t>Cieľom </a:t>
            </a:r>
            <a:r>
              <a:rPr lang="sk-SK" sz="2800" b="1" dirty="0" smtClean="0"/>
              <a:t>obsahovej analýzy </a:t>
            </a:r>
            <a:r>
              <a:rPr lang="sk-SK" sz="2800" dirty="0" smtClean="0"/>
              <a:t>je</a:t>
            </a:r>
            <a:endParaRPr lang="sk-SK" sz="2800" dirty="0"/>
          </a:p>
          <a:p>
            <a:pPr lvl="1"/>
            <a:r>
              <a:rPr lang="sk-SK" sz="2400" dirty="0" smtClean="0"/>
              <a:t>tvorba záverov, úsudkov, implikácií, dedukcií alebo domnienok prostredníctvom objektívneho identifikovania kvantitatívnych i kvalitatívnych charakteristík komunikátorov</a:t>
            </a:r>
            <a:endParaRPr lang="sk-SK" sz="24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5</a:t>
            </a:fld>
            <a:endParaRPr lang="sk-SK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Vybrané kvantifikačné postupy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b="1" dirty="0" smtClean="0"/>
              <a:t>Kvantifikačné postupy, ktoré sa aplikujú v obsahovej analýze textu</a:t>
            </a:r>
          </a:p>
          <a:p>
            <a:pPr lvl="1"/>
            <a:r>
              <a:rPr lang="sk-SK" dirty="0" smtClean="0"/>
              <a:t>sledovanie frekvencie výskytu analytickej kategórie – môže ísť o </a:t>
            </a:r>
            <a:r>
              <a:rPr lang="sk-SK" b="1" dirty="0" smtClean="0"/>
              <a:t>absolútnu</a:t>
            </a:r>
            <a:r>
              <a:rPr lang="sk-SK" dirty="0" smtClean="0"/>
              <a:t> alebo </a:t>
            </a:r>
            <a:r>
              <a:rPr lang="sk-SK" b="1" dirty="0" smtClean="0"/>
              <a:t>relatívnu</a:t>
            </a:r>
            <a:r>
              <a:rPr lang="sk-SK" dirty="0" smtClean="0"/>
              <a:t> početnosť</a:t>
            </a:r>
          </a:p>
          <a:p>
            <a:pPr lvl="1"/>
            <a:r>
              <a:rPr lang="sk-SK" dirty="0" smtClean="0"/>
              <a:t>analýza </a:t>
            </a:r>
            <a:r>
              <a:rPr lang="sk-SK" dirty="0" err="1" smtClean="0"/>
              <a:t>kontingencie</a:t>
            </a:r>
            <a:r>
              <a:rPr lang="sk-SK" dirty="0" smtClean="0"/>
              <a:t>, čiže </a:t>
            </a:r>
            <a:r>
              <a:rPr lang="sk-SK" b="1" dirty="0" smtClean="0"/>
              <a:t>spoločného výskytu dvoch </a:t>
            </a:r>
            <a:r>
              <a:rPr lang="sk-SK" dirty="0" smtClean="0"/>
              <a:t>analytických kategórií, v dôsledku kauzálnej asociácie</a:t>
            </a:r>
          </a:p>
          <a:p>
            <a:pPr lvl="1"/>
            <a:r>
              <a:rPr lang="sk-SK" dirty="0" smtClean="0"/>
              <a:t>zisťovanie dichotómie – </a:t>
            </a:r>
            <a:r>
              <a:rPr lang="sk-SK" b="1" dirty="0" smtClean="0"/>
              <a:t>prítomnosti, resp. neprítomnosti </a:t>
            </a:r>
            <a:r>
              <a:rPr lang="sk-SK" dirty="0" smtClean="0"/>
              <a:t>nejakého ukazovateľ</a:t>
            </a:r>
          </a:p>
          <a:p>
            <a:pPr lvl="1"/>
            <a:r>
              <a:rPr lang="sk-SK" dirty="0" smtClean="0"/>
              <a:t>analýza intenzity – </a:t>
            </a:r>
            <a:r>
              <a:rPr lang="sk-SK" b="1" dirty="0" smtClean="0"/>
              <a:t>poradia alebo stupňa </a:t>
            </a:r>
            <a:r>
              <a:rPr lang="sk-SK" dirty="0" smtClean="0"/>
              <a:t>– určenie kvality na posudzovacej škále</a:t>
            </a:r>
          </a:p>
          <a:p>
            <a:pPr lvl="1"/>
            <a:r>
              <a:rPr lang="sk-SK" b="1" dirty="0" smtClean="0"/>
              <a:t>meranie plochy </a:t>
            </a:r>
            <a:r>
              <a:rPr lang="sk-SK" dirty="0" smtClean="0"/>
              <a:t>venovanej určitému problému v tlačenom alebo písanom texte. (V súvislosti s rozvojom elektronických médií sa rozšírila pôsobnosť obsahovej analýzy aj na iné, netextové dokumenty. V kvantifikácii sa napr. sleduje čas venovaný určitej téme v televízii a pod.)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6</a:t>
            </a:fld>
            <a:endParaRPr lang="sk-SK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Vybrané kvantifikačné postupy využívané v ošetrovateľstve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 smtClean="0"/>
          </a:p>
          <a:p>
            <a:r>
              <a:rPr lang="sk-SK" dirty="0" smtClean="0"/>
              <a:t>Zisťovanie frekvencie (častosti) – absolútny a relatívny počet, aritmetický priemer)</a:t>
            </a:r>
          </a:p>
          <a:p>
            <a:pPr lvl="1"/>
            <a:r>
              <a:rPr lang="sk-SK" dirty="0" smtClean="0"/>
              <a:t>napr. Koľko ošetrovateľských diagnóz sa vyskytuje v pláne ošetrovateľskej starostlivosti</a:t>
            </a:r>
          </a:p>
          <a:p>
            <a:pPr lvl="1"/>
            <a:r>
              <a:rPr lang="sk-SK" dirty="0" smtClean="0"/>
              <a:t>napr. Koľko ošetrovateľských diagnóz pripadá na jedného pacienta hospitalizovaného na chirurgickom oddelení? </a:t>
            </a:r>
          </a:p>
          <a:p>
            <a:pPr lvl="1"/>
            <a:endParaRPr lang="sk-SK" dirty="0" smtClean="0"/>
          </a:p>
          <a:p>
            <a:r>
              <a:rPr lang="sk-SK" dirty="0" smtClean="0"/>
              <a:t>Meranie času venovanému zdravotnému problému v TV, rozhlase</a:t>
            </a:r>
          </a:p>
          <a:p>
            <a:pPr lvl="1"/>
            <a:r>
              <a:rPr lang="sk-SK" dirty="0" smtClean="0"/>
              <a:t>napr. Aký čas bol venovaný prevencii chrípkového ochorenia vo verejnoprávnej  TV ?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68707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Vybrané kvantifikačné postupy využívané v ošetrovateľstve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endParaRPr lang="sk-SK" sz="2400" dirty="0" smtClean="0"/>
          </a:p>
          <a:p>
            <a:pPr lvl="1"/>
            <a:r>
              <a:rPr lang="sk-SK" sz="2400" dirty="0" smtClean="0"/>
              <a:t>Hodnotenie kvality diagnostického záveru</a:t>
            </a:r>
          </a:p>
          <a:p>
            <a:pPr lvl="2"/>
            <a:r>
              <a:rPr lang="sk-SK" sz="2200" i="1" dirty="0" smtClean="0"/>
              <a:t>Nástroj </a:t>
            </a:r>
            <a:r>
              <a:rPr lang="sk-SK" sz="2200" i="1" dirty="0" err="1" smtClean="0"/>
              <a:t>Quality</a:t>
            </a:r>
            <a:r>
              <a:rPr lang="sk-SK" sz="2200" i="1" dirty="0" smtClean="0"/>
              <a:t> </a:t>
            </a:r>
            <a:r>
              <a:rPr lang="sk-SK" sz="2200" i="1" dirty="0" err="1" smtClean="0"/>
              <a:t>of</a:t>
            </a:r>
            <a:r>
              <a:rPr lang="sk-SK" sz="2200" i="1" dirty="0" smtClean="0"/>
              <a:t> </a:t>
            </a:r>
            <a:r>
              <a:rPr lang="sk-SK" sz="2200" i="1" dirty="0" err="1" smtClean="0"/>
              <a:t>Nursing</a:t>
            </a:r>
            <a:r>
              <a:rPr lang="sk-SK" sz="2200" i="1" dirty="0" smtClean="0"/>
              <a:t> </a:t>
            </a:r>
            <a:r>
              <a:rPr lang="sk-SK" sz="2200" i="1" dirty="0" err="1" smtClean="0"/>
              <a:t>Diagnosis</a:t>
            </a:r>
            <a:r>
              <a:rPr lang="sk-SK" sz="2200" i="1" dirty="0" smtClean="0"/>
              <a:t> (QOD)</a:t>
            </a:r>
          </a:p>
          <a:p>
            <a:pPr lvl="1">
              <a:buNone/>
            </a:pPr>
            <a:endParaRPr lang="sk-SK" sz="2400" i="1" dirty="0" smtClean="0"/>
          </a:p>
          <a:p>
            <a:pPr lvl="1"/>
            <a:r>
              <a:rPr lang="sk-SK" sz="2400" dirty="0" smtClean="0"/>
              <a:t>Analýza záverečných prác z odboru ošetrovateľstvo</a:t>
            </a:r>
          </a:p>
          <a:p>
            <a:pPr lvl="2"/>
            <a:r>
              <a:rPr lang="sk-SK" sz="2200" dirty="0" smtClean="0"/>
              <a:t>početnosť jednotlivých metódy zberu empirických údajov použitých v záverečných prácach za obdobie.....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8</a:t>
            </a:fld>
            <a:endParaRPr lang="sk-SK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Kvalitatívna stránka obsahovej analýzy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 smtClean="0"/>
          </a:p>
          <a:p>
            <a:r>
              <a:rPr lang="sk-SK" dirty="0" smtClean="0"/>
              <a:t>Pojmový a myšlienkový rozbor a  výklad významu a zmyslu textu v jeho kontexte</a:t>
            </a:r>
          </a:p>
          <a:p>
            <a:endParaRPr lang="sk-SK" dirty="0" smtClean="0"/>
          </a:p>
          <a:p>
            <a:r>
              <a:rPr lang="sk-SK" dirty="0" smtClean="0"/>
              <a:t>Ide o skúmanie informačného či koncepčného významu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9</a:t>
            </a:fld>
            <a:endParaRPr lang="sk-SK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Obsahová analýza v ošetrovateľskom výskume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 smtClean="0"/>
          </a:p>
          <a:p>
            <a:r>
              <a:rPr lang="sk-SK" dirty="0" smtClean="0"/>
              <a:t>Zdravotná dokumentácia</a:t>
            </a:r>
          </a:p>
          <a:p>
            <a:r>
              <a:rPr lang="sk-SK" dirty="0" smtClean="0"/>
              <a:t>Ošetrovateľská dokumentácia</a:t>
            </a:r>
          </a:p>
          <a:p>
            <a:r>
              <a:rPr lang="sk-SK" dirty="0" smtClean="0"/>
              <a:t>Prepúšťacia správa</a:t>
            </a:r>
          </a:p>
          <a:p>
            <a:r>
              <a:rPr lang="sk-SK" dirty="0" smtClean="0"/>
              <a:t>Záznamové hárky (polohovanie, príjem a výdaj tekutín a i.)</a:t>
            </a:r>
          </a:p>
          <a:p>
            <a:r>
              <a:rPr lang="sk-SK" dirty="0" smtClean="0"/>
              <a:t>Hlásenia sestier</a:t>
            </a:r>
          </a:p>
          <a:p>
            <a:r>
              <a:rPr lang="sk-SK" dirty="0" smtClean="0"/>
              <a:t>Školské plány ošetrovateľskej starostlivosti</a:t>
            </a:r>
          </a:p>
          <a:p>
            <a:r>
              <a:rPr lang="sk-SK" dirty="0" smtClean="0"/>
              <a:t>Seminárne práce</a:t>
            </a:r>
          </a:p>
          <a:p>
            <a:r>
              <a:rPr lang="sk-SK" dirty="0" smtClean="0"/>
              <a:t>a iné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10</a:t>
            </a:fld>
            <a:endParaRPr lang="sk-SK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Stanovenie súboru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k-SK" sz="2800" b="1" dirty="0" smtClean="0"/>
          </a:p>
          <a:p>
            <a:r>
              <a:rPr lang="sk-SK" sz="2800" b="1" dirty="0" smtClean="0"/>
              <a:t>Vyplýva z cieľa a zámeru výskumníka</a:t>
            </a:r>
          </a:p>
          <a:p>
            <a:pPr lvl="1"/>
            <a:r>
              <a:rPr lang="sk-SK" sz="2400" dirty="0" smtClean="0"/>
              <a:t>základný súbor – všetky texty (dokumentácia) a i.</a:t>
            </a:r>
          </a:p>
          <a:p>
            <a:pPr lvl="1"/>
            <a:r>
              <a:rPr lang="sk-SK" sz="2400" dirty="0" smtClean="0"/>
              <a:t>výberový súbor – množina textov (dokumentácie) a i., ktorá sa vyberie</a:t>
            </a:r>
          </a:p>
          <a:p>
            <a:endParaRPr lang="sk-SK" sz="28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11</a:t>
            </a:fld>
            <a:endParaRPr lang="sk-SK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Analytické kategórie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Správne stanovenie analytických kategórií je kľúčovým momentom obsahovej analýzy </a:t>
            </a:r>
          </a:p>
          <a:p>
            <a:r>
              <a:rPr lang="sk-SK" b="1" dirty="0" smtClean="0"/>
              <a:t>Na kategórie sa kladú tieto požiadavky</a:t>
            </a:r>
          </a:p>
          <a:p>
            <a:pPr lvl="1"/>
            <a:r>
              <a:rPr lang="sk-SK" dirty="0" smtClean="0"/>
              <a:t>musia byť primerané skúmanému problému</a:t>
            </a:r>
          </a:p>
          <a:p>
            <a:pPr lvl="1"/>
            <a:r>
              <a:rPr lang="sk-SK" dirty="0" smtClean="0"/>
              <a:t>musia byť vyčerpávajúce, t.j. musia zahrňovať každý možný prvok obsahu, ktorý súvisí so skúmaným problémom</a:t>
            </a:r>
          </a:p>
          <a:p>
            <a:pPr lvl="1"/>
            <a:r>
              <a:rPr lang="sk-SK" dirty="0" smtClean="0"/>
              <a:t>musia sa vzájomne vylučovať, t.j. nesmú sa prekrývať. Významová jednotka, ktorá vstupuje do jednej kategórie, nesmie vstupovať zároveň do druhej kategórie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12</a:t>
            </a:fld>
            <a:endParaRPr lang="sk-SK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Analytická jednotka obsahu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k-SK" dirty="0" smtClean="0"/>
          </a:p>
          <a:p>
            <a:r>
              <a:rPr lang="sk-SK" dirty="0" smtClean="0"/>
              <a:t>Jednotlivé slovo</a:t>
            </a:r>
          </a:p>
          <a:p>
            <a:endParaRPr lang="sk-SK" dirty="0" smtClean="0"/>
          </a:p>
          <a:p>
            <a:r>
              <a:rPr lang="sk-SK" dirty="0" smtClean="0"/>
              <a:t>Slovné spojenie  </a:t>
            </a:r>
          </a:p>
          <a:p>
            <a:endParaRPr lang="sk-SK" dirty="0" smtClean="0"/>
          </a:p>
          <a:p>
            <a:r>
              <a:rPr lang="sk-SK" dirty="0" smtClean="0"/>
              <a:t>Veta  </a:t>
            </a:r>
          </a:p>
          <a:p>
            <a:endParaRPr lang="sk-SK" dirty="0" smtClean="0"/>
          </a:p>
          <a:p>
            <a:r>
              <a:rPr lang="sk-SK" dirty="0" smtClean="0"/>
              <a:t>Štruktúra výpovedí  – vnútorná štruktúra textu</a:t>
            </a:r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13</a:t>
            </a:fld>
            <a:endParaRPr lang="sk-SK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err="1" smtClean="0"/>
              <a:t>Validita</a:t>
            </a:r>
            <a:r>
              <a:rPr lang="sk-SK" sz="3600" b="1" dirty="0" smtClean="0"/>
              <a:t> a </a:t>
            </a:r>
            <a:r>
              <a:rPr lang="sk-SK" sz="3600" b="1" dirty="0" err="1" smtClean="0"/>
              <a:t>reliabilita</a:t>
            </a:r>
            <a:r>
              <a:rPr lang="sk-SK" sz="3600" b="1" dirty="0" smtClean="0"/>
              <a:t> obsahovej analýzy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Obsahová analýza sa obyčajne validuje za pomoci inej metódy. Platí to však i naopak </a:t>
            </a:r>
          </a:p>
          <a:p>
            <a:pPr lvl="1"/>
            <a:r>
              <a:rPr lang="sk-SK" dirty="0" smtClean="0"/>
              <a:t>napríklad obsahová analýza výrokov sestry o jej vlastnej práci sa porovnáva s pozorovaním jej práce na oddelení </a:t>
            </a:r>
          </a:p>
          <a:p>
            <a:pPr lvl="1">
              <a:buNone/>
            </a:pPr>
            <a:endParaRPr lang="sk-SK" dirty="0" smtClean="0"/>
          </a:p>
          <a:p>
            <a:r>
              <a:rPr lang="sk-SK" dirty="0" err="1" smtClean="0"/>
              <a:t>Reliabilita</a:t>
            </a:r>
            <a:r>
              <a:rPr lang="sk-SK" dirty="0" smtClean="0"/>
              <a:t> obsahovej analýzy sa obyčajne zisťuje mierou zhody výsledkov analýzy dvoch alebo viacerých zaškolených ľudí (</a:t>
            </a:r>
            <a:r>
              <a:rPr lang="sk-SK" b="1" dirty="0" smtClean="0"/>
              <a:t>triangulácia výskumníkov</a:t>
            </a:r>
            <a:r>
              <a:rPr lang="sk-SK" dirty="0" smtClean="0"/>
              <a:t>) 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14</a:t>
            </a:fld>
            <a:endParaRPr lang="sk-SK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Príklad analýzy dokumentácie – téma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k-SK" b="1" dirty="0" smtClean="0"/>
              <a:t>Téma</a:t>
            </a:r>
          </a:p>
          <a:p>
            <a:pPr>
              <a:buNone/>
            </a:pPr>
            <a:endParaRPr lang="sk-SK" dirty="0" smtClean="0"/>
          </a:p>
          <a:p>
            <a:pPr lvl="1"/>
            <a:r>
              <a:rPr lang="sk-SK" dirty="0" smtClean="0"/>
              <a:t>Analýza ošetrovateľskej dokumentácie z hľadiska jednotlivých zložiek ošetrovateľského procesu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15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3600" b="1" dirty="0"/>
              <a:t>Príklad analýzy dokumentácie – </a:t>
            </a:r>
            <a:r>
              <a:rPr lang="sk-SK" sz="3600" b="1" dirty="0" smtClean="0"/>
              <a:t>výskumné otázky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 smtClean="0"/>
          </a:p>
          <a:p>
            <a:r>
              <a:rPr lang="sk-SK" dirty="0" smtClean="0"/>
              <a:t>Spĺňa vedenie ošetrovateľskej dokumentácie na oddelení paliatívnej starostlivosti požiadavky z hľadiska predpísaných pravidiel pre jednotlivé zložky ošetrovateľského procesu?</a:t>
            </a:r>
          </a:p>
          <a:p>
            <a:endParaRPr lang="sk-SK" dirty="0" smtClean="0"/>
          </a:p>
          <a:p>
            <a:r>
              <a:rPr lang="sk-SK" dirty="0" smtClean="0"/>
              <a:t>Aké diagnózy sa najčastejšie vyskytujú v dokumentácii?</a:t>
            </a:r>
          </a:p>
          <a:p>
            <a:endParaRPr lang="sk-SK" dirty="0" smtClean="0"/>
          </a:p>
          <a:p>
            <a:r>
              <a:rPr lang="sk-SK" dirty="0" smtClean="0"/>
              <a:t>Spĺňa ošetrovateľská dokumentácia zákonné normy?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16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3600" b="1" dirty="0"/>
              <a:t>Príklad analýzy dokumentácie – </a:t>
            </a:r>
            <a:r>
              <a:rPr lang="sk-SK" sz="3600" b="1" dirty="0" smtClean="0"/>
              <a:t>metodika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smtClean="0"/>
              <a:t>Na základe formulácie problému a cieľov sme na spracovanie praktickej časti zvolili obsahovú analýzy dokumentov </a:t>
            </a:r>
          </a:p>
          <a:p>
            <a:r>
              <a:rPr lang="sk-SK" dirty="0" smtClean="0"/>
              <a:t>Rozhodli sme sa vypracovať vnútorný audit ošetrovateľskej dokumentácie na Oddelení paliatívnej starostlivosti v Trstenej </a:t>
            </a:r>
          </a:p>
          <a:p>
            <a:r>
              <a:rPr lang="sk-SK" dirty="0" smtClean="0"/>
              <a:t>Vychádzali sme z učebnice: KOZIEROVÁ, B., ERBOVÁ, G., OLIVIEROVÁ, R. 1996. Ošetrovateľstvo I., II. 1. slovenské vyd. Martin: Osveta, 1995. 1474 s. ISBN 80-217-0528-0, ktorá je dostupná a najčastejšie používaná v podmienkach Slovenska V kapitole Ošetrovateľský proces (s.162 - 237) autorky uvádzajú štrukturalizáciu jednotlivých krokov ošetrovateľského procesu a  pravidlá týkajúce sa vedenia dokumentácie </a:t>
            </a:r>
          </a:p>
          <a:p>
            <a:r>
              <a:rPr lang="sk-SK" dirty="0" smtClean="0"/>
              <a:t>Ďalej sme sa opierali o Zákon č. 576/2004 o zdravotnej starostlivosti a Vestník, čiastka 35-46,  Odborné usmernenie MZ SR o vedení zdravotnej dokumentácie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17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Príklad analýzy dokumentácie – </a:t>
            </a:r>
            <a:r>
              <a:rPr lang="sk-SK" b="1" dirty="0" smtClean="0"/>
              <a:t>súbor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 smtClean="0"/>
          </a:p>
          <a:p>
            <a:r>
              <a:rPr lang="sk-SK" dirty="0" smtClean="0"/>
              <a:t>Do súboru bola zaradená dokumentácia (40 formulárov), používaná a vypísaná na Oddelení paliatívnej starostlivosti v Trstenej z obdobia september – november  2006.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18</a:t>
            </a:fld>
            <a:endParaRPr lang="sk-SK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Príklad analýzy dokumentácie </a:t>
            </a:r>
            <a:r>
              <a:rPr lang="sk-SK" b="1" dirty="0" smtClean="0"/>
              <a:t>– hodnotenie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sk-SK" dirty="0" smtClean="0"/>
          </a:p>
          <a:p>
            <a:r>
              <a:rPr lang="sk-SK" dirty="0" smtClean="0"/>
              <a:t>Na hodnotenie ošetrovateľskej dokumentácie sme vytvorili formulár, ktorý sa skladá z dvoch častí</a:t>
            </a:r>
          </a:p>
          <a:p>
            <a:pPr lvl="1"/>
            <a:r>
              <a:rPr lang="sk-SK" dirty="0" smtClean="0"/>
              <a:t>hodnotenia formálnej stránky dokumentácie</a:t>
            </a:r>
          </a:p>
          <a:p>
            <a:pPr lvl="1"/>
            <a:r>
              <a:rPr lang="sk-SK" dirty="0" smtClean="0"/>
              <a:t>hodnotenie obsahovej stránky dokumentácie rozdelenej na posudzovanie, diagnostiku, plánovanie a  hodnotenie 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19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Príklad analýzy dokumentácie – hodnotenie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20</a:t>
            </a:fld>
            <a:endParaRPr lang="sk-SK"/>
          </a:p>
        </p:txBody>
      </p:sp>
      <p:graphicFrame>
        <p:nvGraphicFramePr>
          <p:cNvPr id="7" name="Tabuľka 6"/>
          <p:cNvGraphicFramePr>
            <a:graphicFrameLocks noGrp="1"/>
          </p:cNvGraphicFramePr>
          <p:nvPr/>
        </p:nvGraphicFramePr>
        <p:xfrm>
          <a:off x="928662" y="2468880"/>
          <a:ext cx="6524651" cy="3817638"/>
        </p:xfrm>
        <a:graphic>
          <a:graphicData uri="http://schemas.openxmlformats.org/drawingml/2006/table">
            <a:tbl>
              <a:tblPr/>
              <a:tblGrid>
                <a:gridCol w="4323390"/>
                <a:gridCol w="388458"/>
                <a:gridCol w="388458"/>
                <a:gridCol w="1424345"/>
              </a:tblGrid>
              <a:tr h="545377">
                <a:tc gridSpan="4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 b="1">
                          <a:latin typeface="Times New Roman"/>
                          <a:ea typeface="Times New Roman"/>
                          <a:cs typeface="Times New Roman"/>
                        </a:rPr>
                        <a:t>FORMÁLNA    STRÁNKA DOKUMENTÁCIE</a:t>
                      </a: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                             Poznámky                                                                                       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</a:tr>
              <a:tr h="54537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Dokumentácia je vedená čitateľne.   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 b="1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sk-SK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075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V dokumentácii je vyznačené meno sestry, ktorá vypracovala plán pre pacienta.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 b="1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sk-SK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37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Dokumentácia je uložená na prístupnom mieste.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 b="1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sk-SK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37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Oddelenie používa dokumentáciu predpísanú MZ SR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september 2005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37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Základ pre  zozbieranie údajov tvorí konceptuálny model.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 b="1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sk-SK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k-SK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Tab. 1 Formálna stránka vedenia dokumentácie</a:t>
            </a:r>
            <a:endParaRPr kumimoji="0" lang="sk-SK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k-SK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Príklad analýzy dokumentácie – hodnotenie</a:t>
            </a:r>
            <a:endParaRPr lang="sk-SK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21</a:t>
            </a:fld>
            <a:endParaRPr lang="sk-SK"/>
          </a:p>
        </p:txBody>
      </p:sp>
      <p:graphicFrame>
        <p:nvGraphicFramePr>
          <p:cNvPr id="6" name="Tabuľka 5"/>
          <p:cNvGraphicFramePr>
            <a:graphicFrameLocks noGrp="1"/>
          </p:cNvGraphicFramePr>
          <p:nvPr/>
        </p:nvGraphicFramePr>
        <p:xfrm>
          <a:off x="928663" y="1928800"/>
          <a:ext cx="6715172" cy="4357717"/>
        </p:xfrm>
        <a:graphic>
          <a:graphicData uri="http://schemas.openxmlformats.org/drawingml/2006/table">
            <a:tbl>
              <a:tblPr/>
              <a:tblGrid>
                <a:gridCol w="658618"/>
                <a:gridCol w="3532990"/>
                <a:gridCol w="346289"/>
                <a:gridCol w="378534"/>
                <a:gridCol w="1798741"/>
              </a:tblGrid>
              <a:tr h="190869">
                <a:tc gridSpan="5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 dirty="0">
                          <a:latin typeface="Times New Roman"/>
                          <a:ea typeface="Times New Roman"/>
                        </a:rPr>
                        <a:t>POSUDZOVANIE        </a:t>
                      </a:r>
                      <a:r>
                        <a:rPr lang="sk-SK" sz="800" dirty="0">
                          <a:latin typeface="Times New Roman"/>
                          <a:ea typeface="Times New Roman"/>
                        </a:rPr>
                        <a:t>                                                                              Poznámky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</a:tr>
              <a:tr h="19086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dirty="0">
                          <a:latin typeface="Times New Roman"/>
                          <a:ea typeface="Times New Roman"/>
                        </a:rPr>
                        <a:t>Posudzovanie obsahuje objektívne údaje.        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6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Posudzovanie obsahuje subjektívne údaje.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6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Posudzovanie obsahuje anamnestické údaje.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43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Posudzovanie obsahuje relevantné údaje z oblasti: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biologickej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psychologickej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sociálnej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duchovnej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A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N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N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doplniť techniky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údaje chýbajú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nie sú kompletné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82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Boli použité hodnotiace škály a techniky.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používanie je obmedzené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43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Bola použitá metóda: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rozhovoru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pozorovania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dotazníka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výsledky laboratórnych vyšetrení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800" dirty="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6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Posudzovanie je urobené do 24 hodín.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do 8 hodín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60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Posúdenie sa týka aj: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- prostredia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- učenia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A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N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N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32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Posudzovanie sa cyklicky opakuje. Potreby sú prehodnocované.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b="1">
                          <a:latin typeface="Times New Roman"/>
                          <a:ea typeface="Times New Roman"/>
                        </a:rPr>
                        <a:t>N</a:t>
                      </a:r>
                      <a:endParaRPr lang="sk-SK" sz="800">
                        <a:latin typeface="Times New Roman"/>
                        <a:ea typeface="Times New Roman"/>
                      </a:endParaRP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800" dirty="0">
                          <a:latin typeface="Times New Roman"/>
                          <a:ea typeface="Times New Roman"/>
                        </a:rPr>
                        <a:t>zapisuje sa vyriešenie alebo výskyt nového problému</a:t>
                      </a:r>
                    </a:p>
                  </a:txBody>
                  <a:tcPr marL="28631" marR="28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k-SK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Tab. 2 Obsahová stránka dokumentácie - posudzovanie</a:t>
            </a:r>
            <a:endParaRPr kumimoji="0" lang="sk-SK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k-SK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Príklad analýzy dokumentácie – hodnotenie</a:t>
            </a:r>
            <a:endParaRPr lang="sk-SK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22</a:t>
            </a:fld>
            <a:endParaRPr lang="sk-SK"/>
          </a:p>
        </p:txBody>
      </p:sp>
      <p:graphicFrame>
        <p:nvGraphicFramePr>
          <p:cNvPr id="5" name="Tabuľka 4"/>
          <p:cNvGraphicFramePr>
            <a:graphicFrameLocks noGrp="1"/>
          </p:cNvGraphicFramePr>
          <p:nvPr/>
        </p:nvGraphicFramePr>
        <p:xfrm>
          <a:off x="1357290" y="1714490"/>
          <a:ext cx="5391349" cy="4143404"/>
        </p:xfrm>
        <a:graphic>
          <a:graphicData uri="http://schemas.openxmlformats.org/drawingml/2006/table">
            <a:tbl>
              <a:tblPr/>
              <a:tblGrid>
                <a:gridCol w="256454"/>
                <a:gridCol w="3246466"/>
                <a:gridCol w="314738"/>
                <a:gridCol w="314738"/>
                <a:gridCol w="1258953"/>
              </a:tblGrid>
              <a:tr h="207426">
                <a:tc gridSpan="5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 b="1" dirty="0">
                          <a:latin typeface="Times New Roman"/>
                          <a:ea typeface="Times New Roman"/>
                        </a:rPr>
                        <a:t>PLÁNOVANIE </a:t>
                      </a:r>
                      <a:r>
                        <a:rPr lang="sk-SK" sz="900" dirty="0">
                          <a:latin typeface="Times New Roman"/>
                          <a:ea typeface="Times New Roman"/>
                        </a:rPr>
                        <a:t>                                                                                            Poznámky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</a:tr>
              <a:tr h="4097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Každá diagnóza má jasne a správne formulovaný cieľ.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 dirty="0">
                          <a:latin typeface="Times New Roman"/>
                          <a:ea typeface="Times New Roman"/>
                        </a:rPr>
                        <a:t>tri  nevhodné formulácie 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4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Každý cieľ má výsledné kritériá.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 b="1">
                          <a:latin typeface="Times New Roman"/>
                          <a:ea typeface="Times New Roman"/>
                        </a:rPr>
                        <a:t>N</a:t>
                      </a: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8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18.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 Výsledné kritériá sú špecifické a merateľné. 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22 – áno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10 – nie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4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19.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Plán obsahuje podmienky (čo, kde, kedy, ako).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8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20.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V pláne je uvedené aj konzultovanie.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25 – nie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7 – áno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97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21.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Plánovanie obsahuje: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nezávislé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závislé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súčinné intervencie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9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A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A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9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N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N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900"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92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15 + chorobopis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4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22. 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 Plánované je prepustenie pacienta.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 b="1">
                          <a:latin typeface="Times New Roman"/>
                          <a:ea typeface="Times New Roman"/>
                        </a:rPr>
                        <a:t>N</a:t>
                      </a: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8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23.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 Plánovanie obsahuje aj edukáciu pacienta alebo rodiny.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 b="1">
                          <a:latin typeface="Times New Roman"/>
                          <a:ea typeface="Times New Roman"/>
                        </a:rPr>
                        <a:t>N</a:t>
                      </a: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5 - áno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27 - nie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4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24.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Intervencie vedú k dosiahnutiu cieľa.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4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25.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V pláne je zohľadnená individualita pacienta.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 b="1">
                          <a:latin typeface="Times New Roman"/>
                          <a:ea typeface="Times New Roman"/>
                        </a:rPr>
                        <a:t>N</a:t>
                      </a: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4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26.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V pláne je jasná účasť pacienta.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4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27.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V dokumentácii je vedený zápis o realizácii.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 b="1">
                          <a:latin typeface="Times New Roman"/>
                          <a:ea typeface="Times New Roman"/>
                        </a:rPr>
                        <a:t>A</a:t>
                      </a:r>
                      <a:endParaRPr lang="sk-SK" sz="90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900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sk-SK" sz="900" dirty="0">
                        <a:latin typeface="Times New Roman"/>
                        <a:ea typeface="Times New Roman"/>
                      </a:endParaRPr>
                    </a:p>
                  </a:txBody>
                  <a:tcPr marL="32926" marR="329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k-SK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Tab. 4 Obsahová stránka dokumentácie - plánovanie</a:t>
            </a:r>
            <a:endParaRPr kumimoji="0" lang="sk-SK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k-SK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Príklad analýzy dokumentácie – téma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k-SK" b="1" dirty="0" smtClean="0"/>
              <a:t>Téma</a:t>
            </a:r>
          </a:p>
          <a:p>
            <a:pPr>
              <a:buNone/>
            </a:pPr>
            <a:r>
              <a:rPr lang="sk-SK" dirty="0" smtClean="0"/>
              <a:t>	</a:t>
            </a:r>
          </a:p>
          <a:p>
            <a:r>
              <a:rPr lang="sk-SK" dirty="0" smtClean="0"/>
              <a:t>Reflexia aplikácie ošetrovateľských diagnóz vo vzdelávaní</a:t>
            </a:r>
            <a:endParaRPr lang="sk-SK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23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Príklad analýzy dokumentácie </a:t>
            </a:r>
            <a:r>
              <a:rPr lang="sk-SK" b="1" dirty="0" smtClean="0"/>
              <a:t>– metodika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Cieľom našej práce bolo identifikovať výskyt najčastejších problémov pri formulovaní diagnostického záveru </a:t>
            </a:r>
          </a:p>
          <a:p>
            <a:endParaRPr lang="sk-SK" dirty="0" smtClean="0"/>
          </a:p>
          <a:p>
            <a:r>
              <a:rPr lang="sk-SK" dirty="0" smtClean="0"/>
              <a:t>Špecifickosť formulácie diagnostického záveru bola hodnotená prostredníctvom formulára (Tab.1), ktorý bol vytvorený modifikáciou </a:t>
            </a:r>
            <a:r>
              <a:rPr lang="sk-SK" i="1" dirty="0" err="1" smtClean="0"/>
              <a:t>Quality</a:t>
            </a:r>
            <a:r>
              <a:rPr lang="sk-SK" i="1" dirty="0" smtClean="0"/>
              <a:t> </a:t>
            </a:r>
            <a:r>
              <a:rPr lang="sk-SK" i="1" dirty="0" err="1" smtClean="0"/>
              <a:t>of</a:t>
            </a:r>
            <a:r>
              <a:rPr lang="sk-SK" i="1" dirty="0" smtClean="0"/>
              <a:t> </a:t>
            </a:r>
            <a:r>
              <a:rPr lang="sk-SK" i="1" dirty="0" err="1" smtClean="0"/>
              <a:t>Nursing</a:t>
            </a:r>
            <a:r>
              <a:rPr lang="sk-SK" i="1" dirty="0" smtClean="0"/>
              <a:t> </a:t>
            </a:r>
            <a:r>
              <a:rPr lang="sk-SK" i="1" dirty="0" err="1" smtClean="0"/>
              <a:t>Diagnosis</a:t>
            </a:r>
            <a:r>
              <a:rPr lang="sk-SK" i="1" dirty="0" smtClean="0"/>
              <a:t> (QOD). Nástroj QOD (</a:t>
            </a:r>
            <a:r>
              <a:rPr lang="sk-SK" i="1" dirty="0" err="1" smtClean="0"/>
              <a:t>Florin</a:t>
            </a:r>
            <a:r>
              <a:rPr lang="sk-SK" i="1" dirty="0" smtClean="0"/>
              <a:t>, 2005) bol vyvinutý pre potreby štúdie hodnotiacej </a:t>
            </a:r>
            <a:r>
              <a:rPr lang="sk-SK" dirty="0" smtClean="0"/>
              <a:t>vplyv edukácie sestier na formulovanie ošetrovateľských diagnóz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24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Príklad analýzy dokumentácie – </a:t>
            </a:r>
            <a:r>
              <a:rPr lang="sk-SK" b="1" dirty="0" smtClean="0"/>
              <a:t>súbor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 smtClean="0"/>
          </a:p>
          <a:p>
            <a:r>
              <a:rPr lang="sk-SK" dirty="0" smtClean="0"/>
              <a:t>Bolo hodnotených 50 diagnostických záverov z ošetrovateľskej dokumentácie vypracovanej študentmi počas praxe na chirurgickom oddelení, špeciálne viazanej na operačný zákrok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25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Príklad analýzy dokumentácie – hodnotenie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1026" name="Picture 2" descr="C:\Users\cap\Desktop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7292356" cy="501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1484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sk-SK" b="1" dirty="0"/>
              <a:t>Príklad analýzy dokumentácie – hodnotenie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/>
          </a:p>
        </p:txBody>
      </p:sp>
      <p:pic>
        <p:nvPicPr>
          <p:cNvPr id="2050" name="Picture 2" descr="C:\Users\cap\Desktop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84784"/>
            <a:ext cx="5158756" cy="5079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966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Záver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 smtClean="0"/>
          </a:p>
          <a:p>
            <a:r>
              <a:rPr lang="sk-SK" dirty="0" smtClean="0"/>
              <a:t>Obsahová analýza je výskumná technika spočívajúca objektívnom systematickom a kvantitatívnom opise manifestovaných (prejavených) obsahov komunikácií </a:t>
            </a:r>
          </a:p>
          <a:p>
            <a:r>
              <a:rPr lang="sk-SK" dirty="0" smtClean="0"/>
              <a:t>Hodnota obsahovej analýzy sa znásobuje kombinovaním s inými metódami</a:t>
            </a:r>
          </a:p>
          <a:p>
            <a:r>
              <a:rPr lang="sk-SK" dirty="0" smtClean="0"/>
              <a:t>Môže byť použitá ako hlavná alebo vedľajšia metóda</a:t>
            </a:r>
          </a:p>
          <a:p>
            <a:r>
              <a:rPr lang="sk-SK" dirty="0" smtClean="0"/>
              <a:t>V ošetrovateľstve v podmienkach SR je málo využívaná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28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Použitá literatúra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/>
              <a:t>GAVORA, P. a kol. Elektronická učebnica pedagogického výskumu [</a:t>
            </a:r>
            <a:r>
              <a:rPr lang="sk-SK" dirty="0" err="1"/>
              <a:t>online</a:t>
            </a:r>
            <a:r>
              <a:rPr lang="sk-SK" dirty="0"/>
              <a:t>]. Bratislava: Univerzita Komenského, 2010. [11-20-2015]. Dostupné na: </a:t>
            </a:r>
            <a:r>
              <a:rPr lang="sk-SK" dirty="0">
                <a:hlinkClick r:id="rId2"/>
              </a:rPr>
              <a:t>http://www.e-metodologia.fedu.uniba.sk/</a:t>
            </a:r>
            <a:r>
              <a:rPr lang="sk-SK" dirty="0"/>
              <a:t>. </a:t>
            </a:r>
          </a:p>
          <a:p>
            <a:r>
              <a:rPr lang="sk-SK" dirty="0" smtClean="0"/>
              <a:t>GAVORA</a:t>
            </a:r>
            <a:r>
              <a:rPr lang="sk-SK" dirty="0" smtClean="0"/>
              <a:t>, P. </a:t>
            </a:r>
            <a:r>
              <a:rPr lang="sk-SK" i="1" dirty="0" smtClean="0"/>
              <a:t>Úvod do pedagogického výskumu.</a:t>
            </a:r>
            <a:r>
              <a:rPr lang="sk-SK" dirty="0" smtClean="0"/>
              <a:t> </a:t>
            </a:r>
            <a:r>
              <a:rPr lang="sk-SK" dirty="0" smtClean="0"/>
              <a:t>Bratislava: </a:t>
            </a:r>
            <a:r>
              <a:rPr lang="sk-SK" dirty="0" smtClean="0"/>
              <a:t>Univerzita Komenského, 1999. 236 s. ISBN 80-223-1342-4.</a:t>
            </a:r>
          </a:p>
          <a:p>
            <a:r>
              <a:rPr lang="en-US" dirty="0" smtClean="0"/>
              <a:t>FLORIN, J</a:t>
            </a:r>
            <a:r>
              <a:rPr lang="en-US" dirty="0" smtClean="0"/>
              <a:t>.</a:t>
            </a:r>
            <a:r>
              <a:rPr lang="sk-SK" dirty="0" smtClean="0"/>
              <a:t> –</a:t>
            </a:r>
            <a:r>
              <a:rPr lang="en-US" dirty="0" smtClean="0"/>
              <a:t> </a:t>
            </a:r>
            <a:r>
              <a:rPr lang="en-US" dirty="0" smtClean="0"/>
              <a:t>EHRENBERG, A. </a:t>
            </a:r>
            <a:r>
              <a:rPr lang="en-US" dirty="0" smtClean="0"/>
              <a:t>Quality </a:t>
            </a:r>
            <a:r>
              <a:rPr lang="en-US" dirty="0" smtClean="0"/>
              <a:t>of Nursing Diagnoses: Evaluation of an</a:t>
            </a:r>
            <a:r>
              <a:rPr lang="sk-SK" dirty="0" smtClean="0"/>
              <a:t> </a:t>
            </a:r>
            <a:r>
              <a:rPr lang="en-US" dirty="0" smtClean="0"/>
              <a:t>Educational Intervention. </a:t>
            </a:r>
            <a:r>
              <a:rPr lang="en-US" i="1" dirty="0" smtClean="0"/>
              <a:t>International Journal of Nursing Terminologies and Classifications,</a:t>
            </a:r>
            <a:r>
              <a:rPr lang="sk-SK" i="1" dirty="0" smtClean="0"/>
              <a:t> </a:t>
            </a:r>
            <a:r>
              <a:rPr lang="sk-SK" i="1" dirty="0" smtClean="0"/>
              <a:t>2005, </a:t>
            </a:r>
            <a:r>
              <a:rPr lang="sk-SK" dirty="0" err="1" smtClean="0"/>
              <a:t>vol</a:t>
            </a:r>
            <a:r>
              <a:rPr lang="sk-SK" dirty="0" smtClean="0"/>
              <a:t>. 16, </a:t>
            </a:r>
            <a:r>
              <a:rPr lang="sk-SK" dirty="0" smtClean="0"/>
              <a:t>no</a:t>
            </a:r>
            <a:r>
              <a:rPr lang="sk-SK" dirty="0" smtClean="0"/>
              <a:t>. 2, </a:t>
            </a:r>
            <a:r>
              <a:rPr lang="sk-SK" dirty="0" err="1" smtClean="0"/>
              <a:t>pp</a:t>
            </a:r>
            <a:r>
              <a:rPr lang="sk-SK" dirty="0" smtClean="0"/>
              <a:t>. 33 -43.</a:t>
            </a:r>
            <a:endParaRPr lang="sk-SK" dirty="0"/>
          </a:p>
          <a:p>
            <a:r>
              <a:rPr lang="sk-SK" dirty="0"/>
              <a:t>ŠVEC, Š. </a:t>
            </a:r>
            <a:r>
              <a:rPr lang="sk-SK" dirty="0" err="1"/>
              <a:t>et</a:t>
            </a:r>
            <a:r>
              <a:rPr lang="sk-SK" dirty="0"/>
              <a:t> al. </a:t>
            </a:r>
            <a:r>
              <a:rPr lang="sk-SK" i="1" dirty="0"/>
              <a:t>Metodológia vied o výchove.</a:t>
            </a:r>
            <a:r>
              <a:rPr lang="sk-SK" dirty="0"/>
              <a:t> Bratislava: Iris, 1998. 303 s.  ISBN 80-88778- 73-5.</a:t>
            </a:r>
          </a:p>
          <a:p>
            <a:r>
              <a:rPr lang="sk-SK" dirty="0"/>
              <a:t>ŽIAKOVÁ K. </a:t>
            </a:r>
            <a:r>
              <a:rPr lang="sk-SK" dirty="0" err="1"/>
              <a:t>et</a:t>
            </a:r>
            <a:r>
              <a:rPr lang="sk-SK" dirty="0"/>
              <a:t> al. </a:t>
            </a:r>
            <a:r>
              <a:rPr lang="sk-SK" i="1" dirty="0"/>
              <a:t>Ošetrovateľstvo : Teória a vedecký výskum</a:t>
            </a:r>
            <a:r>
              <a:rPr lang="sk-SK" dirty="0"/>
              <a:t>. </a:t>
            </a:r>
            <a:r>
              <a:rPr lang="sk-SK" smtClean="0"/>
              <a:t>Martin: </a:t>
            </a:r>
            <a:r>
              <a:rPr lang="sk-SK" dirty="0"/>
              <a:t>Vydavateľstvo Osveta, 2009. 319 s. ISBN 978-80-8063-304-2.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 Žiaková|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122A0-5EAE-4C6B-8FDC-C919AA62F1D1}" type="slidenum">
              <a:rPr lang="sk-SK" smtClean="0"/>
              <a:pPr/>
              <a:t>29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273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asnosť">
  <a:themeElements>
    <a:clrScheme name="Jasnosť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, klas. ver.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asnosť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379</TotalTime>
  <Words>1428</Words>
  <Application>Microsoft Office PowerPoint</Application>
  <PresentationFormat>Prezentácia na obrazovke (4:3)</PresentationFormat>
  <Paragraphs>363</Paragraphs>
  <Slides>29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29</vt:i4>
      </vt:variant>
    </vt:vector>
  </HeadingPairs>
  <TitlesOfParts>
    <vt:vector size="30" baseType="lpstr">
      <vt:lpstr>Jasnosť</vt:lpstr>
      <vt:lpstr>Obsahová analýza textových dokumentov</vt:lpstr>
      <vt:lpstr>Obsahová analýza ako výskumná metóda</vt:lpstr>
      <vt:lpstr>Obsahová analýza ako výskumná metóda</vt:lpstr>
      <vt:lpstr>Obsahová analýza ako výskumná metóda</vt:lpstr>
      <vt:lpstr>Obsahová analýza ako výskumná metóda</vt:lpstr>
      <vt:lpstr>Vybrané kvantifikačné postupy</vt:lpstr>
      <vt:lpstr>Vybrané kvantifikačné postupy využívané v ošetrovateľstve</vt:lpstr>
      <vt:lpstr>Vybrané kvantifikačné postupy využívané v ošetrovateľstve</vt:lpstr>
      <vt:lpstr>Kvalitatívna stránka obsahovej analýzy</vt:lpstr>
      <vt:lpstr>Obsahová analýza v ošetrovateľskom výskume</vt:lpstr>
      <vt:lpstr>Stanovenie súboru</vt:lpstr>
      <vt:lpstr>Analytické kategórie</vt:lpstr>
      <vt:lpstr>Analytická jednotka obsahu</vt:lpstr>
      <vt:lpstr>Validita a reliabilita obsahovej analýzy</vt:lpstr>
      <vt:lpstr>Príklad analýzy dokumentácie – téma</vt:lpstr>
      <vt:lpstr>Príklad analýzy dokumentácie – výskumné otázky</vt:lpstr>
      <vt:lpstr>Príklad analýzy dokumentácie – metodika</vt:lpstr>
      <vt:lpstr>Príklad analýzy dokumentácie – súbor</vt:lpstr>
      <vt:lpstr>Príklad analýzy dokumentácie – hodnotenie</vt:lpstr>
      <vt:lpstr>Príklad analýzy dokumentácie – hodnotenie</vt:lpstr>
      <vt:lpstr>Príklad analýzy dokumentácie – hodnotenie</vt:lpstr>
      <vt:lpstr>Príklad analýzy dokumentácie – hodnotenie</vt:lpstr>
      <vt:lpstr>Príklad analýzy dokumentácie – téma</vt:lpstr>
      <vt:lpstr>Príklad analýzy dokumentácie – metodika</vt:lpstr>
      <vt:lpstr>Príklad analýzy dokumentácie – súbor</vt:lpstr>
      <vt:lpstr>Príklad analýzy dokumentácie – hodnotenie</vt:lpstr>
      <vt:lpstr>Príklad analýzy dokumentácie – hodnotenie</vt:lpstr>
      <vt:lpstr>Záver</vt:lpstr>
      <vt:lpstr>Použitá literatúra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Pozorovanie</dc:title>
  <dc:creator>Juraj Cap</dc:creator>
  <cp:lastModifiedBy>Juraj Cap</cp:lastModifiedBy>
  <cp:revision>53</cp:revision>
  <dcterms:created xsi:type="dcterms:W3CDTF">2015-04-18T05:46:08Z</dcterms:created>
  <dcterms:modified xsi:type="dcterms:W3CDTF">2015-10-20T10:49:01Z</dcterms:modified>
</cp:coreProperties>
</file>