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59" r:id="rId4"/>
    <p:sldId id="270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2574" y="-8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022971-13F3-4200-9371-BE20E71AE10E}" type="datetimeFigureOut">
              <a:rPr lang="sk-SK" smtClean="0"/>
              <a:pPr/>
              <a:t>20. 10. 2015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6E5C34-49AE-4F96-B20B-1696D9B0E449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20514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CB47-5185-459B-99C4-781E6BC9F919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67EAE-9E1B-4CFC-A91E-B82084B4FA51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C4933-E225-47FA-B289-DABF41D62AF3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15FF-91F7-4D36-9867-5DE581263ED5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1EA92-00E4-4FBC-B4D4-FE263DE1F1B1}" type="datetime1">
              <a:rPr lang="sk-SK" smtClean="0"/>
              <a:t>20. 10. 2015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F5E1-D47B-4EED-9901-12888D2ED13C}" type="datetime1">
              <a:rPr lang="sk-SK" smtClean="0"/>
              <a:t>20. 10. 2015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4F9A6-EDC7-47A8-978A-4AF25CB84E3E}" type="datetime1">
              <a:rPr lang="sk-SK" smtClean="0"/>
              <a:t>20. 10. 2015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4DF40-86DB-408A-85C0-C9993A64525A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ABFA-55E5-4E52-9F7F-C9CE4D02D5B3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18D62-2D85-46B4-83F5-36AD1F5605ED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F450B-3028-4201-AC1E-0A4C324C4B2B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3FDCAA3A-57FE-467A-BCF2-2E2B2800A026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nk.sk/sk/" TargetMode="External"/><Relationship Id="rId2" Type="http://schemas.openxmlformats.org/officeDocument/2006/relationships/hyperlink" Target="http://www.jfmed.uniba.sk/index.php?id=kniznic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cholar.google.sk/" TargetMode="External"/><Relationship Id="rId5" Type="http://schemas.openxmlformats.org/officeDocument/2006/relationships/hyperlink" Target="http://uniba.sk/o-univerzite/fakulty-a-dalsie-sucasti/akademicka-kniznica-uk/externe-informacne-zdroje/" TargetMode="External"/><Relationship Id="rId4" Type="http://schemas.openxmlformats.org/officeDocument/2006/relationships/hyperlink" Target="http://www.medvik.cz/bmc/;jsessionid=F806578B5DE3EAF5FF9F22C7D31BAC76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profeseonline.upol.cz/" TargetMode="External"/><Relationship Id="rId2" Type="http://schemas.openxmlformats.org/officeDocument/2006/relationships/hyperlink" Target="http://www.osetrovatelstvo.eu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zdravi.e15.cz/archiv/sestra/" TargetMode="External"/><Relationship Id="rId5" Type="http://schemas.openxmlformats.org/officeDocument/2006/relationships/hyperlink" Target="http://www.sksapa.sk/casopisy-a-publikacie/osetrovatelstvo-a-porodna-asistencia-52013.html" TargetMode="External"/><Relationship Id="rId4" Type="http://schemas.openxmlformats.org/officeDocument/2006/relationships/hyperlink" Target="http://periodicals.osu.eu/cejnm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uniba.sk/o-univerzite/" TargetMode="External"/><Relationship Id="rId2" Type="http://schemas.openxmlformats.org/officeDocument/2006/relationships/hyperlink" Target="http://uniba.s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earch.ebscohost.com/" TargetMode="External"/><Relationship Id="rId5" Type="http://schemas.openxmlformats.org/officeDocument/2006/relationships/hyperlink" Target="http://uniba.sk/o-univerzite/fakulty-a-dalsie-sucasti/akademicka-kniznica-uk/" TargetMode="External"/><Relationship Id="rId4" Type="http://schemas.openxmlformats.org/officeDocument/2006/relationships/hyperlink" Target="http://uniba.sk/o-univerzite/fakulty-a-dalsie-sucasti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fmed.uniba.sk/fileadmin/jlf/Pracoviska/ustav-osetrovatelstva/Aktuality/vp-12-2013-uk.pdf" TargetMode="External"/><Relationship Id="rId2" Type="http://schemas.openxmlformats.org/officeDocument/2006/relationships/hyperlink" Target="http://www.e-metodologia.fedu.uniba.s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jfmed.uniba.sk/fileadmin/jlf/Pracoviska/ustav-osetrovatelstva/Aktuality/vp-3-2012-jlfuk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916113"/>
            <a:ext cx="9144000" cy="1584895"/>
          </a:xfrm>
        </p:spPr>
        <p:txBody>
          <a:bodyPr/>
          <a:lstStyle/>
          <a:p>
            <a:pPr algn="ctr">
              <a:defRPr/>
            </a:pPr>
            <a:r>
              <a:rPr lang="en-GB" sz="3460" b="1" dirty="0" err="1" smtClean="0"/>
              <a:t>Vyhľadávanie</a:t>
            </a:r>
            <a:r>
              <a:rPr lang="en-GB" sz="3460" b="1" dirty="0" smtClean="0"/>
              <a:t> </a:t>
            </a:r>
            <a:r>
              <a:rPr lang="en-GB" sz="3460" b="1" dirty="0" err="1"/>
              <a:t>literárnych</a:t>
            </a:r>
            <a:r>
              <a:rPr lang="en-GB" sz="3460" b="1" dirty="0"/>
              <a:t> </a:t>
            </a:r>
            <a:r>
              <a:rPr lang="en-GB" sz="3460" b="1" dirty="0" err="1"/>
              <a:t>prameňov</a:t>
            </a:r>
            <a:r>
              <a:rPr lang="en-GB" sz="3460" b="1" dirty="0"/>
              <a:t>, </a:t>
            </a:r>
            <a:r>
              <a:rPr lang="en-GB" sz="3460" b="1" dirty="0" err="1"/>
              <a:t>ich</a:t>
            </a:r>
            <a:r>
              <a:rPr lang="en-GB" sz="3460" b="1" dirty="0"/>
              <a:t> </a:t>
            </a:r>
            <a:r>
              <a:rPr lang="en-GB" sz="3460" b="1" dirty="0" err="1"/>
              <a:t>použitie</a:t>
            </a:r>
            <a:r>
              <a:rPr lang="en-GB" sz="3460" b="1" dirty="0"/>
              <a:t> </a:t>
            </a:r>
            <a:r>
              <a:rPr lang="en-GB" sz="3460" b="1" dirty="0" smtClean="0"/>
              <a:t>a </a:t>
            </a:r>
            <a:r>
              <a:rPr lang="en-GB" sz="3460" b="1" dirty="0" err="1" smtClean="0"/>
              <a:t>spracovanie</a:t>
            </a:r>
            <a:endParaRPr lang="sk-SK" altLang="sk-SK" sz="3460" b="1" dirty="0" smtClean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5"/>
          <p:cNvSpPr>
            <a:spLocks noGrp="1" noChangeArrowheads="1"/>
          </p:cNvSpPr>
          <p:nvPr/>
        </p:nvSpPr>
        <p:spPr bwMode="auto">
          <a:xfrm>
            <a:off x="2555776" y="4869160"/>
            <a:ext cx="64008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lnSpcReduction="10000"/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Arial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0000"/>
              <a:buFont typeface="Arial" charset="0"/>
              <a:buNone/>
              <a:defRPr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3200" dirty="0" smtClean="0"/>
              <a:t>Ošetrovateľský výskum </a:t>
            </a:r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2000" dirty="0" smtClean="0"/>
              <a:t>Mgr. Juraj </a:t>
            </a:r>
            <a:r>
              <a:rPr lang="sk-SK" altLang="sk-SK" sz="2000" dirty="0" err="1" smtClean="0"/>
              <a:t>Čáp</a:t>
            </a:r>
            <a:r>
              <a:rPr lang="sk-SK" altLang="sk-SK" sz="2000" dirty="0" smtClean="0"/>
              <a:t>, PhD.</a:t>
            </a:r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sk-SK" altLang="sk-SK" sz="2000" dirty="0" smtClean="0"/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sk-SK" altLang="sk-SK" sz="2000" dirty="0"/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1100" dirty="0" smtClean="0"/>
              <a:t>Ústav ošetrovateľstva JLF UK, predmet: </a:t>
            </a:r>
            <a:r>
              <a:rPr lang="sk-SK" altLang="sk-SK" sz="1100" i="1" dirty="0" smtClean="0"/>
              <a:t>Ošetrovateľský výskum I.</a:t>
            </a:r>
            <a:r>
              <a:rPr lang="sk-SK" altLang="sk-SK" sz="1100" dirty="0" smtClean="0"/>
              <a:t>, bakalársky študijný program</a:t>
            </a:r>
          </a:p>
        </p:txBody>
      </p:sp>
    </p:spTree>
    <p:extLst>
      <p:ext uri="{BB962C8B-B14F-4D97-AF65-F5344CB8AC3E}">
        <p14:creationId xmlns:p14="http://schemas.microsoft.com/office/powerpoint/2010/main" val="145889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Koncepčná fáza výskumu – informačná príprava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792560"/>
            <a:ext cx="8229600" cy="4876800"/>
          </a:xfrm>
        </p:spPr>
        <p:txBody>
          <a:bodyPr/>
          <a:lstStyle/>
          <a:p>
            <a:r>
              <a:rPr lang="sk-SK" dirty="0" smtClean="0"/>
              <a:t>Poznatková základňa k výskumu</a:t>
            </a:r>
          </a:p>
          <a:p>
            <a:endParaRPr lang="sk-SK" dirty="0" smtClean="0"/>
          </a:p>
          <a:p>
            <a:r>
              <a:rPr lang="sk-SK" dirty="0" smtClean="0"/>
              <a:t>Pred stanovením výskumného problému, musím vedieť, čo sa už skúmalo</a:t>
            </a:r>
          </a:p>
          <a:p>
            <a:endParaRPr lang="sk-SK" dirty="0" smtClean="0"/>
          </a:p>
          <a:p>
            <a:r>
              <a:rPr lang="sk-SK" dirty="0" smtClean="0"/>
              <a:t>Informácie využijete aj pri písaní tzv. teoretickej časti práce – </a:t>
            </a:r>
            <a:r>
              <a:rPr lang="sk-SK" dirty="0"/>
              <a:t> </a:t>
            </a:r>
            <a:r>
              <a:rPr lang="sk-SK" b="1" dirty="0" smtClean="0"/>
              <a:t>Súčasný </a:t>
            </a:r>
            <a:r>
              <a:rPr lang="sk-SK" b="1" dirty="0"/>
              <a:t>stav riešenej problematiky doma a v zahraničí </a:t>
            </a:r>
            <a:endParaRPr lang="sk-SK" b="1" dirty="0" smtClean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754286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sk-SK" b="1" dirty="0" smtClean="0"/>
              <a:t>Koncepčná fáza výskumu – </a:t>
            </a:r>
            <a:br>
              <a:rPr lang="sk-SK" b="1" dirty="0" smtClean="0"/>
            </a:br>
            <a:r>
              <a:rPr lang="sk-SK" b="1" dirty="0" smtClean="0"/>
              <a:t>Čo by ste mali vedieť o svojej téme?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876800"/>
          </a:xfrm>
        </p:spPr>
        <p:txBody>
          <a:bodyPr>
            <a:noAutofit/>
          </a:bodyPr>
          <a:lstStyle/>
          <a:p>
            <a:pPr lvl="0"/>
            <a:r>
              <a:rPr lang="sk-SK" sz="2000" dirty="0" smtClean="0"/>
              <a:t>Aké </a:t>
            </a:r>
            <a:r>
              <a:rPr lang="sk-SK" sz="2000" b="1" dirty="0" smtClean="0"/>
              <a:t>teoretické prístup</a:t>
            </a:r>
            <a:r>
              <a:rPr lang="sk-SK" sz="2000" dirty="0" smtClean="0"/>
              <a:t>y (koncepcie) existujú k vašej téme v odbornej literatúre</a:t>
            </a:r>
            <a:r>
              <a:rPr lang="en-US" sz="2000" dirty="0" smtClean="0"/>
              <a:t>?</a:t>
            </a:r>
            <a:endParaRPr lang="sk-SK" sz="2000" dirty="0" smtClean="0"/>
          </a:p>
          <a:p>
            <a:pPr lvl="0"/>
            <a:r>
              <a:rPr lang="sk-SK" sz="2000" dirty="0" smtClean="0"/>
              <a:t>Aké </a:t>
            </a:r>
            <a:r>
              <a:rPr lang="sk-SK" sz="2000" b="1" dirty="0" smtClean="0"/>
              <a:t>vzťahy sú medzi týmito teoretickými prístupmi</a:t>
            </a:r>
            <a:r>
              <a:rPr lang="sk-SK" sz="2000" dirty="0" smtClean="0"/>
              <a:t> (vzájomne sa doplňujú alebo si konkurujú)?</a:t>
            </a:r>
          </a:p>
          <a:p>
            <a:pPr lvl="0"/>
            <a:r>
              <a:rPr lang="sk-SK" sz="2000" dirty="0" smtClean="0"/>
              <a:t>Aká </a:t>
            </a:r>
            <a:r>
              <a:rPr lang="sk-SK" sz="2000" b="1" dirty="0" smtClean="0"/>
              <a:t>terminológia</a:t>
            </a:r>
            <a:r>
              <a:rPr lang="sk-SK" sz="2000" dirty="0" smtClean="0"/>
              <a:t> sa ustálila v jednotlivých teoretických prístupoch</a:t>
            </a:r>
            <a:r>
              <a:rPr lang="en-US" sz="2000" dirty="0" smtClean="0"/>
              <a:t>?</a:t>
            </a:r>
            <a:endParaRPr lang="sk-SK" sz="2000" dirty="0" smtClean="0"/>
          </a:p>
          <a:p>
            <a:pPr lvl="0"/>
            <a:r>
              <a:rPr lang="sk-SK" sz="2000" dirty="0" smtClean="0"/>
              <a:t>Kto sú </a:t>
            </a:r>
            <a:r>
              <a:rPr lang="sk-SK" sz="2000" b="1" dirty="0" smtClean="0"/>
              <a:t>kľúčoví autori </a:t>
            </a:r>
            <a:r>
              <a:rPr lang="sk-SK" sz="2000" dirty="0" smtClean="0"/>
              <a:t>v jednotlivých teoretických prístupoch</a:t>
            </a:r>
            <a:r>
              <a:rPr lang="en-US" sz="2000" dirty="0" smtClean="0"/>
              <a:t>?</a:t>
            </a:r>
            <a:r>
              <a:rPr lang="sk-SK" sz="2000" dirty="0" smtClean="0"/>
              <a:t> </a:t>
            </a:r>
          </a:p>
          <a:p>
            <a:pPr lvl="1"/>
            <a:r>
              <a:rPr lang="en-US" b="1" dirty="0" smtClean="0"/>
              <a:t>v</a:t>
            </a:r>
            <a:r>
              <a:rPr lang="sk-SK" dirty="0" smtClean="0"/>
              <a:t> </a:t>
            </a:r>
            <a:r>
              <a:rPr lang="sk-SK" b="1" dirty="0" smtClean="0"/>
              <a:t>zahraničí</a:t>
            </a:r>
            <a:r>
              <a:rPr lang="sk-SK" dirty="0" smtClean="0"/>
              <a:t> a </a:t>
            </a:r>
            <a:r>
              <a:rPr lang="sk-SK" b="1" dirty="0" smtClean="0"/>
              <a:t>u nás</a:t>
            </a:r>
            <a:endParaRPr lang="sk-SK" sz="1800" b="1" dirty="0" smtClean="0"/>
          </a:p>
          <a:p>
            <a:pPr lvl="0"/>
            <a:r>
              <a:rPr lang="sk-SK" sz="2000" dirty="0" smtClean="0"/>
              <a:t>Ktoré </a:t>
            </a:r>
            <a:r>
              <a:rPr lang="sk-SK" sz="2000" b="1" dirty="0" smtClean="0"/>
              <a:t>výskumné problémy </a:t>
            </a:r>
            <a:r>
              <a:rPr lang="sk-SK" sz="2000" dirty="0" smtClean="0"/>
              <a:t>sa v rámci vašej témy riešili</a:t>
            </a:r>
            <a:r>
              <a:rPr lang="en-US" sz="2000" dirty="0" smtClean="0"/>
              <a:t>?</a:t>
            </a:r>
            <a:endParaRPr lang="sk-SK" sz="2000" dirty="0" smtClean="0"/>
          </a:p>
          <a:p>
            <a:pPr lvl="0"/>
            <a:r>
              <a:rPr lang="sk-SK" sz="2000" dirty="0" smtClean="0"/>
              <a:t>Aké výskumné </a:t>
            </a:r>
            <a:r>
              <a:rPr lang="sk-SK" sz="2000" b="1" dirty="0" smtClean="0"/>
              <a:t>metódy</a:t>
            </a:r>
            <a:r>
              <a:rPr lang="sk-SK" sz="2000" dirty="0" smtClean="0"/>
              <a:t> sa použili v rámci nich</a:t>
            </a:r>
            <a:r>
              <a:rPr lang="en-US" sz="2000" dirty="0" smtClean="0"/>
              <a:t>?</a:t>
            </a:r>
            <a:endParaRPr lang="sk-SK" sz="2000" dirty="0" smtClean="0"/>
          </a:p>
          <a:p>
            <a:pPr lvl="0"/>
            <a:r>
              <a:rPr lang="sk-SK" sz="2000" dirty="0" smtClean="0"/>
              <a:t>Aké výskumné </a:t>
            </a:r>
            <a:r>
              <a:rPr lang="sk-SK" sz="2000" b="1" dirty="0" smtClean="0"/>
              <a:t>nástroje</a:t>
            </a:r>
            <a:r>
              <a:rPr lang="sk-SK" sz="2000" dirty="0" smtClean="0"/>
              <a:t> (hotové dotazníky, škály, testy a pod.)</a:t>
            </a:r>
            <a:r>
              <a:rPr lang="en-US" sz="2000" dirty="0" smtClean="0"/>
              <a:t>?</a:t>
            </a:r>
            <a:endParaRPr lang="sk-SK" sz="2000" dirty="0" smtClean="0"/>
          </a:p>
          <a:p>
            <a:pPr lvl="0"/>
            <a:r>
              <a:rPr lang="sk-SK" sz="2000" dirty="0" smtClean="0"/>
              <a:t>Aké výskumné </a:t>
            </a:r>
            <a:r>
              <a:rPr lang="sk-SK" sz="2000" b="1" dirty="0" smtClean="0"/>
              <a:t>výsledky</a:t>
            </a:r>
            <a:r>
              <a:rPr lang="sk-SK" sz="2000" dirty="0" smtClean="0"/>
              <a:t> sa zistili</a:t>
            </a:r>
            <a:r>
              <a:rPr lang="en-US" sz="2000" dirty="0" smtClean="0"/>
              <a:t>?</a:t>
            </a:r>
            <a:endParaRPr lang="sk-SK" sz="2000" dirty="0" smtClean="0"/>
          </a:p>
          <a:p>
            <a:pPr lvl="0"/>
            <a:r>
              <a:rPr lang="sk-SK" sz="2000" dirty="0" smtClean="0"/>
              <a:t>Ktoré </a:t>
            </a:r>
            <a:r>
              <a:rPr lang="sk-SK" sz="2000" b="1" dirty="0" smtClean="0"/>
              <a:t>otázky zostali otvorené</a:t>
            </a:r>
            <a:r>
              <a:rPr lang="sk-SK" sz="2000" dirty="0" smtClean="0"/>
              <a:t> (tie sú najlepšími námetmi pre váš výskum)</a:t>
            </a:r>
            <a:r>
              <a:rPr lang="en-US" sz="2000" dirty="0" smtClean="0"/>
              <a:t>?</a:t>
            </a:r>
            <a:endParaRPr lang="sk-SK" sz="2000" dirty="0" smtClean="0"/>
          </a:p>
          <a:p>
            <a:pPr lvl="0"/>
            <a:r>
              <a:rPr lang="sk-SK" sz="2000" dirty="0" smtClean="0"/>
              <a:t>Ako sa </a:t>
            </a:r>
            <a:r>
              <a:rPr lang="sk-SK" sz="2000" b="1" dirty="0" smtClean="0"/>
              <a:t>výskum spracoval </a:t>
            </a:r>
            <a:r>
              <a:rPr lang="sk-SK" sz="2000" dirty="0" smtClean="0"/>
              <a:t>(štatistika, formy kvalitatívnej analýzy)</a:t>
            </a:r>
            <a:r>
              <a:rPr lang="en-US" sz="2000" dirty="0" smtClean="0"/>
              <a:t>?</a:t>
            </a:r>
            <a:endParaRPr lang="sk-SK" sz="2000" dirty="0" smtClean="0"/>
          </a:p>
          <a:p>
            <a:pPr lvl="0"/>
            <a:r>
              <a:rPr lang="sk-SK" sz="2000" dirty="0" smtClean="0"/>
              <a:t>Akým spôsobom </a:t>
            </a:r>
            <a:r>
              <a:rPr lang="sk-SK" sz="2000" dirty="0"/>
              <a:t>autori </a:t>
            </a:r>
            <a:r>
              <a:rPr lang="sk-SK" sz="2000" b="1" dirty="0"/>
              <a:t>interpretoval</a:t>
            </a:r>
            <a:r>
              <a:rPr lang="sk-SK" sz="2000" dirty="0"/>
              <a:t>i výskumné </a:t>
            </a:r>
            <a:r>
              <a:rPr lang="sk-SK" sz="2000" dirty="0" smtClean="0"/>
              <a:t>údaje</a:t>
            </a:r>
            <a:r>
              <a:rPr lang="en-US" sz="2000" dirty="0" smtClean="0"/>
              <a:t>?</a:t>
            </a:r>
            <a:endParaRPr lang="sk-SK" sz="1000" dirty="0" smtClean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17170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10208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sk-SK" b="1" dirty="0"/>
              <a:t>Súčasný stav riešenej problematiky doma a v zahraničí </a:t>
            </a:r>
            <a:r>
              <a:rPr lang="sk-SK" b="1" dirty="0" smtClean="0"/>
              <a:t>– najčastejšie nedostatky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67544" y="2109192"/>
            <a:ext cx="8229600" cy="4488160"/>
          </a:xfrm>
        </p:spPr>
        <p:txBody>
          <a:bodyPr>
            <a:normAutofit fontScale="92500" lnSpcReduction="10000"/>
          </a:bodyPr>
          <a:lstStyle/>
          <a:p>
            <a:r>
              <a:rPr lang="sk-SK" b="1" dirty="0"/>
              <a:t>Výber informačných zdrojov</a:t>
            </a:r>
            <a:endParaRPr lang="sk-SK" dirty="0"/>
          </a:p>
          <a:p>
            <a:pPr lvl="1"/>
            <a:r>
              <a:rPr lang="sk-SK" dirty="0"/>
              <a:t>Málo informačných zdrojov</a:t>
            </a:r>
          </a:p>
          <a:p>
            <a:pPr lvl="1"/>
            <a:r>
              <a:rPr lang="sk-SK" dirty="0"/>
              <a:t>Výber bol nesystematický, náhodný (čo bolo poruke)</a:t>
            </a:r>
          </a:p>
          <a:p>
            <a:pPr lvl="1"/>
            <a:r>
              <a:rPr lang="sk-SK" dirty="0"/>
              <a:t>Chýba zmapovanie hlavných prúdov (smerov, autorít) v danej problematike</a:t>
            </a:r>
          </a:p>
          <a:p>
            <a:pPr lvl="1"/>
            <a:r>
              <a:rPr lang="sk-SK" dirty="0"/>
              <a:t>Len SK a ČR práce, bez zastúpenia svetovej literatúry</a:t>
            </a:r>
          </a:p>
          <a:p>
            <a:pPr lvl="1"/>
            <a:r>
              <a:rPr lang="sk-SK" dirty="0"/>
              <a:t>Nespoľahlivé zdroje – typické pri internetových zdrojoch</a:t>
            </a:r>
          </a:p>
          <a:p>
            <a:r>
              <a:rPr lang="sk-SK" b="1" dirty="0"/>
              <a:t>Spracovanie informačných zdrojov</a:t>
            </a:r>
            <a:endParaRPr lang="sk-SK" dirty="0"/>
          </a:p>
          <a:p>
            <a:pPr lvl="1"/>
            <a:r>
              <a:rPr lang="sk-SK" dirty="0"/>
              <a:t>Len súpisu citátov, nemá spojovací text alebo hodnotiace komentáre – čo odsek, to jeden citát  – syndróm </a:t>
            </a:r>
            <a:r>
              <a:rPr lang="sk-SK" dirty="0" err="1"/>
              <a:t>ctrl-c</a:t>
            </a:r>
            <a:r>
              <a:rPr lang="sk-SK" dirty="0"/>
              <a:t>, </a:t>
            </a:r>
            <a:r>
              <a:rPr lang="sk-SK" dirty="0" err="1"/>
              <a:t>ctrl-v</a:t>
            </a:r>
            <a:endParaRPr lang="sk-SK" dirty="0"/>
          </a:p>
          <a:p>
            <a:pPr lvl="1"/>
            <a:r>
              <a:rPr lang="sk-SK" dirty="0"/>
              <a:t>Chýbajú formulácie všeobecnejšej povahy, chýba </a:t>
            </a:r>
            <a:r>
              <a:rPr lang="sk-SK" dirty="0" smtClean="0"/>
              <a:t>nadhľad</a:t>
            </a:r>
            <a:endParaRPr lang="sk-SK" dirty="0"/>
          </a:p>
          <a:p>
            <a:pPr lvl="1"/>
            <a:r>
              <a:rPr lang="sk-SK" dirty="0"/>
              <a:t>Zlé logické členenie textu – príliš veľa priestoru napr.  medicíne alebo všeobecným témam, málo konkrétnej, ktorej sa práca má </a:t>
            </a:r>
            <a:r>
              <a:rPr lang="sk-SK" dirty="0" smtClean="0"/>
              <a:t>venovať</a:t>
            </a:r>
            <a:endParaRPr lang="sk-SK" dirty="0"/>
          </a:p>
          <a:p>
            <a:pPr lvl="1"/>
            <a:r>
              <a:rPr lang="sk-SK" dirty="0"/>
              <a:t>Štýl textu je "kostrbatý", </a:t>
            </a:r>
            <a:r>
              <a:rPr lang="sk-SK" dirty="0" smtClean="0"/>
              <a:t>neuhladený</a:t>
            </a:r>
            <a:endParaRPr lang="sk-SK" dirty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62339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Vyhľadávanie informácii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 smtClean="0"/>
              <a:t>Kde?</a:t>
            </a:r>
          </a:p>
          <a:p>
            <a:pPr lvl="1"/>
            <a:r>
              <a:rPr lang="sk-SK" dirty="0" smtClean="0">
                <a:hlinkClick r:id="rId2"/>
              </a:rPr>
              <a:t>Akademická knižnica JLF UK </a:t>
            </a:r>
            <a:endParaRPr lang="sk-SK" dirty="0" smtClean="0"/>
          </a:p>
          <a:p>
            <a:pPr lvl="1"/>
            <a:r>
              <a:rPr lang="sk-SK" dirty="0" smtClean="0">
                <a:hlinkClick r:id="rId3"/>
              </a:rPr>
              <a:t>Slovenská národná knižnica</a:t>
            </a:r>
            <a:endParaRPr lang="sk-SK" dirty="0" smtClean="0"/>
          </a:p>
          <a:p>
            <a:pPr lvl="1"/>
            <a:r>
              <a:rPr lang="sk-SK" dirty="0" err="1"/>
              <a:t>Bibliographia</a:t>
            </a:r>
            <a:r>
              <a:rPr lang="sk-SK" dirty="0"/>
              <a:t> </a:t>
            </a:r>
            <a:r>
              <a:rPr lang="sk-SK" dirty="0" err="1"/>
              <a:t>Medica</a:t>
            </a:r>
            <a:r>
              <a:rPr lang="sk-SK" dirty="0"/>
              <a:t> </a:t>
            </a:r>
            <a:r>
              <a:rPr lang="sk-SK" dirty="0" err="1"/>
              <a:t>Čechoslovaca</a:t>
            </a:r>
            <a:r>
              <a:rPr lang="sk-SK" dirty="0"/>
              <a:t> </a:t>
            </a:r>
            <a:r>
              <a:rPr lang="sk-SK" dirty="0" smtClean="0"/>
              <a:t> (</a:t>
            </a:r>
            <a:r>
              <a:rPr lang="sk-SK" dirty="0" err="1" smtClean="0">
                <a:hlinkClick r:id="rId4"/>
              </a:rPr>
              <a:t>Medvik</a:t>
            </a:r>
            <a:r>
              <a:rPr lang="sk-SK" dirty="0" smtClean="0"/>
              <a:t>)</a:t>
            </a:r>
          </a:p>
          <a:p>
            <a:pPr lvl="1"/>
            <a:r>
              <a:rPr lang="sk-SK" dirty="0" smtClean="0"/>
              <a:t>iné knižnice</a:t>
            </a:r>
          </a:p>
          <a:p>
            <a:pPr lvl="1"/>
            <a:endParaRPr lang="sk-SK" dirty="0"/>
          </a:p>
          <a:p>
            <a:pPr lvl="1"/>
            <a:r>
              <a:rPr lang="sk-SK" dirty="0" smtClean="0"/>
              <a:t>Internetové zdroje: </a:t>
            </a:r>
          </a:p>
          <a:p>
            <a:pPr lvl="2"/>
            <a:r>
              <a:rPr lang="sk-SK" dirty="0" smtClean="0">
                <a:hlinkClick r:id="rId5"/>
              </a:rPr>
              <a:t>Vyhľadávanie cez  externé zdroje JLF UK</a:t>
            </a:r>
            <a:endParaRPr lang="sk-SK" dirty="0" smtClean="0"/>
          </a:p>
          <a:p>
            <a:pPr lvl="2"/>
            <a:r>
              <a:rPr lang="sk-SK" dirty="0" err="1" smtClean="0">
                <a:hlinkClick r:id="rId6"/>
              </a:rPr>
              <a:t>Google</a:t>
            </a:r>
            <a:r>
              <a:rPr lang="sk-SK" dirty="0" smtClean="0">
                <a:hlinkClick r:id="rId6"/>
              </a:rPr>
              <a:t> </a:t>
            </a:r>
            <a:r>
              <a:rPr lang="sk-SK" dirty="0" err="1" smtClean="0">
                <a:hlinkClick r:id="rId6"/>
              </a:rPr>
              <a:t>scholar</a:t>
            </a:r>
            <a:r>
              <a:rPr lang="sk-SK" dirty="0" smtClean="0"/>
              <a:t> (študovňa)</a:t>
            </a:r>
          </a:p>
          <a:p>
            <a:pPr lvl="2"/>
            <a:r>
              <a:rPr lang="sk-SK" dirty="0" smtClean="0"/>
              <a:t>Elektronické časopisy</a:t>
            </a:r>
          </a:p>
          <a:p>
            <a:pPr lvl="2"/>
            <a:r>
              <a:rPr lang="sk-SK" dirty="0" smtClean="0"/>
              <a:t>Vedecké a odborné web stránky</a:t>
            </a:r>
          </a:p>
          <a:p>
            <a:pPr lvl="2"/>
            <a:endParaRPr lang="sk-SK" dirty="0"/>
          </a:p>
          <a:p>
            <a:r>
              <a:rPr lang="sk-SK" dirty="0" smtClean="0"/>
              <a:t>Cieľom je vypracovať </a:t>
            </a:r>
            <a:r>
              <a:rPr lang="sk-SK" b="1" dirty="0" smtClean="0"/>
              <a:t>rešerš</a:t>
            </a:r>
            <a:endParaRPr lang="sk-SK" b="1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75552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Rešerš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altLang="sk-SK" dirty="0" smtClean="0"/>
              <a:t>Rešerš je </a:t>
            </a:r>
            <a:r>
              <a:rPr lang="sk-SK" altLang="sk-SK" dirty="0"/>
              <a:t>prehľad, súpis poznatkov a údajov o téme, získaných z primárnych a sekundárnych prameňov, </a:t>
            </a:r>
            <a:endParaRPr lang="sk-SK" altLang="sk-SK" dirty="0" smtClean="0"/>
          </a:p>
          <a:p>
            <a:endParaRPr lang="sk-SK" altLang="sk-SK" dirty="0" smtClean="0"/>
          </a:p>
          <a:p>
            <a:r>
              <a:rPr lang="sk-SK" altLang="sk-SK" dirty="0" smtClean="0"/>
              <a:t>Zjednodušene: prehľad (zoznam) literatúry k danej téme</a:t>
            </a:r>
            <a:endParaRPr lang="sk-SK" altLang="sk-SK" dirty="0"/>
          </a:p>
          <a:p>
            <a:endParaRPr lang="sk-SK" altLang="sk-SK" dirty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107301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Čo vyhľadávať?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800" dirty="0" smtClean="0"/>
              <a:t>Na seminárne a bakalárske práce → použiť </a:t>
            </a:r>
            <a:r>
              <a:rPr lang="sk-SK" sz="2800" b="1" dirty="0" smtClean="0"/>
              <a:t>iba vedeckú a odbornú literatúru </a:t>
            </a:r>
          </a:p>
          <a:p>
            <a:pPr lvl="1"/>
            <a:r>
              <a:rPr lang="sk-SK" altLang="sk-SK" sz="2400" dirty="0"/>
              <a:t>Učebnice</a:t>
            </a:r>
          </a:p>
          <a:p>
            <a:pPr lvl="1"/>
            <a:r>
              <a:rPr lang="sk-SK" altLang="sk-SK" sz="2400" dirty="0"/>
              <a:t>Vedecké monografie </a:t>
            </a:r>
          </a:p>
          <a:p>
            <a:pPr lvl="1"/>
            <a:r>
              <a:rPr lang="sk-SK" altLang="sk-SK" sz="2400" dirty="0"/>
              <a:t>Články vo vedeckých </a:t>
            </a:r>
            <a:r>
              <a:rPr lang="sk-SK" altLang="sk-SK" sz="2400" dirty="0" smtClean="0"/>
              <a:t>a odborných časopisoch</a:t>
            </a:r>
          </a:p>
          <a:p>
            <a:pPr lvl="2"/>
            <a:r>
              <a:rPr lang="sk-SK" altLang="sk-SK" sz="2200" dirty="0" smtClean="0"/>
              <a:t>Výskumné</a:t>
            </a:r>
          </a:p>
          <a:p>
            <a:pPr lvl="2"/>
            <a:r>
              <a:rPr lang="sk-SK" altLang="sk-SK" sz="2200" dirty="0" smtClean="0"/>
              <a:t>Prehľadové</a:t>
            </a:r>
          </a:p>
          <a:p>
            <a:pPr lvl="1"/>
            <a:r>
              <a:rPr lang="sk-SK" altLang="sk-SK" sz="2400" dirty="0" smtClean="0"/>
              <a:t>Články v zborníkoch z konferencií </a:t>
            </a:r>
            <a:endParaRPr lang="sk-SK" altLang="sk-SK" sz="1800" dirty="0" smtClean="0"/>
          </a:p>
          <a:p>
            <a:pPr lvl="1"/>
            <a:r>
              <a:rPr lang="sk-SK" altLang="sk-SK" sz="2400" dirty="0" smtClean="0"/>
              <a:t>Ďalšie </a:t>
            </a:r>
            <a:r>
              <a:rPr lang="sk-SK" altLang="sk-SK" sz="2400" dirty="0"/>
              <a:t>zdroje: štatistické databázy, </a:t>
            </a:r>
            <a:r>
              <a:rPr lang="sk-SK" altLang="sk-SK" sz="2400" dirty="0" smtClean="0"/>
              <a:t>zákony, odborné webové stránky</a:t>
            </a:r>
            <a:endParaRPr lang="sk-SK" altLang="sk-SK" sz="2400" dirty="0"/>
          </a:p>
          <a:p>
            <a:pPr lvl="1"/>
            <a:endParaRPr lang="sk-SK" sz="2400" b="1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29244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Čo nevyhľadávať?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1">
              <a:lnSpc>
                <a:spcPct val="80000"/>
              </a:lnSpc>
              <a:buNone/>
            </a:pPr>
            <a:endParaRPr lang="sk-SK" altLang="sk-SK" sz="800" dirty="0"/>
          </a:p>
          <a:p>
            <a:pPr>
              <a:lnSpc>
                <a:spcPct val="80000"/>
              </a:lnSpc>
            </a:pPr>
            <a:r>
              <a:rPr lang="sk-SK" altLang="sk-SK" sz="2600" b="1" dirty="0"/>
              <a:t>Ktoré zdroje nepoužívať?</a:t>
            </a:r>
          </a:p>
          <a:p>
            <a:pPr lvl="1">
              <a:lnSpc>
                <a:spcPct val="80000"/>
              </a:lnSpc>
            </a:pPr>
            <a:r>
              <a:rPr lang="sk-SK" altLang="sk-SK" sz="2200" dirty="0" err="1"/>
              <a:t>www.referaty.sk</a:t>
            </a:r>
            <a:r>
              <a:rPr lang="sk-SK" altLang="sk-SK" sz="2200" dirty="0"/>
              <a:t> a podobné stránky</a:t>
            </a:r>
          </a:p>
          <a:p>
            <a:pPr lvl="1">
              <a:lnSpc>
                <a:spcPct val="80000"/>
              </a:lnSpc>
            </a:pPr>
            <a:r>
              <a:rPr lang="sk-SK" altLang="sk-SK" sz="2200" dirty="0" smtClean="0"/>
              <a:t>Popularizačné články</a:t>
            </a:r>
            <a:endParaRPr lang="sk-SK" altLang="sk-SK" sz="2200" dirty="0"/>
          </a:p>
          <a:p>
            <a:pPr lvl="1">
              <a:lnSpc>
                <a:spcPct val="80000"/>
              </a:lnSpc>
            </a:pPr>
            <a:r>
              <a:rPr lang="sk-SK" altLang="sk-SK" sz="2200" dirty="0" smtClean="0"/>
              <a:t>Informácie z internetu </a:t>
            </a:r>
            <a:r>
              <a:rPr lang="sk-SK" altLang="sk-SK" sz="2200" dirty="0"/>
              <a:t>s nejasným </a:t>
            </a:r>
            <a:r>
              <a:rPr lang="sk-SK" altLang="sk-SK" sz="2200" dirty="0" smtClean="0"/>
              <a:t>a nedôveryhodným pôvodom</a:t>
            </a:r>
          </a:p>
          <a:p>
            <a:pPr lvl="1">
              <a:lnSpc>
                <a:spcPct val="80000"/>
              </a:lnSpc>
            </a:pPr>
            <a:r>
              <a:rPr lang="sk-SK" altLang="sk-SK" sz="2200" dirty="0" err="1" smtClean="0"/>
              <a:t>Blogy</a:t>
            </a:r>
            <a:r>
              <a:rPr lang="sk-SK" altLang="sk-SK" sz="2200" dirty="0"/>
              <a:t> </a:t>
            </a:r>
            <a:r>
              <a:rPr lang="sk-SK" altLang="sk-SK" sz="2200" dirty="0" smtClean="0"/>
              <a:t>prezentujúce názor jednotlivca</a:t>
            </a:r>
            <a:endParaRPr lang="sk-SK" altLang="sk-SK" sz="2200" dirty="0"/>
          </a:p>
          <a:p>
            <a:endParaRPr lang="sk-SK" dirty="0" smtClean="0"/>
          </a:p>
          <a:p>
            <a:pPr>
              <a:lnSpc>
                <a:spcPct val="80000"/>
              </a:lnSpc>
            </a:pPr>
            <a:r>
              <a:rPr lang="sk-SK" altLang="sk-SK" sz="2600" b="1" dirty="0" err="1"/>
              <a:t>Wikipedia</a:t>
            </a:r>
            <a:r>
              <a:rPr lang="sk-SK" altLang="sk-SK" sz="2600" b="1" dirty="0"/>
              <a:t>?</a:t>
            </a:r>
          </a:p>
          <a:p>
            <a:pPr lvl="1">
              <a:lnSpc>
                <a:spcPct val="80000"/>
              </a:lnSpc>
            </a:pPr>
            <a:r>
              <a:rPr lang="sk-SK" altLang="sk-SK" sz="2200" dirty="0" smtClean="0"/>
              <a:t>Rôzna kvalita spracovania hesiel = rôzna kvalita autorov</a:t>
            </a:r>
          </a:p>
          <a:p>
            <a:pPr lvl="1">
              <a:lnSpc>
                <a:spcPct val="80000"/>
              </a:lnSpc>
            </a:pPr>
            <a:r>
              <a:rPr lang="sk-SK" altLang="sk-SK" sz="2200" dirty="0" smtClean="0"/>
              <a:t>Môžete použiť na inšpiráciu, základný prehľad</a:t>
            </a:r>
          </a:p>
          <a:p>
            <a:pPr lvl="1">
              <a:lnSpc>
                <a:spcPct val="80000"/>
              </a:lnSpc>
            </a:pPr>
            <a:r>
              <a:rPr lang="sk-SK" altLang="sk-SK" sz="2200" dirty="0" smtClean="0"/>
              <a:t>Vždy pozerať zdroje, z ktorých je text vytvorený → ak sú hodnoverne, tak citovať tieto pôvodné zdroje!</a:t>
            </a:r>
          </a:p>
          <a:p>
            <a:pPr lvl="1">
              <a:lnSpc>
                <a:spcPct val="80000"/>
              </a:lnSpc>
            </a:pPr>
            <a:r>
              <a:rPr lang="sk-SK" altLang="sk-SK" sz="2200" dirty="0" smtClean="0"/>
              <a:t>Pozrieť heslo v inom jazyku (čeština, poľština, angličtina, nemčina...)</a:t>
            </a:r>
          </a:p>
          <a:p>
            <a:pPr>
              <a:lnSpc>
                <a:spcPct val="80000"/>
              </a:lnSpc>
            </a:pPr>
            <a:endParaRPr lang="sk-SK" altLang="sk-SK" sz="2600" dirty="0" smtClean="0"/>
          </a:p>
          <a:p>
            <a:pPr>
              <a:lnSpc>
                <a:spcPct val="80000"/>
              </a:lnSpc>
            </a:pPr>
            <a:r>
              <a:rPr lang="sk-SK" altLang="sk-SK" sz="2600" b="1" dirty="0" smtClean="0"/>
              <a:t>Kritické hodnotenie kvality a pôvodu informácii hlavne na internete – to platí vždy!</a:t>
            </a:r>
            <a:endParaRPr lang="sk-SK" altLang="sk-SK" sz="2600" b="1" dirty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20287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Ako vyhľadávať?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Využiť </a:t>
            </a:r>
            <a:r>
              <a:rPr lang="sk-SK" dirty="0" err="1" smtClean="0"/>
              <a:t>témotvorné</a:t>
            </a:r>
            <a:r>
              <a:rPr lang="sk-SK" dirty="0" smtClean="0"/>
              <a:t> pojmy → kľúčové slová</a:t>
            </a:r>
          </a:p>
          <a:p>
            <a:r>
              <a:rPr lang="sk-SK" dirty="0" smtClean="0"/>
              <a:t>Kombinovanie slov</a:t>
            </a:r>
          </a:p>
          <a:p>
            <a:pPr lvl="1"/>
            <a:r>
              <a:rPr lang="sk-SK" dirty="0" err="1" smtClean="0"/>
              <a:t>Boolean</a:t>
            </a:r>
            <a:r>
              <a:rPr lang="sk-SK" dirty="0" smtClean="0"/>
              <a:t> </a:t>
            </a:r>
            <a:r>
              <a:rPr lang="sk-SK" dirty="0" err="1" smtClean="0"/>
              <a:t>operations</a:t>
            </a:r>
            <a:r>
              <a:rPr lang="sk-SK" dirty="0"/>
              <a:t>:</a:t>
            </a:r>
            <a:endParaRPr lang="sk-SK" dirty="0" smtClean="0"/>
          </a:p>
          <a:p>
            <a:pPr lvl="2"/>
            <a:r>
              <a:rPr lang="sk-SK" dirty="0" smtClean="0"/>
              <a:t>AND – musí obsahovať všetky slová</a:t>
            </a:r>
          </a:p>
          <a:p>
            <a:pPr lvl="2"/>
            <a:r>
              <a:rPr lang="sk-SK" dirty="0" smtClean="0"/>
              <a:t>OR – musí obsahovať aspoň jedno zo slov</a:t>
            </a:r>
          </a:p>
          <a:p>
            <a:pPr lvl="2"/>
            <a:r>
              <a:rPr lang="sk-SK" dirty="0" smtClean="0"/>
              <a:t>NOT – nesmie obsahovať slovo</a:t>
            </a:r>
          </a:p>
          <a:p>
            <a:pPr lvl="2"/>
            <a:r>
              <a:rPr lang="sk-SK" dirty="0" smtClean="0"/>
              <a:t>“termín“ – musí obsahovať presný výraz</a:t>
            </a:r>
          </a:p>
          <a:p>
            <a:pPr lvl="1"/>
            <a:r>
              <a:rPr lang="sk-SK" dirty="0" smtClean="0"/>
              <a:t>Príklady:</a:t>
            </a:r>
          </a:p>
          <a:p>
            <a:pPr lvl="1"/>
            <a:r>
              <a:rPr lang="sk-SK" dirty="0" smtClean="0"/>
              <a:t>eutanázia AND asistovaná samovražda</a:t>
            </a:r>
          </a:p>
          <a:p>
            <a:pPr lvl="1"/>
            <a:r>
              <a:rPr lang="sk-SK" dirty="0" smtClean="0"/>
              <a:t>eutanázia OR asistovaná samovražda</a:t>
            </a:r>
          </a:p>
          <a:p>
            <a:pPr lvl="1"/>
            <a:r>
              <a:rPr lang="sk-SK" dirty="0" smtClean="0"/>
              <a:t>eutanázia NOT asistovaná samovražda</a:t>
            </a:r>
          </a:p>
          <a:p>
            <a:pPr lvl="1"/>
            <a:r>
              <a:rPr lang="sk-SK" dirty="0" smtClean="0"/>
              <a:t>“asistovaná samovražda“</a:t>
            </a: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37573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Praktické príklady vyhľadávania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r>
              <a:rPr lang="sk-SK" b="1" dirty="0" smtClean="0"/>
              <a:t>Slovenské a české vedecké časopisy</a:t>
            </a:r>
            <a:r>
              <a:rPr lang="sk-SK" dirty="0" smtClean="0"/>
              <a:t>:</a:t>
            </a:r>
          </a:p>
          <a:p>
            <a:r>
              <a:rPr lang="sk-SK" dirty="0"/>
              <a:t>Ošetrovateľstvo: teória, výskum, </a:t>
            </a:r>
            <a:r>
              <a:rPr lang="sk-SK" dirty="0" smtClean="0"/>
              <a:t>vzdelávanie (JLF UK)</a:t>
            </a:r>
          </a:p>
          <a:p>
            <a:pPr lvl="1"/>
            <a:r>
              <a:rPr lang="sk-SK" dirty="0">
                <a:hlinkClick r:id="rId2"/>
              </a:rPr>
              <a:t>http://www.osetrovatelstvo.eu</a:t>
            </a:r>
            <a:r>
              <a:rPr lang="sk-SK" dirty="0" smtClean="0">
                <a:hlinkClick r:id="rId2"/>
              </a:rPr>
              <a:t>/</a:t>
            </a:r>
            <a:endParaRPr lang="sk-SK" dirty="0" smtClean="0"/>
          </a:p>
          <a:p>
            <a:r>
              <a:rPr lang="sk-SK" dirty="0" err="1" smtClean="0"/>
              <a:t>Profese</a:t>
            </a:r>
            <a:r>
              <a:rPr lang="sk-SK" dirty="0" smtClean="0"/>
              <a:t> On-line (FZV UP)</a:t>
            </a:r>
          </a:p>
          <a:p>
            <a:pPr lvl="1"/>
            <a:r>
              <a:rPr lang="sk-SK" dirty="0">
                <a:hlinkClick r:id="rId3"/>
              </a:rPr>
              <a:t>http://profeseonline.upol.cz</a:t>
            </a:r>
            <a:r>
              <a:rPr lang="sk-SK" dirty="0" smtClean="0">
                <a:hlinkClick r:id="rId3"/>
              </a:rPr>
              <a:t>/</a:t>
            </a:r>
            <a:endParaRPr lang="sk-SK" dirty="0" smtClean="0"/>
          </a:p>
          <a:p>
            <a:r>
              <a:rPr lang="en-US" dirty="0"/>
              <a:t>Central European Journal of Nursing and </a:t>
            </a:r>
            <a:r>
              <a:rPr lang="en-US" dirty="0" smtClean="0"/>
              <a:t>Midwifery</a:t>
            </a:r>
            <a:endParaRPr lang="sk-SK" dirty="0" smtClean="0"/>
          </a:p>
          <a:p>
            <a:pPr lvl="1"/>
            <a:r>
              <a:rPr lang="sk-SK" dirty="0">
                <a:hlinkClick r:id="rId4"/>
              </a:rPr>
              <a:t>http://periodicals.osu.eu/cejnm</a:t>
            </a:r>
            <a:r>
              <a:rPr lang="sk-SK" dirty="0" smtClean="0">
                <a:hlinkClick r:id="rId4"/>
              </a:rPr>
              <a:t>/</a:t>
            </a:r>
            <a:endParaRPr lang="sk-SK" dirty="0"/>
          </a:p>
          <a:p>
            <a:endParaRPr lang="sk-SK" dirty="0" smtClean="0"/>
          </a:p>
          <a:p>
            <a:r>
              <a:rPr lang="sk-SK" dirty="0" smtClean="0"/>
              <a:t>Ošetrovateľovo a pôrodná asistencia (</a:t>
            </a:r>
            <a:r>
              <a:rPr lang="sk-SK" dirty="0" err="1" smtClean="0"/>
              <a:t>SKSaPA</a:t>
            </a:r>
            <a:r>
              <a:rPr lang="sk-SK" dirty="0" smtClean="0"/>
              <a:t>)</a:t>
            </a:r>
          </a:p>
          <a:p>
            <a:pPr lvl="1"/>
            <a:r>
              <a:rPr lang="sk-SK" dirty="0">
                <a:hlinkClick r:id="rId5"/>
              </a:rPr>
              <a:t>http://</a:t>
            </a:r>
            <a:r>
              <a:rPr lang="sk-SK" dirty="0" smtClean="0">
                <a:hlinkClick r:id="rId5"/>
              </a:rPr>
              <a:t>www.sksapa.sk/casopisy-a-publikacie/osetrovatelstvo-a-porodna-asistencia-52013.html</a:t>
            </a:r>
            <a:endParaRPr lang="sk-SK" dirty="0" smtClean="0"/>
          </a:p>
          <a:p>
            <a:r>
              <a:rPr lang="sk-SK" dirty="0" smtClean="0"/>
              <a:t>Sestra (ČR)</a:t>
            </a:r>
          </a:p>
          <a:p>
            <a:pPr lvl="1"/>
            <a:r>
              <a:rPr lang="sk-SK" dirty="0">
                <a:hlinkClick r:id="rId6"/>
              </a:rPr>
              <a:t>http://zdravi.e15.cz/archiv/sestra</a:t>
            </a:r>
            <a:r>
              <a:rPr lang="sk-SK" dirty="0" smtClean="0">
                <a:hlinkClick r:id="rId6"/>
              </a:rPr>
              <a:t>/</a:t>
            </a:r>
            <a:endParaRPr lang="sk-SK" dirty="0" smtClean="0"/>
          </a:p>
          <a:p>
            <a:pPr lvl="1"/>
            <a:endParaRPr lang="sk-SK" dirty="0" smtClean="0"/>
          </a:p>
          <a:p>
            <a:pPr lvl="1"/>
            <a:endParaRPr lang="sk-SK" dirty="0" smtClean="0"/>
          </a:p>
          <a:p>
            <a:pPr lvl="2"/>
            <a:endParaRPr lang="sk-SK" dirty="0" smtClean="0"/>
          </a:p>
          <a:p>
            <a:pPr lvl="1"/>
            <a:endParaRPr lang="sk-SK" dirty="0" smtClean="0"/>
          </a:p>
          <a:p>
            <a:pPr lvl="1"/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17756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Vyhľadávanie cez EBSCO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Iba na počítačoch v sieti UK</a:t>
            </a:r>
          </a:p>
          <a:p>
            <a:r>
              <a:rPr lang="sk-SK" dirty="0" smtClean="0"/>
              <a:t>Prístup cez: </a:t>
            </a:r>
          </a:p>
          <a:p>
            <a:pPr lvl="1"/>
            <a:r>
              <a:rPr lang="sk-SK" dirty="0" smtClean="0">
                <a:hlinkClick r:id="rId2" tooltip="Univerzita Komenského"/>
              </a:rPr>
              <a:t>Univerzita </a:t>
            </a:r>
            <a:r>
              <a:rPr lang="sk-SK" dirty="0">
                <a:hlinkClick r:id="rId2" tooltip="Univerzita Komenského"/>
              </a:rPr>
              <a:t>Komenského</a:t>
            </a:r>
            <a:r>
              <a:rPr lang="sk-SK" dirty="0"/>
              <a:t> &gt; </a:t>
            </a:r>
            <a:r>
              <a:rPr lang="sk-SK" dirty="0">
                <a:hlinkClick r:id="rId3" tooltip="O univerzite"/>
              </a:rPr>
              <a:t>O univerzite</a:t>
            </a:r>
            <a:r>
              <a:rPr lang="sk-SK" dirty="0"/>
              <a:t> &gt; </a:t>
            </a:r>
            <a:r>
              <a:rPr lang="sk-SK" dirty="0">
                <a:hlinkClick r:id="rId4" tooltip="Fakulty a ďalšie súčasti"/>
              </a:rPr>
              <a:t>Fakulty a ďalšie súčasti</a:t>
            </a:r>
            <a:r>
              <a:rPr lang="sk-SK" dirty="0"/>
              <a:t> &gt; </a:t>
            </a:r>
            <a:r>
              <a:rPr lang="sk-SK" dirty="0">
                <a:hlinkClick r:id="rId5" tooltip="Akademická knižnica UK"/>
              </a:rPr>
              <a:t>Akademická knižnica UK</a:t>
            </a:r>
            <a:r>
              <a:rPr lang="sk-SK" dirty="0"/>
              <a:t> &gt; Externé informačné </a:t>
            </a:r>
            <a:r>
              <a:rPr lang="sk-SK" dirty="0" smtClean="0"/>
              <a:t>zdroje</a:t>
            </a:r>
          </a:p>
          <a:p>
            <a:pPr lvl="1"/>
            <a:r>
              <a:rPr lang="sk-SK" dirty="0" smtClean="0"/>
              <a:t>Klik na </a:t>
            </a:r>
            <a:r>
              <a:rPr lang="sk-SK" b="1" dirty="0">
                <a:hlinkClick r:id="rId6"/>
              </a:rPr>
              <a:t>EBSCO</a:t>
            </a:r>
            <a:r>
              <a:rPr lang="sk-SK" b="1" dirty="0"/>
              <a:t>  </a:t>
            </a:r>
            <a:endParaRPr lang="sk-SK" b="1" dirty="0" smtClean="0"/>
          </a:p>
          <a:p>
            <a:pPr lvl="1"/>
            <a:r>
              <a:rPr lang="sk-SK" dirty="0" smtClean="0"/>
              <a:t>Výber databáz</a:t>
            </a:r>
          </a:p>
          <a:p>
            <a:pPr lvl="1"/>
            <a:r>
              <a:rPr lang="sk-SK" dirty="0" smtClean="0"/>
              <a:t>Zadanie vyhľadávacích slov – rozšírené vyhľadávanie</a:t>
            </a:r>
          </a:p>
          <a:p>
            <a:pPr lvl="1"/>
            <a:r>
              <a:rPr lang="sk-SK" dirty="0" smtClean="0"/>
              <a:t>Prezeranie a konkretizácia vyhľadaných záznamov</a:t>
            </a:r>
          </a:p>
          <a:p>
            <a:pPr lvl="1"/>
            <a:r>
              <a:rPr lang="sk-SK" dirty="0" smtClean="0"/>
              <a:t>Možnosť prihlásiť sa a ukladať si záznamy</a:t>
            </a:r>
          </a:p>
          <a:p>
            <a:pPr lvl="1"/>
            <a:r>
              <a:rPr lang="sk-SK" dirty="0" smtClean="0"/>
              <a:t>Vytvorenie citačného odkazu</a:t>
            </a:r>
          </a:p>
          <a:p>
            <a:pPr lvl="1"/>
            <a:r>
              <a:rPr lang="sk-SK" dirty="0" smtClean="0"/>
              <a:t>Prezeranie abstraktov</a:t>
            </a:r>
          </a:p>
          <a:p>
            <a:pPr lvl="1"/>
            <a:r>
              <a:rPr lang="sk-SK" dirty="0" smtClean="0"/>
              <a:t>Ukladanie článkov v </a:t>
            </a:r>
            <a:r>
              <a:rPr lang="sk-SK" dirty="0" err="1" smtClean="0"/>
              <a:t>pdf</a:t>
            </a: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213450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Ukladanie a spracovanie literárnych zdrojov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864568"/>
            <a:ext cx="8229600" cy="4876800"/>
          </a:xfrm>
        </p:spPr>
        <p:txBody>
          <a:bodyPr/>
          <a:lstStyle/>
          <a:p>
            <a:r>
              <a:rPr lang="sk-SK" dirty="0" smtClean="0"/>
              <a:t>Uložiť alebo vytlačiť</a:t>
            </a:r>
          </a:p>
          <a:p>
            <a:r>
              <a:rPr lang="sk-SK" dirty="0" smtClean="0"/>
              <a:t>Poznamenať si odkiaľ (adresa) je záznam a kedy (dátum) ste stránku na internete navštívili</a:t>
            </a:r>
          </a:p>
          <a:p>
            <a:r>
              <a:rPr lang="sk-SK" dirty="0" smtClean="0"/>
              <a:t>Stránky si uložte alebo vytlačíte – neskôr už nemusia byť prístupné</a:t>
            </a:r>
          </a:p>
          <a:p>
            <a:r>
              <a:rPr lang="sk-SK" dirty="0" smtClean="0"/>
              <a:t>Vytvorte si priečinky podľa témy a do nich ukladajte súbory </a:t>
            </a:r>
          </a:p>
          <a:p>
            <a:r>
              <a:rPr lang="sk-SK" dirty="0" smtClean="0"/>
              <a:t>Pri citovaní používať požadovanú normu (nasledujúca prednáška a seminár)</a:t>
            </a:r>
          </a:p>
          <a:p>
            <a:endParaRPr lang="sk-SK" dirty="0" smtClean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220991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Posúdenie kvality a obsahu článkov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67544" y="1648544"/>
            <a:ext cx="8229600" cy="4876800"/>
          </a:xfrm>
        </p:spPr>
        <p:txBody>
          <a:bodyPr>
            <a:normAutofit/>
          </a:bodyPr>
          <a:lstStyle/>
          <a:p>
            <a:r>
              <a:rPr lang="sk-SK" sz="2800" dirty="0" smtClean="0"/>
              <a:t>Posúdiť či názov textu je k vašej téme</a:t>
            </a:r>
          </a:p>
          <a:p>
            <a:r>
              <a:rPr lang="sk-SK" sz="2800" dirty="0" smtClean="0"/>
              <a:t>Pozrieť kľúčové slova</a:t>
            </a:r>
          </a:p>
          <a:p>
            <a:r>
              <a:rPr lang="sk-SK" sz="2800" dirty="0" smtClean="0"/>
              <a:t>Pozrieť abstrakt</a:t>
            </a:r>
          </a:p>
          <a:p>
            <a:pPr lvl="1"/>
            <a:r>
              <a:rPr lang="sk-SK" sz="2400" dirty="0" smtClean="0"/>
              <a:t>Abstrakt – štruktúrovaný (Úvod, Problém, metodiky, vzorka, výsledky, závery)</a:t>
            </a:r>
          </a:p>
          <a:p>
            <a:pPr lvl="1"/>
            <a:r>
              <a:rPr lang="sk-SK" sz="2400" dirty="0" smtClean="0"/>
              <a:t>200-250 slov</a:t>
            </a:r>
          </a:p>
          <a:p>
            <a:pPr lvl="1"/>
            <a:r>
              <a:rPr lang="sk-SK" sz="2400" dirty="0" smtClean="0"/>
              <a:t>Často iba v angličtine</a:t>
            </a: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765474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Posúdenie kvality a obsahu článkov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smtClean="0"/>
              <a:t>Pozrieť celý článok (</a:t>
            </a:r>
            <a:r>
              <a:rPr lang="sk-SK" dirty="0" err="1" smtClean="0"/>
              <a:t>fulltext</a:t>
            </a:r>
            <a:r>
              <a:rPr lang="sk-SK" dirty="0" smtClean="0"/>
              <a:t>)</a:t>
            </a:r>
          </a:p>
          <a:p>
            <a:pPr lvl="1"/>
            <a:r>
              <a:rPr lang="sk-SK" b="1" dirty="0" smtClean="0"/>
              <a:t>Úvod</a:t>
            </a:r>
            <a:r>
              <a:rPr lang="sk-SK" dirty="0" smtClean="0"/>
              <a:t> – vymedzenie témy a definovanie základných pojmov a (metodologických) východísk práce</a:t>
            </a:r>
          </a:p>
          <a:p>
            <a:pPr lvl="1"/>
            <a:r>
              <a:rPr lang="sk-SK" dirty="0" smtClean="0"/>
              <a:t>Problém alebo </a:t>
            </a:r>
            <a:r>
              <a:rPr lang="sk-SK" b="1" dirty="0" smtClean="0"/>
              <a:t>cieľ </a:t>
            </a:r>
            <a:r>
              <a:rPr lang="sk-SK" dirty="0" smtClean="0"/>
              <a:t>– vymedzuje konkrétny problém, na ktorý chce autor nájsť odpoveď</a:t>
            </a:r>
          </a:p>
          <a:p>
            <a:pPr lvl="1"/>
            <a:r>
              <a:rPr lang="sk-SK" dirty="0" smtClean="0"/>
              <a:t>Použité </a:t>
            </a:r>
            <a:r>
              <a:rPr lang="sk-SK" b="1" dirty="0" smtClean="0"/>
              <a:t>metódy</a:t>
            </a:r>
          </a:p>
          <a:p>
            <a:pPr lvl="2"/>
            <a:r>
              <a:rPr lang="sk-SK" dirty="0" smtClean="0"/>
              <a:t>Zber údajov</a:t>
            </a:r>
          </a:p>
          <a:p>
            <a:pPr lvl="2"/>
            <a:r>
              <a:rPr lang="sk-SK" dirty="0" smtClean="0"/>
              <a:t>Vyhodnotenie údajov</a:t>
            </a:r>
          </a:p>
          <a:p>
            <a:pPr lvl="1"/>
            <a:r>
              <a:rPr lang="sk-SK" dirty="0" smtClean="0"/>
              <a:t>Výskumný </a:t>
            </a:r>
            <a:r>
              <a:rPr lang="sk-SK" b="1" dirty="0" smtClean="0"/>
              <a:t>súbor</a:t>
            </a:r>
            <a:r>
              <a:rPr lang="sk-SK" dirty="0" smtClean="0"/>
              <a:t> (vzorka respondentov)</a:t>
            </a:r>
          </a:p>
          <a:p>
            <a:pPr lvl="2"/>
            <a:r>
              <a:rPr lang="sk-SK" dirty="0" smtClean="0"/>
              <a:t>Opis veľkosti a demografických údajov, metóda výberu, zoraďovacie a vyraďovacie kritéria</a:t>
            </a:r>
          </a:p>
          <a:p>
            <a:pPr lvl="1"/>
            <a:r>
              <a:rPr lang="sk-SK" b="1" dirty="0" smtClean="0"/>
              <a:t>Výsledky</a:t>
            </a:r>
          </a:p>
          <a:p>
            <a:pPr lvl="1"/>
            <a:r>
              <a:rPr lang="sk-SK" b="1" dirty="0" smtClean="0"/>
              <a:t>Diskusia</a:t>
            </a:r>
            <a:endParaRPr lang="sk-SK" b="1" dirty="0"/>
          </a:p>
          <a:p>
            <a:pPr lvl="2"/>
            <a:r>
              <a:rPr lang="sk-SK" dirty="0" smtClean="0"/>
              <a:t>Interpretácia výsledkov z hľadiska teórie alebo iných výskumných štúdií</a:t>
            </a:r>
          </a:p>
          <a:p>
            <a:pPr lvl="1"/>
            <a:r>
              <a:rPr lang="sk-SK" b="1" dirty="0" smtClean="0"/>
              <a:t>Závery</a:t>
            </a:r>
          </a:p>
          <a:p>
            <a:pPr lvl="2"/>
            <a:r>
              <a:rPr lang="sk-SK" dirty="0" smtClean="0"/>
              <a:t>Krátka </a:t>
            </a:r>
            <a:r>
              <a:rPr lang="sk-SK" dirty="0" err="1" smtClean="0"/>
              <a:t>sumarizácia</a:t>
            </a:r>
            <a:r>
              <a:rPr lang="sk-SK" dirty="0" smtClean="0"/>
              <a:t> výsledku štúdie, metodologické obmedzenia, odporúčania: výskum, prax </a:t>
            </a:r>
          </a:p>
          <a:p>
            <a:pPr lvl="1"/>
            <a:r>
              <a:rPr lang="sk-SK" b="1" dirty="0" smtClean="0"/>
              <a:t>Zoznam použitej literatúry</a:t>
            </a: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472085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Použitá literatúra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GAVORA, </a:t>
            </a:r>
            <a:r>
              <a:rPr lang="sk-SK" dirty="0" smtClean="0"/>
              <a:t>P. </a:t>
            </a:r>
            <a:r>
              <a:rPr lang="sk-SK" dirty="0"/>
              <a:t>a kol. </a:t>
            </a:r>
            <a:r>
              <a:rPr lang="sk-SK" i="1" dirty="0" smtClean="0"/>
              <a:t>Elektronická </a:t>
            </a:r>
            <a:r>
              <a:rPr lang="sk-SK" i="1" dirty="0"/>
              <a:t>učebnica pedagogického </a:t>
            </a:r>
            <a:r>
              <a:rPr lang="sk-SK" i="1" dirty="0" smtClean="0"/>
              <a:t>výskumu</a:t>
            </a:r>
            <a:r>
              <a:rPr lang="sk-SK" dirty="0" smtClean="0"/>
              <a:t> </a:t>
            </a:r>
            <a:r>
              <a:rPr lang="sk-SK" dirty="0"/>
              <a:t>[</a:t>
            </a:r>
            <a:r>
              <a:rPr lang="sk-SK" dirty="0" err="1"/>
              <a:t>online</a:t>
            </a:r>
            <a:r>
              <a:rPr lang="sk-SK" dirty="0"/>
              <a:t>]. </a:t>
            </a:r>
            <a:r>
              <a:rPr lang="sk-SK" dirty="0" smtClean="0"/>
              <a:t>Bratislava: </a:t>
            </a:r>
            <a:r>
              <a:rPr lang="sk-SK" dirty="0"/>
              <a:t>Univerzita Komenského, 2010. </a:t>
            </a:r>
            <a:r>
              <a:rPr lang="sk-SK" dirty="0" smtClean="0"/>
              <a:t>[11-20-2015]. </a:t>
            </a:r>
            <a:r>
              <a:rPr lang="sk-SK" dirty="0"/>
              <a:t>Dostupné na: </a:t>
            </a:r>
            <a:r>
              <a:rPr lang="sk-SK" dirty="0">
                <a:hlinkClick r:id="rId2"/>
              </a:rPr>
              <a:t>http://</a:t>
            </a:r>
            <a:r>
              <a:rPr lang="sk-SK" dirty="0" smtClean="0">
                <a:hlinkClick r:id="rId2"/>
              </a:rPr>
              <a:t>www.e-metodologia.fedu.uniba.sk/</a:t>
            </a:r>
            <a:r>
              <a:rPr lang="sk-SK" dirty="0" smtClean="0"/>
              <a:t>. ISBN 978-80-223-2951-4.</a:t>
            </a:r>
          </a:p>
          <a:p>
            <a:r>
              <a:rPr lang="sk-SK" altLang="sk-SK" dirty="0" smtClean="0"/>
              <a:t>ŽIAKOVÁ, </a:t>
            </a:r>
            <a:r>
              <a:rPr lang="sk-SK" altLang="sk-SK" dirty="0" smtClean="0"/>
              <a:t>K. a kol. </a:t>
            </a:r>
            <a:r>
              <a:rPr lang="sk-SK" altLang="sk-SK" i="1" dirty="0"/>
              <a:t>Ošetrovateľstvo: teória a vedecký výskum</a:t>
            </a:r>
            <a:r>
              <a:rPr lang="sk-SK" altLang="sk-SK" dirty="0"/>
              <a:t>. </a:t>
            </a:r>
            <a:r>
              <a:rPr lang="sk-SK" altLang="sk-SK" dirty="0" smtClean="0"/>
              <a:t>Martin: </a:t>
            </a:r>
            <a:r>
              <a:rPr lang="sk-SK" altLang="sk-SK" dirty="0"/>
              <a:t>Vydavateľstvo Osveta, </a:t>
            </a:r>
            <a:r>
              <a:rPr lang="sk-SK" altLang="sk-SK" dirty="0" smtClean="0"/>
              <a:t>2009.</a:t>
            </a:r>
          </a:p>
          <a:p>
            <a:r>
              <a:rPr lang="sk-SK" i="1" dirty="0">
                <a:hlinkClick r:id="rId3"/>
              </a:rPr>
              <a:t>Smernica rektora Vnútorný predpis č. 12/2013</a:t>
            </a:r>
            <a:r>
              <a:rPr lang="sk-SK" i="1" dirty="0"/>
              <a:t> o základných náležitostiach záverečných </a:t>
            </a:r>
            <a:r>
              <a:rPr lang="sk-SK" i="1" dirty="0" smtClean="0"/>
              <a:t>prác</a:t>
            </a:r>
          </a:p>
          <a:p>
            <a:r>
              <a:rPr lang="sk-SK" i="1" dirty="0">
                <a:hlinkClick r:id="rId4"/>
              </a:rPr>
              <a:t>Vnútorný predpis č. 3/2012</a:t>
            </a:r>
            <a:r>
              <a:rPr lang="sk-SK" i="1" dirty="0"/>
              <a:t> o záverečných (bakalárskych a diplomových) prácach študentov JLF UK v Martine</a:t>
            </a:r>
            <a:endParaRPr lang="sk-SK" altLang="sk-SK" i="1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Juraj Čáp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122998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asnosť">
  <a:themeElements>
    <a:clrScheme name="Jasnosť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, klas. ver.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Jasnosť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169</TotalTime>
  <Words>849</Words>
  <Application>Microsoft Office PowerPoint</Application>
  <PresentationFormat>Prezentácia na obrazovke (4:3)</PresentationFormat>
  <Paragraphs>181</Paragraphs>
  <Slides>15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15</vt:i4>
      </vt:variant>
    </vt:vector>
  </HeadingPairs>
  <TitlesOfParts>
    <vt:vector size="16" baseType="lpstr">
      <vt:lpstr>Jasnosť</vt:lpstr>
      <vt:lpstr>Vyhľadávanie literárnych prameňov, ich použitie a spracovanie</vt:lpstr>
      <vt:lpstr>Koncepčná fáza výskumu – informačná príprava</vt:lpstr>
      <vt:lpstr>Koncepčná fáza výskumu –  Čo by ste mali vedieť o svojej téme?</vt:lpstr>
      <vt:lpstr>Súčasný stav riešenej problematiky doma a v zahraničí – najčastejšie nedostatky</vt:lpstr>
      <vt:lpstr>Vyhľadávanie informácii</vt:lpstr>
      <vt:lpstr>Rešerš</vt:lpstr>
      <vt:lpstr>Čo vyhľadávať?</vt:lpstr>
      <vt:lpstr>Čo nevyhľadávať?</vt:lpstr>
      <vt:lpstr>Ako vyhľadávať?</vt:lpstr>
      <vt:lpstr>Praktické príklady vyhľadávania</vt:lpstr>
      <vt:lpstr>Vyhľadávanie cez EBSCO</vt:lpstr>
      <vt:lpstr>Ukladanie a spracovanie literárnych zdrojov</vt:lpstr>
      <vt:lpstr>Posúdenie kvality a obsahu článkov</vt:lpstr>
      <vt:lpstr>Posúdenie kvality a obsahu článkov</vt:lpstr>
      <vt:lpstr>Použitá literatúra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Vyhľadávanie literárnych prameňov, ich použitie a spracovanie.</dc:title>
  <dc:creator>Juraj Cap</dc:creator>
  <cp:lastModifiedBy>Juraj Cap</cp:lastModifiedBy>
  <cp:revision>24</cp:revision>
  <dcterms:created xsi:type="dcterms:W3CDTF">2015-02-22T08:00:20Z</dcterms:created>
  <dcterms:modified xsi:type="dcterms:W3CDTF">2015-10-20T10:35:47Z</dcterms:modified>
</cp:coreProperties>
</file>