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93" r:id="rId2"/>
  </p:sldMasterIdLst>
  <p:notesMasterIdLst>
    <p:notesMasterId r:id="rId23"/>
  </p:notesMasterIdLst>
  <p:handoutMasterIdLst>
    <p:handoutMasterId r:id="rId24"/>
  </p:handoutMasterIdLst>
  <p:sldIdLst>
    <p:sldId id="272" r:id="rId3"/>
    <p:sldId id="309" r:id="rId4"/>
    <p:sldId id="310" r:id="rId5"/>
    <p:sldId id="312" r:id="rId6"/>
    <p:sldId id="315" r:id="rId7"/>
    <p:sldId id="314" r:id="rId8"/>
    <p:sldId id="265" r:id="rId9"/>
    <p:sldId id="316" r:id="rId10"/>
    <p:sldId id="317" r:id="rId11"/>
    <p:sldId id="306" r:id="rId12"/>
    <p:sldId id="318" r:id="rId13"/>
    <p:sldId id="319" r:id="rId14"/>
    <p:sldId id="327" r:id="rId15"/>
    <p:sldId id="328" r:id="rId16"/>
    <p:sldId id="329" r:id="rId17"/>
    <p:sldId id="330" r:id="rId18"/>
    <p:sldId id="324" r:id="rId19"/>
    <p:sldId id="321" r:id="rId20"/>
    <p:sldId id="325" r:id="rId21"/>
    <p:sldId id="326" r:id="rId22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71" d="100"/>
          <a:sy n="71" d="100"/>
        </p:scale>
        <p:origin x="444" y="40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D36F24-8295-47CA-AA1B-E85AC657CA6A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4A0C36BE-510E-4182-A870-97EDB0F3F14C}">
      <dgm:prSet/>
      <dgm:spPr/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k-SK" b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Validita</a:t>
          </a:r>
          <a:r>
            <a:rPr lang="sk-SK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je základný psychometrický ukazovateľ meracieho nástroja. Je koreláciou medzi nástrojom merania a vonkajším kritériom, resp. stupňom pozitivity odpovede na otázku: Meriame skutočne to, čo máme merať? Validita je základným kritériom vedeckej hodnoty výskumnej metódy a pokladá sa za najlepší ukazovateľ meracieho nástroja. Merací nástroj sa považuje za validný, ak presne meria tie javy, ku ktorým bol skonštruovaný.</a:t>
          </a:r>
          <a:endParaRPr lang="sk-SK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04C184-6521-4B90-B1C7-229DACA28C6E}" type="parTrans" cxnId="{7550E226-593C-4360-BD82-4CBB9395D4CE}">
      <dgm:prSet/>
      <dgm:spPr/>
      <dgm:t>
        <a:bodyPr/>
        <a:lstStyle/>
        <a:p>
          <a:endParaRPr lang="sk-SK"/>
        </a:p>
      </dgm:t>
    </dgm:pt>
    <dgm:pt modelId="{A75A105B-18A8-424A-9705-196F6AC44BB3}" type="sibTrans" cxnId="{7550E226-593C-4360-BD82-4CBB9395D4CE}">
      <dgm:prSet/>
      <dgm:spPr/>
      <dgm:t>
        <a:bodyPr/>
        <a:lstStyle/>
        <a:p>
          <a:endParaRPr lang="sk-SK"/>
        </a:p>
      </dgm:t>
    </dgm:pt>
    <dgm:pt modelId="{A7268B69-94EA-497F-ACCE-8CB92834F315}">
      <dgm:prSet/>
      <dgm:spPr/>
      <dgm:t>
        <a:bodyPr/>
        <a:lstStyle/>
        <a:p>
          <a:pPr algn="l" rtl="0"/>
          <a:r>
            <a:rPr lang="sk-SK" b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Senzitivita</a:t>
          </a:r>
          <a:r>
            <a:rPr lang="sk-SK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je citlivosť, schopnosť nástroja dať pozitívny výsledok, ak riziko skutočne existuje. Je vlastne pravdepodobnosť, s ktorou nástroj zachytí prítomnosť sledovaného javu. Vyjadruje % pacientov, u ktorých boli predikované dekubity a aj vznikli. Napríklad 80 % senzitivita nástroja zisťuje riziko u 80 pacientov zo 100.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85670D-1F82-490B-806E-5D120EDE6215}" type="parTrans" cxnId="{0AC1FE7F-C436-4CFE-A20A-525E3C5099EF}">
      <dgm:prSet/>
      <dgm:spPr/>
      <dgm:t>
        <a:bodyPr/>
        <a:lstStyle/>
        <a:p>
          <a:endParaRPr lang="sk-SK"/>
        </a:p>
      </dgm:t>
    </dgm:pt>
    <dgm:pt modelId="{03F89B4F-D6DE-4CC7-B320-B4F3FE4F77CC}" type="sibTrans" cxnId="{0AC1FE7F-C436-4CFE-A20A-525E3C5099EF}">
      <dgm:prSet/>
      <dgm:spPr/>
      <dgm:t>
        <a:bodyPr/>
        <a:lstStyle/>
        <a:p>
          <a:endParaRPr lang="sk-SK"/>
        </a:p>
      </dgm:t>
    </dgm:pt>
    <dgm:pt modelId="{7AC18176-5B5F-42E1-8733-8BB7A68DF6C4}">
      <dgm:prSet/>
      <dgm:spPr/>
      <dgm:t>
        <a:bodyPr/>
        <a:lstStyle/>
        <a:p>
          <a:pPr algn="l" rtl="0"/>
          <a:r>
            <a:rPr lang="sk-SK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Špecificita</a:t>
          </a:r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je vyjadrená % pacientov, u ktorých sa napr. nevyvinuli dekubity a ani neboli </a:t>
          </a:r>
          <a:r>
            <a:rPr lang="sk-SK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predikované</a:t>
          </a:r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Je to pravdepodobnosť s ktorou subjekt, ktorý pri skríningu vyšiel negatívne naozaj netrpí na skúmaný jav. </a:t>
          </a:r>
          <a:r>
            <a:rPr lang="sk-SK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Špecificita</a:t>
          </a:r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teda meria podiel pravdivo negatívnych pacientov spomedzi všetkých prípadov, teda percento pacientov ktorí boli identifikovaní škálou na posúdenie rizika vzniku dekubitov ako bez rizika a finálne u nich nevznikol dekubit.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E4FAD0-8F89-4279-A497-68652D18C727}" type="parTrans" cxnId="{D77434C4-C690-4B1A-BC01-20214F00DA91}">
      <dgm:prSet/>
      <dgm:spPr/>
      <dgm:t>
        <a:bodyPr/>
        <a:lstStyle/>
        <a:p>
          <a:endParaRPr lang="sk-SK"/>
        </a:p>
      </dgm:t>
    </dgm:pt>
    <dgm:pt modelId="{3C0BCEB3-C69D-4C01-9A99-0B2BA5D9DA84}" type="sibTrans" cxnId="{D77434C4-C690-4B1A-BC01-20214F00DA91}">
      <dgm:prSet/>
      <dgm:spPr/>
      <dgm:t>
        <a:bodyPr/>
        <a:lstStyle/>
        <a:p>
          <a:endParaRPr lang="sk-SK"/>
        </a:p>
      </dgm:t>
    </dgm:pt>
    <dgm:pt modelId="{CE33F128-6C00-4BFB-A417-458C69C2C1B0}" type="pres">
      <dgm:prSet presAssocID="{19D36F24-8295-47CA-AA1B-E85AC657CA6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7A0360A5-105F-4FDA-A624-FE50F7F47CC9}" type="pres">
      <dgm:prSet presAssocID="{4A0C36BE-510E-4182-A870-97EDB0F3F14C}" presName="parentText" presStyleLbl="node1" presStyleIdx="0" presStyleCnt="3" custScaleY="67633" custLinFactY="-7065" custLinFactNeighborX="-100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90F401D-6307-46F6-AABA-6AD698572BA0}" type="pres">
      <dgm:prSet presAssocID="{A75A105B-18A8-424A-9705-196F6AC44BB3}" presName="spacer" presStyleCnt="0"/>
      <dgm:spPr/>
      <dgm:t>
        <a:bodyPr/>
        <a:lstStyle/>
        <a:p>
          <a:endParaRPr lang="sk-SK"/>
        </a:p>
      </dgm:t>
    </dgm:pt>
    <dgm:pt modelId="{6B5C3221-EB6A-4B34-BCAC-CDA41DBC5DBA}" type="pres">
      <dgm:prSet presAssocID="{A7268B69-94EA-497F-ACCE-8CB92834F315}" presName="parentText" presStyleLbl="node1" presStyleIdx="1" presStyleCnt="3" custScaleY="76332" custLinFactNeighborX="-359" custLinFactNeighborY="-38619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11A94E9-FC4D-4089-BB27-036846667C2E}" type="pres">
      <dgm:prSet presAssocID="{03F89B4F-D6DE-4CC7-B320-B4F3FE4F77CC}" presName="spacer" presStyleCnt="0"/>
      <dgm:spPr/>
      <dgm:t>
        <a:bodyPr/>
        <a:lstStyle/>
        <a:p>
          <a:endParaRPr lang="sk-SK"/>
        </a:p>
      </dgm:t>
    </dgm:pt>
    <dgm:pt modelId="{1594DCD8-70DE-4F1B-A534-4AF3F39F970E}" type="pres">
      <dgm:prSet presAssocID="{7AC18176-5B5F-42E1-8733-8BB7A68DF6C4}" presName="parentText" presStyleLbl="node1" presStyleIdx="2" presStyleCnt="3" custScaleY="61711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7550E226-593C-4360-BD82-4CBB9395D4CE}" srcId="{19D36F24-8295-47CA-AA1B-E85AC657CA6A}" destId="{4A0C36BE-510E-4182-A870-97EDB0F3F14C}" srcOrd="0" destOrd="0" parTransId="{4504C184-6521-4B90-B1C7-229DACA28C6E}" sibTransId="{A75A105B-18A8-424A-9705-196F6AC44BB3}"/>
    <dgm:cxn modelId="{D77434C4-C690-4B1A-BC01-20214F00DA91}" srcId="{19D36F24-8295-47CA-AA1B-E85AC657CA6A}" destId="{7AC18176-5B5F-42E1-8733-8BB7A68DF6C4}" srcOrd="2" destOrd="0" parTransId="{30E4FAD0-8F89-4279-A497-68652D18C727}" sibTransId="{3C0BCEB3-C69D-4C01-9A99-0B2BA5D9DA84}"/>
    <dgm:cxn modelId="{1AD48302-EDD5-4986-906F-397D33D95E8F}" type="presOf" srcId="{7AC18176-5B5F-42E1-8733-8BB7A68DF6C4}" destId="{1594DCD8-70DE-4F1B-A534-4AF3F39F970E}" srcOrd="0" destOrd="0" presId="urn:microsoft.com/office/officeart/2005/8/layout/vList2"/>
    <dgm:cxn modelId="{E2A39BBE-7AAE-41EB-8E35-00E7941DC94E}" type="presOf" srcId="{A7268B69-94EA-497F-ACCE-8CB92834F315}" destId="{6B5C3221-EB6A-4B34-BCAC-CDA41DBC5DBA}" srcOrd="0" destOrd="0" presId="urn:microsoft.com/office/officeart/2005/8/layout/vList2"/>
    <dgm:cxn modelId="{496AC8B4-3533-4820-857A-DBE0740F54B5}" type="presOf" srcId="{19D36F24-8295-47CA-AA1B-E85AC657CA6A}" destId="{CE33F128-6C00-4BFB-A417-458C69C2C1B0}" srcOrd="0" destOrd="0" presId="urn:microsoft.com/office/officeart/2005/8/layout/vList2"/>
    <dgm:cxn modelId="{F75522CC-06B9-4C0C-A572-769D793B7092}" type="presOf" srcId="{4A0C36BE-510E-4182-A870-97EDB0F3F14C}" destId="{7A0360A5-105F-4FDA-A624-FE50F7F47CC9}" srcOrd="0" destOrd="0" presId="urn:microsoft.com/office/officeart/2005/8/layout/vList2"/>
    <dgm:cxn modelId="{0AC1FE7F-C436-4CFE-A20A-525E3C5099EF}" srcId="{19D36F24-8295-47CA-AA1B-E85AC657CA6A}" destId="{A7268B69-94EA-497F-ACCE-8CB92834F315}" srcOrd="1" destOrd="0" parTransId="{E785670D-1F82-490B-806E-5D120EDE6215}" sibTransId="{03F89B4F-D6DE-4CC7-B320-B4F3FE4F77CC}"/>
    <dgm:cxn modelId="{CF98FA07-1FAC-4923-AE9D-6343E2D3D783}" type="presParOf" srcId="{CE33F128-6C00-4BFB-A417-458C69C2C1B0}" destId="{7A0360A5-105F-4FDA-A624-FE50F7F47CC9}" srcOrd="0" destOrd="0" presId="urn:microsoft.com/office/officeart/2005/8/layout/vList2"/>
    <dgm:cxn modelId="{F02E9A64-46DE-49E0-908C-C9AC20C39232}" type="presParOf" srcId="{CE33F128-6C00-4BFB-A417-458C69C2C1B0}" destId="{190F401D-6307-46F6-AABA-6AD698572BA0}" srcOrd="1" destOrd="0" presId="urn:microsoft.com/office/officeart/2005/8/layout/vList2"/>
    <dgm:cxn modelId="{40FFF93F-6CB7-488A-9444-091AD48DCFA0}" type="presParOf" srcId="{CE33F128-6C00-4BFB-A417-458C69C2C1B0}" destId="{6B5C3221-EB6A-4B34-BCAC-CDA41DBC5DBA}" srcOrd="2" destOrd="0" presId="urn:microsoft.com/office/officeart/2005/8/layout/vList2"/>
    <dgm:cxn modelId="{1DFD9B6C-9CCB-43BB-9165-749764848962}" type="presParOf" srcId="{CE33F128-6C00-4BFB-A417-458C69C2C1B0}" destId="{B11A94E9-FC4D-4089-BB27-036846667C2E}" srcOrd="3" destOrd="0" presId="urn:microsoft.com/office/officeart/2005/8/layout/vList2"/>
    <dgm:cxn modelId="{4EA09A49-ACE0-4FCA-A18D-F3724FA34730}" type="presParOf" srcId="{CE33F128-6C00-4BFB-A417-458C69C2C1B0}" destId="{1594DCD8-70DE-4F1B-A534-4AF3F39F970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D36F24-8295-47CA-AA1B-E85AC657CA6A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4A0C36BE-510E-4182-A870-97EDB0F3F14C}">
      <dgm:prSet/>
      <dgm:spPr/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k-SK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Reliabilita</a:t>
          </a:r>
          <a:r>
            <a:rPr lang="sk-SK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je rozmedzie v ktorom nástroj, alebo technika merania poskytuje výsledky pri opakovaných meraniach, čiže vyjadruje stupeň zhody so skutočnosťou. Pri výbere najlepšieho a najvhodnejšieho nastroja je dôležité vybrať </a:t>
          </a:r>
        </a:p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k-SK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taký, ktorý ma najvyššiu mieru spoľahlivosti. </a:t>
          </a:r>
        </a:p>
      </dgm:t>
    </dgm:pt>
    <dgm:pt modelId="{4504C184-6521-4B90-B1C7-229DACA28C6E}" type="parTrans" cxnId="{7550E226-593C-4360-BD82-4CBB9395D4CE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A75A105B-18A8-424A-9705-196F6AC44BB3}" type="sibTrans" cxnId="{7550E226-593C-4360-BD82-4CBB9395D4CE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A7268B69-94EA-497F-ACCE-8CB92834F315}">
      <dgm:prSet/>
      <dgm:spPr/>
      <dgm:t>
        <a:bodyPr/>
        <a:lstStyle/>
        <a:p>
          <a:pPr algn="l" rtl="0"/>
          <a:r>
            <a:rPr lang="sk-SK" b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Kultúrna senzitivita - </a:t>
          </a:r>
          <a:r>
            <a:rPr lang="sk-SK" b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</a:t>
          </a:r>
          <a:r>
            <a:rPr lang="sk-SK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ástroj je adaptovaný na socio-kultúrne špecifiká populácie v procese národnej validácie. Respektíve hodnotiaci nastroj by mal prihliadať aj na menšiny v danej kultúrnej spoločnosti.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85670D-1F82-490B-806E-5D120EDE6215}" type="parTrans" cxnId="{0AC1FE7F-C436-4CFE-A20A-525E3C5099EF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03F89B4F-D6DE-4CC7-B320-B4F3FE4F77CC}" type="sibTrans" cxnId="{0AC1FE7F-C436-4CFE-A20A-525E3C5099EF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7AC18176-5B5F-42E1-8733-8BB7A68DF6C4}">
      <dgm:prSet/>
      <dgm:spPr/>
      <dgm:t>
        <a:bodyPr/>
        <a:lstStyle/>
        <a:p>
          <a:pPr algn="l" rtl="0"/>
          <a:r>
            <a:rPr lang="sk-SK" b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Štandardizácia - </a:t>
          </a:r>
          <a:r>
            <a:rPr lang="sk-SK" b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adaptácia, stanovenie noriem pre populáciu.</a:t>
          </a:r>
          <a:endParaRPr lang="sk-SK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E4FAD0-8F89-4279-A497-68652D18C727}" type="parTrans" cxnId="{D77434C4-C690-4B1A-BC01-20214F00DA91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3C0BCEB3-C69D-4C01-9A99-0B2BA5D9DA84}" type="sibTrans" cxnId="{D77434C4-C690-4B1A-BC01-20214F00DA91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CE33F128-6C00-4BFB-A417-458C69C2C1B0}" type="pres">
      <dgm:prSet presAssocID="{19D36F24-8295-47CA-AA1B-E85AC657CA6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7A0360A5-105F-4FDA-A624-FE50F7F47CC9}" type="pres">
      <dgm:prSet presAssocID="{4A0C36BE-510E-4182-A870-97EDB0F3F14C}" presName="parentText" presStyleLbl="node1" presStyleIdx="0" presStyleCnt="3" custScaleY="67633" custLinFactY="-7065" custLinFactNeighborX="-100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90F401D-6307-46F6-AABA-6AD698572BA0}" type="pres">
      <dgm:prSet presAssocID="{A75A105B-18A8-424A-9705-196F6AC44BB3}" presName="spacer" presStyleCnt="0"/>
      <dgm:spPr/>
      <dgm:t>
        <a:bodyPr/>
        <a:lstStyle/>
        <a:p>
          <a:endParaRPr lang="sk-SK"/>
        </a:p>
      </dgm:t>
    </dgm:pt>
    <dgm:pt modelId="{6B5C3221-EB6A-4B34-BCAC-CDA41DBC5DBA}" type="pres">
      <dgm:prSet presAssocID="{A7268B69-94EA-497F-ACCE-8CB92834F315}" presName="parentText" presStyleLbl="node1" presStyleIdx="1" presStyleCnt="3" custScaleY="76332" custLinFactNeighborX="-359" custLinFactNeighborY="-38619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11A94E9-FC4D-4089-BB27-036846667C2E}" type="pres">
      <dgm:prSet presAssocID="{03F89B4F-D6DE-4CC7-B320-B4F3FE4F77CC}" presName="spacer" presStyleCnt="0"/>
      <dgm:spPr/>
      <dgm:t>
        <a:bodyPr/>
        <a:lstStyle/>
        <a:p>
          <a:endParaRPr lang="sk-SK"/>
        </a:p>
      </dgm:t>
    </dgm:pt>
    <dgm:pt modelId="{1594DCD8-70DE-4F1B-A534-4AF3F39F970E}" type="pres">
      <dgm:prSet presAssocID="{7AC18176-5B5F-42E1-8733-8BB7A68DF6C4}" presName="parentText" presStyleLbl="node1" presStyleIdx="2" presStyleCnt="3" custScaleY="61711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7550E226-593C-4360-BD82-4CBB9395D4CE}" srcId="{19D36F24-8295-47CA-AA1B-E85AC657CA6A}" destId="{4A0C36BE-510E-4182-A870-97EDB0F3F14C}" srcOrd="0" destOrd="0" parTransId="{4504C184-6521-4B90-B1C7-229DACA28C6E}" sibTransId="{A75A105B-18A8-424A-9705-196F6AC44BB3}"/>
    <dgm:cxn modelId="{D77434C4-C690-4B1A-BC01-20214F00DA91}" srcId="{19D36F24-8295-47CA-AA1B-E85AC657CA6A}" destId="{7AC18176-5B5F-42E1-8733-8BB7A68DF6C4}" srcOrd="2" destOrd="0" parTransId="{30E4FAD0-8F89-4279-A497-68652D18C727}" sibTransId="{3C0BCEB3-C69D-4C01-9A99-0B2BA5D9DA84}"/>
    <dgm:cxn modelId="{1AD48302-EDD5-4986-906F-397D33D95E8F}" type="presOf" srcId="{7AC18176-5B5F-42E1-8733-8BB7A68DF6C4}" destId="{1594DCD8-70DE-4F1B-A534-4AF3F39F970E}" srcOrd="0" destOrd="0" presId="urn:microsoft.com/office/officeart/2005/8/layout/vList2"/>
    <dgm:cxn modelId="{E2A39BBE-7AAE-41EB-8E35-00E7941DC94E}" type="presOf" srcId="{A7268B69-94EA-497F-ACCE-8CB92834F315}" destId="{6B5C3221-EB6A-4B34-BCAC-CDA41DBC5DBA}" srcOrd="0" destOrd="0" presId="urn:microsoft.com/office/officeart/2005/8/layout/vList2"/>
    <dgm:cxn modelId="{496AC8B4-3533-4820-857A-DBE0740F54B5}" type="presOf" srcId="{19D36F24-8295-47CA-AA1B-E85AC657CA6A}" destId="{CE33F128-6C00-4BFB-A417-458C69C2C1B0}" srcOrd="0" destOrd="0" presId="urn:microsoft.com/office/officeart/2005/8/layout/vList2"/>
    <dgm:cxn modelId="{F75522CC-06B9-4C0C-A572-769D793B7092}" type="presOf" srcId="{4A0C36BE-510E-4182-A870-97EDB0F3F14C}" destId="{7A0360A5-105F-4FDA-A624-FE50F7F47CC9}" srcOrd="0" destOrd="0" presId="urn:microsoft.com/office/officeart/2005/8/layout/vList2"/>
    <dgm:cxn modelId="{0AC1FE7F-C436-4CFE-A20A-525E3C5099EF}" srcId="{19D36F24-8295-47CA-AA1B-E85AC657CA6A}" destId="{A7268B69-94EA-497F-ACCE-8CB92834F315}" srcOrd="1" destOrd="0" parTransId="{E785670D-1F82-490B-806E-5D120EDE6215}" sibTransId="{03F89B4F-D6DE-4CC7-B320-B4F3FE4F77CC}"/>
    <dgm:cxn modelId="{CF98FA07-1FAC-4923-AE9D-6343E2D3D783}" type="presParOf" srcId="{CE33F128-6C00-4BFB-A417-458C69C2C1B0}" destId="{7A0360A5-105F-4FDA-A624-FE50F7F47CC9}" srcOrd="0" destOrd="0" presId="urn:microsoft.com/office/officeart/2005/8/layout/vList2"/>
    <dgm:cxn modelId="{F02E9A64-46DE-49E0-908C-C9AC20C39232}" type="presParOf" srcId="{CE33F128-6C00-4BFB-A417-458C69C2C1B0}" destId="{190F401D-6307-46F6-AABA-6AD698572BA0}" srcOrd="1" destOrd="0" presId="urn:microsoft.com/office/officeart/2005/8/layout/vList2"/>
    <dgm:cxn modelId="{40FFF93F-6CB7-488A-9444-091AD48DCFA0}" type="presParOf" srcId="{CE33F128-6C00-4BFB-A417-458C69C2C1B0}" destId="{6B5C3221-EB6A-4B34-BCAC-CDA41DBC5DBA}" srcOrd="2" destOrd="0" presId="urn:microsoft.com/office/officeart/2005/8/layout/vList2"/>
    <dgm:cxn modelId="{1DFD9B6C-9CCB-43BB-9165-749764848962}" type="presParOf" srcId="{CE33F128-6C00-4BFB-A417-458C69C2C1B0}" destId="{B11A94E9-FC4D-4089-BB27-036846667C2E}" srcOrd="3" destOrd="0" presId="urn:microsoft.com/office/officeart/2005/8/layout/vList2"/>
    <dgm:cxn modelId="{4EA09A49-ACE0-4FCA-A18D-F3724FA34730}" type="presParOf" srcId="{CE33F128-6C00-4BFB-A417-458C69C2C1B0}" destId="{1594DCD8-70DE-4F1B-A534-4AF3F39F970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9D36F24-8295-47CA-AA1B-E85AC657CA6A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4A0C36BE-510E-4182-A870-97EDB0F3F14C}">
      <dgm:prSet/>
      <dgm:spPr/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Použiteľný v praxi </a:t>
          </a:r>
          <a:r>
            <a:rPr lang="sk-SK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(nenáročný na čas, okamžitý výsledok).</a:t>
          </a:r>
        </a:p>
      </dgm:t>
    </dgm:pt>
    <dgm:pt modelId="{4504C184-6521-4B90-B1C7-229DACA28C6E}" type="parTrans" cxnId="{7550E226-593C-4360-BD82-4CBB9395D4CE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A75A105B-18A8-424A-9705-196F6AC44BB3}" type="sibTrans" cxnId="{7550E226-593C-4360-BD82-4CBB9395D4CE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A7268B69-94EA-497F-ACCE-8CB92834F315}">
      <dgm:prSet/>
      <dgm:spPr/>
      <dgm:t>
        <a:bodyPr/>
        <a:lstStyle/>
        <a:p>
          <a:pPr algn="l" rtl="0"/>
          <a:r>
            <a:rPr 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Manuál pre administráciu </a:t>
          </a:r>
          <a:r>
            <a: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(obsahuje zásady a pravidlá merania, postup, spôsob vyhodnotenia, ktoré definoval jeho autor, alebo tieto zásady patria k dlhodobým tradíciám výskumu (napr. neovplyvňovanie orientáciu postoja subjektov, kritéria na hodnotenie sa stanovujú vopred a pod.). 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85670D-1F82-490B-806E-5D120EDE6215}" type="parTrans" cxnId="{0AC1FE7F-C436-4CFE-A20A-525E3C5099EF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03F89B4F-D6DE-4CC7-B320-B4F3FE4F77CC}" type="sibTrans" cxnId="{0AC1FE7F-C436-4CFE-A20A-525E3C5099EF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7AC18176-5B5F-42E1-8733-8BB7A68DF6C4}">
      <dgm:prSet/>
      <dgm:spPr/>
      <dgm:t>
        <a:bodyPr/>
        <a:lstStyle/>
        <a:p>
          <a:pPr algn="l" rtl="0"/>
          <a:r>
            <a:rPr 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Zaškolenie posudzovateľov </a:t>
          </a:r>
          <a:r>
            <a:rPr lang="sk-SK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(zručnosti s používaním).</a:t>
          </a:r>
          <a:endParaRPr lang="sk-SK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E4FAD0-8F89-4279-A497-68652D18C727}" type="parTrans" cxnId="{D77434C4-C690-4B1A-BC01-20214F00DA91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3C0BCEB3-C69D-4C01-9A99-0B2BA5D9DA84}" type="sibTrans" cxnId="{D77434C4-C690-4B1A-BC01-20214F00DA91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CE33F128-6C00-4BFB-A417-458C69C2C1B0}" type="pres">
      <dgm:prSet presAssocID="{19D36F24-8295-47CA-AA1B-E85AC657CA6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7A0360A5-105F-4FDA-A624-FE50F7F47CC9}" type="pres">
      <dgm:prSet presAssocID="{4A0C36BE-510E-4182-A870-97EDB0F3F14C}" presName="parentText" presStyleLbl="node1" presStyleIdx="0" presStyleCnt="3" custScaleY="67633" custLinFactY="-7065" custLinFactNeighborX="-100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90F401D-6307-46F6-AABA-6AD698572BA0}" type="pres">
      <dgm:prSet presAssocID="{A75A105B-18A8-424A-9705-196F6AC44BB3}" presName="spacer" presStyleCnt="0"/>
      <dgm:spPr/>
      <dgm:t>
        <a:bodyPr/>
        <a:lstStyle/>
        <a:p>
          <a:endParaRPr lang="sk-SK"/>
        </a:p>
      </dgm:t>
    </dgm:pt>
    <dgm:pt modelId="{6B5C3221-EB6A-4B34-BCAC-CDA41DBC5DBA}" type="pres">
      <dgm:prSet presAssocID="{A7268B69-94EA-497F-ACCE-8CB92834F315}" presName="parentText" presStyleLbl="node1" presStyleIdx="1" presStyleCnt="3" custScaleY="76332" custLinFactNeighborX="-359" custLinFactNeighborY="-38619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11A94E9-FC4D-4089-BB27-036846667C2E}" type="pres">
      <dgm:prSet presAssocID="{03F89B4F-D6DE-4CC7-B320-B4F3FE4F77CC}" presName="spacer" presStyleCnt="0"/>
      <dgm:spPr/>
      <dgm:t>
        <a:bodyPr/>
        <a:lstStyle/>
        <a:p>
          <a:endParaRPr lang="sk-SK"/>
        </a:p>
      </dgm:t>
    </dgm:pt>
    <dgm:pt modelId="{1594DCD8-70DE-4F1B-A534-4AF3F39F970E}" type="pres">
      <dgm:prSet presAssocID="{7AC18176-5B5F-42E1-8733-8BB7A68DF6C4}" presName="parentText" presStyleLbl="node1" presStyleIdx="2" presStyleCnt="3" custScaleY="61711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7550E226-593C-4360-BD82-4CBB9395D4CE}" srcId="{19D36F24-8295-47CA-AA1B-E85AC657CA6A}" destId="{4A0C36BE-510E-4182-A870-97EDB0F3F14C}" srcOrd="0" destOrd="0" parTransId="{4504C184-6521-4B90-B1C7-229DACA28C6E}" sibTransId="{A75A105B-18A8-424A-9705-196F6AC44BB3}"/>
    <dgm:cxn modelId="{D77434C4-C690-4B1A-BC01-20214F00DA91}" srcId="{19D36F24-8295-47CA-AA1B-E85AC657CA6A}" destId="{7AC18176-5B5F-42E1-8733-8BB7A68DF6C4}" srcOrd="2" destOrd="0" parTransId="{30E4FAD0-8F89-4279-A497-68652D18C727}" sibTransId="{3C0BCEB3-C69D-4C01-9A99-0B2BA5D9DA84}"/>
    <dgm:cxn modelId="{1AD48302-EDD5-4986-906F-397D33D95E8F}" type="presOf" srcId="{7AC18176-5B5F-42E1-8733-8BB7A68DF6C4}" destId="{1594DCD8-70DE-4F1B-A534-4AF3F39F970E}" srcOrd="0" destOrd="0" presId="urn:microsoft.com/office/officeart/2005/8/layout/vList2"/>
    <dgm:cxn modelId="{E2A39BBE-7AAE-41EB-8E35-00E7941DC94E}" type="presOf" srcId="{A7268B69-94EA-497F-ACCE-8CB92834F315}" destId="{6B5C3221-EB6A-4B34-BCAC-CDA41DBC5DBA}" srcOrd="0" destOrd="0" presId="urn:microsoft.com/office/officeart/2005/8/layout/vList2"/>
    <dgm:cxn modelId="{496AC8B4-3533-4820-857A-DBE0740F54B5}" type="presOf" srcId="{19D36F24-8295-47CA-AA1B-E85AC657CA6A}" destId="{CE33F128-6C00-4BFB-A417-458C69C2C1B0}" srcOrd="0" destOrd="0" presId="urn:microsoft.com/office/officeart/2005/8/layout/vList2"/>
    <dgm:cxn modelId="{F75522CC-06B9-4C0C-A572-769D793B7092}" type="presOf" srcId="{4A0C36BE-510E-4182-A870-97EDB0F3F14C}" destId="{7A0360A5-105F-4FDA-A624-FE50F7F47CC9}" srcOrd="0" destOrd="0" presId="urn:microsoft.com/office/officeart/2005/8/layout/vList2"/>
    <dgm:cxn modelId="{0AC1FE7F-C436-4CFE-A20A-525E3C5099EF}" srcId="{19D36F24-8295-47CA-AA1B-E85AC657CA6A}" destId="{A7268B69-94EA-497F-ACCE-8CB92834F315}" srcOrd="1" destOrd="0" parTransId="{E785670D-1F82-490B-806E-5D120EDE6215}" sibTransId="{03F89B4F-D6DE-4CC7-B320-B4F3FE4F77CC}"/>
    <dgm:cxn modelId="{CF98FA07-1FAC-4923-AE9D-6343E2D3D783}" type="presParOf" srcId="{CE33F128-6C00-4BFB-A417-458C69C2C1B0}" destId="{7A0360A5-105F-4FDA-A624-FE50F7F47CC9}" srcOrd="0" destOrd="0" presId="urn:microsoft.com/office/officeart/2005/8/layout/vList2"/>
    <dgm:cxn modelId="{F02E9A64-46DE-49E0-908C-C9AC20C39232}" type="presParOf" srcId="{CE33F128-6C00-4BFB-A417-458C69C2C1B0}" destId="{190F401D-6307-46F6-AABA-6AD698572BA0}" srcOrd="1" destOrd="0" presId="urn:microsoft.com/office/officeart/2005/8/layout/vList2"/>
    <dgm:cxn modelId="{40FFF93F-6CB7-488A-9444-091AD48DCFA0}" type="presParOf" srcId="{CE33F128-6C00-4BFB-A417-458C69C2C1B0}" destId="{6B5C3221-EB6A-4B34-BCAC-CDA41DBC5DBA}" srcOrd="2" destOrd="0" presId="urn:microsoft.com/office/officeart/2005/8/layout/vList2"/>
    <dgm:cxn modelId="{1DFD9B6C-9CCB-43BB-9165-749764848962}" type="presParOf" srcId="{CE33F128-6C00-4BFB-A417-458C69C2C1B0}" destId="{B11A94E9-FC4D-4089-BB27-036846667C2E}" srcOrd="3" destOrd="0" presId="urn:microsoft.com/office/officeart/2005/8/layout/vList2"/>
    <dgm:cxn modelId="{4EA09A49-ACE0-4FCA-A18D-F3724FA34730}" type="presParOf" srcId="{CE33F128-6C00-4BFB-A417-458C69C2C1B0}" destId="{1594DCD8-70DE-4F1B-A534-4AF3F39F970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 dirty="0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sk-SK" smtClean="0"/>
              <a:t>16.12.2018</a:t>
            </a:fld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 dirty="0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sk-SK" smtClean="0"/>
              <a:t>16.12.2018</a:t>
            </a:fld>
            <a:endParaRPr lang="sk-SK" dirty="0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 dirty="0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dirty="0" smtClean="0"/>
              <a:t>Upravte štýl predlohy textu.</a:t>
            </a:r>
          </a:p>
          <a:p>
            <a:pPr lvl="1"/>
            <a:r>
              <a:rPr lang="sk-SK" dirty="0" smtClean="0"/>
              <a:t>Druhá úroveň</a:t>
            </a:r>
          </a:p>
          <a:p>
            <a:pPr lvl="2"/>
            <a:r>
              <a:rPr lang="sk-SK" dirty="0" smtClean="0"/>
              <a:t>Tretia úroveň</a:t>
            </a:r>
          </a:p>
          <a:p>
            <a:pPr lvl="3"/>
            <a:r>
              <a:rPr lang="sk-SK" dirty="0" smtClean="0"/>
              <a:t>Štvrtá úroveň</a:t>
            </a:r>
          </a:p>
          <a:p>
            <a:pPr lvl="4"/>
            <a:r>
              <a:rPr lang="sk-SK" dirty="0" smtClean="0"/>
              <a:t>Piata úroveň</a:t>
            </a:r>
            <a:endParaRPr lang="sk-SK" dirty="0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 dirty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Kliknutím upravte štýl predlohy podnadpisov</a:t>
            </a:r>
            <a:endParaRPr kumimoji="0" lang="en-US"/>
          </a:p>
        </p:txBody>
      </p: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72413-BF3A-4722-A0EA-D7BA31EFAAFF}" type="datetimeFigureOut">
              <a:rPr lang="sk-SK" smtClean="0"/>
              <a:t>16.12.2018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59CFF-44E3-4DFE-8BE5-EFE1F173F98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984194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sk-SK" smtClean="0"/>
              <a:t>16.12.2018</a:t>
            </a:fld>
            <a:endParaRPr lang="sk-SK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47212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sk-SK" smtClean="0"/>
              <a:t>16.12.2018</a:t>
            </a:fld>
            <a:endParaRPr lang="sk-SK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6690391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sk-SK" smtClean="0"/>
              <a:pPr/>
              <a:t>16.12.2018</a:t>
            </a:fld>
            <a:endParaRPr lang="sk-SK" dirty="0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060368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sk-SK" smtClean="0"/>
              <a:pPr/>
              <a:t>16.12.2018</a:t>
            </a:fld>
            <a:endParaRPr lang="sk-SK" dirty="0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878835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sk-SK" smtClean="0"/>
              <a:t>16.12.2018</a:t>
            </a:fld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48035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sk-SK" smtClean="0"/>
              <a:t>16.12.2018</a:t>
            </a:fld>
            <a:endParaRPr lang="sk-SK" dirty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52124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sk-SK" smtClean="0"/>
              <a:t>16.12.2018</a:t>
            </a:fld>
            <a:endParaRPr lang="sk-SK" dirty="0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8850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s jedným odstrihnutým a zaobleným rohom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Pravouhlý trojuholník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sk-SK" smtClean="0"/>
              <a:t>16.12.2018</a:t>
            </a:fld>
            <a:endParaRPr lang="sk-SK" dirty="0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CA8D9AD5-F248-4919-864A-CFD76CC027D6}" type="slidenum">
              <a:rPr lang="sk-SK" smtClean="0"/>
              <a:t>‹#›</a:t>
            </a:fld>
            <a:endParaRPr lang="sk-SK" dirty="0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10" name="Voľná forma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ľná forma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60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sk-SK" smtClean="0"/>
              <a:t>16.12.2018</a:t>
            </a:fld>
            <a:endParaRPr lang="sk-SK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66350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sk-SK" smtClean="0"/>
              <a:t>16.12.2018</a:t>
            </a:fld>
            <a:endParaRPr lang="sk-SK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87933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79FD0-C37A-4F50-8F3B-5FA0D9D0B42F}" type="datetimeFigureOut">
              <a:rPr lang="sk-SK" smtClean="0"/>
              <a:t>16.12.2018</a:t>
            </a:fld>
            <a:endParaRPr lang="sk-SK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sk-SK" smtClean="0"/>
              <a:t>‹#›</a:t>
            </a:fld>
            <a:endParaRPr lang="sk-SK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7680" y="1600200"/>
            <a:ext cx="5388864" cy="4526280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3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ľná forma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E583DDF-CA54-461A-A486-592D2374C532}" type="datetimeFigureOut">
              <a:rPr lang="sk-SK" smtClean="0"/>
              <a:pPr/>
              <a:t>16.12.2018</a:t>
            </a:fld>
            <a:endParaRPr lang="sk-SK" dirty="0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sk-SK" dirty="0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A8D9AD5-F248-4919-864A-CFD76CC027D6}" type="slidenum">
              <a:rPr lang="sk-SK" smtClean="0"/>
              <a:pPr/>
              <a:t>‹#›</a:t>
            </a:fld>
            <a:endParaRPr lang="sk-SK" dirty="0"/>
          </a:p>
        </p:txBody>
      </p:sp>
      <p:grpSp>
        <p:nvGrpSpPr>
          <p:cNvPr id="2" name="Skupina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Voľná form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Voľná form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1876244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17938" y="1361440"/>
            <a:ext cx="11556124" cy="2387600"/>
          </a:xfrm>
        </p:spPr>
        <p:txBody>
          <a:bodyPr>
            <a:normAutofit/>
          </a:bodyPr>
          <a:lstStyle/>
          <a:p>
            <a:pPr algn="ctr"/>
            <a:r>
              <a:rPr lang="sk-SK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Posudzovacie nástroje </a:t>
            </a:r>
            <a:r>
              <a:rPr lang="sk-SK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ošetrovateľstve</a:t>
            </a:r>
            <a:r>
              <a:rPr lang="sk-SK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sk-SK" sz="4000" cap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48640" y="3309258"/>
            <a:ext cx="8769531" cy="2473234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l"/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</a:t>
            </a:r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Mgr. Katarína Žiaková, PhD.</a:t>
            </a:r>
          </a:p>
          <a:p>
            <a:pPr algn="l"/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Mgr</a:t>
            </a:r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Dominika </a:t>
            </a:r>
            <a:r>
              <a:rPr 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Kalánková</a:t>
            </a:r>
            <a:endParaRPr lang="sk-SK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Predmet</a:t>
            </a:r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Ošetrovateľstvo</a:t>
            </a: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16408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Legislatíva SR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576251"/>
            <a:ext cx="10972800" cy="5042263"/>
          </a:xfrm>
        </p:spPr>
        <p:txBody>
          <a:bodyPr>
            <a:normAutofit fontScale="85000" lnSpcReduction="20000"/>
          </a:bodyPr>
          <a:lstStyle/>
          <a:p>
            <a:r>
              <a:rPr lang="sk-SK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Zákon 576/2004 o zdravotnej starostlivosti  a službách súvisiacich s poskytovaním zdravotnej starostlivosti 	</a:t>
            </a:r>
          </a:p>
          <a:p>
            <a:pPr lvl="1">
              <a:buClr>
                <a:schemeClr val="accent3"/>
              </a:buClr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§ 2 (15) Ošetrovateľská prax zahŕňa najmä: a) vyhodnocovanie ošetrovateľských potrieb a zdrojov ich zabezpečovania; b) vedenie ošetrovateľskej dokumentácie, ktorá je súčasťou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zdravotnej dokumentácie; c) vyhodnocovanie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výsledkov ošetrovateľskej starostlivosti</a:t>
            </a: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Vyhláška č. 95/2018 Z. z. MZ SR, ktorou sa určuje rozsah ošetrovateľskej praxe poskytovanej sestrou samostatne, samostatne na základe indikácie lekára a v spolupráci s lekárom a rozsah praxe pôrodnej asistencie poskytovanej pôrodnou asistentkou samostatne, samostatne na základe indikácie lekára a v spolupráci s lekárom</a:t>
            </a:r>
          </a:p>
          <a:p>
            <a:pPr lvl="1">
              <a:buClr>
                <a:schemeClr val="accent3"/>
              </a:buClr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 ...l)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Posudzuje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zdravotný stav osoby alebo zmenu zdravotného stavu osoby, pričom hodnotenie zdravotného stavu alebo zmenu zdravotného stavu meria pomocou hodnotiacich nástrojov a meracích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nástrojov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Vyhláška č. 306/2005 </a:t>
            </a:r>
            <a:r>
              <a:rPr lang="sk-SK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Z.z</a:t>
            </a:r>
            <a:r>
              <a:rPr lang="sk-SK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MZ SR, ktorou sa ustanovuje zoznam sesterských diagnóz</a:t>
            </a:r>
          </a:p>
          <a:p>
            <a:r>
              <a:rPr lang="sk-SK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Odborné usmernenie MZ SR o vedení ošetrovateľskej dokumentácie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71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Posudzovanie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SzTx/>
              <a:buFont typeface="Arial" panose="020B0604020202020204" pitchFamily="34" charset="0"/>
              <a:buChar char="•"/>
              <a:defRPr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SzTx/>
              <a:buFont typeface="Arial" panose="020B0604020202020204" pitchFamily="34" charset="0"/>
              <a:buChar char="•"/>
              <a:defRPr/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šetky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fázy ošetrovateľského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procesu</a:t>
            </a:r>
          </a:p>
          <a:p>
            <a:pPr>
              <a:lnSpc>
                <a:spcPct val="90000"/>
              </a:lnSpc>
              <a:buSzTx/>
              <a:buFont typeface="Arial" panose="020B0604020202020204" pitchFamily="34" charset="0"/>
              <a:buChar char="•"/>
              <a:defRPr/>
            </a:pP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SzTx/>
              <a:buFont typeface="Arial" panose="020B0604020202020204" pitchFamily="34" charset="0"/>
              <a:buChar char="•"/>
              <a:defRPr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Metóda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zaručeného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prístupu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neprehliadnuť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signifikantné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informácie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SzTx/>
              <a:buFont typeface="Arial" panose="020B0604020202020204" pitchFamily="34" charset="0"/>
              <a:buChar char="•"/>
              <a:defRPr/>
            </a:pP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SzTx/>
              <a:buFont typeface="Arial" panose="020B0604020202020204" pitchFamily="34" charset="0"/>
              <a:buChar char="•"/>
              <a:defRPr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Databáza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(dynamických, konštantných)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údajov</a:t>
            </a:r>
          </a:p>
          <a:p>
            <a:pPr>
              <a:lnSpc>
                <a:spcPct val="90000"/>
              </a:lnSpc>
              <a:buSzTx/>
              <a:buFont typeface="Arial" panose="020B0604020202020204" pitchFamily="34" charset="0"/>
              <a:buChar char="•"/>
              <a:defRPr/>
            </a:pP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SzTx/>
              <a:buFont typeface="Arial" panose="020B0604020202020204" pitchFamily="34" charset="0"/>
              <a:buChar char="•"/>
              <a:defRPr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Kolekcia konzistentných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informácií 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odpovediach jednotlivca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rodiny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/komunity na aktuálne alebo potenciálne problémy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SzTx/>
              <a:buFont typeface="Wingdings" panose="05000000000000000000" pitchFamily="2" charset="2"/>
              <a:buChar char="§"/>
              <a:defRPr/>
            </a:pPr>
            <a:endParaRPr lang="sk-SK" dirty="0">
              <a:latin typeface="Arial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4867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Merací nástroj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Merací nástroj (posudzovací, hodnotiaci nástoj, stupnica, škála, dotazník, test, technika) môžeme charakterizovať ako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kolekciu škál, otázok a iných informácií, ktoré poskytujú obraz o požiadavkách jednotlivca a súvisiacich faktoroch v kontexte všetkých domén a ich dimenzií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 potreby rôznych typov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posúdenia (kontaktného, prehľadového, špecializovaného, komprehenzívneho) 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(DH, 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2002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Bóriková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2009, s. 212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>
              <a:buFont typeface="Arial" panose="020B0604020202020204" pitchFamily="34" charset="0"/>
              <a:buChar char="•"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užšom slova zmysle definuje posudzovaciu škálu ako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„prostriedok na identifikáciu a meranie špecifickej zdravotnej kondície,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napr. mobility, schopnosti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depresie, kognitívnej poruchy“ 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(DH, 2002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sk-S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842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Merací nástroj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599" y="1935480"/>
            <a:ext cx="11234057" cy="4648200"/>
          </a:xfrm>
        </p:spPr>
        <p:txBody>
          <a:bodyPr>
            <a:noAutofit/>
          </a:bodyPr>
          <a:lstStyle/>
          <a:p>
            <a:pPr>
              <a:buSzTx/>
              <a:buFont typeface="Arial" panose="020B0604020202020204" pitchFamily="34" charset="0"/>
              <a:buChar char="•"/>
              <a:defRPr/>
            </a:pP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merací, hodnotiaci/test, škála, stupnica,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dotazník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SzTx/>
              <a:buFont typeface="Arial" panose="020B0604020202020204" pitchFamily="34" charset="0"/>
              <a:buChar char="•"/>
              <a:defRPr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kolekcia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otázok v kontexte posudzovacích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domén</a:t>
            </a:r>
          </a:p>
          <a:p>
            <a:pPr>
              <a:buSzTx/>
              <a:buFont typeface="Arial" panose="020B0604020202020204" pitchFamily="34" charset="0"/>
              <a:buChar char="•"/>
              <a:defRPr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prostriedok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identifikáciu špecifickej zdravotnej kondície</a:t>
            </a:r>
          </a:p>
          <a:p>
            <a:pPr lvl="1">
              <a:buClr>
                <a:schemeClr val="accent3"/>
              </a:buClr>
              <a:buSzTx/>
              <a:buFont typeface="Arial" panose="020B0604020202020204" pitchFamily="34" charset="0"/>
              <a:buChar char="•"/>
              <a:defRPr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jednotlivo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sk-SK" b="1" i="1" dirty="0">
                <a:solidFill>
                  <a:srgbClr val="7B3D1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SAP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(single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assessment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proces)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skríning, súčasť EBG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evidence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guideline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buClr>
                <a:schemeClr val="accent3"/>
              </a:buClr>
              <a:buSzTx/>
              <a:buFont typeface="Arial" panose="020B0604020202020204" pitchFamily="34" charset="0"/>
              <a:buChar char="•"/>
              <a:defRPr/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kolekcia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nástrojov → </a:t>
            </a:r>
            <a:r>
              <a:rPr lang="sk-SK" b="1" i="1" dirty="0">
                <a:solidFill>
                  <a:srgbClr val="7B3D1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comprehensive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assessment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proces)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→ multidisciplinárny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tím → špecifické skupiny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pacientov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cs-C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Set, </a:t>
            </a:r>
            <a:r>
              <a:rPr lang="cs-CZ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Core</a:t>
            </a:r>
            <a:r>
              <a:rPr lang="cs-C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Data Set, </a:t>
            </a:r>
            <a:r>
              <a:rPr lang="cs-CZ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Assessments</a:t>
            </a:r>
            <a:r>
              <a:rPr lang="cs-C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Protocols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" indent="0">
              <a:buSzTx/>
              <a:buNone/>
              <a:defRPr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Nástroj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 môže stať priamo súčasťou klinicky odporúčaných postupov, procesuálnych štandardov, ošetrovateľských formulárov a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protokolov 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Tx/>
              <a:buFont typeface="Wingdings" panose="05000000000000000000" pitchFamily="2" charset="2"/>
              <a:buChar char="§"/>
              <a:defRPr/>
            </a:pPr>
            <a:endParaRPr lang="cs-CZ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03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Rozdelenie nástrojov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Posudzovacie škály, stupnice sa z praktických dôvodov delia na </a:t>
            </a:r>
            <a:r>
              <a:rPr lang="sk-SK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sebaposudzovacie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sebahodnotiace</a:t>
            </a:r>
            <a:r>
              <a:rPr lang="sk-SK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Numerická škála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bolesti) a škály, kde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posudzuje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iný posudzovateľ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Bradenovej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škála na predikciu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dekubitov)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iného hľadiska ich môžeme deliť na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generické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špecifické</a:t>
            </a:r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Medzi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generické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nástroje (hodnotia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napríklad kvalitu života všeobecne patrí napríklad </a:t>
            </a:r>
            <a:r>
              <a:rPr lang="sk-SK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World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Health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Organisation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sk-SK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WHOQOL))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Príkladom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 špecifický nástroj </a:t>
            </a:r>
            <a:r>
              <a:rPr lang="sk-SK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sk-SK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Questionnaire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sk-SK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Cancer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(QLQ C30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Použiteľný vo výskume a/alebo v klinickej praxi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03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title"/>
          </p:nvPr>
        </p:nvSpPr>
        <p:spPr>
          <a:xfrm>
            <a:off x="590204" y="438912"/>
            <a:ext cx="10260676" cy="716557"/>
          </a:xfrm>
        </p:spPr>
        <p:txBody>
          <a:bodyPr>
            <a:normAutofit/>
          </a:bodyPr>
          <a:lstStyle/>
          <a:p>
            <a:pPr marL="0" indent="0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sk-SK" sz="4000" b="1" i="0" dirty="0" smtClean="0">
                <a:solidFill>
                  <a:srgbClr val="624D38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Kritériá výberu nástroja</a:t>
            </a:r>
            <a:endParaRPr lang="sk-SK" sz="4000" b="1" i="0" dirty="0">
              <a:solidFill>
                <a:srgbClr val="624D38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Zástupný objekt pre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686659"/>
              </p:ext>
            </p:extLst>
          </p:nvPr>
        </p:nvGraphicFramePr>
        <p:xfrm>
          <a:off x="244365" y="1411015"/>
          <a:ext cx="11579773" cy="5005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185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title"/>
          </p:nvPr>
        </p:nvSpPr>
        <p:spPr>
          <a:xfrm>
            <a:off x="450867" y="508581"/>
            <a:ext cx="10260676" cy="716557"/>
          </a:xfrm>
        </p:spPr>
        <p:txBody>
          <a:bodyPr>
            <a:normAutofit/>
          </a:bodyPr>
          <a:lstStyle/>
          <a:p>
            <a:pPr marL="0" indent="0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sk-SK" sz="4000" b="1" i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Kritériá výberu nástroja</a:t>
            </a:r>
            <a:endParaRPr lang="sk-SK" sz="4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Zástupný objekt pre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9565768"/>
              </p:ext>
            </p:extLst>
          </p:nvPr>
        </p:nvGraphicFramePr>
        <p:xfrm>
          <a:off x="244365" y="1411015"/>
          <a:ext cx="11579773" cy="5005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681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title"/>
          </p:nvPr>
        </p:nvSpPr>
        <p:spPr>
          <a:xfrm>
            <a:off x="372489" y="525998"/>
            <a:ext cx="10260676" cy="716557"/>
          </a:xfrm>
        </p:spPr>
        <p:txBody>
          <a:bodyPr>
            <a:normAutofit/>
          </a:bodyPr>
          <a:lstStyle/>
          <a:p>
            <a:pPr marL="0" indent="0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sk-SK" sz="4000" b="1" i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Kritériá výberu nástroja (klinická prax)</a:t>
            </a:r>
            <a:endParaRPr lang="sk-SK" sz="4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Zástupný objekt pre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1641085"/>
              </p:ext>
            </p:extLst>
          </p:nvPr>
        </p:nvGraphicFramePr>
        <p:xfrm>
          <a:off x="244365" y="1411015"/>
          <a:ext cx="11579773" cy="5005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953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609600" y="355745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Benefity nástrojov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09600" y="1673351"/>
            <a:ext cx="5384800" cy="5014319"/>
          </a:xfrm>
        </p:spPr>
        <p:txBody>
          <a:bodyPr>
            <a:normAutofit fontScale="40000" lnSpcReduction="20000"/>
          </a:bodyPr>
          <a:lstStyle/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Používa sa </a:t>
            </a:r>
            <a:r>
              <a:rPr lang="sk-SK" sz="4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štandardná terminológia</a:t>
            </a:r>
            <a:r>
              <a:rPr lang="sk-SK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ktorej používanie pomáha zdravotníckym pracovníkom dorozumieť sa na všetkých úrovniach práce s </a:t>
            </a:r>
            <a:r>
              <a:rPr lang="sk-SK" sz="4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pacientom </a:t>
            </a:r>
            <a:endParaRPr lang="sk-SK" sz="4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4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Každý </a:t>
            </a:r>
            <a:r>
              <a:rPr lang="sk-SK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pacient má </a:t>
            </a:r>
            <a:r>
              <a:rPr lang="sk-SK" sz="4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individualizovaný formalizovaný </a:t>
            </a:r>
            <a:r>
              <a:rPr lang="sk-SK" sz="4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záznam</a:t>
            </a:r>
            <a:endParaRPr lang="sk-SK" sz="4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Zber pomerne </a:t>
            </a:r>
            <a:r>
              <a:rPr lang="sk-SK" sz="4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veľkého počtu dát </a:t>
            </a:r>
            <a:r>
              <a:rPr lang="sk-SK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 relatívne krátky čas </a:t>
            </a:r>
          </a:p>
          <a:p>
            <a:r>
              <a:rPr lang="sk-SK" sz="4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Zabezpečujú </a:t>
            </a:r>
            <a:r>
              <a:rPr lang="sk-SK" sz="4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prenos informácií </a:t>
            </a:r>
            <a:r>
              <a:rPr lang="sk-SK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rámci domén </a:t>
            </a:r>
          </a:p>
          <a:p>
            <a:r>
              <a:rPr lang="sk-SK" sz="4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Výsledné </a:t>
            </a:r>
            <a:r>
              <a:rPr lang="sk-SK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skóre </a:t>
            </a:r>
            <a:r>
              <a:rPr lang="sk-SK" sz="4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kategorizuje, diferencuje a homogenizuje skupiny pacientov </a:t>
            </a:r>
            <a:r>
              <a:rPr lang="sk-SK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podľa výšky rizika či miery závislosti </a:t>
            </a:r>
          </a:p>
          <a:p>
            <a:r>
              <a:rPr lang="sk-SK" sz="4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Zaisťujú </a:t>
            </a:r>
            <a:r>
              <a:rPr lang="sk-SK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prehľadné informácie o </a:t>
            </a:r>
            <a:r>
              <a:rPr lang="sk-SK" sz="4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aktuálnom stave </a:t>
            </a:r>
            <a:r>
              <a:rPr lang="sk-SK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posudzovaného a sledujú </a:t>
            </a:r>
            <a:r>
              <a:rPr lang="sk-SK" sz="4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vývoj za časový interval a efektivitu</a:t>
            </a:r>
            <a:r>
              <a:rPr lang="sk-SK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použitých liečebných </a:t>
            </a:r>
            <a:r>
              <a:rPr lang="sk-SK" sz="4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postupov</a:t>
            </a:r>
          </a:p>
          <a:p>
            <a:r>
              <a:rPr lang="sk-SK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Sú ľahko prístupné, zrozumiteľné, ľahko vykonateľné a používanie týchto osvedčených postupov je prínosom v priamej ošetrovateľskej </a:t>
            </a:r>
            <a:r>
              <a:rPr lang="sk-SK" sz="4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starostlivosti</a:t>
            </a:r>
            <a:endParaRPr lang="sk-SK" sz="4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13"/>
          </p:nvPr>
        </p:nvSpPr>
        <p:spPr>
          <a:xfrm>
            <a:off x="6197600" y="1795272"/>
            <a:ext cx="5384800" cy="5274295"/>
          </a:xfrm>
        </p:spPr>
        <p:txBody>
          <a:bodyPr>
            <a:noAutofit/>
          </a:bodyPr>
          <a:lstStyle/>
          <a:p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Slúžia </a:t>
            </a:r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zisteniu </a:t>
            </a:r>
            <a:r>
              <a:rPr lang="sk-SK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objektívneho stavu </a:t>
            </a:r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pacienta a zaisťujú, že každá osoba podieľajúca sa na starostlivosti, nebude vkladať do posudzovania vlastný obraz, z pohľadu odlišného chápania </a:t>
            </a:r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pacienta</a:t>
            </a:r>
            <a:endParaRPr lang="sk-SK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Konzistentné </a:t>
            </a:r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dáta sú </a:t>
            </a:r>
            <a:r>
              <a:rPr lang="sk-SK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porovnateľné a prenositeľné </a:t>
            </a:r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medzi inštitúciami, čo redukuje duplicitu posúdenia napr. v rámci zdravotnej a sociálnej starostlivosti pri preklade do iného </a:t>
            </a:r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zariadenia</a:t>
            </a:r>
            <a:endParaRPr lang="sk-SK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Zber </a:t>
            </a:r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epidemiologických dát pre </a:t>
            </a:r>
            <a:r>
              <a:rPr lang="sk-SK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výskum a </a:t>
            </a:r>
            <a:r>
              <a:rPr lang="sk-SK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plánovanie </a:t>
            </a:r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zdravotnej/sociálnej starostlivosti</a:t>
            </a:r>
          </a:p>
          <a:p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Nástroj </a:t>
            </a:r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dáta tvoria štandardizovaný materiál pre </a:t>
            </a:r>
            <a:r>
              <a:rPr lang="sk-SK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výučbu, výcvik, tvorbu prípadových </a:t>
            </a:r>
            <a:r>
              <a:rPr lang="sk-SK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štúdií</a:t>
            </a:r>
            <a:endParaRPr lang="sk-SK" sz="1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Použitie </a:t>
            </a:r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sk-SK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klinickej praxi </a:t>
            </a:r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pre </a:t>
            </a:r>
            <a:r>
              <a:rPr lang="sk-SK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výskumné účely. </a:t>
            </a:r>
          </a:p>
          <a:p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Zvyšujú </a:t>
            </a:r>
            <a:r>
              <a:rPr lang="sk-SK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autonómiu </a:t>
            </a:r>
            <a:r>
              <a:rPr lang="sk-SK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profesie</a:t>
            </a:r>
            <a:endParaRPr lang="sk-SK" sz="1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Pomáhajú </a:t>
            </a:r>
            <a:r>
              <a:rPr lang="sk-SK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určiť </a:t>
            </a:r>
            <a:r>
              <a:rPr lang="sk-SK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konkrétne </a:t>
            </a:r>
            <a:r>
              <a:rPr lang="sk-SK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deficity</a:t>
            </a:r>
            <a:endParaRPr lang="sk-SK" sz="1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74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Limity nástrojov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2"/>
          </p:nvPr>
        </p:nvSpPr>
        <p:spPr>
          <a:xfrm>
            <a:off x="6197600" y="1604871"/>
            <a:ext cx="5384800" cy="4525963"/>
          </a:xfrm>
        </p:spPr>
        <p:txBody>
          <a:bodyPr>
            <a:normAutofit fontScale="92500" lnSpcReduction="10000"/>
          </a:bodyPr>
          <a:lstStyle/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Problém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terminologickej „čistoty“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 preklade originálu jedným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posudzovateľom 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Absencia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procesu národnej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validizácie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nástroja a národnej jazykovej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verzie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Absencia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národnej databázy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nástrojov pre SAP a CAP (databáza ponúka rôzne verzie nástrojov pre špecifické skupiny pacientov s manuálom pre administráciu a interpretáciu výsledného skóre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Modifikované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verzie môžu mať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„spornú“ vedeckú hodnotu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ak absentujú údaje o ich validite 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reliabilite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  <p:sp>
        <p:nvSpPr>
          <p:cNvPr id="4" name="Zástupný objekt pre obsah 3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Niektoré nástroje sú vyvinuté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iba pre výskumné účely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nie sú vhodné pre rutinné používanie </a:t>
            </a:r>
          </a:p>
          <a:p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Kolekcie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protokolov si vyžadujú na iniciálne posúdenie čas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dĺžke 30-120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minút a ich implementácia po pilotnom testovaní nevyhnutne zahŕňa aj výcvik posudzovateľov v rámci tímu (tréning klinických zručností – pozorovanie, komunikačné, interpersonálne, manažérske, výcvik senzitivity voči inému posudzovateľovi, kritické myslenie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86918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Zástupný symbol obsahu 3"/>
          <p:cNvSpPr>
            <a:spLocks noGrp="1"/>
          </p:cNvSpPr>
          <p:nvPr>
            <p:ph sz="half" idx="1"/>
          </p:nvPr>
        </p:nvSpPr>
        <p:spPr>
          <a:xfrm>
            <a:off x="2058041" y="1053337"/>
            <a:ext cx="7826188" cy="5577840"/>
          </a:xfrm>
        </p:spPr>
        <p:txBody>
          <a:bodyPr/>
          <a:lstStyle/>
          <a:p>
            <a:pPr algn="ctr" eaLnBrk="1" hangingPunct="1">
              <a:buSzTx/>
              <a:buFont typeface="Arial" panose="020B0604020202020204" pitchFamily="34" charset="0"/>
              <a:buChar char="•"/>
            </a:pPr>
            <a:r>
              <a:rPr lang="sk-SK" alt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vedomosti </a:t>
            </a:r>
            <a:r>
              <a:rPr lang="sk-SK" alt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zručnosti sestry v zbere a interpretácii </a:t>
            </a:r>
            <a:r>
              <a:rPr lang="sk-SK" alt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dát</a:t>
            </a:r>
          </a:p>
          <a:p>
            <a:pPr algn="ctr" eaLnBrk="1" hangingPunct="1">
              <a:buSzTx/>
              <a:buFont typeface="Arial" panose="020B0604020202020204" pitchFamily="34" charset="0"/>
              <a:buChar char="•"/>
            </a:pPr>
            <a:endParaRPr lang="sk-SK" altLang="sk-SK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SzTx/>
              <a:buFont typeface="Arial" panose="020B0604020202020204" pitchFamily="34" charset="0"/>
              <a:buChar char="•"/>
            </a:pPr>
            <a:r>
              <a:rPr lang="sk-SK" alt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relevantná </a:t>
            </a:r>
            <a:r>
              <a:rPr lang="sk-SK" alt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informácia pre výber individualizovaných </a:t>
            </a:r>
            <a:r>
              <a:rPr lang="sk-SK" alt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intervencií</a:t>
            </a:r>
          </a:p>
          <a:p>
            <a:pPr algn="ctr" eaLnBrk="1" hangingPunct="1">
              <a:buSzTx/>
              <a:buFont typeface="Arial" panose="020B0604020202020204" pitchFamily="34" charset="0"/>
              <a:buChar char="•"/>
            </a:pPr>
            <a:endParaRPr lang="sk-SK" altLang="sk-SK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SzTx/>
              <a:buFont typeface="Arial" panose="020B0604020202020204" pitchFamily="34" charset="0"/>
              <a:buChar char="•"/>
            </a:pPr>
            <a:r>
              <a:rPr lang="sk-SK" alt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dokumentovanie </a:t>
            </a:r>
            <a:r>
              <a:rPr lang="sk-SK" alt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merateľných termínov demonštruje profesionálne nezávislé kompetencie </a:t>
            </a:r>
            <a:r>
              <a:rPr lang="sk-SK" alt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ošetrovateľstva</a:t>
            </a:r>
          </a:p>
          <a:p>
            <a:pPr algn="ctr" eaLnBrk="1" hangingPunct="1">
              <a:buSzTx/>
              <a:buFont typeface="Arial" panose="020B0604020202020204" pitchFamily="34" charset="0"/>
              <a:buChar char="•"/>
            </a:pPr>
            <a:endParaRPr lang="sk-SK" altLang="sk-SK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SzTx/>
              <a:buFont typeface="Arial" panose="020B0604020202020204" pitchFamily="34" charset="0"/>
              <a:buChar char="•"/>
            </a:pPr>
            <a:r>
              <a:rPr lang="sk-SK" alt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tvorba </a:t>
            </a:r>
            <a:r>
              <a:rPr lang="sk-SK" alt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systému dokumentácie pre OSP s meracími nástrojmi </a:t>
            </a:r>
          </a:p>
          <a:p>
            <a:pPr algn="ctr" eaLnBrk="1" hangingPunct="1">
              <a:buSzTx/>
              <a:buFont typeface="Wingdings" panose="05000000000000000000" pitchFamily="2" charset="2"/>
              <a:buChar char="§"/>
            </a:pPr>
            <a:endParaRPr lang="sk-SK" altLang="sk-SK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SzTx/>
              <a:buFont typeface="Wingdings" panose="05000000000000000000" pitchFamily="2" charset="2"/>
              <a:buNone/>
            </a:pPr>
            <a:r>
              <a:rPr lang="sk-SK" alt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ctr" eaLnBrk="1" hangingPunct="1">
              <a:buSzTx/>
              <a:buFont typeface="Wingdings" panose="05000000000000000000" pitchFamily="2" charset="2"/>
              <a:buNone/>
            </a:pPr>
            <a:r>
              <a:rPr lang="sk-SK" alt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rozvoj klinického a kritického myslenia</a:t>
            </a:r>
          </a:p>
          <a:p>
            <a:pPr eaLnBrk="1" hangingPunct="1">
              <a:buSzTx/>
              <a:buFont typeface="Wingdings" panose="05000000000000000000" pitchFamily="2" charset="2"/>
              <a:buChar char="§"/>
            </a:pPr>
            <a:endParaRPr lang="sk-SK" altLang="sk-SK" sz="20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eaLnBrk="1" hangingPunct="1">
              <a:buSzTx/>
              <a:buFont typeface="Wingdings" panose="05000000000000000000" pitchFamily="2" charset="2"/>
              <a:buChar char="§"/>
            </a:pPr>
            <a:endParaRPr lang="sk-SK" altLang="sk-SK" sz="20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eaLnBrk="1" hangingPunct="1"/>
            <a:endParaRPr lang="sk-SK" altLang="sk-SK" sz="2000" dirty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Šípka nadol 1"/>
          <p:cNvSpPr/>
          <p:nvPr/>
        </p:nvSpPr>
        <p:spPr>
          <a:xfrm>
            <a:off x="5605375" y="4275909"/>
            <a:ext cx="731520" cy="5747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9400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sk-SK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artelovej</a:t>
            </a:r>
            <a:r>
              <a:rPr lang="sk-SK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test aktivít denného života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Bartel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Index of Activities of Daily Living, ADL)</a:t>
            </a:r>
            <a:endParaRPr lang="sk-SK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idx="1"/>
          </p:nvPr>
        </p:nvSpPr>
        <p:spPr>
          <a:xfrm>
            <a:off x="609600" y="2205446"/>
            <a:ext cx="10972800" cy="4389120"/>
          </a:xfrm>
        </p:spPr>
        <p:txBody>
          <a:bodyPr>
            <a:norm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Bartelovej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test je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medzinárodne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používaný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nástroj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hodnotenie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sebestačnosti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pacientov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a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utorkami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ktorý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vnikol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roku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1955 v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Marylande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Dorothea W.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Bartelová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Florence I.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Mahoneyová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z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USA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→ p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rvýkrát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publikovaný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roku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1958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Pokorná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2013, s. 87;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Bóriková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2010,  s.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Opis nástroja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ednotlivec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hodnotený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10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základných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oblastiach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bežného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života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jedenie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pitie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obliekanie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kúpeľ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osobná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hygiena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kontinencia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moču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kontinencia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stolice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použitie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WC,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z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lôžka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stoličku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chôdza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rovine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chôdza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schodoch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Pokorná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2013, s. 87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sk-S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218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sk-SK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artelovej</a:t>
            </a:r>
            <a:r>
              <a:rPr lang="sk-SK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test aktivít denného života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(The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Bartel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Index of Activities of Daily Living, ADL)</a:t>
            </a:r>
            <a:endParaRPr lang="sk-SK" sz="4000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935480"/>
            <a:ext cx="10972800" cy="46830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sk-SK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ýsledné</a:t>
            </a: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skóre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Jednotlivým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položkám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pripisuje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číselná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hodnota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0, 5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alebo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podľa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miery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závažnosti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bodov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predstavuje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neschopnosť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5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bodov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pomocou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10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bodov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smostatne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Celkový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maximálny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počet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bodov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100 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minimálny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b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odové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rozmedzie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vysokú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závislosť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0-40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bodov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závislosť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stredného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stupňa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predstavuje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45-60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bodov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ľahká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závislosť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65-95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bodov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100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bodov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úplná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nezávislosť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Bóriková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2010, s. 28;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2003, s. 19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k-SK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Psychometrické</a:t>
            </a: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vlastnosti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rozptyl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reliability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pohybuje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rozmedzí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0,87 –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0,93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š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túdiami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bola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dokázaná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dobrá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prediktívna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validita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okolo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95% 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reliabilita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rozmedzí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0,53-0,94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Bóriková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2010, s. 27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sk-S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57765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sk-SK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artelovej</a:t>
            </a:r>
            <a:r>
              <a:rPr lang="sk-SK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test aktivít denného života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(The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Bartel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Index of Activities of Daily Living, ADL)</a:t>
            </a:r>
            <a:endParaRPr lang="sk-SK" sz="4000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2039983"/>
            <a:ext cx="10972800" cy="4389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</a:t>
            </a:r>
            <a:r>
              <a:rPr lang="sk-SK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asová</a:t>
            </a: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náročnosť nástroja 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Administrácia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nástroja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trvá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5 - 10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minút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sk-SK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ieľová</a:t>
            </a: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skupina 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Odporúča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hospitalizovaných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seniorov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chronickým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ochorením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indikáciou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dlhodobej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rehabilitačnej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seniorov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všeobecne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vhodný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posudzovanie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seniorov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prepúšťaní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domáceho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ošetrenia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alebo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preklade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iného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zdravotníckeho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či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sociálneho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zariadenia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Bóriková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2010, s.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05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sk-SK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artelovej</a:t>
            </a:r>
            <a:r>
              <a:rPr lang="sk-SK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test aktivít denného života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(The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Bartel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Index of Activities of Daily Living, ADL)</a:t>
            </a:r>
            <a:endParaRPr lang="sk-SK" sz="4000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935480"/>
            <a:ext cx="10972800" cy="480495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sk-SK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Benefity</a:t>
            </a:r>
          </a:p>
          <a:p>
            <a:pPr algn="just"/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Bóriková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(2010, s. 27)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uvádza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pravidelne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opakovane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použitie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nastroja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umožňuje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zlepšenie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stavu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liečbe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intervencií</a:t>
            </a:r>
            <a:r>
              <a:rPr lang="sk-SK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v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ýsledné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skóre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indikuje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mieru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potrebnej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starostlivosti</a:t>
            </a:r>
            <a:endParaRPr lang="sk-SK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súčasnosti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všeobecne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rozšírený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klinickej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praxi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môže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použiť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samostatne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účelom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skríningu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detekcie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dysfunkcie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alebo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ako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súčasť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kolekcie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kompatibilných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multifunkčných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nástrojov</a:t>
            </a:r>
            <a:endParaRPr lang="sk-SK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Pokorná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(2013, s. 87)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uvádza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nástroj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považovaný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jeden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z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najpoužívanejších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nástrojov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ktorých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preukázaná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jeho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citlivosť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jednoduchosť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 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škálovatelnosť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(Leung et al., 2007, s. 913 ).</a:t>
            </a:r>
            <a:endParaRPr lang="sk-SK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k-SK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Limity</a:t>
            </a:r>
            <a:endParaRPr lang="sk-SK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Nástroj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orientuje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oblasť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fyzickej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mobility</a:t>
            </a:r>
            <a:r>
              <a:rPr lang="sk-SK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k-SK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Slabo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rozlišuje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hranicu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medzi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ľahkou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strednou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závislosťou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Bóriková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2010, s. 28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sk-SK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Štúdia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ktorá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uvádza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slovenský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preklad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nástroja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nebola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dohľadaná</a:t>
            </a:r>
            <a:endParaRPr lang="sk-SK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37629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152400" y="106680"/>
            <a:ext cx="11085582" cy="1025664"/>
          </a:xfrm>
        </p:spPr>
        <p:txBody>
          <a:bodyPr>
            <a:normAutofit/>
          </a:bodyPr>
          <a:lstStyle/>
          <a:p>
            <a:pPr algn="ctr"/>
            <a:r>
              <a:rPr lang="en-US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BARTELOVEJ </a:t>
            </a: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 AKTIVÍT DENNÉHO ŽIVOTA </a:t>
            </a:r>
            <a:r>
              <a:rPr lang="sk-SK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vysok</a:t>
            </a:r>
            <a:r>
              <a:rPr lang="sk-SK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</a:t>
            </a:r>
            <a:r>
              <a:rPr lang="en-US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závislosť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je 0-40 </a:t>
            </a:r>
            <a:r>
              <a:rPr lang="en-US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bodov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závislosť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stredného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stupňa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predstavuje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45-60 </a:t>
            </a:r>
            <a:r>
              <a:rPr lang="en-US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bodov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ľahká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závislosť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65-95 </a:t>
            </a:r>
            <a:r>
              <a:rPr lang="en-US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bodov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100 </a:t>
            </a:r>
            <a:r>
              <a:rPr lang="en-US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bodov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úplná</a:t>
            </a:r>
            <a:r>
              <a:rPr lang="en-US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nezávislosť</a:t>
            </a:r>
            <a:r>
              <a:rPr lang="sk-SK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sk-SK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Nadpis 10"/>
          <p:cNvSpPr txBox="1">
            <a:spLocks/>
          </p:cNvSpPr>
          <p:nvPr/>
        </p:nvSpPr>
        <p:spPr>
          <a:xfrm>
            <a:off x="1025236" y="228600"/>
            <a:ext cx="10212746" cy="6629400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1138074"/>
              </p:ext>
            </p:extLst>
          </p:nvPr>
        </p:nvGraphicFramePr>
        <p:xfrm>
          <a:off x="3076106" y="1288574"/>
          <a:ext cx="5561330" cy="5082540"/>
        </p:xfrm>
        <a:graphic>
          <a:graphicData uri="http://schemas.openxmlformats.org/drawingml/2006/table">
            <a:tbl>
              <a:tblPr/>
              <a:tblGrid>
                <a:gridCol w="17792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26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293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57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ČINNOSŤ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ZVLÁDNUTIE</a:t>
                      </a:r>
                      <a:r>
                        <a:rPr lang="en-US" sz="9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ČINNOSTI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267335" indent="-26733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BODOVÉ</a:t>
                      </a:r>
                      <a:r>
                        <a:rPr lang="en-US" sz="9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SKÓRE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89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JEDENIE</a:t>
                      </a:r>
                      <a:r>
                        <a:rPr lang="en-US" sz="900" b="1" dirty="0">
                          <a:latin typeface="Times New Roman"/>
                          <a:ea typeface="Times New Roman"/>
                          <a:cs typeface="Times New Roman"/>
                        </a:rPr>
                        <a:t> A </a:t>
                      </a: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PITIE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samostatne, bez pomoci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s pomocou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nezvládne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10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5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sk-SK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9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OBLIEKANIE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samostatne, bez pomoci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s pomocou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nezvládne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10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5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sk-SK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3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KÚPEĽ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samostatne alebo s pomocou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nezvládne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5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0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06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OSOBNÁ</a:t>
                      </a:r>
                      <a:r>
                        <a:rPr lang="en-US" sz="900" b="1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HYGIENA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samostatne alebo s pomocou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nezvládne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5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0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89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KONTINENCIA</a:t>
                      </a:r>
                      <a:r>
                        <a:rPr lang="en-US" sz="900" b="1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MOČU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plne kontinentný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občas inkontinentný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Times New Roman"/>
                          <a:ea typeface="Times New Roman"/>
                          <a:cs typeface="Times New Roman"/>
                        </a:rPr>
                        <a:t>inkontinentný</a:t>
                      </a:r>
                      <a:endParaRPr lang="sk-SK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10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5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sk-SK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917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KONTINENCIA</a:t>
                      </a:r>
                      <a:r>
                        <a:rPr lang="en-US" sz="900" b="1" dirty="0">
                          <a:latin typeface="Times New Roman"/>
                          <a:ea typeface="Times New Roman"/>
                          <a:cs typeface="Times New Roman"/>
                        </a:rPr>
                        <a:t>   </a:t>
                      </a: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STOLICE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plne kontinentný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občas inkontinentný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Times New Roman"/>
                          <a:ea typeface="Times New Roman"/>
                          <a:cs typeface="Times New Roman"/>
                        </a:rPr>
                        <a:t>inkontinentný</a:t>
                      </a:r>
                      <a:endParaRPr lang="sk-SK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10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5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sk-SK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64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POUŽITIE</a:t>
                      </a:r>
                      <a:r>
                        <a:rPr lang="en-US" sz="900" b="1" dirty="0">
                          <a:latin typeface="Times New Roman"/>
                          <a:ea typeface="Times New Roman"/>
                          <a:cs typeface="Times New Roman"/>
                        </a:rPr>
                        <a:t> WC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samostatne, bez pomoci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s pomocou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nezvládne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10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5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sk-SK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23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PRESUN</a:t>
                      </a:r>
                      <a:r>
                        <a:rPr lang="en-US" sz="900" b="1" dirty="0">
                          <a:latin typeface="Times New Roman"/>
                          <a:ea typeface="Times New Roman"/>
                          <a:cs typeface="Times New Roman"/>
                        </a:rPr>
                        <a:t> Z </a:t>
                      </a: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LÔŽKA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>
                          <a:latin typeface="Times New Roman"/>
                          <a:ea typeface="Times New Roman"/>
                          <a:cs typeface="Times New Roman"/>
                        </a:rPr>
                        <a:t>NA </a:t>
                      </a: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STOLIČKU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samostatne, bez pomoci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s malou pomocou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latin typeface="Times New Roman"/>
                          <a:ea typeface="Times New Roman"/>
                          <a:cs typeface="Times New Roman"/>
                        </a:rPr>
                        <a:t>vydrží sedieť</a:t>
                      </a:r>
                      <a:endParaRPr lang="sk-SK" sz="11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latin typeface="Times New Roman"/>
                          <a:ea typeface="Times New Roman"/>
                          <a:cs typeface="Times New Roman"/>
                        </a:rPr>
                        <a:t>nezvládne</a:t>
                      </a:r>
                      <a:endParaRPr lang="sk-SK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15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10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sk-SK" sz="11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sk-SK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91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CHÔDZA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>
                          <a:latin typeface="Times New Roman"/>
                          <a:ea typeface="Times New Roman"/>
                          <a:cs typeface="Times New Roman"/>
                        </a:rPr>
                        <a:t>PO </a:t>
                      </a: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ROVINE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samostatne nad 50 m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s pomocou 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na vozíku 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nezvládne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15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10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5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0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435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CHÔDZA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dirty="0">
                          <a:latin typeface="Times New Roman"/>
                          <a:ea typeface="Times New Roman"/>
                          <a:cs typeface="Times New Roman"/>
                        </a:rPr>
                        <a:t>PO </a:t>
                      </a:r>
                      <a:r>
                        <a:rPr lang="en-US" sz="900" b="1" dirty="0" err="1">
                          <a:latin typeface="Times New Roman"/>
                          <a:ea typeface="Times New Roman"/>
                          <a:cs typeface="Times New Roman"/>
                        </a:rPr>
                        <a:t>SCHODOCH</a:t>
                      </a: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samostatne, bez pomoci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900">
                          <a:latin typeface="Times New Roman"/>
                          <a:cs typeface="Times New Roman"/>
                        </a:rPr>
                        <a:t>s pomocou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>
                          <a:latin typeface="Times New Roman"/>
                          <a:ea typeface="Times New Roman"/>
                          <a:cs typeface="Times New Roman"/>
                        </a:rPr>
                        <a:t>nezvládne</a:t>
                      </a:r>
                      <a:endParaRPr lang="sk-SK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10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900" b="1">
                          <a:latin typeface="Times New Roman"/>
                          <a:cs typeface="Times New Roman"/>
                        </a:rPr>
                        <a:t>5</a:t>
                      </a:r>
                      <a:endParaRPr lang="sk-SK"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sk-SK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66675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sk-SK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58189" y="6444982"/>
            <a:ext cx="1213381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1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Zdroj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VÖRÖSOVÁ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G., a 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kol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1000" b="0" i="1" u="none" strike="noStrike" cap="none" normalizeH="0" baseline="0" dirty="0" err="1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Interné</a:t>
            </a:r>
            <a:r>
              <a:rPr kumimoji="0" lang="en-US" sz="1000" b="0" i="1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000" b="0" i="1" u="none" strike="noStrike" cap="none" normalizeH="0" baseline="0" dirty="0" err="1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ošetrovateľstvo.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Martin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sk-SK" sz="10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ydavateľstvo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Osveta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2005. 198 s.;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MAHONEY, F. I., 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BARTHEL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D. W. 1965. Functional evaluation: The 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Barthel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Index. In </a:t>
            </a:r>
            <a:r>
              <a:rPr kumimoji="0" lang="en-US" sz="1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Maryland State Med J.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1965, vol. 14, no. 2, p. 61-65)</a:t>
            </a:r>
            <a:r>
              <a:rPr kumimoji="0" lang="sk-SK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08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90579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Ako používať nástroje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742585"/>
            <a:ext cx="10972800" cy="4945598"/>
          </a:xfrm>
        </p:spPr>
        <p:txBody>
          <a:bodyPr>
            <a:normAutofit fontScale="92500" lnSpcReduction="20000"/>
          </a:bodyPr>
          <a:lstStyle/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ytvoriť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databázu nástrojov v slovenskom jazyku (povolenie autora nástroja, jazyková validácia, testované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psychometrické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vlastnosti na slovenskej populácii) </a:t>
            </a: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ealizovať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výskumy zamerané na testovanie psychometrických vlastností nástrojov a ich používanie v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rôznom, slovenskom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klinickom prostredí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štandardné ošetrovacie jednotky, JIS, DSS) 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ybrať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vhodné nástroje pre špecifické skupiny pacientov </a:t>
            </a: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rčiť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presný postup, frekvenciu vyhodnocovania potrieb na konkrétnom pracovisku </a:t>
            </a: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ravidelná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revízia používaných nástrojov </a:t>
            </a: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aškolenie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nových pracovníkov, preškolenia pri zmene nástroja 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yužívať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nástroje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plánovanie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dôsledné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dokumentovanie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výsledko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</a:p>
          <a:p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lánovať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starostlivosť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základe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zistených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výsledkov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využitých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nástrojov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riticky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hodnotiť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učebnice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publikácie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 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štúdie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 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použitím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vybraného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nástroja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ýcvik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študentov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využívaní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nástrojov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 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klinickej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praxi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36578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Súhrn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 fontAlgn="base">
              <a:spcAft>
                <a:spcPct val="0"/>
              </a:spcAft>
              <a:buSzPct val="95000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Merací nástroj je </a:t>
            </a:r>
            <a:r>
              <a:rPr lang="sk-SK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kolekcia škál, otázok a iných informácií, ktoré poskytujú obraz o požiadavkách jednotlivca a súvisiacich faktoroch v kontexte všetkých domén a ich dimenzií pre potreby rôznych typov posúdenia</a:t>
            </a:r>
          </a:p>
          <a:p>
            <a:pPr marL="0" lvl="0" indent="0" fontAlgn="base">
              <a:spcAft>
                <a:spcPct val="0"/>
              </a:spcAft>
              <a:buSzPct val="95000"/>
              <a:buNone/>
            </a:pPr>
            <a:endParaRPr lang="sk-SK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fontAlgn="base">
              <a:spcAft>
                <a:spcPct val="0"/>
              </a:spcAft>
              <a:buSzPct val="95000"/>
              <a:buNone/>
            </a:pPr>
            <a:r>
              <a:rPr lang="sk-SK" altLang="sk-SK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Výhody:</a:t>
            </a:r>
          </a:p>
          <a:p>
            <a:pPr lvl="0" fontAlgn="base">
              <a:spcAft>
                <a:spcPct val="0"/>
              </a:spcAft>
              <a:buSzPct val="95000"/>
            </a:pPr>
            <a:r>
              <a:rPr lang="sk-SK" altLang="sk-SK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obmedzenie subjektívnosti posudzovateľa</a:t>
            </a:r>
          </a:p>
          <a:p>
            <a:pPr lvl="0" fontAlgn="base">
              <a:spcAft>
                <a:spcPct val="0"/>
              </a:spcAft>
              <a:buSzPct val="95000"/>
            </a:pPr>
            <a:r>
              <a:rPr lang="sk-SK" altLang="sk-SK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objektivizácia definujúcich charakteristík</a:t>
            </a:r>
          </a:p>
          <a:p>
            <a:pPr lvl="0" fontAlgn="base">
              <a:spcAft>
                <a:spcPct val="0"/>
              </a:spcAft>
              <a:buSzPct val="95000"/>
            </a:pPr>
            <a:r>
              <a:rPr lang="sk-SK" altLang="sk-SK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možnosť porovnania či prehodnotenia zistených skutočností</a:t>
            </a:r>
          </a:p>
          <a:p>
            <a:pPr marL="0" lvl="0" indent="0" fontAlgn="base">
              <a:spcAft>
                <a:spcPct val="0"/>
              </a:spcAft>
              <a:buSzPct val="95000"/>
              <a:buNone/>
            </a:pPr>
            <a:r>
              <a:rPr lang="sk-SK" altLang="sk-SK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Nevýhody:</a:t>
            </a:r>
          </a:p>
          <a:p>
            <a:pPr lvl="0" fontAlgn="base">
              <a:spcAft>
                <a:spcPct val="0"/>
              </a:spcAft>
              <a:buSzPct val="95000"/>
            </a:pPr>
            <a:r>
              <a:rPr lang="sk-SK" altLang="sk-SK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málo skúseností s použitím diagnostických nástrojov</a:t>
            </a:r>
          </a:p>
          <a:p>
            <a:pPr marL="0" lvl="0" indent="0" fontAlgn="base">
              <a:spcAft>
                <a:spcPct val="0"/>
              </a:spcAft>
              <a:buSzPct val="95000"/>
              <a:buNone/>
            </a:pPr>
            <a:endParaRPr lang="sk-SK" altLang="sk-SK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Aft>
                <a:spcPct val="0"/>
              </a:spcAft>
              <a:buSzPct val="95000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Nástroj sa môže stať priamo súčasťou klinicky odporúčaných postupov, procesuálnych štandardov, ošetrovateľských formulárov a protokolov</a:t>
            </a:r>
          </a:p>
          <a:p>
            <a:pPr lvl="0" fontAlgn="base">
              <a:spcAft>
                <a:spcPct val="0"/>
              </a:spcAft>
              <a:buSzPct val="95000"/>
            </a:pPr>
            <a:endParaRPr lang="sk-SK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4782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Literatúra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935480"/>
            <a:ext cx="10972800" cy="4526280"/>
          </a:xfrm>
        </p:spPr>
        <p:txBody>
          <a:bodyPr>
            <a:normAutofit fontScale="77500" lnSpcReduction="20000"/>
          </a:bodyPr>
          <a:lstStyle/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Bóriková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K.,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Gurková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 Meranie a merací nástroj. In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K. a kol.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Ošetrovateľstvo a vedecký výskum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2. prepracované vyd. Martin: Osveta,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2009.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ISBN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978-80-8063-8. </a:t>
            </a: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Bóriková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Problematika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posudzovacích nástrojov v ošetrovateľstve. In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Bužgová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R.,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Jarošová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D.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.).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Ošetřovatelská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diagnostika a praxe založená na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důkazech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Ostrava: Ostravská univerzita v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Ostravě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Zdravotně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sociální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fakulta, 2007. S. 13-18. ISBN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978-80-7368-230-9. 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Bóriková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Tomagová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M.,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K. Meracie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nástroje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gerontologickom ošetrovateľstve.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Multidimenziálna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podpora výučby klinických 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zdravotníckych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disciplín: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Portál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Jesseniovej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lekárskej fakulty Univerzity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Komenského[online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21.1.2014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posledná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aktualizácia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22.1.2014 [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cit. 2014-01-22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 Dostupný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www:htttp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://portal.jfmed.uniba.sk/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clanky.php?aid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=251.ISSN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1337-7396.</a:t>
            </a: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kol.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Ošetrovateľstvo: teória a vedecký výskum.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Martin: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Osveta, 2009. ISBN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80-8063-304-2.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s.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225-227.</a:t>
            </a: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Ulrichová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K. 2012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Využívanie hodnotiacich nástrojov v starostlivosti o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seniorov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Diplomová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práca.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Brno: LF MU. </a:t>
            </a: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Boháčiková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V. 2018.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Meracie nástroje v ošetrovateľstve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Bakalárska práca. Martin: JLF UK, 2018. 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96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ív1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ív1" id="{24CAF8EA-F059-45A0-9A4D-0758D9AD3325}" vid="{65D37852-95A7-4344-9D2B-4921F4EB9A67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Motív1</Template>
  <TotalTime>0</TotalTime>
  <Words>1965</Words>
  <Application>Microsoft Office PowerPoint</Application>
  <PresentationFormat>Širokouhlá</PresentationFormat>
  <Paragraphs>225</Paragraphs>
  <Slides>20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20</vt:i4>
      </vt:variant>
    </vt:vector>
  </HeadingPairs>
  <TitlesOfParts>
    <vt:vector size="28" baseType="lpstr">
      <vt:lpstr>Arial</vt:lpstr>
      <vt:lpstr>Calibri</vt:lpstr>
      <vt:lpstr>Century Gothic</vt:lpstr>
      <vt:lpstr>Constantia</vt:lpstr>
      <vt:lpstr>Times New Roman</vt:lpstr>
      <vt:lpstr>Wingdings</vt:lpstr>
      <vt:lpstr>Wingdings 2</vt:lpstr>
      <vt:lpstr>Motív1</vt:lpstr>
      <vt:lpstr>Posudzovacie nástroje v ošetrovateľstve </vt:lpstr>
      <vt:lpstr>Legislatíva SR</vt:lpstr>
      <vt:lpstr>Posudzovanie</vt:lpstr>
      <vt:lpstr>Merací nástroj</vt:lpstr>
      <vt:lpstr>Merací nástroj</vt:lpstr>
      <vt:lpstr>Rozdelenie nástrojov</vt:lpstr>
      <vt:lpstr>Kritériá výberu nástroja</vt:lpstr>
      <vt:lpstr>Kritériá výberu nástroja</vt:lpstr>
      <vt:lpstr>Kritériá výberu nástroja (klinická prax)</vt:lpstr>
      <vt:lpstr>Benefity nástrojov</vt:lpstr>
      <vt:lpstr>Limity nástrojov</vt:lpstr>
      <vt:lpstr>Prezentácia programu PowerPoint</vt:lpstr>
      <vt:lpstr>Bartelovej test aktivít denného života (The Bartel Index of Activities of Daily Living, ADL)</vt:lpstr>
      <vt:lpstr>Bartelovej test aktivít denného života (The Bartel Index of Activities of Daily Living, ADL)</vt:lpstr>
      <vt:lpstr>Bartelovej test aktivít denného života (The Bartel Index of Activities of Daily Living, ADL)</vt:lpstr>
      <vt:lpstr>Bartelovej test aktivít denného života (The Bartel Index of Activities of Daily Living, ADL)</vt:lpstr>
      <vt:lpstr>BARTELOVEJ TEST AKTIVÍT DENNÉHO ŽIVOTA  (vysoká závislosť je 0-40 bodov, závislosť stredného stupňa predstavuje 45-60 bodov, ľahká závislosť 65-95 bodov a 100 bodov je úplná nezávislosť)</vt:lpstr>
      <vt:lpstr>Ako používať nástroje</vt:lpstr>
      <vt:lpstr>Súhrn</vt:lpstr>
      <vt:lpstr>Literatúra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2018-02-13T12:14:47Z</dcterms:created>
  <dcterms:modified xsi:type="dcterms:W3CDTF">2018-12-16T17:27:27Z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