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10"/>
  </p:notesMasterIdLst>
  <p:sldIdLst>
    <p:sldId id="256" r:id="rId2"/>
    <p:sldId id="310" r:id="rId3"/>
    <p:sldId id="311" r:id="rId4"/>
    <p:sldId id="380" r:id="rId5"/>
    <p:sldId id="312" r:id="rId6"/>
    <p:sldId id="381" r:id="rId7"/>
    <p:sldId id="382" r:id="rId8"/>
    <p:sldId id="313" r:id="rId9"/>
    <p:sldId id="314" r:id="rId10"/>
    <p:sldId id="315" r:id="rId11"/>
    <p:sldId id="286" r:id="rId12"/>
    <p:sldId id="257" r:id="rId13"/>
    <p:sldId id="258" r:id="rId14"/>
    <p:sldId id="259" r:id="rId15"/>
    <p:sldId id="291" r:id="rId16"/>
    <p:sldId id="260" r:id="rId17"/>
    <p:sldId id="261" r:id="rId18"/>
    <p:sldId id="262" r:id="rId19"/>
    <p:sldId id="264" r:id="rId20"/>
    <p:sldId id="283" r:id="rId21"/>
    <p:sldId id="265" r:id="rId22"/>
    <p:sldId id="266" r:id="rId23"/>
    <p:sldId id="267" r:id="rId24"/>
    <p:sldId id="268" r:id="rId25"/>
    <p:sldId id="284" r:id="rId26"/>
    <p:sldId id="269" r:id="rId27"/>
    <p:sldId id="285" r:id="rId28"/>
    <p:sldId id="287" r:id="rId29"/>
    <p:sldId id="270" r:id="rId30"/>
    <p:sldId id="271" r:id="rId31"/>
    <p:sldId id="272" r:id="rId32"/>
    <p:sldId id="295" r:id="rId33"/>
    <p:sldId id="296" r:id="rId34"/>
    <p:sldId id="297" r:id="rId35"/>
    <p:sldId id="299" r:id="rId36"/>
    <p:sldId id="301" r:id="rId37"/>
    <p:sldId id="309" r:id="rId38"/>
    <p:sldId id="302" r:id="rId39"/>
    <p:sldId id="298" r:id="rId40"/>
    <p:sldId id="308" r:id="rId41"/>
    <p:sldId id="303" r:id="rId42"/>
    <p:sldId id="304" r:id="rId43"/>
    <p:sldId id="305" r:id="rId44"/>
    <p:sldId id="306" r:id="rId45"/>
    <p:sldId id="273" r:id="rId46"/>
    <p:sldId id="316" r:id="rId47"/>
    <p:sldId id="317" r:id="rId48"/>
    <p:sldId id="318" r:id="rId49"/>
    <p:sldId id="319" r:id="rId50"/>
    <p:sldId id="320" r:id="rId51"/>
    <p:sldId id="321" r:id="rId52"/>
    <p:sldId id="322" r:id="rId53"/>
    <p:sldId id="323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2" r:id="rId62"/>
    <p:sldId id="333" r:id="rId63"/>
    <p:sldId id="334" r:id="rId64"/>
    <p:sldId id="335" r:id="rId65"/>
    <p:sldId id="336" r:id="rId66"/>
    <p:sldId id="337" r:id="rId67"/>
    <p:sldId id="338" r:id="rId68"/>
    <p:sldId id="339" r:id="rId69"/>
    <p:sldId id="340" r:id="rId70"/>
    <p:sldId id="341" r:id="rId71"/>
    <p:sldId id="342" r:id="rId72"/>
    <p:sldId id="343" r:id="rId73"/>
    <p:sldId id="344" r:id="rId74"/>
    <p:sldId id="345" r:id="rId75"/>
    <p:sldId id="346" r:id="rId76"/>
    <p:sldId id="347" r:id="rId77"/>
    <p:sldId id="348" r:id="rId78"/>
    <p:sldId id="349" r:id="rId79"/>
    <p:sldId id="350" r:id="rId80"/>
    <p:sldId id="351" r:id="rId81"/>
    <p:sldId id="352" r:id="rId82"/>
    <p:sldId id="353" r:id="rId83"/>
    <p:sldId id="354" r:id="rId84"/>
    <p:sldId id="355" r:id="rId85"/>
    <p:sldId id="356" r:id="rId86"/>
    <p:sldId id="357" r:id="rId87"/>
    <p:sldId id="358" r:id="rId88"/>
    <p:sldId id="359" r:id="rId89"/>
    <p:sldId id="360" r:id="rId90"/>
    <p:sldId id="361" r:id="rId91"/>
    <p:sldId id="362" r:id="rId92"/>
    <p:sldId id="363" r:id="rId93"/>
    <p:sldId id="364" r:id="rId94"/>
    <p:sldId id="365" r:id="rId95"/>
    <p:sldId id="366" r:id="rId96"/>
    <p:sldId id="367" r:id="rId97"/>
    <p:sldId id="368" r:id="rId98"/>
    <p:sldId id="369" r:id="rId99"/>
    <p:sldId id="370" r:id="rId100"/>
    <p:sldId id="371" r:id="rId101"/>
    <p:sldId id="372" r:id="rId102"/>
    <p:sldId id="373" r:id="rId103"/>
    <p:sldId id="374" r:id="rId104"/>
    <p:sldId id="375" r:id="rId105"/>
    <p:sldId id="376" r:id="rId106"/>
    <p:sldId id="377" r:id="rId107"/>
    <p:sldId id="378" r:id="rId108"/>
    <p:sldId id="379" r:id="rId109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4691" autoAdjust="0"/>
  </p:normalViewPr>
  <p:slideViewPr>
    <p:cSldViewPr>
      <p:cViewPr varScale="1">
        <p:scale>
          <a:sx n="42" d="100"/>
          <a:sy n="42" d="100"/>
        </p:scale>
        <p:origin x="330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538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9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7845CE-9BAD-464E-889C-BC6737DBC31D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DEA6E-C8EE-4027-B722-E5CECCAF9385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2047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DEA6E-C8EE-4027-B722-E5CECCAF9385}" type="slidenum">
              <a:rPr lang="sk-SK" smtClean="0"/>
              <a:pPr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4647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C0CAC6-C5C5-4520-A0D0-399B32A9D977}" type="datetimeFigureOut">
              <a:rPr lang="sk-SK" smtClean="0"/>
              <a:pPr/>
              <a:t>11.1.2015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2902A2-A523-4D8C-B146-C5CF0E5B0039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5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9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0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Documents%20and%20Settings\Janka\Application%20Data\Microsoft\Media%20Catalog\Bis-GMA_3.mpeg" TargetMode="Externa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Janka\Application%20Data\Microsoft\Media%20Catalog\Silorane.mpeg" TargetMode="Externa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 descr="too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5721"/>
            <a:ext cx="9144000" cy="6903721"/>
          </a:xfrm>
          <a:prstGeom prst="rect">
            <a:avLst/>
          </a:prstGeom>
        </p:spPr>
      </p:pic>
      <p:pic>
        <p:nvPicPr>
          <p:cNvPr id="4" name="Obrázok 3" descr="292349329_bb8b8f83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502" y="-120326"/>
            <a:ext cx="9215502" cy="7335540"/>
          </a:xfrm>
          <a:prstGeom prst="rect">
            <a:avLst/>
          </a:prstGeom>
        </p:spPr>
      </p:pic>
      <p:sp>
        <p:nvSpPr>
          <p:cNvPr id="6" name="Obdĺžnik 5"/>
          <p:cNvSpPr/>
          <p:nvPr/>
        </p:nvSpPr>
        <p:spPr>
          <a:xfrm>
            <a:off x="0" y="3441680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Opticke</a:t>
            </a:r>
            <a:r>
              <a:rPr 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vlastnosti</a:t>
            </a:r>
            <a:r>
              <a:rPr 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en-US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zubnych</a:t>
            </a:r>
            <a:r>
              <a:rPr 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tkan</a:t>
            </a:r>
            <a:r>
              <a:rPr lang="sk-SK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ív</a:t>
            </a:r>
            <a:r>
              <a:rPr lang="sk-SK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</a:p>
          <a:p>
            <a:pPr algn="ctr"/>
            <a:r>
              <a:rPr lang="sk-SK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 stomatologických materiálov</a:t>
            </a:r>
            <a:endParaRPr lang="sk-SK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14348" y="857232"/>
            <a:ext cx="8229600" cy="1296988"/>
          </a:xfrm>
        </p:spPr>
        <p:txBody>
          <a:bodyPr/>
          <a:lstStyle/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Estetické riešenie viditeľných úsekov chrupu</a:t>
            </a:r>
            <a:r>
              <a:rPr lang="sk-SK" sz="2400" b="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br>
              <a:rPr lang="sk-SK" sz="2400" b="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b="0" dirty="0">
                <a:solidFill>
                  <a:schemeClr val="tx1"/>
                </a:solidFill>
                <a:latin typeface="Bookman Old Style" pitchFamily="18" charset="0"/>
              </a:rPr>
              <a:t>najčastejšia požiadavka pacientov v stomatologickej ordinácii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428868"/>
            <a:ext cx="8229600" cy="389573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   Heslo „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Keep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smiling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“ núti výskum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   prichádzať na trh s materiálmi a pracovnými postupmi, ktoré umožňujú esteticky dokonalé a súčasne aj funkčne spoľahlivé ošetrenie.       </a:t>
            </a: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14480" y="285728"/>
            <a:ext cx="6972320" cy="1214446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Estetika v stomatológii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Za posledných 30 rokov sa problémy estetického ošetrenia rozšírili od drobných opráv vo frontálnom úseku až po zhotovovanie </a:t>
            </a:r>
            <a:r>
              <a:rPr lang="sk-SK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faziet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a rozsiahlych  estetických rekonštrukcií chrupu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Kvalita ošetrenia závisí od znalostí a zručnosti ošetrujúceho, na vybavení pracoviska a kvalite </a:t>
            </a:r>
            <a:r>
              <a:rPr lang="sk-SK" sz="2400" u="sng" dirty="0">
                <a:solidFill>
                  <a:schemeClr val="tx1"/>
                </a:solidFill>
                <a:effectLst/>
                <a:latin typeface="Bookman Old Style" pitchFamily="18" charset="0"/>
              </a:rPr>
              <a:t>použitého materiálu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sk-SK" sz="2400" u="sng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Schopnosť ošetrujúceho poskytovať </a:t>
            </a:r>
            <a:r>
              <a:rPr lang="sk-SK" sz="2400" u="sng" dirty="0">
                <a:solidFill>
                  <a:schemeClr val="tx1"/>
                </a:solidFill>
                <a:effectLst/>
                <a:latin typeface="Bookman Old Style" pitchFamily="18" charset="0"/>
              </a:rPr>
              <a:t>estetické ošetrenie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sa zlepšila, k dispozícii sú materiály a techniky umožňujúce úplne dokonalé ošetrenia chrupu, ako  po stránke funkčnej, tak aj estetickej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sk-SK" sz="2400" b="1" dirty="0">
                <a:solidFill>
                  <a:schemeClr val="tx1"/>
                </a:solidFill>
                <a:effectLst/>
                <a:latin typeface="Bookman Old Style" pitchFamily="18" charset="0"/>
              </a:rPr>
              <a:t>Stále viac sa uplatňuje estetická zložka ošetrenia a tento trend bude pokračovať !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2400" dirty="0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5002752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000" dirty="0" smtClean="0"/>
              <a:t>Zdravé zuby a biely úsmev sú synonymom </a:t>
            </a:r>
            <a:r>
              <a:rPr lang="sk-SK" sz="2000" dirty="0" err="1" smtClean="0"/>
              <a:t>zdravia,mladosti</a:t>
            </a:r>
            <a:r>
              <a:rPr lang="sk-SK" sz="2000" dirty="0" smtClean="0"/>
              <a:t> a úspechu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000" dirty="0" smtClean="0"/>
              <a:t>Ústna dutina bez zubov signalizuje </a:t>
            </a:r>
            <a:r>
              <a:rPr lang="sk-SK" sz="2000" dirty="0" err="1" smtClean="0"/>
              <a:t>hrôzu,chorobu</a:t>
            </a:r>
            <a:r>
              <a:rPr lang="sk-SK" sz="2000" dirty="0" smtClean="0"/>
              <a:t> alebo negatívne emócie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000" dirty="0" smtClean="0"/>
              <a:t>Bezzubý úsmev v umení mohol zakrývať </a:t>
            </a:r>
            <a:r>
              <a:rPr lang="sk-SK" sz="2000" dirty="0" err="1" smtClean="0"/>
              <a:t>defekty,ale</a:t>
            </a:r>
            <a:r>
              <a:rPr lang="sk-SK" sz="2000" dirty="0" smtClean="0"/>
              <a:t> môže byť aj zámerom </a:t>
            </a:r>
            <a:r>
              <a:rPr lang="sk-SK" sz="2000" dirty="0" err="1" smtClean="0"/>
              <a:t>autora,či</a:t>
            </a:r>
            <a:r>
              <a:rPr lang="sk-SK" sz="2000" dirty="0" smtClean="0"/>
              <a:t> dobovým zvykom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15" name="Zástupný symbol textu 1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" name="Zástupný symbol obsahu 17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702932"/>
            <a:ext cx="2857500" cy="2152650"/>
          </a:xfrm>
        </p:spPr>
      </p:pic>
      <p:pic>
        <p:nvPicPr>
          <p:cNvPr id="17" name="Zástupný symbol obsahu 16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462" y="627129"/>
            <a:ext cx="1569288" cy="2304256"/>
          </a:xfr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963" y="2899377"/>
            <a:ext cx="4170037" cy="259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7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357422" y="704088"/>
            <a:ext cx="6329378" cy="581772"/>
          </a:xfrm>
        </p:spPr>
        <p:txBody>
          <a:bodyPr>
            <a:normAutofit/>
          </a:bodyPr>
          <a:lstStyle/>
          <a:p>
            <a:r>
              <a:rPr lang="sk-SK" sz="2400" dirty="0">
                <a:solidFill>
                  <a:schemeClr val="accent2"/>
                </a:solidFill>
                <a:latin typeface="Bookman Old Style" pitchFamily="18" charset="0"/>
              </a:rPr>
              <a:t>Krása je v očiach pozorovateľa</a:t>
            </a:r>
          </a:p>
        </p:txBody>
      </p:sp>
      <p:pic>
        <p:nvPicPr>
          <p:cNvPr id="146436" name="Picture 4" descr="200470539-00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2708275"/>
            <a:ext cx="2665412" cy="2592388"/>
          </a:xfrm>
          <a:noFill/>
          <a:ln/>
        </p:spPr>
      </p:pic>
      <p:pic>
        <p:nvPicPr>
          <p:cNvPr id="146437" name="Picture 5" descr="AA0526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2708275"/>
            <a:ext cx="2879725" cy="2592388"/>
          </a:xfrm>
          <a:prstGeom prst="rect">
            <a:avLst/>
          </a:prstGeom>
          <a:noFill/>
        </p:spPr>
      </p:pic>
      <p:pic>
        <p:nvPicPr>
          <p:cNvPr id="146438" name="Picture 6" descr="200415894-0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94363" y="2708275"/>
            <a:ext cx="3125787" cy="2592388"/>
          </a:xfrm>
          <a:prstGeom prst="rect">
            <a:avLst/>
          </a:prstGeom>
          <a:noFill/>
        </p:spPr>
      </p:pic>
      <p:sp>
        <p:nvSpPr>
          <p:cNvPr id="146439" name="Rectangle 7"/>
          <p:cNvSpPr>
            <a:spLocks noChangeArrowheads="1"/>
          </p:cNvSpPr>
          <p:nvPr/>
        </p:nvSpPr>
        <p:spPr bwMode="auto">
          <a:xfrm>
            <a:off x="2627313" y="1357298"/>
            <a:ext cx="460851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sk-SK" sz="2800" dirty="0"/>
              <a:t>Estetika znamená individuálnu harmóniu, nie uniformný ideál</a:t>
            </a:r>
          </a:p>
          <a:p>
            <a:pPr algn="ctr" eaLnBrk="0" hangingPunct="0"/>
            <a:endParaRPr lang="sk-SK" sz="2400" dirty="0">
              <a:solidFill>
                <a:srgbClr val="FFCC66"/>
              </a:solidFill>
            </a:endParaRPr>
          </a:p>
        </p:txBody>
      </p:sp>
      <p:sp>
        <p:nvSpPr>
          <p:cNvPr id="146440" name="Rectangle 8"/>
          <p:cNvSpPr>
            <a:spLocks noChangeArrowheads="1"/>
          </p:cNvSpPr>
          <p:nvPr/>
        </p:nvSpPr>
        <p:spPr bwMode="auto">
          <a:xfrm>
            <a:off x="1330325" y="5635625"/>
            <a:ext cx="648493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sk-SK" sz="2800" b="1" dirty="0">
                <a:latin typeface="Times New Roman" pitchFamily="18" charset="0"/>
              </a:rPr>
              <a:t>Zdravý a pekný úsmev -</a:t>
            </a:r>
          </a:p>
          <a:p>
            <a:pPr algn="ctr" eaLnBrk="0" hangingPunct="0"/>
            <a:r>
              <a:rPr lang="sk-SK" sz="2800" b="1" dirty="0">
                <a:latin typeface="Times New Roman" pitchFamily="18" charset="0"/>
              </a:rPr>
              <a:t> nevyhnutnosť vo všetkých sférach života </a:t>
            </a:r>
            <a:endParaRPr lang="de-DE" sz="2800" b="1" dirty="0">
              <a:latin typeface="Times New Roman" pitchFamily="18" charset="0"/>
            </a:endParaRPr>
          </a:p>
          <a:p>
            <a:pPr eaLnBrk="0" hangingPunct="0"/>
            <a:endParaRPr lang="de-DE" sz="2800" dirty="0">
              <a:solidFill>
                <a:srgbClr val="FFCC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12576"/>
            <a:ext cx="4608513" cy="3078013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170" y="12576"/>
            <a:ext cx="3096344" cy="3284984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79" y="3194074"/>
            <a:ext cx="3560673" cy="4123358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2298" y="3064831"/>
            <a:ext cx="3847708" cy="425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3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03" y="4473707"/>
            <a:ext cx="2956624" cy="242773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23869"/>
            <a:ext cx="8229600" cy="1143000"/>
          </a:xfrm>
        </p:spPr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Peter </a:t>
            </a:r>
            <a:r>
              <a:rPr lang="sk-SK" b="1" dirty="0" err="1" smtClean="0">
                <a:solidFill>
                  <a:srgbClr val="FF0000"/>
                </a:solidFill>
              </a:rPr>
              <a:t>P.Rubens</a:t>
            </a:r>
            <a:r>
              <a:rPr lang="sk-SK" b="1" dirty="0" smtClean="0">
                <a:solidFill>
                  <a:srgbClr val="FF0000"/>
                </a:solidFill>
              </a:rPr>
              <a:t>  </a:t>
            </a:r>
            <a:r>
              <a:rPr lang="sk-SK" sz="3200" b="1" dirty="0" smtClean="0">
                <a:solidFill>
                  <a:schemeClr val="tx1"/>
                </a:solidFill>
              </a:rPr>
              <a:t>1577 - 1640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" y="1692993"/>
            <a:ext cx="3888432" cy="2696409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188" y="3468"/>
            <a:ext cx="2762250" cy="2798623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" y="4491616"/>
            <a:ext cx="1895475" cy="2409825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634" y="2219147"/>
            <a:ext cx="3038301" cy="450912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81" y="2722876"/>
            <a:ext cx="2457450" cy="279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63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28662" y="714356"/>
            <a:ext cx="7615262" cy="867524"/>
          </a:xfrm>
        </p:spPr>
        <p:txBody>
          <a:bodyPr>
            <a:normAutofit/>
          </a:bodyPr>
          <a:lstStyle/>
          <a:p>
            <a:pPr algn="ctr"/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Estetika v stomatológii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estetický chrup zohráva v procese vnímania</a:t>
            </a:r>
            <a:endParaRPr lang="de-DE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  dominantnú úlohu</a:t>
            </a:r>
          </a:p>
          <a:p>
            <a:pPr>
              <a:buFont typeface="Wingdings" pitchFamily="2" charset="2"/>
              <a:buNone/>
            </a:pPr>
            <a:endParaRPr lang="de-DE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počet pacientov, ktorí absolvovali estetické rekonštrukcie frontálnych zubov sa za posledné tri roky zdvojnásobil</a:t>
            </a:r>
            <a:endParaRPr lang="de-DE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14480" y="704088"/>
            <a:ext cx="6972320" cy="796086"/>
          </a:xfrm>
        </p:spPr>
        <p:txBody>
          <a:bodyPr>
            <a:normAutofit/>
          </a:bodyPr>
          <a:lstStyle/>
          <a:p>
            <a:r>
              <a:rPr lang="sk-SK" sz="4000" dirty="0">
                <a:solidFill>
                  <a:schemeClr val="accent2"/>
                </a:solidFill>
                <a:latin typeface="Bookman Old Style" pitchFamily="18" charset="0"/>
              </a:rPr>
              <a:t>Estetika v stomatológii</a:t>
            </a:r>
          </a:p>
        </p:txBody>
      </p:sp>
      <p:pic>
        <p:nvPicPr>
          <p:cNvPr id="14951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571" y="2415595"/>
            <a:ext cx="5142857" cy="342857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71538" y="704088"/>
            <a:ext cx="7615262" cy="1143000"/>
          </a:xfrm>
        </p:spPr>
        <p:txBody>
          <a:bodyPr>
            <a:normAutofit/>
          </a:bodyPr>
          <a:lstStyle/>
          <a:p>
            <a:r>
              <a:rPr lang="sk-SK" sz="2800" dirty="0">
                <a:solidFill>
                  <a:schemeClr val="accent2"/>
                </a:solidFill>
                <a:latin typeface="Bookman Old Style" pitchFamily="18" charset="0"/>
              </a:rPr>
              <a:t>Požiadavky na optimálny výplňový materiál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Nároky pacientov na estetiku sa stále zvyšujú.</a:t>
            </a:r>
          </a:p>
          <a:p>
            <a:pPr algn="ctr"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biela ale aj zubné odtiene sami o sebe nestačia, moderný estetický materiál musí vykazovať </a:t>
            </a:r>
            <a:r>
              <a:rPr lang="sk-SK" sz="2400" b="1" u="sng" dirty="0">
                <a:solidFill>
                  <a:schemeClr val="accent2"/>
                </a:solidFill>
                <a:latin typeface="Bookman Old Style" pitchFamily="18" charset="0"/>
              </a:rPr>
              <a:t>vynikajúcu optiku</a:t>
            </a:r>
            <a:r>
              <a:rPr lang="sk-SK" sz="24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s prirodzenou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translucenciou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rozšírenie indikačného poľa na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distálny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úsek chrupu, nechalo </a:t>
            </a:r>
            <a:r>
              <a:rPr lang="sk-SK" sz="2400" b="1" u="sng" dirty="0">
                <a:solidFill>
                  <a:schemeClr val="accent2"/>
                </a:solidFill>
                <a:latin typeface="Bookman Old Style" pitchFamily="18" charset="0"/>
              </a:rPr>
              <a:t>mechanické požiadavky</a:t>
            </a:r>
            <a:r>
              <a:rPr lang="sk-SK" sz="24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na materiál drasticky narastať</a:t>
            </a: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Kompozit musí vyhovovať množstvu rozličných nárokov.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Svetlo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Elektromagnetické  vlny  400-700 nm</a:t>
            </a:r>
            <a:endParaRPr lang="en-US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en-US" sz="2400" dirty="0" err="1" smtClean="0">
                <a:latin typeface="Bookman Old Style" pitchFamily="18" charset="0"/>
              </a:rPr>
              <a:t>Kvantov</a:t>
            </a:r>
            <a:r>
              <a:rPr lang="sk-SK" sz="2400" dirty="0" smtClean="0">
                <a:latin typeface="Bookman Old Style" pitchFamily="18" charset="0"/>
              </a:rPr>
              <a:t>ý charakter svetla - fotóny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Svetelný tok – svetelná energia vyžiarená bodovým zdrojom  za 1 sek.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lumen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Osvetlenie- plošná hustota svetelného toku na štvorcový meter – lux </a:t>
            </a: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00166" y="714356"/>
            <a:ext cx="8729666" cy="1143000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  <a:t>       </a:t>
            </a:r>
            <a:r>
              <a:rPr lang="sk-SK" sz="3200" dirty="0" smtClean="0">
                <a:solidFill>
                  <a:schemeClr val="accent2"/>
                </a:solidFill>
                <a:latin typeface="Bookman Old Style" pitchFamily="18" charset="0"/>
              </a:rPr>
              <a:t>Spektrálny rozklad svetla</a:t>
            </a:r>
            <a:endParaRPr lang="sk-SK" sz="24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643182"/>
            <a:ext cx="4071966" cy="319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http://rds.yahoo.com/_ylt=A0WTb_mcOZlJ6ksBrK.jzbkF/SIG=11ugrqsd1/EXP=1234864924/**http%3A/handprint.com/HP/WCL/IMG/addm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643182"/>
            <a:ext cx="3619500" cy="314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lesk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Odraz  svetla od povrchu materiálu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Dokonalý odraz – hladká plocha s nerovnosťou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max.desiatok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nm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Nerovnosť povrchu – rozptyl = difúzny  odraz  a  strata lesku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Odrazovosť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/reflex/R – pomer  odrazeného a dopadajúceho toku 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Čím viacej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plniva,tým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väčší odraz = lesk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Lom svetla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Vzniká pri prechode svetla do hustejšieho prostredia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Index lomu n = pomer rýchlosti svetla v  oboch prostrediach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Zub – rôzne optické vlastnosti skloviny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Materiál  by mal mať také optické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vlatnosti,ako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zubné tkanivá</a:t>
            </a: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489922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/>
                </a:solidFill>
                <a:latin typeface="Bookman Old Style" pitchFamily="18" charset="0"/>
              </a:rPr>
              <a:t>Odraz</a:t>
            </a:r>
            <a:r>
              <a:rPr lang="en-US" sz="3600" dirty="0" smtClean="0">
                <a:solidFill>
                  <a:schemeClr val="accent2"/>
                </a:solidFill>
                <a:latin typeface="Bookman Old Style" pitchFamily="18" charset="0"/>
              </a:rPr>
              <a:t>  a </a:t>
            </a:r>
            <a:r>
              <a:rPr lang="en-US" sz="3600" dirty="0" err="1" smtClean="0">
                <a:solidFill>
                  <a:schemeClr val="accent2"/>
                </a:solidFill>
                <a:latin typeface="Bookman Old Style" pitchFamily="18" charset="0"/>
              </a:rPr>
              <a:t>lom</a:t>
            </a:r>
            <a:r>
              <a:rPr lang="en-US" sz="3600" dirty="0" smtClean="0">
                <a:solidFill>
                  <a:schemeClr val="accent2"/>
                </a:solidFill>
                <a:latin typeface="Bookman Old Style" pitchFamily="18" charset="0"/>
              </a:rPr>
              <a:t>  </a:t>
            </a:r>
            <a:r>
              <a:rPr lang="en-US" sz="3600" dirty="0" err="1" smtClean="0">
                <a:solidFill>
                  <a:schemeClr val="accent2"/>
                </a:solidFill>
                <a:latin typeface="Bookman Old Style" pitchFamily="18" charset="0"/>
              </a:rPr>
              <a:t>svetla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0"/>
            <a:ext cx="6850962" cy="4917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Odraz a lom svetla  na povrchu zuba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Text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lúč.A“DE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 odrazená vlna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ABCDE –lom na sklovine a odraz z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286124"/>
            <a:ext cx="3286148" cy="345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286124"/>
            <a:ext cx="3786214" cy="345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/>
                </a:solidFill>
                <a:latin typeface="Bookman Old Style" pitchFamily="18" charset="0"/>
              </a:rPr>
              <a:t>Prieh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ľadnosť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 a  priesvitnosť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Zub určitú časť svetla prepúšťa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Priamy prestup bez ohybu a lomu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transparencia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 priehľadnosť –kontúry predmetu sú ostré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Nepriamy prestup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translucencia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–priesvitnosť – kontúry predmetu neostré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Priepustnosť T = podiel  prepusteného svetelného toku ku dopadajúcemu toku 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47046"/>
          </a:xfrm>
        </p:spPr>
        <p:txBody>
          <a:bodyPr>
            <a:normAutofit fontScale="90000"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3100" dirty="0" smtClean="0">
                <a:solidFill>
                  <a:schemeClr val="accent2"/>
                </a:solidFill>
                <a:latin typeface="Bookman Old Style" pitchFamily="18" charset="0"/>
              </a:rPr>
              <a:t>Rozdiel medzi priehľadnosťou/</a:t>
            </a:r>
            <a:r>
              <a:rPr lang="sk-SK" sz="3100" dirty="0" err="1" smtClean="0">
                <a:solidFill>
                  <a:schemeClr val="accent2"/>
                </a:solidFill>
                <a:latin typeface="Bookman Old Style" pitchFamily="18" charset="0"/>
              </a:rPr>
              <a:t>transparencia</a:t>
            </a:r>
            <a:r>
              <a:rPr lang="sk-SK" sz="3100" dirty="0" smtClean="0">
                <a:solidFill>
                  <a:schemeClr val="accent2"/>
                </a:solidFill>
                <a:latin typeface="Bookman Old Style" pitchFamily="18" charset="0"/>
              </a:rPr>
              <a:t>/ a priesvitnosťou /</a:t>
            </a:r>
            <a:r>
              <a:rPr lang="sk-SK" sz="3100" dirty="0" err="1" smtClean="0">
                <a:solidFill>
                  <a:schemeClr val="accent2"/>
                </a:solidFill>
                <a:latin typeface="Bookman Old Style" pitchFamily="18" charset="0"/>
              </a:rPr>
              <a:t>translucencia</a:t>
            </a:r>
            <a:r>
              <a:rPr lang="sk-SK" sz="3100" dirty="0" smtClean="0">
                <a:solidFill>
                  <a:schemeClr val="accent2"/>
                </a:solidFill>
                <a:latin typeface="Bookman Old Style" pitchFamily="18" charset="0"/>
              </a:rPr>
              <a:t>/</a:t>
            </a:r>
            <a:endParaRPr lang="sk-SK" sz="24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7"/>
            <a:ext cx="7858180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Opalescencia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- rozptyl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Podmienený  kryštalickou štruktúrou skloviny a trojrozmernou štruktúrou anorganických častí </a:t>
            </a:r>
            <a:r>
              <a:rPr lang="en-US" sz="2400" dirty="0" err="1" smtClean="0">
                <a:latin typeface="Bookman Old Style" pitchFamily="18" charset="0"/>
              </a:rPr>
              <a:t>hydroxyapatitu</a:t>
            </a:r>
            <a:r>
              <a:rPr lang="en-US" sz="2400" dirty="0" smtClean="0">
                <a:latin typeface="Bookman Old Style" pitchFamily="18" charset="0"/>
              </a:rPr>
              <a:t> dent</a:t>
            </a:r>
            <a:r>
              <a:rPr lang="sk-SK" sz="2400" dirty="0" err="1" smtClean="0">
                <a:latin typeface="Bookman Old Style" pitchFamily="18" charset="0"/>
              </a:rPr>
              <a:t>ínu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Plnivo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kompozitov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organická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matrix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majú rozdielne optické vlastnosti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Opaker-dominantný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podiel difúzneho svetla na úkor priehľadného /transparentného/toku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Modré spektrum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difunduje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viac /obloha/ 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hrany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opaleskujú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tiež do modra- dlhá červená časť spektra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prechádza,modrá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difunduje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275608"/>
          </a:xfrm>
        </p:spPr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Opalescencia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v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incizálnej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 oblasti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525069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8294" y="1571612"/>
            <a:ext cx="3470797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Fluorescencia - svetielkovanie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Pohlcovanie a neskoršie vyžarovanie určitých kvánt  svetelnej energie a iných foriem EM vĺn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obsahuje malý podiel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fluorescentu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Fluorescencia je viditeľná pri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šerosvite,ktorý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obsahuje ultrafialové žiarenie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Vizuálny vnem bielej farby zubov pri šerosvite je výraznejší u černochov</a:t>
            </a:r>
          </a:p>
          <a:p>
            <a:r>
              <a:rPr lang="sk-SK" sz="2400" dirty="0" smtClean="0">
                <a:latin typeface="Bookman Old Style" pitchFamily="18" charset="0"/>
              </a:rPr>
              <a:t>Zuby s kazom majú zvýšenú fluorescenciu – </a:t>
            </a:r>
            <a:r>
              <a:rPr lang="sk-SK" sz="2400" dirty="0" err="1" smtClean="0">
                <a:latin typeface="Bookman Old Style" pitchFamily="18" charset="0"/>
              </a:rPr>
              <a:t>Diagnodent</a:t>
            </a:r>
            <a:r>
              <a:rPr lang="sk-SK" sz="2400" dirty="0" smtClean="0">
                <a:latin typeface="Bookman Old Style" pitchFamily="18" charset="0"/>
              </a:rPr>
              <a:t>/laserová </a:t>
            </a:r>
            <a:r>
              <a:rPr lang="sk-SK" sz="2400" dirty="0" err="1" smtClean="0">
                <a:latin typeface="Bookman Old Style" pitchFamily="18" charset="0"/>
              </a:rPr>
              <a:t>dg.kazu</a:t>
            </a:r>
            <a:r>
              <a:rPr lang="sk-SK" sz="2400" dirty="0" smtClean="0">
                <a:latin typeface="Bookman Old Style" pitchFamily="18" charset="0"/>
              </a:rPr>
              <a:t>/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farebnosť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vznik bielej farby zmiešaním troch základných farieb</a:t>
            </a:r>
          </a:p>
          <a:p>
            <a:pPr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" name="Picture 4" descr="http://rds.yahoo.com/_ylt=A0WTb_mcOZlJ6ksBrK.jzbkF/SIG=11ugrqsd1/EXP=1234864924/**http%3A/handprint.com/HP/WCL/IMG/addm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071810"/>
            <a:ext cx="3619500" cy="314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Farba zubov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Predmet je ideálne biely ,ak všetko svetlo odráža alebo ho prepúšťa R=1,T=1/sneh/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Predmet je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čierny,ak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všetko dopadajúce svetlo absorbuje A=1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Biela farba zubov má 2 komponenty –odraz od povrchu zuba a odraz z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dentinosklovinného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rozhrania</a:t>
            </a:r>
          </a:p>
          <a:p>
            <a:r>
              <a:rPr lang="sk-SK" sz="2400" dirty="0" smtClean="0">
                <a:latin typeface="Bookman Old Style" pitchFamily="18" charset="0"/>
              </a:rPr>
              <a:t>Odrazené svetlo z povrchu je biele a </a:t>
            </a:r>
            <a:r>
              <a:rPr lang="sk-SK" sz="2400" dirty="0" err="1" smtClean="0">
                <a:latin typeface="Bookman Old Style" pitchFamily="18" charset="0"/>
              </a:rPr>
              <a:t>zosvetľuje</a:t>
            </a:r>
            <a:r>
              <a:rPr lang="sk-SK" sz="2400" dirty="0" smtClean="0">
                <a:latin typeface="Bookman Old Style" pitchFamily="18" charset="0"/>
              </a:rPr>
              <a:t> odrazenú časť svetla z </a:t>
            </a:r>
            <a:r>
              <a:rPr lang="sk-SK" sz="2400" dirty="0" err="1" smtClean="0">
                <a:latin typeface="Bookman Old Style" pitchFamily="18" charset="0"/>
              </a:rPr>
              <a:t>dentínu</a:t>
            </a:r>
            <a:endParaRPr lang="sk-SK" sz="2400" dirty="0" smtClean="0"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Obe zložky sa po odraze spájajú /interferencia/</a:t>
            </a: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Podmienenosť farby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1.farebný tón – určený vlnovou dĺžkou</a:t>
            </a:r>
            <a: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  <a:latin typeface="Bookman Old Style" pitchFamily="18" charset="0"/>
              </a:rPr>
              <a:t>podmienen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ý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žltý,žltočervený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2.jas – určený amplitúdou svetelnej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vlny-podmienený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sklovinou-čím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hrušia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sklovina,tým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väčšie optické efekty a jas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3.sýtosť ,čistota – určená rozsahom svetelných vĺn- farba je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sýta,ak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pôsobia na oko len vlny určitej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dĺžky-podmienená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krčok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-tenká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sklovina,hrubý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= sýte farby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Najčistejšie sú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farby,vznikajúce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pri rozpade spektra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Žltý náter –pohltí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modrú,odrazí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červenú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zelenú,ktorá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je na sietnici vnímaná ako žltá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429124" y="1142984"/>
            <a:ext cx="4257676" cy="5340369"/>
          </a:xfrm>
        </p:spPr>
        <p:txBody>
          <a:bodyPr/>
          <a:lstStyle/>
          <a:p>
            <a:pPr>
              <a:buNone/>
            </a:pP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jas-vertikálna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os od bielej až po čiernu</a:t>
            </a:r>
          </a:p>
          <a:p>
            <a:pPr>
              <a:buNone/>
            </a:pP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Farebný  kruh – tón</a:t>
            </a:r>
          </a:p>
          <a:p>
            <a:pPr>
              <a:buNone/>
            </a:pP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Sýtosť – kolmá na vertikálnu os</a:t>
            </a:r>
          </a:p>
          <a:p>
            <a:pPr>
              <a:buNone/>
            </a:pP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3924226" cy="5353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Diskolorácia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 zubov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Je podmienená nielen ukladaním farebných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pigmentov,ale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aj zmenou optických vlastností najmä so stúpajúcim vekom</a:t>
            </a:r>
          </a:p>
          <a:p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Úbytok skloviny – zmenený lom svetla aj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transparencia,úbytok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jasu</a:t>
            </a:r>
          </a:p>
          <a:p>
            <a:pPr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  Abrázia povrchu- nerovná plocha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zosilenie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rozptylu-oslabenie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lesku a jasu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Mineralizácia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dentínu,sek.dentín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 väčšia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sýtos</a:t>
            </a:r>
            <a:r>
              <a:rPr lang="sk-SK" sz="2400" dirty="0" err="1" smtClean="0">
                <a:latin typeface="Bookman Old Style" pitchFamily="18" charset="0"/>
              </a:rPr>
              <a:t>ť,ale</a:t>
            </a:r>
            <a:r>
              <a:rPr lang="sk-SK" sz="2400" dirty="0" smtClean="0">
                <a:latin typeface="Bookman Old Style" pitchFamily="18" charset="0"/>
              </a:rPr>
              <a:t> menší jas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85720" y="3786190"/>
            <a:ext cx="8572560" cy="2643206"/>
          </a:xfrm>
        </p:spPr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Vplyv jasu na sfarbenie zubov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 klesajúcim jasom v dôsledku úbytku skloviny sa mení farba zuba z bielej na krémovú až sivú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3000396" cy="256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214422"/>
            <a:ext cx="3000396" cy="256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1214422"/>
            <a:ext cx="300036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" name="Zástupný symbol obsahu 3" descr="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72455"/>
            <a:ext cx="4214810" cy="4479741"/>
          </a:xfrm>
        </p:spPr>
      </p:pic>
      <p:pic>
        <p:nvPicPr>
          <p:cNvPr id="5" name="Obrázok 4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000240"/>
            <a:ext cx="4141004" cy="4187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G-bond-all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in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one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Nevýhody viaczložkových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bondov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1.zámena fľaštičiek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2.preleptanie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3.nedostatočné vypláchnutie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kavity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4.presušenie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5.vysoká citlivosť na vlhko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All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in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 relatívne slabšia väzba je vykompenzovaná jednoduchou aplikáciou a tým aj prevenciou vymenovaných nevýhod</a:t>
            </a: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Vývoj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bondov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all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in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one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Systémy  s konvenčnou hybridnou vrstvou s výraznou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dekalcifikáciou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 malým množstvom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hydroxyapatitu=hydrolýza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Systémy s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nanočasticami,ale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výraznejšou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dekalcifikáciou,široká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styčná vrstva/FGM/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Systémy vytvárajúce reakčnú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nanovrstvu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-mierna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dekalcifikácia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bez obnaženia kolagénu úzka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medzivrstva,monomery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reagujú s HA - odolná voči hydrolýze  /NIZ/-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nano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interaction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zone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odolnú voči hydrolýze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85720" y="4572008"/>
            <a:ext cx="8572560" cy="2000264"/>
          </a:xfrm>
        </p:spPr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Vľavo –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bond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 výraznejšou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dekalcifikáciou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širokou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dekalcifikačnou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zónou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Vpravo- systém vytvárajúci reakčnú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nanovrstvu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odolnú voči hydrolýze  - G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bond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4572000" cy="3434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71546"/>
            <a:ext cx="4500562" cy="342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Optické  efekty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dentínu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Štruktúra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obsahuje oblasti s variabilnou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opacitou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tubuly,intertubulárna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substancia/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zodpovedá za tón a sýtosť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Žltočervený tón 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vita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A/ prevažuje nad žltým tónom/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vita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B/ asi 80 ku 20%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Nehomogénna štruktúra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vedie ku rozdielnym optickým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hodnotám-lom,reflex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Optické efekty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dentínu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Na základe svojej anatomickej štruktúry má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polychromatický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optický charakter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Vanini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hovorí o chromatickom prúžkovaní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dentínu,ktoré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závisí od lokalizácie/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krčok,stredná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tretina,incizálna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hrana/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Sýtosť je najväčšia pri krčku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sa zmenšuje</a:t>
            </a: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Optické efekty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dentínu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oblasti  vysokej sýtosti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prúžkovite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striedajú so zónami nižšej sýtosti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 vzniká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polychromatický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Polychromatický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charakter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sa zvyšuje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fluorescenciou,za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ktorú zodpovedá organická substancia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ktorá sa zvyšuje pri zníženom osvetlení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Optické efekty skloviny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Sklovina má symetrickú štruktúru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prizmatá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Hrúbka skloviny je rôzna od krčku po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inciziu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Interprizmatická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substancia sa výrazne podieľa na optických vlastnostiach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skloviny-odraz,ohyb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lom svetla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Transparencia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incizálnej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hrany má za následok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 tejto oblasti do modra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Optické efekty skloviny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110046"/>
          </a:xfrm>
        </p:spPr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 strednej tretine sa pridáva interakcia s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biele opalizujúce efekty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Hrubá vrstva skloviny – reflex a lom spôsobujú vysoký jas a biele sfarbenie zuba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Odraz svetla na sklovine dáva zubu lesk a zdanie vitality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857232"/>
            <a:ext cx="9286940" cy="714380"/>
          </a:xfrm>
        </p:spPr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Kombinované</a:t>
            </a:r>
            <a:r>
              <a:rPr lang="sk-SK" sz="36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efekty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dentínu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a skloviny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Sfarbenie zuba je výsledkom kombinácie optických efektov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skloviny</a:t>
            </a: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Opakný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dentín,zodpovedný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za farebný tón a sýtosť sfarbenia zároveň znižuje jas skloviny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krčkovej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oblasti dominuje sýty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 strednej tretine sa kombinujú vlastnosti oboch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substancíí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zosvetlenie,odraz,biela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opalescencia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dominuje sklovina –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transparencia,modravá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opalescencia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1214422"/>
            <a:ext cx="6858016" cy="653210"/>
          </a:xfrm>
        </p:spPr>
        <p:txBody>
          <a:bodyPr>
            <a:no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Kombinované optické efekty skloviny a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dentínu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929190" y="1928802"/>
            <a:ext cx="3757610" cy="4197361"/>
          </a:xfrm>
        </p:spPr>
        <p:txBody>
          <a:bodyPr/>
          <a:lstStyle/>
          <a:p>
            <a:pPr>
              <a:buNone/>
            </a:pP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v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incizálnej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oblasti a strednej tretine</a:t>
            </a:r>
          </a:p>
          <a:p>
            <a:pPr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Prevažujú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dentínové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efekty – menší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jas,biela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opalescencia,sýtosť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928802"/>
            <a:ext cx="4452969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86314" y="857232"/>
            <a:ext cx="3900486" cy="5572164"/>
          </a:xfrm>
        </p:spPr>
        <p:txBody>
          <a:bodyPr/>
          <a:lstStyle/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Incizálne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stredná tretina s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efektami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skloviny-modrá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opalescencia,vysoký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jas a reflex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Smerom ku krčku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prúžkovanie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Prevažujú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sklovinné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efekty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71296"/>
            <a:ext cx="4214842" cy="547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Klasifikácia efektov podľa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Vaniniho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1.Intenzívne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efekty-zvláštne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intenzívne sfarbené oblasti na povrchu skloviny mliečnej farby-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fluoróza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2.Opalizujúce efekty – modré halo efekty :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mamelóny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-delené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mamelóny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-okná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-hrebene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Klasifikácia efektov podľa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Vaniniho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Opalizujúce efekty u starších jedincov s tenkou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sklovinou,kde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sa kombinujú s exogénnymi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pigmentami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a tvoria jedinú jantárovo opalizujúcu škvrnu</a:t>
            </a:r>
          </a:p>
          <a:p>
            <a:pPr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 3.charakterizujúce efekty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Jedná sa o škvrny a trhliny/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crack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Ohraničené opalizujúce efekty malého rozsahu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Enamel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plus HFO /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Micerium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/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Vychádza z poznatkov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Vaniniho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 optických vlastnostiach zubných tkanív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Postupuje sa presne podľa predpísaného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protokolu,ktorý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zahrňuje: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-výber farby a hmôt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-stratifikačná technika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-technika leštenia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-kontrolné vyšetrenia</a:t>
            </a:r>
          </a:p>
          <a:p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Enamel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plus HFO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7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dentínových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odtieňov-UD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1 až 6,UD 3,5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3 odtiene základnej skloviny GE 1 až 3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Transparentné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sklovinné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efekty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OA-jantárový,OBN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–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modravý,OW-belavý</a:t>
            </a:r>
            <a:endParaRPr lang="sk-SK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Opakné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sklovinné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efekty – IW,IM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B odtiene podľa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Vita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Enamel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plus HFO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A odtiene sú vhodné pre 63% zubov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C a D odtiene sú sivé verzie odtieňov A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a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B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Dosiahneme ich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tak,že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 univerzálny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prekrývame  hrubšou vrstvou skloviny s nízkym jasom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Po výbere farby sa kombinujú 3 </a:t>
            </a:r>
            <a:r>
              <a:rPr lang="sk-SK" sz="2400" dirty="0" err="1" smtClean="0">
                <a:solidFill>
                  <a:schemeClr val="tx1"/>
                </a:solidFill>
                <a:latin typeface="Bookman Old Style" pitchFamily="18" charset="0"/>
              </a:rPr>
              <a:t>dentínové</a:t>
            </a: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odtiene,1 sklovinný,1 opalizujúci tón a prípadne intenzívne farby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Klasifikácia  efektov  podľa </a:t>
            </a:r>
            <a:r>
              <a:rPr lang="sk-SK" sz="3600" dirty="0" err="1" smtClean="0">
                <a:solidFill>
                  <a:schemeClr val="accent2"/>
                </a:solidFill>
                <a:latin typeface="Bookman Old Style" pitchFamily="18" charset="0"/>
              </a:rPr>
              <a:t>Vaniniho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00628" y="1500174"/>
            <a:ext cx="3929090" cy="4625989"/>
          </a:xfrm>
        </p:spPr>
        <p:txBody>
          <a:bodyPr/>
          <a:lstStyle/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3 kategórie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14 skupín</a:t>
            </a:r>
          </a:p>
          <a:p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Pomôcka pre výber správnych farieb a kombinácií ,vhodná aj pre začiatočníka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5072098" cy="45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704088"/>
            <a:ext cx="8258204" cy="1143000"/>
          </a:xfrm>
        </p:spPr>
        <p:txBody>
          <a:bodyPr>
            <a:normAutofit/>
          </a:bodyPr>
          <a:lstStyle/>
          <a:p>
            <a:r>
              <a:rPr lang="sk-SK" sz="4400" dirty="0">
                <a:solidFill>
                  <a:schemeClr val="accent2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nový kompozitný materiál na dentálnom trhu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sk-SK" sz="2400" b="1" dirty="0">
                <a:solidFill>
                  <a:srgbClr val="0070C0"/>
                </a:solidFill>
                <a:latin typeface="Bookman Old Style" pitchFamily="18" charset="0"/>
              </a:rPr>
              <a:t>Odtieňový systém AMARIS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výzva k novému štýlu uvažovania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odtieňový vnem vytváraný priebežne</a:t>
            </a:r>
          </a:p>
        </p:txBody>
      </p:sp>
      <p:pic>
        <p:nvPicPr>
          <p:cNvPr id="160772" name="Picture 4" descr="amaris_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3143248"/>
            <a:ext cx="5398942" cy="357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357298"/>
            <a:ext cx="8229600" cy="6697691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Dentín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presvitá cez sklovinu, spolu určujú </a:t>
            </a:r>
          </a:p>
          <a:p>
            <a:pPr algn="ctr">
              <a:buFont typeface="Wingdings" pitchFamily="2" charset="2"/>
              <a:buNone/>
            </a:pPr>
            <a:r>
              <a:rPr lang="sk-SK" sz="2400" b="1" dirty="0">
                <a:solidFill>
                  <a:srgbClr val="0070C0"/>
                </a:solidFill>
                <a:latin typeface="Bookman Old Style" pitchFamily="18" charset="0"/>
              </a:rPr>
              <a:t>optický vzhľad zuba</a:t>
            </a:r>
          </a:p>
          <a:p>
            <a:pPr>
              <a:buFont typeface="Wingdings" pitchFamily="2" charset="2"/>
              <a:buNone/>
            </a:pPr>
            <a:r>
              <a:rPr lang="sk-SK" sz="2400" b="1" dirty="0">
                <a:solidFill>
                  <a:schemeClr val="accent3"/>
                </a:solidFill>
                <a:latin typeface="Bookman Old Style" pitchFamily="18" charset="0"/>
              </a:rPr>
              <a:t>AMARIS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ponúka odtieňový systém, ktorý nasleduje tento prirodzený princíp a redukuje priamu estetickú dostavbu do dvoch jednoduchých krokov</a:t>
            </a:r>
          </a:p>
        </p:txBody>
      </p:sp>
      <p:pic>
        <p:nvPicPr>
          <p:cNvPr id="161796" name="Picture 4" descr="amaris_syrin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714752"/>
            <a:ext cx="5472112" cy="2549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>
                <a:solidFill>
                  <a:schemeClr val="accent3"/>
                </a:solidFill>
                <a:latin typeface="Bookman Old Style" pitchFamily="18" charset="0"/>
              </a:rPr>
              <a:t>AMARIS - zloženie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rtg. kontrastný, svetlom tuhnúci kompozitný materiál</a:t>
            </a:r>
          </a:p>
        </p:txBody>
      </p:sp>
      <p:sp>
        <p:nvSpPr>
          <p:cNvPr id="162821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427538" y="1628775"/>
            <a:ext cx="4038600" cy="3960813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sk-SK" sz="2400" b="1" u="sng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sk-SK" sz="2400" b="1" u="sng" dirty="0">
                <a:solidFill>
                  <a:schemeClr val="tx1"/>
                </a:solidFill>
                <a:latin typeface="Bookman Old Style" pitchFamily="18" charset="0"/>
              </a:rPr>
              <a:t>Plnivo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80  %</a:t>
            </a: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silanizovaná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sklo- keramika</a:t>
            </a: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    </a:t>
            </a: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Ø 0,7 µm</a:t>
            </a: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vysoko</a:t>
            </a: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fun</a:t>
            </a:r>
            <a:r>
              <a:rPr lang="sk-SK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kc</a:t>
            </a:r>
            <a:r>
              <a:rPr lang="en-US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ionaliz</a:t>
            </a:r>
            <a:r>
              <a:rPr lang="sk-SK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ované</a:t>
            </a: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častice kremíka</a:t>
            </a:r>
            <a:endParaRPr lang="en-US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nové</a:t>
            </a: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Iso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-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plnivo</a:t>
            </a:r>
          </a:p>
          <a:p>
            <a:pPr>
              <a:lnSpc>
                <a:spcPct val="80000"/>
              </a:lnSpc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endParaRPr lang="de-DE" sz="2400" b="1" u="sng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6282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684213" y="1773238"/>
            <a:ext cx="3455987" cy="381635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sk-SK" sz="2400" b="1" u="sng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sk-SK" sz="2400" b="1" u="sng" dirty="0">
                <a:solidFill>
                  <a:schemeClr val="accent2"/>
                </a:solidFill>
                <a:latin typeface="Bookman Old Style" pitchFamily="18" charset="0"/>
              </a:rPr>
              <a:t>Živica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metakrylátová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matrix</a:t>
            </a:r>
            <a:endParaRPr lang="sk-SK" sz="2400" b="1" dirty="0">
              <a:solidFill>
                <a:schemeClr val="accent2"/>
              </a:solidFill>
              <a:latin typeface="Bookman Old Style" pitchFamily="18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Bis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- GMA</a:t>
            </a:r>
          </a:p>
          <a:p>
            <a:pPr algn="ctr"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  UDMA</a:t>
            </a:r>
          </a:p>
          <a:p>
            <a:pPr algn="ctr"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TEGDMA</a:t>
            </a:r>
          </a:p>
        </p:txBody>
      </p:sp>
      <p:sp>
        <p:nvSpPr>
          <p:cNvPr id="162822" name="Text Box 6"/>
          <p:cNvSpPr txBox="1">
            <a:spLocks noChangeArrowheads="1"/>
          </p:cNvSpPr>
          <p:nvPr/>
        </p:nvSpPr>
        <p:spPr bwMode="auto">
          <a:xfrm>
            <a:off x="735013" y="5943600"/>
            <a:ext cx="788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b="1" dirty="0" err="1">
                <a:solidFill>
                  <a:schemeClr val="accent2"/>
                </a:solidFill>
                <a:latin typeface="Arial" charset="0"/>
              </a:rPr>
              <a:t>Mikrohybridný</a:t>
            </a:r>
            <a:r>
              <a:rPr lang="sk-SK" sz="2000" b="1" dirty="0">
                <a:solidFill>
                  <a:schemeClr val="accent2"/>
                </a:solidFill>
                <a:latin typeface="Arial" charset="0"/>
              </a:rPr>
              <a:t> kompozit s pridaným </a:t>
            </a:r>
            <a:r>
              <a:rPr lang="sk-SK" sz="2000" b="1" dirty="0" err="1">
                <a:solidFill>
                  <a:schemeClr val="accent2"/>
                </a:solidFill>
                <a:latin typeface="Arial" charset="0"/>
              </a:rPr>
              <a:t>nanoplnivom</a:t>
            </a:r>
            <a:r>
              <a:rPr lang="sk-SK" sz="2000" b="1" dirty="0">
                <a:solidFill>
                  <a:schemeClr val="accent2"/>
                </a:solidFill>
                <a:latin typeface="Arial" charset="0"/>
              </a:rPr>
              <a:t> a </a:t>
            </a:r>
            <a:r>
              <a:rPr lang="sk-SK" sz="2000" b="1" dirty="0" err="1">
                <a:solidFill>
                  <a:schemeClr val="accent2"/>
                </a:solidFill>
                <a:latin typeface="Arial" charset="0"/>
              </a:rPr>
              <a:t>Iso</a:t>
            </a:r>
            <a:r>
              <a:rPr lang="sk-SK" sz="2000" b="1" dirty="0">
                <a:solidFill>
                  <a:schemeClr val="accent2"/>
                </a:solidFill>
                <a:latin typeface="Arial" charset="0"/>
              </a:rPr>
              <a:t> plnivom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Význam plniva</a:t>
            </a:r>
          </a:p>
        </p:txBody>
      </p:sp>
      <p:sp>
        <p:nvSpPr>
          <p:cNvPr id="1751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FF00FF"/>
              </a:buClr>
              <a:buFont typeface="Wingdings" pitchFamily="2" charset="2"/>
              <a:buChar char="Ø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pri polymerizácii sa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monoméry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živice približujú 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zosieťujú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sa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aby sa predišlo kontrakcii, používajú sa plnivá</a:t>
            </a: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Tvrdé plnivá podstatne zvyšujú:  - pevnosť materiálu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                                                - odolnosť voči abrázii</a:t>
            </a:r>
          </a:p>
          <a:p>
            <a:pPr>
              <a:buFont typeface="Wingdings" pitchFamily="2" charset="2"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Vysoký obsah plniva je dôležitý!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Čím viac plniva, tým menej živice, tým menšia kontrakcia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571604" y="274638"/>
            <a:ext cx="7115196" cy="850900"/>
          </a:xfrm>
        </p:spPr>
        <p:txBody>
          <a:bodyPr>
            <a:normAutofit/>
          </a:bodyPr>
          <a:lstStyle/>
          <a:p>
            <a:r>
              <a:rPr lang="sk-SK" sz="3200" dirty="0">
                <a:latin typeface="Bookman Old Style" pitchFamily="18" charset="0"/>
              </a:rPr>
              <a:t>Význam plniva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400675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MIKROHYBRIDNÉ KOMPOZITY 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: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uloženie plniva do matrice je homogénnejšie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podmieňuje tak </a:t>
            </a:r>
            <a:r>
              <a:rPr lang="sk-SK" sz="2400" u="sng" dirty="0">
                <a:solidFill>
                  <a:schemeClr val="tx1"/>
                </a:solidFill>
                <a:latin typeface="Bookman Old Style" pitchFamily="18" charset="0"/>
              </a:rPr>
              <a:t>dobrú </a:t>
            </a:r>
            <a:r>
              <a:rPr lang="sk-SK" sz="2400" u="sng" dirty="0" err="1">
                <a:solidFill>
                  <a:schemeClr val="tx1"/>
                </a:solidFill>
                <a:latin typeface="Bookman Old Style" pitchFamily="18" charset="0"/>
              </a:rPr>
              <a:t>leštiteľnosť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majú väčšiu kontaktnú plochu k živici, čím </a:t>
            </a:r>
            <a:r>
              <a:rPr lang="sk-SK" sz="2400" u="sng" dirty="0">
                <a:solidFill>
                  <a:schemeClr val="tx1"/>
                </a:solidFill>
                <a:latin typeface="Bookman Old Style" pitchFamily="18" charset="0"/>
              </a:rPr>
              <a:t>stúpa viskozita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FontTx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Dobrá estetika ide na úkor obsahu plniva a prináša so sebou vyššiu polymerizačnú kontrakciu</a:t>
            </a:r>
          </a:p>
          <a:p>
            <a:pPr algn="ctr">
              <a:buFontTx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 vyplniť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mikrohybrid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menším plnivom = zlepšenie kontrakcie</a:t>
            </a:r>
          </a:p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 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Riešenie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: </a:t>
            </a:r>
            <a:r>
              <a:rPr lang="sk-SK" sz="2400" b="1" u="sng" dirty="0">
                <a:solidFill>
                  <a:schemeClr val="accent2"/>
                </a:solidFill>
                <a:latin typeface="Bookman Old Style" pitchFamily="18" charset="0"/>
              </a:rPr>
              <a:t>NANOČASTICE</a:t>
            </a:r>
            <a:r>
              <a:rPr lang="sk-SK" sz="2400" b="1" u="sng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dirty="0" err="1">
                <a:solidFill>
                  <a:schemeClr val="accent2"/>
                </a:solidFill>
                <a:latin typeface="Bookman Old Style" pitchFamily="18" charset="0"/>
              </a:rPr>
              <a:t>Nanotechnológia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„ kľúčová technológia  21. storočia“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nanočastice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:  10 - 100 nm ( tesne pod vlnovou dĺžkou viditeľného svetla )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zmes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mikroplniva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so živicou - lepivá hustá masa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tá istá zmes s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nanočasticami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-  tekutá ako olej</a:t>
            </a:r>
          </a:p>
          <a:p>
            <a:pPr>
              <a:buClr>
                <a:srgbClr val="FF66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66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Na tejto báze možné vyrobiť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kompozity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 obsahom plniva 80%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dirty="0" err="1">
                <a:solidFill>
                  <a:schemeClr val="accent2"/>
                </a:solidFill>
                <a:latin typeface="Bookman Old Style" pitchFamily="18" charset="0"/>
              </a:rPr>
              <a:t>Nanotechnológia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„ kľúčová technológia  21. storočia“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Nanočastice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vytvárajú v matrici sieťový efekt, ktorý: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znižuje polymerizačnú kontrakciu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zlepšuje odolnosť voči lomu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zlepšuje hranovú stabilitu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zlepšuje odolnosť voči abrázii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Pozitívny fenomén:   </a:t>
            </a:r>
            <a:r>
              <a:rPr lang="sk-SK" sz="2400" b="1" u="sng" dirty="0" err="1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translucencia</a:t>
            </a:r>
            <a:r>
              <a:rPr lang="sk-SK" sz="2400" b="1" u="sng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disperzných </a:t>
            </a:r>
            <a:r>
              <a:rPr lang="sk-SK" sz="2400" b="1" u="sng" dirty="0" err="1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nanočastíc</a:t>
            </a:r>
            <a:endParaRPr lang="sk-SK" sz="2400" b="1" u="sng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nedochádza k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absorbcii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svetla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svetlo preniká cez materiál ako cez sklo</a:t>
            </a:r>
          </a:p>
          <a:p>
            <a:pPr>
              <a:lnSpc>
                <a:spcPct val="90000"/>
              </a:lnSpc>
              <a:buClr>
                <a:srgbClr val="FF00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500098" y="1371600"/>
            <a:ext cx="8885146" cy="3986226"/>
          </a:xfrm>
        </p:spPr>
        <p:txBody>
          <a:bodyPr>
            <a:normAutofit/>
          </a:bodyPr>
          <a:lstStyle/>
          <a:p>
            <a:r>
              <a:rPr lang="sk-SK" sz="13900" dirty="0" smtClean="0">
                <a:solidFill>
                  <a:schemeClr val="accent3"/>
                </a:solidFill>
                <a:latin typeface="Bookman Old Style" pitchFamily="18" charset="0"/>
              </a:rPr>
              <a:t>AMARIS</a:t>
            </a:r>
            <a: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4900" dirty="0" smtClean="0">
                <a:solidFill>
                  <a:schemeClr val="tx1"/>
                </a:solidFill>
                <a:latin typeface="Bookman Old Style" pitchFamily="18" charset="0"/>
              </a:rPr>
              <a:t>fyzikálne </a:t>
            </a:r>
            <a:r>
              <a:rPr lang="sk-SK" sz="4900" dirty="0">
                <a:solidFill>
                  <a:schemeClr val="tx1"/>
                </a:solidFill>
                <a:latin typeface="Bookman Old Style" pitchFamily="18" charset="0"/>
              </a:rPr>
              <a:t>vlastnosti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71538" y="274638"/>
            <a:ext cx="7615262" cy="1154098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</a:p>
        </p:txBody>
      </p:sp>
      <p:pic>
        <p:nvPicPr>
          <p:cNvPr id="167946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508125"/>
            <a:ext cx="6913562" cy="45847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b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3200" u="sng" dirty="0">
                <a:solidFill>
                  <a:schemeClr val="accent2"/>
                </a:solidFill>
                <a:latin typeface="Bookman Old Style" pitchFamily="18" charset="0"/>
              </a:rPr>
              <a:t>Povrchová tvrdosť</a:t>
            </a:r>
          </a:p>
        </p:txBody>
      </p:sp>
      <p:pic>
        <p:nvPicPr>
          <p:cNvPr id="17920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2844" y="2357430"/>
            <a:ext cx="4714906" cy="3143272"/>
          </a:xfrm>
          <a:noFill/>
          <a:ln/>
        </p:spPr>
      </p:pic>
      <p:sp>
        <p:nvSpPr>
          <p:cNvPr id="17920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3438" y="1700212"/>
            <a:ext cx="4259262" cy="4872059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Opotrebovanie žuvacím tlakom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centrálny aspekt pre trvalosť materiálu</a:t>
            </a: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odlamovanie hrán</a:t>
            </a: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strata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oklúzie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strata lesku</a:t>
            </a:r>
          </a:p>
          <a:p>
            <a:pPr>
              <a:buFontTx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Extrémne vysoký obsah plnív a sférické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nanočastice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dávajú materiálu AMARIS veľmi tvrdý povrch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28604"/>
            <a:ext cx="8329642" cy="1357322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b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3200" u="sng" dirty="0" err="1">
                <a:solidFill>
                  <a:schemeClr val="accent2"/>
                </a:solidFill>
                <a:effectLst/>
                <a:latin typeface="Bookman Old Style" pitchFamily="18" charset="0"/>
              </a:rPr>
              <a:t>Abrazivita</a:t>
            </a:r>
            <a:endParaRPr lang="sk-SK" sz="3200" u="sng" dirty="0">
              <a:solidFill>
                <a:schemeClr val="accent2"/>
              </a:solidFill>
              <a:effectLst/>
              <a:latin typeface="Bookman Old Style" pitchFamily="18" charset="0"/>
            </a:endParaRPr>
          </a:p>
        </p:txBody>
      </p:sp>
      <p:pic>
        <p:nvPicPr>
          <p:cNvPr id="18125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2143116"/>
            <a:ext cx="5338763" cy="4321175"/>
          </a:xfrm>
          <a:noFill/>
          <a:ln/>
        </p:spPr>
      </p:pic>
      <p:sp>
        <p:nvSpPr>
          <p:cNvPr id="181253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6011863" y="2349500"/>
            <a:ext cx="3132137" cy="280828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AMARIS je veľmi tvrdý, voči abrázii odolný materiál.</a:t>
            </a: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mechanicky dlhá životnosť výplne</a:t>
            </a: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trvácnosť materiálu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b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3200" u="sng" dirty="0">
                <a:solidFill>
                  <a:schemeClr val="accent2"/>
                </a:solidFill>
                <a:latin typeface="Bookman Old Style" pitchFamily="18" charset="0"/>
              </a:rPr>
              <a:t>Povrchový lesk</a:t>
            </a:r>
          </a:p>
        </p:txBody>
      </p:sp>
      <p:pic>
        <p:nvPicPr>
          <p:cNvPr id="1843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28" y="2214554"/>
            <a:ext cx="6553200" cy="4176712"/>
          </a:xfrm>
          <a:noFill/>
          <a:ln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704088"/>
            <a:ext cx="8229600" cy="136759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b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3600" u="sng" dirty="0">
                <a:solidFill>
                  <a:schemeClr val="accent2"/>
                </a:solidFill>
                <a:latin typeface="Bookman Old Style" pitchFamily="18" charset="0"/>
              </a:rPr>
              <a:t>Polymerizačná kontrakcia</a:t>
            </a:r>
          </a:p>
        </p:txBody>
      </p:sp>
      <p:pic>
        <p:nvPicPr>
          <p:cNvPr id="185348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791618"/>
            <a:ext cx="4038600" cy="2692401"/>
          </a:xfrm>
          <a:noFill/>
          <a:ln/>
        </p:spPr>
      </p:pic>
      <p:sp>
        <p:nvSpPr>
          <p:cNvPr id="185349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5076825" y="1600200"/>
            <a:ext cx="3609975" cy="452596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Koncept AMARIS minimalizuje kontrakciu a zároveň aj termickú rozťažnosť materiálu na hranicu, zodpovedajúcu rozťažnosti zubných tkanív.</a:t>
            </a: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5984" y="704088"/>
            <a:ext cx="6400816" cy="1143000"/>
          </a:xfrm>
        </p:spPr>
        <p:txBody>
          <a:bodyPr/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rgbClr val="FF0000"/>
                </a:solidFill>
                <a:latin typeface="Bookman Old Style" pitchFamily="18" charset="0"/>
              </a:rPr>
              <a:t>S</a:t>
            </a:r>
            <a:r>
              <a:rPr lang="sk-SK" sz="2400" u="sng" dirty="0">
                <a:solidFill>
                  <a:srgbClr val="FF0000"/>
                </a:solidFill>
                <a:latin typeface="Bookman Old Style" pitchFamily="18" charset="0"/>
              </a:rPr>
              <a:t>vetelná rezistencia</a:t>
            </a:r>
          </a:p>
        </p:txBody>
      </p:sp>
      <p:pic>
        <p:nvPicPr>
          <p:cNvPr id="1873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571" y="2415595"/>
            <a:ext cx="5142857" cy="3428572"/>
          </a:xfrm>
          <a:noFill/>
          <a:ln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14480" y="274638"/>
            <a:ext cx="6972320" cy="1439850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fyzikálne parametre</a:t>
            </a:r>
            <a:r>
              <a:rPr lang="sk-SK" sz="2400" dirty="0">
                <a:solidFill>
                  <a:schemeClr val="accent2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2400" u="sng" dirty="0">
                <a:solidFill>
                  <a:srgbClr val="FF0000"/>
                </a:solidFill>
                <a:latin typeface="Bookman Old Style" pitchFamily="18" charset="0"/>
              </a:rPr>
              <a:t>Dĺžka polymerizácie</a:t>
            </a:r>
          </a:p>
        </p:txBody>
      </p:sp>
      <p:pic>
        <p:nvPicPr>
          <p:cNvPr id="18842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2976" y="2071678"/>
            <a:ext cx="6457970" cy="406755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143108" y="704088"/>
            <a:ext cx="6543692" cy="65321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</a:p>
        </p:txBody>
      </p:sp>
      <p:pic>
        <p:nvPicPr>
          <p:cNvPr id="168964" name="Picture 4" descr="amaris_syringe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95513" y="1628775"/>
            <a:ext cx="4897437" cy="1439863"/>
          </a:xfrm>
          <a:noFill/>
          <a:ln/>
        </p:spPr>
      </p:pic>
      <p:pic>
        <p:nvPicPr>
          <p:cNvPr id="168965" name="Picture 5" descr="amaris_syringe2(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3933825"/>
            <a:ext cx="5084763" cy="1512888"/>
          </a:xfrm>
          <a:prstGeom prst="rect">
            <a:avLst/>
          </a:prstGeom>
          <a:noFill/>
        </p:spPr>
      </p:pic>
      <p:sp>
        <p:nvSpPr>
          <p:cNvPr id="168966" name="Rectangle 6"/>
          <p:cNvSpPr>
            <a:spLocks noChangeArrowheads="1"/>
          </p:cNvSpPr>
          <p:nvPr/>
        </p:nvSpPr>
        <p:spPr bwMode="auto">
          <a:xfrm>
            <a:off x="2443163" y="3248025"/>
            <a:ext cx="4721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</a:pPr>
            <a:r>
              <a:rPr lang="de-DE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 </a:t>
            </a:r>
            <a:r>
              <a:rPr lang="sk-SK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opáknych</a:t>
            </a:r>
            <a:r>
              <a:rPr lang="sk-SK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odtieňov</a:t>
            </a:r>
            <a:r>
              <a:rPr lang="de-DE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:</a:t>
            </a:r>
            <a:r>
              <a:rPr lang="sk-SK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de-DE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O1, O2, O3, O4, O5</a:t>
            </a:r>
          </a:p>
          <a:p>
            <a:pPr eaLnBrk="0" hangingPunct="0"/>
            <a:endParaRPr lang="de-DE" dirty="0">
              <a:solidFill>
                <a:srgbClr val="FFCC66"/>
              </a:solidFill>
              <a:latin typeface="Arial" charset="0"/>
            </a:endParaRPr>
          </a:p>
        </p:txBody>
      </p:sp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2679700" y="5772150"/>
            <a:ext cx="42687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</a:pPr>
            <a:r>
              <a:rPr lang="de-DE" b="1" dirty="0">
                <a:latin typeface="Arial" charset="0"/>
              </a:rPr>
              <a:t>3 </a:t>
            </a:r>
            <a:r>
              <a:rPr lang="sk-SK" b="1" dirty="0" err="1">
                <a:latin typeface="Arial" charset="0"/>
              </a:rPr>
              <a:t>translucentné</a:t>
            </a:r>
            <a:r>
              <a:rPr lang="sk-SK" b="1" dirty="0">
                <a:latin typeface="Arial" charset="0"/>
              </a:rPr>
              <a:t> odtiene</a:t>
            </a:r>
            <a:r>
              <a:rPr lang="de-DE" b="1" dirty="0">
                <a:latin typeface="Arial" charset="0"/>
              </a:rPr>
              <a:t>: TL, TN, TD</a:t>
            </a:r>
          </a:p>
          <a:p>
            <a:pPr eaLnBrk="0" hangingPunct="0"/>
            <a:endParaRPr lang="de-DE" dirty="0">
              <a:solidFill>
                <a:srgbClr val="FFCC66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43174" y="704088"/>
            <a:ext cx="6043626" cy="653210"/>
          </a:xfrm>
        </p:spPr>
        <p:txBody>
          <a:bodyPr>
            <a:no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</a:p>
        </p:txBody>
      </p:sp>
      <p:pic>
        <p:nvPicPr>
          <p:cNvPr id="169989" name="Picture 5" descr="amaris_syringe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150" y="1700213"/>
            <a:ext cx="5257800" cy="1296987"/>
          </a:xfrm>
          <a:noFill/>
          <a:ln/>
        </p:spPr>
      </p:pic>
      <p:pic>
        <p:nvPicPr>
          <p:cNvPr id="169988" name="Picture 4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4221163"/>
            <a:ext cx="5616575" cy="2087562"/>
          </a:xfrm>
          <a:prstGeom prst="rect">
            <a:avLst/>
          </a:prstGeom>
          <a:noFill/>
        </p:spPr>
      </p:pic>
      <p:sp>
        <p:nvSpPr>
          <p:cNvPr id="169990" name="Rectangle 6"/>
          <p:cNvSpPr>
            <a:spLocks noChangeArrowheads="1"/>
          </p:cNvSpPr>
          <p:nvPr/>
        </p:nvSpPr>
        <p:spPr bwMode="auto">
          <a:xfrm>
            <a:off x="2051050" y="3357563"/>
            <a:ext cx="5184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DE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 </a:t>
            </a:r>
            <a:r>
              <a:rPr lang="sk-SK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opáknych</a:t>
            </a:r>
            <a:r>
              <a:rPr lang="sk-SK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sk-SK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dentínových</a:t>
            </a:r>
            <a:r>
              <a:rPr lang="sk-SK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odtieňov pokrýva celé spektrum odtieňov </a:t>
            </a:r>
            <a:r>
              <a:rPr lang="sk-SK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dentínu</a:t>
            </a:r>
            <a:r>
              <a:rPr lang="de-DE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43174" y="704088"/>
            <a:ext cx="6043626" cy="653210"/>
          </a:xfrm>
        </p:spPr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</a:p>
        </p:txBody>
      </p:sp>
      <p:pic>
        <p:nvPicPr>
          <p:cNvPr id="171012" name="Picture 4" descr="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4214818"/>
            <a:ext cx="3901440" cy="1859280"/>
          </a:xfrm>
          <a:noFill/>
          <a:ln/>
        </p:spPr>
      </p:pic>
      <p:pic>
        <p:nvPicPr>
          <p:cNvPr id="171013" name="Picture 5" descr="amaris_syringe2(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1557338"/>
            <a:ext cx="4679950" cy="1223962"/>
          </a:xfrm>
          <a:prstGeom prst="rect">
            <a:avLst/>
          </a:prstGeom>
          <a:noFill/>
        </p:spPr>
      </p:pic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286000" y="3040063"/>
            <a:ext cx="4572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000" b="1" dirty="0">
                <a:latin typeface="Arial" charset="0"/>
              </a:rPr>
              <a:t>3 </a:t>
            </a:r>
            <a:r>
              <a:rPr lang="sk-SK" sz="2000" b="1" dirty="0" err="1">
                <a:latin typeface="Arial" charset="0"/>
              </a:rPr>
              <a:t>translucentné</a:t>
            </a:r>
            <a:r>
              <a:rPr lang="sk-SK" sz="2000" b="1" dirty="0">
                <a:latin typeface="Arial" charset="0"/>
              </a:rPr>
              <a:t> odtiene</a:t>
            </a:r>
            <a:r>
              <a:rPr lang="de-DE" sz="2000" b="1" dirty="0">
                <a:latin typeface="Arial" charset="0"/>
              </a:rPr>
              <a:t>: TL, TN, TD</a:t>
            </a:r>
          </a:p>
          <a:p>
            <a:pPr eaLnBrk="0" hangingPunct="0">
              <a:spcBef>
                <a:spcPct val="50000"/>
              </a:spcBef>
            </a:pPr>
            <a:endParaRPr lang="de-DE" sz="2000" dirty="0">
              <a:solidFill>
                <a:srgbClr val="FFCC66"/>
              </a:solidFill>
              <a:latin typeface="Arial" charset="0"/>
            </a:endParaRPr>
          </a:p>
        </p:txBody>
      </p:sp>
      <p:sp>
        <p:nvSpPr>
          <p:cNvPr id="171015" name="Rectangle 7"/>
          <p:cNvSpPr>
            <a:spLocks noChangeArrowheads="1"/>
          </p:cNvSpPr>
          <p:nvPr/>
        </p:nvSpPr>
        <p:spPr bwMode="auto">
          <a:xfrm>
            <a:off x="2771775" y="3554413"/>
            <a:ext cx="36718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400" b="1" dirty="0">
                <a:solidFill>
                  <a:schemeClr val="accent2"/>
                </a:solidFill>
                <a:latin typeface="Arial" charset="0"/>
              </a:rPr>
              <a:t>Light,</a:t>
            </a:r>
            <a:r>
              <a:rPr lang="sk-SK" sz="2400" b="1" dirty="0">
                <a:solidFill>
                  <a:schemeClr val="accent2"/>
                </a:solidFill>
                <a:latin typeface="Arial" charset="0"/>
              </a:rPr>
              <a:t>   </a:t>
            </a:r>
            <a:r>
              <a:rPr lang="de-DE" sz="2400" b="1" dirty="0">
                <a:solidFill>
                  <a:schemeClr val="accent2"/>
                </a:solidFill>
                <a:latin typeface="Arial" charset="0"/>
              </a:rPr>
              <a:t> Neutral, </a:t>
            </a:r>
            <a:r>
              <a:rPr lang="sk-SK" sz="2400" b="1" dirty="0">
                <a:solidFill>
                  <a:schemeClr val="accent2"/>
                </a:solidFill>
                <a:latin typeface="Arial" charset="0"/>
              </a:rPr>
              <a:t>   </a:t>
            </a:r>
            <a:r>
              <a:rPr lang="de-DE" sz="2400" b="1" dirty="0">
                <a:solidFill>
                  <a:schemeClr val="accent2"/>
                </a:solidFill>
                <a:latin typeface="Arial" charset="0"/>
              </a:rPr>
              <a:t>Dark</a:t>
            </a:r>
          </a:p>
          <a:p>
            <a:pPr eaLnBrk="0" hangingPunct="0"/>
            <a:endParaRPr lang="de-DE" sz="2400" dirty="0">
              <a:solidFill>
                <a:srgbClr val="FFCC66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14414" y="704088"/>
            <a:ext cx="7472386" cy="796086"/>
          </a:xfrm>
        </p:spPr>
        <p:txBody>
          <a:bodyPr>
            <a:normAutofit fontScale="90000"/>
          </a:bodyPr>
          <a:lstStyle/>
          <a:p>
            <a:r>
              <a:rPr lang="de-DE" sz="3600" dirty="0">
                <a:solidFill>
                  <a:schemeClr val="accent2"/>
                </a:solidFill>
                <a:latin typeface="Bookman Old Style" pitchFamily="18" charset="0"/>
              </a:rPr>
              <a:t>A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MARIS</a:t>
            </a:r>
            <a:r>
              <a:rPr lang="de-DE" sz="36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de-DE" sz="3600" dirty="0" err="1">
                <a:solidFill>
                  <a:schemeClr val="accent2"/>
                </a:solidFill>
                <a:latin typeface="Bookman Old Style" pitchFamily="18" charset="0"/>
              </a:rPr>
              <a:t>individu</a:t>
            </a:r>
            <a:r>
              <a:rPr lang="sk-SK" sz="3600" dirty="0" err="1">
                <a:solidFill>
                  <a:schemeClr val="accent2"/>
                </a:solidFill>
                <a:latin typeface="Bookman Old Style" pitchFamily="18" charset="0"/>
              </a:rPr>
              <a:t>álne</a:t>
            </a:r>
            <a:r>
              <a:rPr lang="de-DE" sz="36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odtiene</a:t>
            </a:r>
            <a:r>
              <a:rPr lang="de-DE" sz="3600" dirty="0">
                <a:solidFill>
                  <a:schemeClr val="accent2"/>
                </a:solidFill>
                <a:latin typeface="Bookman Old Style" pitchFamily="18" charset="0"/>
              </a:rPr>
              <a:t> (</a:t>
            </a:r>
            <a:r>
              <a:rPr lang="de-DE" sz="3600" dirty="0" err="1">
                <a:solidFill>
                  <a:srgbClr val="FF0000"/>
                </a:solidFill>
                <a:latin typeface="Bookman Old Style" pitchFamily="18" charset="0"/>
              </a:rPr>
              <a:t>flowable</a:t>
            </a:r>
            <a:r>
              <a:rPr lang="de-DE" sz="3600" dirty="0">
                <a:solidFill>
                  <a:schemeClr val="accent2"/>
                </a:solidFill>
                <a:latin typeface="Bookman Old Style" pitchFamily="18" charset="0"/>
              </a:rPr>
              <a:t>)</a:t>
            </a:r>
            <a:endParaRPr lang="sk-SK" sz="36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174084" name="Picture 4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560" y="3303111"/>
            <a:ext cx="7802880" cy="1653540"/>
          </a:xfrm>
          <a:noFill/>
          <a:ln/>
        </p:spPr>
      </p:pic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323850" y="1703388"/>
            <a:ext cx="4679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 vysoko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translucentné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incizálne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hrany</a:t>
            </a:r>
            <a:r>
              <a:rPr lang="de-DE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</a:p>
          <a:p>
            <a:pPr marL="342900" indent="-3429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malé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sklovinné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alebo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incizálne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defekty</a:t>
            </a:r>
            <a:endParaRPr lang="de-DE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342900" indent="-3429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vysoko lesklá konečná vrstva</a:t>
            </a:r>
            <a:endParaRPr lang="de-DE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342900" indent="-342900" algn="ctr" eaLnBrk="0" hangingPunct="0"/>
            <a:endParaRPr lang="de-DE" dirty="0">
              <a:solidFill>
                <a:srgbClr val="FFCC66"/>
              </a:solidFill>
              <a:latin typeface="Arial" charset="0"/>
            </a:endParaRPr>
          </a:p>
        </p:txBody>
      </p:sp>
      <p:sp>
        <p:nvSpPr>
          <p:cNvPr id="174086" name="Rectangle 6"/>
          <p:cNvSpPr>
            <a:spLocks noChangeArrowheads="1"/>
          </p:cNvSpPr>
          <p:nvPr/>
        </p:nvSpPr>
        <p:spPr bwMode="auto">
          <a:xfrm>
            <a:off x="5724525" y="5257800"/>
            <a:ext cx="34194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prekrytie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diskolorácií</a:t>
            </a:r>
            <a:endParaRPr lang="de-DE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342900" indent="-3429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sk-SK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krčková</a:t>
            </a:r>
            <a:r>
              <a:rPr lang="sk-SK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oblasť starších ľudí</a:t>
            </a:r>
            <a:endParaRPr lang="de-DE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342900" indent="-342900" algn="ctr" eaLnBrk="0" hangingPunct="0">
              <a:buClr>
                <a:srgbClr val="FF00FF"/>
              </a:buClr>
              <a:buFont typeface="Wingdings" pitchFamily="2" charset="2"/>
              <a:buChar char="§"/>
            </a:pPr>
            <a:endParaRPr lang="de-DE" dirty="0">
              <a:solidFill>
                <a:srgbClr val="FFCC66"/>
              </a:solidFill>
              <a:latin typeface="Arial" charset="0"/>
            </a:endParaRPr>
          </a:p>
        </p:txBody>
      </p:sp>
      <p:sp>
        <p:nvSpPr>
          <p:cNvPr id="174087" name="Line 7"/>
          <p:cNvSpPr>
            <a:spLocks noChangeShapeType="1"/>
          </p:cNvSpPr>
          <p:nvPr/>
        </p:nvSpPr>
        <p:spPr bwMode="auto">
          <a:xfrm flipV="1">
            <a:off x="1619250" y="2708275"/>
            <a:ext cx="0" cy="504825"/>
          </a:xfrm>
          <a:prstGeom prst="line">
            <a:avLst/>
          </a:prstGeom>
          <a:noFill/>
          <a:ln w="9525">
            <a:solidFill>
              <a:srgbClr val="FFCC66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174088" name="Line 8"/>
          <p:cNvSpPr>
            <a:spLocks noChangeShapeType="1"/>
          </p:cNvSpPr>
          <p:nvPr/>
        </p:nvSpPr>
        <p:spPr bwMode="auto">
          <a:xfrm>
            <a:off x="7380288" y="4508500"/>
            <a:ext cx="0" cy="649288"/>
          </a:xfrm>
          <a:prstGeom prst="line">
            <a:avLst/>
          </a:prstGeom>
          <a:noFill/>
          <a:ln w="9525">
            <a:solidFill>
              <a:srgbClr val="FFCC66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43174" y="704088"/>
            <a:ext cx="6043626" cy="65321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0" hangingPunct="0">
              <a:spcBef>
                <a:spcPct val="0"/>
              </a:spcBef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● 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pokrýva celé farebné spektrum</a:t>
            </a: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● </a:t>
            </a:r>
            <a:r>
              <a:rPr lang="sk-SK" sz="2400" dirty="0" err="1">
                <a:solidFill>
                  <a:schemeClr val="tx1"/>
                </a:solidFill>
                <a:effectLst/>
                <a:latin typeface="Bookman Old Style" pitchFamily="18" charset="0"/>
              </a:rPr>
              <a:t>úľahčený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výber farby</a:t>
            </a: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 </a:t>
            </a:r>
            <a:endParaRPr lang="sk-SK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eaLnBrk="0" hangingPunct="0">
              <a:spcBef>
                <a:spcPct val="0"/>
              </a:spcBef>
              <a:buClr>
                <a:srgbClr val="FF00FF"/>
              </a:buClr>
              <a:buFont typeface="Wingdings" pitchFamily="2" charset="2"/>
              <a:buNone/>
            </a:pPr>
            <a:r>
              <a:rPr lang="de-DE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● </a:t>
            </a:r>
            <a:r>
              <a:rPr lang="sk-SK" sz="2400" dirty="0">
                <a:solidFill>
                  <a:schemeClr val="tx1"/>
                </a:solidFill>
                <a:effectLst/>
                <a:latin typeface="Bookman Old Style" pitchFamily="18" charset="0"/>
              </a:rPr>
              <a:t>umožňuje prispôsobovanie počas modelácie</a:t>
            </a:r>
            <a:endParaRPr lang="de-DE" sz="2400" dirty="0"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720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571612"/>
            <a:ext cx="4302141" cy="244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de-DE" sz="24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de-DE" sz="2400" b="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de-DE" sz="2400" b="0" dirty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b="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73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sk-SK" sz="2400" b="1" u="sng" dirty="0">
                <a:solidFill>
                  <a:schemeClr val="accent2"/>
                </a:solidFill>
                <a:latin typeface="Bookman Old Style" pitchFamily="18" charset="0"/>
              </a:rPr>
              <a:t>technika dvoch vrstiev</a:t>
            </a:r>
          </a:p>
          <a:p>
            <a:pPr>
              <a:buFont typeface="Wingdings" pitchFamily="2" charset="2"/>
              <a:buNone/>
            </a:pPr>
            <a:endParaRPr lang="de-DE" sz="2400" b="1" u="sng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 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opákny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odtieň</a:t>
            </a:r>
            <a:endParaRPr lang="de-DE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66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všetky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dentínové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farby</a:t>
            </a:r>
            <a:endParaRPr lang="de-DE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66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bez sivej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translucencie</a:t>
            </a:r>
            <a:endParaRPr lang="de-DE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 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translucentný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odtieň</a:t>
            </a:r>
            <a:endParaRPr lang="de-DE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opacita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a hĺbka skloviny</a:t>
            </a:r>
            <a:endParaRPr lang="de-DE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základné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sklovinné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farby</a:t>
            </a:r>
            <a:endParaRPr lang="de-DE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incizálne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hrany</a:t>
            </a:r>
            <a:endParaRPr lang="de-DE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1857356" y="642918"/>
            <a:ext cx="66976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AMARIS </a:t>
            </a:r>
            <a:r>
              <a:rPr lang="sk-SK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farebný koncept</a:t>
            </a:r>
          </a:p>
        </p:txBody>
      </p:sp>
      <p:pic>
        <p:nvPicPr>
          <p:cNvPr id="173061" name="Picture 5" descr="IMG_454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989138"/>
            <a:ext cx="2951163" cy="3887787"/>
          </a:xfrm>
          <a:prstGeom prst="rect">
            <a:avLst/>
          </a:prstGeom>
          <a:noFill/>
        </p:spPr>
      </p:pic>
      <p:sp>
        <p:nvSpPr>
          <p:cNvPr id="173063" name="Line 7"/>
          <p:cNvSpPr>
            <a:spLocks noChangeShapeType="1"/>
          </p:cNvSpPr>
          <p:nvPr/>
        </p:nvSpPr>
        <p:spPr bwMode="auto">
          <a:xfrm>
            <a:off x="3708400" y="2852738"/>
            <a:ext cx="2663825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173064" name="Line 8"/>
          <p:cNvSpPr>
            <a:spLocks noChangeShapeType="1"/>
          </p:cNvSpPr>
          <p:nvPr/>
        </p:nvSpPr>
        <p:spPr bwMode="auto">
          <a:xfrm flipV="1">
            <a:off x="4140200" y="3644900"/>
            <a:ext cx="15843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               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100%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translucencia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 = ako sklo</a:t>
            </a:r>
          </a:p>
          <a:p>
            <a:pPr>
              <a:buFont typeface="Wingdings" pitchFamily="2" charset="2"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                  0%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translucencia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   = bez transmisie</a:t>
            </a:r>
          </a:p>
          <a:p>
            <a:pPr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High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Opaque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(HO)                        4%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Opaque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(O)                              8 - 10%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Translucent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(TN,TL,TD)         34 - 36%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High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Translucent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(HT)                   65%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Bežný kompozitný materiál                         cca. 20%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549275"/>
            <a:ext cx="8218488" cy="1236651"/>
          </a:xfrm>
        </p:spPr>
        <p:txBody>
          <a:bodyPr>
            <a:normAutofit/>
          </a:bodyPr>
          <a:lstStyle/>
          <a:p>
            <a:r>
              <a:rPr lang="sk-SK" sz="4900" dirty="0">
                <a:solidFill>
                  <a:schemeClr val="accent2"/>
                </a:solidFill>
                <a:latin typeface="Bookman Old Style" pitchFamily="18" charset="0"/>
              </a:rPr>
              <a:t>AMARIS - farebný koncept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5183187"/>
          </a:xfrm>
        </p:spPr>
        <p:txBody>
          <a:bodyPr>
            <a:normAutofit lnSpcReduction="10000"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1. krok</a:t>
            </a:r>
          </a:p>
          <a:p>
            <a:pPr marL="609600" indent="-609600"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Voľba základného odtieňa pomocou „odtieňového sprievodcu“</a:t>
            </a:r>
          </a:p>
          <a:p>
            <a:pPr marL="609600" indent="-609600"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Aplikácia a vytvrdenie základného odtieňa v oblasti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609600" indent="-609600"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2. krok</a:t>
            </a:r>
          </a:p>
          <a:p>
            <a:pPr marL="609600" indent="-609600"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Zvolený základný odtieň potvrdíme alebo upravíme</a:t>
            </a:r>
          </a:p>
          <a:p>
            <a:pPr marL="609600" indent="-6096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Zvolený odtieň súhlasí   -      TN</a:t>
            </a:r>
          </a:p>
          <a:p>
            <a:pPr marL="609600" indent="-6096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Odtieň svetlejší ako zub -      TD</a:t>
            </a:r>
          </a:p>
          <a:p>
            <a:pPr marL="609600" indent="-609600">
              <a:buClr>
                <a:srgbClr val="FF00FF"/>
              </a:buClr>
              <a:buFont typeface="Wingdings" pitchFamily="2" charset="2"/>
              <a:buChar char="§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Odtieň tmavší ako zub   -      TL   </a:t>
            </a:r>
          </a:p>
          <a:p>
            <a:pPr marL="609600" indent="-609600">
              <a:buClr>
                <a:srgbClr val="FF00FF"/>
              </a:buClr>
              <a:buFont typeface="Wingdings" pitchFamily="2" charset="2"/>
              <a:buChar char="§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609600" indent="-609600">
              <a:buClr>
                <a:srgbClr val="FF00FF"/>
              </a:buClr>
              <a:buFont typeface="Wingdings" pitchFamily="2" charset="2"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Špeciálne odtiene HT a HO</a:t>
            </a:r>
          </a:p>
          <a:p>
            <a:pPr marL="609600" indent="-609600">
              <a:buFont typeface="Wingdings" pitchFamily="2" charset="2"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20070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800" dirty="0">
                <a:solidFill>
                  <a:schemeClr val="accent2"/>
                </a:solidFill>
                <a:latin typeface="Bookman Old Style" pitchFamily="18" charset="0"/>
              </a:rPr>
              <a:t>Indikácie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Clr>
                <a:srgbClr val="FF00FF"/>
              </a:buClr>
              <a:buFont typeface="Wingdings" pitchFamily="2" charset="2"/>
              <a:buChar char="q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Estetické výplne III., IV., a V. triedy vo frontálnom úseku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Estetické výplne I., II., a V. triedy v postrannom úseku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Rekonštrukcie traumaticky poškodených zubov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Priame kompozitné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fazety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diskolorovaných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zubov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Úprava vzhľadu a odtieňov zubov v rámci zlepšenia estetiky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Oprava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vysokoestetických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keramických koruniek,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faziet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Dlahovanie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zubov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dirty="0">
                <a:solidFill>
                  <a:schemeClr val="accent2"/>
                </a:solidFill>
                <a:latin typeface="Bookman Old Style" pitchFamily="18" charset="0"/>
              </a:rPr>
              <a:t>Výhody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Dva jednoduché kroky a výborné výsledky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Prirodzené vrstvenie: odtiene tvorené z vnútra zuba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Intuitívny prístup, žiadne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predvytvorené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odtiene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Nelepivá konzistencia, ideálny pre modelovanie a formovanie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Nízka reakcia na denné a operačné svetlo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Optimálna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leštiteľnosť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Prirodzená fluorescencia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Vysoká farebná stálosť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Dobrý maskovací efekt pri estetických dostavbách</a:t>
            </a:r>
          </a:p>
          <a:p>
            <a:pPr>
              <a:buClr>
                <a:srgbClr val="FF00FF"/>
              </a:buClr>
              <a:buFont typeface="Wingdings" pitchFamily="2" charset="2"/>
              <a:buChar char="Ø"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51050" y="274638"/>
            <a:ext cx="6021412" cy="850900"/>
          </a:xfrm>
        </p:spPr>
        <p:txBody>
          <a:bodyPr>
            <a:noAutofit/>
          </a:bodyPr>
          <a:lstStyle/>
          <a:p>
            <a:pPr algn="l"/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UNIVERZÁLNY KOMPOZIT</a:t>
            </a:r>
          </a:p>
        </p:txBody>
      </p:sp>
      <p:pic>
        <p:nvPicPr>
          <p:cNvPr id="201732" name="Picture 4" descr="IMG_4431"/>
          <p:cNvPicPr>
            <a:picLocks noGrp="1" noChangeArrowheads="1"/>
          </p:cNvPicPr>
          <p:nvPr>
            <p:ph idx="1"/>
          </p:nvPr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>
          <a:xfrm>
            <a:off x="1142976" y="1285860"/>
            <a:ext cx="1655762" cy="2087562"/>
          </a:xfrm>
          <a:noFill/>
          <a:ln/>
        </p:spPr>
      </p:pic>
      <p:pic>
        <p:nvPicPr>
          <p:cNvPr id="201733" name="Picture 5" descr="IMG_440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214422"/>
            <a:ext cx="1584325" cy="2160587"/>
          </a:xfrm>
          <a:prstGeom prst="rect">
            <a:avLst/>
          </a:prstGeom>
          <a:noFill/>
        </p:spPr>
      </p:pic>
      <p:pic>
        <p:nvPicPr>
          <p:cNvPr id="201734" name="Picture 6" descr="IMG_439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1214422"/>
            <a:ext cx="1728787" cy="2160587"/>
          </a:xfrm>
          <a:prstGeom prst="rect">
            <a:avLst/>
          </a:prstGeom>
          <a:noFill/>
        </p:spPr>
      </p:pic>
      <p:pic>
        <p:nvPicPr>
          <p:cNvPr id="201735" name="Picture 7" descr="IMG_4488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4221163"/>
            <a:ext cx="1800225" cy="2303462"/>
          </a:xfrm>
          <a:prstGeom prst="rect">
            <a:avLst/>
          </a:prstGeom>
          <a:noFill/>
        </p:spPr>
      </p:pic>
      <p:pic>
        <p:nvPicPr>
          <p:cNvPr id="201736" name="Picture 8" descr="systemsteuerung"/>
          <p:cNvPicPr>
            <a:picLocks noChangeArrowheads="1"/>
          </p:cNvPicPr>
          <p:nvPr/>
        </p:nvPicPr>
        <p:blipFill>
          <a:blip r:embed="rId6">
            <a:lum bright="22000" contrast="20000"/>
          </a:blip>
          <a:srcRect/>
          <a:stretch>
            <a:fillRect/>
          </a:stretch>
        </p:blipFill>
        <p:spPr bwMode="auto">
          <a:xfrm>
            <a:off x="900113" y="4221163"/>
            <a:ext cx="16557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1737" name="Picture 9" descr="IMG_446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3800" y="4221163"/>
            <a:ext cx="1728788" cy="2232025"/>
          </a:xfrm>
          <a:prstGeom prst="rect">
            <a:avLst/>
          </a:prstGeom>
          <a:noFill/>
        </p:spPr>
      </p:pic>
      <p:pic>
        <p:nvPicPr>
          <p:cNvPr id="201738" name="Picture 10" descr="IMG_4483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19925" y="4221163"/>
            <a:ext cx="1655763" cy="2232025"/>
          </a:xfrm>
          <a:prstGeom prst="rect">
            <a:avLst/>
          </a:prstGeom>
          <a:noFill/>
        </p:spPr>
      </p:pic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3286116" y="3429000"/>
            <a:ext cx="255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b="1" dirty="0">
                <a:solidFill>
                  <a:schemeClr val="accent2"/>
                </a:solidFill>
                <a:latin typeface="Arial" charset="0"/>
              </a:rPr>
              <a:t>AMARIS  O/T  výplň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2357486" y="714356"/>
            <a:ext cx="8715436" cy="1439863"/>
          </a:xfrm>
        </p:spPr>
        <p:txBody>
          <a:bodyPr>
            <a:normAutofit fontScale="90000"/>
          </a:bodyPr>
          <a:lstStyle/>
          <a:p>
            <a:r>
              <a:rPr lang="sk-SK" sz="8900" dirty="0">
                <a:solidFill>
                  <a:schemeClr val="accent2"/>
                </a:solidFill>
                <a:latin typeface="Bookman Old Style" pitchFamily="18" charset="0"/>
              </a:rPr>
              <a:t>AMARIS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9661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989138"/>
            <a:ext cx="6400800" cy="1008062"/>
          </a:xfrm>
        </p:spPr>
        <p:txBody>
          <a:bodyPr/>
          <a:lstStyle/>
          <a:p>
            <a:endParaRPr lang="sk-SK" sz="2400" dirty="0">
              <a:solidFill>
                <a:schemeClr val="tx1"/>
              </a:solidFill>
            </a:endParaRPr>
          </a:p>
        </p:txBody>
      </p:sp>
      <p:pic>
        <p:nvPicPr>
          <p:cNvPr id="196614" name="Picture 6" descr="amaris_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7757339" cy="480855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142852"/>
            <a:ext cx="9158294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/>
                </a:solidFill>
                <a:latin typeface="Bookman Old Style" pitchFamily="18" charset="0"/>
              </a:rPr>
              <a:t>                 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AMARIS 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 praxi</a:t>
            </a:r>
          </a:p>
        </p:txBody>
      </p:sp>
      <p:pic>
        <p:nvPicPr>
          <p:cNvPr id="198660" name="Picture 4" descr="Präparation vestibulär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06525" y="1600200"/>
            <a:ext cx="6045200" cy="4060825"/>
          </a:xfrm>
          <a:noFill/>
          <a:ln/>
        </p:spPr>
      </p:pic>
      <p:sp>
        <p:nvSpPr>
          <p:cNvPr id="198664" name="Line 8"/>
          <p:cNvSpPr>
            <a:spLocks noChangeShapeType="1"/>
          </p:cNvSpPr>
          <p:nvPr/>
        </p:nvSpPr>
        <p:spPr bwMode="auto">
          <a:xfrm flipV="1">
            <a:off x="4500563" y="4437063"/>
            <a:ext cx="2873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198665" name="Text Box 9"/>
          <p:cNvSpPr txBox="1">
            <a:spLocks noChangeArrowheads="1"/>
          </p:cNvSpPr>
          <p:nvPr/>
        </p:nvSpPr>
        <p:spPr bwMode="auto">
          <a:xfrm>
            <a:off x="3428992" y="5857892"/>
            <a:ext cx="1657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Zuby: 22, 23</a:t>
            </a:r>
            <a:r>
              <a:rPr lang="sk-SK" sz="2000" dirty="0"/>
              <a:t> </a:t>
            </a:r>
          </a:p>
        </p:txBody>
      </p:sp>
      <p:sp>
        <p:nvSpPr>
          <p:cNvPr id="198666" name="Line 10"/>
          <p:cNvSpPr>
            <a:spLocks noChangeShapeType="1"/>
          </p:cNvSpPr>
          <p:nvPr/>
        </p:nvSpPr>
        <p:spPr bwMode="auto">
          <a:xfrm flipH="1">
            <a:off x="5580063" y="2276475"/>
            <a:ext cx="144462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14348" y="0"/>
            <a:ext cx="9372608" cy="128586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3"/>
                </a:solidFill>
                <a:latin typeface="Bookman Old Style" pitchFamily="18" charset="0"/>
              </a:rPr>
              <a:t>            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AMARIS 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 praxi</a:t>
            </a:r>
          </a:p>
        </p:txBody>
      </p:sp>
      <p:pic>
        <p:nvPicPr>
          <p:cNvPr id="202756" name="Picture 4" descr="Schichtung O 4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25" y="1600200"/>
            <a:ext cx="5727700" cy="4133850"/>
          </a:xfrm>
          <a:noFill/>
          <a:ln/>
        </p:spPr>
      </p:pic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2500298" y="5857892"/>
            <a:ext cx="3248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Aplikácia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opáknej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vrstvy 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714412" y="142852"/>
            <a:ext cx="10229864" cy="1143000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AMARIS 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 praxi</a:t>
            </a:r>
            <a:endParaRPr lang="sk-SK" sz="24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203780" name="Picture 4" descr="Schichtung Tn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16063" y="1600200"/>
            <a:ext cx="5648325" cy="3989388"/>
          </a:xfrm>
          <a:noFill/>
          <a:ln/>
        </p:spPr>
      </p:pic>
      <p:sp>
        <p:nvSpPr>
          <p:cNvPr id="203782" name="Text Box 6"/>
          <p:cNvSpPr txBox="1">
            <a:spLocks noChangeArrowheads="1"/>
          </p:cNvSpPr>
          <p:nvPr/>
        </p:nvSpPr>
        <p:spPr bwMode="auto">
          <a:xfrm>
            <a:off x="2285984" y="5857892"/>
            <a:ext cx="4037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Aplikácia transparentnej vrstvy TN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1143040" y="214290"/>
            <a:ext cx="9829840" cy="1000132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         </a:t>
            </a:r>
            <a:r>
              <a:rPr lang="sk-SK" sz="3600" dirty="0" smtClean="0">
                <a:solidFill>
                  <a:schemeClr val="accent2"/>
                </a:solidFill>
                <a:latin typeface="Bookman Old Style" pitchFamily="18" charset="0"/>
              </a:rPr>
              <a:t>AMARIS </a:t>
            </a:r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 praxi</a:t>
            </a:r>
          </a:p>
        </p:txBody>
      </p:sp>
      <p:pic>
        <p:nvPicPr>
          <p:cNvPr id="20480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1600200"/>
            <a:ext cx="6119812" cy="4041775"/>
          </a:xfrm>
          <a:noFill/>
          <a:ln/>
        </p:spPr>
      </p:pic>
      <p:sp>
        <p:nvSpPr>
          <p:cNvPr id="204806" name="Text Box 6"/>
          <p:cNvSpPr txBox="1">
            <a:spLocks noChangeArrowheads="1"/>
          </p:cNvSpPr>
          <p:nvPr/>
        </p:nvSpPr>
        <p:spPr bwMode="auto">
          <a:xfrm>
            <a:off x="3428992" y="5929330"/>
            <a:ext cx="2287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Výplň po 14 dňoch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43174" y="214290"/>
            <a:ext cx="6800840" cy="114300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praxi</a:t>
            </a:r>
          </a:p>
        </p:txBody>
      </p:sp>
      <p:pic>
        <p:nvPicPr>
          <p:cNvPr id="205830" name="Picture 6" descr="Fall 2 Ausgangssituation 3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1600200"/>
            <a:ext cx="6048375" cy="4133850"/>
          </a:xfrm>
          <a:noFill/>
          <a:ln/>
        </p:spPr>
      </p:pic>
      <p:sp>
        <p:nvSpPr>
          <p:cNvPr id="205832" name="Text Box 8"/>
          <p:cNvSpPr txBox="1">
            <a:spLocks noChangeArrowheads="1"/>
          </p:cNvSpPr>
          <p:nvPr/>
        </p:nvSpPr>
        <p:spPr bwMode="auto">
          <a:xfrm>
            <a:off x="2247900" y="5876925"/>
            <a:ext cx="4468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Zuby: 12, 11, 21  -  V.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Blackovej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triedy</a:t>
            </a:r>
          </a:p>
        </p:txBody>
      </p:sp>
      <p:sp>
        <p:nvSpPr>
          <p:cNvPr id="205833" name="Line 9"/>
          <p:cNvSpPr>
            <a:spLocks noChangeShapeType="1"/>
          </p:cNvSpPr>
          <p:nvPr/>
        </p:nvSpPr>
        <p:spPr bwMode="auto">
          <a:xfrm flipH="1">
            <a:off x="2987675" y="2636838"/>
            <a:ext cx="71438" cy="7207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5834" name="Line 10"/>
          <p:cNvSpPr>
            <a:spLocks noChangeShapeType="1"/>
          </p:cNvSpPr>
          <p:nvPr/>
        </p:nvSpPr>
        <p:spPr bwMode="auto">
          <a:xfrm>
            <a:off x="4427538" y="2060575"/>
            <a:ext cx="0" cy="863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5835" name="Line 11"/>
          <p:cNvSpPr>
            <a:spLocks noChangeShapeType="1"/>
          </p:cNvSpPr>
          <p:nvPr/>
        </p:nvSpPr>
        <p:spPr bwMode="auto">
          <a:xfrm>
            <a:off x="6300788" y="2420938"/>
            <a:ext cx="0" cy="6477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428860" y="142852"/>
            <a:ext cx="6257940" cy="1285884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praxi</a:t>
            </a:r>
          </a:p>
        </p:txBody>
      </p:sp>
      <p:pic>
        <p:nvPicPr>
          <p:cNvPr id="206852" name="Picture 4" descr="Fall 2 Farbwahl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03350" y="1600200"/>
            <a:ext cx="6048375" cy="4060825"/>
          </a:xfrm>
          <a:noFill/>
          <a:ln/>
        </p:spPr>
      </p:pic>
      <p:sp>
        <p:nvSpPr>
          <p:cNvPr id="206854" name="Text Box 6"/>
          <p:cNvSpPr txBox="1">
            <a:spLocks noChangeArrowheads="1"/>
          </p:cNvSpPr>
          <p:nvPr/>
        </p:nvSpPr>
        <p:spPr bwMode="auto">
          <a:xfrm>
            <a:off x="2679700" y="5876925"/>
            <a:ext cx="2619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Výber farby :  05 ,  TL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43174" y="704088"/>
            <a:ext cx="6043626" cy="65321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praxi</a:t>
            </a:r>
          </a:p>
        </p:txBody>
      </p:sp>
      <p:pic>
        <p:nvPicPr>
          <p:cNvPr id="207876" name="Picture 4" descr="Fall 2 fertige Füllungen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628775"/>
            <a:ext cx="5688013" cy="3744913"/>
          </a:xfrm>
          <a:noFill/>
          <a:ln/>
        </p:spPr>
      </p:pic>
      <p:sp>
        <p:nvSpPr>
          <p:cNvPr id="207877" name="Text Box 5"/>
          <p:cNvSpPr txBox="1">
            <a:spLocks noChangeArrowheads="1"/>
          </p:cNvSpPr>
          <p:nvPr/>
        </p:nvSpPr>
        <p:spPr bwMode="auto">
          <a:xfrm>
            <a:off x="5292725" y="4797425"/>
            <a:ext cx="2403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dirty="0" smtClean="0">
                <a:solidFill>
                  <a:srgbClr val="99CCFF"/>
                </a:solidFill>
                <a:latin typeface="Arial" charset="0"/>
              </a:rPr>
              <a:t>)</a:t>
            </a:r>
            <a:endParaRPr lang="sk-SK" dirty="0">
              <a:solidFill>
                <a:srgbClr val="99CCFF"/>
              </a:solidFill>
              <a:latin typeface="Arial" charset="0"/>
            </a:endParaRP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1476375" y="5516563"/>
            <a:ext cx="662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Výplne zubov 12,11,21 -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Black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V.,  odtieňmi O5/ TL</a:t>
            </a:r>
          </a:p>
        </p:txBody>
      </p:sp>
      <p:sp>
        <p:nvSpPr>
          <p:cNvPr id="207879" name="Line 7"/>
          <p:cNvSpPr>
            <a:spLocks noChangeShapeType="1"/>
          </p:cNvSpPr>
          <p:nvPr/>
        </p:nvSpPr>
        <p:spPr bwMode="auto">
          <a:xfrm>
            <a:off x="2843213" y="2420938"/>
            <a:ext cx="0" cy="50323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7880" name="Line 8"/>
          <p:cNvSpPr>
            <a:spLocks noChangeShapeType="1"/>
          </p:cNvSpPr>
          <p:nvPr/>
        </p:nvSpPr>
        <p:spPr bwMode="auto">
          <a:xfrm>
            <a:off x="3419475" y="2276475"/>
            <a:ext cx="504825" cy="2889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7881" name="Line 9"/>
          <p:cNvSpPr>
            <a:spLocks noChangeShapeType="1"/>
          </p:cNvSpPr>
          <p:nvPr/>
        </p:nvSpPr>
        <p:spPr bwMode="auto">
          <a:xfrm flipH="1">
            <a:off x="5940425" y="2276475"/>
            <a:ext cx="287338" cy="5048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00232" y="704088"/>
            <a:ext cx="6686568" cy="65321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pic>
        <p:nvPicPr>
          <p:cNvPr id="208902" name="Picture 6" descr="IMG_000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150" y="1600200"/>
            <a:ext cx="5400675" cy="3608388"/>
          </a:xfrm>
          <a:noFill/>
          <a:ln/>
        </p:spPr>
      </p:pic>
      <p:sp>
        <p:nvSpPr>
          <p:cNvPr id="208903" name="Text Box 7"/>
          <p:cNvSpPr txBox="1">
            <a:spLocks noChangeArrowheads="1"/>
          </p:cNvSpPr>
          <p:nvPr/>
        </p:nvSpPr>
        <p:spPr bwMode="auto">
          <a:xfrm>
            <a:off x="1816100" y="5589588"/>
            <a:ext cx="3673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Erosio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d. No. 11, 21 - I. a II. st.</a:t>
            </a:r>
          </a:p>
          <a:p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Fr.coronae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dentis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No. 11</a:t>
            </a:r>
          </a:p>
        </p:txBody>
      </p:sp>
      <p:sp>
        <p:nvSpPr>
          <p:cNvPr id="208906" name="Line 10"/>
          <p:cNvSpPr>
            <a:spLocks noChangeShapeType="1"/>
          </p:cNvSpPr>
          <p:nvPr/>
        </p:nvSpPr>
        <p:spPr bwMode="auto">
          <a:xfrm flipH="1">
            <a:off x="4140200" y="1773238"/>
            <a:ext cx="71438" cy="4318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8907" name="Line 11"/>
          <p:cNvSpPr>
            <a:spLocks noChangeShapeType="1"/>
          </p:cNvSpPr>
          <p:nvPr/>
        </p:nvSpPr>
        <p:spPr bwMode="auto">
          <a:xfrm>
            <a:off x="5508625" y="1773238"/>
            <a:ext cx="0" cy="4318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00232" y="704088"/>
            <a:ext cx="6686568" cy="65321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pic>
        <p:nvPicPr>
          <p:cNvPr id="209924" name="Picture 4" descr="IMG_00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613" y="1557338"/>
            <a:ext cx="5400675" cy="3881437"/>
          </a:xfrm>
          <a:noFill/>
          <a:ln/>
        </p:spPr>
      </p:pic>
      <p:sp>
        <p:nvSpPr>
          <p:cNvPr id="209925" name="Line 5"/>
          <p:cNvSpPr>
            <a:spLocks noChangeShapeType="1"/>
          </p:cNvSpPr>
          <p:nvPr/>
        </p:nvSpPr>
        <p:spPr bwMode="auto">
          <a:xfrm>
            <a:off x="4211638" y="2420938"/>
            <a:ext cx="0" cy="576262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9926" name="Line 6"/>
          <p:cNvSpPr>
            <a:spLocks noChangeShapeType="1"/>
          </p:cNvSpPr>
          <p:nvPr/>
        </p:nvSpPr>
        <p:spPr bwMode="auto">
          <a:xfrm>
            <a:off x="5292725" y="2492375"/>
            <a:ext cx="0" cy="5048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09927" name="Text Box 7"/>
          <p:cNvSpPr txBox="1">
            <a:spLocks noChangeArrowheads="1"/>
          </p:cNvSpPr>
          <p:nvPr/>
        </p:nvSpPr>
        <p:spPr bwMode="auto">
          <a:xfrm>
            <a:off x="2319338" y="5734050"/>
            <a:ext cx="4229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Výplne zubov 11, 21 - 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Black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V., IV. </a:t>
            </a:r>
          </a:p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AMARIS  - O3 / TN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85918" y="704088"/>
            <a:ext cx="6900882" cy="867524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graphicFrame>
        <p:nvGraphicFramePr>
          <p:cNvPr id="210955" name="Object 11"/>
          <p:cNvGraphicFramePr>
            <a:graphicFrameLocks noGrp="1" noChangeAspect="1"/>
          </p:cNvGraphicFramePr>
          <p:nvPr>
            <p:ph idx="1"/>
          </p:nvPr>
        </p:nvGraphicFramePr>
        <p:xfrm>
          <a:off x="2540000" y="1600200"/>
          <a:ext cx="3919538" cy="391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Fotografie" r:id="rId3" imgW="5401429" imgH="5401429" progId="">
                  <p:embed/>
                </p:oleObj>
              </mc:Choice>
              <mc:Fallback>
                <p:oleObj name="Fotografie" r:id="rId3" imgW="5401429" imgH="5401429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0" y="1600200"/>
                        <a:ext cx="3919538" cy="3919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954" name="Text Box 10"/>
          <p:cNvSpPr txBox="1">
            <a:spLocks noChangeArrowheads="1"/>
          </p:cNvSpPr>
          <p:nvPr/>
        </p:nvSpPr>
        <p:spPr bwMode="auto">
          <a:xfrm>
            <a:off x="1692275" y="5805488"/>
            <a:ext cx="6313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Zuby: 47, 46, 45, 44 -  nevyhovujúce AM výplne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85918" y="704088"/>
            <a:ext cx="6900882" cy="867524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sk-SK"/>
          </a:p>
        </p:txBody>
      </p:sp>
      <p:sp>
        <p:nvSpPr>
          <p:cNvPr id="211975" name="Text Box 7"/>
          <p:cNvSpPr txBox="1">
            <a:spLocks noChangeArrowheads="1"/>
          </p:cNvSpPr>
          <p:nvPr/>
        </p:nvSpPr>
        <p:spPr bwMode="auto">
          <a:xfrm>
            <a:off x="2143108" y="5572140"/>
            <a:ext cx="5099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Zuby: 47, 46, 45, 44  -  po vybratí AM výplní</a:t>
            </a:r>
          </a:p>
        </p:txBody>
      </p:sp>
      <p:pic>
        <p:nvPicPr>
          <p:cNvPr id="211976" name="Picture 8" descr="PIC0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628775"/>
            <a:ext cx="5400675" cy="3744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00232" y="704088"/>
            <a:ext cx="6686568" cy="1010400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sk-SK"/>
          </a:p>
        </p:txBody>
      </p:sp>
      <p:pic>
        <p:nvPicPr>
          <p:cNvPr id="212996" name="Picture 4" descr="PIC0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844675"/>
            <a:ext cx="5616575" cy="3816350"/>
          </a:xfrm>
          <a:prstGeom prst="rect">
            <a:avLst/>
          </a:prstGeom>
          <a:noFill/>
        </p:spPr>
      </p:pic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3929058" y="5857892"/>
            <a:ext cx="1481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Výber farby</a:t>
            </a:r>
          </a:p>
        </p:txBody>
      </p:sp>
      <p:sp>
        <p:nvSpPr>
          <p:cNvPr id="212998" name="Text Box 6"/>
          <p:cNvSpPr txBox="1">
            <a:spLocks noChangeArrowheads="1"/>
          </p:cNvSpPr>
          <p:nvPr/>
        </p:nvSpPr>
        <p:spPr bwMode="auto">
          <a:xfrm>
            <a:off x="4624388" y="4600575"/>
            <a:ext cx="48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O3</a:t>
            </a:r>
          </a:p>
        </p:txBody>
      </p:sp>
      <p:sp>
        <p:nvSpPr>
          <p:cNvPr id="212999" name="Text Box 7"/>
          <p:cNvSpPr txBox="1">
            <a:spLocks noChangeArrowheads="1"/>
          </p:cNvSpPr>
          <p:nvPr/>
        </p:nvSpPr>
        <p:spPr bwMode="auto">
          <a:xfrm>
            <a:off x="5848350" y="2873375"/>
            <a:ext cx="48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14546" y="704088"/>
            <a:ext cx="6472254" cy="867524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pic>
        <p:nvPicPr>
          <p:cNvPr id="214025" name="Picture 9" descr="PIC00004 edited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1706563"/>
            <a:ext cx="5616575" cy="3702050"/>
          </a:xfrm>
        </p:spPr>
      </p:pic>
      <p:sp>
        <p:nvSpPr>
          <p:cNvPr id="214021" name="Text Box 5"/>
          <p:cNvSpPr txBox="1">
            <a:spLocks noChangeArrowheads="1"/>
          </p:cNvSpPr>
          <p:nvPr/>
        </p:nvSpPr>
        <p:spPr bwMode="auto">
          <a:xfrm>
            <a:off x="2608263" y="5656263"/>
            <a:ext cx="4102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Stav po ošetrení : AMARIS O3, TN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71670" y="704088"/>
            <a:ext cx="6615130" cy="581772"/>
          </a:xfrm>
        </p:spPr>
        <p:txBody>
          <a:bodyPr>
            <a:no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graphicFrame>
        <p:nvGraphicFramePr>
          <p:cNvPr id="216068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619250" y="1628775"/>
          <a:ext cx="5830888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Fotografie" r:id="rId3" imgW="8104762" imgH="5401429" progId="">
                  <p:embed/>
                </p:oleObj>
              </mc:Choice>
              <mc:Fallback>
                <p:oleObj name="Fotografie" r:id="rId3" imgW="8104762" imgH="5401429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628775"/>
                        <a:ext cx="5830888" cy="388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6070" name="Text Box 6"/>
          <p:cNvSpPr txBox="1">
            <a:spLocks noChangeArrowheads="1"/>
          </p:cNvSpPr>
          <p:nvPr/>
        </p:nvSpPr>
        <p:spPr bwMode="auto">
          <a:xfrm>
            <a:off x="2176463" y="5872163"/>
            <a:ext cx="4467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Caries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media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d. No. 11, 12 -  </a:t>
            </a:r>
            <a:r>
              <a:rPr lang="sk-SK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Black</a:t>
            </a:r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III.</a:t>
            </a:r>
          </a:p>
        </p:txBody>
      </p:sp>
      <p:sp>
        <p:nvSpPr>
          <p:cNvPr id="216071" name="Line 7"/>
          <p:cNvSpPr>
            <a:spLocks noChangeShapeType="1"/>
          </p:cNvSpPr>
          <p:nvPr/>
        </p:nvSpPr>
        <p:spPr bwMode="auto">
          <a:xfrm>
            <a:off x="3132138" y="2349500"/>
            <a:ext cx="0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16072" name="Line 8"/>
          <p:cNvSpPr>
            <a:spLocks noChangeShapeType="1"/>
          </p:cNvSpPr>
          <p:nvPr/>
        </p:nvSpPr>
        <p:spPr bwMode="auto">
          <a:xfrm>
            <a:off x="3132138" y="2349500"/>
            <a:ext cx="287337" cy="863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14546" y="704088"/>
            <a:ext cx="6472254" cy="796086"/>
          </a:xfrm>
        </p:spPr>
        <p:txBody>
          <a:bodyPr>
            <a:normAutofit/>
          </a:bodyPr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AMARIS v našej praxi</a:t>
            </a:r>
          </a:p>
        </p:txBody>
      </p:sp>
      <p:graphicFrame>
        <p:nvGraphicFramePr>
          <p:cNvPr id="222212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763713" y="1736725"/>
          <a:ext cx="5761037" cy="369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Fotografie" r:id="rId3" imgW="8411749" imgH="5401429" progId="">
                  <p:embed/>
                </p:oleObj>
              </mc:Choice>
              <mc:Fallback>
                <p:oleObj name="Fotografie" r:id="rId3" imgW="8411749" imgH="5401429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1736725"/>
                        <a:ext cx="5761037" cy="369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2214" name="Line 6"/>
          <p:cNvSpPr>
            <a:spLocks noChangeShapeType="1"/>
          </p:cNvSpPr>
          <p:nvPr/>
        </p:nvSpPr>
        <p:spPr bwMode="auto">
          <a:xfrm flipH="1">
            <a:off x="3132138" y="2205038"/>
            <a:ext cx="71437" cy="863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22215" name="Line 7"/>
          <p:cNvSpPr>
            <a:spLocks noChangeShapeType="1"/>
          </p:cNvSpPr>
          <p:nvPr/>
        </p:nvSpPr>
        <p:spPr bwMode="auto">
          <a:xfrm>
            <a:off x="3203575" y="2205038"/>
            <a:ext cx="288925" cy="576262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sk-SK"/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2247900" y="5799138"/>
            <a:ext cx="5073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Zuby 11, 12  po ošetrení: AMARIS O2 / TD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7200" dirty="0">
                <a:solidFill>
                  <a:schemeClr val="accent2"/>
                </a:solidFill>
                <a:latin typeface="Bookman Old Style" pitchFamily="18" charset="0"/>
              </a:rPr>
              <a:t>Záver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Výplne harmonizujú so zubným tkanivom</a:t>
            </a:r>
          </a:p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Farby sú stabilné a vykazujú dokonalý mix</a:t>
            </a:r>
          </a:p>
          <a:p>
            <a:pPr>
              <a:buFont typeface="Wingdings" pitchFamily="2" charset="2"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 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opacity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translucencie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Prirodzený vzhľad výplne sa dosahuje jednoduchým vrstvením</a:t>
            </a:r>
          </a:p>
          <a:p>
            <a:pPr>
              <a:buClr>
                <a:srgbClr val="FF00FF"/>
              </a:buClr>
              <a:buFont typeface="Wingdings" pitchFamily="2" charset="2"/>
              <a:buChar char="q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Povrch výplne je po vytvrdení opticky lesklý a hladký</a:t>
            </a: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r>
              <a:rPr lang="sk-SK" b="1" dirty="0">
                <a:solidFill>
                  <a:schemeClr val="accent2"/>
                </a:solidFill>
                <a:latin typeface="Bookman Old Style" pitchFamily="18" charset="0"/>
              </a:rPr>
              <a:t>AMARIS - vysoko estetický </a:t>
            </a:r>
          </a:p>
          <a:p>
            <a:pPr>
              <a:buClr>
                <a:srgbClr val="FF00FF"/>
              </a:buClr>
              <a:buFont typeface="Wingdings" pitchFamily="2" charset="2"/>
              <a:buNone/>
            </a:pPr>
            <a:r>
              <a:rPr lang="sk-SK" b="1" dirty="0">
                <a:solidFill>
                  <a:schemeClr val="accent2"/>
                </a:solidFill>
                <a:latin typeface="Bookman Old Style" pitchFamily="18" charset="0"/>
              </a:rPr>
              <a:t>                             kvalitný výplňový materiál</a:t>
            </a:r>
          </a:p>
          <a:p>
            <a:pPr>
              <a:buFont typeface="Wingdings" pitchFamily="2" charset="2"/>
              <a:buNone/>
            </a:pP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:\Polymerizacna kontrakcia - Mincik\Foto 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854614"/>
            <a:ext cx="5357850" cy="6003385"/>
          </a:xfrm>
          <a:noFill/>
          <a:ln/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05800" cy="6629400"/>
          </a:xfrm>
        </p:spPr>
        <p:txBody>
          <a:bodyPr>
            <a:normAutofit/>
          </a:bodyPr>
          <a:lstStyle/>
          <a:p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Polymerizačná kontrakcia </a:t>
            </a:r>
            <a:b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kompozitov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a možnosti jej redukcie</a:t>
            </a:r>
            <a:b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sk-SK" sz="4400" b="1" u="sng" dirty="0" err="1">
                <a:solidFill>
                  <a:schemeClr val="tx1"/>
                </a:solidFill>
                <a:latin typeface="Bookman Old Style" pitchFamily="18" charset="0"/>
              </a:rPr>
              <a:t>MUDr.Jozef</a:t>
            </a:r>
            <a:r>
              <a:rPr lang="sk-SK" sz="4400" b="1" u="sng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4400" b="1" u="sng" dirty="0" err="1">
                <a:solidFill>
                  <a:schemeClr val="tx1"/>
                </a:solidFill>
                <a:latin typeface="Bookman Old Style" pitchFamily="18" charset="0"/>
              </a:rPr>
              <a:t>Minčík</a:t>
            </a:r>
            <a:r>
              <a:rPr lang="sk-SK" sz="4400" b="1" u="sng" dirty="0">
                <a:solidFill>
                  <a:schemeClr val="tx1"/>
                </a:solidFill>
                <a:latin typeface="Bookman Old Style" pitchFamily="18" charset="0"/>
              </a:rPr>
              <a:t> PhD</a:t>
            </a:r>
            <a:r>
              <a:rPr lang="sk-SK" sz="4400" dirty="0">
                <a:solidFill>
                  <a:schemeClr val="tx1"/>
                </a:solidFill>
                <a:latin typeface="Bookman Old Style" pitchFamily="18" charset="0"/>
              </a:rPr>
              <a:t>.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b="1" dirty="0">
                <a:solidFill>
                  <a:schemeClr val="accent2"/>
                </a:solidFill>
                <a:latin typeface="Bookman Old Style" pitchFamily="18" charset="0"/>
              </a:rPr>
              <a:t>Polymerizačná  kontrakcia – </a:t>
            </a:r>
            <a:r>
              <a:rPr lang="sk-SK" sz="3200" b="1" dirty="0" err="1">
                <a:solidFill>
                  <a:schemeClr val="accent2"/>
                </a:solidFill>
                <a:latin typeface="Bookman Old Style" pitchFamily="18" charset="0"/>
              </a:rPr>
              <a:t>najvačšia</a:t>
            </a:r>
            <a:r>
              <a:rPr lang="sk-SK" sz="3200" b="1" dirty="0">
                <a:solidFill>
                  <a:schemeClr val="accent2"/>
                </a:solidFill>
                <a:latin typeface="Bookman Old Style" pitchFamily="18" charset="0"/>
              </a:rPr>
              <a:t>  slabina  </a:t>
            </a:r>
            <a:r>
              <a:rPr lang="sk-SK" sz="3200" b="1" dirty="0" err="1">
                <a:solidFill>
                  <a:schemeClr val="accent2"/>
                </a:solidFill>
                <a:latin typeface="Bookman Old Style" pitchFamily="18" charset="0"/>
              </a:rPr>
              <a:t>kompozitov</a:t>
            </a:r>
            <a:endParaRPr lang="cs-CZ" sz="3200" b="1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76805" name="Picture 1029" descr="C:\Documents and Settings\Janka\Desktop\PREDNASKA\mnaa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590800"/>
            <a:ext cx="6581775" cy="3162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chemeClr val="accent2"/>
                </a:solidFill>
                <a:latin typeface="Bookman Old Style" pitchFamily="18" charset="0"/>
              </a:rPr>
              <a:t>Polymeriza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čná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  kontrakcia a jej následky</a:t>
            </a:r>
            <a:endParaRPr lang="cs-CZ" sz="3600" b="1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66564" name="Picture 1028" descr="C:\Documents and Settings\Janka\Desktop\PREDNASKA\pi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900238"/>
            <a:ext cx="7924800" cy="4957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52400"/>
          </a:xfrm>
        </p:spPr>
        <p:txBody>
          <a:bodyPr>
            <a:normAutofit fontScale="90000"/>
          </a:bodyPr>
          <a:lstStyle/>
          <a:p>
            <a:r>
              <a:rPr lang="sk-SK" sz="24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sk-SK" sz="24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762000"/>
            <a:ext cx="7772400" cy="5334000"/>
          </a:xfrm>
        </p:spPr>
        <p:txBody>
          <a:bodyPr/>
          <a:lstStyle/>
          <a:p>
            <a:pPr>
              <a:buFontTx/>
              <a:buNone/>
            </a:pP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Dôsledky kontrakcie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štrbina v mieste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bondu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poškodenie tvrdých tkanív -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mikrofraktúry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odtrhnutie výplne od spodiny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kavity</a:t>
            </a:r>
            <a:endParaRPr lang="sk-SK" sz="2400" b="1" u="sng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postoperačná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citlivosť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sekundárny kaz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-  sfarbenie okraja výplne 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915400" cy="1143000"/>
          </a:xfrm>
        </p:spPr>
        <p:txBody>
          <a:bodyPr>
            <a:normAutofit/>
          </a:bodyPr>
          <a:lstStyle/>
          <a:p>
            <a:r>
              <a:rPr lang="sk-SK" sz="2800" dirty="0">
                <a:solidFill>
                  <a:schemeClr val="accent2"/>
                </a:solidFill>
                <a:latin typeface="Bookman Old Style" pitchFamily="18" charset="0"/>
              </a:rPr>
              <a:t>Štrbina v mieste </a:t>
            </a:r>
            <a:r>
              <a:rPr lang="sk-SK" sz="2800" dirty="0" err="1">
                <a:solidFill>
                  <a:schemeClr val="accent2"/>
                </a:solidFill>
                <a:latin typeface="Bookman Old Style" pitchFamily="18" charset="0"/>
              </a:rPr>
              <a:t>bondu</a:t>
            </a:r>
            <a:r>
              <a:rPr lang="sk-SK" sz="28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– sekundárny kaz</a:t>
            </a:r>
          </a:p>
        </p:txBody>
      </p:sp>
      <p:pic>
        <p:nvPicPr>
          <p:cNvPr id="9220" name="Picture 4" descr="F:\Polymerizacna kontrakcia - Mincik\Foto 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2057400"/>
            <a:ext cx="6400800" cy="4283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F:\Polymerizacna kontrakcia - Mincik\Foto 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05800" cy="704832"/>
          </a:xfrm>
        </p:spPr>
        <p:txBody>
          <a:bodyPr>
            <a:normAutofit/>
          </a:bodyPr>
          <a:lstStyle/>
          <a:p>
            <a:r>
              <a:rPr lang="sk-SK" sz="3200" b="1" dirty="0">
                <a:latin typeface="Bookman Old Style" pitchFamily="18" charset="0"/>
              </a:rPr>
              <a:t>Odtrhnutie výplne od spodiny </a:t>
            </a:r>
            <a:r>
              <a:rPr lang="sk-SK" sz="3200" b="1" dirty="0" err="1">
                <a:latin typeface="Bookman Old Style" pitchFamily="18" charset="0"/>
              </a:rPr>
              <a:t>kavity</a:t>
            </a:r>
            <a:endParaRPr lang="sk-SK" sz="3200" b="1" dirty="0">
              <a:latin typeface="Bookman Old Style" pitchFamily="18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0" y="4267200"/>
            <a:ext cx="9601200" cy="4114800"/>
          </a:xfrm>
        </p:spPr>
        <p:txBody>
          <a:bodyPr/>
          <a:lstStyle/>
          <a:p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Hydrolýza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bondu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a exponovanie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tubulov</a:t>
            </a: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Prúdenie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tubulárnej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tekutiny spôsobuje deformáciu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odontoblastov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a vzniká bolesť</a:t>
            </a:r>
          </a:p>
          <a:p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Spolu s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mikrotraumami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tkanív vzniká pooperačná </a:t>
            </a:r>
          </a:p>
          <a:p>
            <a:pPr>
              <a:buFontTx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  citlivosť</a:t>
            </a:r>
            <a:endParaRPr lang="cs-CZ" sz="24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3" name="Bis-GMA_3.mpeg">
            <a:hlinkClick r:id="" action="ppaction://ole?verb=0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90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909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9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90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093"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7772400" cy="2119306"/>
          </a:xfrm>
        </p:spPr>
        <p:txBody>
          <a:bodyPr>
            <a:noAutofit/>
          </a:bodyPr>
          <a:lstStyle/>
          <a:p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Spôsoby redukcie polymerizačnej kontrakcie a pnutia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714620"/>
            <a:ext cx="7772400" cy="3786214"/>
          </a:xfrm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sk-SK" sz="2400" b="1" u="sng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  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1. Optimalizácia C faktora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    2.Selektívny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bonding</a:t>
            </a: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	  3.Aplikácia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Flow</a:t>
            </a: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kompozitov</a:t>
            </a: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	  4. Vrstvenie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kompozitov</a:t>
            </a: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b="1" dirty="0">
                <a:solidFill>
                  <a:schemeClr val="tx1"/>
                </a:solidFill>
                <a:latin typeface="Bookman Old Style" pitchFamily="18" charset="0"/>
              </a:rPr>
              <a:t>	  5.Spomalená </a:t>
            </a:r>
            <a:r>
              <a:rPr lang="sk-SK" sz="2400" b="1" dirty="0" err="1">
                <a:solidFill>
                  <a:schemeClr val="tx1"/>
                </a:solidFill>
                <a:latin typeface="Bookman Old Style" pitchFamily="18" charset="0"/>
              </a:rPr>
              <a:t>fotopolymerizácia</a:t>
            </a: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sk-SK" sz="24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500174"/>
            <a:ext cx="9144000" cy="4595826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dirty="0" smtClean="0">
                <a:solidFill>
                  <a:schemeClr val="accent2"/>
                </a:solidFill>
                <a:latin typeface="Bookman Old Style" pitchFamily="18" charset="0"/>
              </a:rPr>
              <a:t>1.C Faktor /faktor konfigurácie </a:t>
            </a:r>
            <a:r>
              <a:rPr lang="sk-SK" sz="2800" b="1" dirty="0" err="1" smtClean="0">
                <a:solidFill>
                  <a:schemeClr val="accent2"/>
                </a:solidFill>
                <a:latin typeface="Bookman Old Style" pitchFamily="18" charset="0"/>
              </a:rPr>
              <a:t>kavity</a:t>
            </a:r>
            <a:r>
              <a:rPr lang="sk-SK" sz="2800" b="1" dirty="0" smtClean="0">
                <a:solidFill>
                  <a:schemeClr val="accent2"/>
                </a:solidFill>
                <a:latin typeface="Bookman Old Style" pitchFamily="18" charset="0"/>
              </a:rPr>
              <a:t> </a:t>
            </a:r>
          </a:p>
          <a:p>
            <a:pPr>
              <a:buFontTx/>
              <a:buNone/>
            </a:pPr>
            <a:r>
              <a:rPr lang="sk-SK" sz="2400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-C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faktor-podiel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bondovanej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viazanej 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nebondovanej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voľnej plochy výplne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-priame spojenie protiľahlých stien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kavity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zvyšuje pnutie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najvačši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I.Bl.triedy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5 : 1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-najmenší 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Bl.IV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.  2 : 3</a:t>
            </a:r>
          </a:p>
          <a:p>
            <a:pPr>
              <a:buFontTx/>
              <a:buNone/>
            </a:pP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Znížime ho kombináciou GI a kompozitu/sendvičová výplň</a:t>
            </a:r>
            <a:endParaRPr lang="sk-SK" sz="2400" dirty="0">
              <a:solidFill>
                <a:schemeClr val="accent2"/>
              </a:solidFill>
              <a:latin typeface="Bookman Old Style" pitchFamily="18" charset="0"/>
            </a:endParaRP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28600"/>
            <a:ext cx="7772400" cy="1557326"/>
          </a:xfrm>
        </p:spPr>
        <p:txBody>
          <a:bodyPr>
            <a:normAutofit/>
          </a:bodyPr>
          <a:lstStyle/>
          <a:p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Vysoký C faktor u 1. 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Bl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. 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tr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495800" y="2362200"/>
            <a:ext cx="4648200" cy="4876800"/>
          </a:xfrm>
        </p:spPr>
        <p:txBody>
          <a:bodyPr/>
          <a:lstStyle/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5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bondovaných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plôch a to 4 axiálne a 1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pulpálna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stena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1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nebondovaná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voľná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okluzálna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plocha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Výsledný C faktor 5 má za následok nadmerné pnutie </a:t>
            </a:r>
          </a:p>
          <a:p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5366" name="Picture 6" descr="C:\Documents and Settings\Janka\Desktop\PREDNASKA\6666666669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2514600"/>
            <a:ext cx="2424113" cy="2695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296152"/>
          </a:xfrm>
        </p:spPr>
        <p:txBody>
          <a:bodyPr>
            <a:normAutofit/>
          </a:bodyPr>
          <a:lstStyle/>
          <a:p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Sendvičová 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výplň-efektívna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 optimalizácia C faktora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352800" y="1981200"/>
            <a:ext cx="5791200" cy="4648200"/>
          </a:xfrm>
        </p:spPr>
        <p:txBody>
          <a:bodyPr/>
          <a:lstStyle/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Minimálne polovicu hĺbky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kavity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tvorí GI /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Ketac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molar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3M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Espe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/: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1.uzáver/chem.tuhnutie/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2.antikariogénne vlastnosti 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3.nižší C faktor –menej kompozitu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4.možnosť aplikácie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subbázy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u hlbokých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kazov,eliminácia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postoperačnej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citlivosti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6392" name="Picture 8" descr="C:\Documents and Settings\Janka\Desktop\PREDNASKA\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486025"/>
            <a:ext cx="2895600" cy="2895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514600"/>
          </a:xfrm>
        </p:spPr>
        <p:txBody>
          <a:bodyPr/>
          <a:lstStyle/>
          <a:p>
            <a:pPr algn="l"/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0" y="1357298"/>
            <a:ext cx="9144000" cy="473870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sk-SK" sz="3200" b="1" dirty="0">
                <a:solidFill>
                  <a:schemeClr val="accent2"/>
                </a:solidFill>
                <a:latin typeface="Bookman Old Style" pitchFamily="18" charset="0"/>
              </a:rPr>
              <a:t>3.Množstvo plniva v kompozite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sk-SK" sz="3200" b="1" u="sng" dirty="0" err="1">
                <a:solidFill>
                  <a:schemeClr val="accent2"/>
                </a:solidFill>
                <a:latin typeface="Bookman Old Style" pitchFamily="18" charset="0"/>
              </a:rPr>
              <a:t>Flow</a:t>
            </a:r>
            <a:r>
              <a:rPr lang="sk-SK" sz="3200" b="1" u="sng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3200" b="1" u="sng" dirty="0" err="1" smtClean="0">
                <a:solidFill>
                  <a:schemeClr val="accent2"/>
                </a:solidFill>
                <a:latin typeface="Bookman Old Style" pitchFamily="18" charset="0"/>
              </a:rPr>
              <a:t>kompozity</a:t>
            </a:r>
            <a:endParaRPr lang="en-US" sz="3200" b="1" u="sng" dirty="0" smtClean="0">
              <a:solidFill>
                <a:schemeClr val="accent2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sk-SK" sz="3200" b="1" u="sng" dirty="0">
              <a:solidFill>
                <a:schemeClr val="accent2"/>
              </a:solidFill>
              <a:latin typeface="Bookman Old Styl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Majú síce vyššiu iniciálnu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kontrakciu,ale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značne znižujú pnutie</a:t>
            </a:r>
          </a:p>
          <a:p>
            <a:pPr lvl="1">
              <a:lnSpc>
                <a:spcPct val="90000"/>
              </a:lnSpc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Málo plniva = sú pružnejšie /nízky modul elasticity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- Aj v tenkej vrstve výrazne znižujú kontrakčné pnutie -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Stress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breaker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polymerizujú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spolu s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bondom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=dokonalá polymerizácia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bondu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Aplikujú sa na spodinu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kavity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ako prvá vrstva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71448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2"/>
                </a:solidFill>
                <a:latin typeface="Bookman Old Style" pitchFamily="18" charset="0"/>
              </a:rPr>
              <a:t>4.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Vrstvenie</a:t>
            </a:r>
            <a:r>
              <a:rPr lang="en-US" sz="3600" b="1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en-US" sz="3600" b="1" dirty="0" err="1">
                <a:solidFill>
                  <a:schemeClr val="accent2"/>
                </a:solidFill>
                <a:latin typeface="Bookman Old Style" pitchFamily="18" charset="0"/>
              </a:rPr>
              <a:t>kompozitov</a:t>
            </a:r>
            <a:endParaRPr lang="sk-SK" sz="3600" b="1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285992"/>
            <a:ext cx="7772400" cy="5029208"/>
          </a:xfrm>
        </p:spPr>
        <p:txBody>
          <a:bodyPr/>
          <a:lstStyle/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Tenké vrstvy – menšie pnutie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Nebondovaný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povrch kompozitu sa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deformuje.kompenzácia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kontrakcie a pnutia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Flow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ako 1. vrstva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Nespájame protiľahlé steny</a:t>
            </a:r>
          </a:p>
          <a:p>
            <a:pPr>
              <a:buFontTx/>
              <a:buNone/>
            </a:pP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	- Centripetálne/smerom dnu/ vrstvenie u 2.         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Bl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.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tr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.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C:\Documents and Settings\Janka\Desktop\PREDNASKA\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8348690" cy="838200"/>
          </a:xfrm>
        </p:spPr>
        <p:txBody>
          <a:bodyPr>
            <a:normAutofit/>
          </a:bodyPr>
          <a:lstStyle/>
          <a:p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Vrstvenie 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kompozitov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 u 1.Bl. </a:t>
            </a:r>
            <a:r>
              <a:rPr lang="sk-SK" sz="3600" b="1" dirty="0" err="1">
                <a:solidFill>
                  <a:schemeClr val="accent2"/>
                </a:solidFill>
                <a:latin typeface="Bookman Old Style" pitchFamily="18" charset="0"/>
              </a:rPr>
              <a:t>tr</a:t>
            </a:r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Documents and Settings\Janka\Desktop\PREDNASKA\poly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3429000"/>
            <a:ext cx="7000875" cy="2895600"/>
          </a:xfrm>
          <a:prstGeom prst="rect">
            <a:avLst/>
          </a:prstGeom>
          <a:noFill/>
        </p:spPr>
      </p:pic>
      <p:sp>
        <p:nvSpPr>
          <p:cNvPr id="26630" name="Rectangle 6"/>
          <p:cNvSpPr>
            <a:spLocks noGrp="1" noChangeArrowheads="1"/>
          </p:cNvSpPr>
          <p:nvPr>
            <p:ph type="title"/>
          </p:nvPr>
        </p:nvSpPr>
        <p:spPr>
          <a:xfrm>
            <a:off x="142844" y="762000"/>
            <a:ext cx="9458356" cy="1828800"/>
          </a:xfrm>
          <a:noFill/>
          <a:ln/>
        </p:spPr>
        <p:txBody>
          <a:bodyPr>
            <a:normAutofit/>
          </a:bodyPr>
          <a:lstStyle/>
          <a:p>
            <a:r>
              <a:rPr lang="sk-SK" sz="3600" b="1" dirty="0">
                <a:solidFill>
                  <a:schemeClr val="accent2"/>
                </a:solidFill>
                <a:latin typeface="Bookman Old Style" pitchFamily="18" charset="0"/>
              </a:rPr>
              <a:t>Schéma polymerizácie 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-</a:t>
            </a:r>
            <a:b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</a:b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v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pregelovej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fáze polymerizácie kompozit </a:t>
            </a:r>
            <a:r>
              <a:rPr lang="sk-SK" sz="2400" b="1" dirty="0" err="1">
                <a:solidFill>
                  <a:schemeClr val="accent2"/>
                </a:solidFill>
                <a:latin typeface="Bookman Old Style" pitchFamily="18" charset="0"/>
              </a:rPr>
              <a:t>nekontrahuje-pregelovú</a:t>
            </a:r>
            <a:r>
              <a:rPr lang="sk-SK" sz="2400" b="1" dirty="0">
                <a:solidFill>
                  <a:schemeClr val="accent2"/>
                </a:solidFill>
                <a:latin typeface="Bookman Old Style" pitchFamily="18" charset="0"/>
              </a:rPr>
              <a:t> fázu predlžuje znížená intenzita osvitu v počiatočnej fáze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accent2"/>
                </a:solidFill>
                <a:latin typeface="Bookman Old Style" pitchFamily="18" charset="0"/>
              </a:rPr>
              <a:t>Filtek</a:t>
            </a:r>
            <a:r>
              <a:rPr lang="en-US" sz="36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en-US" sz="3600" dirty="0" err="1">
                <a:solidFill>
                  <a:schemeClr val="accent2"/>
                </a:solidFill>
                <a:latin typeface="Bookman Old Style" pitchFamily="18" charset="0"/>
              </a:rPr>
              <a:t>Silorane</a:t>
            </a:r>
            <a:r>
              <a:rPr lang="en-US" sz="3600" dirty="0">
                <a:solidFill>
                  <a:schemeClr val="accent2"/>
                </a:solidFill>
                <a:latin typeface="Bookman Old Style" pitchFamily="18" charset="0"/>
              </a:rPr>
              <a:t> 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/3M ESPE/ - 1.kompozit bez kontrakcie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Siloxan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+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Oxiran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– kruhové molekuly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monomeru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kontrahujú minimálne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93188" name="Silorane.mpe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09800" y="3179763"/>
            <a:ext cx="4495800" cy="3678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318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3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188"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Porovnanie </a:t>
            </a:r>
            <a:r>
              <a:rPr lang="sk-SK" sz="3200" dirty="0" err="1">
                <a:solidFill>
                  <a:schemeClr val="accent2"/>
                </a:solidFill>
                <a:latin typeface="Bookman Old Style" pitchFamily="18" charset="0"/>
              </a:rPr>
              <a:t>klasickej-lineárnej</a:t>
            </a:r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 a </a:t>
            </a:r>
            <a:r>
              <a:rPr lang="sk-SK" sz="3200" dirty="0" err="1">
                <a:solidFill>
                  <a:schemeClr val="accent2"/>
                </a:solidFill>
                <a:latin typeface="Bookman Old Style" pitchFamily="18" charset="0"/>
              </a:rPr>
              <a:t>novej-cirkulárnej</a:t>
            </a:r>
            <a:r>
              <a:rPr lang="sk-SK" sz="3200" dirty="0">
                <a:solidFill>
                  <a:schemeClr val="accent2"/>
                </a:solidFill>
                <a:latin typeface="Bookman Old Style" pitchFamily="18" charset="0"/>
              </a:rPr>
              <a:t> polymerizácie</a:t>
            </a:r>
            <a:endParaRPr lang="cs-CZ" sz="32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pic>
        <p:nvPicPr>
          <p:cNvPr id="94212" name="Picture 4" descr="C:\Documents and Settings\Janka\Desktop\PREDNASKA\pic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38400"/>
            <a:ext cx="4495800" cy="2566988"/>
          </a:xfrm>
          <a:prstGeom prst="rect">
            <a:avLst/>
          </a:prstGeom>
          <a:noFill/>
        </p:spPr>
      </p:pic>
      <p:pic>
        <p:nvPicPr>
          <p:cNvPr id="94213" name="Picture 5" descr="C:\Documents and Settings\Janka\Desktop\PREDNASKA\pic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438400"/>
            <a:ext cx="4495800" cy="258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dirty="0">
                <a:solidFill>
                  <a:schemeClr val="accent2"/>
                </a:solidFill>
                <a:latin typeface="Bookman Old Style" pitchFamily="18" charset="0"/>
              </a:rPr>
              <a:t>Vlastnosti  kompozitu </a:t>
            </a:r>
            <a:r>
              <a:rPr lang="sk-SK" sz="3600" dirty="0" err="1">
                <a:solidFill>
                  <a:schemeClr val="accent2"/>
                </a:solidFill>
                <a:latin typeface="Bookman Old Style" pitchFamily="18" charset="0"/>
              </a:rPr>
              <a:t>Silorane</a:t>
            </a:r>
            <a:endParaRPr lang="cs-CZ" sz="2400" dirty="0">
              <a:solidFill>
                <a:schemeClr val="accent2"/>
              </a:solidFill>
              <a:latin typeface="Bookman Old Style" pitchFamily="18" charset="0"/>
            </a:endParaRP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Plnivo – 76%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Polymerizačná kontrakcia – 0,66%  / 2%/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Polymerizačný stres - 2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Mpa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        /6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Mpa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/  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Adhézia ku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dentínu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a sklovine 25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MPa</a:t>
            </a:r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Pevnosť v tlaku    400 </a:t>
            </a:r>
            <a:r>
              <a:rPr lang="sk-SK" sz="2400" dirty="0" err="1">
                <a:solidFill>
                  <a:schemeClr val="tx1"/>
                </a:solidFill>
                <a:latin typeface="Bookman Old Style" pitchFamily="18" charset="0"/>
              </a:rPr>
              <a:t>Mpa</a:t>
            </a:r>
            <a:endParaRPr lang="sk-SK" sz="2400" dirty="0">
              <a:solidFill>
                <a:schemeClr val="tx1"/>
              </a:solidFill>
              <a:latin typeface="Bookman Old Style" pitchFamily="18" charset="0"/>
            </a:endParaRP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Citlivosť na denné svetlo – 9 min /3 min/</a:t>
            </a:r>
          </a:p>
          <a:p>
            <a:r>
              <a:rPr lang="sk-SK" sz="2400" dirty="0">
                <a:solidFill>
                  <a:schemeClr val="tx1"/>
                </a:solidFill>
                <a:latin typeface="Bookman Old Style" pitchFamily="18" charset="0"/>
              </a:rPr>
              <a:t>Odtiene  -  A2,A3,B2,C2</a:t>
            </a:r>
            <a:endParaRPr lang="cs-CZ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>
          <a:xfrm>
            <a:off x="-214346" y="1714488"/>
            <a:ext cx="9492894" cy="36317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1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ĎAKUJEM ZA POZORNOSŤ</a:t>
            </a:r>
            <a:endParaRPr lang="sk-SK" sz="115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1764</TotalTime>
  <Words>2680</Words>
  <Application>Microsoft Office PowerPoint</Application>
  <PresentationFormat>Prezentácia na obrazovke (4:3)</PresentationFormat>
  <Paragraphs>470</Paragraphs>
  <Slides>108</Slides>
  <Notes>1</Notes>
  <HiddenSlides>0</HiddenSlides>
  <MMClips>2</MMClips>
  <ScaleCrop>false</ScaleCrop>
  <HeadingPairs>
    <vt:vector size="8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108</vt:i4>
      </vt:variant>
    </vt:vector>
  </HeadingPairs>
  <TitlesOfParts>
    <vt:vector size="117" baseType="lpstr">
      <vt:lpstr>Arial</vt:lpstr>
      <vt:lpstr>Bookman Old Style</vt:lpstr>
      <vt:lpstr>Calibri</vt:lpstr>
      <vt:lpstr>Constantia</vt:lpstr>
      <vt:lpstr>Times New Roman</vt:lpstr>
      <vt:lpstr>Wingdings</vt:lpstr>
      <vt:lpstr>Wingdings 2</vt:lpstr>
      <vt:lpstr>Tok</vt:lpstr>
      <vt:lpstr>Fotografie</vt:lpstr>
      <vt:lpstr>Prezentácia programu PowerPoint</vt:lpstr>
      <vt:lpstr>Estetické riešenie viditeľných úsekov chrupu  najčastejšia požiadavka pacientov v stomatologickej ordinácii</vt:lpstr>
      <vt:lpstr>Estetika v stomatológii</vt:lpstr>
      <vt:lpstr>Prezentácia programu PowerPoint</vt:lpstr>
      <vt:lpstr>Krása je v očiach pozorovateľa</vt:lpstr>
      <vt:lpstr>Prezentácia programu PowerPoint</vt:lpstr>
      <vt:lpstr>Peter P.Rubens  1577 - 1640</vt:lpstr>
      <vt:lpstr>Estetika v stomatológii</vt:lpstr>
      <vt:lpstr>Estetika v stomatológii</vt:lpstr>
      <vt:lpstr>Požiadavky na optimálny výplňový materiál</vt:lpstr>
      <vt:lpstr>Svetlo</vt:lpstr>
      <vt:lpstr>       Spektrálny rozklad svetla</vt:lpstr>
      <vt:lpstr>lesk</vt:lpstr>
      <vt:lpstr>Lom svetla</vt:lpstr>
      <vt:lpstr>Odraz  a lom  svetla</vt:lpstr>
      <vt:lpstr>Odraz a lom svetla  na povrchu zuba</vt:lpstr>
      <vt:lpstr>Priehľadnosť  a  priesvitnosť</vt:lpstr>
      <vt:lpstr> Rozdiel medzi priehľadnosťou/transparencia/ a priesvitnosťou /translucencia/</vt:lpstr>
      <vt:lpstr>Opalescencia - rozptyl</vt:lpstr>
      <vt:lpstr>Opalescencia v incizálnej  oblasti</vt:lpstr>
      <vt:lpstr>Fluorescencia - svetielkovanie</vt:lpstr>
      <vt:lpstr>farebnosť</vt:lpstr>
      <vt:lpstr>Farba zubov</vt:lpstr>
      <vt:lpstr>Podmienenosť farby</vt:lpstr>
      <vt:lpstr>Prezentácia programu PowerPoint</vt:lpstr>
      <vt:lpstr>Diskolorácia  zubov</vt:lpstr>
      <vt:lpstr>Prezentácia programu PowerPoint</vt:lpstr>
      <vt:lpstr>Prezentácia programu PowerPoint</vt:lpstr>
      <vt:lpstr>G-bond-all in one</vt:lpstr>
      <vt:lpstr>Vývoj bondov all in one</vt:lpstr>
      <vt:lpstr> odolnú voči hydrolýze</vt:lpstr>
      <vt:lpstr>Optické  efekty dentínu</vt:lpstr>
      <vt:lpstr>Optické efekty dentínu</vt:lpstr>
      <vt:lpstr>Optické efekty dentínu</vt:lpstr>
      <vt:lpstr>Optické efekty skloviny</vt:lpstr>
      <vt:lpstr>Optické efekty skloviny</vt:lpstr>
      <vt:lpstr>Kombinované efekty dentínu a skloviny</vt:lpstr>
      <vt:lpstr>Kombinované optické efekty skloviny a dentínu</vt:lpstr>
      <vt:lpstr>Prezentácia programu PowerPoint</vt:lpstr>
      <vt:lpstr>Klasifikácia efektov podľa Vaniniho</vt:lpstr>
      <vt:lpstr>Klasifikácia efektov podľa Vaniniho</vt:lpstr>
      <vt:lpstr>Enamel plus HFO /Micerium/</vt:lpstr>
      <vt:lpstr>Enamel plus HFO</vt:lpstr>
      <vt:lpstr>Enamel plus HFO</vt:lpstr>
      <vt:lpstr>Klasifikácia  efektov  podľa Vaniniho </vt:lpstr>
      <vt:lpstr>AMARIS nový kompozitný materiál na dentálnom trhu</vt:lpstr>
      <vt:lpstr>Prezentácia programu PowerPoint</vt:lpstr>
      <vt:lpstr>AMARIS - zloženie rtg. kontrastný, svetlom tuhnúci kompozitný materiál</vt:lpstr>
      <vt:lpstr>Význam plniva</vt:lpstr>
      <vt:lpstr>Význam plniva</vt:lpstr>
      <vt:lpstr>Nanotechnológia „ kľúčová technológia  21. storočia“</vt:lpstr>
      <vt:lpstr>Nanotechnológia „ kľúčová technológia  21. storočia“</vt:lpstr>
      <vt:lpstr>AMARIS fyzikálne vlastnosti</vt:lpstr>
      <vt:lpstr>AMARIS - fyzikálne parametre</vt:lpstr>
      <vt:lpstr>AMARIS - fyzikálne parametre Povrchová tvrdosť</vt:lpstr>
      <vt:lpstr>AMARIS - fyzikálne parametre Abrazivita</vt:lpstr>
      <vt:lpstr>AMARIS - fyzikálne parametre Povrchový lesk</vt:lpstr>
      <vt:lpstr>AMARIS - fyzikálne parametre Polymerizačná kontrakcia</vt:lpstr>
      <vt:lpstr>AMARIS - fyzikálne parametre  Svetelná rezistencia</vt:lpstr>
      <vt:lpstr>AMARIS - fyzikálne parametre Dĺžka polymerizácie</vt:lpstr>
      <vt:lpstr>AMARIS - farebný koncept</vt:lpstr>
      <vt:lpstr>AMARIS - farebný koncept</vt:lpstr>
      <vt:lpstr>AMARIS - farebný koncept</vt:lpstr>
      <vt:lpstr>AMARIS individuálne odtiene (flowable)</vt:lpstr>
      <vt:lpstr>AMARIS - farebný koncept</vt:lpstr>
      <vt:lpstr>  </vt:lpstr>
      <vt:lpstr>AMARIS - farebný koncept </vt:lpstr>
      <vt:lpstr>AMARIS - farebný koncept </vt:lpstr>
      <vt:lpstr>Prezentácia programu PowerPoint</vt:lpstr>
      <vt:lpstr>Indikácie</vt:lpstr>
      <vt:lpstr>Výhody</vt:lpstr>
      <vt:lpstr>UNIVERZÁLNY KOMPOZIT</vt:lpstr>
      <vt:lpstr>AMARIS </vt:lpstr>
      <vt:lpstr>                 AMARIS v praxi</vt:lpstr>
      <vt:lpstr>            AMARIS v praxi</vt:lpstr>
      <vt:lpstr>                                AMARIS v praxi</vt:lpstr>
      <vt:lpstr>                                         AMARIS v praxi</vt:lpstr>
      <vt:lpstr>AMARIS v praxi</vt:lpstr>
      <vt:lpstr>AMARIS v praxi</vt:lpstr>
      <vt:lpstr>AMARIS v praxi</vt:lpstr>
      <vt:lpstr>AMARIS v našej praxi</vt:lpstr>
      <vt:lpstr>AMARIS v našej praxi</vt:lpstr>
      <vt:lpstr>AMARIS v našej praxi</vt:lpstr>
      <vt:lpstr>AMARIS v našej praxi</vt:lpstr>
      <vt:lpstr>AMARIS v našej praxi</vt:lpstr>
      <vt:lpstr>AMARIS v našej praxi</vt:lpstr>
      <vt:lpstr>AMARIS v našej praxi</vt:lpstr>
      <vt:lpstr>AMARIS v našej praxi</vt:lpstr>
      <vt:lpstr>Záver</vt:lpstr>
      <vt:lpstr>Polymerizačná kontrakcia  kompozitov a možnosti jej redukcie MUDr.Jozef Minčík PhD. </vt:lpstr>
      <vt:lpstr>Polymerizačná  kontrakcia – najvačšia  slabina  kompozitov</vt:lpstr>
      <vt:lpstr>Polymerizačná  kontrakcia a jej následky</vt:lpstr>
      <vt:lpstr> </vt:lpstr>
      <vt:lpstr>Štrbina v mieste bondu – sekundárny kaz</vt:lpstr>
      <vt:lpstr>Odtrhnutie výplne od spodiny kavity</vt:lpstr>
      <vt:lpstr>Prezentácia programu PowerPoint</vt:lpstr>
      <vt:lpstr>Spôsoby redukcie polymerizačnej kontrakcie a pnutia</vt:lpstr>
      <vt:lpstr>Prezentácia programu PowerPoint</vt:lpstr>
      <vt:lpstr>Vysoký C faktor u 1. Bl. tr.</vt:lpstr>
      <vt:lpstr>Sendvičová výplň-efektívna optimalizácia C faktora</vt:lpstr>
      <vt:lpstr> </vt:lpstr>
      <vt:lpstr>4.Vrstvenie kompozitov</vt:lpstr>
      <vt:lpstr>Vrstvenie kompozitov u 1.Bl. tr.</vt:lpstr>
      <vt:lpstr>Schéma polymerizácie - v pregelovej fáze polymerizácie kompozit nekontrahuje-pregelovú fázu predlžuje znížená intenzita osvitu v počiatočnej fáze</vt:lpstr>
      <vt:lpstr>Filtek Silorane /3M ESPE/ - 1.kompozit bez kontrakcie</vt:lpstr>
      <vt:lpstr>Porovnanie klasickej-lineárnej a novej-cirkulárnej polymerizácie</vt:lpstr>
      <vt:lpstr>Vlastnosti  kompozitu Silorane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Opticke vlastnosti  zubnych tkanív  a stomatologických materiálov</dc:title>
  <dc:creator>prestigio</dc:creator>
  <cp:lastModifiedBy>G50</cp:lastModifiedBy>
  <cp:revision>142</cp:revision>
  <dcterms:created xsi:type="dcterms:W3CDTF">2009-02-13T07:49:29Z</dcterms:created>
  <dcterms:modified xsi:type="dcterms:W3CDTF">2015-01-11T20:32:17Z</dcterms:modified>
</cp:coreProperties>
</file>