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89213" y="2675965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sk-SK" sz="3100" b="1" dirty="0"/>
              <a:t>Nové pohľady a názory v oblasti preparačných zásad a postupov na tvrdých zubných tkanivách</a:t>
            </a:r>
            <a:r>
              <a:rPr lang="sk-SK" sz="3100" b="1" dirty="0" smtClean="0"/>
              <a:t>, preventívne </a:t>
            </a:r>
            <a:r>
              <a:rPr lang="sk-SK" sz="3100" b="1" dirty="0"/>
              <a:t>kompozitné </a:t>
            </a:r>
            <a:r>
              <a:rPr lang="sk-SK" sz="3100" b="1" dirty="0" smtClean="0"/>
              <a:t>výplne.</a:t>
            </a:r>
            <a:br>
              <a:rPr lang="sk-SK" sz="3100" b="1" dirty="0" smtClean="0"/>
            </a:br>
            <a:r>
              <a:rPr lang="sk-SK" sz="3100" b="1" dirty="0"/>
              <a:t/>
            </a:r>
            <a:br>
              <a:rPr lang="sk-SK" sz="3100" b="1" dirty="0"/>
            </a:br>
            <a:r>
              <a:rPr lang="sk-SK" sz="3100" b="1" dirty="0">
                <a:solidFill>
                  <a:srgbClr val="FF0000"/>
                </a:solidFill>
              </a:rPr>
              <a:t>Súčasné postupy pri </a:t>
            </a:r>
            <a:r>
              <a:rPr lang="sk-SK" sz="3100" b="1" dirty="0" smtClean="0">
                <a:solidFill>
                  <a:srgbClr val="FF0000"/>
                </a:solidFill>
              </a:rPr>
              <a:t>preparácii.</a:t>
            </a:r>
            <a:r>
              <a:rPr lang="sk-SK" dirty="0">
                <a:solidFill>
                  <a:srgbClr val="FF0000"/>
                </a:solidFill>
              </a:rPr>
              <a:t/>
            </a:r>
            <a:br>
              <a:rPr lang="sk-SK" dirty="0">
                <a:solidFill>
                  <a:srgbClr val="FF0000"/>
                </a:solidFill>
              </a:rPr>
            </a:b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280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Súčasné postupy pri preparácii.</a:t>
            </a:r>
            <a:br>
              <a:rPr lang="sk-SK" dirty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S rozvojom </a:t>
            </a:r>
            <a:r>
              <a:rPr lang="sk-SK" dirty="0" smtClean="0"/>
              <a:t>preparačných </a:t>
            </a:r>
            <a:r>
              <a:rPr lang="sk-SK" dirty="0"/>
              <a:t>nástrojov, nových </a:t>
            </a:r>
            <a:r>
              <a:rPr lang="sk-SK" dirty="0" smtClean="0"/>
              <a:t>výplňových </a:t>
            </a:r>
            <a:r>
              <a:rPr lang="sk-SK" dirty="0"/>
              <a:t>materiálov, výsledkov získaných pri štúdiu </a:t>
            </a:r>
            <a:r>
              <a:rPr lang="sk-SK" dirty="0" err="1"/>
              <a:t>etiopatogenézy</a:t>
            </a:r>
            <a:r>
              <a:rPr lang="sk-SK" dirty="0"/>
              <a:t> </a:t>
            </a:r>
            <a:r>
              <a:rPr lang="sk-SK" dirty="0" smtClean="0"/>
              <a:t>zubného kazu </a:t>
            </a:r>
            <a:r>
              <a:rPr lang="sk-SK" dirty="0"/>
              <a:t>a ochorení </a:t>
            </a:r>
            <a:r>
              <a:rPr lang="sk-SK" dirty="0" err="1"/>
              <a:t>parodontu</a:t>
            </a:r>
            <a:r>
              <a:rPr lang="sk-SK" dirty="0"/>
              <a:t> dochádza k </a:t>
            </a:r>
            <a:r>
              <a:rPr lang="sk-SK" dirty="0" err="1"/>
              <a:t>modifikáciam</a:t>
            </a:r>
            <a:r>
              <a:rPr lang="sk-SK" dirty="0"/>
              <a:t> a </a:t>
            </a:r>
            <a:r>
              <a:rPr lang="sk-SK" dirty="0" err="1"/>
              <a:t>úpravam</a:t>
            </a:r>
            <a:r>
              <a:rPr lang="sk-SK" dirty="0"/>
              <a:t> všeobecných </a:t>
            </a:r>
            <a:r>
              <a:rPr lang="sk-SK" dirty="0" err="1"/>
              <a:t>Blackových</a:t>
            </a:r>
            <a:r>
              <a:rPr lang="sk-SK" dirty="0"/>
              <a:t> tried</a:t>
            </a:r>
          </a:p>
          <a:p>
            <a:r>
              <a:rPr lang="sk-SK" dirty="0"/>
              <a:t>•	Najviac je kritizovaná preventívna extenzia a </a:t>
            </a:r>
            <a:r>
              <a:rPr lang="sk-SK" dirty="0" err="1" smtClean="0"/>
              <a:t>skrinkovitá</a:t>
            </a:r>
            <a:r>
              <a:rPr lang="sk-SK" dirty="0" smtClean="0"/>
              <a:t> </a:t>
            </a:r>
            <a:r>
              <a:rPr lang="sk-SK" dirty="0" err="1" smtClean="0"/>
              <a:t>kavita</a:t>
            </a:r>
            <a:endParaRPr lang="sk-SK" dirty="0"/>
          </a:p>
          <a:p>
            <a:r>
              <a:rPr lang="sk-SK" dirty="0"/>
              <a:t>•	Súčasne názory považujú za dôležitejšiu prevenciu a úpravu ÚH ako radikálnu extenziu</a:t>
            </a:r>
          </a:p>
          <a:p>
            <a:r>
              <a:rPr lang="sk-SK" dirty="0"/>
              <a:t>•	</a:t>
            </a:r>
            <a:r>
              <a:rPr lang="sk-SK" dirty="0" err="1"/>
              <a:t>Kavity</a:t>
            </a:r>
            <a:r>
              <a:rPr lang="sk-SK" dirty="0"/>
              <a:t>, preparačné zásady sa upravujú kombinujú s konzervačnými postupmi(</a:t>
            </a:r>
            <a:r>
              <a:rPr lang="sk-SK" dirty="0" err="1"/>
              <a:t>mikrokavity</a:t>
            </a:r>
            <a:r>
              <a:rPr lang="sk-SK" dirty="0"/>
              <a:t>, tunelová preparácia) a </a:t>
            </a:r>
            <a:r>
              <a:rPr lang="sk-SK" dirty="0" err="1"/>
              <a:t>adhezívnou</a:t>
            </a:r>
            <a:r>
              <a:rPr lang="sk-SK" dirty="0"/>
              <a:t> preparáciou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7480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Prístup do </a:t>
            </a:r>
            <a:r>
              <a:rPr lang="sk-SK" dirty="0" err="1"/>
              <a:t>kazivého</a:t>
            </a:r>
            <a:r>
              <a:rPr lang="sk-SK" dirty="0"/>
              <a:t> ložiska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Získame prehľad o rozsahu </a:t>
            </a:r>
            <a:r>
              <a:rPr lang="sk-SK" dirty="0" err="1"/>
              <a:t>kariezného</a:t>
            </a:r>
            <a:r>
              <a:rPr lang="sk-SK" dirty="0"/>
              <a:t> procesu či traumatického poškodenia TZT</a:t>
            </a:r>
          </a:p>
          <a:p>
            <a:r>
              <a:rPr lang="sk-SK" dirty="0"/>
              <a:t>•	Pri otvorených </a:t>
            </a:r>
            <a:r>
              <a:rPr lang="sk-SK" dirty="0" err="1"/>
              <a:t>kavitách</a:t>
            </a:r>
            <a:r>
              <a:rPr lang="sk-SK" dirty="0"/>
              <a:t> nerobí prístup a prehľad problém </a:t>
            </a:r>
          </a:p>
          <a:p>
            <a:r>
              <a:rPr lang="sk-SK" dirty="0"/>
              <a:t>•	Vlastná preparácia spočíva v rozšírení </a:t>
            </a:r>
            <a:r>
              <a:rPr lang="sk-SK" dirty="0" err="1"/>
              <a:t>kavity</a:t>
            </a:r>
            <a:r>
              <a:rPr lang="sk-SK" dirty="0"/>
              <a:t> s preparáciou obrysov v TZT</a:t>
            </a:r>
          </a:p>
          <a:p>
            <a:r>
              <a:rPr lang="sk-SK" dirty="0"/>
              <a:t>•	Preniknutie podmínovanou, oslabenou, ale neporušenou sklovinou vykonávame turbínou alebo </a:t>
            </a:r>
            <a:r>
              <a:rPr lang="sk-SK" dirty="0" err="1"/>
              <a:t>mikromotorom</a:t>
            </a:r>
            <a:r>
              <a:rPr lang="sk-SK" dirty="0"/>
              <a:t> s vysokými </a:t>
            </a:r>
            <a:r>
              <a:rPr lang="sk-SK" dirty="0" smtClean="0"/>
              <a:t>otáčkami</a:t>
            </a:r>
          </a:p>
          <a:p>
            <a:r>
              <a:rPr lang="sk-SK" dirty="0"/>
              <a:t>•	U sekundárnych kazov a recidivujúcich, si zaistíme prístup do ložiska odstránením starej výplne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3384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1550894"/>
            <a:ext cx="8915400" cy="4360328"/>
          </a:xfrm>
        </p:spPr>
        <p:txBody>
          <a:bodyPr>
            <a:normAutofit lnSpcReduction="10000"/>
          </a:bodyPr>
          <a:lstStyle/>
          <a:p>
            <a:r>
              <a:rPr lang="sk-SK" dirty="0"/>
              <a:t>•	Odhalenie a odstránenie </a:t>
            </a:r>
            <a:r>
              <a:rPr lang="sk-SK" dirty="0" err="1"/>
              <a:t>gingivy</a:t>
            </a:r>
            <a:r>
              <a:rPr lang="sk-SK" dirty="0"/>
              <a:t> je potrebné u kazov a defektov v tesnej blízkosti </a:t>
            </a:r>
            <a:r>
              <a:rPr lang="sk-SK" dirty="0" err="1"/>
              <a:t>gingivy</a:t>
            </a:r>
            <a:r>
              <a:rPr lang="sk-SK" dirty="0"/>
              <a:t>, </a:t>
            </a:r>
            <a:r>
              <a:rPr lang="sk-SK" dirty="0" err="1"/>
              <a:t>event</a:t>
            </a:r>
            <a:r>
              <a:rPr lang="sk-SK" dirty="0"/>
              <a:t>. </a:t>
            </a:r>
            <a:r>
              <a:rPr lang="sk-SK" dirty="0" err="1"/>
              <a:t>Subgingivalne</a:t>
            </a:r>
            <a:r>
              <a:rPr lang="sk-SK" dirty="0"/>
              <a:t> je pomocou </a:t>
            </a:r>
            <a:r>
              <a:rPr lang="sk-SK" dirty="0" err="1"/>
              <a:t>retrakčného</a:t>
            </a:r>
            <a:r>
              <a:rPr lang="sk-SK" dirty="0"/>
              <a:t> vlákna zavedením do </a:t>
            </a:r>
            <a:r>
              <a:rPr lang="sk-SK" dirty="0" err="1"/>
              <a:t>sulku</a:t>
            </a:r>
            <a:endParaRPr lang="sk-SK" dirty="0"/>
          </a:p>
          <a:p>
            <a:r>
              <a:rPr lang="sk-SK" dirty="0"/>
              <a:t>•	Používame vlákna </a:t>
            </a:r>
            <a:r>
              <a:rPr lang="sk-SK" dirty="0" err="1"/>
              <a:t>twisted</a:t>
            </a:r>
            <a:r>
              <a:rPr lang="sk-SK" dirty="0"/>
              <a:t> ( pradené, krútené) </a:t>
            </a:r>
            <a:r>
              <a:rPr lang="sk-SK" dirty="0" err="1"/>
              <a:t>braided</a:t>
            </a:r>
            <a:r>
              <a:rPr lang="sk-SK" dirty="0"/>
              <a:t> (pletené) alebo </a:t>
            </a:r>
            <a:r>
              <a:rPr lang="sk-SK" dirty="0" err="1"/>
              <a:t>knitted</a:t>
            </a:r>
            <a:r>
              <a:rPr lang="sk-SK" dirty="0"/>
              <a:t> (háčkované) a </a:t>
            </a:r>
            <a:r>
              <a:rPr lang="sk-SK" dirty="0" err="1"/>
              <a:t>možeme</a:t>
            </a:r>
            <a:r>
              <a:rPr lang="sk-SK" dirty="0"/>
              <a:t> to podporiť do namočením vlákna do </a:t>
            </a:r>
            <a:r>
              <a:rPr lang="sk-SK" dirty="0" err="1"/>
              <a:t>retrakčnej</a:t>
            </a:r>
            <a:r>
              <a:rPr lang="sk-SK" dirty="0"/>
              <a:t> tekutiny (</a:t>
            </a:r>
            <a:r>
              <a:rPr lang="sk-SK" dirty="0" err="1"/>
              <a:t>aluminiumchlorid</a:t>
            </a:r>
            <a:r>
              <a:rPr lang="sk-SK" dirty="0"/>
              <a:t>)</a:t>
            </a:r>
          </a:p>
          <a:p>
            <a:r>
              <a:rPr lang="sk-SK" dirty="0"/>
              <a:t>•	Separáciu tesne vedľa seba stojacích zubov robíme (tesne pred) alebo pozvoľne</a:t>
            </a:r>
          </a:p>
          <a:p>
            <a:r>
              <a:rPr lang="sk-SK" dirty="0"/>
              <a:t>•	Jednorazová separácia sa dnes už nepoužíva (poškodenie závesného aparátu ) – kovový klin sa vtláča medzi zuby</a:t>
            </a:r>
          </a:p>
          <a:p>
            <a:r>
              <a:rPr lang="sk-SK" dirty="0"/>
              <a:t>•	Pozvoľná separácia sa vykonáva vatou, drevenými klinmi, gumovou alebo drôtenou ligatúrou</a:t>
            </a:r>
          </a:p>
          <a:p>
            <a:r>
              <a:rPr lang="sk-SK" dirty="0"/>
              <a:t>•	Vata sa vtlačí pod bod kontaktu a fixuje sa hodvábnou ligatúrou, vata </a:t>
            </a:r>
            <a:r>
              <a:rPr lang="sk-SK" dirty="0" err="1"/>
              <a:t>nabobtnáva</a:t>
            </a:r>
            <a:r>
              <a:rPr lang="sk-SK" dirty="0"/>
              <a:t> a odďaľuje zuby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060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Príprava </a:t>
            </a:r>
            <a:r>
              <a:rPr lang="sk-SK" dirty="0" err="1"/>
              <a:t>kavity</a:t>
            </a:r>
            <a:r>
              <a:rPr lang="sk-SK" dirty="0"/>
              <a:t>: súčasné postupy delia prípravu </a:t>
            </a:r>
            <a:r>
              <a:rPr lang="sk-SK" dirty="0" err="1"/>
              <a:t>kavity</a:t>
            </a:r>
            <a:r>
              <a:rPr lang="sk-SK" dirty="0"/>
              <a:t> na 3 kroky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3003176"/>
            <a:ext cx="8915400" cy="3777622"/>
          </a:xfrm>
        </p:spPr>
        <p:txBody>
          <a:bodyPr/>
          <a:lstStyle/>
          <a:p>
            <a:r>
              <a:rPr lang="sk-SK" dirty="0"/>
              <a:t>1.	Preparácia základného tvaru </a:t>
            </a:r>
            <a:r>
              <a:rPr lang="sk-SK" dirty="0" err="1"/>
              <a:t>kavity</a:t>
            </a:r>
            <a:endParaRPr lang="sk-SK" dirty="0"/>
          </a:p>
          <a:p>
            <a:r>
              <a:rPr lang="sk-SK" dirty="0"/>
              <a:t>2.	Odstránenie </a:t>
            </a:r>
            <a:r>
              <a:rPr lang="sk-SK" dirty="0" err="1"/>
              <a:t>kazivých</a:t>
            </a:r>
            <a:r>
              <a:rPr lang="sk-SK" dirty="0"/>
              <a:t> hmôt</a:t>
            </a:r>
          </a:p>
          <a:p>
            <a:r>
              <a:rPr lang="sk-SK" dirty="0"/>
              <a:t>3.	Dokončenie </a:t>
            </a:r>
            <a:r>
              <a:rPr lang="sk-SK" dirty="0" err="1"/>
              <a:t>kavity</a:t>
            </a:r>
            <a:r>
              <a:rPr lang="sk-SK" dirty="0"/>
              <a:t>, uhladenie stien a </a:t>
            </a:r>
            <a:r>
              <a:rPr lang="sk-SK" dirty="0" err="1"/>
              <a:t>hran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4751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solidFill>
                  <a:srgbClr val="00B050"/>
                </a:solidFill>
              </a:rPr>
              <a:t>1.	Preparácia základného tvaru </a:t>
            </a:r>
            <a:r>
              <a:rPr lang="sk-SK" b="1" dirty="0" err="1">
                <a:solidFill>
                  <a:srgbClr val="00B050"/>
                </a:solidFill>
              </a:rPr>
              <a:t>kavity</a:t>
            </a:r>
            <a:endParaRPr lang="sk-SK" b="1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428565"/>
          </a:xfrm>
        </p:spPr>
        <p:txBody>
          <a:bodyPr>
            <a:normAutofit/>
          </a:bodyPr>
          <a:lstStyle/>
          <a:p>
            <a:r>
              <a:rPr lang="sk-SK" dirty="0"/>
              <a:t>•	otvorenie </a:t>
            </a:r>
            <a:r>
              <a:rPr lang="sk-SK" dirty="0" err="1"/>
              <a:t>kazivého</a:t>
            </a:r>
            <a:r>
              <a:rPr lang="sk-SK" dirty="0"/>
              <a:t> ložiska je závisle na jeho rozsahu a lokalizácii</a:t>
            </a:r>
          </a:p>
          <a:p>
            <a:r>
              <a:rPr lang="sk-SK" dirty="0"/>
              <a:t>•	obrys </a:t>
            </a:r>
            <a:r>
              <a:rPr lang="sk-SK" dirty="0" err="1"/>
              <a:t>kavity</a:t>
            </a:r>
            <a:r>
              <a:rPr lang="sk-SK" dirty="0"/>
              <a:t> vedieme v zdravej sklovine, prípadne v cemente, koreňovom </a:t>
            </a:r>
            <a:r>
              <a:rPr lang="sk-SK" dirty="0" err="1"/>
              <a:t>dentíne</a:t>
            </a:r>
            <a:r>
              <a:rPr lang="sk-SK" dirty="0"/>
              <a:t> a preparáciou odstránime </a:t>
            </a:r>
            <a:r>
              <a:rPr lang="sk-SK" dirty="0" err="1" smtClean="0"/>
              <a:t>všetkú</a:t>
            </a:r>
            <a:r>
              <a:rPr lang="sk-SK" dirty="0" smtClean="0"/>
              <a:t> </a:t>
            </a:r>
            <a:r>
              <a:rPr lang="sk-SK" dirty="0" err="1" smtClean="0"/>
              <a:t>demineralizovanú</a:t>
            </a:r>
            <a:r>
              <a:rPr lang="sk-SK" dirty="0"/>
              <a:t>, </a:t>
            </a:r>
            <a:r>
              <a:rPr lang="sk-SK" dirty="0" smtClean="0"/>
              <a:t>defektnú </a:t>
            </a:r>
            <a:r>
              <a:rPr lang="sk-SK" dirty="0"/>
              <a:t>a pigmentovanú sklovinu</a:t>
            </a:r>
          </a:p>
          <a:p>
            <a:r>
              <a:rPr lang="sk-SK" dirty="0"/>
              <a:t>•	okraje musia prebiehať v rovných alebo zaoblených </a:t>
            </a:r>
            <a:r>
              <a:rPr lang="sk-SK" dirty="0" err="1"/>
              <a:t>líniach</a:t>
            </a:r>
            <a:r>
              <a:rPr lang="sk-SK" dirty="0"/>
              <a:t>, vyvarujeme sa ostrým </a:t>
            </a:r>
          </a:p>
          <a:p>
            <a:r>
              <a:rPr lang="sk-SK" dirty="0"/>
              <a:t>•	u pacientov s dobrou ústnou </a:t>
            </a:r>
            <a:r>
              <a:rPr lang="sk-SK" dirty="0" smtClean="0"/>
              <a:t>hygienou, </a:t>
            </a:r>
            <a:r>
              <a:rPr lang="sk-SK" dirty="0"/>
              <a:t>nízkou </a:t>
            </a:r>
            <a:r>
              <a:rPr lang="sk-SK" dirty="0" err="1"/>
              <a:t>incidenciou</a:t>
            </a:r>
            <a:r>
              <a:rPr lang="sk-SK" dirty="0"/>
              <a:t> kazu postupujeme menej radikálne, maximálne šetríme okolité TZT</a:t>
            </a:r>
          </a:p>
          <a:p>
            <a:r>
              <a:rPr lang="sk-SK" dirty="0"/>
              <a:t>•	v opačnom prípade preventívna extenzia</a:t>
            </a:r>
          </a:p>
          <a:p>
            <a:r>
              <a:rPr lang="sk-SK" dirty="0"/>
              <a:t>•	pri plnení volíme materiál menej náchylný k vzniku sekundárneho kazu, </a:t>
            </a:r>
            <a:r>
              <a:rPr lang="sk-SK" dirty="0" smtClean="0"/>
              <a:t>čomu </a:t>
            </a:r>
            <a:r>
              <a:rPr lang="sk-SK" dirty="0"/>
              <a:t>zodpovedá aj tvar </a:t>
            </a:r>
            <a:r>
              <a:rPr lang="sk-SK" dirty="0" err="1"/>
              <a:t>kavity</a:t>
            </a:r>
            <a:endParaRPr lang="sk-SK" dirty="0"/>
          </a:p>
          <a:p>
            <a:r>
              <a:rPr lang="sk-SK" dirty="0"/>
              <a:t>•	preparáciou sa snažíme zaistiť odolnosť výplne a zvyškových TZT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9749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762000"/>
            <a:ext cx="8915400" cy="5149222"/>
          </a:xfrm>
        </p:spPr>
        <p:txBody>
          <a:bodyPr/>
          <a:lstStyle/>
          <a:p>
            <a:r>
              <a:rPr lang="sk-SK" dirty="0"/>
              <a:t>•	Tvar </a:t>
            </a:r>
            <a:r>
              <a:rPr lang="sk-SK" dirty="0" err="1"/>
              <a:t>kavity</a:t>
            </a:r>
            <a:r>
              <a:rPr lang="sk-SK" dirty="0"/>
              <a:t> súvisí s voľbou budúceho </a:t>
            </a:r>
            <a:r>
              <a:rPr lang="sk-SK" dirty="0" err="1"/>
              <a:t>vyplňového</a:t>
            </a:r>
            <a:r>
              <a:rPr lang="sk-SK" dirty="0"/>
              <a:t> materiálu. Preparáciou </a:t>
            </a:r>
            <a:r>
              <a:rPr lang="sk-SK" dirty="0" err="1"/>
              <a:t>zabezpečime</a:t>
            </a:r>
            <a:r>
              <a:rPr lang="sk-SK" dirty="0"/>
              <a:t> </a:t>
            </a:r>
            <a:r>
              <a:rPr lang="sk-SK" dirty="0" err="1"/>
              <a:t>retenciu</a:t>
            </a:r>
            <a:r>
              <a:rPr lang="sk-SK" dirty="0"/>
              <a:t> výplni v </a:t>
            </a:r>
            <a:r>
              <a:rPr lang="sk-SK" dirty="0" err="1"/>
              <a:t>kavite,aby</a:t>
            </a:r>
            <a:r>
              <a:rPr lang="sk-SK" dirty="0"/>
              <a:t> nevypadla, </a:t>
            </a:r>
            <a:r>
              <a:rPr lang="sk-SK" dirty="0" err="1"/>
              <a:t>neuvolnila</a:t>
            </a:r>
            <a:r>
              <a:rPr lang="sk-SK" dirty="0"/>
              <a:t> sa žuvaním, nedala sa </a:t>
            </a:r>
            <a:r>
              <a:rPr lang="sk-SK" dirty="0" smtClean="0"/>
              <a:t>vytiahnuť</a:t>
            </a:r>
          </a:p>
          <a:p>
            <a:endParaRPr lang="sk-SK" dirty="0"/>
          </a:p>
          <a:p>
            <a:r>
              <a:rPr lang="sk-SK" b="1" dirty="0">
                <a:solidFill>
                  <a:srgbClr val="FF0000"/>
                </a:solidFill>
              </a:rPr>
              <a:t>Pri preparácii pre </a:t>
            </a:r>
            <a:r>
              <a:rPr lang="sk-SK" b="1" dirty="0" err="1">
                <a:solidFill>
                  <a:srgbClr val="FF0000"/>
                </a:solidFill>
              </a:rPr>
              <a:t>Inlay</a:t>
            </a:r>
            <a:r>
              <a:rPr lang="sk-SK" b="1" dirty="0">
                <a:solidFill>
                  <a:srgbClr val="FF0000"/>
                </a:solidFill>
              </a:rPr>
              <a:t>:</a:t>
            </a:r>
          </a:p>
          <a:p>
            <a:r>
              <a:rPr lang="sk-SK" dirty="0"/>
              <a:t> -	</a:t>
            </a:r>
            <a:r>
              <a:rPr lang="sk-SK" dirty="0" err="1"/>
              <a:t>Skrinkovitý</a:t>
            </a:r>
            <a:r>
              <a:rPr lang="sk-SK" dirty="0"/>
              <a:t> tvar </a:t>
            </a:r>
            <a:r>
              <a:rPr lang="sk-SK" dirty="0" err="1"/>
              <a:t>kavity</a:t>
            </a:r>
            <a:r>
              <a:rPr lang="sk-SK" dirty="0"/>
              <a:t>, protiľahlé steny </a:t>
            </a:r>
            <a:r>
              <a:rPr lang="sk-SK" dirty="0" err="1"/>
              <a:t>paralélne</a:t>
            </a:r>
            <a:r>
              <a:rPr lang="sk-SK" dirty="0"/>
              <a:t>, prípadne k spodine mierne zbiehavé(obrátená divergentná preparácia) </a:t>
            </a:r>
            <a:r>
              <a:rPr lang="sk-SK" dirty="0" err="1" smtClean="0"/>
              <a:t>aproximálne</a:t>
            </a:r>
            <a:r>
              <a:rPr lang="sk-SK" dirty="0" smtClean="0"/>
              <a:t> </a:t>
            </a:r>
            <a:r>
              <a:rPr lang="sk-SK" dirty="0" err="1" smtClean="0"/>
              <a:t>kavity</a:t>
            </a:r>
            <a:r>
              <a:rPr lang="sk-SK" dirty="0" smtClean="0"/>
              <a:t> </a:t>
            </a:r>
            <a:r>
              <a:rPr lang="sk-SK" dirty="0"/>
              <a:t>preparujeme na </a:t>
            </a:r>
            <a:r>
              <a:rPr lang="sk-SK" dirty="0" err="1" smtClean="0"/>
              <a:t>rybynu</a:t>
            </a:r>
            <a:endParaRPr lang="sk-SK" dirty="0" smtClean="0"/>
          </a:p>
          <a:p>
            <a:endParaRPr lang="sk-SK" dirty="0"/>
          </a:p>
          <a:p>
            <a:endParaRPr lang="sk-SK" dirty="0"/>
          </a:p>
          <a:p>
            <a:r>
              <a:rPr lang="sk-SK" b="1" dirty="0">
                <a:solidFill>
                  <a:srgbClr val="FF0000"/>
                </a:solidFill>
              </a:rPr>
              <a:t>•	Amalgám</a:t>
            </a:r>
          </a:p>
          <a:p>
            <a:r>
              <a:rPr lang="sk-SK" dirty="0"/>
              <a:t>-	</a:t>
            </a:r>
            <a:r>
              <a:rPr lang="sk-SK" dirty="0" err="1"/>
              <a:t>Skrinkovitákavita</a:t>
            </a:r>
            <a:r>
              <a:rPr lang="sk-SK" dirty="0"/>
              <a:t>, </a:t>
            </a:r>
            <a:r>
              <a:rPr lang="sk-SK" dirty="0" err="1"/>
              <a:t>retencia</a:t>
            </a:r>
            <a:r>
              <a:rPr lang="sk-SK" dirty="0"/>
              <a:t> sa zvýši divergentnou preparáciou- smerom k povrchu sa steny </a:t>
            </a:r>
            <a:r>
              <a:rPr lang="sk-SK" dirty="0" err="1"/>
              <a:t>kavity</a:t>
            </a:r>
            <a:r>
              <a:rPr lang="sk-SK" dirty="0"/>
              <a:t> zbiehajú, všetky steny a uhly zaoblené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5820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699247"/>
            <a:ext cx="8915400" cy="5880847"/>
          </a:xfrm>
        </p:spPr>
        <p:txBody>
          <a:bodyPr/>
          <a:lstStyle/>
          <a:p>
            <a:r>
              <a:rPr lang="sk-SK" dirty="0"/>
              <a:t>•	</a:t>
            </a:r>
            <a:r>
              <a:rPr lang="sk-SK" b="1" dirty="0">
                <a:solidFill>
                  <a:srgbClr val="FF0000"/>
                </a:solidFill>
              </a:rPr>
              <a:t>SIC</a:t>
            </a:r>
          </a:p>
          <a:p>
            <a:r>
              <a:rPr lang="sk-SK" dirty="0"/>
              <a:t>-	Nevyžaduje </a:t>
            </a:r>
            <a:r>
              <a:rPr lang="sk-SK" dirty="0" err="1"/>
              <a:t>skrinkovitý</a:t>
            </a:r>
            <a:r>
              <a:rPr lang="sk-SK" dirty="0"/>
              <a:t> tvar </a:t>
            </a:r>
            <a:r>
              <a:rPr lang="sk-SK" dirty="0" smtClean="0"/>
              <a:t>vďaka </a:t>
            </a:r>
            <a:r>
              <a:rPr lang="sk-SK" dirty="0"/>
              <a:t>chemickej adhézii, preparáciou zabezpečíme dostatočnú hĺbku(1,5-2 mm)  - v tenkých vrstvách sú krehké a málo mechanicky odolné</a:t>
            </a:r>
          </a:p>
          <a:p>
            <a:endParaRPr lang="sk-SK" dirty="0" smtClean="0"/>
          </a:p>
          <a:p>
            <a:r>
              <a:rPr lang="sk-SK" dirty="0"/>
              <a:t>•	</a:t>
            </a:r>
            <a:r>
              <a:rPr lang="sk-SK" b="1" dirty="0">
                <a:solidFill>
                  <a:srgbClr val="FF0000"/>
                </a:solidFill>
              </a:rPr>
              <a:t>Kompozit</a:t>
            </a:r>
          </a:p>
          <a:p>
            <a:r>
              <a:rPr lang="sk-SK" dirty="0"/>
              <a:t>-	Nevyžaduje </a:t>
            </a:r>
            <a:r>
              <a:rPr lang="sk-SK" dirty="0" err="1"/>
              <a:t>skrinkovitú</a:t>
            </a:r>
            <a:r>
              <a:rPr lang="sk-SK" dirty="0"/>
              <a:t> preparáciu. </a:t>
            </a:r>
            <a:r>
              <a:rPr lang="sk-SK" dirty="0" err="1"/>
              <a:t>Adhezívna</a:t>
            </a:r>
            <a:r>
              <a:rPr lang="sk-SK" dirty="0"/>
              <a:t> preparácia, maximálne šetrenie TZT, využívame aj nepodloženú sklovinu(zošikmenie </a:t>
            </a:r>
            <a:r>
              <a:rPr lang="sk-SK" dirty="0" err="1"/>
              <a:t>sklovinových</a:t>
            </a:r>
            <a:r>
              <a:rPr lang="sk-SK" dirty="0"/>
              <a:t> stien, naleptanie). </a:t>
            </a:r>
            <a:r>
              <a:rPr lang="sk-SK" dirty="0" err="1"/>
              <a:t>Adhezivná</a:t>
            </a:r>
            <a:r>
              <a:rPr lang="sk-SK" dirty="0"/>
              <a:t> preparácia vychádza zo znalosti polymerizačnej kontrakcie(1-3%) a vývoja pnutia (13-17MPa), ktoré do prevádza tuhnutie kompozitného materiálu.</a:t>
            </a:r>
          </a:p>
          <a:p>
            <a:r>
              <a:rPr lang="sk-SK" dirty="0"/>
              <a:t>Dôležitou zásadou je pravidlo zaoblenia –zaoblené nástroje, zaoblený obrys </a:t>
            </a:r>
            <a:r>
              <a:rPr lang="sk-SK" dirty="0" err="1"/>
              <a:t>kavity</a:t>
            </a:r>
            <a:r>
              <a:rPr lang="sk-SK" dirty="0"/>
              <a:t>, zaoblenie vnútorných rohov, zaoblenie </a:t>
            </a:r>
            <a:r>
              <a:rPr lang="sk-SK" dirty="0" err="1"/>
              <a:t>pulpoaxialnej</a:t>
            </a:r>
            <a:r>
              <a:rPr lang="sk-SK" dirty="0"/>
              <a:t> steny. Preparačný nástroj v tvare hrušky umožňuje tzv. harmonickú preparáciu- bez ostrých uhlov  a hrán, aby nedochádzalo k vzniku pnutia v </a:t>
            </a:r>
            <a:r>
              <a:rPr lang="sk-SK" dirty="0" err="1"/>
              <a:t>dentíne</a:t>
            </a:r>
            <a:r>
              <a:rPr lang="sk-SK" dirty="0"/>
              <a:t>, ale aj vo výplni</a:t>
            </a:r>
          </a:p>
        </p:txBody>
      </p:sp>
    </p:spTree>
    <p:extLst>
      <p:ext uri="{BB962C8B-B14F-4D97-AF65-F5344CB8AC3E}">
        <p14:creationId xmlns:p14="http://schemas.microsoft.com/office/powerpoint/2010/main" val="413061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solidFill>
                  <a:srgbClr val="00B050"/>
                </a:solidFill>
              </a:rPr>
              <a:t>2.	</a:t>
            </a:r>
            <a:r>
              <a:rPr lang="sk-SK" b="1" dirty="0" err="1">
                <a:solidFill>
                  <a:srgbClr val="00B050"/>
                </a:solidFill>
              </a:rPr>
              <a:t>Odstranenie</a:t>
            </a:r>
            <a:r>
              <a:rPr lang="sk-SK" b="1" dirty="0">
                <a:solidFill>
                  <a:srgbClr val="00B050"/>
                </a:solidFill>
              </a:rPr>
              <a:t> </a:t>
            </a:r>
            <a:r>
              <a:rPr lang="sk-SK" b="1" dirty="0" err="1">
                <a:solidFill>
                  <a:srgbClr val="00B050"/>
                </a:solidFill>
              </a:rPr>
              <a:t>kazivých</a:t>
            </a:r>
            <a:r>
              <a:rPr lang="sk-SK" b="1" dirty="0">
                <a:solidFill>
                  <a:srgbClr val="00B050"/>
                </a:solidFill>
              </a:rPr>
              <a:t> hmôt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-	</a:t>
            </a:r>
            <a:r>
              <a:rPr lang="sk-SK" dirty="0" err="1"/>
              <a:t>Odstraňujemeguličkovým</a:t>
            </a:r>
            <a:r>
              <a:rPr lang="sk-SK" dirty="0"/>
              <a:t> vrtáčikom- </a:t>
            </a:r>
            <a:r>
              <a:rPr lang="sk-SK" dirty="0" err="1"/>
              <a:t>mikromotorom</a:t>
            </a:r>
            <a:r>
              <a:rPr lang="sk-SK" dirty="0"/>
              <a:t> s chladením, nízke otáčky</a:t>
            </a:r>
          </a:p>
          <a:p>
            <a:r>
              <a:rPr lang="sk-SK" dirty="0"/>
              <a:t>-	Priemer vrtáčika podľa veľkosti lézie- najväčší možný priemer</a:t>
            </a:r>
          </a:p>
          <a:p>
            <a:r>
              <a:rPr lang="sk-SK" dirty="0"/>
              <a:t>-	Pri preparácii postupujeme šetrne, bez väčšieho </a:t>
            </a:r>
            <a:r>
              <a:rPr lang="sk-SK" dirty="0" err="1"/>
              <a:t>tlaku,prerušovane</a:t>
            </a:r>
            <a:endParaRPr lang="sk-SK" dirty="0"/>
          </a:p>
          <a:p>
            <a:r>
              <a:rPr lang="sk-SK" dirty="0"/>
              <a:t>-	</a:t>
            </a:r>
            <a:r>
              <a:rPr lang="sk-SK" dirty="0" err="1"/>
              <a:t>Kazovýdentín</a:t>
            </a:r>
            <a:r>
              <a:rPr lang="sk-SK" dirty="0"/>
              <a:t> môžeme odstrániť aj ručne pomocou ostrých exkavátorov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9288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solidFill>
                  <a:srgbClr val="00B050"/>
                </a:solidFill>
              </a:rPr>
              <a:t>3.	Dokončenie </a:t>
            </a:r>
            <a:r>
              <a:rPr lang="sk-SK" b="1" dirty="0" err="1">
                <a:solidFill>
                  <a:srgbClr val="00B050"/>
                </a:solidFill>
              </a:rPr>
              <a:t>kavity</a:t>
            </a:r>
            <a:r>
              <a:rPr lang="sk-SK" b="1" dirty="0">
                <a:solidFill>
                  <a:srgbClr val="00B050"/>
                </a:solidFill>
              </a:rPr>
              <a:t>, uhladenie stien a hrán: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455459"/>
          </a:xfrm>
        </p:spPr>
        <p:txBody>
          <a:bodyPr/>
          <a:lstStyle/>
          <a:p>
            <a:r>
              <a:rPr lang="sk-SK" dirty="0"/>
              <a:t>Po preparácii v sklovine pri vyšších otáčkach vznikajú nerovnosti</a:t>
            </a:r>
          </a:p>
          <a:p>
            <a:endParaRPr lang="sk-SK" dirty="0"/>
          </a:p>
          <a:p>
            <a:r>
              <a:rPr lang="sk-SK" dirty="0"/>
              <a:t>-	jemnou diamantovou brúskou zahladíme ostré prechody, pri nízkych otáčkach</a:t>
            </a:r>
          </a:p>
          <a:p>
            <a:r>
              <a:rPr lang="sk-SK" dirty="0"/>
              <a:t>-	ak je to možné sklovinu uhladzujeme v smere </a:t>
            </a:r>
            <a:r>
              <a:rPr lang="sk-SK" dirty="0" err="1"/>
              <a:t>sklovinových</a:t>
            </a:r>
            <a:r>
              <a:rPr lang="sk-SK" dirty="0"/>
              <a:t> priziem, pre FK zošikmíme </a:t>
            </a:r>
            <a:r>
              <a:rPr lang="sk-SK" dirty="0" err="1"/>
              <a:t>sklovinové</a:t>
            </a:r>
            <a:r>
              <a:rPr lang="sk-SK" dirty="0"/>
              <a:t> okraje</a:t>
            </a:r>
          </a:p>
          <a:p>
            <a:r>
              <a:rPr lang="sk-SK" dirty="0"/>
              <a:t>-	zvláštnu pozornosť venujeme </a:t>
            </a:r>
            <a:r>
              <a:rPr lang="sk-SK" dirty="0" err="1"/>
              <a:t>úpravegingiválnej</a:t>
            </a:r>
            <a:r>
              <a:rPr lang="sk-SK" dirty="0"/>
              <a:t> hrany preparácie, najlepšie dlátkom na sklovinu</a:t>
            </a:r>
          </a:p>
          <a:p>
            <a:r>
              <a:rPr lang="sk-SK" dirty="0"/>
              <a:t>-	po skončení preparácie odstránime z </a:t>
            </a:r>
            <a:r>
              <a:rPr lang="sk-SK" dirty="0" err="1"/>
              <a:t>kavitydrť</a:t>
            </a:r>
            <a:r>
              <a:rPr lang="sk-SK" dirty="0"/>
              <a:t> a </a:t>
            </a:r>
            <a:r>
              <a:rPr lang="sk-SK" dirty="0" err="1"/>
              <a:t>kavitu</a:t>
            </a:r>
            <a:r>
              <a:rPr lang="sk-SK" dirty="0"/>
              <a:t> vypláchneme prúdom vlažnej vody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0364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solidFill>
                  <a:srgbClr val="00B050"/>
                </a:solidFill>
              </a:rPr>
              <a:t>Sila </a:t>
            </a:r>
            <a:r>
              <a:rPr lang="pl-PL" dirty="0" smtClean="0">
                <a:solidFill>
                  <a:srgbClr val="00B050"/>
                </a:solidFill>
              </a:rPr>
              <a:t>retencie </a:t>
            </a:r>
            <a:r>
              <a:rPr lang="pl-PL" dirty="0">
                <a:solidFill>
                  <a:srgbClr val="00B050"/>
                </a:solidFill>
              </a:rPr>
              <a:t>výplne závisí od troch faktorov</a:t>
            </a:r>
            <a:endParaRPr lang="sk-SK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1.	Je priamoúmerná ploche vertikálnych stien </a:t>
            </a:r>
            <a:r>
              <a:rPr lang="sk-SK" dirty="0" err="1"/>
              <a:t>kavity</a:t>
            </a:r>
            <a:endParaRPr lang="sk-SK" dirty="0"/>
          </a:p>
          <a:p>
            <a:r>
              <a:rPr lang="sk-SK" dirty="0"/>
              <a:t>-Čím je </a:t>
            </a:r>
            <a:r>
              <a:rPr lang="sk-SK" dirty="0" err="1"/>
              <a:t>kavita</a:t>
            </a:r>
            <a:r>
              <a:rPr lang="sk-SK" dirty="0"/>
              <a:t> plytšia, tým viac </a:t>
            </a:r>
            <a:r>
              <a:rPr lang="sk-SK" dirty="0" err="1"/>
              <a:t>podbiehavých</a:t>
            </a:r>
            <a:r>
              <a:rPr lang="sk-SK" dirty="0"/>
              <a:t> miest, aby výplň nevypadla</a:t>
            </a:r>
          </a:p>
          <a:p>
            <a:r>
              <a:rPr lang="sk-SK" dirty="0"/>
              <a:t>-Čí je </a:t>
            </a:r>
            <a:r>
              <a:rPr lang="sk-SK" dirty="0" err="1"/>
              <a:t>kavitahĺbšia</a:t>
            </a:r>
            <a:r>
              <a:rPr lang="sk-SK" dirty="0"/>
              <a:t>, tým menší dôraz na </a:t>
            </a:r>
            <a:r>
              <a:rPr lang="sk-SK" dirty="0" err="1"/>
              <a:t>podbiehavé</a:t>
            </a:r>
            <a:r>
              <a:rPr lang="sk-SK" dirty="0"/>
              <a:t> miesta</a:t>
            </a:r>
          </a:p>
          <a:p>
            <a:r>
              <a:rPr lang="sk-SK" dirty="0"/>
              <a:t>2.	konvergencia bočných stien</a:t>
            </a:r>
          </a:p>
          <a:p>
            <a:r>
              <a:rPr lang="sk-SK" dirty="0"/>
              <a:t>3.	</a:t>
            </a:r>
            <a:r>
              <a:rPr lang="sk-SK" dirty="0" err="1"/>
              <a:t>retencia</a:t>
            </a:r>
            <a:r>
              <a:rPr lang="sk-SK" dirty="0"/>
              <a:t> je tak silná, ako silný je najslabší článok medzi výplňou a </a:t>
            </a:r>
            <a:r>
              <a:rPr lang="sk-SK" dirty="0" err="1"/>
              <a:t>kavitou</a:t>
            </a:r>
            <a:endParaRPr lang="sk-SK" dirty="0"/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4590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Preparačná trauma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Poškodenie TZT a drene vibráciami, tlakom a teplom</a:t>
            </a:r>
          </a:p>
          <a:p>
            <a:r>
              <a:rPr lang="sk-SK" dirty="0"/>
              <a:t>•	Preparačná trauma skloviny- </a:t>
            </a:r>
            <a:r>
              <a:rPr lang="sk-SK" dirty="0" err="1"/>
              <a:t>rozdrtenie</a:t>
            </a:r>
            <a:r>
              <a:rPr lang="sk-SK" dirty="0"/>
              <a:t> </a:t>
            </a:r>
            <a:r>
              <a:rPr lang="sk-SK" dirty="0" err="1"/>
              <a:t>sklovinových</a:t>
            </a:r>
            <a:r>
              <a:rPr lang="sk-SK" dirty="0"/>
              <a:t> okrajov pri práci s </a:t>
            </a:r>
            <a:r>
              <a:rPr lang="sk-SK" dirty="0" err="1"/>
              <a:t>turbínkou</a:t>
            </a:r>
            <a:r>
              <a:rPr lang="sk-SK" dirty="0"/>
              <a:t>- zhoršuje kvalitu výplni a okrajového uzáveru</a:t>
            </a:r>
          </a:p>
          <a:p>
            <a:r>
              <a:rPr lang="sk-SK" dirty="0"/>
              <a:t>•	Preparačná trauma drene- bunkové zmeny,  </a:t>
            </a:r>
            <a:r>
              <a:rPr lang="sk-SK" dirty="0" err="1"/>
              <a:t>hemoragie</a:t>
            </a:r>
            <a:r>
              <a:rPr lang="sk-SK" dirty="0"/>
              <a:t>, prípadne až zápal a </a:t>
            </a:r>
            <a:r>
              <a:rPr lang="sk-SK" dirty="0" err="1"/>
              <a:t>nekróza</a:t>
            </a:r>
            <a:endParaRPr lang="sk-SK" dirty="0"/>
          </a:p>
          <a:p>
            <a:r>
              <a:rPr lang="sk-SK" dirty="0"/>
              <a:t>•	Vibrácie preparačného nástroja až do 1000Hz= bolesť(pri preparácii sa môžu pohybovať v rozsahu 60-36KHz- nástroje ostré a správne vycentrované)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1085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05318" y="1452282"/>
            <a:ext cx="9299294" cy="4458940"/>
          </a:xfrm>
        </p:spPr>
        <p:txBody>
          <a:bodyPr/>
          <a:lstStyle/>
          <a:p>
            <a:r>
              <a:rPr lang="sk-SK" dirty="0"/>
              <a:t>•	Tlak </a:t>
            </a:r>
            <a:r>
              <a:rPr lang="sk-SK" dirty="0" smtClean="0"/>
              <a:t>nemá </a:t>
            </a:r>
            <a:r>
              <a:rPr lang="sk-SK" dirty="0"/>
              <a:t>presahovať 800 </a:t>
            </a:r>
            <a:r>
              <a:rPr lang="sk-SK" dirty="0" err="1"/>
              <a:t>pondov</a:t>
            </a:r>
            <a:r>
              <a:rPr lang="sk-SK" dirty="0"/>
              <a:t> pri preparácii v </a:t>
            </a:r>
            <a:r>
              <a:rPr lang="sk-SK" dirty="0" err="1"/>
              <a:t>dentíne</a:t>
            </a:r>
            <a:r>
              <a:rPr lang="sk-SK" dirty="0"/>
              <a:t> (závisí od počtu otáčok a ostrosti nástroja) </a:t>
            </a:r>
          </a:p>
          <a:p>
            <a:r>
              <a:rPr lang="sk-SK" dirty="0"/>
              <a:t>•	Teplota- vzduchová turbína bez chladenia 250-300 C  - preparujeme s chladením a prerušovane</a:t>
            </a:r>
          </a:p>
          <a:p>
            <a:r>
              <a:rPr lang="sk-SK" dirty="0"/>
              <a:t>•	Preparácia má byť šetrná, prerušovaná, vždy si fixujeme ruku, presné vedenie nástroja, preparácia s chladením nám odplavuje </a:t>
            </a:r>
            <a:r>
              <a:rPr lang="sk-SK" dirty="0" err="1"/>
              <a:t>drť</a:t>
            </a:r>
            <a:r>
              <a:rPr lang="sk-SK" dirty="0"/>
              <a:t>, čistí nástroje, skvalitňuje preparáciu</a:t>
            </a:r>
          </a:p>
          <a:p>
            <a:r>
              <a:rPr lang="sk-SK" dirty="0"/>
              <a:t>•	Šetrná preparácia- vzhľadom na okolité </a:t>
            </a:r>
            <a:r>
              <a:rPr lang="sk-SK" dirty="0" smtClean="0"/>
              <a:t>mäkké tkanivá(</a:t>
            </a:r>
            <a:r>
              <a:rPr lang="sk-SK" dirty="0" err="1" smtClean="0"/>
              <a:t>gingiva,sliznice</a:t>
            </a:r>
            <a:r>
              <a:rPr lang="sk-SK" dirty="0" smtClean="0"/>
              <a:t> </a:t>
            </a:r>
            <a:r>
              <a:rPr lang="sk-SK" dirty="0"/>
              <a:t>a jazyk)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3783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Zásady preparácie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65812"/>
          </a:xfrm>
        </p:spPr>
        <p:txBody>
          <a:bodyPr/>
          <a:lstStyle/>
          <a:p>
            <a:r>
              <a:rPr lang="sk-SK" dirty="0"/>
              <a:t>•	používame vhodné vrtáčiky, násadce a doporučené otáčky( prednosť má </a:t>
            </a:r>
            <a:r>
              <a:rPr lang="sk-SK" dirty="0" err="1"/>
              <a:t>mikromotor</a:t>
            </a:r>
            <a:r>
              <a:rPr lang="sk-SK" dirty="0"/>
              <a:t> pred turbínou)</a:t>
            </a:r>
          </a:p>
          <a:p>
            <a:r>
              <a:rPr lang="sk-SK" dirty="0"/>
              <a:t>•	pri preparácii si vždy fixujeme ruku a zaistíme presné vedenie preparačného nástroja </a:t>
            </a:r>
          </a:p>
          <a:p>
            <a:r>
              <a:rPr lang="sk-SK" dirty="0"/>
              <a:t>•	volíme správne preparačné nástroje, ktoré používame v logickom slede</a:t>
            </a:r>
          </a:p>
          <a:p>
            <a:r>
              <a:rPr lang="sk-SK" dirty="0"/>
              <a:t>•	Preparujeme šetrne, prerušovane s prítlačnou silou 30- 200g,  vždy myslíme na možnosť vzniku preparačnej traumy skloviny a drene</a:t>
            </a:r>
          </a:p>
          <a:p>
            <a:r>
              <a:rPr lang="sk-SK" dirty="0"/>
              <a:t>•	Pri preparácii používame dokonalé chladenie vlažnou vodou, čím zároveň odstránime preparačnú </a:t>
            </a:r>
            <a:r>
              <a:rPr lang="sk-SK" dirty="0" err="1"/>
              <a:t>drť</a:t>
            </a:r>
            <a:r>
              <a:rPr lang="sk-SK" dirty="0"/>
              <a:t>, čistíme nástroje a tým zároveň skvalitňujeme preparácii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37869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Používame ostré, vycentrované vrtáčiky, ktoré upíname do násadcov až na doraz</a:t>
            </a:r>
          </a:p>
          <a:p>
            <a:r>
              <a:rPr lang="sk-SK" dirty="0"/>
              <a:t>•	Pri preparácii </a:t>
            </a:r>
            <a:r>
              <a:rPr lang="sk-SK" dirty="0" err="1"/>
              <a:t>kavit</a:t>
            </a:r>
            <a:r>
              <a:rPr lang="sk-SK" dirty="0"/>
              <a:t> dodržujeme pravidlo zaoblenia(všetky vnútorne uhly </a:t>
            </a:r>
            <a:r>
              <a:rPr lang="sk-SK" dirty="0" err="1"/>
              <a:t>kavity</a:t>
            </a:r>
            <a:r>
              <a:rPr lang="sk-SK" dirty="0"/>
              <a:t> sú zaoblené, vrtáčiky so zaoblenými tvarmi)</a:t>
            </a:r>
          </a:p>
          <a:p>
            <a:r>
              <a:rPr lang="sk-SK" dirty="0"/>
              <a:t>•	Dodržujeme dostatočnú hĺbku preparácie</a:t>
            </a:r>
          </a:p>
          <a:p>
            <a:r>
              <a:rPr lang="sk-SK" dirty="0"/>
              <a:t>•	Okraje </a:t>
            </a:r>
            <a:r>
              <a:rPr lang="sk-SK" dirty="0" err="1"/>
              <a:t>kavít</a:t>
            </a:r>
            <a:r>
              <a:rPr lang="sk-SK" dirty="0"/>
              <a:t> nesmú zasahovať do miest mechanicky namáhaných</a:t>
            </a:r>
          </a:p>
          <a:p>
            <a:r>
              <a:rPr lang="sk-SK" dirty="0"/>
              <a:t>•	Pri preparácii chránime </a:t>
            </a:r>
            <a:r>
              <a:rPr lang="sk-SK" dirty="0" err="1"/>
              <a:t>gingivu</a:t>
            </a:r>
            <a:r>
              <a:rPr lang="sk-SK" dirty="0"/>
              <a:t> a sliznice</a:t>
            </a:r>
          </a:p>
          <a:p>
            <a:r>
              <a:rPr lang="sk-SK" dirty="0"/>
              <a:t>•	Používame ochranné pomôcky(štít)</a:t>
            </a:r>
          </a:p>
          <a:p>
            <a:r>
              <a:rPr lang="sk-SK" dirty="0"/>
              <a:t>•	Podľa potreby aplikujeme LA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7637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solidFill>
                  <a:srgbClr val="0070C0"/>
                </a:solidFill>
              </a:rPr>
              <a:t>Slotová(štrbinová ) preparácia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Minimálna štrbinová preparácia pre AMG, bez rybiny</a:t>
            </a:r>
          </a:p>
          <a:p>
            <a:r>
              <a:rPr lang="sk-SK" dirty="0"/>
              <a:t>•	Maximálne šetrná preparácia</a:t>
            </a:r>
          </a:p>
          <a:p>
            <a:r>
              <a:rPr lang="sk-SK" dirty="0"/>
              <a:t>•	Prístup z </a:t>
            </a:r>
            <a:r>
              <a:rPr lang="sk-SK" dirty="0" err="1"/>
              <a:t>okluzálnej</a:t>
            </a:r>
            <a:r>
              <a:rPr lang="sk-SK" dirty="0"/>
              <a:t> plochy, potom sa dlátkom na sklovinu alebo exkavátorom odlomí podmínovaná sklovina</a:t>
            </a:r>
          </a:p>
          <a:p>
            <a:r>
              <a:rPr lang="sk-SK" dirty="0"/>
              <a:t>•	Po </a:t>
            </a:r>
            <a:r>
              <a:rPr lang="sk-SK" dirty="0" err="1"/>
              <a:t>exkaváciikarieznéhodentínu</a:t>
            </a:r>
            <a:r>
              <a:rPr lang="sk-SK" dirty="0"/>
              <a:t> sa ešte dlátkom sa ešte dlátkom upravia </a:t>
            </a:r>
            <a:r>
              <a:rPr lang="sk-SK" dirty="0" err="1"/>
              <a:t>sklovinové</a:t>
            </a:r>
            <a:r>
              <a:rPr lang="sk-SK" dirty="0"/>
              <a:t> okraje – axiálne hrany a </a:t>
            </a:r>
            <a:r>
              <a:rPr lang="sk-SK" dirty="0" err="1"/>
              <a:t>gingiválny</a:t>
            </a:r>
            <a:r>
              <a:rPr lang="sk-SK" dirty="0"/>
              <a:t> schodík</a:t>
            </a:r>
          </a:p>
          <a:p>
            <a:r>
              <a:rPr lang="sk-SK" dirty="0"/>
              <a:t>•	</a:t>
            </a:r>
            <a:r>
              <a:rPr lang="sk-SK" dirty="0" err="1"/>
              <a:t>Retenciu</a:t>
            </a:r>
            <a:r>
              <a:rPr lang="sk-SK" dirty="0"/>
              <a:t> zabezpečia drážky alebo čapíky v axiálnych stenách, prípadne na </a:t>
            </a:r>
            <a:r>
              <a:rPr lang="sk-SK" dirty="0" err="1"/>
              <a:t>gingiválnom</a:t>
            </a:r>
            <a:r>
              <a:rPr lang="sk-SK" dirty="0"/>
              <a:t> dne na úpätí </a:t>
            </a:r>
            <a:r>
              <a:rPr lang="sk-SK" dirty="0" err="1"/>
              <a:t>pulpoaxiálnej</a:t>
            </a:r>
            <a:r>
              <a:rPr lang="sk-SK" dirty="0"/>
              <a:t> steny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4219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Preventívne kompozitné výplne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1452281"/>
            <a:ext cx="8915400" cy="5244353"/>
          </a:xfrm>
        </p:spPr>
        <p:txBody>
          <a:bodyPr>
            <a:normAutofit/>
          </a:bodyPr>
          <a:lstStyle/>
          <a:p>
            <a:r>
              <a:rPr lang="sk-SK" dirty="0"/>
              <a:t>Pri voľbe ošetrenia preventívnou výplňou je preparácia obmedzená len na samotný kaz a preventívnu extenziu nahrádza aplikácia pečatidla do všetkých zvyšných </a:t>
            </a:r>
            <a:r>
              <a:rPr lang="sk-SK" dirty="0" err="1"/>
              <a:t>nekariéznych</a:t>
            </a:r>
            <a:r>
              <a:rPr lang="sk-SK" dirty="0"/>
              <a:t> </a:t>
            </a:r>
            <a:r>
              <a:rPr lang="sk-SK" dirty="0" err="1"/>
              <a:t>fisúr</a:t>
            </a:r>
            <a:r>
              <a:rPr lang="sk-SK" dirty="0"/>
              <a:t> a jamiek</a:t>
            </a:r>
          </a:p>
          <a:p>
            <a:r>
              <a:rPr lang="sk-SK" dirty="0" err="1"/>
              <a:t>Prevenívnu</a:t>
            </a:r>
            <a:r>
              <a:rPr lang="sk-SK" dirty="0"/>
              <a:t> výplň rozdeľujeme do dvoch skupín</a:t>
            </a:r>
          </a:p>
          <a:p>
            <a:r>
              <a:rPr lang="sk-SK" dirty="0"/>
              <a:t>I.	Tzv. </a:t>
            </a:r>
            <a:r>
              <a:rPr lang="sk-SK" dirty="0" err="1"/>
              <a:t>sealantové</a:t>
            </a:r>
            <a:r>
              <a:rPr lang="sk-SK" dirty="0"/>
              <a:t> výplne- vhodné u kazoch obmedzených len na sklovinu jamky a </a:t>
            </a:r>
            <a:r>
              <a:rPr lang="sk-SK" dirty="0" err="1"/>
              <a:t>fisúry</a:t>
            </a:r>
            <a:endParaRPr lang="sk-SK" dirty="0"/>
          </a:p>
          <a:p>
            <a:r>
              <a:rPr lang="sk-SK" dirty="0"/>
              <a:t>II.	Preventívne výplne pri kazoch v jamkách a </a:t>
            </a:r>
            <a:r>
              <a:rPr lang="sk-SK" dirty="0" err="1"/>
              <a:t>fisurách</a:t>
            </a:r>
            <a:r>
              <a:rPr lang="sk-SK" dirty="0"/>
              <a:t> siahajúcich do </a:t>
            </a:r>
            <a:r>
              <a:rPr lang="sk-SK" dirty="0" err="1"/>
              <a:t>dentínu</a:t>
            </a:r>
            <a:endParaRPr lang="sk-SK" dirty="0"/>
          </a:p>
          <a:p>
            <a:r>
              <a:rPr lang="sk-SK" dirty="0"/>
              <a:t>- podľa použitého materiálu rozlišujeme kompozitnú a </a:t>
            </a:r>
            <a:r>
              <a:rPr lang="sk-SK" dirty="0" err="1"/>
              <a:t>skloionomérnu</a:t>
            </a:r>
            <a:r>
              <a:rPr lang="sk-SK" dirty="0"/>
              <a:t> preventívnu výplň</a:t>
            </a:r>
          </a:p>
          <a:p>
            <a:r>
              <a:rPr lang="sk-SK" dirty="0"/>
              <a:t>Pri kompozitnej výplni sa </a:t>
            </a:r>
            <a:r>
              <a:rPr lang="sk-SK" dirty="0" err="1"/>
              <a:t>kavita</a:t>
            </a:r>
            <a:r>
              <a:rPr lang="sk-SK" dirty="0"/>
              <a:t> zaplní </a:t>
            </a:r>
            <a:r>
              <a:rPr lang="sk-SK" dirty="0" err="1"/>
              <a:t>molárovou</a:t>
            </a:r>
            <a:r>
              <a:rPr lang="sk-SK" dirty="0"/>
              <a:t> kompozitnou živicou a zvyšné jamky a </a:t>
            </a:r>
            <a:r>
              <a:rPr lang="sk-SK" dirty="0" err="1"/>
              <a:t>fisúry</a:t>
            </a:r>
            <a:r>
              <a:rPr lang="sk-SK" dirty="0"/>
              <a:t> sa zapečatia kompozitným lakom-</a:t>
            </a:r>
            <a:r>
              <a:rPr lang="sk-SK" dirty="0" err="1"/>
              <a:t>sealantom</a:t>
            </a:r>
            <a:endParaRPr lang="sk-SK" dirty="0"/>
          </a:p>
          <a:p>
            <a:r>
              <a:rPr lang="sk-SK" dirty="0"/>
              <a:t>Ak sa rozhodneme pre SIC preventívnu výplň, použijeme </a:t>
            </a:r>
            <a:r>
              <a:rPr lang="sk-SK" dirty="0" err="1"/>
              <a:t>skloionomerny</a:t>
            </a:r>
            <a:r>
              <a:rPr lang="sk-SK" dirty="0"/>
              <a:t> výplňový cement a </a:t>
            </a:r>
            <a:r>
              <a:rPr lang="sk-SK" dirty="0" err="1"/>
              <a:t>skloinomerne</a:t>
            </a:r>
            <a:r>
              <a:rPr lang="sk-SK" dirty="0"/>
              <a:t> alebo kompozitné pečatidlo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8540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u="sng" dirty="0" smtClean="0"/>
              <a:t>Indikácie•</a:t>
            </a:r>
            <a:r>
              <a:rPr lang="sk-SK" dirty="0"/>
              <a:t>	</a:t>
            </a:r>
            <a:r>
              <a:rPr lang="sk-SK" dirty="0" err="1"/>
              <a:t>Premoláre</a:t>
            </a:r>
            <a:r>
              <a:rPr lang="sk-SK" dirty="0"/>
              <a:t> aj </a:t>
            </a:r>
            <a:r>
              <a:rPr lang="sk-SK" dirty="0" err="1"/>
              <a:t>moláre</a:t>
            </a:r>
            <a:r>
              <a:rPr lang="sk-SK" dirty="0"/>
              <a:t> (dočasné aj trvalé) s počiatočnými kazmi vo </a:t>
            </a:r>
            <a:r>
              <a:rPr lang="sk-SK" dirty="0" err="1"/>
              <a:t>fisurách</a:t>
            </a:r>
            <a:r>
              <a:rPr lang="sk-SK" dirty="0"/>
              <a:t> a jamkách</a:t>
            </a:r>
          </a:p>
          <a:p>
            <a:r>
              <a:rPr lang="sk-SK" b="1" u="sng" dirty="0" smtClean="0"/>
              <a:t>Kontraindikácie</a:t>
            </a:r>
            <a:endParaRPr lang="sk-SK" b="1" u="sng" dirty="0"/>
          </a:p>
          <a:p>
            <a:r>
              <a:rPr lang="sk-SK" dirty="0"/>
              <a:t>•	zuby s </a:t>
            </a:r>
            <a:r>
              <a:rPr lang="sk-SK" dirty="0" err="1"/>
              <a:t>aproximálnými</a:t>
            </a:r>
            <a:r>
              <a:rPr lang="sk-SK" dirty="0"/>
              <a:t> kazmi, ktoré si vyžadujú rozsiahlejšiu preparáciu </a:t>
            </a:r>
          </a:p>
          <a:p>
            <a:r>
              <a:rPr lang="sk-SK" dirty="0"/>
              <a:t>•	</a:t>
            </a:r>
            <a:r>
              <a:rPr lang="sk-SK" dirty="0" err="1"/>
              <a:t>nedoporučujú</a:t>
            </a:r>
            <a:r>
              <a:rPr lang="sk-SK" dirty="0"/>
              <a:t> sa ani v prípade , ak sa šírka </a:t>
            </a:r>
            <a:r>
              <a:rPr lang="sk-SK" dirty="0" err="1"/>
              <a:t>kavity</a:t>
            </a:r>
            <a:r>
              <a:rPr lang="sk-SK" dirty="0"/>
              <a:t> presiahne o viac ako jednu tretinu vzdialenosti medzi hrotmi </a:t>
            </a:r>
            <a:r>
              <a:rPr lang="sk-SK" dirty="0" err="1"/>
              <a:t>bukálnych</a:t>
            </a:r>
            <a:r>
              <a:rPr lang="sk-SK" dirty="0"/>
              <a:t> a </a:t>
            </a:r>
            <a:r>
              <a:rPr lang="sk-SK" dirty="0" err="1"/>
              <a:t>linguálnych</a:t>
            </a:r>
            <a:r>
              <a:rPr lang="sk-SK" dirty="0"/>
              <a:t> alebo </a:t>
            </a:r>
            <a:r>
              <a:rPr lang="sk-SK" dirty="0" err="1"/>
              <a:t>palatinálnych</a:t>
            </a:r>
            <a:r>
              <a:rPr lang="sk-SK" dirty="0"/>
              <a:t> hrbčekov</a:t>
            </a:r>
          </a:p>
          <a:p>
            <a:r>
              <a:rPr lang="sk-SK" dirty="0"/>
              <a:t>•	okraj </a:t>
            </a:r>
            <a:r>
              <a:rPr lang="sk-SK" dirty="0" err="1"/>
              <a:t>kavity</a:t>
            </a:r>
            <a:r>
              <a:rPr lang="sk-SK" dirty="0"/>
              <a:t> je v týchto prípadoch lokalizovaný v miestach vystavených primárnemu </a:t>
            </a:r>
            <a:r>
              <a:rPr lang="sk-SK" dirty="0" err="1"/>
              <a:t>zataženiu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6526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i="1" dirty="0"/>
              <a:t>Výhody preventívnych výplni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najväčšou výhodou je minimalizácia preparácie, ktorá je obmedzená len na lokalizáciu kazu</a:t>
            </a:r>
          </a:p>
          <a:p>
            <a:r>
              <a:rPr lang="sk-SK" dirty="0"/>
              <a:t>•	preparácia trvá krátko, je šetrná a takmer bezbolestná</a:t>
            </a:r>
          </a:p>
          <a:p>
            <a:r>
              <a:rPr lang="sk-SK" dirty="0"/>
              <a:t>•	menšia </a:t>
            </a:r>
            <a:r>
              <a:rPr lang="sk-SK" dirty="0" err="1"/>
              <a:t>traumatizácia</a:t>
            </a:r>
            <a:r>
              <a:rPr lang="sk-SK" dirty="0"/>
              <a:t> pulpy pri preparácii, výplne majú dobrú </a:t>
            </a:r>
            <a:r>
              <a:rPr lang="sk-SK" dirty="0" err="1"/>
              <a:t>retenciu</a:t>
            </a:r>
            <a:r>
              <a:rPr lang="sk-SK" dirty="0"/>
              <a:t> a vzhľad, dobre sa tvarujú, dobre odolávajú žuvacím silám</a:t>
            </a:r>
          </a:p>
          <a:p>
            <a:r>
              <a:rPr lang="sk-SK" dirty="0"/>
              <a:t>•	menšia pravdepodobnosť vzniku artikulačnej prekážky</a:t>
            </a:r>
          </a:p>
          <a:p>
            <a:r>
              <a:rPr lang="sk-SK" dirty="0"/>
              <a:t>•	pri preventívnych </a:t>
            </a:r>
            <a:r>
              <a:rPr lang="sk-SK" dirty="0" err="1"/>
              <a:t>výplňach</a:t>
            </a:r>
            <a:r>
              <a:rPr lang="sk-SK" dirty="0"/>
              <a:t> sa využíva technika vrstvenia(</a:t>
            </a:r>
            <a:r>
              <a:rPr lang="sk-SK" dirty="0" err="1"/>
              <a:t>laminovanie,sendvičová</a:t>
            </a:r>
            <a:r>
              <a:rPr lang="sk-SK" dirty="0"/>
              <a:t>) pri ktorej sa </a:t>
            </a:r>
            <a:r>
              <a:rPr lang="sk-SK" dirty="0" err="1"/>
              <a:t>využívaju</a:t>
            </a:r>
            <a:r>
              <a:rPr lang="sk-SK" dirty="0"/>
              <a:t> jednotlivé vlastnosti materiálov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0813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SIC ako podložka sú </a:t>
            </a:r>
            <a:r>
              <a:rPr lang="sk-SK" dirty="0" err="1"/>
              <a:t>biokompatibilné</a:t>
            </a:r>
            <a:r>
              <a:rPr lang="sk-SK" dirty="0"/>
              <a:t>, </a:t>
            </a:r>
            <a:r>
              <a:rPr lang="sk-SK" dirty="0" err="1"/>
              <a:t>adherujú</a:t>
            </a:r>
            <a:r>
              <a:rPr lang="sk-SK" dirty="0"/>
              <a:t>  k </a:t>
            </a:r>
            <a:r>
              <a:rPr lang="sk-SK" dirty="0" err="1"/>
              <a:t>dentínu</a:t>
            </a:r>
            <a:r>
              <a:rPr lang="sk-SK" dirty="0"/>
              <a:t>, tvoria bariéru pre leptací roztok alebo </a:t>
            </a:r>
            <a:r>
              <a:rPr lang="sk-SK" dirty="0" err="1"/>
              <a:t>gel</a:t>
            </a:r>
            <a:r>
              <a:rPr lang="sk-SK" dirty="0"/>
              <a:t> a </a:t>
            </a:r>
            <a:r>
              <a:rPr lang="sk-SK" dirty="0" err="1"/>
              <a:t>uvoľnujú</a:t>
            </a:r>
            <a:r>
              <a:rPr lang="sk-SK" dirty="0"/>
              <a:t> ióny F do okolia</a:t>
            </a:r>
          </a:p>
          <a:p>
            <a:r>
              <a:rPr lang="sk-SK" dirty="0"/>
              <a:t>•	</a:t>
            </a:r>
            <a:r>
              <a:rPr lang="sk-SK" dirty="0" err="1"/>
              <a:t>Molárove</a:t>
            </a:r>
            <a:r>
              <a:rPr lang="sk-SK" dirty="0"/>
              <a:t> kompozitné živice majú väzbu na sklovinu a prípade podloženia </a:t>
            </a:r>
            <a:r>
              <a:rPr lang="sk-SK" dirty="0" err="1"/>
              <a:t>kavity</a:t>
            </a:r>
            <a:r>
              <a:rPr lang="sk-SK" dirty="0"/>
              <a:t> SIC vyzujú </a:t>
            </a:r>
            <a:r>
              <a:rPr lang="sk-SK" dirty="0" err="1"/>
              <a:t>mikromechanickú</a:t>
            </a:r>
            <a:r>
              <a:rPr lang="sk-SK" dirty="0"/>
              <a:t> väzbu na tento cement</a:t>
            </a:r>
          </a:p>
          <a:p>
            <a:r>
              <a:rPr lang="sk-SK" dirty="0"/>
              <a:t>•	Väzba medzi TZT, podložkou a výplňou znižuje riziko vzniku štrbiny a tým aj </a:t>
            </a:r>
            <a:r>
              <a:rPr lang="sk-SK" dirty="0" err="1"/>
              <a:t>sendárneho</a:t>
            </a:r>
            <a:r>
              <a:rPr lang="sk-SK" dirty="0"/>
              <a:t> kazu</a:t>
            </a:r>
          </a:p>
          <a:p>
            <a:r>
              <a:rPr lang="sk-SK" dirty="0"/>
              <a:t>•	Riziko, že sa vytvorí </a:t>
            </a:r>
            <a:r>
              <a:rPr lang="sk-SK" dirty="0" err="1"/>
              <a:t>mikronetesnosť</a:t>
            </a:r>
            <a:r>
              <a:rPr lang="sk-SK" dirty="0"/>
              <a:t>, obmedzuje pečatidlo a nanesené cez výplň do všetkých </a:t>
            </a:r>
            <a:r>
              <a:rPr lang="sk-SK" dirty="0" err="1"/>
              <a:t>fisúr</a:t>
            </a:r>
            <a:r>
              <a:rPr lang="sk-SK" dirty="0"/>
              <a:t> a jamiek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1600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i="1" dirty="0"/>
              <a:t>Nevýhody preventívnych výplni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•	Možnosť uvoľnenia pečatidla z povrchu zuba a vzniku kazu, čomu sa dá predísť kontrolnými vyšetreniami v polročných intervaloch a skorým  doplnením pečatidla v prípade </a:t>
            </a:r>
            <a:r>
              <a:rPr lang="sk-SK" dirty="0" err="1"/>
              <a:t>uvolnenia</a:t>
            </a:r>
            <a:endParaRPr lang="sk-SK" dirty="0"/>
          </a:p>
          <a:p>
            <a:r>
              <a:rPr lang="sk-SK" dirty="0"/>
              <a:t>•	Nevýhodou </a:t>
            </a:r>
            <a:r>
              <a:rPr lang="sk-SK" dirty="0" err="1"/>
              <a:t>molárovych</a:t>
            </a:r>
            <a:r>
              <a:rPr lang="sk-SK" dirty="0"/>
              <a:t> kompozitných živíc je ich </a:t>
            </a:r>
            <a:r>
              <a:rPr lang="sk-SK" dirty="0" err="1"/>
              <a:t>abrazivita</a:t>
            </a:r>
            <a:r>
              <a:rPr lang="sk-SK" dirty="0"/>
              <a:t>, ktorá sa však prejavuje hlavne pri </a:t>
            </a:r>
            <a:r>
              <a:rPr lang="sk-SK" dirty="0" err="1"/>
              <a:t>rozsiahlýchvýplňach</a:t>
            </a:r>
            <a:r>
              <a:rPr lang="sk-SK" dirty="0"/>
              <a:t>(u PV je eliminovaná rozsahom)</a:t>
            </a:r>
          </a:p>
          <a:p>
            <a:r>
              <a:rPr lang="sk-SK" dirty="0"/>
              <a:t>•	Časovo a technicky náročný postup, ktorý sa dá urobiť len u spolupracujúceho pacienta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5468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Postup zhotovenia preventívnej výplne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12024"/>
          </a:xfrm>
        </p:spPr>
        <p:txBody>
          <a:bodyPr>
            <a:normAutofit/>
          </a:bodyPr>
          <a:lstStyle/>
          <a:p>
            <a:r>
              <a:rPr lang="sk-SK" dirty="0"/>
              <a:t>Zlučuje postup </a:t>
            </a:r>
            <a:r>
              <a:rPr lang="sk-SK" dirty="0" err="1"/>
              <a:t>zhotovena</a:t>
            </a:r>
            <a:r>
              <a:rPr lang="sk-SK" dirty="0"/>
              <a:t> kompozitnej výplne s postupom pečatenia</a:t>
            </a:r>
          </a:p>
          <a:p>
            <a:r>
              <a:rPr lang="sk-SK" dirty="0"/>
              <a:t>Očistenie povrchu zuba</a:t>
            </a:r>
          </a:p>
          <a:p>
            <a:r>
              <a:rPr lang="sk-SK" dirty="0"/>
              <a:t>Rotačná kefka alebo gumový kalíšok- suchý alebo s leštiacou pastou, </a:t>
            </a:r>
            <a:r>
              <a:rPr lang="sk-SK" dirty="0" err="1"/>
              <a:t>fisúry</a:t>
            </a:r>
            <a:r>
              <a:rPr lang="sk-SK" dirty="0"/>
              <a:t> vyčistíme ostrou sondou</a:t>
            </a:r>
          </a:p>
          <a:p>
            <a:r>
              <a:rPr lang="sk-SK" dirty="0"/>
              <a:t>Odstránenie kazu</a:t>
            </a:r>
          </a:p>
          <a:p>
            <a:r>
              <a:rPr lang="sk-SK" dirty="0"/>
              <a:t>•	Preparácia je obmedzená len na samostatný kaz a odstraňuje sa len silne </a:t>
            </a:r>
            <a:r>
              <a:rPr lang="sk-SK" dirty="0" err="1"/>
              <a:t>podminovana</a:t>
            </a:r>
            <a:r>
              <a:rPr lang="sk-SK" dirty="0"/>
              <a:t> alebo </a:t>
            </a:r>
            <a:r>
              <a:rPr lang="sk-SK" dirty="0" err="1"/>
              <a:t>demineralizovaná</a:t>
            </a:r>
            <a:r>
              <a:rPr lang="sk-SK" dirty="0"/>
              <a:t> sklovina</a:t>
            </a:r>
          </a:p>
          <a:p>
            <a:r>
              <a:rPr lang="sk-SK" dirty="0"/>
              <a:t>•	Ľahko </a:t>
            </a:r>
            <a:r>
              <a:rPr lang="sk-SK" dirty="0" err="1"/>
              <a:t>podmínovana</a:t>
            </a:r>
            <a:r>
              <a:rPr lang="sk-SK" dirty="0"/>
              <a:t> sklovina sa </a:t>
            </a:r>
            <a:r>
              <a:rPr lang="sk-SK" dirty="0" err="1"/>
              <a:t>može</a:t>
            </a:r>
            <a:r>
              <a:rPr lang="sk-SK" dirty="0"/>
              <a:t> ponechať</a:t>
            </a:r>
          </a:p>
          <a:p>
            <a:r>
              <a:rPr lang="sk-SK" dirty="0"/>
              <a:t>•	K odstráneniu kazu je najvhodnejší malý guľatý alebo hruškový vrtáčik pri pomalých </a:t>
            </a:r>
            <a:r>
              <a:rPr lang="sk-SK" dirty="0" err="1"/>
              <a:t>otačkach</a:t>
            </a:r>
            <a:endParaRPr lang="sk-SK" dirty="0"/>
          </a:p>
          <a:p>
            <a:r>
              <a:rPr lang="sk-SK" dirty="0"/>
              <a:t>•	Takto vypreparovaná </a:t>
            </a:r>
            <a:r>
              <a:rPr lang="sk-SK" dirty="0" err="1"/>
              <a:t>kavita</a:t>
            </a:r>
            <a:r>
              <a:rPr lang="sk-SK" dirty="0"/>
              <a:t> u počínajúceho alebo stredne hlbokého kazu, má obvykle </a:t>
            </a:r>
            <a:r>
              <a:rPr lang="sk-SK" dirty="0" err="1"/>
              <a:t>veľkost</a:t>
            </a:r>
            <a:r>
              <a:rPr lang="sk-SK" dirty="0"/>
              <a:t> 1,5x2 mm a je hlboká 2- 2,5 mm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2409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1237129"/>
            <a:ext cx="8915400" cy="4674093"/>
          </a:xfrm>
        </p:spPr>
        <p:txBody>
          <a:bodyPr>
            <a:normAutofit/>
          </a:bodyPr>
          <a:lstStyle/>
          <a:p>
            <a:r>
              <a:rPr lang="sk-SK" dirty="0"/>
              <a:t>Zaistenie suchého pracovného poľa</a:t>
            </a:r>
          </a:p>
          <a:p>
            <a:r>
              <a:rPr lang="sk-SK" dirty="0"/>
              <a:t>Najlepšia je izolácia </a:t>
            </a:r>
            <a:r>
              <a:rPr lang="sk-SK" dirty="0" err="1"/>
              <a:t>kofferdamom</a:t>
            </a:r>
            <a:r>
              <a:rPr lang="sk-SK" dirty="0"/>
              <a:t>, ale môžeme použiť aj vatové valčeky, ktoré však musíme počas ošetrenia niekoľko krát </a:t>
            </a:r>
            <a:r>
              <a:rPr lang="sk-SK" dirty="0" err="1"/>
              <a:t>vymienať</a:t>
            </a:r>
            <a:endParaRPr lang="sk-SK" dirty="0"/>
          </a:p>
          <a:p>
            <a:r>
              <a:rPr lang="sk-SK" dirty="0"/>
              <a:t>Aplikácia podložky</a:t>
            </a:r>
          </a:p>
          <a:p>
            <a:r>
              <a:rPr lang="sk-SK" dirty="0"/>
              <a:t>Na dno preparovanej </a:t>
            </a:r>
            <a:r>
              <a:rPr lang="sk-SK" dirty="0" err="1"/>
              <a:t>kavity</a:t>
            </a:r>
            <a:r>
              <a:rPr lang="sk-SK" dirty="0"/>
              <a:t> je nutné naniesť tenkú vrstvu podložkového materiálu(CaOH2 alebo SIC)</a:t>
            </a:r>
          </a:p>
          <a:p>
            <a:r>
              <a:rPr lang="sk-SK" dirty="0"/>
              <a:t>Leptanie skloviny</a:t>
            </a:r>
          </a:p>
          <a:p>
            <a:r>
              <a:rPr lang="sk-SK" dirty="0"/>
              <a:t>okraje </a:t>
            </a:r>
            <a:r>
              <a:rPr lang="sk-SK" dirty="0" err="1"/>
              <a:t>kavity</a:t>
            </a:r>
            <a:r>
              <a:rPr lang="sk-SK" dirty="0"/>
              <a:t> a sklovinu vo </a:t>
            </a:r>
            <a:r>
              <a:rPr lang="sk-SK" dirty="0" err="1"/>
              <a:t>fisúrach</a:t>
            </a:r>
            <a:r>
              <a:rPr lang="sk-SK" dirty="0"/>
              <a:t> a jamkách leptáme 40-60 </a:t>
            </a:r>
            <a:r>
              <a:rPr lang="sk-SK" dirty="0" err="1"/>
              <a:t>sec</a:t>
            </a:r>
            <a:r>
              <a:rPr lang="sk-SK" dirty="0"/>
              <a:t>. Mliečne zuby až dvojnásobne dlho</a:t>
            </a:r>
          </a:p>
          <a:p>
            <a:r>
              <a:rPr lang="sk-SK" dirty="0"/>
              <a:t>Opláchnutie</a:t>
            </a:r>
          </a:p>
          <a:p>
            <a:r>
              <a:rPr lang="sk-SK" dirty="0"/>
              <a:t>Voda v spreji súčasne s odsávaním a to minimálne 20 </a:t>
            </a:r>
            <a:r>
              <a:rPr lang="sk-SK" dirty="0" err="1"/>
              <a:t>sec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2421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Reizolácia</a:t>
            </a:r>
            <a:r>
              <a:rPr lang="sk-SK" dirty="0" smtClean="0"/>
              <a:t> </a:t>
            </a:r>
            <a:r>
              <a:rPr lang="sk-SK" dirty="0"/>
              <a:t>a osušenie</a:t>
            </a:r>
          </a:p>
          <a:p>
            <a:r>
              <a:rPr lang="sk-SK" dirty="0"/>
              <a:t>Pri používaní vatových valčekov </a:t>
            </a:r>
            <a:r>
              <a:rPr lang="sk-SK" dirty="0" err="1"/>
              <a:t>reizolujeme</a:t>
            </a:r>
            <a:r>
              <a:rPr lang="sk-SK" dirty="0"/>
              <a:t> tak, aby nedošlo ku kontaminácii slinou, ak sa kontaminuje leptáme </a:t>
            </a:r>
            <a:r>
              <a:rPr lang="sk-SK" dirty="0" err="1"/>
              <a:t>dalších</a:t>
            </a:r>
            <a:r>
              <a:rPr lang="sk-SK" dirty="0"/>
              <a:t> 10 </a:t>
            </a:r>
            <a:r>
              <a:rPr lang="sk-SK" dirty="0" err="1"/>
              <a:t>sec</a:t>
            </a:r>
            <a:endParaRPr lang="sk-SK" dirty="0"/>
          </a:p>
          <a:p>
            <a:r>
              <a:rPr lang="sk-SK" dirty="0"/>
              <a:t>Osušenie má trvať minimálne 15 </a:t>
            </a:r>
            <a:r>
              <a:rPr lang="sk-SK" dirty="0" err="1"/>
              <a:t>sec</a:t>
            </a:r>
            <a:endParaRPr lang="sk-SK" dirty="0"/>
          </a:p>
          <a:p>
            <a:r>
              <a:rPr lang="sk-SK" dirty="0" err="1"/>
              <a:t>Bonding</a:t>
            </a:r>
            <a:endParaRPr lang="sk-SK" dirty="0"/>
          </a:p>
          <a:p>
            <a:r>
              <a:rPr lang="sk-SK" dirty="0"/>
              <a:t>Nanášame </a:t>
            </a:r>
            <a:r>
              <a:rPr lang="sk-SK" dirty="0" err="1"/>
              <a:t>štetčekomna</a:t>
            </a:r>
            <a:r>
              <a:rPr lang="sk-SK" dirty="0"/>
              <a:t> naleptané okraje </a:t>
            </a:r>
            <a:r>
              <a:rPr lang="sk-SK" dirty="0" err="1"/>
              <a:t>kavity</a:t>
            </a:r>
            <a:r>
              <a:rPr lang="sk-SK" dirty="0"/>
              <a:t>(zvýšime adhéziu </a:t>
            </a:r>
            <a:r>
              <a:rPr lang="sk-SK" dirty="0" err="1"/>
              <a:t>materíálu</a:t>
            </a:r>
            <a:r>
              <a:rPr lang="sk-SK" dirty="0"/>
              <a:t> ku sklovine)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6198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89212" y="1102659"/>
            <a:ext cx="8915400" cy="5531223"/>
          </a:xfrm>
        </p:spPr>
        <p:txBody>
          <a:bodyPr>
            <a:normAutofit/>
          </a:bodyPr>
          <a:lstStyle/>
          <a:p>
            <a:r>
              <a:rPr lang="sk-SK" dirty="0"/>
              <a:t>Aplikácia kompozitného materiálu</a:t>
            </a:r>
          </a:p>
          <a:p>
            <a:endParaRPr lang="sk-SK" dirty="0" smtClean="0"/>
          </a:p>
          <a:p>
            <a:r>
              <a:rPr lang="sk-SK" dirty="0" smtClean="0"/>
              <a:t>Kompozit </a:t>
            </a:r>
            <a:r>
              <a:rPr lang="sk-SK" dirty="0"/>
              <a:t>nanesieme do </a:t>
            </a:r>
            <a:r>
              <a:rPr lang="sk-SK" dirty="0" err="1"/>
              <a:t>kavity</a:t>
            </a:r>
            <a:r>
              <a:rPr lang="sk-SK" dirty="0"/>
              <a:t>, ak je </a:t>
            </a:r>
            <a:r>
              <a:rPr lang="sk-SK" dirty="0" err="1"/>
              <a:t>kavita</a:t>
            </a:r>
            <a:r>
              <a:rPr lang="sk-SK" dirty="0"/>
              <a:t> hlbšia ako 2 mm a používame svetlom tuhnúci materiál je nutné aplikovať vo vrstvách</a:t>
            </a:r>
          </a:p>
          <a:p>
            <a:r>
              <a:rPr lang="sk-SK" dirty="0"/>
              <a:t>Vytvrdenie svetlom</a:t>
            </a:r>
          </a:p>
          <a:p>
            <a:r>
              <a:rPr lang="sk-SK" dirty="0"/>
              <a:t>Aplikácia pečatidla</a:t>
            </a:r>
          </a:p>
          <a:p>
            <a:r>
              <a:rPr lang="sk-SK" dirty="0"/>
              <a:t>Pečatidlom zalejeme jamky a </a:t>
            </a:r>
            <a:r>
              <a:rPr lang="sk-SK" dirty="0" err="1"/>
              <a:t>fisúry</a:t>
            </a:r>
            <a:r>
              <a:rPr lang="sk-SK" dirty="0"/>
              <a:t> a pokryjeme nim aj povrch kompozitnej výplne </a:t>
            </a:r>
          </a:p>
          <a:p>
            <a:r>
              <a:rPr lang="sk-SK" dirty="0"/>
              <a:t>Aplikujeme za pomoci </a:t>
            </a:r>
            <a:r>
              <a:rPr lang="sk-SK" dirty="0" err="1"/>
              <a:t>stetčeka</a:t>
            </a:r>
            <a:endParaRPr lang="sk-SK" dirty="0"/>
          </a:p>
          <a:p>
            <a:r>
              <a:rPr lang="sk-SK" dirty="0"/>
              <a:t>Podľa druhu </a:t>
            </a:r>
            <a:r>
              <a:rPr lang="sk-SK" dirty="0" err="1"/>
              <a:t>spolymerizujeme</a:t>
            </a:r>
            <a:r>
              <a:rPr lang="sk-SK" dirty="0"/>
              <a:t> osvetlením alebo samovoľne</a:t>
            </a:r>
          </a:p>
          <a:p>
            <a:r>
              <a:rPr lang="sk-SK" dirty="0"/>
              <a:t>Kontrola výplne</a:t>
            </a:r>
          </a:p>
          <a:p>
            <a:r>
              <a:rPr lang="sk-SK" dirty="0"/>
              <a:t>Po polymerizácii výplň skontrolujeme pomocou </a:t>
            </a:r>
            <a:r>
              <a:rPr lang="sk-SK" dirty="0" err="1"/>
              <a:t>sondym</a:t>
            </a:r>
            <a:r>
              <a:rPr lang="sk-SK" dirty="0"/>
              <a:t> prípadne ju vyartikulujeme a na zub nanesieme niektorý z fluoridových preparátov pre lokálne použitie</a:t>
            </a:r>
          </a:p>
        </p:txBody>
      </p:sp>
    </p:spTree>
    <p:extLst>
      <p:ext uri="{BB962C8B-B14F-4D97-AF65-F5344CB8AC3E}">
        <p14:creationId xmlns:p14="http://schemas.microsoft.com/office/powerpoint/2010/main" val="128580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ym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</TotalTime>
  <Words>349</Words>
  <Application>Microsoft Office PowerPoint</Application>
  <PresentationFormat>Širokouhlá</PresentationFormat>
  <Paragraphs>149</Paragraphs>
  <Slides>25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9" baseType="lpstr">
      <vt:lpstr>Arial</vt:lpstr>
      <vt:lpstr>Century Gothic</vt:lpstr>
      <vt:lpstr>Wingdings 3</vt:lpstr>
      <vt:lpstr>Dym</vt:lpstr>
      <vt:lpstr>Nové pohľady a názory v oblasti preparačných zásad a postupov na tvrdých zubných tkanivách, preventívne kompozitné výplne.  Súčasné postupy pri preparácii. </vt:lpstr>
      <vt:lpstr>Súčasné postupy pri preparácii. </vt:lpstr>
      <vt:lpstr>Prístup do kazivého ložiska</vt:lpstr>
      <vt:lpstr>Prezentácia programu PowerPoint</vt:lpstr>
      <vt:lpstr>Príprava kavity: súčasné postupy delia prípravu kavity na 3 kroky</vt:lpstr>
      <vt:lpstr>1. Preparácia základného tvaru kavity</vt:lpstr>
      <vt:lpstr>Prezentácia programu PowerPoint</vt:lpstr>
      <vt:lpstr>Prezentácia programu PowerPoint</vt:lpstr>
      <vt:lpstr>2. Odstranenie kazivých hmôt</vt:lpstr>
      <vt:lpstr>3. Dokončenie kavity, uhladenie stien a hrán:</vt:lpstr>
      <vt:lpstr>Sila retencie výplne závisí od troch faktorov</vt:lpstr>
      <vt:lpstr>Preparačná trauma</vt:lpstr>
      <vt:lpstr>Prezentácia programu PowerPoint</vt:lpstr>
      <vt:lpstr>Zásady preparácie</vt:lpstr>
      <vt:lpstr>Prezentácia programu PowerPoint</vt:lpstr>
      <vt:lpstr>Slotová(štrbinová ) preparácia</vt:lpstr>
      <vt:lpstr>Preventívne kompozitné výplne</vt:lpstr>
      <vt:lpstr>Prezentácia programu PowerPoint</vt:lpstr>
      <vt:lpstr>Výhody preventívnych výplni</vt:lpstr>
      <vt:lpstr>Prezentácia programu PowerPoint</vt:lpstr>
      <vt:lpstr>Nevýhody preventívnych výplni</vt:lpstr>
      <vt:lpstr>Postup zhotovenia preventívnej výplne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Nové pohľady a názory v oblasti preparačných zásad a postupov na tvrdých zubných tkanivách, preventívne kompozitné výplne.  Súčasné postupy pri preparácii. </dc:title>
  <dc:creator>Spravca</dc:creator>
  <cp:lastModifiedBy>Spravca</cp:lastModifiedBy>
  <cp:revision>5</cp:revision>
  <dcterms:created xsi:type="dcterms:W3CDTF">2017-11-21T17:54:39Z</dcterms:created>
  <dcterms:modified xsi:type="dcterms:W3CDTF">2017-11-21T18:41:14Z</dcterms:modified>
</cp:coreProperties>
</file>